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45"/>
  </p:notesMasterIdLst>
  <p:handoutMasterIdLst>
    <p:handoutMasterId r:id="rId46"/>
  </p:handoutMasterIdLst>
  <p:sldIdLst>
    <p:sldId id="962" r:id="rId2"/>
    <p:sldId id="1168" r:id="rId3"/>
    <p:sldId id="1278" r:id="rId4"/>
    <p:sldId id="1274" r:id="rId5"/>
    <p:sldId id="1284" r:id="rId6"/>
    <p:sldId id="1285" r:id="rId7"/>
    <p:sldId id="1306" r:id="rId8"/>
    <p:sldId id="1307" r:id="rId9"/>
    <p:sldId id="1308" r:id="rId10"/>
    <p:sldId id="1309" r:id="rId11"/>
    <p:sldId id="1299" r:id="rId12"/>
    <p:sldId id="1341" r:id="rId13"/>
    <p:sldId id="1280" r:id="rId14"/>
    <p:sldId id="1282" r:id="rId15"/>
    <p:sldId id="1288" r:id="rId16"/>
    <p:sldId id="1300" r:id="rId17"/>
    <p:sldId id="1303" r:id="rId18"/>
    <p:sldId id="1304" r:id="rId19"/>
    <p:sldId id="1328" r:id="rId20"/>
    <p:sldId id="1329" r:id="rId21"/>
    <p:sldId id="1331" r:id="rId22"/>
    <p:sldId id="1333" r:id="rId23"/>
    <p:sldId id="1289" r:id="rId24"/>
    <p:sldId id="1362" r:id="rId25"/>
    <p:sldId id="1316" r:id="rId26"/>
    <p:sldId id="1340" r:id="rId27"/>
    <p:sldId id="1301" r:id="rId28"/>
    <p:sldId id="1166" r:id="rId29"/>
    <p:sldId id="1302" r:id="rId30"/>
    <p:sldId id="1245" r:id="rId31"/>
    <p:sldId id="1255" r:id="rId32"/>
    <p:sldId id="1167" r:id="rId33"/>
    <p:sldId id="1249" r:id="rId34"/>
    <p:sldId id="1335" r:id="rId35"/>
    <p:sldId id="1298" r:id="rId36"/>
    <p:sldId id="1126" r:id="rId37"/>
    <p:sldId id="1364" r:id="rId38"/>
    <p:sldId id="1363" r:id="rId39"/>
    <p:sldId id="1365" r:id="rId40"/>
    <p:sldId id="1366" r:id="rId41"/>
    <p:sldId id="1367" r:id="rId42"/>
    <p:sldId id="1368" r:id="rId43"/>
    <p:sldId id="1369" r:id="rId44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  <a:srgbClr val="990099"/>
    <a:srgbClr val="0000FF"/>
    <a:srgbClr val="FFFFCC"/>
    <a:srgbClr val="0000CC"/>
    <a:srgbClr val="6699FF"/>
    <a:srgbClr val="FFCCFF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3" autoAdjust="0"/>
    <p:restoredTop sz="95477" autoAdjust="0"/>
  </p:normalViewPr>
  <p:slideViewPr>
    <p:cSldViewPr snapToGrid="0" snapToObjects="1">
      <p:cViewPr varScale="1">
        <p:scale>
          <a:sx n="70" d="100"/>
          <a:sy n="70" d="100"/>
        </p:scale>
        <p:origin x="-1206" y="-96"/>
      </p:cViewPr>
      <p:guideLst>
        <p:guide orient="horz" pos="2160"/>
        <p:guide orient="horz" pos="672"/>
        <p:guide orient="horz" pos="4319"/>
        <p:guide orient="horz" pos="4019"/>
        <p:guide orient="horz" pos="2478"/>
        <p:guide pos="687"/>
        <p:guide pos="5751"/>
        <p:guide pos="5759"/>
        <p:guide pos="3394"/>
      </p:guideLst>
    </p:cSldViewPr>
  </p:slideViewPr>
  <p:outlineViewPr>
    <p:cViewPr>
      <p:scale>
        <a:sx n="25" d="100"/>
        <a:sy n="25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296"/>
    </p:cViewPr>
  </p:sorterViewPr>
  <p:notesViewPr>
    <p:cSldViewPr snapToGrid="0" snapToObjects="1">
      <p:cViewPr varScale="1">
        <p:scale>
          <a:sx n="35" d="100"/>
          <a:sy n="35" d="100"/>
        </p:scale>
        <p:origin x="-1512" y="-90"/>
      </p:cViewPr>
      <p:guideLst>
        <p:guide orient="horz" pos="3127"/>
        <p:guide pos="2143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1.xml"/><Relationship Id="rId2" Type="http://schemas.openxmlformats.org/officeDocument/2006/relationships/slide" Target="slides/slide30.xml"/><Relationship Id="rId1" Type="http://schemas.openxmlformats.org/officeDocument/2006/relationships/slide" Target="slides/slide15.xml"/><Relationship Id="rId4" Type="http://schemas.openxmlformats.org/officeDocument/2006/relationships/slide" Target="slides/slide3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354" cy="49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723" tIns="44362" rIns="88723" bIns="44362" numCol="1" anchor="t" anchorCtr="0" compatLnSpc="1">
            <a:prstTxWarp prst="textNoShape">
              <a:avLst/>
            </a:prstTxWarp>
          </a:bodyPr>
          <a:lstStyle>
            <a:lvl1pPr defTabSz="887085" eaLnBrk="1" hangingPunct="1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782" y="0"/>
            <a:ext cx="2949354" cy="49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723" tIns="44362" rIns="88723" bIns="44362" numCol="1" anchor="t" anchorCtr="0" compatLnSpc="1">
            <a:prstTxWarp prst="textNoShape">
              <a:avLst/>
            </a:prstTxWarp>
          </a:bodyPr>
          <a:lstStyle>
            <a:lvl1pPr algn="r" defTabSz="887085" eaLnBrk="1" hangingPunct="1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259"/>
            <a:ext cx="2949354" cy="49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723" tIns="44362" rIns="88723" bIns="44362" numCol="1" anchor="b" anchorCtr="0" compatLnSpc="1">
            <a:prstTxWarp prst="textNoShape">
              <a:avLst/>
            </a:prstTxWarp>
          </a:bodyPr>
          <a:lstStyle>
            <a:lvl1pPr defTabSz="887085" eaLnBrk="1" hangingPunct="1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782" y="9429259"/>
            <a:ext cx="2949354" cy="49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723" tIns="44362" rIns="88723" bIns="44362" numCol="1" anchor="b" anchorCtr="0" compatLnSpc="1">
            <a:prstTxWarp prst="textNoShape">
              <a:avLst/>
            </a:prstTxWarp>
          </a:bodyPr>
          <a:lstStyle>
            <a:lvl1pPr algn="r" defTabSz="887085" eaLnBrk="1" hangingPunct="1">
              <a:defRPr sz="1100">
                <a:latin typeface="Arial" charset="0"/>
              </a:defRPr>
            </a:lvl1pPr>
          </a:lstStyle>
          <a:p>
            <a:pPr>
              <a:defRPr/>
            </a:pPr>
            <a:fld id="{11A84A6E-ED62-40D1-B68B-DD4A01CB11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089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354" cy="49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723" tIns="44362" rIns="88723" bIns="44362" numCol="1" anchor="t" anchorCtr="0" compatLnSpc="1">
            <a:prstTxWarp prst="textNoShape">
              <a:avLst/>
            </a:prstTxWarp>
          </a:bodyPr>
          <a:lstStyle>
            <a:lvl1pPr defTabSz="887085" eaLnBrk="1" hangingPunct="1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6782" y="0"/>
            <a:ext cx="2949354" cy="49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723" tIns="44362" rIns="88723" bIns="44362" numCol="1" anchor="t" anchorCtr="0" compatLnSpc="1">
            <a:prstTxWarp prst="textNoShape">
              <a:avLst/>
            </a:prstTxWarp>
          </a:bodyPr>
          <a:lstStyle>
            <a:lvl1pPr algn="r" defTabSz="887085" eaLnBrk="1" hangingPunct="1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45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1363"/>
            <a:ext cx="4967287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383" y="4717248"/>
            <a:ext cx="5436909" cy="4468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723" tIns="44362" rIns="88723" bIns="443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259"/>
            <a:ext cx="2949354" cy="49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723" tIns="44362" rIns="88723" bIns="44362" numCol="1" anchor="b" anchorCtr="0" compatLnSpc="1">
            <a:prstTxWarp prst="textNoShape">
              <a:avLst/>
            </a:prstTxWarp>
          </a:bodyPr>
          <a:lstStyle>
            <a:lvl1pPr defTabSz="887085" eaLnBrk="1" hangingPunct="1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6782" y="9429259"/>
            <a:ext cx="2949354" cy="49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723" tIns="44362" rIns="88723" bIns="44362" numCol="1" anchor="b" anchorCtr="0" compatLnSpc="1">
            <a:prstTxWarp prst="textNoShape">
              <a:avLst/>
            </a:prstTxWarp>
          </a:bodyPr>
          <a:lstStyle>
            <a:lvl1pPr algn="r" defTabSz="887085" eaLnBrk="1" hangingPunct="1">
              <a:defRPr sz="1100">
                <a:latin typeface="Arial" charset="0"/>
              </a:defRPr>
            </a:lvl1pPr>
          </a:lstStyle>
          <a:p>
            <a:pPr>
              <a:defRPr/>
            </a:pPr>
            <a:fld id="{204F1234-2DA8-4F73-AB57-8B3F4CA06B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5408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6372"/>
            <a:fld id="{14A3E096-2A52-461C-9C61-8595E400A43F}" type="slidenum">
              <a:rPr lang="en-US" smtClean="0">
                <a:latin typeface="Arial" pitchFamily="34" charset="0"/>
              </a:rPr>
              <a:pPr defTabSz="886372"/>
              <a:t>1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6372"/>
            <a:fld id="{EF6CF538-A90F-405E-85C1-7804D6DD376D}" type="slidenum">
              <a:rPr lang="en-US" smtClean="0">
                <a:latin typeface="Arial" pitchFamily="34" charset="0"/>
              </a:rPr>
              <a:pPr defTabSz="886372"/>
              <a:t>22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80899" name="Rectangle 7"/>
          <p:cNvSpPr txBox="1">
            <a:spLocks noGrp="1" noChangeArrowheads="1"/>
          </p:cNvSpPr>
          <p:nvPr/>
        </p:nvSpPr>
        <p:spPr bwMode="auto">
          <a:xfrm>
            <a:off x="3836007" y="9442348"/>
            <a:ext cx="2941657" cy="48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944" tIns="31973" rIns="63944" bIns="31973" anchor="b"/>
          <a:lstStyle/>
          <a:p>
            <a:pPr algn="r" defTabSz="638299">
              <a:lnSpc>
                <a:spcPct val="85000"/>
              </a:lnSpc>
              <a:spcBef>
                <a:spcPct val="25000"/>
              </a:spcBef>
              <a:buFontTx/>
              <a:buChar char="•"/>
            </a:pPr>
            <a:fld id="{34B6EB21-AB23-4A14-B737-19F1C24B8C3A}" type="slidenum">
              <a:rPr lang="en-GB" sz="900">
                <a:latin typeface="Verdana" pitchFamily="34" charset="0"/>
              </a:rPr>
              <a:pPr algn="r" defTabSz="638299">
                <a:lnSpc>
                  <a:spcPct val="85000"/>
                </a:lnSpc>
                <a:spcBef>
                  <a:spcPct val="25000"/>
                </a:spcBef>
                <a:buFontTx/>
                <a:buChar char="•"/>
              </a:pPr>
              <a:t>22</a:t>
            </a:fld>
            <a:endParaRPr lang="en-GB" sz="900" dirty="0">
              <a:latin typeface="Verdana" pitchFamily="34" charset="0"/>
            </a:endParaRPr>
          </a:p>
        </p:txBody>
      </p:sp>
      <p:sp>
        <p:nvSpPr>
          <p:cNvPr id="80900" name="Rectangle 7"/>
          <p:cNvSpPr txBox="1">
            <a:spLocks noGrp="1" noChangeArrowheads="1"/>
          </p:cNvSpPr>
          <p:nvPr/>
        </p:nvSpPr>
        <p:spPr bwMode="auto">
          <a:xfrm>
            <a:off x="3836007" y="9442348"/>
            <a:ext cx="2941657" cy="48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944" tIns="31973" rIns="63944" bIns="31973" anchor="b"/>
          <a:lstStyle/>
          <a:p>
            <a:pPr algn="r" defTabSz="638299">
              <a:lnSpc>
                <a:spcPct val="85000"/>
              </a:lnSpc>
              <a:spcBef>
                <a:spcPct val="25000"/>
              </a:spcBef>
              <a:buFontTx/>
              <a:buChar char="•"/>
            </a:pPr>
            <a:fld id="{2CD455A0-C352-4E46-8A30-97F7FFE0832E}" type="slidenum">
              <a:rPr lang="en-GB" sz="900">
                <a:latin typeface="Verdana" pitchFamily="34" charset="0"/>
              </a:rPr>
              <a:pPr algn="r" defTabSz="638299">
                <a:lnSpc>
                  <a:spcPct val="85000"/>
                </a:lnSpc>
                <a:spcBef>
                  <a:spcPct val="25000"/>
                </a:spcBef>
                <a:buFontTx/>
                <a:buChar char="•"/>
              </a:pPr>
              <a:t>22</a:t>
            </a:fld>
            <a:endParaRPr lang="en-GB" sz="900" dirty="0">
              <a:latin typeface="Verdana" pitchFamily="34" charset="0"/>
            </a:endParaRPr>
          </a:p>
        </p:txBody>
      </p:sp>
      <p:sp>
        <p:nvSpPr>
          <p:cNvPr id="809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749300"/>
            <a:ext cx="4941888" cy="3705225"/>
          </a:xfrm>
          <a:solidFill>
            <a:srgbClr val="FFFFFF"/>
          </a:solidFill>
          <a:ln/>
        </p:spPr>
      </p:sp>
      <p:sp>
        <p:nvSpPr>
          <p:cNvPr id="809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7429" y="4719865"/>
            <a:ext cx="4987425" cy="4455469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63944" tIns="31973" rIns="63944" bIns="31973"/>
          <a:lstStyle/>
          <a:p>
            <a:pPr eaLnBrk="1" hangingPunct="1"/>
            <a:endParaRPr lang="en-I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1363"/>
            <a:ext cx="4967288" cy="3725862"/>
          </a:xfrm>
          <a:solidFill>
            <a:srgbClr val="FFFFFF"/>
          </a:solidFill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7247"/>
            <a:ext cx="5436909" cy="4467249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540" tIns="46270" rIns="92540" bIns="46270"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6372"/>
            <a:fld id="{5B2EAF36-4BC7-421F-99B8-79375494A631}" type="slidenum">
              <a:rPr lang="en-US" smtClean="0">
                <a:latin typeface="Arial" pitchFamily="34" charset="0"/>
              </a:rPr>
              <a:pPr defTabSz="886372"/>
              <a:t>35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N" dirty="0" smtClean="0"/>
              <a:t>UEC: Unit Energy Cost; GCF: Gross Capacity Factor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04F1234-2DA8-4F73-AB57-8B3F4CA06BE8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6372"/>
            <a:fld id="{8719C0EE-06F5-46C3-BC01-AC5D143D394E}" type="slidenum">
              <a:rPr lang="en-US" smtClean="0">
                <a:latin typeface="Arial" pitchFamily="34" charset="0"/>
              </a:rPr>
              <a:pPr defTabSz="886372"/>
              <a:t>39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79875" name="Rectangle 7"/>
          <p:cNvSpPr txBox="1">
            <a:spLocks noGrp="1" noChangeArrowheads="1"/>
          </p:cNvSpPr>
          <p:nvPr/>
        </p:nvSpPr>
        <p:spPr bwMode="auto">
          <a:xfrm>
            <a:off x="3836007" y="9442348"/>
            <a:ext cx="2941657" cy="48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944" tIns="31973" rIns="63944" bIns="31973" anchor="b"/>
          <a:lstStyle/>
          <a:p>
            <a:pPr algn="r" defTabSz="638299">
              <a:lnSpc>
                <a:spcPct val="85000"/>
              </a:lnSpc>
              <a:spcBef>
                <a:spcPct val="25000"/>
              </a:spcBef>
              <a:buFontTx/>
              <a:buChar char="•"/>
            </a:pPr>
            <a:fld id="{35D3F346-DA54-4600-A3A1-E4C6EC880E4C}" type="slidenum">
              <a:rPr lang="en-GB" sz="900">
                <a:latin typeface="Verdana" pitchFamily="34" charset="0"/>
              </a:rPr>
              <a:pPr algn="r" defTabSz="638299">
                <a:lnSpc>
                  <a:spcPct val="85000"/>
                </a:lnSpc>
                <a:spcBef>
                  <a:spcPct val="25000"/>
                </a:spcBef>
                <a:buFontTx/>
                <a:buChar char="•"/>
              </a:pPr>
              <a:t>39</a:t>
            </a:fld>
            <a:endParaRPr lang="en-GB" sz="900" dirty="0">
              <a:latin typeface="Verdana" pitchFamily="34" charset="0"/>
            </a:endParaRPr>
          </a:p>
        </p:txBody>
      </p:sp>
      <p:sp>
        <p:nvSpPr>
          <p:cNvPr id="798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749300"/>
            <a:ext cx="4941888" cy="3705225"/>
          </a:xfrm>
          <a:solidFill>
            <a:srgbClr val="FFFFFF"/>
          </a:solidFill>
          <a:ln/>
        </p:spPr>
      </p:sp>
      <p:sp>
        <p:nvSpPr>
          <p:cNvPr id="798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7429" y="4719865"/>
            <a:ext cx="4987425" cy="4455469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63944" tIns="31973" rIns="63944" bIns="31973"/>
          <a:lstStyle/>
          <a:p>
            <a:pPr eaLnBrk="1" hangingPunct="1"/>
            <a:endParaRPr lang="en-I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7713"/>
            <a:ext cx="4957763" cy="3717925"/>
          </a:xfrm>
          <a:solidFill>
            <a:srgbClr val="FFFFFF"/>
          </a:solidFill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65" y="4715939"/>
            <a:ext cx="4984346" cy="4463322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8844" tIns="44422" rIns="88844" bIns="44422"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7713"/>
            <a:ext cx="4957763" cy="3717925"/>
          </a:xfrm>
          <a:solidFill>
            <a:srgbClr val="FFFFFF"/>
          </a:solidFill>
          <a:ln/>
        </p:spPr>
      </p:sp>
      <p:sp>
        <p:nvSpPr>
          <p:cNvPr id="6758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06665" y="4715939"/>
            <a:ext cx="4984346" cy="4463322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8844" tIns="44422" rIns="88844" bIns="44422"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IN" smtClean="0">
              <a:latin typeface="Arial" pitchFamily="34" charset="0"/>
            </a:endParaRPr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6372"/>
            <a:fld id="{048AA52F-8765-4220-9607-CBAB75A12AD1}" type="slidenum">
              <a:rPr lang="en-US" smtClean="0">
                <a:latin typeface="Arial" pitchFamily="34" charset="0"/>
              </a:rPr>
              <a:pPr defTabSz="886372"/>
              <a:t>12</a:t>
            </a:fld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6372"/>
            <a:fld id="{F726B1E0-FFF8-4F61-B443-21478A725240}" type="slidenum">
              <a:rPr lang="en-US" smtClean="0">
                <a:latin typeface="Arial" pitchFamily="34" charset="0"/>
              </a:rPr>
              <a:pPr defTabSz="886372"/>
              <a:t>13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7738" y="749300"/>
            <a:ext cx="4941887" cy="3705225"/>
          </a:xfrm>
          <a:solidFill>
            <a:srgbClr val="FFFFFF"/>
          </a:solidFill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7430" y="4719866"/>
            <a:ext cx="4988963" cy="445285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6372"/>
            <a:fld id="{55008240-A31F-4B7B-911B-9CA2AA81AC99}" type="slidenum">
              <a:rPr lang="en-US" smtClean="0">
                <a:latin typeface="Arial" pitchFamily="34" charset="0"/>
              </a:rPr>
              <a:pPr defTabSz="886372"/>
              <a:t>14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71683" name="Rectangle 7"/>
          <p:cNvSpPr txBox="1">
            <a:spLocks noGrp="1" noChangeArrowheads="1"/>
          </p:cNvSpPr>
          <p:nvPr/>
        </p:nvSpPr>
        <p:spPr bwMode="auto">
          <a:xfrm>
            <a:off x="3849862" y="9429259"/>
            <a:ext cx="2946275" cy="49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159" tIns="44580" rIns="89159" bIns="44580" anchor="b"/>
          <a:lstStyle/>
          <a:p>
            <a:pPr algn="r" defTabSz="890553"/>
            <a:fld id="{C1D5CE2F-BC60-496B-AFE8-1E74873FF9B3}" type="slidenum">
              <a:rPr lang="en-US">
                <a:latin typeface="Arial" pitchFamily="34" charset="0"/>
              </a:rPr>
              <a:pPr algn="r" defTabSz="890553"/>
              <a:t>14</a:t>
            </a:fld>
            <a:endParaRPr lang="en-US" dirty="0">
              <a:latin typeface="Arial" pitchFamily="34" charset="0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749300"/>
            <a:ext cx="4941888" cy="3705225"/>
          </a:xfrm>
          <a:solidFill>
            <a:srgbClr val="FFFFFF"/>
          </a:solidFill>
          <a:ln/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7429" y="4719865"/>
            <a:ext cx="4987425" cy="4455469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159" tIns="44580" rIns="89159" bIns="44580"/>
          <a:lstStyle/>
          <a:p>
            <a:pPr eaLnBrk="1" hangingPunct="1"/>
            <a:endParaRPr lang="en-I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6372"/>
            <a:fld id="{0E667931-950D-4A28-864C-010740DCD446}" type="slidenum">
              <a:rPr lang="en-US" smtClean="0">
                <a:latin typeface="Arial" pitchFamily="34" charset="0"/>
              </a:rPr>
              <a:pPr defTabSz="886372"/>
              <a:t>15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3321"/>
            <a:ext cx="5436909" cy="4472484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89508" tIns="44754" rIns="89508" bIns="44754"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6372"/>
            <a:fld id="{E94ACD60-DC83-44E7-9FEE-A10C59F09F65}" type="slidenum">
              <a:rPr lang="en-US" smtClean="0">
                <a:latin typeface="Arial" pitchFamily="34" charset="0"/>
              </a:rPr>
              <a:pPr defTabSz="886372"/>
              <a:t>20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76803" name="Rectangle 7"/>
          <p:cNvSpPr txBox="1">
            <a:spLocks noGrp="1" noChangeArrowheads="1"/>
          </p:cNvSpPr>
          <p:nvPr/>
        </p:nvSpPr>
        <p:spPr bwMode="auto">
          <a:xfrm>
            <a:off x="3836007" y="9442348"/>
            <a:ext cx="2941657" cy="48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944" tIns="31973" rIns="63944" bIns="31973" anchor="b"/>
          <a:lstStyle/>
          <a:p>
            <a:pPr algn="r" defTabSz="638299">
              <a:lnSpc>
                <a:spcPct val="85000"/>
              </a:lnSpc>
              <a:spcBef>
                <a:spcPct val="25000"/>
              </a:spcBef>
              <a:buFontTx/>
              <a:buChar char="•"/>
            </a:pPr>
            <a:fld id="{BF265871-838A-420F-871F-A0D9E10D4D62}" type="slidenum">
              <a:rPr lang="en-GB" sz="900">
                <a:latin typeface="Verdana" pitchFamily="34" charset="0"/>
              </a:rPr>
              <a:pPr algn="r" defTabSz="638299">
                <a:lnSpc>
                  <a:spcPct val="85000"/>
                </a:lnSpc>
                <a:spcBef>
                  <a:spcPct val="25000"/>
                </a:spcBef>
                <a:buFontTx/>
                <a:buChar char="•"/>
              </a:pPr>
              <a:t>20</a:t>
            </a:fld>
            <a:endParaRPr lang="en-GB" sz="900" dirty="0">
              <a:latin typeface="Verdana" pitchFamily="34" charset="0"/>
            </a:endParaRPr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749300"/>
            <a:ext cx="4941888" cy="3705225"/>
          </a:xfrm>
          <a:solidFill>
            <a:srgbClr val="FFFFFF"/>
          </a:solidFill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7429" y="4719865"/>
            <a:ext cx="4987425" cy="4455469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63944" tIns="31973" rIns="63944" bIns="31973"/>
          <a:lstStyle/>
          <a:p>
            <a:pPr eaLnBrk="1" hangingPunct="1"/>
            <a:endParaRPr lang="en-I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6372"/>
            <a:fld id="{AF12A7F7-5246-4C2A-A0EF-C1BDA32FA89C}" type="slidenum">
              <a:rPr lang="en-US" smtClean="0">
                <a:latin typeface="Arial" pitchFamily="34" charset="0"/>
              </a:rPr>
              <a:pPr defTabSz="886372"/>
              <a:t>21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78851" name="Rectangle 7"/>
          <p:cNvSpPr txBox="1">
            <a:spLocks noGrp="1" noChangeArrowheads="1"/>
          </p:cNvSpPr>
          <p:nvPr/>
        </p:nvSpPr>
        <p:spPr bwMode="auto">
          <a:xfrm>
            <a:off x="3836007" y="9442348"/>
            <a:ext cx="2941657" cy="48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3944" tIns="31973" rIns="63944" bIns="31973" anchor="b"/>
          <a:lstStyle/>
          <a:p>
            <a:pPr algn="r" defTabSz="638299">
              <a:lnSpc>
                <a:spcPct val="85000"/>
              </a:lnSpc>
              <a:spcBef>
                <a:spcPct val="25000"/>
              </a:spcBef>
              <a:buFontTx/>
              <a:buChar char="•"/>
            </a:pPr>
            <a:fld id="{1EB8DEB8-948D-4DFF-B569-A256F697104F}" type="slidenum">
              <a:rPr lang="en-GB" sz="900">
                <a:latin typeface="Verdana" pitchFamily="34" charset="0"/>
              </a:rPr>
              <a:pPr algn="r" defTabSz="638299">
                <a:lnSpc>
                  <a:spcPct val="85000"/>
                </a:lnSpc>
                <a:spcBef>
                  <a:spcPct val="25000"/>
                </a:spcBef>
                <a:buFontTx/>
                <a:buChar char="•"/>
              </a:pPr>
              <a:t>21</a:t>
            </a:fld>
            <a:endParaRPr lang="en-GB" sz="900" dirty="0">
              <a:latin typeface="Verdana" pitchFamily="34" charset="0"/>
            </a:endParaRPr>
          </a:p>
        </p:txBody>
      </p:sp>
      <p:sp>
        <p:nvSpPr>
          <p:cNvPr id="788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749300"/>
            <a:ext cx="4941888" cy="3705225"/>
          </a:xfrm>
          <a:solidFill>
            <a:srgbClr val="FFFFFF"/>
          </a:solidFill>
          <a:ln/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7429" y="4719865"/>
            <a:ext cx="4987425" cy="4455469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63944" tIns="31973" rIns="63944" bIns="31973"/>
          <a:lstStyle/>
          <a:p>
            <a:pPr eaLnBrk="1" hangingPunct="1"/>
            <a:endParaRPr lang="en-I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811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152400" y="2009775"/>
            <a:ext cx="8839200" cy="519113"/>
          </a:xfrm>
          <a:noFill/>
        </p:spPr>
        <p:txBody>
          <a:bodyPr anchor="b" anchorCtr="0">
            <a:spAutoFit/>
          </a:bodyPr>
          <a:lstStyle>
            <a:lvl1pPr algn="r">
              <a:defRPr sz="2800"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55812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286000" y="2860675"/>
            <a:ext cx="6705600" cy="3114675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quarter" idx="10"/>
          </p:nvPr>
        </p:nvSpPr>
        <p:spPr bwMode="auto">
          <a:xfrm rot="16200000">
            <a:off x="-861219" y="5714207"/>
            <a:ext cx="1982787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88D446B3-89B4-4D6D-A052-890C198234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blackGray">
          <a:xfrm flipV="1">
            <a:off x="0" y="914400"/>
            <a:ext cx="9144000" cy="46038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Line 12"/>
          <p:cNvSpPr>
            <a:spLocks noChangeShapeType="1"/>
          </p:cNvSpPr>
          <p:nvPr userDrawn="1"/>
        </p:nvSpPr>
        <p:spPr bwMode="auto">
          <a:xfrm>
            <a:off x="0" y="952500"/>
            <a:ext cx="9144000" cy="0"/>
          </a:xfrm>
          <a:prstGeom prst="line">
            <a:avLst/>
          </a:prstGeom>
          <a:noFill/>
          <a:ln w="57150" cmpd="thinThick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6" name="Picture 12" descr="logo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41375" cy="944563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7" name="Picture 6" descr="_4734819587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199438" y="7938"/>
            <a:ext cx="944562" cy="944562"/>
          </a:xfrm>
          <a:prstGeom prst="rect">
            <a:avLst/>
          </a:prstGeom>
          <a:ln w="3175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990600"/>
            <a:ext cx="91440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7214B-050D-4E59-9091-151002A5CF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blackGray">
          <a:xfrm flipV="1">
            <a:off x="0" y="914400"/>
            <a:ext cx="9144000" cy="46038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>
            <a:off x="0" y="6553200"/>
            <a:ext cx="9144000" cy="0"/>
          </a:xfrm>
          <a:prstGeom prst="line">
            <a:avLst/>
          </a:prstGeom>
          <a:noFill/>
          <a:ln w="317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0" y="952500"/>
            <a:ext cx="9144000" cy="0"/>
          </a:xfrm>
          <a:prstGeom prst="line">
            <a:avLst/>
          </a:prstGeom>
          <a:noFill/>
          <a:ln w="57150" cmpd="thinThick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7" name="Picture 13" descr="logo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41375" cy="944563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8" name="Picture 7" descr="_4734819587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199438" y="7938"/>
            <a:ext cx="944562" cy="944562"/>
          </a:xfrm>
          <a:prstGeom prst="rect">
            <a:avLst/>
          </a:prstGeom>
          <a:ln w="3175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E4FFD-2302-4C39-8FDA-BE4FE2BCC4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blackGray">
          <a:xfrm flipV="1">
            <a:off x="0" y="914400"/>
            <a:ext cx="9144000" cy="46038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Line 12"/>
          <p:cNvSpPr>
            <a:spLocks noChangeShapeType="1"/>
          </p:cNvSpPr>
          <p:nvPr userDrawn="1"/>
        </p:nvSpPr>
        <p:spPr bwMode="auto">
          <a:xfrm>
            <a:off x="0" y="952500"/>
            <a:ext cx="9144000" cy="0"/>
          </a:xfrm>
          <a:prstGeom prst="line">
            <a:avLst/>
          </a:prstGeom>
          <a:noFill/>
          <a:ln w="57150" cmpd="thinThick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6" name="Picture 12" descr="logo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41375" cy="944563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7" name="Picture 6" descr="_4734819587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199438" y="7938"/>
            <a:ext cx="944562" cy="944562"/>
          </a:xfrm>
          <a:prstGeom prst="rect">
            <a:avLst/>
          </a:prstGeom>
          <a:ln w="3175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60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0" y="990600"/>
            <a:ext cx="9144000" cy="58674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16BC5-B644-4560-A23A-F3AF346309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blackGray">
          <a:xfrm flipV="1">
            <a:off x="0" y="914400"/>
            <a:ext cx="9144000" cy="46038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0" y="952500"/>
            <a:ext cx="9144000" cy="0"/>
          </a:xfrm>
          <a:prstGeom prst="line">
            <a:avLst/>
          </a:prstGeom>
          <a:noFill/>
          <a:ln w="57150" cmpd="thinThick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7" name="Picture 12" descr="logo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41375" cy="944563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8" name="Picture 7" descr="_4734819587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199438" y="7938"/>
            <a:ext cx="944562" cy="944562"/>
          </a:xfrm>
          <a:prstGeom prst="rect">
            <a:avLst/>
          </a:prstGeom>
          <a:ln w="3175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60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0" y="990600"/>
            <a:ext cx="4495800" cy="556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990600"/>
            <a:ext cx="4495800" cy="556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927FB-A0BD-4317-B275-E37588889E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blackGray">
          <a:xfrm flipV="1">
            <a:off x="0" y="914400"/>
            <a:ext cx="9144000" cy="46038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0" y="952500"/>
            <a:ext cx="9144000" cy="0"/>
          </a:xfrm>
          <a:prstGeom prst="line">
            <a:avLst/>
          </a:prstGeom>
          <a:noFill/>
          <a:ln w="57150" cmpd="thinThick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7" name="Picture 12" descr="logo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41375" cy="944563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8" name="Picture 7" descr="_4734819587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199438" y="7938"/>
            <a:ext cx="944562" cy="944562"/>
          </a:xfrm>
          <a:prstGeom prst="rect">
            <a:avLst/>
          </a:prstGeom>
          <a:ln w="3175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60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0" y="990600"/>
            <a:ext cx="4495800" cy="556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990600"/>
            <a:ext cx="4495800" cy="5562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9F8F7-C241-48AB-93E9-C305960677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blackGray">
          <a:xfrm flipV="1">
            <a:off x="0" y="914400"/>
            <a:ext cx="9144000" cy="46038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Line 12"/>
          <p:cNvSpPr>
            <a:spLocks noChangeShapeType="1"/>
          </p:cNvSpPr>
          <p:nvPr userDrawn="1"/>
        </p:nvSpPr>
        <p:spPr bwMode="auto">
          <a:xfrm>
            <a:off x="0" y="952500"/>
            <a:ext cx="9144000" cy="0"/>
          </a:xfrm>
          <a:prstGeom prst="line">
            <a:avLst/>
          </a:prstGeom>
          <a:noFill/>
          <a:ln w="57150" cmpd="thinThick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6" name="Picture 12" descr="logo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41375" cy="944563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7" name="Picture 6" descr="_4734819587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189913" y="7938"/>
            <a:ext cx="944562" cy="944562"/>
          </a:xfrm>
          <a:prstGeom prst="rect">
            <a:avLst/>
          </a:prstGeom>
          <a:ln w="3175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063" y="0"/>
            <a:ext cx="7318338" cy="960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9C291-BF23-4FD5-A270-0ABB913855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blackGray">
          <a:xfrm flipV="1">
            <a:off x="0" y="914400"/>
            <a:ext cx="9144000" cy="46038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Line 12"/>
          <p:cNvSpPr>
            <a:spLocks noChangeShapeType="1"/>
          </p:cNvSpPr>
          <p:nvPr userDrawn="1"/>
        </p:nvSpPr>
        <p:spPr bwMode="auto">
          <a:xfrm>
            <a:off x="0" y="952500"/>
            <a:ext cx="9144000" cy="0"/>
          </a:xfrm>
          <a:prstGeom prst="line">
            <a:avLst/>
          </a:prstGeom>
          <a:noFill/>
          <a:ln w="57150" cmpd="thinThick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6" name="Picture 12" descr="logo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41375" cy="944563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7" name="Picture 6" descr="_4734819587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199438" y="7938"/>
            <a:ext cx="944562" cy="944562"/>
          </a:xfrm>
          <a:prstGeom prst="rect">
            <a:avLst/>
          </a:prstGeom>
          <a:ln w="3175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3441C-9612-44F2-A886-6DFC7E5119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blackGray">
          <a:xfrm flipV="1">
            <a:off x="0" y="914400"/>
            <a:ext cx="9144000" cy="46038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0" y="952500"/>
            <a:ext cx="9144000" cy="0"/>
          </a:xfrm>
          <a:prstGeom prst="line">
            <a:avLst/>
          </a:prstGeom>
          <a:noFill/>
          <a:ln w="57150" cmpd="thinThick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7" name="Picture 12" descr="logo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41375" cy="944563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8" name="Picture 13" descr="barc_logo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85150" y="15875"/>
            <a:ext cx="946150" cy="946150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9" name="Picture 8" descr="_4734819587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8199438" y="7938"/>
            <a:ext cx="944562" cy="944562"/>
          </a:xfrm>
          <a:prstGeom prst="rect">
            <a:avLst/>
          </a:prstGeom>
          <a:ln w="3175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9906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599E4-F56E-46FA-B04C-25CB39FFE8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/>
        </p:nvSpPr>
        <p:spPr bwMode="blackGray">
          <a:xfrm flipV="1">
            <a:off x="0" y="914400"/>
            <a:ext cx="9144000" cy="46038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Line 12"/>
          <p:cNvSpPr>
            <a:spLocks noChangeShapeType="1"/>
          </p:cNvSpPr>
          <p:nvPr userDrawn="1"/>
        </p:nvSpPr>
        <p:spPr bwMode="auto">
          <a:xfrm>
            <a:off x="0" y="952500"/>
            <a:ext cx="9144000" cy="0"/>
          </a:xfrm>
          <a:prstGeom prst="line">
            <a:avLst/>
          </a:prstGeom>
          <a:noFill/>
          <a:ln w="57150" cmpd="thinThick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9" name="Picture 12" descr="logo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41375" cy="944563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10" name="Picture 9" descr="_4734819587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199438" y="7938"/>
            <a:ext cx="944562" cy="944562"/>
          </a:xfrm>
          <a:prstGeom prst="rect">
            <a:avLst/>
          </a:prstGeom>
          <a:ln w="3175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77EDD-F3A6-49D5-AE2E-CC273DD90A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blackGray">
          <a:xfrm flipV="1">
            <a:off x="0" y="914400"/>
            <a:ext cx="9144000" cy="46038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Line 12"/>
          <p:cNvSpPr>
            <a:spLocks noChangeShapeType="1"/>
          </p:cNvSpPr>
          <p:nvPr userDrawn="1"/>
        </p:nvSpPr>
        <p:spPr bwMode="auto">
          <a:xfrm>
            <a:off x="0" y="952500"/>
            <a:ext cx="9144000" cy="0"/>
          </a:xfrm>
          <a:prstGeom prst="line">
            <a:avLst/>
          </a:prstGeom>
          <a:noFill/>
          <a:ln w="57150" cmpd="thinThick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5" name="Picture 12" descr="logo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41375" cy="944563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6" name="Picture 13" descr="barc_logo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85150" y="15875"/>
            <a:ext cx="946150" cy="946150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7" name="Picture 6" descr="_4734819587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8199438" y="7938"/>
            <a:ext cx="944562" cy="944562"/>
          </a:xfrm>
          <a:prstGeom prst="rect">
            <a:avLst/>
          </a:prstGeom>
          <a:ln w="3175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0F670-37DE-404F-9D9F-8014E28099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blackGray">
          <a:xfrm flipV="1">
            <a:off x="0" y="914400"/>
            <a:ext cx="9144000" cy="46038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Line 12"/>
          <p:cNvSpPr>
            <a:spLocks noChangeShapeType="1"/>
          </p:cNvSpPr>
          <p:nvPr userDrawn="1"/>
        </p:nvSpPr>
        <p:spPr bwMode="auto">
          <a:xfrm>
            <a:off x="0" y="952500"/>
            <a:ext cx="9144000" cy="0"/>
          </a:xfrm>
          <a:prstGeom prst="line">
            <a:avLst/>
          </a:prstGeom>
          <a:noFill/>
          <a:ln w="57150" cmpd="thinThick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4" name="Picture 12" descr="logo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41375" cy="944563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5" name="Picture 4" descr="_4734819587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199438" y="7938"/>
            <a:ext cx="944562" cy="944562"/>
          </a:xfrm>
          <a:prstGeom prst="rect">
            <a:avLst/>
          </a:prstGeom>
          <a:ln w="3175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3F76D-106F-457E-BD58-6A38D7C60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blackGray">
          <a:xfrm flipV="1">
            <a:off x="0" y="914400"/>
            <a:ext cx="9144000" cy="46038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0" y="952500"/>
            <a:ext cx="9144000" cy="0"/>
          </a:xfrm>
          <a:prstGeom prst="line">
            <a:avLst/>
          </a:prstGeom>
          <a:noFill/>
          <a:ln w="57150" cmpd="thinThick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7" name="Picture 12" descr="logo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41375" cy="944563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8" name="Picture 7" descr="_4734819587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199438" y="7938"/>
            <a:ext cx="944562" cy="944562"/>
          </a:xfrm>
          <a:prstGeom prst="rect">
            <a:avLst/>
          </a:prstGeom>
          <a:ln w="3175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86337-787F-43F0-8BA4-66C4FCAE54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blackGray">
          <a:xfrm flipV="1">
            <a:off x="0" y="914400"/>
            <a:ext cx="9144000" cy="46038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0" y="952500"/>
            <a:ext cx="9144000" cy="0"/>
          </a:xfrm>
          <a:prstGeom prst="line">
            <a:avLst/>
          </a:prstGeom>
          <a:noFill/>
          <a:ln w="57150" cmpd="thinThick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7" name="Picture 12" descr="logo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41375" cy="944563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8" name="Picture 7" descr="_4734819587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199438" y="7938"/>
            <a:ext cx="944562" cy="944562"/>
          </a:xfrm>
          <a:prstGeom prst="rect">
            <a:avLst/>
          </a:prstGeom>
          <a:ln w="3175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0199A-F3E9-45DD-B24B-95B5498E7F0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23" name="Rectangle 3"/>
          <p:cNvSpPr>
            <a:spLocks noChangeArrowheads="1"/>
          </p:cNvSpPr>
          <p:nvPr/>
        </p:nvSpPr>
        <p:spPr bwMode="blackGray">
          <a:xfrm flipV="1">
            <a:off x="0" y="914400"/>
            <a:ext cx="9144000" cy="46038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43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6043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 of Slide</a:t>
            </a:r>
          </a:p>
        </p:txBody>
      </p:sp>
      <p:sp>
        <p:nvSpPr>
          <p:cNvPr id="10547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53200"/>
            <a:ext cx="845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/>
              <a:t>2012-06-28 CHTR Review Meeting</a:t>
            </a:r>
          </a:p>
        </p:txBody>
      </p:sp>
      <p:sp>
        <p:nvSpPr>
          <p:cNvPr id="10547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+mn-lt"/>
              </a:defRPr>
            </a:lvl1pPr>
          </a:lstStyle>
          <a:p>
            <a:pPr>
              <a:defRPr/>
            </a:pPr>
            <a:fld id="{65C0CF48-8FD5-4669-BAC8-7C092D45E4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54730" name="Line 10"/>
          <p:cNvSpPr>
            <a:spLocks noChangeShapeType="1"/>
          </p:cNvSpPr>
          <p:nvPr/>
        </p:nvSpPr>
        <p:spPr bwMode="auto">
          <a:xfrm>
            <a:off x="0" y="6553200"/>
            <a:ext cx="9144000" cy="0"/>
          </a:xfrm>
          <a:prstGeom prst="line">
            <a:avLst/>
          </a:prstGeom>
          <a:noFill/>
          <a:ln w="3175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4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990600"/>
            <a:ext cx="9144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54732" name="Line 12"/>
          <p:cNvSpPr>
            <a:spLocks noChangeShapeType="1"/>
          </p:cNvSpPr>
          <p:nvPr userDrawn="1"/>
        </p:nvSpPr>
        <p:spPr bwMode="auto">
          <a:xfrm>
            <a:off x="0" y="952500"/>
            <a:ext cx="9144000" cy="0"/>
          </a:xfrm>
          <a:prstGeom prst="line">
            <a:avLst/>
          </a:prstGeom>
          <a:noFill/>
          <a:ln w="57150" cmpd="thinThick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249" name="Picture 8" descr="logo.png"/>
          <p:cNvPicPr>
            <a:picLocks noChangeAspect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841375" cy="944563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11" name="Picture 10" descr="_4734819587.jp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8199438" y="7938"/>
            <a:ext cx="944562" cy="944562"/>
          </a:xfrm>
          <a:prstGeom prst="rect">
            <a:avLst/>
          </a:prstGeom>
          <a:ln w="3175"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642" r:id="rId1"/>
    <p:sldLayoutId id="2147485643" r:id="rId2"/>
    <p:sldLayoutId id="2147485644" r:id="rId3"/>
    <p:sldLayoutId id="2147485645" r:id="rId4"/>
    <p:sldLayoutId id="2147485646" r:id="rId5"/>
    <p:sldLayoutId id="2147485647" r:id="rId6"/>
    <p:sldLayoutId id="2147485648" r:id="rId7"/>
    <p:sldLayoutId id="2147485649" r:id="rId8"/>
    <p:sldLayoutId id="2147485650" r:id="rId9"/>
    <p:sldLayoutId id="2147485651" r:id="rId10"/>
    <p:sldLayoutId id="2147485652" r:id="rId11"/>
    <p:sldLayoutId id="2147485653" r:id="rId12"/>
    <p:sldLayoutId id="2147485654" r:id="rId13"/>
    <p:sldLayoutId id="2147485655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A5002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A5002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A5002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A5002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A5002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rgbClr val="A5002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rgbClr val="A5002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rgbClr val="A5002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rgbClr val="A50021"/>
          </a:solidFill>
          <a:latin typeface="Verdana" pitchFamily="34" charset="0"/>
        </a:defRPr>
      </a:lvl9pPr>
    </p:titleStyle>
    <p:bodyStyle>
      <a:lvl1pPr marL="219075" indent="-219075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itchFamily="2" charset="2"/>
        <a:buChar char="n"/>
        <a:defRPr sz="2000">
          <a:solidFill>
            <a:srgbClr val="A50021"/>
          </a:solidFill>
          <a:latin typeface="+mn-lt"/>
          <a:ea typeface="+mn-ea"/>
          <a:cs typeface="+mn-cs"/>
        </a:defRPr>
      </a:lvl1pPr>
      <a:lvl2pPr marL="563563" indent="-220663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70000"/>
        <a:buFont typeface="Wingdings" pitchFamily="2" charset="2"/>
        <a:buChar char="n"/>
        <a:defRPr sz="2000">
          <a:solidFill>
            <a:srgbClr val="0000CC"/>
          </a:solidFill>
          <a:latin typeface="+mn-lt"/>
        </a:defRPr>
      </a:lvl2pPr>
      <a:lvl3pPr marL="860425" indent="-182563" algn="l" rtl="0" eaLnBrk="0" fontAlgn="base" hangingPunct="0">
        <a:spcBef>
          <a:spcPct val="20000"/>
        </a:spcBef>
        <a:spcAft>
          <a:spcPct val="0"/>
        </a:spcAft>
        <a:buClr>
          <a:srgbClr val="006666"/>
        </a:buClr>
        <a:buChar char="•"/>
        <a:defRPr sz="2000">
          <a:solidFill>
            <a:srgbClr val="003300"/>
          </a:solidFill>
          <a:latin typeface="+mn-lt"/>
        </a:defRPr>
      </a:lvl3pPr>
      <a:lvl4pPr marL="12636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1593850" indent="-165100" algn="l" rtl="0" eaLnBrk="0" fontAlgn="base" hangingPunct="0">
        <a:spcBef>
          <a:spcPct val="20000"/>
        </a:spcBef>
        <a:spcAft>
          <a:spcPct val="0"/>
        </a:spcAft>
        <a:buClr>
          <a:srgbClr val="996600"/>
        </a:buClr>
        <a:buSzPct val="85000"/>
        <a:buChar char="•"/>
        <a:defRPr sz="2000">
          <a:solidFill>
            <a:srgbClr val="663300"/>
          </a:solidFill>
          <a:latin typeface="+mn-lt"/>
        </a:defRPr>
      </a:lvl5pPr>
      <a:lvl6pPr marL="2051050" indent="-165100" algn="l" rtl="0" fontAlgn="base">
        <a:spcBef>
          <a:spcPct val="20000"/>
        </a:spcBef>
        <a:spcAft>
          <a:spcPct val="0"/>
        </a:spcAft>
        <a:buClr>
          <a:srgbClr val="996600"/>
        </a:buClr>
        <a:buSzPct val="85000"/>
        <a:buChar char="•"/>
        <a:defRPr sz="2000">
          <a:solidFill>
            <a:srgbClr val="663300"/>
          </a:solidFill>
          <a:latin typeface="+mn-lt"/>
        </a:defRPr>
      </a:lvl6pPr>
      <a:lvl7pPr marL="2508250" indent="-165100" algn="l" rtl="0" fontAlgn="base">
        <a:spcBef>
          <a:spcPct val="20000"/>
        </a:spcBef>
        <a:spcAft>
          <a:spcPct val="0"/>
        </a:spcAft>
        <a:buClr>
          <a:srgbClr val="996600"/>
        </a:buClr>
        <a:buSzPct val="85000"/>
        <a:buChar char="•"/>
        <a:defRPr sz="2000">
          <a:solidFill>
            <a:srgbClr val="663300"/>
          </a:solidFill>
          <a:latin typeface="+mn-lt"/>
        </a:defRPr>
      </a:lvl7pPr>
      <a:lvl8pPr marL="2965450" indent="-165100" algn="l" rtl="0" fontAlgn="base">
        <a:spcBef>
          <a:spcPct val="20000"/>
        </a:spcBef>
        <a:spcAft>
          <a:spcPct val="0"/>
        </a:spcAft>
        <a:buClr>
          <a:srgbClr val="996600"/>
        </a:buClr>
        <a:buSzPct val="85000"/>
        <a:buChar char="•"/>
        <a:defRPr sz="2000">
          <a:solidFill>
            <a:srgbClr val="663300"/>
          </a:solidFill>
          <a:latin typeface="+mn-lt"/>
        </a:defRPr>
      </a:lvl8pPr>
      <a:lvl9pPr marL="3422650" indent="-165100" algn="l" rtl="0" fontAlgn="base">
        <a:spcBef>
          <a:spcPct val="20000"/>
        </a:spcBef>
        <a:spcAft>
          <a:spcPct val="0"/>
        </a:spcAft>
        <a:buClr>
          <a:srgbClr val="996600"/>
        </a:buClr>
        <a:buSzPct val="85000"/>
        <a:buChar char="•"/>
        <a:defRPr sz="2000">
          <a:solidFill>
            <a:srgbClr val="6633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4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23.w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25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7.wmf"/><Relationship Id="rId4" Type="http://schemas.openxmlformats.org/officeDocument/2006/relationships/oleObject" Target="../embeddings/oleObject11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8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12" Type="http://schemas.openxmlformats.org/officeDocument/2006/relationships/image" Target="../media/image37.jpe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5" Type="http://schemas.openxmlformats.org/officeDocument/2006/relationships/image" Target="../media/image4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Relationship Id="rId14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30.jpeg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45.wmf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11" Type="http://schemas.openxmlformats.org/officeDocument/2006/relationships/image" Target="../media/image51.jpeg"/><Relationship Id="rId5" Type="http://schemas.openxmlformats.org/officeDocument/2006/relationships/image" Target="../media/image47.jpeg"/><Relationship Id="rId10" Type="http://schemas.openxmlformats.org/officeDocument/2006/relationships/image" Target="../media/image50.jpeg"/><Relationship Id="rId4" Type="http://schemas.openxmlformats.org/officeDocument/2006/relationships/image" Target="../media/image46.jpeg"/><Relationship Id="rId9" Type="http://schemas.openxmlformats.org/officeDocument/2006/relationships/image" Target="../media/image4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tif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13" Type="http://schemas.openxmlformats.org/officeDocument/2006/relationships/image" Target="../media/image63.png"/><Relationship Id="rId3" Type="http://schemas.openxmlformats.org/officeDocument/2006/relationships/oleObject" Target="../embeddings/oleObject12.bin"/><Relationship Id="rId7" Type="http://schemas.openxmlformats.org/officeDocument/2006/relationships/image" Target="../media/image57.jpeg"/><Relationship Id="rId12" Type="http://schemas.openxmlformats.org/officeDocument/2006/relationships/image" Target="../media/image6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6.jpeg"/><Relationship Id="rId11" Type="http://schemas.openxmlformats.org/officeDocument/2006/relationships/image" Target="../media/image61.wmf"/><Relationship Id="rId5" Type="http://schemas.openxmlformats.org/officeDocument/2006/relationships/image" Target="../media/image55.jpeg"/><Relationship Id="rId15" Type="http://schemas.openxmlformats.org/officeDocument/2006/relationships/image" Target="../media/image65.jpe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emf"/><Relationship Id="rId14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3" Type="http://schemas.openxmlformats.org/officeDocument/2006/relationships/image" Target="../media/image69.jpeg"/><Relationship Id="rId7" Type="http://schemas.openxmlformats.org/officeDocument/2006/relationships/image" Target="../media/image73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7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77.png"/><Relationship Id="rId4" Type="http://schemas.openxmlformats.org/officeDocument/2006/relationships/image" Target="../media/image76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wmf"/><Relationship Id="rId5" Type="http://schemas.openxmlformats.org/officeDocument/2006/relationships/image" Target="../media/image82.wmf"/><Relationship Id="rId4" Type="http://schemas.openxmlformats.org/officeDocument/2006/relationships/image" Target="../media/image81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85.png"/><Relationship Id="rId5" Type="http://schemas.openxmlformats.org/officeDocument/2006/relationships/image" Target="../media/image84.wmf"/><Relationship Id="rId4" Type="http://schemas.openxmlformats.org/officeDocument/2006/relationships/oleObject" Target="../embeddings/oleObject14.bin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jpeg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wmf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11.jpeg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4.jpeg"/><Relationship Id="rId4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png"/><Relationship Id="rId5" Type="http://schemas.openxmlformats.org/officeDocument/2006/relationships/oleObject" Target="../embeddings/oleObject5.bin"/><Relationship Id="rId4" Type="http://schemas.openxmlformats.org/officeDocument/2006/relationships/image" Target="../media/image15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1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6C751BF-21F1-452C-A5B4-D1B806B9B581}" type="slidenum">
              <a:rPr lang="en-GB"/>
              <a:pPr>
                <a:defRPr/>
              </a:pPr>
              <a:t>1</a:t>
            </a:fld>
            <a:endParaRPr lang="en-GB" dirty="0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1600" y="28318"/>
            <a:ext cx="8939530" cy="1323439"/>
          </a:xfrm>
          <a:noFill/>
        </p:spPr>
        <p:txBody>
          <a:bodyPr/>
          <a:lstStyle/>
          <a:p>
            <a:pPr algn="ctr" eaLnBrk="1" hangingPunct="1"/>
            <a:r>
              <a:rPr lang="en-US" sz="4000" b="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Overview of the Thorium Programme in India</a:t>
            </a:r>
            <a:endParaRPr lang="en-GB" sz="4000" b="0" dirty="0" smtClean="0">
              <a:solidFill>
                <a:srgbClr val="0000FF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813" y="2486025"/>
            <a:ext cx="9164637" cy="2667000"/>
          </a:xfrm>
        </p:spPr>
        <p:txBody>
          <a:bodyPr/>
          <a:lstStyle/>
          <a:p>
            <a:pPr algn="ctr" eaLnBrk="1" hangingPunct="1">
              <a:spcBef>
                <a:spcPts val="600"/>
              </a:spcBef>
            </a:pPr>
            <a:r>
              <a:rPr lang="en-GB" sz="28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P.K. Vijayan, I.V. </a:t>
            </a:r>
            <a:r>
              <a:rPr lang="en-GB" sz="2800" dirty="0" err="1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Dulera</a:t>
            </a:r>
            <a:r>
              <a:rPr lang="en-GB" sz="28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, P.D. </a:t>
            </a:r>
            <a:r>
              <a:rPr lang="en-GB" sz="2800" dirty="0" err="1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Krishnani</a:t>
            </a:r>
            <a:r>
              <a:rPr lang="en-GB" sz="28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, K.K. </a:t>
            </a:r>
            <a:r>
              <a:rPr lang="en-GB" sz="2800" dirty="0" err="1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Vaze</a:t>
            </a:r>
            <a:r>
              <a:rPr lang="en-GB" sz="28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,       S. </a:t>
            </a:r>
            <a:r>
              <a:rPr lang="en-GB" sz="2800" dirty="0" err="1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Basu</a:t>
            </a:r>
            <a:r>
              <a:rPr lang="en-GB" sz="28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and R.K. </a:t>
            </a:r>
            <a:r>
              <a:rPr lang="en-GB" sz="2800" dirty="0" err="1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Sinha</a:t>
            </a:r>
            <a:r>
              <a:rPr lang="en-GB" sz="28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*, </a:t>
            </a:r>
          </a:p>
          <a:p>
            <a:pPr algn="ctr" eaLnBrk="1" hangingPunct="1">
              <a:spcBef>
                <a:spcPts val="600"/>
              </a:spcBef>
            </a:pPr>
            <a:r>
              <a:rPr lang="en-GB" sz="2400" dirty="0" err="1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Bhabha</a:t>
            </a:r>
            <a:r>
              <a:rPr lang="en-GB" sz="24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 Atomic Research Centre, Mumbai India</a:t>
            </a:r>
          </a:p>
          <a:p>
            <a:pPr algn="ctr" eaLnBrk="1" hangingPunct="1">
              <a:spcBef>
                <a:spcPts val="600"/>
              </a:spcBef>
            </a:pPr>
            <a:r>
              <a:rPr lang="en-GB" sz="24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Department of Atomic Energy, Mumbai, India*</a:t>
            </a:r>
          </a:p>
          <a:p>
            <a:pPr algn="ctr" eaLnBrk="1" hangingPunct="1">
              <a:spcBef>
                <a:spcPts val="600"/>
              </a:spcBef>
            </a:pPr>
            <a:r>
              <a:rPr lang="en-GB" sz="2400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vijayanp@barc.gov.in</a:t>
            </a:r>
          </a:p>
        </p:txBody>
      </p:sp>
      <p:sp>
        <p:nvSpPr>
          <p:cNvPr id="25605" name="TextBox 13"/>
          <p:cNvSpPr txBox="1">
            <a:spLocks noChangeArrowheads="1"/>
          </p:cNvSpPr>
          <p:nvPr/>
        </p:nvSpPr>
        <p:spPr bwMode="auto">
          <a:xfrm>
            <a:off x="23813" y="5997258"/>
            <a:ext cx="91646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iThEC13-International Thorium </a:t>
            </a:r>
            <a:r>
              <a:rPr lang="en-US" sz="2400" dirty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Energy </a:t>
            </a:r>
            <a:r>
              <a:rPr lang="en-US" sz="2400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Conference, </a:t>
            </a:r>
          </a:p>
          <a:p>
            <a:pPr algn="ctr"/>
            <a:r>
              <a:rPr lang="en-US" sz="2400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Geneva, Switzerland</a:t>
            </a:r>
            <a:r>
              <a:rPr lang="en-US" sz="2400" dirty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, </a:t>
            </a:r>
            <a:r>
              <a:rPr lang="en-US" sz="2400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October </a:t>
            </a:r>
            <a:r>
              <a:rPr lang="en-US" sz="2400" dirty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27-31,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854075" y="0"/>
            <a:ext cx="7318375" cy="960438"/>
          </a:xfrm>
        </p:spPr>
        <p:txBody>
          <a:bodyPr/>
          <a:lstStyle/>
          <a:p>
            <a:pPr algn="ctr"/>
            <a:r>
              <a:rPr lang="en-US" sz="2800" dirty="0" smtClean="0"/>
              <a:t>A Road Map for Deployment of Thorium Based Reactors</a:t>
            </a:r>
          </a:p>
        </p:txBody>
      </p:sp>
      <p:sp>
        <p:nvSpPr>
          <p:cNvPr id="30723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 smtClean="0"/>
              <a:t>Premature deployment of thorium leads to sub-optimal use of indigenous energy resource.</a:t>
            </a:r>
          </a:p>
          <a:p>
            <a:r>
              <a:rPr lang="en-US" sz="2200" dirty="0" smtClean="0"/>
              <a:t>Necessary to build-up a significant level of fissile material before launching thorium cycle in a big way for the third stage</a:t>
            </a:r>
          </a:p>
          <a:p>
            <a:r>
              <a:rPr lang="en-US" sz="2200" dirty="0" smtClean="0"/>
              <a:t>Incorporation of thorium in the blankets of metallic fuelled fast breeder reactors – after significant FBR capacity built-up</a:t>
            </a:r>
          </a:p>
          <a:p>
            <a:pPr lvl="1"/>
            <a:r>
              <a:rPr lang="en-US" sz="2200" dirty="0" smtClean="0"/>
              <a:t>Full core and blanket thorium FBRs only after U-shortage felt</a:t>
            </a:r>
          </a:p>
          <a:p>
            <a:pPr marL="219075" lvl="1" indent="-219075">
              <a:buClr>
                <a:srgbClr val="A50021"/>
              </a:buClr>
              <a:buSzPct val="75000"/>
            </a:pPr>
            <a:r>
              <a:rPr lang="en-US" sz="2200" dirty="0" smtClean="0">
                <a:solidFill>
                  <a:srgbClr val="A50021"/>
                </a:solidFill>
              </a:rPr>
              <a:t>Thorium based reactors expected to be deployed beyond 2070</a:t>
            </a:r>
            <a:endParaRPr lang="en-US" sz="2200" dirty="0" smtClean="0"/>
          </a:p>
          <a:p>
            <a:r>
              <a:rPr lang="en-US" sz="2200" dirty="0" smtClean="0"/>
              <a:t>AHWR – Thorium fuel cycle demonstrator by 2022</a:t>
            </a:r>
          </a:p>
          <a:p>
            <a:r>
              <a:rPr lang="en-US" sz="2200" dirty="0" smtClean="0"/>
              <a:t>Surplus </a:t>
            </a:r>
            <a:r>
              <a:rPr lang="en-US" sz="2200" baseline="30000" dirty="0" smtClean="0"/>
              <a:t>233</a:t>
            </a:r>
            <a:r>
              <a:rPr lang="en-US" sz="2200" dirty="0" smtClean="0"/>
              <a:t>U formed in these FBRs could drive HTRs including MSBRs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D373F4C-F61C-4015-A6D1-1B1E648E0A5A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ontent Placeholder 5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31747" name="Picture 6" descr="BeashSands"/>
          <p:cNvPicPr>
            <a:picLocks noChangeAspect="1" noChangeArrowheads="1"/>
          </p:cNvPicPr>
          <p:nvPr/>
        </p:nvPicPr>
        <p:blipFill>
          <a:blip r:embed="rId2" cstate="print">
            <a:lum bright="40000" contrast="22000"/>
          </a:blip>
          <a:srcRect l="1866" r="1755" b="3067"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Title 1"/>
          <p:cNvSpPr>
            <a:spLocks noGrp="1"/>
          </p:cNvSpPr>
          <p:nvPr>
            <p:ph type="title"/>
          </p:nvPr>
        </p:nvSpPr>
        <p:spPr>
          <a:xfrm>
            <a:off x="1143000" y="3249613"/>
            <a:ext cx="7019925" cy="1027112"/>
          </a:xfrm>
          <a:noFill/>
          <a:ln>
            <a:solidFill>
              <a:srgbClr val="0000CC"/>
            </a:solidFill>
          </a:ln>
        </p:spPr>
        <p:txBody>
          <a:bodyPr/>
          <a:lstStyle/>
          <a:p>
            <a:pPr algn="ctr"/>
            <a:r>
              <a:rPr lang="en-US" b="1" smtClean="0"/>
              <a:t>Important attributes and advantages of thorium fuel cycle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F79F955-059D-4626-93C0-83E17B632D54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854075" y="0"/>
            <a:ext cx="7318375" cy="960438"/>
          </a:xfrm>
        </p:spPr>
        <p:txBody>
          <a:bodyPr/>
          <a:lstStyle/>
          <a:p>
            <a:pPr algn="ctr" eaLnBrk="1" hangingPunct="1"/>
            <a:r>
              <a:rPr lang="en-US" sz="2800" smtClean="0"/>
              <a:t>ThO</a:t>
            </a:r>
            <a:r>
              <a:rPr lang="en-US" sz="2800" baseline="-25000" smtClean="0"/>
              <a:t>2</a:t>
            </a:r>
            <a:r>
              <a:rPr lang="en-US" sz="2800" smtClean="0"/>
              <a:t> - Physical and Chemical properties</a:t>
            </a:r>
            <a:endParaRPr lang="en-US" sz="3600" baseline="-25000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C00000"/>
            </a:solidFill>
          </a:ln>
        </p:spPr>
        <p:txBody>
          <a:bodyPr lIns="18288" rIns="18288"/>
          <a:lstStyle/>
          <a:p>
            <a:pPr eaLnBrk="1" hangingPunct="1">
              <a:spcBef>
                <a:spcPts val="0"/>
              </a:spcBef>
              <a:buClr>
                <a:srgbClr val="0000CC"/>
              </a:buClr>
            </a:pPr>
            <a:r>
              <a:rPr lang="en-GB" sz="1900" dirty="0" smtClean="0">
                <a:solidFill>
                  <a:srgbClr val="0000CC"/>
                </a:solidFill>
              </a:rPr>
              <a:t>Relatively inert. Does not oxidise unlike UO</a:t>
            </a:r>
            <a:r>
              <a:rPr lang="en-GB" sz="1900" baseline="-25000" dirty="0" smtClean="0">
                <a:solidFill>
                  <a:srgbClr val="0000CC"/>
                </a:solidFill>
              </a:rPr>
              <a:t>2</a:t>
            </a:r>
            <a:r>
              <a:rPr lang="en-GB" sz="1900" dirty="0" smtClean="0">
                <a:solidFill>
                  <a:srgbClr val="0000CC"/>
                </a:solidFill>
              </a:rPr>
              <a:t>, which oxidizes easily to U</a:t>
            </a:r>
            <a:r>
              <a:rPr lang="en-GB" sz="1900" baseline="-25000" dirty="0" smtClean="0">
                <a:solidFill>
                  <a:srgbClr val="0000CC"/>
                </a:solidFill>
              </a:rPr>
              <a:t>3</a:t>
            </a:r>
            <a:r>
              <a:rPr lang="en-GB" sz="1900" dirty="0" smtClean="0">
                <a:solidFill>
                  <a:srgbClr val="0000CC"/>
                </a:solidFill>
              </a:rPr>
              <a:t>O</a:t>
            </a:r>
            <a:r>
              <a:rPr lang="en-GB" sz="1900" baseline="-25000" dirty="0" smtClean="0">
                <a:solidFill>
                  <a:srgbClr val="0000CC"/>
                </a:solidFill>
              </a:rPr>
              <a:t>8</a:t>
            </a:r>
            <a:r>
              <a:rPr lang="en-GB" sz="1900" dirty="0" smtClean="0">
                <a:solidFill>
                  <a:srgbClr val="0000CC"/>
                </a:solidFill>
              </a:rPr>
              <a:t> and UO</a:t>
            </a:r>
            <a:r>
              <a:rPr lang="en-GB" sz="1900" baseline="-25000" dirty="0" smtClean="0">
                <a:solidFill>
                  <a:srgbClr val="0000CC"/>
                </a:solidFill>
              </a:rPr>
              <a:t>3</a:t>
            </a:r>
            <a:r>
              <a:rPr lang="en-GB" sz="1900" dirty="0" smtClean="0">
                <a:solidFill>
                  <a:srgbClr val="0000CC"/>
                </a:solidFill>
              </a:rPr>
              <a:t>. Does not react with water.</a:t>
            </a:r>
          </a:p>
          <a:p>
            <a:pPr eaLnBrk="1" hangingPunct="1">
              <a:spcBef>
                <a:spcPts val="0"/>
              </a:spcBef>
              <a:buClr>
                <a:srgbClr val="0000CC"/>
              </a:buClr>
            </a:pPr>
            <a:r>
              <a:rPr lang="en-GB" sz="1900" dirty="0" smtClean="0">
                <a:solidFill>
                  <a:srgbClr val="0000CC"/>
                </a:solidFill>
              </a:rPr>
              <a:t>Higher thermal conductivity and lower co-efficient of thermal expansion compared to UO</a:t>
            </a:r>
            <a:r>
              <a:rPr lang="en-GB" sz="1900" baseline="-25000" dirty="0" smtClean="0">
                <a:solidFill>
                  <a:srgbClr val="0000CC"/>
                </a:solidFill>
              </a:rPr>
              <a:t>2</a:t>
            </a:r>
            <a:r>
              <a:rPr lang="en-GB" sz="1900" dirty="0" smtClean="0">
                <a:solidFill>
                  <a:srgbClr val="0000CC"/>
                </a:solidFill>
              </a:rPr>
              <a:t>. Melting point 3350 °C as against 2800 °C for UO</a:t>
            </a:r>
            <a:r>
              <a:rPr lang="en-GB" sz="1900" baseline="-25000" dirty="0" smtClean="0">
                <a:solidFill>
                  <a:srgbClr val="0000CC"/>
                </a:solidFill>
              </a:rPr>
              <a:t>2</a:t>
            </a:r>
            <a:r>
              <a:rPr lang="en-GB" sz="1900" dirty="0" smtClean="0">
                <a:solidFill>
                  <a:srgbClr val="0000CC"/>
                </a:solidFill>
              </a:rPr>
              <a:t>.</a:t>
            </a:r>
          </a:p>
          <a:p>
            <a:pPr eaLnBrk="1" hangingPunct="1">
              <a:spcBef>
                <a:spcPts val="0"/>
              </a:spcBef>
              <a:buClr>
                <a:srgbClr val="0000CC"/>
              </a:buClr>
            </a:pPr>
            <a:r>
              <a:rPr lang="en-GB" sz="1900" dirty="0" smtClean="0">
                <a:solidFill>
                  <a:srgbClr val="0000CC"/>
                </a:solidFill>
              </a:rPr>
              <a:t>Fission gas release rate one order of magnitude lower than that of UO</a:t>
            </a:r>
            <a:r>
              <a:rPr lang="en-GB" sz="1900" baseline="-25000" dirty="0" smtClean="0">
                <a:solidFill>
                  <a:srgbClr val="0000CC"/>
                </a:solidFill>
              </a:rPr>
              <a:t>2</a:t>
            </a:r>
            <a:r>
              <a:rPr lang="en-GB" sz="1900" dirty="0" smtClean="0">
                <a:solidFill>
                  <a:srgbClr val="0000CC"/>
                </a:solidFill>
              </a:rPr>
              <a:t>.</a:t>
            </a:r>
          </a:p>
          <a:p>
            <a:pPr eaLnBrk="1" hangingPunct="1">
              <a:spcBef>
                <a:spcPts val="0"/>
              </a:spcBef>
              <a:buClr>
                <a:srgbClr val="0000CC"/>
              </a:buClr>
            </a:pPr>
            <a:r>
              <a:rPr lang="en-GB" sz="1900" dirty="0" smtClean="0">
                <a:solidFill>
                  <a:srgbClr val="0000CC"/>
                </a:solidFill>
              </a:rPr>
              <a:t>Good radiation resistance and dimensional stability</a:t>
            </a:r>
          </a:p>
          <a:p>
            <a:pPr marL="342900" lvl="1" indent="-342900" eaLnBrk="1" hangingPunct="1">
              <a:spcBef>
                <a:spcPts val="0"/>
              </a:spcBef>
              <a:spcAft>
                <a:spcPct val="30000"/>
              </a:spcAft>
              <a:buClr>
                <a:schemeClr val="bg2"/>
              </a:buClr>
              <a:buFont typeface="Wingdings" pitchFamily="2" charset="2"/>
              <a:buNone/>
            </a:pPr>
            <a:endParaRPr lang="en-GB" sz="1900" dirty="0" smtClean="0">
              <a:solidFill>
                <a:schemeClr val="bg2"/>
              </a:solidFill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			</a:t>
            </a:r>
            <a:r>
              <a:rPr lang="en-US" sz="1100" b="1" smtClean="0"/>
              <a:t>					</a:t>
            </a:r>
          </a:p>
        </p:txBody>
      </p:sp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6946320" y="3746282"/>
            <a:ext cx="1828800" cy="2068510"/>
            <a:chOff x="4080" y="480"/>
            <a:chExt cx="1358" cy="1536"/>
          </a:xfrm>
        </p:grpSpPr>
        <p:pic>
          <p:nvPicPr>
            <p:cNvPr id="7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80" y="480"/>
              <a:ext cx="1358" cy="1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52"/>
            <p:cNvSpPr txBox="1">
              <a:spLocks noChangeArrowheads="1"/>
            </p:cNvSpPr>
            <p:nvPr/>
          </p:nvSpPr>
          <p:spPr bwMode="auto">
            <a:xfrm>
              <a:off x="4089" y="1785"/>
              <a:ext cx="1344" cy="2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800" dirty="0">
                  <a:latin typeface="Calibri" pitchFamily="34" charset="0"/>
                </a:rPr>
                <a:t>UO</a:t>
              </a:r>
              <a:r>
                <a:rPr lang="en-US" sz="1800" baseline="-25000" dirty="0">
                  <a:latin typeface="Calibri" pitchFamily="34" charset="0"/>
                </a:rPr>
                <a:t>2</a:t>
              </a:r>
              <a:r>
                <a:rPr lang="en-US" sz="1800" dirty="0">
                  <a:latin typeface="Calibri" pitchFamily="34" charset="0"/>
                </a:rPr>
                <a:t>-4%PuO</a:t>
              </a:r>
              <a:r>
                <a:rPr lang="en-US" sz="1800" baseline="-25000" dirty="0">
                  <a:latin typeface="Calibri" pitchFamily="34" charset="0"/>
                </a:rPr>
                <a:t>2</a:t>
              </a:r>
            </a:p>
          </p:txBody>
        </p:sp>
      </p:grp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40720" y="3844090"/>
            <a:ext cx="1733550" cy="1981200"/>
            <a:chOff x="192" y="528"/>
            <a:chExt cx="1344" cy="1536"/>
          </a:xfrm>
        </p:grpSpPr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2" y="528"/>
              <a:ext cx="1344" cy="1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53"/>
            <p:cNvSpPr txBox="1">
              <a:spLocks noChangeArrowheads="1"/>
            </p:cNvSpPr>
            <p:nvPr/>
          </p:nvSpPr>
          <p:spPr bwMode="auto">
            <a:xfrm>
              <a:off x="202" y="1833"/>
              <a:ext cx="1325" cy="2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800" dirty="0">
                  <a:latin typeface="Calibri" pitchFamily="34" charset="0"/>
                </a:rPr>
                <a:t>ThO</a:t>
              </a:r>
              <a:r>
                <a:rPr lang="en-US" sz="1800" baseline="-25000" dirty="0">
                  <a:latin typeface="Calibri" pitchFamily="34" charset="0"/>
                </a:rPr>
                <a:t>2</a:t>
              </a:r>
              <a:r>
                <a:rPr lang="en-US" sz="1800" dirty="0">
                  <a:latin typeface="Calibri" pitchFamily="34" charset="0"/>
                </a:rPr>
                <a:t>-4%PuO</a:t>
              </a:r>
              <a:r>
                <a:rPr lang="en-US" sz="1800" baseline="-25000" dirty="0">
                  <a:latin typeface="Calibri" pitchFamily="34" charset="0"/>
                </a:rPr>
                <a:t>2</a:t>
              </a:r>
            </a:p>
          </p:txBody>
        </p:sp>
      </p:grpSp>
      <p:grpSp>
        <p:nvGrpSpPr>
          <p:cNvPr id="4" name="Group 11"/>
          <p:cNvGrpSpPr>
            <a:grpSpLocks noChangeAspect="1"/>
          </p:cNvGrpSpPr>
          <p:nvPr/>
        </p:nvGrpSpPr>
        <p:grpSpPr bwMode="auto">
          <a:xfrm>
            <a:off x="2374320" y="3248138"/>
            <a:ext cx="2157062" cy="2578637"/>
            <a:chOff x="215" y="2016"/>
            <a:chExt cx="1637" cy="2149"/>
          </a:xfrm>
        </p:grpSpPr>
        <p:pic>
          <p:nvPicPr>
            <p:cNvPr id="13" name="Picture 2" descr="C:\Documents and Settings\user\Desktop\Picture1.png"/>
            <p:cNvPicPr>
              <a:picLocks noChangeAspect="1" noChangeArrowheads="1"/>
            </p:cNvPicPr>
            <p:nvPr/>
          </p:nvPicPr>
          <p:blipFill>
            <a:blip r:embed="rId5" cstate="print">
              <a:lum bright="-2000" contrast="-12000"/>
            </a:blip>
            <a:srcRect l="4158" r="4131"/>
            <a:stretch>
              <a:fillRect/>
            </a:stretch>
          </p:blipFill>
          <p:spPr bwMode="auto">
            <a:xfrm>
              <a:off x="240" y="2544"/>
              <a:ext cx="1392" cy="1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40" y="2016"/>
              <a:ext cx="1392" cy="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Oval 14"/>
            <p:cNvSpPr/>
            <p:nvPr/>
          </p:nvSpPr>
          <p:spPr>
            <a:xfrm>
              <a:off x="912" y="2544"/>
              <a:ext cx="240" cy="288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rot="5400000" flipH="1" flipV="1">
              <a:off x="888" y="2424"/>
              <a:ext cx="288" cy="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61"/>
            <p:cNvSpPr txBox="1">
              <a:spLocks noChangeArrowheads="1"/>
            </p:cNvSpPr>
            <p:nvPr/>
          </p:nvSpPr>
          <p:spPr bwMode="auto">
            <a:xfrm>
              <a:off x="215" y="3916"/>
              <a:ext cx="1637" cy="24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800" dirty="0">
                  <a:latin typeface="Calibri" pitchFamily="34" charset="0"/>
                </a:rPr>
                <a:t>Failed ThO</a:t>
              </a:r>
              <a:r>
                <a:rPr lang="en-US" sz="1800" baseline="-25000" dirty="0">
                  <a:latin typeface="Calibri" pitchFamily="34" charset="0"/>
                </a:rPr>
                <a:t>2</a:t>
              </a:r>
              <a:r>
                <a:rPr lang="en-US" sz="1800" dirty="0">
                  <a:latin typeface="Calibri" pitchFamily="34" charset="0"/>
                </a:rPr>
                <a:t>-4%PuO</a:t>
              </a:r>
              <a:r>
                <a:rPr lang="en-US" sz="1800" baseline="-25000" dirty="0">
                  <a:latin typeface="Calibri" pitchFamily="34" charset="0"/>
                </a:rPr>
                <a:t>2</a:t>
              </a:r>
            </a:p>
          </p:txBody>
        </p:sp>
      </p:grpSp>
      <p:grpSp>
        <p:nvGrpSpPr>
          <p:cNvPr id="6" name="Group 17"/>
          <p:cNvGrpSpPr>
            <a:grpSpLocks noChangeAspect="1"/>
          </p:cNvGrpSpPr>
          <p:nvPr/>
        </p:nvGrpSpPr>
        <p:grpSpPr bwMode="auto">
          <a:xfrm>
            <a:off x="4965120" y="3588194"/>
            <a:ext cx="1850929" cy="2240531"/>
            <a:chOff x="4032" y="2495"/>
            <a:chExt cx="1449" cy="1754"/>
          </a:xfrm>
        </p:grpSpPr>
        <p:pic>
          <p:nvPicPr>
            <p:cNvPr id="19" name="Picture 7" descr="S2 black mm A4"/>
            <p:cNvPicPr>
              <a:picLocks noChangeAspect="1" noChangeArrowheads="1"/>
            </p:cNvPicPr>
            <p:nvPr/>
          </p:nvPicPr>
          <p:blipFill>
            <a:blip r:embed="rId7" cstate="print">
              <a:lum bright="-12000"/>
            </a:blip>
            <a:srcRect/>
            <a:stretch>
              <a:fillRect/>
            </a:stretch>
          </p:blipFill>
          <p:spPr bwMode="auto">
            <a:xfrm>
              <a:off x="4032" y="2495"/>
              <a:ext cx="1447" cy="1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TextBox 62"/>
            <p:cNvSpPr txBox="1">
              <a:spLocks noChangeArrowheads="1"/>
            </p:cNvSpPr>
            <p:nvPr/>
          </p:nvSpPr>
          <p:spPr bwMode="auto">
            <a:xfrm>
              <a:off x="4041" y="3984"/>
              <a:ext cx="1440" cy="26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latin typeface="+mn-lt"/>
                </a:rPr>
                <a:t>Failed UO</a:t>
              </a:r>
              <a:r>
                <a:rPr lang="en-US" sz="1600" baseline="-25000" dirty="0">
                  <a:latin typeface="+mn-lt"/>
                </a:rPr>
                <a:t>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			</a:t>
            </a:r>
            <a:r>
              <a:rPr lang="en-US" sz="1100" b="1" smtClean="0"/>
              <a:t>					</a:t>
            </a:r>
          </a:p>
        </p:txBody>
      </p:sp>
      <p:sp>
        <p:nvSpPr>
          <p:cNvPr id="6150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0"/>
            <a:ext cx="7308850" cy="960438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Advantages of </a:t>
            </a:r>
            <a:r>
              <a:rPr lang="en-US" baseline="30000" dirty="0" smtClean="0"/>
              <a:t>233</a:t>
            </a:r>
            <a:r>
              <a:rPr lang="en-US" dirty="0" smtClean="0"/>
              <a:t>U-Thorium: Important </a:t>
            </a:r>
            <a:r>
              <a:rPr lang="en-US" dirty="0" err="1" smtClean="0"/>
              <a:t>Neutronic</a:t>
            </a:r>
            <a:r>
              <a:rPr lang="en-US" dirty="0" smtClean="0"/>
              <a:t> Characteristics</a:t>
            </a:r>
          </a:p>
        </p:txBody>
      </p:sp>
      <p:sp>
        <p:nvSpPr>
          <p:cNvPr id="615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419600" y="976313"/>
            <a:ext cx="4549775" cy="2011362"/>
          </a:xfrm>
        </p:spPr>
        <p:txBody>
          <a:bodyPr/>
          <a:lstStyle/>
          <a:p>
            <a:pPr marL="0" indent="0" algn="just" defTabSz="3135313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1600" baseline="30000" smtClean="0"/>
              <a:t>233</a:t>
            </a:r>
            <a:r>
              <a:rPr lang="en-US" sz="1600" smtClean="0"/>
              <a:t>U has an </a:t>
            </a:r>
            <a:r>
              <a:rPr lang="en-US" sz="1600" smtClean="0">
                <a:sym typeface="Symbol" pitchFamily="18" charset="2"/>
              </a:rPr>
              <a:t></a:t>
            </a:r>
            <a:r>
              <a:rPr lang="en-US" sz="1600" smtClean="0"/>
              <a:t> value (greater than 2.0) that remains nearly constant over a wide energy range, in thermal as well as epithermal regions, unlike </a:t>
            </a:r>
            <a:r>
              <a:rPr lang="en-US" sz="1600" baseline="30000" smtClean="0"/>
              <a:t>235</a:t>
            </a:r>
            <a:r>
              <a:rPr lang="en-US" sz="1600" smtClean="0"/>
              <a:t>U and </a:t>
            </a:r>
            <a:r>
              <a:rPr lang="en-US" sz="1600" baseline="30000" smtClean="0"/>
              <a:t>239</a:t>
            </a:r>
            <a:r>
              <a:rPr lang="en-US" sz="1600" smtClean="0"/>
              <a:t>Pu. This facilitates achievement of high conversion ratios with thorium utilisation in reactors operating in the thermal/epithermal spectrum.</a:t>
            </a:r>
          </a:p>
        </p:txBody>
      </p:sp>
      <p:grpSp>
        <p:nvGrpSpPr>
          <p:cNvPr id="6152" name="Group 4"/>
          <p:cNvGrpSpPr>
            <a:grpSpLocks/>
          </p:cNvGrpSpPr>
          <p:nvPr/>
        </p:nvGrpSpPr>
        <p:grpSpPr bwMode="auto">
          <a:xfrm>
            <a:off x="125413" y="2933700"/>
            <a:ext cx="1871662" cy="2595563"/>
            <a:chOff x="166" y="6071"/>
            <a:chExt cx="4245" cy="5231"/>
          </a:xfrm>
        </p:grpSpPr>
        <p:graphicFrame>
          <p:nvGraphicFramePr>
            <p:cNvPr id="6148" name="Object 5"/>
            <p:cNvGraphicFramePr>
              <a:graphicFrameLocks noChangeAspect="1"/>
            </p:cNvGraphicFramePr>
            <p:nvPr/>
          </p:nvGraphicFramePr>
          <p:xfrm>
            <a:off x="597" y="6071"/>
            <a:ext cx="3814" cy="52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9" name="Graph" r:id="rId4" imgW="2014560" imgH="2763360" progId="">
                    <p:embed/>
                  </p:oleObj>
                </mc:Choice>
                <mc:Fallback>
                  <p:oleObj name="Graph" r:id="rId4" imgW="2014560" imgH="2763360" progId="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7" y="6071"/>
                          <a:ext cx="3814" cy="523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72" name="Text Box 6"/>
            <p:cNvSpPr txBox="1">
              <a:spLocks noChangeArrowheads="1"/>
            </p:cNvSpPr>
            <p:nvPr/>
          </p:nvSpPr>
          <p:spPr bwMode="auto">
            <a:xfrm rot="-5400000">
              <a:off x="-1663" y="8161"/>
              <a:ext cx="4407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lg" len="lg"/>
            </a:ln>
          </p:spPr>
          <p:txBody>
            <a:bodyPr lIns="26664" tIns="13332" rIns="26664" bIns="13332">
              <a:spAutoFit/>
            </a:bodyPr>
            <a:lstStyle/>
            <a:p>
              <a:pPr defTabSz="266700">
                <a:spcBef>
                  <a:spcPct val="50000"/>
                </a:spcBef>
              </a:pPr>
              <a:r>
                <a:rPr lang="en-US" sz="1000">
                  <a:solidFill>
                    <a:srgbClr val="0101EF"/>
                  </a:solidFill>
                </a:rPr>
                <a:t>Ratio of fission and capture cross sections (</a:t>
              </a:r>
              <a:r>
                <a:rPr lang="en-US" sz="1000">
                  <a:solidFill>
                    <a:srgbClr val="0101EF"/>
                  </a:solidFill>
                  <a:sym typeface="Symbol" pitchFamily="18" charset="2"/>
                </a:rPr>
                <a:t></a:t>
              </a:r>
              <a:r>
                <a:rPr lang="en-US" sz="1000" baseline="-25000">
                  <a:solidFill>
                    <a:srgbClr val="0101EF"/>
                  </a:solidFill>
                  <a:sym typeface="Symbol" pitchFamily="18" charset="2"/>
                </a:rPr>
                <a:t>f</a:t>
              </a:r>
              <a:r>
                <a:rPr lang="en-US" sz="1000">
                  <a:solidFill>
                    <a:srgbClr val="0101EF"/>
                  </a:solidFill>
                  <a:sym typeface="Symbol" pitchFamily="18" charset="2"/>
                </a:rPr>
                <a:t>/ </a:t>
              </a:r>
              <a:r>
                <a:rPr lang="en-US" sz="1000" baseline="-25000">
                  <a:solidFill>
                    <a:srgbClr val="0101EF"/>
                  </a:solidFill>
                  <a:sym typeface="Symbol" pitchFamily="18" charset="2"/>
                </a:rPr>
                <a:t>c</a:t>
              </a:r>
              <a:r>
                <a:rPr lang="en-US" sz="1000">
                  <a:solidFill>
                    <a:srgbClr val="0101EF"/>
                  </a:solidFill>
                  <a:sym typeface="Symbol" pitchFamily="18" charset="2"/>
                </a:rPr>
                <a:t>)</a:t>
              </a:r>
              <a:endParaRPr lang="en-US" sz="1000" baseline="-25000">
                <a:solidFill>
                  <a:srgbClr val="0101EF"/>
                </a:solidFill>
                <a:sym typeface="Symbol" pitchFamily="18" charset="2"/>
              </a:endParaRPr>
            </a:p>
          </p:txBody>
        </p:sp>
        <p:sp>
          <p:nvSpPr>
            <p:cNvPr id="6173" name="Text Box 7"/>
            <p:cNvSpPr txBox="1">
              <a:spLocks noChangeArrowheads="1"/>
            </p:cNvSpPr>
            <p:nvPr/>
          </p:nvSpPr>
          <p:spPr bwMode="auto">
            <a:xfrm>
              <a:off x="1513" y="10774"/>
              <a:ext cx="885" cy="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lg" len="lg"/>
            </a:ln>
          </p:spPr>
          <p:txBody>
            <a:bodyPr lIns="26664" tIns="13332" rIns="26664" bIns="13332">
              <a:spAutoFit/>
            </a:bodyPr>
            <a:lstStyle/>
            <a:p>
              <a:pPr defTabSz="266700">
                <a:spcBef>
                  <a:spcPct val="50000"/>
                </a:spcBef>
              </a:pPr>
              <a:r>
                <a:rPr lang="en-US" sz="1000" baseline="30000">
                  <a:solidFill>
                    <a:srgbClr val="0101EF"/>
                  </a:solidFill>
                </a:rPr>
                <a:t>233</a:t>
              </a:r>
              <a:r>
                <a:rPr lang="en-US" sz="1000">
                  <a:solidFill>
                    <a:srgbClr val="0101EF"/>
                  </a:solidFill>
                </a:rPr>
                <a:t>U</a:t>
              </a:r>
            </a:p>
          </p:txBody>
        </p:sp>
        <p:sp>
          <p:nvSpPr>
            <p:cNvPr id="6174" name="Text Box 8"/>
            <p:cNvSpPr txBox="1">
              <a:spLocks noChangeArrowheads="1"/>
            </p:cNvSpPr>
            <p:nvPr/>
          </p:nvSpPr>
          <p:spPr bwMode="auto">
            <a:xfrm>
              <a:off x="2243" y="10774"/>
              <a:ext cx="890" cy="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lg" len="lg"/>
            </a:ln>
          </p:spPr>
          <p:txBody>
            <a:bodyPr lIns="26664" tIns="13332" rIns="26664" bIns="13332">
              <a:spAutoFit/>
            </a:bodyPr>
            <a:lstStyle/>
            <a:p>
              <a:pPr defTabSz="266700">
                <a:spcBef>
                  <a:spcPct val="50000"/>
                </a:spcBef>
              </a:pPr>
              <a:r>
                <a:rPr lang="en-US" sz="1000" baseline="30000">
                  <a:solidFill>
                    <a:srgbClr val="0101EF"/>
                  </a:solidFill>
                </a:rPr>
                <a:t>235</a:t>
              </a:r>
              <a:r>
                <a:rPr lang="en-US" sz="1000">
                  <a:solidFill>
                    <a:srgbClr val="0101EF"/>
                  </a:solidFill>
                </a:rPr>
                <a:t>U</a:t>
              </a:r>
            </a:p>
          </p:txBody>
        </p:sp>
        <p:sp>
          <p:nvSpPr>
            <p:cNvPr id="6175" name="Text Box 9"/>
            <p:cNvSpPr txBox="1">
              <a:spLocks noChangeArrowheads="1"/>
            </p:cNvSpPr>
            <p:nvPr/>
          </p:nvSpPr>
          <p:spPr bwMode="auto">
            <a:xfrm>
              <a:off x="2989" y="10765"/>
              <a:ext cx="886" cy="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lg" len="lg"/>
            </a:ln>
          </p:spPr>
          <p:txBody>
            <a:bodyPr lIns="26664" tIns="13332" rIns="26664" bIns="13332">
              <a:spAutoFit/>
            </a:bodyPr>
            <a:lstStyle/>
            <a:p>
              <a:pPr defTabSz="266700">
                <a:spcBef>
                  <a:spcPct val="50000"/>
                </a:spcBef>
              </a:pPr>
              <a:r>
                <a:rPr lang="en-US" sz="1000" baseline="30000">
                  <a:solidFill>
                    <a:srgbClr val="0101EF"/>
                  </a:solidFill>
                </a:rPr>
                <a:t>239</a:t>
              </a:r>
              <a:r>
                <a:rPr lang="en-US" sz="1000">
                  <a:solidFill>
                    <a:srgbClr val="0101EF"/>
                  </a:solidFill>
                </a:rPr>
                <a:t>Pu</a:t>
              </a:r>
            </a:p>
          </p:txBody>
        </p:sp>
      </p:grpSp>
      <p:sp>
        <p:nvSpPr>
          <p:cNvPr id="6153" name="Text Box 10"/>
          <p:cNvSpPr txBox="1">
            <a:spLocks noChangeArrowheads="1"/>
          </p:cNvSpPr>
          <p:nvPr/>
        </p:nvSpPr>
        <p:spPr bwMode="auto">
          <a:xfrm>
            <a:off x="1963738" y="3328988"/>
            <a:ext cx="2578100" cy="2152650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lg"/>
          </a:ln>
        </p:spPr>
        <p:txBody>
          <a:bodyPr lIns="26664" tIns="13332" rIns="26664" bIns="13332">
            <a:spAutoFit/>
          </a:bodyPr>
          <a:lstStyle/>
          <a:p>
            <a:pPr algn="just" defTabSz="266700">
              <a:spcBef>
                <a:spcPct val="50000"/>
              </a:spcBef>
            </a:pPr>
            <a:r>
              <a:rPr lang="en-US">
                <a:solidFill>
                  <a:srgbClr val="006600"/>
                </a:solidFill>
                <a:latin typeface="Verdana" pitchFamily="34" charset="0"/>
              </a:rPr>
              <a:t>Capture cross section of </a:t>
            </a:r>
            <a:r>
              <a:rPr lang="en-US" baseline="30000">
                <a:solidFill>
                  <a:srgbClr val="006600"/>
                </a:solidFill>
                <a:latin typeface="Verdana" pitchFamily="34" charset="0"/>
              </a:rPr>
              <a:t>233</a:t>
            </a:r>
            <a:r>
              <a:rPr lang="en-US">
                <a:solidFill>
                  <a:srgbClr val="006600"/>
                </a:solidFill>
                <a:latin typeface="Verdana" pitchFamily="34" charset="0"/>
              </a:rPr>
              <a:t>U is much smaller than </a:t>
            </a:r>
            <a:r>
              <a:rPr lang="en-US" baseline="30000">
                <a:solidFill>
                  <a:srgbClr val="006600"/>
                </a:solidFill>
                <a:latin typeface="Verdana" pitchFamily="34" charset="0"/>
              </a:rPr>
              <a:t>235</a:t>
            </a:r>
            <a:r>
              <a:rPr lang="en-US">
                <a:solidFill>
                  <a:srgbClr val="006600"/>
                </a:solidFill>
                <a:latin typeface="Verdana" pitchFamily="34" charset="0"/>
              </a:rPr>
              <a:t>U and </a:t>
            </a:r>
            <a:r>
              <a:rPr lang="en-US" baseline="30000">
                <a:solidFill>
                  <a:srgbClr val="006600"/>
                </a:solidFill>
                <a:latin typeface="Verdana" pitchFamily="34" charset="0"/>
              </a:rPr>
              <a:t>239</a:t>
            </a:r>
            <a:r>
              <a:rPr lang="en-US">
                <a:solidFill>
                  <a:srgbClr val="006600"/>
                </a:solidFill>
                <a:latin typeface="Verdana" pitchFamily="34" charset="0"/>
              </a:rPr>
              <a:t>Pu, the fission cross section being of the same order implying lower non-fissile absorption leading to higher isotopes. This favours the feasibility of multiple recycling of </a:t>
            </a:r>
            <a:r>
              <a:rPr lang="en-US" baseline="30000">
                <a:solidFill>
                  <a:srgbClr val="006600"/>
                </a:solidFill>
                <a:latin typeface="Verdana" pitchFamily="34" charset="0"/>
              </a:rPr>
              <a:t>233</a:t>
            </a:r>
            <a:r>
              <a:rPr lang="en-US">
                <a:solidFill>
                  <a:srgbClr val="006600"/>
                </a:solidFill>
                <a:latin typeface="Verdana" pitchFamily="34" charset="0"/>
              </a:rPr>
              <a:t>U, as compared to plutonium.</a:t>
            </a:r>
          </a:p>
        </p:txBody>
      </p:sp>
      <p:grpSp>
        <p:nvGrpSpPr>
          <p:cNvPr id="6154" name="Group 11"/>
          <p:cNvGrpSpPr>
            <a:grpSpLocks/>
          </p:cNvGrpSpPr>
          <p:nvPr/>
        </p:nvGrpSpPr>
        <p:grpSpPr bwMode="auto">
          <a:xfrm>
            <a:off x="4729163" y="2944813"/>
            <a:ext cx="1684337" cy="2500312"/>
            <a:chOff x="10461" y="6538"/>
            <a:chExt cx="3819" cy="5040"/>
          </a:xfrm>
        </p:grpSpPr>
        <p:graphicFrame>
          <p:nvGraphicFramePr>
            <p:cNvPr id="6147" name="Object 12"/>
            <p:cNvGraphicFramePr>
              <a:graphicFrameLocks noChangeAspect="1"/>
            </p:cNvGraphicFramePr>
            <p:nvPr/>
          </p:nvGraphicFramePr>
          <p:xfrm>
            <a:off x="10837" y="6538"/>
            <a:ext cx="3443" cy="50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0" name="Graph" r:id="rId6" imgW="1712160" imgH="2930400" progId="">
                    <p:embed/>
                  </p:oleObj>
                </mc:Choice>
                <mc:Fallback>
                  <p:oleObj name="Graph" r:id="rId6" imgW="1712160" imgH="2930400" progId="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t="6349" b="8096"/>
                        <a:stretch>
                          <a:fillRect/>
                        </a:stretch>
                      </p:blipFill>
                      <p:spPr bwMode="auto">
                        <a:xfrm>
                          <a:off x="10837" y="6538"/>
                          <a:ext cx="3443" cy="50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71" name="Text Box 13"/>
            <p:cNvSpPr txBox="1">
              <a:spLocks noChangeArrowheads="1"/>
            </p:cNvSpPr>
            <p:nvPr/>
          </p:nvSpPr>
          <p:spPr bwMode="auto">
            <a:xfrm rot="-5446613">
              <a:off x="8777" y="8596"/>
              <a:ext cx="4118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lg" len="lg"/>
            </a:ln>
          </p:spPr>
          <p:txBody>
            <a:bodyPr lIns="26664" tIns="13332" rIns="26664" bIns="13332">
              <a:spAutoFit/>
            </a:bodyPr>
            <a:lstStyle/>
            <a:p>
              <a:pPr defTabSz="266700">
                <a:spcBef>
                  <a:spcPct val="50000"/>
                </a:spcBef>
              </a:pPr>
              <a:r>
                <a:rPr lang="en-US" sz="1000">
                  <a:solidFill>
                    <a:srgbClr val="0101EF"/>
                  </a:solidFill>
                </a:rPr>
                <a:t>Thermal Capture cross section (barn)</a:t>
              </a:r>
            </a:p>
          </p:txBody>
        </p:sp>
      </p:grpSp>
      <p:sp>
        <p:nvSpPr>
          <p:cNvPr id="6155" name="Text Box 14"/>
          <p:cNvSpPr txBox="1">
            <a:spLocks noChangeArrowheads="1"/>
          </p:cNvSpPr>
          <p:nvPr/>
        </p:nvSpPr>
        <p:spPr bwMode="auto">
          <a:xfrm>
            <a:off x="6350000" y="3122613"/>
            <a:ext cx="2609850" cy="2314575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lg"/>
          </a:ln>
        </p:spPr>
        <p:txBody>
          <a:bodyPr lIns="26664" tIns="13332" rIns="26664" bIns="13332">
            <a:spAutoFit/>
          </a:bodyPr>
          <a:lstStyle/>
          <a:p>
            <a:pPr algn="just" defTabSz="266700"/>
            <a:r>
              <a:rPr lang="en-US">
                <a:solidFill>
                  <a:srgbClr val="006600"/>
                </a:solidFill>
                <a:latin typeface="Verdana" pitchFamily="34" charset="0"/>
              </a:rPr>
              <a:t>Cross section for capture of  thermal neutrons in </a:t>
            </a:r>
            <a:r>
              <a:rPr lang="en-US" baseline="30000">
                <a:solidFill>
                  <a:srgbClr val="006600"/>
                </a:solidFill>
                <a:latin typeface="Verdana" pitchFamily="34" charset="0"/>
              </a:rPr>
              <a:t>232</a:t>
            </a:r>
            <a:r>
              <a:rPr lang="en-US">
                <a:solidFill>
                  <a:srgbClr val="006600"/>
                </a:solidFill>
                <a:latin typeface="Verdana" pitchFamily="34" charset="0"/>
              </a:rPr>
              <a:t>Th is typically 2.47 times that in </a:t>
            </a:r>
            <a:r>
              <a:rPr lang="en-US" baseline="30000">
                <a:solidFill>
                  <a:srgbClr val="006600"/>
                </a:solidFill>
                <a:latin typeface="Verdana" pitchFamily="34" charset="0"/>
              </a:rPr>
              <a:t>238</a:t>
            </a:r>
            <a:r>
              <a:rPr lang="en-US">
                <a:solidFill>
                  <a:srgbClr val="006600"/>
                </a:solidFill>
                <a:latin typeface="Verdana" pitchFamily="34" charset="0"/>
              </a:rPr>
              <a:t>U. Thus thorium offers greater competition to capture of the neutrons and lower losses to structural and other parasitic materials leading to an improvement in conversion of </a:t>
            </a:r>
            <a:r>
              <a:rPr lang="en-US" baseline="30000">
                <a:solidFill>
                  <a:srgbClr val="006600"/>
                </a:solidFill>
                <a:latin typeface="Verdana" pitchFamily="34" charset="0"/>
              </a:rPr>
              <a:t>232</a:t>
            </a:r>
            <a:r>
              <a:rPr lang="en-US">
                <a:solidFill>
                  <a:srgbClr val="006600"/>
                </a:solidFill>
                <a:latin typeface="Verdana" pitchFamily="34" charset="0"/>
              </a:rPr>
              <a:t>Th to </a:t>
            </a:r>
            <a:r>
              <a:rPr lang="en-US" baseline="30000">
                <a:solidFill>
                  <a:srgbClr val="006600"/>
                </a:solidFill>
                <a:latin typeface="Verdana" pitchFamily="34" charset="0"/>
              </a:rPr>
              <a:t>233</a:t>
            </a:r>
            <a:r>
              <a:rPr lang="en-US">
                <a:solidFill>
                  <a:srgbClr val="006600"/>
                </a:solidFill>
                <a:latin typeface="Verdana" pitchFamily="34" charset="0"/>
              </a:rPr>
              <a:t>U. </a:t>
            </a:r>
          </a:p>
        </p:txBody>
      </p:sp>
      <p:sp>
        <p:nvSpPr>
          <p:cNvPr id="6156" name="Rectangle 15"/>
          <p:cNvSpPr>
            <a:spLocks noChangeArrowheads="1"/>
          </p:cNvSpPr>
          <p:nvPr/>
        </p:nvSpPr>
        <p:spPr bwMode="auto">
          <a:xfrm>
            <a:off x="76200" y="2908300"/>
            <a:ext cx="4476750" cy="2622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anchor="ctr"/>
          <a:lstStyle/>
          <a:p>
            <a:endParaRPr lang="en-IN"/>
          </a:p>
        </p:txBody>
      </p:sp>
      <p:sp>
        <p:nvSpPr>
          <p:cNvPr id="6157" name="Rectangle 16"/>
          <p:cNvSpPr>
            <a:spLocks noChangeArrowheads="1"/>
          </p:cNvSpPr>
          <p:nvPr/>
        </p:nvSpPr>
        <p:spPr bwMode="auto">
          <a:xfrm>
            <a:off x="4702175" y="2903538"/>
            <a:ext cx="4316413" cy="26273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anchor="ctr"/>
          <a:lstStyle/>
          <a:p>
            <a:endParaRPr lang="en-IN"/>
          </a:p>
        </p:txBody>
      </p:sp>
      <p:grpSp>
        <p:nvGrpSpPr>
          <p:cNvPr id="6158" name="Group 17"/>
          <p:cNvGrpSpPr>
            <a:grpSpLocks/>
          </p:cNvGrpSpPr>
          <p:nvPr/>
        </p:nvGrpSpPr>
        <p:grpSpPr bwMode="auto">
          <a:xfrm>
            <a:off x="149225" y="936625"/>
            <a:ext cx="4154488" cy="2300288"/>
            <a:chOff x="385" y="1330"/>
            <a:chExt cx="9251" cy="4554"/>
          </a:xfrm>
        </p:grpSpPr>
        <p:grpSp>
          <p:nvGrpSpPr>
            <p:cNvPr id="6161" name="Group 18"/>
            <p:cNvGrpSpPr>
              <a:grpSpLocks/>
            </p:cNvGrpSpPr>
            <p:nvPr/>
          </p:nvGrpSpPr>
          <p:grpSpPr bwMode="auto">
            <a:xfrm>
              <a:off x="385" y="1330"/>
              <a:ext cx="9046" cy="4554"/>
              <a:chOff x="212" y="1417"/>
              <a:chExt cx="9046" cy="4554"/>
            </a:xfrm>
          </p:grpSpPr>
          <p:graphicFrame>
            <p:nvGraphicFramePr>
              <p:cNvPr id="6146" name="Object 19"/>
              <p:cNvGraphicFramePr>
                <a:graphicFrameLocks noChangeAspect="1"/>
              </p:cNvGraphicFramePr>
              <p:nvPr/>
            </p:nvGraphicFramePr>
            <p:xfrm>
              <a:off x="461" y="1417"/>
              <a:ext cx="8493" cy="452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151" name="Graph" r:id="rId8" imgW="4294080" imgH="1900800" progId="">
                      <p:embed/>
                    </p:oleObj>
                  </mc:Choice>
                  <mc:Fallback>
                    <p:oleObj name="Graph" r:id="rId8" imgW="4294080" imgH="1900800" progId="">
                      <p:embed/>
                      <p:pic>
                        <p:nvPicPr>
                          <p:cNvPr id="0" name="Object 1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 t="15237" r="29628"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1" y="1417"/>
                            <a:ext cx="8493" cy="452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167" name="Text Box 20"/>
              <p:cNvSpPr txBox="1">
                <a:spLocks noChangeArrowheads="1"/>
              </p:cNvSpPr>
              <p:nvPr/>
            </p:nvSpPr>
            <p:spPr bwMode="auto">
              <a:xfrm>
                <a:off x="3450" y="5327"/>
                <a:ext cx="3486" cy="3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 type="none" w="lg" len="lg"/>
              </a:ln>
            </p:spPr>
            <p:txBody>
              <a:bodyPr lIns="26664" tIns="13332" rIns="26664" bIns="13332">
                <a:spAutoFit/>
              </a:bodyPr>
              <a:lstStyle/>
              <a:p>
                <a:pPr defTabSz="266700">
                  <a:spcBef>
                    <a:spcPct val="50000"/>
                  </a:spcBef>
                </a:pPr>
                <a:r>
                  <a:rPr lang="en-US" sz="1000">
                    <a:solidFill>
                      <a:srgbClr val="0101EF"/>
                    </a:solidFill>
                  </a:rPr>
                  <a:t>Incident neutron energy</a:t>
                </a:r>
              </a:p>
            </p:txBody>
          </p:sp>
          <p:sp>
            <p:nvSpPr>
              <p:cNvPr id="6168" name="AutoShape 21"/>
              <p:cNvSpPr>
                <a:spLocks noChangeArrowheads="1"/>
              </p:cNvSpPr>
              <p:nvPr/>
            </p:nvSpPr>
            <p:spPr bwMode="auto">
              <a:xfrm>
                <a:off x="8021" y="5111"/>
                <a:ext cx="1237" cy="860"/>
              </a:xfrm>
              <a:prstGeom prst="rightArrow">
                <a:avLst>
                  <a:gd name="adj1" fmla="val 50000"/>
                  <a:gd name="adj2" fmla="val 35959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26664" tIns="13332" rIns="26664" bIns="13332" anchor="ctr"/>
              <a:lstStyle/>
              <a:p>
                <a:pPr defTabSz="266700"/>
                <a:r>
                  <a:rPr lang="en-US" sz="700"/>
                  <a:t>Fast</a:t>
                </a:r>
              </a:p>
              <a:p>
                <a:pPr defTabSz="266700"/>
                <a:r>
                  <a:rPr lang="en-US" sz="700"/>
                  <a:t>Neutrons</a:t>
                </a:r>
              </a:p>
            </p:txBody>
          </p:sp>
          <p:sp>
            <p:nvSpPr>
              <p:cNvPr id="6169" name="AutoShape 22"/>
              <p:cNvSpPr>
                <a:spLocks noChangeArrowheads="1"/>
              </p:cNvSpPr>
              <p:nvPr/>
            </p:nvSpPr>
            <p:spPr bwMode="auto">
              <a:xfrm>
                <a:off x="1367" y="5341"/>
                <a:ext cx="1920" cy="464"/>
              </a:xfrm>
              <a:prstGeom prst="leftRightArrow">
                <a:avLst>
                  <a:gd name="adj1" fmla="val 81935"/>
                  <a:gd name="adj2" fmla="val 82854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lIns="26664" tIns="13332" rIns="26664" bIns="13332" anchor="ctr"/>
              <a:lstStyle/>
              <a:p>
                <a:pPr defTabSz="266700"/>
                <a:r>
                  <a:rPr lang="en-US" sz="700"/>
                  <a:t>Thermal Neutrons</a:t>
                </a:r>
              </a:p>
            </p:txBody>
          </p:sp>
          <p:sp>
            <p:nvSpPr>
              <p:cNvPr id="6170" name="Text Box 23"/>
              <p:cNvSpPr txBox="1">
                <a:spLocks noChangeArrowheads="1"/>
              </p:cNvSpPr>
              <p:nvPr/>
            </p:nvSpPr>
            <p:spPr bwMode="auto">
              <a:xfrm rot="-5400000">
                <a:off x="-1021" y="2948"/>
                <a:ext cx="3204" cy="7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 type="none" w="lg" len="lg"/>
              </a:ln>
            </p:spPr>
            <p:txBody>
              <a:bodyPr lIns="26664" tIns="13332" rIns="26664" bIns="13332">
                <a:spAutoFit/>
              </a:bodyPr>
              <a:lstStyle/>
              <a:p>
                <a:pPr defTabSz="266700">
                  <a:spcBef>
                    <a:spcPct val="50000"/>
                  </a:spcBef>
                </a:pPr>
                <a:r>
                  <a:rPr lang="en-US" sz="1000">
                    <a:solidFill>
                      <a:srgbClr val="0101EF"/>
                    </a:solidFill>
                  </a:rPr>
                  <a:t>Number of neutrons per neutron absorbed, </a:t>
                </a:r>
                <a:r>
                  <a:rPr lang="en-US" sz="1000">
                    <a:solidFill>
                      <a:srgbClr val="0101EF"/>
                    </a:solidFill>
                    <a:sym typeface="Symbol" pitchFamily="18" charset="2"/>
                  </a:rPr>
                  <a:t></a:t>
                </a:r>
                <a:endParaRPr lang="en-US" sz="1000">
                  <a:solidFill>
                    <a:srgbClr val="0101EF"/>
                  </a:solidFill>
                </a:endParaRPr>
              </a:p>
            </p:txBody>
          </p:sp>
        </p:grpSp>
        <p:sp>
          <p:nvSpPr>
            <p:cNvPr id="6162" name="AutoShape 24"/>
            <p:cNvSpPr>
              <a:spLocks noChangeArrowheads="1"/>
            </p:cNvSpPr>
            <p:nvPr/>
          </p:nvSpPr>
          <p:spPr bwMode="auto">
            <a:xfrm>
              <a:off x="3708" y="2340"/>
              <a:ext cx="1104" cy="420"/>
            </a:xfrm>
            <a:prstGeom prst="leftArrow">
              <a:avLst>
                <a:gd name="adj1" fmla="val 100000"/>
                <a:gd name="adj2" fmla="val 68124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26664" tIns="13332" rIns="26664" bIns="13332" anchor="ctr"/>
            <a:lstStyle/>
            <a:p>
              <a:pPr defTabSz="266700"/>
              <a:r>
                <a:rPr lang="en-US" sz="1300" baseline="30000">
                  <a:latin typeface="Verdana" pitchFamily="34" charset="0"/>
                </a:rPr>
                <a:t>239</a:t>
              </a:r>
              <a:r>
                <a:rPr lang="en-US" sz="1300">
                  <a:latin typeface="Verdana" pitchFamily="34" charset="0"/>
                </a:rPr>
                <a:t>Pu</a:t>
              </a:r>
            </a:p>
          </p:txBody>
        </p:sp>
        <p:sp>
          <p:nvSpPr>
            <p:cNvPr id="6163" name="AutoShape 25"/>
            <p:cNvSpPr>
              <a:spLocks noChangeArrowheads="1"/>
            </p:cNvSpPr>
            <p:nvPr/>
          </p:nvSpPr>
          <p:spPr bwMode="auto">
            <a:xfrm>
              <a:off x="5772" y="2436"/>
              <a:ext cx="1212" cy="564"/>
            </a:xfrm>
            <a:prstGeom prst="downArrow">
              <a:avLst>
                <a:gd name="adj1" fmla="val 95546"/>
                <a:gd name="adj2" fmla="val 31384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26664" tIns="13332" rIns="26664" bIns="13332" anchor="ctr"/>
            <a:lstStyle/>
            <a:p>
              <a:pPr defTabSz="266700"/>
              <a:r>
                <a:rPr lang="en-US" sz="1300" baseline="30000">
                  <a:latin typeface="Verdana" pitchFamily="34" charset="0"/>
                </a:rPr>
                <a:t>233</a:t>
              </a:r>
              <a:r>
                <a:rPr lang="en-US" sz="1300">
                  <a:latin typeface="Verdana" pitchFamily="34" charset="0"/>
                </a:rPr>
                <a:t>U</a:t>
              </a:r>
            </a:p>
          </p:txBody>
        </p:sp>
        <p:sp>
          <p:nvSpPr>
            <p:cNvPr id="6164" name="AutoShape 26"/>
            <p:cNvSpPr>
              <a:spLocks noChangeArrowheads="1"/>
            </p:cNvSpPr>
            <p:nvPr/>
          </p:nvSpPr>
          <p:spPr bwMode="auto">
            <a:xfrm>
              <a:off x="7440" y="3900"/>
              <a:ext cx="888" cy="504"/>
            </a:xfrm>
            <a:prstGeom prst="rightArrow">
              <a:avLst>
                <a:gd name="adj1" fmla="val 100000"/>
                <a:gd name="adj2" fmla="val 44447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26664" tIns="13332" rIns="26664" bIns="13332" anchor="ctr"/>
            <a:lstStyle/>
            <a:p>
              <a:pPr defTabSz="266700"/>
              <a:r>
                <a:rPr lang="en-US" sz="1300" baseline="30000"/>
                <a:t>238</a:t>
              </a:r>
              <a:r>
                <a:rPr lang="en-US" sz="1300"/>
                <a:t>U</a:t>
              </a:r>
            </a:p>
          </p:txBody>
        </p:sp>
        <p:sp>
          <p:nvSpPr>
            <p:cNvPr id="6165" name="AutoShape 27"/>
            <p:cNvSpPr>
              <a:spLocks noChangeArrowheads="1"/>
            </p:cNvSpPr>
            <p:nvPr/>
          </p:nvSpPr>
          <p:spPr bwMode="auto">
            <a:xfrm>
              <a:off x="8532" y="4212"/>
              <a:ext cx="1104" cy="420"/>
            </a:xfrm>
            <a:prstGeom prst="leftArrow">
              <a:avLst>
                <a:gd name="adj1" fmla="val 100000"/>
                <a:gd name="adj2" fmla="val 68124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26664" tIns="13332" rIns="26664" bIns="13332" anchor="ctr"/>
            <a:lstStyle/>
            <a:p>
              <a:pPr defTabSz="266700"/>
              <a:r>
                <a:rPr lang="en-US" sz="1300" baseline="30000">
                  <a:latin typeface="Verdana" pitchFamily="34" charset="0"/>
                </a:rPr>
                <a:t>232</a:t>
              </a:r>
              <a:r>
                <a:rPr lang="en-US" sz="1300">
                  <a:latin typeface="Verdana" pitchFamily="34" charset="0"/>
                </a:rPr>
                <a:t>Th</a:t>
              </a:r>
            </a:p>
          </p:txBody>
        </p:sp>
        <p:sp>
          <p:nvSpPr>
            <p:cNvPr id="6166" name="AutoShape 28"/>
            <p:cNvSpPr>
              <a:spLocks noChangeArrowheads="1"/>
            </p:cNvSpPr>
            <p:nvPr/>
          </p:nvSpPr>
          <p:spPr bwMode="auto">
            <a:xfrm>
              <a:off x="2748" y="4008"/>
              <a:ext cx="888" cy="504"/>
            </a:xfrm>
            <a:prstGeom prst="rightArrow">
              <a:avLst>
                <a:gd name="adj1" fmla="val 100000"/>
                <a:gd name="adj2" fmla="val 44447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26664" tIns="13332" rIns="26664" bIns="13332" anchor="ctr"/>
            <a:lstStyle/>
            <a:p>
              <a:pPr defTabSz="266700"/>
              <a:r>
                <a:rPr lang="en-US" sz="1300" baseline="30000"/>
                <a:t>235</a:t>
              </a:r>
              <a:r>
                <a:rPr lang="en-US" sz="1300"/>
                <a:t>U</a:t>
              </a:r>
            </a:p>
          </p:txBody>
        </p:sp>
      </p:grpSp>
      <p:sp>
        <p:nvSpPr>
          <p:cNvPr id="6159" name="AutoShape 29"/>
          <p:cNvSpPr>
            <a:spLocks noChangeArrowheads="1"/>
          </p:cNvSpPr>
          <p:nvPr/>
        </p:nvSpPr>
        <p:spPr bwMode="auto">
          <a:xfrm>
            <a:off x="58738" y="5649913"/>
            <a:ext cx="9020175" cy="840223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rgbClr val="0000FF"/>
            </a:solidFill>
            <a:round/>
            <a:headEnd/>
            <a:tailEnd type="none" w="lg" len="lg"/>
          </a:ln>
        </p:spPr>
        <p:txBody>
          <a:bodyPr lIns="26664" tIns="13332" rIns="26664" bIns="13332" anchor="ctr">
            <a:spAutoFit/>
          </a:bodyPr>
          <a:lstStyle/>
          <a:p>
            <a:pPr defTabSz="266700">
              <a:lnSpc>
                <a:spcPct val="85000"/>
              </a:lnSpc>
              <a:spcBef>
                <a:spcPct val="50000"/>
              </a:spcBef>
            </a:pPr>
            <a:r>
              <a:rPr lang="en-US" b="1" dirty="0">
                <a:solidFill>
                  <a:srgbClr val="006600"/>
                </a:solidFill>
                <a:latin typeface="Verdana" pitchFamily="34" charset="0"/>
              </a:rPr>
              <a:t>The </a:t>
            </a:r>
            <a:r>
              <a:rPr lang="en-US" b="1" dirty="0" err="1">
                <a:solidFill>
                  <a:srgbClr val="006600"/>
                </a:solidFill>
                <a:latin typeface="Verdana" pitchFamily="34" charset="0"/>
              </a:rPr>
              <a:t>neutronic</a:t>
            </a:r>
            <a:r>
              <a:rPr lang="en-US" b="1" dirty="0">
                <a:solidFill>
                  <a:srgbClr val="006600"/>
                </a:solidFill>
                <a:latin typeface="Verdana" pitchFamily="34" charset="0"/>
              </a:rPr>
              <a:t> characteristics of </a:t>
            </a:r>
            <a:r>
              <a:rPr lang="en-US" b="1" baseline="30000" dirty="0">
                <a:solidFill>
                  <a:srgbClr val="006600"/>
                </a:solidFill>
                <a:latin typeface="Verdana" pitchFamily="34" charset="0"/>
              </a:rPr>
              <a:t>233</a:t>
            </a:r>
            <a:r>
              <a:rPr lang="en-US" b="1" dirty="0">
                <a:solidFill>
                  <a:srgbClr val="006600"/>
                </a:solidFill>
                <a:latin typeface="Verdana" pitchFamily="34" charset="0"/>
              </a:rPr>
              <a:t>U-Th  lead to:</a:t>
            </a:r>
          </a:p>
          <a:p>
            <a:pPr marL="404813" lvl="1" indent="-271463" defTabSz="266700">
              <a:lnSpc>
                <a:spcPct val="85000"/>
              </a:lnSpc>
              <a:buFontTx/>
              <a:buChar char="•"/>
            </a:pPr>
            <a:r>
              <a:rPr lang="en-US" b="1" dirty="0">
                <a:solidFill>
                  <a:srgbClr val="0000CC"/>
                </a:solidFill>
                <a:latin typeface="Verdana" pitchFamily="34" charset="0"/>
              </a:rPr>
              <a:t>High potential for achieving near-breeding condition in thermal reactors</a:t>
            </a:r>
          </a:p>
          <a:p>
            <a:pPr marL="404813" lvl="1" indent="-271463" defTabSz="266700">
              <a:lnSpc>
                <a:spcPct val="85000"/>
              </a:lnSpc>
              <a:buFontTx/>
              <a:buChar char="•"/>
            </a:pPr>
            <a:r>
              <a:rPr lang="en-US" b="1" dirty="0" smtClean="0">
                <a:solidFill>
                  <a:srgbClr val="0000CC"/>
                </a:solidFill>
                <a:latin typeface="Verdana" pitchFamily="34" charset="0"/>
              </a:rPr>
              <a:t>High </a:t>
            </a:r>
            <a:r>
              <a:rPr lang="en-US" b="1" dirty="0">
                <a:solidFill>
                  <a:srgbClr val="0000CC"/>
                </a:solidFill>
                <a:latin typeface="Verdana" pitchFamily="34" charset="0"/>
              </a:rPr>
              <a:t>potential for tolerating higher parasitic absorption (e.g. in light water and structural materials)</a:t>
            </a:r>
          </a:p>
        </p:txBody>
      </p:sp>
      <p:sp>
        <p:nvSpPr>
          <p:cNvPr id="6160" name="Text Box 30"/>
          <p:cNvSpPr txBox="1">
            <a:spLocks noChangeArrowheads="1"/>
          </p:cNvSpPr>
          <p:nvPr/>
        </p:nvSpPr>
        <p:spPr bwMode="auto">
          <a:xfrm>
            <a:off x="4611688" y="2538413"/>
            <a:ext cx="4400550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6664" tIns="13332" rIns="26664" bIns="13332">
            <a:spAutoFit/>
          </a:bodyPr>
          <a:lstStyle/>
          <a:p>
            <a:pPr marL="363538" indent="-363538" algn="just" defTabSz="266700">
              <a:lnSpc>
                <a:spcPct val="85000"/>
              </a:lnSpc>
              <a:spcBef>
                <a:spcPct val="25000"/>
              </a:spcBef>
            </a:pPr>
            <a:r>
              <a:rPr lang="en-US" sz="1300" b="1">
                <a:solidFill>
                  <a:srgbClr val="0101EF"/>
                </a:solidFill>
                <a:latin typeface="Verdana" pitchFamily="34" charset="0"/>
              </a:rPr>
              <a:t> </a:t>
            </a:r>
            <a:r>
              <a:rPr lang="en-US" b="1">
                <a:solidFill>
                  <a:srgbClr val="0101EF"/>
                </a:solidFill>
                <a:latin typeface="Verdana" pitchFamily="34" charset="0"/>
                <a:sym typeface="Symbol" pitchFamily="18" charset="2"/>
              </a:rPr>
              <a:t></a:t>
            </a:r>
            <a:r>
              <a:rPr lang="en-US" sz="1300" b="1">
                <a:solidFill>
                  <a:srgbClr val="0101EF"/>
                </a:solidFill>
                <a:latin typeface="Verdana" pitchFamily="34" charset="0"/>
              </a:rPr>
              <a:t>: Number of neutrons released per thermal neutron absorbed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			</a:t>
            </a:r>
            <a:r>
              <a:rPr lang="en-US" sz="1100" b="1" smtClean="0"/>
              <a:t>					</a:t>
            </a:r>
          </a:p>
        </p:txBody>
      </p:sp>
      <p:sp>
        <p:nvSpPr>
          <p:cNvPr id="34819" name="Slide Number Placeholder 4"/>
          <p:cNvSpPr txBox="1">
            <a:spLocks noGrp="1"/>
          </p:cNvSpPr>
          <p:nvPr/>
        </p:nvSpPr>
        <p:spPr bwMode="auto">
          <a:xfrm>
            <a:off x="0" y="6572250"/>
            <a:ext cx="91725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000">
                <a:solidFill>
                  <a:schemeClr val="bg1"/>
                </a:solidFill>
              </a:rPr>
              <a:t>			</a:t>
            </a:r>
            <a:r>
              <a:rPr lang="en-US" sz="1100" b="1">
                <a:solidFill>
                  <a:schemeClr val="bg1"/>
                </a:solidFill>
              </a:rPr>
              <a:t>					</a:t>
            </a:r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63600" y="0"/>
            <a:ext cx="7308850" cy="944563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Advantages of Thorium : Presence of </a:t>
            </a:r>
            <a:r>
              <a:rPr lang="en-US" baseline="30000" dirty="0" smtClean="0"/>
              <a:t>232</a:t>
            </a:r>
            <a:r>
              <a:rPr lang="en-US" dirty="0" smtClean="0"/>
              <a:t>U offers an Intrinsic Barrier to Proliferation</a:t>
            </a:r>
          </a:p>
        </p:txBody>
      </p:sp>
      <p:sp>
        <p:nvSpPr>
          <p:cNvPr id="34821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4271963"/>
            <a:ext cx="8883650" cy="2320925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n-US" baseline="30000" smtClean="0"/>
              <a:t>232</a:t>
            </a:r>
            <a:r>
              <a:rPr lang="en-US" smtClean="0"/>
              <a:t>U is formed via (n, 2n) reactions, from </a:t>
            </a:r>
            <a:r>
              <a:rPr lang="en-US" baseline="30000" smtClean="0"/>
              <a:t>232</a:t>
            </a:r>
            <a:r>
              <a:rPr lang="en-US" smtClean="0"/>
              <a:t>Th, </a:t>
            </a:r>
            <a:r>
              <a:rPr lang="en-US" baseline="30000" smtClean="0"/>
              <a:t>233</a:t>
            </a:r>
            <a:r>
              <a:rPr lang="en-US" smtClean="0"/>
              <a:t>Pa and </a:t>
            </a:r>
            <a:r>
              <a:rPr lang="en-US" baseline="30000" smtClean="0"/>
              <a:t>233</a:t>
            </a:r>
            <a:r>
              <a:rPr lang="en-US" smtClean="0"/>
              <a:t>U. The half-life of </a:t>
            </a:r>
            <a:r>
              <a:rPr lang="en-US" baseline="30000" smtClean="0"/>
              <a:t>232</a:t>
            </a:r>
            <a:r>
              <a:rPr lang="en-US" smtClean="0"/>
              <a:t>U is about 69 years. The daughter products (</a:t>
            </a:r>
            <a:r>
              <a:rPr lang="en-US" baseline="30000" smtClean="0"/>
              <a:t>208</a:t>
            </a:r>
            <a:r>
              <a:rPr lang="en-US" smtClean="0"/>
              <a:t>Tl and </a:t>
            </a:r>
            <a:r>
              <a:rPr lang="en-US" baseline="30000" smtClean="0"/>
              <a:t>212</a:t>
            </a:r>
            <a:r>
              <a:rPr lang="en-US" smtClean="0"/>
              <a:t>Bi) of </a:t>
            </a:r>
            <a:r>
              <a:rPr lang="en-US" baseline="30000" smtClean="0"/>
              <a:t>232</a:t>
            </a:r>
            <a:r>
              <a:rPr lang="en-US" smtClean="0"/>
              <a:t>U are high energy gamma emitting isotopes.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smtClean="0"/>
              <a:t>Due to presence of </a:t>
            </a:r>
            <a:r>
              <a:rPr lang="en-US" baseline="30000" smtClean="0"/>
              <a:t>232</a:t>
            </a:r>
            <a:r>
              <a:rPr lang="en-US" smtClean="0"/>
              <a:t>U in separated </a:t>
            </a:r>
            <a:r>
              <a:rPr lang="en-US" baseline="30000" smtClean="0"/>
              <a:t>233</a:t>
            </a:r>
            <a:r>
              <a:rPr lang="en-US" smtClean="0"/>
              <a:t>U, thorium offers good proliferation-resistant characteristics.</a:t>
            </a:r>
          </a:p>
        </p:txBody>
      </p:sp>
      <p:pic>
        <p:nvPicPr>
          <p:cNvPr id="34822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1277938"/>
            <a:ext cx="6075363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B7549F-4CB2-409A-9DFE-DDE500C5950F}" type="slidenum">
              <a:rPr lang="en-GB"/>
              <a:pPr>
                <a:defRPr/>
              </a:pPr>
              <a:t>15</a:t>
            </a:fld>
            <a:endParaRPr lang="en-GB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839788" y="0"/>
            <a:ext cx="7337425" cy="960438"/>
          </a:xfrm>
        </p:spPr>
        <p:txBody>
          <a:bodyPr/>
          <a:lstStyle/>
          <a:p>
            <a:pPr eaLnBrk="1" hangingPunct="1"/>
            <a:r>
              <a:rPr lang="en-US" sz="2000" smtClean="0"/>
              <a:t>Advantage of thorium over uranium becomes evident if thorium based fuels are used at high burnups</a:t>
            </a:r>
          </a:p>
        </p:txBody>
      </p:sp>
      <p:graphicFrame>
        <p:nvGraphicFramePr>
          <p:cNvPr id="7170" name="Object 3"/>
          <p:cNvGraphicFramePr>
            <a:graphicFrameLocks noChangeAspect="1"/>
          </p:cNvGraphicFramePr>
          <p:nvPr/>
        </p:nvGraphicFramePr>
        <p:xfrm>
          <a:off x="0" y="1007103"/>
          <a:ext cx="6953250" cy="446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Picture" r:id="rId4" imgW="4867200" imgH="3476520" progId="Word.Picture.8">
                  <p:embed/>
                </p:oleObj>
              </mc:Choice>
              <mc:Fallback>
                <p:oleObj name="Picture" r:id="rId4" imgW="4867200" imgH="3476520" progId="Word.Picture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269" t="8064" r="6270" b="11438"/>
                      <a:stretch>
                        <a:fillRect/>
                      </a:stretch>
                    </p:blipFill>
                    <p:spPr bwMode="auto">
                      <a:xfrm>
                        <a:off x="0" y="1007103"/>
                        <a:ext cx="6953250" cy="4468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0" y="5386708"/>
            <a:ext cx="9144000" cy="38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lvl="1" eaLnBrk="1" hangingPunct="1">
              <a:spcBef>
                <a:spcPct val="20000"/>
              </a:spcBef>
              <a:buClr>
                <a:srgbClr val="A50021"/>
              </a:buClr>
              <a:buSzPct val="75000"/>
            </a:pPr>
            <a:r>
              <a:rPr lang="en-US" sz="1600" dirty="0">
                <a:solidFill>
                  <a:srgbClr val="A50021"/>
                </a:solidFill>
                <a:latin typeface="Verdana" pitchFamily="34" charset="0"/>
                <a:cs typeface="Times New Roman" pitchFamily="18" charset="0"/>
              </a:rPr>
              <a:t>Performance potential of homogeneous mixture of fertile materials with </a:t>
            </a:r>
            <a:r>
              <a:rPr lang="en-US" sz="1600" baseline="30000" dirty="0" smtClean="0">
                <a:solidFill>
                  <a:srgbClr val="A50021"/>
                </a:solidFill>
                <a:latin typeface="Verdana" pitchFamily="34" charset="0"/>
                <a:cs typeface="Times New Roman" pitchFamily="18" charset="0"/>
              </a:rPr>
              <a:t>235</a:t>
            </a:r>
            <a:r>
              <a:rPr lang="en-US" sz="1600" dirty="0" smtClean="0">
                <a:solidFill>
                  <a:srgbClr val="A50021"/>
                </a:solidFill>
                <a:latin typeface="Verdana" pitchFamily="34" charset="0"/>
                <a:cs typeface="Times New Roman" pitchFamily="18" charset="0"/>
              </a:rPr>
              <a:t>U</a:t>
            </a:r>
            <a:r>
              <a:rPr lang="en-GB" sz="1600" dirty="0" smtClean="0">
                <a:solidFill>
                  <a:srgbClr val="A50021"/>
                </a:solidFill>
                <a:latin typeface="Verdana" pitchFamily="34" charset="0"/>
              </a:rPr>
              <a:t> </a:t>
            </a:r>
            <a:r>
              <a:rPr lang="en-GB" sz="1600" dirty="0">
                <a:solidFill>
                  <a:srgbClr val="A50021"/>
                </a:solidFill>
                <a:latin typeface="Verdana" pitchFamily="34" charset="0"/>
              </a:rPr>
              <a:t>in a </a:t>
            </a:r>
            <a:r>
              <a:rPr lang="en-GB" sz="1600" dirty="0" smtClean="0">
                <a:solidFill>
                  <a:srgbClr val="A50021"/>
                </a:solidFill>
                <a:latin typeface="Verdana" pitchFamily="34" charset="0"/>
              </a:rPr>
              <a:t>PHWR</a:t>
            </a:r>
          </a:p>
        </p:txBody>
      </p:sp>
      <p:sp>
        <p:nvSpPr>
          <p:cNvPr id="7174" name="Rectangle 2051"/>
          <p:cNvSpPr>
            <a:spLocks noChangeArrowheads="1"/>
          </p:cNvSpPr>
          <p:nvPr/>
        </p:nvSpPr>
        <p:spPr bwMode="auto">
          <a:xfrm>
            <a:off x="5961063" y="954094"/>
            <a:ext cx="3182937" cy="407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sz="2000" dirty="0">
                <a:solidFill>
                  <a:srgbClr val="9900CC"/>
                </a:solidFill>
                <a:latin typeface="Verdana" pitchFamily="34" charset="0"/>
              </a:rPr>
              <a:t>There is a growing global interest in thorium for various reasons such as </a:t>
            </a:r>
          </a:p>
          <a:p>
            <a:pPr marL="476250" lvl="1" indent="-285750" eaLnBrk="1" hangingPunct="1">
              <a:spcBef>
                <a:spcPct val="20000"/>
              </a:spcBef>
              <a:buClr>
                <a:srgbClr val="0000CC"/>
              </a:buClr>
              <a:buSzPct val="75000"/>
              <a:buFont typeface="Wingdings" pitchFamily="2" charset="2"/>
              <a:buChar char="n"/>
            </a:pPr>
            <a:r>
              <a:rPr lang="en-US" sz="1800" dirty="0">
                <a:solidFill>
                  <a:srgbClr val="0000CC"/>
                </a:solidFill>
                <a:latin typeface="Verdana" pitchFamily="34" charset="0"/>
              </a:rPr>
              <a:t>Energy advantage </a:t>
            </a:r>
          </a:p>
          <a:p>
            <a:pPr marL="476250" lvl="1" indent="-285750" eaLnBrk="1" hangingPunct="1">
              <a:spcBef>
                <a:spcPct val="20000"/>
              </a:spcBef>
              <a:buClr>
                <a:srgbClr val="0000CC"/>
              </a:buClr>
              <a:buSzPct val="75000"/>
              <a:buFont typeface="Wingdings" pitchFamily="2" charset="2"/>
              <a:buChar char="n"/>
            </a:pPr>
            <a:r>
              <a:rPr lang="en-US" sz="1800" dirty="0">
                <a:solidFill>
                  <a:srgbClr val="0000CC"/>
                </a:solidFill>
                <a:latin typeface="Verdana" pitchFamily="34" charset="0"/>
              </a:rPr>
              <a:t>Relatively stable core reactivity</a:t>
            </a:r>
          </a:p>
          <a:p>
            <a:pPr marL="476250" lvl="1" indent="-285750" eaLnBrk="1" hangingPunct="1">
              <a:spcBef>
                <a:spcPct val="20000"/>
              </a:spcBef>
              <a:buClr>
                <a:srgbClr val="0000CC"/>
              </a:buClr>
              <a:buSzPct val="75000"/>
              <a:buFont typeface="Wingdings" pitchFamily="2" charset="2"/>
              <a:buChar char="n"/>
            </a:pPr>
            <a:r>
              <a:rPr lang="en-US" sz="1800" dirty="0">
                <a:solidFill>
                  <a:srgbClr val="0000CC"/>
                </a:solidFill>
                <a:latin typeface="Verdana" pitchFamily="34" charset="0"/>
              </a:rPr>
              <a:t>Low minor actinide generation</a:t>
            </a:r>
          </a:p>
          <a:p>
            <a:pPr marL="476250" lvl="1" indent="-285750" eaLnBrk="1" hangingPunct="1">
              <a:spcBef>
                <a:spcPct val="20000"/>
              </a:spcBef>
              <a:buClr>
                <a:srgbClr val="0000CC"/>
              </a:buClr>
              <a:buSzPct val="75000"/>
              <a:buFont typeface="Wingdings" pitchFamily="2" charset="2"/>
              <a:buChar char="n"/>
            </a:pPr>
            <a:r>
              <a:rPr lang="en-US" sz="1800" dirty="0">
                <a:solidFill>
                  <a:srgbClr val="0000CC"/>
                </a:solidFill>
                <a:latin typeface="Verdana" pitchFamily="34" charset="0"/>
              </a:rPr>
              <a:t>Proliferation </a:t>
            </a:r>
            <a:r>
              <a:rPr lang="en-US" sz="1800" dirty="0" smtClean="0">
                <a:solidFill>
                  <a:srgbClr val="0000CC"/>
                </a:solidFill>
                <a:latin typeface="Verdana" pitchFamily="34" charset="0"/>
              </a:rPr>
              <a:t>resistance</a:t>
            </a:r>
            <a:endParaRPr lang="en-US" sz="1800" dirty="0">
              <a:solidFill>
                <a:srgbClr val="0000CC"/>
              </a:solidFill>
              <a:latin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5716861"/>
            <a:ext cx="9144000" cy="923330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lvl="1" eaLnBrk="1" hangingPunct="1">
              <a:spcBef>
                <a:spcPct val="20000"/>
              </a:spcBef>
              <a:buClr>
                <a:srgbClr val="A50021"/>
              </a:buClr>
              <a:buSzPct val="75000"/>
            </a:pPr>
            <a:r>
              <a:rPr lang="en-US" sz="1800" dirty="0" smtClean="0">
                <a:solidFill>
                  <a:srgbClr val="0000CC"/>
                </a:solidFill>
                <a:latin typeface="Verdana" pitchFamily="34" charset="0"/>
              </a:rPr>
              <a:t>By virtue of being lower in the periodic table than uranium, the long-lived minor actinides resulting from burnup are in much lower quantity with the thorium cycle</a:t>
            </a:r>
            <a:endParaRPr lang="en-GB" sz="1600" dirty="0">
              <a:solidFill>
                <a:srgbClr val="A50021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Content Placeholder 5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36867" name="Picture 6" descr="BeashSands"/>
          <p:cNvPicPr>
            <a:picLocks noChangeAspect="1" noChangeArrowheads="1"/>
          </p:cNvPicPr>
          <p:nvPr/>
        </p:nvPicPr>
        <p:blipFill>
          <a:blip r:embed="rId2" cstate="print">
            <a:lum bright="40000" contrast="22000"/>
          </a:blip>
          <a:srcRect l="1866" r="1755" b="3067"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Title 1"/>
          <p:cNvSpPr>
            <a:spLocks noGrp="1"/>
          </p:cNvSpPr>
          <p:nvPr>
            <p:ph type="title"/>
          </p:nvPr>
        </p:nvSpPr>
        <p:spPr>
          <a:xfrm>
            <a:off x="1143000" y="3249613"/>
            <a:ext cx="7019925" cy="550862"/>
          </a:xfrm>
          <a:noFill/>
          <a:ln>
            <a:solidFill>
              <a:srgbClr val="0000CC"/>
            </a:solidFill>
          </a:ln>
        </p:spPr>
        <p:txBody>
          <a:bodyPr/>
          <a:lstStyle/>
          <a:p>
            <a:pPr algn="ctr"/>
            <a:r>
              <a:rPr lang="en-US" b="1" smtClean="0"/>
              <a:t>Challenges of thorium fuel cycle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1DD785-6692-45A7-A28D-892A97504925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854075" y="0"/>
            <a:ext cx="7318375" cy="960438"/>
          </a:xfrm>
        </p:spPr>
        <p:txBody>
          <a:bodyPr/>
          <a:lstStyle/>
          <a:p>
            <a:pPr eaLnBrk="1" hangingPunct="1"/>
            <a:r>
              <a:rPr lang="en-US" sz="3200" smtClean="0"/>
              <a:t>Challenges of thorium fuel cycle</a:t>
            </a:r>
            <a:endParaRPr lang="en-IN" sz="3200" smtClean="0"/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1800" dirty="0" smtClean="0"/>
              <a:t>Melting point of ThO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(3350 °C) is much higher than that of UO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(2800°C). </a:t>
            </a:r>
          </a:p>
          <a:p>
            <a:pPr lvl="1" eaLnBrk="1" hangingPunct="1"/>
            <a:r>
              <a:rPr lang="en-US" sz="1800" dirty="0" smtClean="0"/>
              <a:t>Much higher sintering temperature (&gt;1700°C) is required to produce high density ThO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and ThO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–based mixed oxide fuels.</a:t>
            </a:r>
          </a:p>
          <a:p>
            <a:pPr lvl="2" eaLnBrk="1" hangingPunct="1"/>
            <a:r>
              <a:rPr lang="en-US" sz="1800" dirty="0" smtClean="0"/>
              <a:t>Admixing of ‘sintering aid’ (</a:t>
            </a:r>
            <a:r>
              <a:rPr lang="en-US" sz="1800" dirty="0" err="1" smtClean="0"/>
              <a:t>CaO</a:t>
            </a:r>
            <a:r>
              <a:rPr lang="en-US" sz="1800" dirty="0" smtClean="0"/>
              <a:t>, </a:t>
            </a:r>
            <a:r>
              <a:rPr lang="en-US" sz="1800" dirty="0" err="1" smtClean="0"/>
              <a:t>MgO</a:t>
            </a:r>
            <a:r>
              <a:rPr lang="en-US" sz="1800" dirty="0" smtClean="0"/>
              <a:t>, Nb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O</a:t>
            </a:r>
            <a:r>
              <a:rPr lang="en-US" sz="1800" baseline="-25000" dirty="0" smtClean="0"/>
              <a:t>5</a:t>
            </a:r>
            <a:r>
              <a:rPr lang="en-US" sz="1800" dirty="0" smtClean="0"/>
              <a:t>, etc) is required for achieving the desired pellet density at lower temperature.</a:t>
            </a:r>
          </a:p>
          <a:p>
            <a:pPr eaLnBrk="1" hangingPunct="1"/>
            <a:r>
              <a:rPr lang="en-US" sz="1800" dirty="0" smtClean="0"/>
              <a:t>ThO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and ThO</a:t>
            </a:r>
            <a:r>
              <a:rPr lang="en-US" sz="1800" baseline="-25000" dirty="0" smtClean="0"/>
              <a:t>2 </a:t>
            </a:r>
            <a:r>
              <a:rPr lang="en-US" sz="1800" dirty="0" smtClean="0"/>
              <a:t>based mixed oxide fuels are relatively inert and do not dissolve easily in concentrated nitric acid. </a:t>
            </a:r>
          </a:p>
          <a:p>
            <a:pPr lvl="1" eaLnBrk="1" hangingPunct="1"/>
            <a:r>
              <a:rPr lang="en-US" sz="1800" dirty="0" smtClean="0"/>
              <a:t>Addition of small quantities of HF in conc. HNO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 is essential which cause corrosion of stainless steel equipment and piping in reprocessing plants. </a:t>
            </a:r>
          </a:p>
          <a:p>
            <a:pPr lvl="1" eaLnBrk="1" hangingPunct="1"/>
            <a:r>
              <a:rPr lang="en-US" sz="1800" dirty="0" smtClean="0"/>
              <a:t>The corrosion problem is mitigated with addition of aluminium nitrate.</a:t>
            </a:r>
          </a:p>
          <a:p>
            <a:pPr lvl="1" eaLnBrk="1" hangingPunct="1"/>
            <a:r>
              <a:rPr lang="en-US" sz="1800" dirty="0" smtClean="0"/>
              <a:t>Requires long dissolution time in boiling THOREX solution [13M HNO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+0.05M HF+0.1M Al(NO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)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] for ThO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based fuel </a:t>
            </a:r>
          </a:p>
          <a:p>
            <a:pPr eaLnBrk="1" hangingPunct="1"/>
            <a:r>
              <a:rPr lang="en-US" sz="1800" dirty="0" smtClean="0"/>
              <a:t>The irradiated </a:t>
            </a:r>
            <a:r>
              <a:rPr lang="en-US" sz="1800" dirty="0" err="1" smtClean="0"/>
              <a:t>Th</a:t>
            </a:r>
            <a:r>
              <a:rPr lang="en-US" sz="1800" dirty="0" smtClean="0"/>
              <a:t> or </a:t>
            </a:r>
            <a:r>
              <a:rPr lang="en-US" sz="1800" dirty="0" err="1" smtClean="0"/>
              <a:t>Th</a:t>
            </a:r>
            <a:r>
              <a:rPr lang="en-US" sz="1800" dirty="0" smtClean="0"/>
              <a:t>–based fuels contain significant amount of </a:t>
            </a:r>
            <a:r>
              <a:rPr lang="en-US" sz="1800" baseline="30000" dirty="0" smtClean="0"/>
              <a:t>232</a:t>
            </a:r>
            <a:r>
              <a:rPr lang="en-US" sz="1800" dirty="0" smtClean="0"/>
              <a:t>U, having a half-life of 68.9 years and is associated with strong gamma emitting daughter products, </a:t>
            </a:r>
            <a:r>
              <a:rPr lang="en-US" sz="1800" baseline="30000" dirty="0" smtClean="0"/>
              <a:t>212</a:t>
            </a:r>
            <a:r>
              <a:rPr lang="en-US" sz="1800" dirty="0" smtClean="0"/>
              <a:t>Bi and </a:t>
            </a:r>
            <a:r>
              <a:rPr lang="en-US" sz="1800" baseline="30000" dirty="0" smtClean="0"/>
              <a:t>208</a:t>
            </a:r>
            <a:r>
              <a:rPr lang="en-US" sz="1800" dirty="0" smtClean="0"/>
              <a:t>Tl with very short half-life. </a:t>
            </a:r>
          </a:p>
          <a:p>
            <a:pPr lvl="1" eaLnBrk="1" hangingPunct="1"/>
            <a:r>
              <a:rPr lang="en-US" sz="1800" dirty="0" smtClean="0"/>
              <a:t>There is significant build-up of radiation dose with storage of spent </a:t>
            </a:r>
            <a:r>
              <a:rPr lang="en-US" sz="1800" dirty="0" err="1" smtClean="0"/>
              <a:t>Th</a:t>
            </a:r>
            <a:r>
              <a:rPr lang="en-US" sz="1800" dirty="0" smtClean="0"/>
              <a:t>–based fuel or separated </a:t>
            </a:r>
            <a:r>
              <a:rPr lang="en-US" sz="1800" baseline="30000" dirty="0" smtClean="0"/>
              <a:t>233</a:t>
            </a:r>
            <a:r>
              <a:rPr lang="en-US" sz="1800" dirty="0" smtClean="0"/>
              <a:t>U, </a:t>
            </a:r>
          </a:p>
          <a:p>
            <a:pPr lvl="1" eaLnBrk="1" hangingPunct="1"/>
            <a:r>
              <a:rPr lang="en-US" sz="1800" dirty="0" smtClean="0"/>
              <a:t>This necessitates remote and automated reprocessing and re-fabrication in heavily shielded hot cells, increasing the cost of fuel cycle activities.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			</a:t>
            </a:r>
            <a:r>
              <a:rPr lang="en-US" sz="1100" b="1" smtClean="0"/>
              <a:t>	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854075" y="0"/>
            <a:ext cx="7318375" cy="960438"/>
          </a:xfrm>
        </p:spPr>
        <p:txBody>
          <a:bodyPr/>
          <a:lstStyle/>
          <a:p>
            <a:pPr eaLnBrk="1" hangingPunct="1"/>
            <a:r>
              <a:rPr lang="en-US" smtClean="0"/>
              <a:t>Challenges of thorium fuel cycle</a:t>
            </a:r>
            <a:endParaRPr lang="en-IN" smtClean="0"/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1800" dirty="0" smtClean="0"/>
              <a:t>In the conversion chain of </a:t>
            </a:r>
            <a:r>
              <a:rPr lang="en-US" sz="1800" baseline="30000" dirty="0" smtClean="0"/>
              <a:t>232</a:t>
            </a:r>
            <a:r>
              <a:rPr lang="en-US" sz="1800" dirty="0" smtClean="0"/>
              <a:t>Th to </a:t>
            </a:r>
            <a:r>
              <a:rPr lang="en-US" sz="1800" baseline="30000" dirty="0" smtClean="0"/>
              <a:t>233</a:t>
            </a:r>
            <a:r>
              <a:rPr lang="en-US" sz="1800" dirty="0" smtClean="0"/>
              <a:t>U, </a:t>
            </a:r>
            <a:r>
              <a:rPr lang="en-US" sz="1800" baseline="30000" dirty="0" smtClean="0"/>
              <a:t>233</a:t>
            </a:r>
            <a:r>
              <a:rPr lang="en-US" sz="1800" dirty="0" smtClean="0"/>
              <a:t>Pa is formed as an intermediate, which has a relatively longer half-life (~27 days) as compared to </a:t>
            </a:r>
            <a:r>
              <a:rPr lang="en-US" sz="1800" baseline="30000" dirty="0" smtClean="0"/>
              <a:t>239</a:t>
            </a:r>
            <a:r>
              <a:rPr lang="en-US" sz="1800" dirty="0" smtClean="0"/>
              <a:t>Np (2.35 days) in the uranium fuel cycle thereby requiring longer cooling time of at least one year for completing the decay of </a:t>
            </a:r>
            <a:r>
              <a:rPr lang="en-US" sz="1800" baseline="30000" dirty="0" smtClean="0"/>
              <a:t>233</a:t>
            </a:r>
            <a:r>
              <a:rPr lang="en-US" sz="1800" dirty="0" smtClean="0"/>
              <a:t>Pa to </a:t>
            </a:r>
            <a:r>
              <a:rPr lang="en-US" sz="1800" baseline="30000" dirty="0" smtClean="0"/>
              <a:t>233</a:t>
            </a:r>
            <a:r>
              <a:rPr lang="en-US" sz="1800" dirty="0" smtClean="0"/>
              <a:t>U. </a:t>
            </a:r>
          </a:p>
          <a:p>
            <a:pPr eaLnBrk="1" hangingPunct="1"/>
            <a:r>
              <a:rPr lang="en-US" sz="1800" dirty="0" smtClean="0"/>
              <a:t>Normally, Pa is passed into the fission product waste in the THOREX process, which could have long term radiological impact. </a:t>
            </a:r>
          </a:p>
          <a:p>
            <a:pPr lvl="1" eaLnBrk="1" hangingPunct="1"/>
            <a:r>
              <a:rPr lang="en-US" sz="1800" dirty="0" smtClean="0"/>
              <a:t>It is essential to separate Pa from the spent fuel solution prior to solvent extraction process for separation of </a:t>
            </a:r>
            <a:r>
              <a:rPr lang="en-US" sz="1800" baseline="30000" dirty="0" smtClean="0"/>
              <a:t>233</a:t>
            </a:r>
            <a:r>
              <a:rPr lang="en-US" sz="1800" dirty="0" smtClean="0"/>
              <a:t>U and thorium.</a:t>
            </a:r>
          </a:p>
          <a:p>
            <a:pPr eaLnBrk="1" hangingPunct="1"/>
            <a:r>
              <a:rPr lang="en-US" sz="1800" dirty="0" smtClean="0"/>
              <a:t>The database and experience of thorium fuels and thorium fuel cycles are very limited, as compared to UO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and (U, </a:t>
            </a:r>
            <a:r>
              <a:rPr lang="en-US" sz="1800" dirty="0" err="1" smtClean="0"/>
              <a:t>Pu</a:t>
            </a:r>
            <a:r>
              <a:rPr lang="en-US" sz="1800" dirty="0" smtClean="0"/>
              <a:t>)O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fuels, and need to be augmented before large investments are made for commercial utilization of thorium fuels and fuel cycles.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			</a:t>
            </a:r>
            <a:r>
              <a:rPr lang="en-US" sz="1100" b="1" smtClean="0"/>
              <a:t>	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0" y="2836863"/>
            <a:ext cx="9144000" cy="1066800"/>
          </a:xfrm>
        </p:spPr>
        <p:txBody>
          <a:bodyPr/>
          <a:lstStyle/>
          <a:p>
            <a:r>
              <a:rPr lang="en-US" dirty="0" smtClean="0"/>
              <a:t>Indian experiences with thorium fuel cycle R&amp;D  </a:t>
            </a:r>
            <a:endParaRPr lang="en-IN" dirty="0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			</a:t>
            </a:r>
            <a:r>
              <a:rPr lang="en-US" sz="1100" b="1" smtClean="0"/>
              <a:t>	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863600" y="0"/>
            <a:ext cx="7308850" cy="960438"/>
          </a:xfrm>
        </p:spPr>
        <p:txBody>
          <a:bodyPr/>
          <a:lstStyle/>
          <a:p>
            <a:r>
              <a:rPr lang="en-US" sz="5400" dirty="0" smtClean="0"/>
              <a:t>CONTENTS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2700"/>
              </a:lnSpc>
              <a:spcBef>
                <a:spcPts val="300"/>
              </a:spcBef>
              <a:buClr>
                <a:srgbClr val="0000FF"/>
              </a:buClr>
            </a:pPr>
            <a:r>
              <a:rPr lang="en-US" dirty="0" smtClean="0">
                <a:solidFill>
                  <a:srgbClr val="0000FF"/>
                </a:solidFill>
              </a:rPr>
              <a:t>Introduction </a:t>
            </a:r>
          </a:p>
          <a:p>
            <a:pPr>
              <a:lnSpc>
                <a:spcPts val="2700"/>
              </a:lnSpc>
              <a:spcBef>
                <a:spcPts val="300"/>
              </a:spcBef>
              <a:buClr>
                <a:srgbClr val="0000FF"/>
              </a:buClr>
            </a:pPr>
            <a:r>
              <a:rPr lang="en-US" dirty="0" smtClean="0">
                <a:solidFill>
                  <a:srgbClr val="0000FF"/>
                </a:solidFill>
              </a:rPr>
              <a:t>Relevance of thorium to long term Indian nuclear power </a:t>
            </a:r>
            <a:r>
              <a:rPr lang="en-US" dirty="0" err="1" smtClean="0">
                <a:solidFill>
                  <a:srgbClr val="0000FF"/>
                </a:solidFill>
              </a:rPr>
              <a:t>programme</a:t>
            </a:r>
            <a:endParaRPr lang="en-US" dirty="0" smtClean="0">
              <a:solidFill>
                <a:srgbClr val="0000FF"/>
              </a:solidFill>
            </a:endParaRPr>
          </a:p>
          <a:p>
            <a:pPr>
              <a:lnSpc>
                <a:spcPts val="2700"/>
              </a:lnSpc>
              <a:spcBef>
                <a:spcPts val="300"/>
              </a:spcBef>
              <a:buClr>
                <a:srgbClr val="0000FF"/>
              </a:buClr>
            </a:pPr>
            <a:r>
              <a:rPr lang="en-US" dirty="0" smtClean="0">
                <a:solidFill>
                  <a:srgbClr val="0000FF"/>
                </a:solidFill>
              </a:rPr>
              <a:t>Advantages and challenges of thorium fuel cycle</a:t>
            </a:r>
          </a:p>
          <a:p>
            <a:pPr>
              <a:lnSpc>
                <a:spcPts val="2700"/>
              </a:lnSpc>
              <a:spcBef>
                <a:spcPts val="300"/>
              </a:spcBef>
              <a:buClr>
                <a:srgbClr val="0000FF"/>
              </a:buClr>
            </a:pPr>
            <a:r>
              <a:rPr lang="en-US" dirty="0" smtClean="0">
                <a:solidFill>
                  <a:srgbClr val="0000FF"/>
                </a:solidFill>
              </a:rPr>
              <a:t>Indian experience with thorium fuel cycle </a:t>
            </a:r>
          </a:p>
          <a:p>
            <a:pPr lvl="1">
              <a:lnSpc>
                <a:spcPts val="2700"/>
              </a:lnSpc>
              <a:spcBef>
                <a:spcPts val="300"/>
              </a:spcBef>
              <a:buClr>
                <a:srgbClr val="0000FF"/>
              </a:buClr>
            </a:pPr>
            <a:r>
              <a:rPr lang="en-US" dirty="0" smtClean="0">
                <a:solidFill>
                  <a:srgbClr val="C00000"/>
                </a:solidFill>
              </a:rPr>
              <a:t>Mining, thorium fuel fabrication, </a:t>
            </a:r>
          </a:p>
          <a:p>
            <a:pPr lvl="1">
              <a:lnSpc>
                <a:spcPts val="2700"/>
              </a:lnSpc>
              <a:spcBef>
                <a:spcPts val="300"/>
              </a:spcBef>
              <a:buClr>
                <a:srgbClr val="0000FF"/>
              </a:buClr>
            </a:pPr>
            <a:r>
              <a:rPr lang="en-US" dirty="0" smtClean="0">
                <a:solidFill>
                  <a:srgbClr val="C00000"/>
                </a:solidFill>
              </a:rPr>
              <a:t>Thorium bundle irradiation, reprocessing and</a:t>
            </a:r>
          </a:p>
          <a:p>
            <a:pPr lvl="1">
              <a:lnSpc>
                <a:spcPts val="2700"/>
              </a:lnSpc>
              <a:spcBef>
                <a:spcPts val="300"/>
              </a:spcBef>
              <a:buClr>
                <a:srgbClr val="0000FF"/>
              </a:buClr>
            </a:pPr>
            <a:r>
              <a:rPr lang="en-US" dirty="0" smtClean="0">
                <a:solidFill>
                  <a:srgbClr val="C00000"/>
                </a:solidFill>
              </a:rPr>
              <a:t>Built research reactors based on U</a:t>
            </a:r>
            <a:r>
              <a:rPr lang="en-US" baseline="30000" dirty="0" smtClean="0">
                <a:solidFill>
                  <a:srgbClr val="C00000"/>
                </a:solidFill>
              </a:rPr>
              <a:t>233</a:t>
            </a:r>
            <a:r>
              <a:rPr lang="en-US" dirty="0" smtClean="0">
                <a:solidFill>
                  <a:srgbClr val="C00000"/>
                </a:solidFill>
              </a:rPr>
              <a:t> fuel</a:t>
            </a:r>
          </a:p>
          <a:p>
            <a:pPr>
              <a:lnSpc>
                <a:spcPts val="2700"/>
              </a:lnSpc>
              <a:spcBef>
                <a:spcPts val="300"/>
              </a:spcBef>
              <a:buClr>
                <a:srgbClr val="0000FF"/>
              </a:buClr>
            </a:pPr>
            <a:r>
              <a:rPr lang="en-US" dirty="0" smtClean="0">
                <a:solidFill>
                  <a:srgbClr val="0000FF"/>
                </a:solidFill>
              </a:rPr>
              <a:t>Indian </a:t>
            </a:r>
            <a:r>
              <a:rPr lang="en-US" dirty="0" err="1" smtClean="0">
                <a:solidFill>
                  <a:srgbClr val="0000FF"/>
                </a:solidFill>
              </a:rPr>
              <a:t>programme</a:t>
            </a:r>
            <a:r>
              <a:rPr lang="en-US" dirty="0" smtClean="0">
                <a:solidFill>
                  <a:srgbClr val="0000FF"/>
                </a:solidFill>
              </a:rPr>
              <a:t> on thorium based reactors </a:t>
            </a:r>
          </a:p>
          <a:p>
            <a:pPr lvl="1">
              <a:lnSpc>
                <a:spcPts val="2700"/>
              </a:lnSpc>
              <a:spcBef>
                <a:spcPts val="300"/>
              </a:spcBef>
              <a:buClr>
                <a:srgbClr val="0000FF"/>
              </a:buClr>
            </a:pPr>
            <a:r>
              <a:rPr lang="en-US" dirty="0" smtClean="0">
                <a:solidFill>
                  <a:srgbClr val="C00000"/>
                </a:solidFill>
              </a:rPr>
              <a:t>AHWR and</a:t>
            </a:r>
          </a:p>
          <a:p>
            <a:pPr lvl="1">
              <a:lnSpc>
                <a:spcPts val="2700"/>
              </a:lnSpc>
              <a:spcBef>
                <a:spcPts val="300"/>
              </a:spcBef>
              <a:buClr>
                <a:srgbClr val="0000FF"/>
              </a:buClr>
            </a:pPr>
            <a:r>
              <a:rPr lang="en-US" dirty="0" smtClean="0">
                <a:solidFill>
                  <a:srgbClr val="C00000"/>
                </a:solidFill>
              </a:rPr>
              <a:t>Indian HTR </a:t>
            </a:r>
            <a:r>
              <a:rPr lang="en-US" dirty="0" err="1" smtClean="0">
                <a:solidFill>
                  <a:srgbClr val="C00000"/>
                </a:solidFill>
              </a:rPr>
              <a:t>Programme</a:t>
            </a:r>
            <a:endParaRPr lang="en-US" dirty="0" smtClean="0">
              <a:solidFill>
                <a:srgbClr val="C00000"/>
              </a:solidFill>
            </a:endParaRPr>
          </a:p>
          <a:p>
            <a:pPr>
              <a:lnSpc>
                <a:spcPts val="2700"/>
              </a:lnSpc>
              <a:spcBef>
                <a:spcPts val="300"/>
              </a:spcBef>
              <a:buClr>
                <a:srgbClr val="0000FF"/>
              </a:buClr>
            </a:pPr>
            <a:r>
              <a:rPr lang="en-US" dirty="0" smtClean="0">
                <a:solidFill>
                  <a:srgbClr val="0000FF"/>
                </a:solidFill>
              </a:rPr>
              <a:t>Concluding remarks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26EAA-9669-423D-85A7-D149150B45AF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			</a:t>
            </a:r>
            <a:r>
              <a:rPr lang="en-US" sz="1100" b="1" smtClean="0"/>
              <a:t>					</a:t>
            </a:r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63600" y="0"/>
            <a:ext cx="7308850" cy="981075"/>
          </a:xfrm>
        </p:spPr>
        <p:txBody>
          <a:bodyPr lIns="91410" tIns="45705" rIns="91410" bIns="45705"/>
          <a:lstStyle/>
          <a:p>
            <a:pPr eaLnBrk="1" hangingPunct="1"/>
            <a:r>
              <a:rPr lang="en-US" smtClean="0"/>
              <a:t>Evolution of thorium fuel cycle development in India</a:t>
            </a:r>
            <a:endParaRPr lang="en-GB" smtClean="0"/>
          </a:p>
        </p:txBody>
      </p:sp>
      <p:sp>
        <p:nvSpPr>
          <p:cNvPr id="54276" name="AutoShape 3"/>
          <p:cNvSpPr>
            <a:spLocks noChangeArrowheads="1"/>
          </p:cNvSpPr>
          <p:nvPr/>
        </p:nvSpPr>
        <p:spPr bwMode="auto">
          <a:xfrm rot="16200000" flipV="1">
            <a:off x="1554956" y="5490369"/>
            <a:ext cx="822325" cy="141763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3542 h 21600"/>
              <a:gd name="T14" fmla="*/ 18558 w 21600"/>
              <a:gd name="T15" fmla="*/ 861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4310" y="0"/>
                </a:lnTo>
                <a:lnTo>
                  <a:pt x="14310" y="3542"/>
                </a:lnTo>
                <a:lnTo>
                  <a:pt x="12427" y="3542"/>
                </a:lnTo>
                <a:cubicBezTo>
                  <a:pt x="5564" y="3542"/>
                  <a:pt x="0" y="7400"/>
                  <a:pt x="0" y="12158"/>
                </a:cubicBezTo>
                <a:lnTo>
                  <a:pt x="0" y="21600"/>
                </a:lnTo>
                <a:lnTo>
                  <a:pt x="5186" y="21600"/>
                </a:lnTo>
                <a:lnTo>
                  <a:pt x="5186" y="12158"/>
                </a:lnTo>
                <a:cubicBezTo>
                  <a:pt x="5186" y="10202"/>
                  <a:pt x="8428" y="8616"/>
                  <a:pt x="12427" y="8616"/>
                </a:cubicBezTo>
                <a:lnTo>
                  <a:pt x="14310" y="8616"/>
                </a:lnTo>
                <a:lnTo>
                  <a:pt x="14310" y="12158"/>
                </a:lnTo>
                <a:close/>
              </a:path>
            </a:pathLst>
          </a:cu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rot="10800000" vert="eaVert" wrap="none" lIns="26664" tIns="13332" rIns="26664" bIns="13332" anchor="ctr"/>
          <a:lstStyle/>
          <a:p>
            <a:endParaRPr lang="en-US"/>
          </a:p>
        </p:txBody>
      </p:sp>
      <p:sp>
        <p:nvSpPr>
          <p:cNvPr id="54277" name="Text Box 4"/>
          <p:cNvSpPr txBox="1">
            <a:spLocks noChangeArrowheads="1"/>
          </p:cNvSpPr>
          <p:nvPr/>
        </p:nvSpPr>
        <p:spPr bwMode="auto">
          <a:xfrm>
            <a:off x="3141663" y="4176713"/>
            <a:ext cx="1646237" cy="1155700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lg"/>
          </a:ln>
        </p:spPr>
        <p:txBody>
          <a:bodyPr lIns="5814" tIns="5814" rIns="5814" bIns="5814">
            <a:spAutoFit/>
          </a:bodyPr>
          <a:lstStyle/>
          <a:p>
            <a:pPr algn="ctr" defTabSz="295275">
              <a:spcBef>
                <a:spcPct val="50000"/>
              </a:spcBef>
            </a:pPr>
            <a:r>
              <a:rPr lang="en-GB" sz="1500">
                <a:solidFill>
                  <a:srgbClr val="0000CC"/>
                </a:solidFill>
                <a:latin typeface="Verdana" pitchFamily="34" charset="0"/>
              </a:rPr>
              <a:t>Dismantling of irradiated bundle and Post-irradiation examination</a:t>
            </a:r>
          </a:p>
        </p:txBody>
      </p:sp>
      <p:pic>
        <p:nvPicPr>
          <p:cNvPr id="542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8013" y="3086100"/>
            <a:ext cx="1633537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9" name="Rectangle 6"/>
          <p:cNvSpPr>
            <a:spLocks noChangeArrowheads="1"/>
          </p:cNvSpPr>
          <p:nvPr/>
        </p:nvSpPr>
        <p:spPr bwMode="auto">
          <a:xfrm>
            <a:off x="3141663" y="1597025"/>
            <a:ext cx="1646237" cy="3543300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lg"/>
          </a:ln>
        </p:spPr>
        <p:txBody>
          <a:bodyPr lIns="5814" tIns="5814" rIns="5814" bIns="5814">
            <a:spAutoFit/>
          </a:bodyPr>
          <a:lstStyle/>
          <a:p>
            <a:pPr algn="ctr" defTabSz="266700">
              <a:lnSpc>
                <a:spcPct val="85000"/>
              </a:lnSpc>
              <a:spcBef>
                <a:spcPct val="25000"/>
              </a:spcBef>
              <a:buFontTx/>
              <a:buChar char="•"/>
            </a:pPr>
            <a:endParaRPr lang="en-GB">
              <a:latin typeface="Verdana" pitchFamily="34" charset="0"/>
            </a:endParaRPr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1184275" y="3876675"/>
            <a:ext cx="1627188" cy="1926198"/>
            <a:chOff x="1184294" y="3875973"/>
            <a:chExt cx="1627168" cy="1926903"/>
          </a:xfrm>
        </p:grpSpPr>
        <p:pic>
          <p:nvPicPr>
            <p:cNvPr id="54314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85724" y="3875973"/>
              <a:ext cx="1581289" cy="925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lg" len="lg"/>
            </a:ln>
          </p:spPr>
        </p:pic>
        <p:sp>
          <p:nvSpPr>
            <p:cNvPr id="54315" name="Text Box 9"/>
            <p:cNvSpPr txBox="1">
              <a:spLocks noChangeArrowheads="1"/>
            </p:cNvSpPr>
            <p:nvPr/>
          </p:nvSpPr>
          <p:spPr bwMode="auto">
            <a:xfrm>
              <a:off x="1184294" y="4867463"/>
              <a:ext cx="1627168" cy="935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lg" len="lg"/>
            </a:ln>
          </p:spPr>
          <p:txBody>
            <a:bodyPr wrap="square" lIns="5814" tIns="5814" rIns="5814" bIns="5814">
              <a:spAutoFit/>
            </a:bodyPr>
            <a:lstStyle/>
            <a:p>
              <a:pPr algn="ctr" defTabSz="295275">
                <a:spcBef>
                  <a:spcPct val="50000"/>
                </a:spcBef>
              </a:pPr>
              <a:r>
                <a:rPr lang="en-US" sz="1500" dirty="0">
                  <a:solidFill>
                    <a:srgbClr val="0000CC"/>
                  </a:solidFill>
                  <a:latin typeface="Verdana" pitchFamily="34" charset="0"/>
                </a:rPr>
                <a:t>Thoria </a:t>
              </a:r>
              <a:r>
                <a:rPr lang="en-US" sz="1500" dirty="0" smtClean="0">
                  <a:solidFill>
                    <a:srgbClr val="0000CC"/>
                  </a:solidFill>
                  <a:latin typeface="Verdana" pitchFamily="34" charset="0"/>
                </a:rPr>
                <a:t>pellets/pins </a:t>
              </a:r>
              <a:r>
                <a:rPr lang="en-US" sz="1500" dirty="0">
                  <a:solidFill>
                    <a:srgbClr val="0000CC"/>
                  </a:solidFill>
                  <a:latin typeface="Verdana" pitchFamily="34" charset="0"/>
                </a:rPr>
                <a:t>irradiation in research reactor</a:t>
              </a:r>
              <a:endParaRPr lang="en-GB" sz="1500" dirty="0">
                <a:solidFill>
                  <a:srgbClr val="0000CC"/>
                </a:solidFill>
                <a:latin typeface="Verdana" pitchFamily="34" charset="0"/>
              </a:endParaRPr>
            </a:p>
          </p:txBody>
        </p:sp>
      </p:grpSp>
      <p:sp>
        <p:nvSpPr>
          <p:cNvPr id="54281" name="Text Box 12"/>
          <p:cNvSpPr txBox="1">
            <a:spLocks noChangeArrowheads="1"/>
          </p:cNvSpPr>
          <p:nvPr/>
        </p:nvSpPr>
        <p:spPr bwMode="auto">
          <a:xfrm>
            <a:off x="1306513" y="3435350"/>
            <a:ext cx="1243012" cy="704239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lg"/>
          </a:ln>
        </p:spPr>
        <p:txBody>
          <a:bodyPr lIns="5814" tIns="5814" rIns="5814" bIns="5814">
            <a:spAutoFit/>
          </a:bodyPr>
          <a:lstStyle/>
          <a:p>
            <a:pPr algn="ctr" defTabSz="295275">
              <a:spcBef>
                <a:spcPct val="50000"/>
              </a:spcBef>
            </a:pPr>
            <a:r>
              <a:rPr lang="en-US" sz="1500" dirty="0">
                <a:solidFill>
                  <a:srgbClr val="0000CC"/>
                </a:solidFill>
                <a:latin typeface="Verdana" pitchFamily="34" charset="0"/>
              </a:rPr>
              <a:t>Use of thoria </a:t>
            </a:r>
            <a:r>
              <a:rPr lang="en-US" sz="1500" dirty="0" smtClean="0">
                <a:solidFill>
                  <a:srgbClr val="0000CC"/>
                </a:solidFill>
                <a:latin typeface="Verdana" pitchFamily="34" charset="0"/>
              </a:rPr>
              <a:t>bundle in </a:t>
            </a:r>
            <a:r>
              <a:rPr lang="en-US" sz="1500" dirty="0">
                <a:solidFill>
                  <a:srgbClr val="0000CC"/>
                </a:solidFill>
                <a:latin typeface="Verdana" pitchFamily="34" charset="0"/>
              </a:rPr>
              <a:t>PHWR</a:t>
            </a:r>
            <a:endParaRPr lang="en-GB" sz="1500" dirty="0">
              <a:solidFill>
                <a:srgbClr val="0000CC"/>
              </a:solidFill>
              <a:latin typeface="Verdana" pitchFamily="34" charset="0"/>
            </a:endParaRP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1236663" y="2254250"/>
            <a:ext cx="1476375" cy="1171575"/>
            <a:chOff x="672" y="5088"/>
            <a:chExt cx="3744" cy="2590"/>
          </a:xfrm>
        </p:grpSpPr>
        <p:pic>
          <p:nvPicPr>
            <p:cNvPr id="54312" name="Picture 1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72" y="5088"/>
              <a:ext cx="3744" cy="2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lg" len="lg"/>
            </a:ln>
          </p:spPr>
        </p:pic>
        <p:pic>
          <p:nvPicPr>
            <p:cNvPr id="54313" name="Picture 15" descr="bundle"/>
            <p:cNvPicPr>
              <a:picLocks noChangeAspect="1" noChangeArrowheads="1"/>
            </p:cNvPicPr>
            <p:nvPr/>
          </p:nvPicPr>
          <p:blipFill>
            <a:blip r:embed="rId6" cstate="print"/>
            <a:srcRect r="-111" b="-195"/>
            <a:stretch>
              <a:fillRect/>
            </a:stretch>
          </p:blipFill>
          <p:spPr bwMode="auto">
            <a:xfrm>
              <a:off x="2928" y="5136"/>
              <a:ext cx="1488" cy="11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4283" name="AutoShape 17"/>
          <p:cNvSpPr>
            <a:spLocks noChangeArrowheads="1"/>
          </p:cNvSpPr>
          <p:nvPr/>
        </p:nvSpPr>
        <p:spPr bwMode="auto">
          <a:xfrm>
            <a:off x="2811463" y="2798763"/>
            <a:ext cx="320675" cy="547687"/>
          </a:xfrm>
          <a:prstGeom prst="rightArrow">
            <a:avLst>
              <a:gd name="adj1" fmla="val 50000"/>
              <a:gd name="adj2" fmla="val 49556"/>
            </a:avLst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26664" tIns="13332" rIns="26664" bIns="13332" anchor="ctr"/>
          <a:lstStyle/>
          <a:p>
            <a:pPr algn="ctr" defTabSz="266700">
              <a:lnSpc>
                <a:spcPct val="85000"/>
              </a:lnSpc>
              <a:spcBef>
                <a:spcPct val="25000"/>
              </a:spcBef>
              <a:buFontTx/>
              <a:buChar char="•"/>
            </a:pPr>
            <a:endParaRPr lang="en-GB">
              <a:latin typeface="Verdana" pitchFamily="34" charset="0"/>
            </a:endParaRPr>
          </a:p>
        </p:txBody>
      </p:sp>
      <p:grpSp>
        <p:nvGrpSpPr>
          <p:cNvPr id="4" name="Group 19"/>
          <p:cNvGrpSpPr>
            <a:grpSpLocks/>
          </p:cNvGrpSpPr>
          <p:nvPr/>
        </p:nvGrpSpPr>
        <p:grpSpPr bwMode="auto">
          <a:xfrm>
            <a:off x="4841875" y="1706563"/>
            <a:ext cx="1535113" cy="2809875"/>
            <a:chOff x="10560" y="2544"/>
            <a:chExt cx="3225" cy="4917"/>
          </a:xfrm>
        </p:grpSpPr>
        <p:grpSp>
          <p:nvGrpSpPr>
            <p:cNvPr id="5" name="Group 20"/>
            <p:cNvGrpSpPr>
              <a:grpSpLocks/>
            </p:cNvGrpSpPr>
            <p:nvPr/>
          </p:nvGrpSpPr>
          <p:grpSpPr bwMode="auto">
            <a:xfrm>
              <a:off x="10656" y="2544"/>
              <a:ext cx="2981" cy="3517"/>
              <a:chOff x="10695" y="2448"/>
              <a:chExt cx="3225" cy="3805"/>
            </a:xfrm>
          </p:grpSpPr>
          <p:pic>
            <p:nvPicPr>
              <p:cNvPr id="54309" name="Picture 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0695" y="2448"/>
                <a:ext cx="3210" cy="2215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</p:pic>
          <p:pic>
            <p:nvPicPr>
              <p:cNvPr id="54310" name="Picture 11" descr="npo00001b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12870" y="4680"/>
                <a:ext cx="1050" cy="15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 type="none" w="lg" len="lg"/>
              </a:ln>
            </p:spPr>
          </p:pic>
          <p:pic>
            <p:nvPicPr>
              <p:cNvPr id="54311" name="Picture 14" descr="npo00001d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10695" y="4680"/>
                <a:ext cx="2140" cy="15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 type="none" w="lg" len="lg"/>
              </a:ln>
            </p:spPr>
          </p:pic>
        </p:grpSp>
        <p:sp>
          <p:nvSpPr>
            <p:cNvPr id="54308" name="Text Box 24"/>
            <p:cNvSpPr txBox="1">
              <a:spLocks noChangeArrowheads="1"/>
            </p:cNvSpPr>
            <p:nvPr/>
          </p:nvSpPr>
          <p:spPr bwMode="auto">
            <a:xfrm>
              <a:off x="10560" y="6239"/>
              <a:ext cx="3225" cy="1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lg" len="lg"/>
            </a:ln>
          </p:spPr>
          <p:txBody>
            <a:bodyPr lIns="5814" tIns="5814" rIns="5814" bIns="5814">
              <a:spAutoFit/>
            </a:bodyPr>
            <a:lstStyle/>
            <a:p>
              <a:pPr algn="ctr" defTabSz="295275">
                <a:spcBef>
                  <a:spcPct val="50000"/>
                </a:spcBef>
              </a:pPr>
              <a:r>
                <a:rPr lang="en-GB" sz="1500">
                  <a:solidFill>
                    <a:srgbClr val="0000CC"/>
                  </a:solidFill>
                  <a:latin typeface="Verdana" pitchFamily="34" charset="0"/>
                </a:rPr>
                <a:t>Irradiated fuel reprocessing and fabrication</a:t>
              </a:r>
            </a:p>
          </p:txBody>
        </p:sp>
      </p:grpSp>
      <p:sp>
        <p:nvSpPr>
          <p:cNvPr id="54285" name="AutoShape 26"/>
          <p:cNvSpPr>
            <a:spLocks noChangeArrowheads="1"/>
          </p:cNvSpPr>
          <p:nvPr/>
        </p:nvSpPr>
        <p:spPr bwMode="auto">
          <a:xfrm>
            <a:off x="4279900" y="1587500"/>
            <a:ext cx="465138" cy="3556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3542 h 21600"/>
              <a:gd name="T14" fmla="*/ 18558 w 21600"/>
              <a:gd name="T15" fmla="*/ 861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4310" y="0"/>
                </a:lnTo>
                <a:lnTo>
                  <a:pt x="14310" y="3542"/>
                </a:lnTo>
                <a:lnTo>
                  <a:pt x="12427" y="3542"/>
                </a:lnTo>
                <a:cubicBezTo>
                  <a:pt x="5564" y="3542"/>
                  <a:pt x="0" y="7400"/>
                  <a:pt x="0" y="12158"/>
                </a:cubicBezTo>
                <a:lnTo>
                  <a:pt x="0" y="21600"/>
                </a:lnTo>
                <a:lnTo>
                  <a:pt x="5186" y="21600"/>
                </a:lnTo>
                <a:lnTo>
                  <a:pt x="5186" y="12158"/>
                </a:lnTo>
                <a:cubicBezTo>
                  <a:pt x="5186" y="10202"/>
                  <a:pt x="8428" y="8616"/>
                  <a:pt x="12427" y="8616"/>
                </a:cubicBezTo>
                <a:lnTo>
                  <a:pt x="14310" y="8616"/>
                </a:lnTo>
                <a:lnTo>
                  <a:pt x="14310" y="12158"/>
                </a:lnTo>
                <a:close/>
              </a:path>
            </a:pathLst>
          </a:cu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26664" tIns="13332" rIns="26664" bIns="13332" anchor="ctr"/>
          <a:lstStyle/>
          <a:p>
            <a:endParaRPr lang="en-US"/>
          </a:p>
        </p:txBody>
      </p:sp>
      <p:sp>
        <p:nvSpPr>
          <p:cNvPr id="54286" name="AutoShape 27"/>
          <p:cNvSpPr>
            <a:spLocks noChangeArrowheads="1"/>
          </p:cNvSpPr>
          <p:nvPr/>
        </p:nvSpPr>
        <p:spPr bwMode="auto">
          <a:xfrm rot="10800000" flipH="1" flipV="1">
            <a:off x="403225" y="2578100"/>
            <a:ext cx="685800" cy="17018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3542 h 21600"/>
              <a:gd name="T14" fmla="*/ 18558 w 21600"/>
              <a:gd name="T15" fmla="*/ 861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4310" y="0"/>
                </a:lnTo>
                <a:lnTo>
                  <a:pt x="14310" y="3542"/>
                </a:lnTo>
                <a:lnTo>
                  <a:pt x="12427" y="3542"/>
                </a:lnTo>
                <a:cubicBezTo>
                  <a:pt x="5564" y="3542"/>
                  <a:pt x="0" y="7400"/>
                  <a:pt x="0" y="12158"/>
                </a:cubicBezTo>
                <a:lnTo>
                  <a:pt x="0" y="21600"/>
                </a:lnTo>
                <a:lnTo>
                  <a:pt x="5186" y="21600"/>
                </a:lnTo>
                <a:lnTo>
                  <a:pt x="5186" y="12158"/>
                </a:lnTo>
                <a:cubicBezTo>
                  <a:pt x="5186" y="10202"/>
                  <a:pt x="8428" y="8616"/>
                  <a:pt x="12427" y="8616"/>
                </a:cubicBezTo>
                <a:lnTo>
                  <a:pt x="14310" y="8616"/>
                </a:lnTo>
                <a:lnTo>
                  <a:pt x="14310" y="12158"/>
                </a:lnTo>
                <a:close/>
              </a:path>
            </a:pathLst>
          </a:cu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26664" tIns="13332" rIns="26664" bIns="13332" anchor="ctr"/>
          <a:lstStyle/>
          <a:p>
            <a:endParaRPr lang="en-US"/>
          </a:p>
        </p:txBody>
      </p:sp>
      <p:grpSp>
        <p:nvGrpSpPr>
          <p:cNvPr id="6" name="Group 29"/>
          <p:cNvGrpSpPr>
            <a:grpSpLocks/>
          </p:cNvGrpSpPr>
          <p:nvPr/>
        </p:nvGrpSpPr>
        <p:grpSpPr bwMode="auto">
          <a:xfrm>
            <a:off x="6429375" y="1257300"/>
            <a:ext cx="1303338" cy="2765425"/>
            <a:chOff x="13968" y="1056"/>
            <a:chExt cx="2736" cy="4838"/>
          </a:xfrm>
        </p:grpSpPr>
        <p:pic>
          <p:nvPicPr>
            <p:cNvPr id="54304" name="Picture 21" descr="npo000007"/>
            <p:cNvPicPr>
              <a:picLocks noChangeAspect="1" noChangeArrowheads="1"/>
            </p:cNvPicPr>
            <p:nvPr/>
          </p:nvPicPr>
          <p:blipFill>
            <a:blip r:embed="rId10" cstate="print">
              <a:lum contrast="18000"/>
            </a:blip>
            <a:srcRect/>
            <a:stretch>
              <a:fillRect/>
            </a:stretch>
          </p:blipFill>
          <p:spPr bwMode="auto">
            <a:xfrm>
              <a:off x="13968" y="2112"/>
              <a:ext cx="2736" cy="212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 type="none" w="lg" len="lg"/>
            </a:ln>
          </p:spPr>
        </p:pic>
        <p:sp>
          <p:nvSpPr>
            <p:cNvPr id="54305" name="Text Box 31"/>
            <p:cNvSpPr txBox="1">
              <a:spLocks noChangeArrowheads="1"/>
            </p:cNvSpPr>
            <p:nvPr/>
          </p:nvSpPr>
          <p:spPr bwMode="auto">
            <a:xfrm>
              <a:off x="14014" y="4271"/>
              <a:ext cx="2545" cy="1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lg" len="lg"/>
            </a:ln>
          </p:spPr>
          <p:txBody>
            <a:bodyPr lIns="5814" tIns="5814" rIns="5814" bIns="5814">
              <a:spAutoFit/>
            </a:bodyPr>
            <a:lstStyle/>
            <a:p>
              <a:pPr algn="ctr" defTabSz="295275"/>
              <a:r>
                <a:rPr lang="en-US" sz="1500">
                  <a:solidFill>
                    <a:srgbClr val="0000CC"/>
                  </a:solidFill>
                  <a:latin typeface="Verdana" pitchFamily="34" charset="0"/>
                </a:rPr>
                <a:t>KAMINI research reactor: </a:t>
              </a:r>
            </a:p>
            <a:p>
              <a:pPr algn="ctr" defTabSz="295275"/>
              <a:r>
                <a:rPr lang="en-US" sz="1500" baseline="30000">
                  <a:solidFill>
                    <a:srgbClr val="0000CC"/>
                  </a:solidFill>
                  <a:latin typeface="Verdana" pitchFamily="34" charset="0"/>
                </a:rPr>
                <a:t>233</a:t>
              </a:r>
              <a:r>
                <a:rPr lang="en-US" sz="1500">
                  <a:solidFill>
                    <a:srgbClr val="0000CC"/>
                  </a:solidFill>
                  <a:latin typeface="Verdana" pitchFamily="34" charset="0"/>
                </a:rPr>
                <a:t>U-Al Fuel</a:t>
              </a:r>
              <a:endParaRPr lang="en-GB" sz="1500">
                <a:solidFill>
                  <a:srgbClr val="0000CC"/>
                </a:solidFill>
                <a:latin typeface="Verdana" pitchFamily="34" charset="0"/>
              </a:endParaRPr>
            </a:p>
          </p:txBody>
        </p:sp>
        <p:pic>
          <p:nvPicPr>
            <p:cNvPr id="54306" name="Picture 32" descr="kamini%20fuel%20sub-assembly%20postage%20stamp%20size"/>
            <p:cNvPicPr preferRelativeResize="0">
              <a:picLocks noChangeAspect="1" noChangeArrowheads="1"/>
            </p:cNvPicPr>
            <p:nvPr/>
          </p:nvPicPr>
          <p:blipFill>
            <a:blip r:embed="rId11" cstate="print">
              <a:lum contrast="18000"/>
            </a:blip>
            <a:srcRect r="82" b="53"/>
            <a:stretch>
              <a:fillRect/>
            </a:stretch>
          </p:blipFill>
          <p:spPr bwMode="auto">
            <a:xfrm>
              <a:off x="14736" y="1056"/>
              <a:ext cx="1344" cy="1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" name="Group 34"/>
          <p:cNvGrpSpPr>
            <a:grpSpLocks/>
          </p:cNvGrpSpPr>
          <p:nvPr/>
        </p:nvGrpSpPr>
        <p:grpSpPr bwMode="auto">
          <a:xfrm>
            <a:off x="6662738" y="3733800"/>
            <a:ext cx="1903412" cy="549275"/>
            <a:chOff x="15110" y="7544"/>
            <a:chExt cx="4315" cy="1178"/>
          </a:xfrm>
        </p:grpSpPr>
        <p:sp>
          <p:nvSpPr>
            <p:cNvPr id="54302" name="AutoShape 35"/>
            <p:cNvSpPr>
              <a:spLocks noChangeArrowheads="1"/>
            </p:cNvSpPr>
            <p:nvPr/>
          </p:nvSpPr>
          <p:spPr bwMode="auto">
            <a:xfrm rot="16200000" flipV="1">
              <a:off x="17696" y="6992"/>
              <a:ext cx="1178" cy="228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32 w 21600"/>
                <a:gd name="T13" fmla="*/ 3542 h 21600"/>
                <a:gd name="T14" fmla="*/ 18556 w 21600"/>
                <a:gd name="T15" fmla="*/ 861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4310" y="0"/>
                  </a:lnTo>
                  <a:lnTo>
                    <a:pt x="14310" y="3542"/>
                  </a:lnTo>
                  <a:lnTo>
                    <a:pt x="12427" y="3542"/>
                  </a:lnTo>
                  <a:cubicBezTo>
                    <a:pt x="5564" y="3542"/>
                    <a:pt x="0" y="7400"/>
                    <a:pt x="0" y="12158"/>
                  </a:cubicBezTo>
                  <a:lnTo>
                    <a:pt x="0" y="21600"/>
                  </a:lnTo>
                  <a:lnTo>
                    <a:pt x="5186" y="21600"/>
                  </a:lnTo>
                  <a:lnTo>
                    <a:pt x="5186" y="12158"/>
                  </a:lnTo>
                  <a:cubicBezTo>
                    <a:pt x="5186" y="10202"/>
                    <a:pt x="8428" y="8616"/>
                    <a:pt x="12427" y="8616"/>
                  </a:cubicBezTo>
                  <a:lnTo>
                    <a:pt x="14310" y="8616"/>
                  </a:lnTo>
                  <a:lnTo>
                    <a:pt x="14310" y="12158"/>
                  </a:lnTo>
                  <a:close/>
                </a:path>
              </a:pathLst>
            </a:custGeom>
            <a:solidFill>
              <a:srgbClr val="0000CC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rot="10800000" vert="eaVert" wrap="none" lIns="26664" tIns="13332" rIns="26664" bIns="13332" anchor="ctr"/>
            <a:lstStyle/>
            <a:p>
              <a:endParaRPr lang="en-US"/>
            </a:p>
          </p:txBody>
        </p:sp>
        <p:sp>
          <p:nvSpPr>
            <p:cNvPr id="54303" name="Rectangle 36"/>
            <p:cNvSpPr>
              <a:spLocks noChangeArrowheads="1"/>
            </p:cNvSpPr>
            <p:nvPr/>
          </p:nvSpPr>
          <p:spPr bwMode="auto">
            <a:xfrm>
              <a:off x="15110" y="8440"/>
              <a:ext cx="2279" cy="281"/>
            </a:xfrm>
            <a:prstGeom prst="rect">
              <a:avLst/>
            </a:prstGeom>
            <a:solidFill>
              <a:srgbClr val="0000CC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26664" tIns="13332" rIns="26664" bIns="13332" anchor="ctr"/>
            <a:lstStyle/>
            <a:p>
              <a:pPr algn="ctr" defTabSz="266700">
                <a:lnSpc>
                  <a:spcPct val="85000"/>
                </a:lnSpc>
                <a:spcBef>
                  <a:spcPct val="25000"/>
                </a:spcBef>
                <a:buFontTx/>
                <a:buChar char="•"/>
              </a:pPr>
              <a:endParaRPr lang="en-GB">
                <a:latin typeface="Verdana" pitchFamily="34" charset="0"/>
              </a:endParaRPr>
            </a:p>
          </p:txBody>
        </p:sp>
      </p:grpSp>
      <p:sp>
        <p:nvSpPr>
          <p:cNvPr id="54289" name="AutoShape 37"/>
          <p:cNvSpPr>
            <a:spLocks noChangeArrowheads="1"/>
          </p:cNvSpPr>
          <p:nvPr/>
        </p:nvSpPr>
        <p:spPr bwMode="auto">
          <a:xfrm>
            <a:off x="5611813" y="1168400"/>
            <a:ext cx="465137" cy="4460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3542 h 21600"/>
              <a:gd name="T14" fmla="*/ 18558 w 21600"/>
              <a:gd name="T15" fmla="*/ 861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4310" y="0"/>
                </a:lnTo>
                <a:lnTo>
                  <a:pt x="14310" y="3542"/>
                </a:lnTo>
                <a:lnTo>
                  <a:pt x="12427" y="3542"/>
                </a:lnTo>
                <a:cubicBezTo>
                  <a:pt x="5564" y="3542"/>
                  <a:pt x="0" y="7400"/>
                  <a:pt x="0" y="12158"/>
                </a:cubicBezTo>
                <a:lnTo>
                  <a:pt x="0" y="21600"/>
                </a:lnTo>
                <a:lnTo>
                  <a:pt x="5186" y="21600"/>
                </a:lnTo>
                <a:lnTo>
                  <a:pt x="5186" y="12158"/>
                </a:lnTo>
                <a:cubicBezTo>
                  <a:pt x="5186" y="10202"/>
                  <a:pt x="8428" y="8616"/>
                  <a:pt x="12427" y="8616"/>
                </a:cubicBezTo>
                <a:lnTo>
                  <a:pt x="14310" y="8616"/>
                </a:lnTo>
                <a:lnTo>
                  <a:pt x="14310" y="12158"/>
                </a:lnTo>
                <a:close/>
              </a:path>
            </a:pathLst>
          </a:cu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lIns="26664" tIns="13332" rIns="26664" bIns="13332" anchor="ctr"/>
          <a:lstStyle/>
          <a:p>
            <a:endParaRPr lang="en-US"/>
          </a:p>
        </p:txBody>
      </p:sp>
      <p:sp>
        <p:nvSpPr>
          <p:cNvPr id="54290" name="Rectangle 38"/>
          <p:cNvSpPr>
            <a:spLocks noChangeArrowheads="1"/>
          </p:cNvSpPr>
          <p:nvPr/>
        </p:nvSpPr>
        <p:spPr bwMode="auto">
          <a:xfrm>
            <a:off x="7797800" y="579438"/>
            <a:ext cx="1308100" cy="2822575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lg"/>
          </a:ln>
        </p:spPr>
        <p:txBody>
          <a:bodyPr lIns="5814" tIns="5814" rIns="5814" bIns="5814">
            <a:spAutoFit/>
          </a:bodyPr>
          <a:lstStyle/>
          <a:p>
            <a:pPr algn="ctr" defTabSz="266700">
              <a:lnSpc>
                <a:spcPct val="85000"/>
              </a:lnSpc>
              <a:spcBef>
                <a:spcPct val="25000"/>
              </a:spcBef>
              <a:buFontTx/>
              <a:buChar char="•"/>
            </a:pPr>
            <a:endParaRPr lang="en-GB">
              <a:latin typeface="Verdana" pitchFamily="34" charset="0"/>
            </a:endParaRPr>
          </a:p>
        </p:txBody>
      </p:sp>
      <p:sp>
        <p:nvSpPr>
          <p:cNvPr id="54291" name="Text Box 40"/>
          <p:cNvSpPr txBox="1">
            <a:spLocks noChangeArrowheads="1"/>
          </p:cNvSpPr>
          <p:nvPr/>
        </p:nvSpPr>
        <p:spPr bwMode="auto">
          <a:xfrm>
            <a:off x="7435850" y="3316288"/>
            <a:ext cx="1708150" cy="469900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lg"/>
          </a:ln>
        </p:spPr>
        <p:txBody>
          <a:bodyPr lIns="5814" tIns="5814" rIns="5814" bIns="5814">
            <a:spAutoFit/>
          </a:bodyPr>
          <a:lstStyle/>
          <a:p>
            <a:pPr algn="ctr" defTabSz="295275">
              <a:spcBef>
                <a:spcPct val="50000"/>
              </a:spcBef>
            </a:pPr>
            <a:r>
              <a:rPr lang="en-US" sz="1500">
                <a:solidFill>
                  <a:srgbClr val="0000CC"/>
                </a:solidFill>
                <a:latin typeface="Verdana" pitchFamily="34" charset="0"/>
              </a:rPr>
              <a:t>AHWR critical facility</a:t>
            </a:r>
            <a:endParaRPr lang="en-GB" sz="1500">
              <a:solidFill>
                <a:srgbClr val="0000CC"/>
              </a:solidFill>
              <a:latin typeface="Verdana" pitchFamily="34" charset="0"/>
            </a:endParaRPr>
          </a:p>
        </p:txBody>
      </p:sp>
      <p:pic>
        <p:nvPicPr>
          <p:cNvPr id="54292" name="Object 3" descr="npo00000e"/>
          <p:cNvPicPr>
            <a:picLocks noChangeAspect="1" noChangeArrowheads="1"/>
          </p:cNvPicPr>
          <p:nvPr/>
        </p:nvPicPr>
        <p:blipFill>
          <a:blip r:embed="rId12" cstate="print"/>
          <a:srcRect r="2" b="9"/>
          <a:stretch>
            <a:fillRect/>
          </a:stretch>
        </p:blipFill>
        <p:spPr bwMode="auto">
          <a:xfrm>
            <a:off x="7807325" y="2276475"/>
            <a:ext cx="1295400" cy="106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42"/>
          <p:cNvGrpSpPr>
            <a:grpSpLocks/>
          </p:cNvGrpSpPr>
          <p:nvPr/>
        </p:nvGrpSpPr>
        <p:grpSpPr bwMode="auto">
          <a:xfrm>
            <a:off x="2986088" y="4981575"/>
            <a:ext cx="2771775" cy="585788"/>
            <a:chOff x="6773" y="9787"/>
            <a:chExt cx="6285" cy="1178"/>
          </a:xfrm>
        </p:grpSpPr>
        <p:sp>
          <p:nvSpPr>
            <p:cNvPr id="54300" name="AutoShape 43"/>
            <p:cNvSpPr>
              <a:spLocks noChangeArrowheads="1"/>
            </p:cNvSpPr>
            <p:nvPr/>
          </p:nvSpPr>
          <p:spPr bwMode="auto">
            <a:xfrm rot="16200000" flipV="1">
              <a:off x="11329" y="9235"/>
              <a:ext cx="1178" cy="228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32 w 21600"/>
                <a:gd name="T13" fmla="*/ 3542 h 21600"/>
                <a:gd name="T14" fmla="*/ 18556 w 21600"/>
                <a:gd name="T15" fmla="*/ 861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4310" y="0"/>
                  </a:lnTo>
                  <a:lnTo>
                    <a:pt x="14310" y="3542"/>
                  </a:lnTo>
                  <a:lnTo>
                    <a:pt x="12427" y="3542"/>
                  </a:lnTo>
                  <a:cubicBezTo>
                    <a:pt x="5564" y="3542"/>
                    <a:pt x="0" y="7400"/>
                    <a:pt x="0" y="12158"/>
                  </a:cubicBezTo>
                  <a:lnTo>
                    <a:pt x="0" y="21600"/>
                  </a:lnTo>
                  <a:lnTo>
                    <a:pt x="5186" y="21600"/>
                  </a:lnTo>
                  <a:lnTo>
                    <a:pt x="5186" y="12158"/>
                  </a:lnTo>
                  <a:cubicBezTo>
                    <a:pt x="5186" y="10202"/>
                    <a:pt x="8428" y="8616"/>
                    <a:pt x="12427" y="8616"/>
                  </a:cubicBezTo>
                  <a:lnTo>
                    <a:pt x="14310" y="8616"/>
                  </a:lnTo>
                  <a:lnTo>
                    <a:pt x="14310" y="12158"/>
                  </a:lnTo>
                  <a:close/>
                </a:path>
              </a:pathLst>
            </a:custGeom>
            <a:solidFill>
              <a:srgbClr val="0000CC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rot="10800000" vert="eaVert" wrap="none" lIns="26664" tIns="13332" rIns="26664" bIns="13332" anchor="ctr"/>
            <a:lstStyle/>
            <a:p>
              <a:endParaRPr lang="en-US"/>
            </a:p>
          </p:txBody>
        </p:sp>
        <p:sp>
          <p:nvSpPr>
            <p:cNvPr id="54301" name="Rectangle 44"/>
            <p:cNvSpPr>
              <a:spLocks noChangeArrowheads="1"/>
            </p:cNvSpPr>
            <p:nvPr/>
          </p:nvSpPr>
          <p:spPr bwMode="auto">
            <a:xfrm>
              <a:off x="6773" y="10683"/>
              <a:ext cx="4249" cy="281"/>
            </a:xfrm>
            <a:prstGeom prst="rect">
              <a:avLst/>
            </a:prstGeom>
            <a:solidFill>
              <a:srgbClr val="0000CC"/>
            </a:solidFill>
            <a:ln w="9525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wrap="none" lIns="26664" tIns="13332" rIns="26664" bIns="13332" anchor="ctr"/>
            <a:lstStyle/>
            <a:p>
              <a:pPr algn="ctr" defTabSz="266700">
                <a:lnSpc>
                  <a:spcPct val="85000"/>
                </a:lnSpc>
                <a:spcBef>
                  <a:spcPct val="25000"/>
                </a:spcBef>
                <a:buFontTx/>
                <a:buChar char="•"/>
              </a:pPr>
              <a:endParaRPr lang="en-GB">
                <a:latin typeface="Verdana" pitchFamily="34" charset="0"/>
              </a:endParaRPr>
            </a:p>
          </p:txBody>
        </p:sp>
      </p:grpSp>
      <p:grpSp>
        <p:nvGrpSpPr>
          <p:cNvPr id="9" name="Group 47"/>
          <p:cNvGrpSpPr>
            <a:grpSpLocks/>
          </p:cNvGrpSpPr>
          <p:nvPr/>
        </p:nvGrpSpPr>
        <p:grpSpPr bwMode="auto">
          <a:xfrm>
            <a:off x="0" y="4691063"/>
            <a:ext cx="1143000" cy="2057400"/>
            <a:chOff x="0" y="4690454"/>
            <a:chExt cx="1143000" cy="2058008"/>
          </a:xfrm>
        </p:grpSpPr>
        <p:sp>
          <p:nvSpPr>
            <p:cNvPr id="54297" name="Text Box 49"/>
            <p:cNvSpPr txBox="1">
              <a:spLocks noChangeArrowheads="1"/>
            </p:cNvSpPr>
            <p:nvPr/>
          </p:nvSpPr>
          <p:spPr bwMode="auto">
            <a:xfrm>
              <a:off x="0" y="6278839"/>
              <a:ext cx="1143000" cy="469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lg" len="lg"/>
            </a:ln>
          </p:spPr>
          <p:txBody>
            <a:bodyPr lIns="5814" tIns="5814" rIns="5814" bIns="5814">
              <a:spAutoFit/>
            </a:bodyPr>
            <a:lstStyle/>
            <a:p>
              <a:pPr algn="ctr" defTabSz="295275">
                <a:spcBef>
                  <a:spcPct val="50000"/>
                </a:spcBef>
              </a:pPr>
              <a:r>
                <a:rPr lang="en-US" sz="1500">
                  <a:solidFill>
                    <a:srgbClr val="0000CC"/>
                  </a:solidFill>
                  <a:latin typeface="Verdana" pitchFamily="34" charset="0"/>
                </a:rPr>
                <a:t>Thorium extraction</a:t>
              </a:r>
              <a:endParaRPr lang="en-GB" sz="1500">
                <a:solidFill>
                  <a:srgbClr val="0000CC"/>
                </a:solidFill>
                <a:latin typeface="Verdana" pitchFamily="34" charset="0"/>
              </a:endParaRPr>
            </a:p>
          </p:txBody>
        </p:sp>
        <p:pic>
          <p:nvPicPr>
            <p:cNvPr id="54298" name="Picture 50" descr="SandsOSCOM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7625" y="4690454"/>
              <a:ext cx="1052160" cy="841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4299" name="Picture 51" descr="RareEarths Chloride production plant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35719" y="5512665"/>
              <a:ext cx="1060979" cy="7413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4295" name="Picture 5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815263" y="1054100"/>
            <a:ext cx="1285875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96" name="Picture 54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148013" y="1963738"/>
            <a:ext cx="1633537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			</a:t>
            </a:r>
            <a:r>
              <a:rPr lang="en-US" sz="1100" b="1" smtClean="0"/>
              <a:t>					</a:t>
            </a:r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63600" y="0"/>
            <a:ext cx="7308850" cy="944563"/>
          </a:xfrm>
        </p:spPr>
        <p:txBody>
          <a:bodyPr lIns="91410" tIns="45705" rIns="91410" bIns="45705"/>
          <a:lstStyle/>
          <a:p>
            <a:pPr eaLnBrk="1" hangingPunct="1"/>
            <a:r>
              <a:rPr lang="en-GB" smtClean="0"/>
              <a:t>Thoria Irradiation in Indian reactors</a:t>
            </a:r>
          </a:p>
        </p:txBody>
      </p:sp>
      <p:sp>
        <p:nvSpPr>
          <p:cNvPr id="5632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673140"/>
            <a:ext cx="6965950" cy="762000"/>
          </a:xfrm>
        </p:spPr>
        <p:txBody>
          <a:bodyPr lIns="91410" tIns="45705" rIns="91410" bIns="45705"/>
          <a:lstStyle/>
          <a:p>
            <a:pPr marL="225425" indent="-225425" algn="just" defTabSz="3135313" eaLnBrk="1" hangingPunct="1">
              <a:lnSpc>
                <a:spcPct val="90000"/>
              </a:lnSpc>
              <a:spcBef>
                <a:spcPct val="35000"/>
              </a:spcBef>
            </a:pPr>
            <a:r>
              <a:rPr lang="en-GB" sz="1600" b="1" dirty="0" smtClean="0"/>
              <a:t>KAMINI</a:t>
            </a:r>
            <a:r>
              <a:rPr lang="en-GB" sz="1600" dirty="0" smtClean="0"/>
              <a:t>: </a:t>
            </a:r>
            <a:r>
              <a:rPr lang="en-GB" sz="1400" dirty="0" smtClean="0"/>
              <a:t>Research reactor operating at 30 kW power, commissioned at Kalpakkam in 1996. Reactor based on </a:t>
            </a:r>
            <a:r>
              <a:rPr lang="en-GB" sz="1400" baseline="30000" dirty="0" smtClean="0"/>
              <a:t>233</a:t>
            </a:r>
            <a:r>
              <a:rPr lang="en-GB" sz="1400" dirty="0" smtClean="0"/>
              <a:t>U fuel in the form of U-Al alloy, for neutron radiography</a:t>
            </a:r>
            <a:endParaRPr lang="en-GB" sz="1600" dirty="0" smtClean="0"/>
          </a:p>
        </p:txBody>
      </p:sp>
      <p:pic>
        <p:nvPicPr>
          <p:cNvPr id="5632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85000" y="970662"/>
            <a:ext cx="2159000" cy="141287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 type="none" w="lg" len="lg"/>
          </a:ln>
        </p:spPr>
      </p:pic>
      <p:pic>
        <p:nvPicPr>
          <p:cNvPr id="56326" name="Object 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17888"/>
            <a:ext cx="2155825" cy="1474787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</p:spPr>
      </p:pic>
      <p:pic>
        <p:nvPicPr>
          <p:cNvPr id="56327" name="Picture 6"/>
          <p:cNvPicPr>
            <a:picLocks noChangeAspect="1" noChangeArrowheads="1"/>
          </p:cNvPicPr>
          <p:nvPr/>
        </p:nvPicPr>
        <p:blipFill>
          <a:blip r:embed="rId5" cstate="print"/>
          <a:srcRect b="6941"/>
          <a:stretch>
            <a:fillRect/>
          </a:stretch>
        </p:blipFill>
        <p:spPr bwMode="auto">
          <a:xfrm>
            <a:off x="0" y="4997450"/>
            <a:ext cx="2155825" cy="1782763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 type="none" w="lg" len="lg"/>
          </a:ln>
        </p:spPr>
      </p:pic>
      <p:sp>
        <p:nvSpPr>
          <p:cNvPr id="56328" name="Rectangle 7"/>
          <p:cNvSpPr>
            <a:spLocks noChangeArrowheads="1"/>
          </p:cNvSpPr>
          <p:nvPr/>
        </p:nvSpPr>
        <p:spPr bwMode="auto">
          <a:xfrm>
            <a:off x="2201863" y="5040674"/>
            <a:ext cx="4783137" cy="108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0" tIns="45705" rIns="91410" bIns="45705"/>
          <a:lstStyle/>
          <a:p>
            <a:pPr marL="317500" indent="-317500" algn="just">
              <a:lnSpc>
                <a:spcPct val="90000"/>
              </a:lnSpc>
              <a:spcBef>
                <a:spcPct val="35000"/>
              </a:spcBef>
              <a:buClr>
                <a:srgbClr val="006600"/>
              </a:buClr>
              <a:buFont typeface="Wingdings" pitchFamily="2" charset="2"/>
              <a:buChar char="n"/>
            </a:pPr>
            <a:r>
              <a:rPr lang="en-GB" dirty="0">
                <a:solidFill>
                  <a:srgbClr val="006600"/>
                </a:solidFill>
                <a:latin typeface="Verdana" pitchFamily="34" charset="0"/>
              </a:rPr>
              <a:t>Three PHWR stations at Kakrapar, </a:t>
            </a:r>
            <a:r>
              <a:rPr lang="en-GB" dirty="0" err="1">
                <a:solidFill>
                  <a:srgbClr val="006600"/>
                </a:solidFill>
                <a:latin typeface="Verdana" pitchFamily="34" charset="0"/>
              </a:rPr>
              <a:t>Kaiga</a:t>
            </a:r>
            <a:r>
              <a:rPr lang="en-GB" dirty="0">
                <a:solidFill>
                  <a:srgbClr val="006600"/>
                </a:solidFill>
                <a:latin typeface="Verdana" pitchFamily="34" charset="0"/>
              </a:rPr>
              <a:t> and </a:t>
            </a:r>
            <a:r>
              <a:rPr lang="en-GB" dirty="0" err="1">
                <a:solidFill>
                  <a:srgbClr val="006600"/>
                </a:solidFill>
                <a:latin typeface="Verdana" pitchFamily="34" charset="0"/>
              </a:rPr>
              <a:t>Rajasthan</a:t>
            </a:r>
            <a:r>
              <a:rPr lang="en-GB" dirty="0">
                <a:solidFill>
                  <a:srgbClr val="006600"/>
                </a:solidFill>
                <a:latin typeface="Verdana" pitchFamily="34" charset="0"/>
              </a:rPr>
              <a:t> (units 3&amp;4) have irradiated a total of 232 thorium bundles, to maximum discharge burnup of 14 </a:t>
            </a:r>
            <a:r>
              <a:rPr lang="en-GB" dirty="0" err="1">
                <a:solidFill>
                  <a:srgbClr val="006600"/>
                </a:solidFill>
                <a:latin typeface="Verdana" pitchFamily="34" charset="0"/>
              </a:rPr>
              <a:t>GWd/te</a:t>
            </a:r>
            <a:r>
              <a:rPr lang="en-GB" dirty="0">
                <a:solidFill>
                  <a:srgbClr val="006600"/>
                </a:solidFill>
                <a:latin typeface="Verdana" pitchFamily="34" charset="0"/>
              </a:rPr>
              <a:t>. The power produced by the bundle just before discharge     (600 FPD) was about 400 kW.</a:t>
            </a:r>
          </a:p>
        </p:txBody>
      </p:sp>
      <p:sp>
        <p:nvSpPr>
          <p:cNvPr id="56329" name="Rectangle 8"/>
          <p:cNvSpPr>
            <a:spLocks noChangeArrowheads="1"/>
          </p:cNvSpPr>
          <p:nvPr/>
        </p:nvSpPr>
        <p:spPr bwMode="auto">
          <a:xfrm>
            <a:off x="0" y="2209704"/>
            <a:ext cx="7162800" cy="490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6664" tIns="13332" rIns="26664" bIns="13332">
            <a:spAutoFit/>
          </a:bodyPr>
          <a:lstStyle/>
          <a:p>
            <a:pPr marL="76200" defTabSz="266700">
              <a:lnSpc>
                <a:spcPct val="85000"/>
              </a:lnSpc>
              <a:spcBef>
                <a:spcPct val="45000"/>
              </a:spcBef>
              <a:buClr>
                <a:srgbClr val="006600"/>
              </a:buClr>
              <a:buFont typeface="Wingdings" pitchFamily="2" charset="2"/>
              <a:buChar char="n"/>
            </a:pPr>
            <a:r>
              <a:rPr lang="en-GB" b="1" dirty="0" smtClean="0">
                <a:solidFill>
                  <a:srgbClr val="006600"/>
                </a:solidFill>
                <a:latin typeface="Verdana" pitchFamily="34" charset="0"/>
              </a:rPr>
              <a:t>PURNIMA-II</a:t>
            </a:r>
            <a:r>
              <a:rPr lang="en-GB" dirty="0" smtClean="0">
                <a:solidFill>
                  <a:srgbClr val="006600"/>
                </a:solidFill>
                <a:latin typeface="Verdana" pitchFamily="34" charset="0"/>
              </a:rPr>
              <a:t> </a:t>
            </a:r>
            <a:r>
              <a:rPr lang="en-GB" b="1" dirty="0" smtClean="0">
                <a:solidFill>
                  <a:srgbClr val="006600"/>
                </a:solidFill>
                <a:latin typeface="Verdana" pitchFamily="34" charset="0"/>
              </a:rPr>
              <a:t>(1984 -1986):</a:t>
            </a:r>
            <a:r>
              <a:rPr lang="en-GB" dirty="0" smtClean="0">
                <a:solidFill>
                  <a:srgbClr val="006600"/>
                </a:solidFill>
                <a:latin typeface="Verdana" pitchFamily="34" charset="0"/>
              </a:rPr>
              <a:t> First research reactor using </a:t>
            </a:r>
            <a:r>
              <a:rPr lang="en-GB" baseline="30000" dirty="0" smtClean="0">
                <a:solidFill>
                  <a:srgbClr val="006600"/>
                </a:solidFill>
                <a:latin typeface="Verdana" pitchFamily="34" charset="0"/>
              </a:rPr>
              <a:t>233</a:t>
            </a:r>
            <a:r>
              <a:rPr lang="en-GB" dirty="0" smtClean="0">
                <a:solidFill>
                  <a:srgbClr val="006600"/>
                </a:solidFill>
                <a:latin typeface="Verdana" pitchFamily="34" charset="0"/>
              </a:rPr>
              <a:t>U fuel.</a:t>
            </a:r>
          </a:p>
          <a:p>
            <a:pPr marL="76200" defTabSz="266700">
              <a:lnSpc>
                <a:spcPct val="85000"/>
              </a:lnSpc>
              <a:spcBef>
                <a:spcPct val="45000"/>
              </a:spcBef>
              <a:buClr>
                <a:srgbClr val="006600"/>
              </a:buClr>
              <a:buFont typeface="Wingdings" pitchFamily="2" charset="2"/>
              <a:buChar char="n"/>
            </a:pPr>
            <a:r>
              <a:rPr lang="en-GB" b="1" dirty="0" smtClean="0">
                <a:solidFill>
                  <a:srgbClr val="006600"/>
                </a:solidFill>
                <a:latin typeface="Verdana" pitchFamily="34" charset="0"/>
              </a:rPr>
              <a:t> </a:t>
            </a:r>
            <a:r>
              <a:rPr lang="en-GB" b="1" dirty="0">
                <a:solidFill>
                  <a:srgbClr val="006600"/>
                </a:solidFill>
                <a:latin typeface="Verdana" pitchFamily="34" charset="0"/>
              </a:rPr>
              <a:t>PURNIMA-III</a:t>
            </a:r>
            <a:r>
              <a:rPr lang="en-GB" dirty="0">
                <a:solidFill>
                  <a:srgbClr val="006600"/>
                </a:solidFill>
                <a:latin typeface="Verdana" pitchFamily="34" charset="0"/>
              </a:rPr>
              <a:t> </a:t>
            </a:r>
            <a:r>
              <a:rPr lang="en-GB" b="1" dirty="0">
                <a:solidFill>
                  <a:srgbClr val="006600"/>
                </a:solidFill>
                <a:latin typeface="Verdana" pitchFamily="34" charset="0"/>
              </a:rPr>
              <a:t>(1990-93):</a:t>
            </a:r>
            <a:r>
              <a:rPr lang="en-GB" dirty="0">
                <a:solidFill>
                  <a:srgbClr val="006600"/>
                </a:solidFill>
                <a:latin typeface="Verdana" pitchFamily="34" charset="0"/>
              </a:rPr>
              <a:t> </a:t>
            </a:r>
            <a:r>
              <a:rPr lang="en-GB" baseline="30000" dirty="0">
                <a:solidFill>
                  <a:srgbClr val="006600"/>
                </a:solidFill>
                <a:latin typeface="Verdana" pitchFamily="34" charset="0"/>
              </a:rPr>
              <a:t>233</a:t>
            </a:r>
            <a:r>
              <a:rPr lang="en-GB" dirty="0">
                <a:solidFill>
                  <a:srgbClr val="006600"/>
                </a:solidFill>
                <a:latin typeface="Verdana" pitchFamily="34" charset="0"/>
              </a:rPr>
              <a:t>U-Al dispersion plate type fuel experiments. </a:t>
            </a:r>
          </a:p>
        </p:txBody>
      </p:sp>
      <p:sp>
        <p:nvSpPr>
          <p:cNvPr id="56330" name="Rectangle 9"/>
          <p:cNvSpPr>
            <a:spLocks noChangeArrowheads="1"/>
          </p:cNvSpPr>
          <p:nvPr/>
        </p:nvSpPr>
        <p:spPr bwMode="auto">
          <a:xfrm>
            <a:off x="39688" y="953285"/>
            <a:ext cx="6792912" cy="961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0" tIns="45705" rIns="91410" bIns="45705"/>
          <a:lstStyle/>
          <a:p>
            <a:pPr>
              <a:lnSpc>
                <a:spcPct val="90000"/>
              </a:lnSpc>
              <a:spcBef>
                <a:spcPct val="35000"/>
              </a:spcBef>
              <a:buClr>
                <a:srgbClr val="006600"/>
              </a:buClr>
              <a:buFont typeface="Wingdings" pitchFamily="2" charset="2"/>
              <a:buChar char="n"/>
            </a:pPr>
            <a:r>
              <a:rPr lang="en-GB" b="1" dirty="0">
                <a:solidFill>
                  <a:srgbClr val="006600"/>
                </a:solidFill>
                <a:latin typeface="Verdana" pitchFamily="34" charset="0"/>
              </a:rPr>
              <a:t> CIRUS</a:t>
            </a:r>
            <a:r>
              <a:rPr lang="en-GB" dirty="0">
                <a:solidFill>
                  <a:srgbClr val="006600"/>
                </a:solidFill>
                <a:latin typeface="Verdana" pitchFamily="34" charset="0"/>
              </a:rPr>
              <a:t>: </a:t>
            </a:r>
          </a:p>
          <a:p>
            <a:pPr marL="338138" lvl="1" indent="-161925">
              <a:lnSpc>
                <a:spcPct val="85000"/>
              </a:lnSpc>
              <a:spcBef>
                <a:spcPct val="30000"/>
              </a:spcBef>
              <a:buClr>
                <a:srgbClr val="0000CC"/>
              </a:buClr>
              <a:buFontTx/>
              <a:buChar char="•"/>
            </a:pPr>
            <a:r>
              <a:rPr lang="en-GB" dirty="0">
                <a:solidFill>
                  <a:srgbClr val="0000CC"/>
                </a:solidFill>
                <a:latin typeface="Verdana" pitchFamily="34" charset="0"/>
              </a:rPr>
              <a:t>Thoria rods irradiated in the reflector region for </a:t>
            </a:r>
            <a:r>
              <a:rPr lang="en-GB" baseline="30000" dirty="0">
                <a:solidFill>
                  <a:srgbClr val="0000CC"/>
                </a:solidFill>
                <a:latin typeface="Verdana" pitchFamily="34" charset="0"/>
              </a:rPr>
              <a:t>233</a:t>
            </a:r>
            <a:r>
              <a:rPr lang="en-GB" dirty="0">
                <a:solidFill>
                  <a:srgbClr val="0000CC"/>
                </a:solidFill>
                <a:latin typeface="Verdana" pitchFamily="34" charset="0"/>
              </a:rPr>
              <a:t>U production</a:t>
            </a:r>
          </a:p>
          <a:p>
            <a:pPr marL="338138" lvl="1" indent="-161925">
              <a:lnSpc>
                <a:spcPct val="85000"/>
              </a:lnSpc>
              <a:spcBef>
                <a:spcPct val="30000"/>
              </a:spcBef>
              <a:buClr>
                <a:srgbClr val="0000CC"/>
              </a:buClr>
              <a:buFontTx/>
              <a:buChar char="•"/>
            </a:pPr>
            <a:r>
              <a:rPr lang="en-GB" dirty="0">
                <a:solidFill>
                  <a:srgbClr val="0000CC"/>
                </a:solidFill>
                <a:latin typeface="Verdana" pitchFamily="34" charset="0"/>
              </a:rPr>
              <a:t>Irradiations of (Th, Pu) MOX fuels in Pressurised Water Loop to burnup of 18 </a:t>
            </a:r>
            <a:r>
              <a:rPr lang="en-GB" dirty="0" err="1">
                <a:solidFill>
                  <a:srgbClr val="0000CC"/>
                </a:solidFill>
                <a:latin typeface="Verdana" pitchFamily="34" charset="0"/>
              </a:rPr>
              <a:t>GWd</a:t>
            </a:r>
            <a:r>
              <a:rPr lang="en-GB" dirty="0">
                <a:solidFill>
                  <a:srgbClr val="0000CC"/>
                </a:solidFill>
                <a:latin typeface="Verdana" pitchFamily="34" charset="0"/>
              </a:rPr>
              <a:t>/</a:t>
            </a:r>
            <a:r>
              <a:rPr lang="en-GB" dirty="0" err="1">
                <a:solidFill>
                  <a:srgbClr val="0000CC"/>
                </a:solidFill>
                <a:latin typeface="Verdana" pitchFamily="34" charset="0"/>
              </a:rPr>
              <a:t>te</a:t>
            </a:r>
            <a:r>
              <a:rPr lang="en-GB" dirty="0" smtClean="0">
                <a:solidFill>
                  <a:srgbClr val="0000CC"/>
                </a:solidFill>
                <a:latin typeface="Verdana" pitchFamily="34" charset="0"/>
              </a:rPr>
              <a:t>.</a:t>
            </a:r>
          </a:p>
        </p:txBody>
      </p:sp>
      <p:sp>
        <p:nvSpPr>
          <p:cNvPr id="56331" name="Rectangle 10"/>
          <p:cNvSpPr>
            <a:spLocks noChangeArrowheads="1"/>
          </p:cNvSpPr>
          <p:nvPr/>
        </p:nvSpPr>
        <p:spPr bwMode="auto">
          <a:xfrm>
            <a:off x="2270125" y="3935413"/>
            <a:ext cx="47180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6664" tIns="13332" rIns="26664" bIns="13332">
            <a:spAutoFit/>
          </a:bodyPr>
          <a:lstStyle/>
          <a:p>
            <a:pPr marL="360363" indent="-360363" defTabSz="266700">
              <a:spcBef>
                <a:spcPct val="50000"/>
              </a:spcBef>
              <a:buClr>
                <a:srgbClr val="006600"/>
              </a:buClr>
              <a:buFont typeface="Wingdings" pitchFamily="2" charset="2"/>
              <a:buChar char="n"/>
            </a:pPr>
            <a:r>
              <a:rPr lang="en-GB" dirty="0">
                <a:solidFill>
                  <a:srgbClr val="006600"/>
                </a:solidFill>
                <a:latin typeface="Verdana" pitchFamily="34" charset="0"/>
              </a:rPr>
              <a:t>Thoria bundles irradiated in the blanket zone of Fast Breeder Test Reactor (FBTR)</a:t>
            </a:r>
          </a:p>
          <a:p>
            <a:pPr marL="360363" indent="-360363" defTabSz="266700">
              <a:lnSpc>
                <a:spcPct val="80000"/>
              </a:lnSpc>
              <a:spcBef>
                <a:spcPct val="35000"/>
              </a:spcBef>
              <a:buClr>
                <a:srgbClr val="006600"/>
              </a:buClr>
              <a:buFont typeface="Wingdings" pitchFamily="2" charset="2"/>
              <a:buChar char="n"/>
            </a:pPr>
            <a:r>
              <a:rPr lang="en-GB" baseline="30000" dirty="0">
                <a:solidFill>
                  <a:srgbClr val="006600"/>
                </a:solidFill>
                <a:latin typeface="Verdana" pitchFamily="34" charset="0"/>
              </a:rPr>
              <a:t>233</a:t>
            </a:r>
            <a:r>
              <a:rPr lang="en-GB" dirty="0">
                <a:solidFill>
                  <a:srgbClr val="006600"/>
                </a:solidFill>
                <a:latin typeface="Verdana" pitchFamily="34" charset="0"/>
              </a:rPr>
              <a:t>U-MOX fuel being irradiated in FBTR</a:t>
            </a:r>
          </a:p>
        </p:txBody>
      </p:sp>
      <p:pic>
        <p:nvPicPr>
          <p:cNvPr id="56332" name="Picture 11" descr="DSC020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88175" y="2462912"/>
            <a:ext cx="2155825" cy="1643062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</p:spPr>
      </p:pic>
      <p:pic>
        <p:nvPicPr>
          <p:cNvPr id="121857" name="Picture 1"/>
          <p:cNvPicPr>
            <a:picLocks noChangeAspect="1" noChangeArrowheads="1"/>
          </p:cNvPicPr>
          <p:nvPr/>
        </p:nvPicPr>
        <p:blipFill>
          <a:blip r:embed="rId7" cstate="print"/>
          <a:srcRect r="1014"/>
          <a:stretch>
            <a:fillRect/>
          </a:stretch>
        </p:blipFill>
        <p:spPr bwMode="auto">
          <a:xfrm>
            <a:off x="6941838" y="4155393"/>
            <a:ext cx="2203046" cy="2520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>
          <a:xfrm>
            <a:off x="-68898" y="1875474"/>
            <a:ext cx="6901498" cy="301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" defTabSz="266700">
              <a:lnSpc>
                <a:spcPct val="85000"/>
              </a:lnSpc>
              <a:spcBef>
                <a:spcPct val="45000"/>
              </a:spcBef>
              <a:buClr>
                <a:srgbClr val="006600"/>
              </a:buClr>
              <a:buFont typeface="Wingdings" pitchFamily="2" charset="2"/>
              <a:buChar char="n"/>
            </a:pPr>
            <a:r>
              <a:rPr lang="en-GB" sz="1600" b="1" dirty="0" err="1" smtClean="0">
                <a:solidFill>
                  <a:srgbClr val="99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Dhruva</a:t>
            </a:r>
            <a:r>
              <a:rPr lang="en-GB" sz="1600" dirty="0" smtClean="0">
                <a:solidFill>
                  <a:srgbClr val="99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en-GB" dirty="0" err="1" smtClean="0">
                <a:solidFill>
                  <a:srgbClr val="99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Thoria</a:t>
            </a:r>
            <a:r>
              <a:rPr lang="en-GB" dirty="0" smtClean="0">
                <a:solidFill>
                  <a:srgbClr val="99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based MOX fuel pins of AHWR are under irradiation</a:t>
            </a:r>
            <a:endParaRPr lang="en-GB" sz="1600" dirty="0" smtClean="0">
              <a:solidFill>
                <a:srgbClr val="9900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			</a:t>
            </a:r>
            <a:r>
              <a:rPr lang="en-US" sz="1100" b="1" smtClean="0"/>
              <a:t>					</a:t>
            </a:r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63600" y="0"/>
            <a:ext cx="7299325" cy="960438"/>
          </a:xfrm>
        </p:spPr>
        <p:txBody>
          <a:bodyPr lIns="91410" tIns="45705" rIns="91410" bIns="45705"/>
          <a:lstStyle/>
          <a:p>
            <a:pPr eaLnBrk="1" hangingPunct="1"/>
            <a:r>
              <a:rPr lang="en-US" b="1" smtClean="0"/>
              <a:t>Fuel fabrication and reprocessing facility</a:t>
            </a:r>
          </a:p>
        </p:txBody>
      </p:sp>
      <p:sp>
        <p:nvSpPr>
          <p:cNvPr id="5837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073150"/>
            <a:ext cx="5865813" cy="1316038"/>
          </a:xfrm>
        </p:spPr>
        <p:txBody>
          <a:bodyPr lIns="26664" tIns="45705" rIns="26664" bIns="45705"/>
          <a:lstStyle/>
          <a:p>
            <a:pPr marL="0" indent="0" defTabSz="3135313" eaLnBrk="1" hangingPunct="1">
              <a:lnSpc>
                <a:spcPct val="80000"/>
              </a:lnSpc>
              <a:spcBef>
                <a:spcPct val="5000"/>
              </a:spcBef>
            </a:pPr>
            <a:r>
              <a:rPr lang="en-US" sz="1600" smtClean="0"/>
              <a:t> Experience with fabrication of thoria-based fuel</a:t>
            </a:r>
          </a:p>
          <a:p>
            <a:pPr marL="401638" lvl="1" indent="-176213" defTabSz="3135313" eaLnBrk="1" hangingPunct="1">
              <a:lnSpc>
                <a:spcPct val="80000"/>
              </a:lnSpc>
              <a:spcBef>
                <a:spcPct val="5000"/>
              </a:spcBef>
            </a:pPr>
            <a:r>
              <a:rPr lang="en-US" sz="1600" smtClean="0"/>
              <a:t>Thoria bundles for PHWRs.   </a:t>
            </a:r>
          </a:p>
          <a:p>
            <a:pPr marL="401638" lvl="1" indent="-176213" defTabSz="3135313" eaLnBrk="1" hangingPunct="1">
              <a:lnSpc>
                <a:spcPct val="80000"/>
              </a:lnSpc>
              <a:spcBef>
                <a:spcPct val="5000"/>
              </a:spcBef>
            </a:pPr>
            <a:r>
              <a:rPr lang="en-US" sz="1600" smtClean="0"/>
              <a:t>Thoria assemblies for research reactor irradiation. </a:t>
            </a:r>
          </a:p>
          <a:p>
            <a:pPr marL="401638" lvl="1" indent="-176213" defTabSz="3135313" eaLnBrk="1" hangingPunct="1">
              <a:lnSpc>
                <a:spcPct val="80000"/>
              </a:lnSpc>
              <a:spcBef>
                <a:spcPct val="5000"/>
              </a:spcBef>
            </a:pPr>
            <a:r>
              <a:rPr lang="en-US" sz="1600" smtClean="0"/>
              <a:t>(Th-Pu) MOX pins for test irradiations. </a:t>
            </a:r>
          </a:p>
          <a:p>
            <a:pPr marL="0" indent="0" defTabSz="3135313" eaLnBrk="1" hangingPunct="1">
              <a:lnSpc>
                <a:spcPct val="80000"/>
              </a:lnSpc>
              <a:spcBef>
                <a:spcPct val="5000"/>
              </a:spcBef>
            </a:pPr>
            <a:r>
              <a:rPr lang="en-US" sz="1600" smtClean="0"/>
              <a:t> Fabrication was similar to that of UO</a:t>
            </a:r>
            <a:r>
              <a:rPr lang="en-US" sz="1600" baseline="-25000" smtClean="0"/>
              <a:t>2</a:t>
            </a:r>
            <a:r>
              <a:rPr lang="en-US" sz="1600" smtClean="0"/>
              <a:t> &amp; (U-Pu) MOX</a:t>
            </a:r>
          </a:p>
        </p:txBody>
      </p:sp>
      <p:sp>
        <p:nvSpPr>
          <p:cNvPr id="58373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865813" y="5594350"/>
            <a:ext cx="3278187" cy="1290638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>
            <a:solidFill>
              <a:schemeClr val="tx2"/>
            </a:solidFill>
            <a:round/>
            <a:headEnd type="none" w="med" len="med"/>
            <a:tailEnd type="none" w="med" len="med"/>
          </a:ln>
        </p:spPr>
        <p:txBody>
          <a:bodyPr lIns="91410" tIns="45705" rIns="91410" bIns="45705"/>
          <a:lstStyle/>
          <a:p>
            <a:pPr marL="0" indent="0" defTabSz="3135313" eaLnBrk="1" hangingPunct="1">
              <a:lnSpc>
                <a:spcPct val="85000"/>
              </a:lnSpc>
              <a:buFont typeface="Wingdings" pitchFamily="2" charset="2"/>
              <a:buNone/>
              <a:tabLst>
                <a:tab pos="338138" algn="l"/>
              </a:tabLst>
            </a:pPr>
            <a:r>
              <a:rPr lang="en-US" sz="1600" smtClean="0"/>
              <a:t>Thorium fuel cycle technologies is relatively complex because of </a:t>
            </a:r>
          </a:p>
          <a:p>
            <a:pPr marL="338138" lvl="1" indent="-112713" defTabSz="3135313" eaLnBrk="1" hangingPunct="1">
              <a:lnSpc>
                <a:spcPct val="85000"/>
              </a:lnSpc>
              <a:tabLst>
                <a:tab pos="338138" algn="l"/>
              </a:tabLst>
            </a:pPr>
            <a:r>
              <a:rPr lang="en-US" sz="1600" smtClean="0"/>
              <a:t>inert nature of thoria               </a:t>
            </a:r>
          </a:p>
          <a:p>
            <a:pPr marL="338138" lvl="1" indent="-112713" defTabSz="3135313" eaLnBrk="1" hangingPunct="1">
              <a:lnSpc>
                <a:spcPct val="85000"/>
              </a:lnSpc>
              <a:tabLst>
                <a:tab pos="338138" algn="l"/>
              </a:tabLst>
            </a:pPr>
            <a:r>
              <a:rPr lang="en-US" sz="1600" smtClean="0"/>
              <a:t>radiological aspects</a:t>
            </a:r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6321425" y="5410200"/>
            <a:ext cx="1841500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6664" tIns="13332" rIns="26664" bIns="13332">
            <a:spAutoFit/>
          </a:bodyPr>
          <a:lstStyle/>
          <a:p>
            <a:pPr algn="ctr" defTabSz="26670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None/>
            </a:pPr>
            <a:r>
              <a:rPr lang="en-US" sz="1100">
                <a:solidFill>
                  <a:srgbClr val="0000CC"/>
                </a:solidFill>
                <a:latin typeface="Verdana" pitchFamily="34" charset="0"/>
              </a:rPr>
              <a:t>Thoria dissolution studies</a:t>
            </a:r>
          </a:p>
        </p:txBody>
      </p:sp>
      <p:pic>
        <p:nvPicPr>
          <p:cNvPr id="58375" name="Object 7"/>
          <p:cNvPicPr>
            <a:picLocks noChangeAspect="1" noChangeArrowheads="1"/>
          </p:cNvPicPr>
          <p:nvPr/>
        </p:nvPicPr>
        <p:blipFill>
          <a:blip r:embed="rId3" cstate="print"/>
          <a:srcRect l="1546" t="3749" b="4272"/>
          <a:stretch>
            <a:fillRect/>
          </a:stretch>
        </p:blipFill>
        <p:spPr bwMode="auto">
          <a:xfrm>
            <a:off x="5891213" y="3181350"/>
            <a:ext cx="265112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6" name="Rectangle 35"/>
          <p:cNvSpPr>
            <a:spLocks noChangeArrowheads="1"/>
          </p:cNvSpPr>
          <p:nvPr/>
        </p:nvSpPr>
        <p:spPr bwMode="auto">
          <a:xfrm>
            <a:off x="84138" y="3889375"/>
            <a:ext cx="2911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3328" tIns="45705" rIns="53328" bIns="45705"/>
          <a:lstStyle/>
          <a:p>
            <a:pPr algn="ctr">
              <a:spcBef>
                <a:spcPct val="20000"/>
              </a:spcBef>
              <a:buClr>
                <a:srgbClr val="006600"/>
              </a:buClr>
              <a:buFont typeface="Wingdings" pitchFamily="2" charset="2"/>
              <a:buNone/>
            </a:pPr>
            <a:r>
              <a:rPr lang="en-US" sz="1100">
                <a:solidFill>
                  <a:srgbClr val="0000CC"/>
                </a:solidFill>
                <a:latin typeface="Verdana" pitchFamily="34" charset="0"/>
              </a:rPr>
              <a:t>Thoria microspheres and ThO</a:t>
            </a:r>
            <a:r>
              <a:rPr lang="en-US" sz="1100" baseline="-25000">
                <a:solidFill>
                  <a:srgbClr val="0000CC"/>
                </a:solidFill>
                <a:latin typeface="Verdana" pitchFamily="34" charset="0"/>
              </a:rPr>
              <a:t>2</a:t>
            </a:r>
            <a:r>
              <a:rPr lang="en-US" sz="1100">
                <a:solidFill>
                  <a:srgbClr val="0000CC"/>
                </a:solidFill>
                <a:latin typeface="Verdana" pitchFamily="34" charset="0"/>
              </a:rPr>
              <a:t> Pellets </a:t>
            </a:r>
          </a:p>
          <a:p>
            <a:pPr algn="ctr">
              <a:spcBef>
                <a:spcPct val="20000"/>
              </a:spcBef>
              <a:buClr>
                <a:srgbClr val="006600"/>
              </a:buClr>
              <a:buFont typeface="Wingdings" pitchFamily="2" charset="2"/>
              <a:buNone/>
            </a:pPr>
            <a:r>
              <a:rPr lang="en-US" sz="1100">
                <a:solidFill>
                  <a:srgbClr val="0000CC"/>
                </a:solidFill>
                <a:latin typeface="Verdana" pitchFamily="34" charset="0"/>
              </a:rPr>
              <a:t>fabricated for AHWR Critical Facility 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04775" y="2489200"/>
            <a:ext cx="2879725" cy="1430338"/>
            <a:chOff x="0" y="4025"/>
            <a:chExt cx="6528" cy="2882"/>
          </a:xfrm>
        </p:grpSpPr>
        <p:pic>
          <p:nvPicPr>
            <p:cNvPr id="58389" name="Picture 3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25" y="4057"/>
              <a:ext cx="3303" cy="2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90" name="Picture 36"/>
            <p:cNvPicPr>
              <a:picLocks noChangeAspect="1" noChangeArrowheads="1"/>
            </p:cNvPicPr>
            <p:nvPr/>
          </p:nvPicPr>
          <p:blipFill>
            <a:blip r:embed="rId5" cstate="print"/>
            <a:srcRect r="208" b="343"/>
            <a:stretch>
              <a:fillRect/>
            </a:stretch>
          </p:blipFill>
          <p:spPr bwMode="auto">
            <a:xfrm>
              <a:off x="0" y="4025"/>
              <a:ext cx="3197" cy="1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391" name="Picture 13" descr="ThO2 Pellets1"/>
            <p:cNvPicPr>
              <a:picLocks noChangeAspect="1" noChangeArrowheads="1"/>
            </p:cNvPicPr>
            <p:nvPr/>
          </p:nvPicPr>
          <p:blipFill>
            <a:blip r:embed="rId6" cstate="print"/>
            <a:srcRect b="66"/>
            <a:stretch>
              <a:fillRect/>
            </a:stretch>
          </p:blipFill>
          <p:spPr bwMode="auto">
            <a:xfrm>
              <a:off x="0" y="5564"/>
              <a:ext cx="3211" cy="1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3081338" y="2468563"/>
            <a:ext cx="2511425" cy="1771650"/>
            <a:chOff x="6988" y="4080"/>
            <a:chExt cx="5693" cy="3572"/>
          </a:xfrm>
        </p:grpSpPr>
        <p:grpSp>
          <p:nvGrpSpPr>
            <p:cNvPr id="4" name="Group 16"/>
            <p:cNvGrpSpPr>
              <a:grpSpLocks noChangeAspect="1"/>
            </p:cNvGrpSpPr>
            <p:nvPr/>
          </p:nvGrpSpPr>
          <p:grpSpPr bwMode="auto">
            <a:xfrm>
              <a:off x="6988" y="4080"/>
              <a:ext cx="5693" cy="2975"/>
              <a:chOff x="7096" y="4488"/>
              <a:chExt cx="4636" cy="2423"/>
            </a:xfrm>
          </p:grpSpPr>
          <p:pic>
            <p:nvPicPr>
              <p:cNvPr id="58387" name="Picture 11" descr="npo00001b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0223" y="4499"/>
                <a:ext cx="1509" cy="24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 type="none" w="lg" len="lg"/>
              </a:ln>
            </p:spPr>
          </p:pic>
          <p:pic>
            <p:nvPicPr>
              <p:cNvPr id="58388" name="Picture 14" descr="npo00001d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7096" y="4488"/>
                <a:ext cx="3092" cy="24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 type="none" w="lg" len="lg"/>
              </a:ln>
            </p:spPr>
          </p:pic>
        </p:grpSp>
        <p:sp>
          <p:nvSpPr>
            <p:cNvPr id="58386" name="Text Box 33"/>
            <p:cNvSpPr txBox="1">
              <a:spLocks noChangeArrowheads="1"/>
            </p:cNvSpPr>
            <p:nvPr/>
          </p:nvSpPr>
          <p:spPr bwMode="auto">
            <a:xfrm>
              <a:off x="7481" y="7287"/>
              <a:ext cx="498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lg" len="lg"/>
            </a:ln>
          </p:spPr>
          <p:txBody>
            <a:bodyPr lIns="5814" tIns="5814" rIns="5814" bIns="5814">
              <a:spAutoFit/>
            </a:bodyPr>
            <a:lstStyle/>
            <a:p>
              <a:pPr algn="ctr" defTabSz="295275">
                <a:spcBef>
                  <a:spcPct val="50000"/>
                </a:spcBef>
              </a:pPr>
              <a:r>
                <a:rPr lang="en-GB" sz="1100">
                  <a:solidFill>
                    <a:srgbClr val="0000CC"/>
                  </a:solidFill>
                  <a:latin typeface="Verdana" pitchFamily="34" charset="0"/>
                </a:rPr>
                <a:t>Glove box and cask handling</a:t>
              </a:r>
            </a:p>
          </p:txBody>
        </p:sp>
      </p:grpSp>
      <p:sp>
        <p:nvSpPr>
          <p:cNvPr id="58379" name="Rectangle 29"/>
          <p:cNvSpPr>
            <a:spLocks noChangeAspect="1" noChangeArrowheads="1"/>
          </p:cNvSpPr>
          <p:nvPr/>
        </p:nvSpPr>
        <p:spPr bwMode="auto">
          <a:xfrm>
            <a:off x="1074738" y="6646863"/>
            <a:ext cx="1824037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6664" tIns="13332" rIns="26664" bIns="13332">
            <a:spAutoFit/>
          </a:bodyPr>
          <a:lstStyle/>
          <a:p>
            <a:pPr algn="ctr" defTabSz="26670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None/>
            </a:pPr>
            <a:r>
              <a:rPr lang="en-US" sz="1100">
                <a:solidFill>
                  <a:srgbClr val="0000CC"/>
                </a:solidFill>
                <a:latin typeface="Verdana" pitchFamily="34" charset="0"/>
              </a:rPr>
              <a:t>Bundle dismantling</a:t>
            </a:r>
          </a:p>
        </p:txBody>
      </p:sp>
      <p:pic>
        <p:nvPicPr>
          <p:cNvPr id="58380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6838" y="4376738"/>
            <a:ext cx="3860800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81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181475" y="4371975"/>
            <a:ext cx="1314450" cy="227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82" name="Rectangle 26"/>
          <p:cNvSpPr>
            <a:spLocks noChangeArrowheads="1"/>
          </p:cNvSpPr>
          <p:nvPr/>
        </p:nvSpPr>
        <p:spPr bwMode="auto">
          <a:xfrm>
            <a:off x="3932238" y="6646863"/>
            <a:ext cx="1695450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6664" tIns="13332" rIns="26664" bIns="13332">
            <a:spAutoFit/>
          </a:bodyPr>
          <a:lstStyle/>
          <a:p>
            <a:pPr algn="ctr" defTabSz="26670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None/>
            </a:pPr>
            <a:r>
              <a:rPr lang="en-US" sz="1100">
                <a:solidFill>
                  <a:srgbClr val="0000CC"/>
                </a:solidFill>
                <a:latin typeface="Verdana" pitchFamily="34" charset="0"/>
              </a:rPr>
              <a:t>Impregnation setup</a:t>
            </a:r>
          </a:p>
        </p:txBody>
      </p:sp>
      <p:pic>
        <p:nvPicPr>
          <p:cNvPr id="58383" name="Object 3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46813" y="1050925"/>
            <a:ext cx="2878137" cy="216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84" name="Text Box 31"/>
          <p:cNvSpPr txBox="1">
            <a:spLocks noChangeAspect="1" noChangeArrowheads="1"/>
          </p:cNvSpPr>
          <p:nvPr/>
        </p:nvSpPr>
        <p:spPr bwMode="auto">
          <a:xfrm>
            <a:off x="6489700" y="3209925"/>
            <a:ext cx="2374900" cy="19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6664" tIns="13332" rIns="26664" bIns="13332">
            <a:spAutoFit/>
          </a:bodyPr>
          <a:lstStyle/>
          <a:p>
            <a:pPr algn="ctr" defTabSz="266700">
              <a:spcBef>
                <a:spcPct val="20000"/>
              </a:spcBef>
              <a:buClr>
                <a:srgbClr val="006600"/>
              </a:buClr>
              <a:buFont typeface="Wingdings" pitchFamily="2" charset="2"/>
              <a:buNone/>
            </a:pPr>
            <a:r>
              <a:rPr lang="en-US" sz="1100">
                <a:solidFill>
                  <a:srgbClr val="0000CC"/>
                </a:solidFill>
                <a:latin typeface="Verdana" pitchFamily="34" charset="0"/>
              </a:rPr>
              <a:t>MOX Powder Processing</a:t>
            </a:r>
            <a:endParaRPr lang="en-GB" sz="1100">
              <a:solidFill>
                <a:srgbClr val="0000CC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Content Placeholder 5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39939" name="Picture 6" descr="BeashSands"/>
          <p:cNvPicPr>
            <a:picLocks noChangeAspect="1" noChangeArrowheads="1"/>
          </p:cNvPicPr>
          <p:nvPr/>
        </p:nvPicPr>
        <p:blipFill>
          <a:blip r:embed="rId2" cstate="print">
            <a:lum bright="40000" contrast="22000"/>
          </a:blip>
          <a:srcRect l="1866" r="1755" b="3067"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Title 1"/>
          <p:cNvSpPr>
            <a:spLocks noGrp="1"/>
          </p:cNvSpPr>
          <p:nvPr>
            <p:ph type="title"/>
          </p:nvPr>
        </p:nvSpPr>
        <p:spPr>
          <a:xfrm>
            <a:off x="379562" y="1199072"/>
            <a:ext cx="8514272" cy="3528204"/>
          </a:xfrm>
          <a:noFill/>
          <a:ln>
            <a:solidFill>
              <a:srgbClr val="0000CC"/>
            </a:solidFill>
          </a:ln>
        </p:spPr>
        <p:txBody>
          <a:bodyPr/>
          <a:lstStyle/>
          <a:p>
            <a:pPr marL="457200" indent="-457200">
              <a:buFont typeface="Wingdings" pitchFamily="2" charset="2"/>
              <a:buChar char="§"/>
            </a:pPr>
            <a:r>
              <a:rPr lang="en-US" b="1" dirty="0" smtClean="0"/>
              <a:t>Indian </a:t>
            </a:r>
            <a:r>
              <a:rPr lang="en-US" b="1" dirty="0" err="1" smtClean="0"/>
              <a:t>Programme</a:t>
            </a:r>
            <a:r>
              <a:rPr lang="en-US" b="1" dirty="0" smtClean="0"/>
              <a:t> on thorium based reactors: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>
                <a:solidFill>
                  <a:srgbClr val="0000FF"/>
                </a:solidFill>
              </a:rPr>
              <a:t>●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0000FF"/>
                </a:solidFill>
              </a:rPr>
              <a:t>Advanced Heavy Water Reactor (AHWR)</a:t>
            </a:r>
            <a:br>
              <a:rPr lang="en-US" b="1" dirty="0" smtClean="0">
                <a:solidFill>
                  <a:srgbClr val="0000FF"/>
                </a:solidFill>
              </a:rPr>
            </a:br>
            <a:r>
              <a:rPr lang="en-US" b="1" dirty="0" smtClean="0">
                <a:solidFill>
                  <a:srgbClr val="0000FF"/>
                </a:solidFill>
              </a:rPr>
              <a:t/>
            </a:r>
            <a:br>
              <a:rPr lang="en-US" b="1" dirty="0" smtClean="0">
                <a:solidFill>
                  <a:srgbClr val="0000FF"/>
                </a:solidFill>
              </a:rPr>
            </a:br>
            <a:r>
              <a:rPr lang="en-US" b="1" dirty="0" smtClean="0">
                <a:solidFill>
                  <a:srgbClr val="0000FF"/>
                </a:solidFill>
              </a:rPr>
              <a:t>● Indian HTR </a:t>
            </a:r>
            <a:r>
              <a:rPr lang="en-US" b="1" dirty="0" err="1" smtClean="0">
                <a:solidFill>
                  <a:srgbClr val="0000FF"/>
                </a:solidFill>
              </a:rPr>
              <a:t>programme</a:t>
            </a:r>
            <a:r>
              <a:rPr lang="en-US" b="1" dirty="0" smtClean="0">
                <a:solidFill>
                  <a:srgbClr val="0000FF"/>
                </a:solidFill>
              </a:rPr>
              <a:t/>
            </a:r>
            <a:br>
              <a:rPr lang="en-US" b="1" dirty="0" smtClean="0">
                <a:solidFill>
                  <a:srgbClr val="0000FF"/>
                </a:solidFill>
              </a:rPr>
            </a:br>
            <a:r>
              <a:rPr lang="en-US" b="1" dirty="0" smtClean="0">
                <a:solidFill>
                  <a:srgbClr val="0000FF"/>
                </a:solidFill>
              </a:rPr>
              <a:t>	- C</a:t>
            </a:r>
            <a:r>
              <a:rPr lang="en-US" sz="2000" b="1" dirty="0" smtClean="0">
                <a:solidFill>
                  <a:srgbClr val="0000FF"/>
                </a:solidFill>
              </a:rPr>
              <a:t>ompact High Temperature Reactor (CHTR)</a:t>
            </a:r>
            <a:br>
              <a:rPr lang="en-US" sz="2000" b="1" dirty="0" smtClean="0">
                <a:solidFill>
                  <a:srgbClr val="0000FF"/>
                </a:solidFill>
              </a:rPr>
            </a:br>
            <a:r>
              <a:rPr lang="en-US" sz="2000" b="1" dirty="0" smtClean="0">
                <a:solidFill>
                  <a:srgbClr val="0000FF"/>
                </a:solidFill>
              </a:rPr>
              <a:t>	- Innovative High Temperature Reactor (IHTR)</a:t>
            </a:r>
            <a:r>
              <a:rPr lang="en-US" b="1" dirty="0" smtClean="0">
                <a:solidFill>
                  <a:srgbClr val="0000FF"/>
                </a:solidFill>
              </a:rPr>
              <a:t/>
            </a:r>
            <a:br>
              <a:rPr lang="en-US" b="1" dirty="0" smtClean="0">
                <a:solidFill>
                  <a:srgbClr val="0000FF"/>
                </a:solidFill>
              </a:rPr>
            </a:br>
            <a:r>
              <a:rPr lang="en-US" sz="2000" b="1" dirty="0" smtClean="0">
                <a:solidFill>
                  <a:srgbClr val="0000FF"/>
                </a:solidFill>
              </a:rPr>
              <a:t>	- Molten salt Breeder reactor (MSBR)</a:t>
            </a:r>
            <a:r>
              <a:rPr lang="en-US" b="1" dirty="0" smtClean="0">
                <a:solidFill>
                  <a:srgbClr val="0000FF"/>
                </a:solidFill>
              </a:rPr>
              <a:t/>
            </a:r>
            <a:br>
              <a:rPr lang="en-US" b="1" dirty="0" smtClean="0">
                <a:solidFill>
                  <a:srgbClr val="0000FF"/>
                </a:solidFill>
              </a:rPr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8B1E42-7336-4761-AF04-2C94A2C85DBA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AHWR General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4248"/>
            <a:ext cx="6533864" cy="6188122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AHWR is a 300 </a:t>
            </a:r>
            <a:r>
              <a:rPr lang="en-US" dirty="0" err="1" smtClean="0"/>
              <a:t>MWe</a:t>
            </a:r>
            <a:r>
              <a:rPr lang="en-US" dirty="0" smtClean="0"/>
              <a:t>, vertical, pressure tube type, boiling light water cooled, and heavy water moderated reactor.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AHWR is a technology demonstration reactor  designed to achieve large-scale use of thorium for power generation.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Provides transition to 3</a:t>
            </a:r>
            <a:r>
              <a:rPr lang="en-US" baseline="30000" dirty="0" smtClean="0"/>
              <a:t>rd</a:t>
            </a:r>
            <a:r>
              <a:rPr lang="en-US" dirty="0" smtClean="0"/>
              <a:t> stage of the Indian Nuclear Power </a:t>
            </a:r>
            <a:r>
              <a:rPr lang="en-US" dirty="0" err="1" smtClean="0"/>
              <a:t>Programme</a:t>
            </a:r>
            <a:r>
              <a:rPr lang="en-US" dirty="0" smtClean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D9C291-BF23-4FD5-A270-0ABB913855D9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  <p:pic>
        <p:nvPicPr>
          <p:cNvPr id="5" name="Picture 4" descr="AHWR - Arial View.tif"/>
          <p:cNvPicPr>
            <a:picLocks noChangeAspect="1"/>
          </p:cNvPicPr>
          <p:nvPr/>
        </p:nvPicPr>
        <p:blipFill>
          <a:blip r:embed="rId2" cstate="print"/>
          <a:srcRect l="11677" t="5389"/>
          <a:stretch>
            <a:fillRect/>
          </a:stretch>
        </p:blipFill>
        <p:spPr>
          <a:xfrm>
            <a:off x="6615752" y="1243032"/>
            <a:ext cx="2371202" cy="1905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69282" y="3179920"/>
            <a:ext cx="1999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990099"/>
                </a:solidFill>
              </a:rPr>
              <a:t>AHWR Schematic</a:t>
            </a:r>
            <a:endParaRPr lang="en-IN" sz="1800" b="1" dirty="0">
              <a:solidFill>
                <a:srgbClr val="990099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5920" y="3831656"/>
            <a:ext cx="8971034" cy="344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19075" marR="0" lvl="0" indent="-219075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Addresses most issues relevant to advanced reactor designs like sustainability, enhanced safety, proliferation resistance and economic competitiveness.</a:t>
            </a:r>
          </a:p>
          <a:p>
            <a:pPr marL="219075" marR="0" lvl="0" indent="-219075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reactor incorporates a number of passive safety features to reduce environmental impact. </a:t>
            </a:r>
          </a:p>
          <a:p>
            <a:pPr marL="219075" marR="0" lvl="0" indent="-219075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A50021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lang="en-US" sz="2000" kern="0" dirty="0" smtClean="0">
                <a:solidFill>
                  <a:srgbClr val="A50021"/>
                </a:solidFill>
                <a:latin typeface="+mn-lt"/>
              </a:rPr>
              <a:t>Fuel cycle flexibility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63563" marR="0" lvl="1" indent="-220663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CC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</a:rPr>
              <a:t>AHWR-LEU using (LEU-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</a:rPr>
              <a:t>Th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</a:rPr>
              <a:t>) MOX </a:t>
            </a:r>
          </a:p>
          <a:p>
            <a:pPr marL="563563" marR="0" lvl="1" indent="-220663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CC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</a:rPr>
              <a:t>AHWR–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</a:rPr>
              <a:t>Pu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</a:rPr>
              <a:t> using (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</a:rPr>
              <a:t>Pu-Th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</a:rPr>
              <a:t>) MOX and (Th-U</a:t>
            </a:r>
            <a:r>
              <a:rPr kumimoji="0" lang="en-US" sz="18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</a:rPr>
              <a:t>233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n-lt"/>
              </a:rPr>
              <a:t>) MOX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0"/>
            <a:ext cx="7362122" cy="960438"/>
          </a:xfrm>
        </p:spPr>
        <p:txBody>
          <a:bodyPr/>
          <a:lstStyle/>
          <a:p>
            <a:r>
              <a:rPr lang="en-US" dirty="0" smtClean="0"/>
              <a:t>AHWR-LEU: Advanced Heavy Water Reactor with LEU-</a:t>
            </a:r>
            <a:r>
              <a:rPr lang="en-US" dirty="0" err="1" smtClean="0"/>
              <a:t>Th</a:t>
            </a:r>
            <a:r>
              <a:rPr lang="en-US" dirty="0" smtClean="0"/>
              <a:t> MOX Fuel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70F670-37DE-404F-9D9F-8014E28099F2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  <p:grpSp>
        <p:nvGrpSpPr>
          <p:cNvPr id="4" name="Group 65"/>
          <p:cNvGrpSpPr>
            <a:grpSpLocks/>
          </p:cNvGrpSpPr>
          <p:nvPr/>
        </p:nvGrpSpPr>
        <p:grpSpPr bwMode="auto">
          <a:xfrm>
            <a:off x="4572000" y="1600200"/>
            <a:ext cx="4572000" cy="4495800"/>
            <a:chOff x="2880" y="528"/>
            <a:chExt cx="2880" cy="2688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2880" y="528"/>
              <a:ext cx="2782" cy="263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6" name="Picture 3" descr="3d-assy-MOD-18.08.09.bmp"/>
            <p:cNvPicPr>
              <a:picLocks noChangeAspect="1"/>
            </p:cNvPicPr>
            <p:nvPr/>
          </p:nvPicPr>
          <p:blipFill>
            <a:blip r:embed="rId2" cstate="print"/>
            <a:srcRect l="55913" t="9296" r="28111" b="10139"/>
            <a:stretch>
              <a:fillRect/>
            </a:stretch>
          </p:blipFill>
          <p:spPr bwMode="auto">
            <a:xfrm>
              <a:off x="3011" y="621"/>
              <a:ext cx="393" cy="2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3" descr="3d-assy-MOD-18.08.09.bmp"/>
            <p:cNvPicPr>
              <a:picLocks noChangeAspect="1"/>
            </p:cNvPicPr>
            <p:nvPr/>
          </p:nvPicPr>
          <p:blipFill>
            <a:blip r:embed="rId2" cstate="print"/>
            <a:srcRect l="23962" t="44156" r="56068" b="10139"/>
            <a:stretch>
              <a:fillRect/>
            </a:stretch>
          </p:blipFill>
          <p:spPr bwMode="auto">
            <a:xfrm>
              <a:off x="3796" y="621"/>
              <a:ext cx="932" cy="2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3076" y="2559"/>
              <a:ext cx="295" cy="464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 flipV="1">
              <a:off x="3305" y="806"/>
              <a:ext cx="688" cy="17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 flipV="1">
              <a:off x="3305" y="2922"/>
              <a:ext cx="573" cy="1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" name="Group 64"/>
            <p:cNvGrpSpPr>
              <a:grpSpLocks/>
            </p:cNvGrpSpPr>
            <p:nvPr/>
          </p:nvGrpSpPr>
          <p:grpSpPr bwMode="auto">
            <a:xfrm>
              <a:off x="4263" y="1671"/>
              <a:ext cx="1497" cy="817"/>
              <a:chOff x="4263" y="1671"/>
              <a:chExt cx="1497" cy="817"/>
            </a:xfrm>
          </p:grpSpPr>
          <p:sp>
            <p:nvSpPr>
              <p:cNvPr id="28" name="Line 12"/>
              <p:cNvSpPr>
                <a:spLocks noChangeShapeType="1"/>
              </p:cNvSpPr>
              <p:nvPr/>
            </p:nvSpPr>
            <p:spPr bwMode="auto">
              <a:xfrm>
                <a:off x="4263" y="1671"/>
                <a:ext cx="327" cy="43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Rectangle 13"/>
              <p:cNvSpPr>
                <a:spLocks noChangeArrowheads="1"/>
              </p:cNvSpPr>
              <p:nvPr/>
            </p:nvSpPr>
            <p:spPr bwMode="auto">
              <a:xfrm>
                <a:off x="4623" y="1932"/>
                <a:ext cx="1137" cy="5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000" dirty="0"/>
                  <a:t>Outer ring fuel pins with </a:t>
                </a:r>
                <a:r>
                  <a:rPr lang="en-US" sz="1000" dirty="0" smtClean="0"/>
                  <a:t>avg.16% </a:t>
                </a:r>
                <a:r>
                  <a:rPr lang="en-US" sz="1000" dirty="0"/>
                  <a:t>of LEUO</a:t>
                </a:r>
                <a:r>
                  <a:rPr lang="en-US" sz="1000" baseline="-25000" dirty="0"/>
                  <a:t>2</a:t>
                </a:r>
                <a:r>
                  <a:rPr lang="en-US" sz="1000" dirty="0"/>
                  <a:t>, balance </a:t>
                </a:r>
                <a:r>
                  <a:rPr lang="en-US" sz="1000" dirty="0" smtClean="0"/>
                  <a:t>ThO</a:t>
                </a:r>
                <a:r>
                  <a:rPr lang="en-US" sz="1000" baseline="-25000" dirty="0" smtClean="0"/>
                  <a:t>2</a:t>
                </a:r>
                <a:endParaRPr lang="en-US" sz="1000" dirty="0"/>
              </a:p>
              <a:p>
                <a:pPr eaLnBrk="0" hangingPunct="0"/>
                <a:endParaRPr lang="en-US" sz="1000" dirty="0"/>
              </a:p>
            </p:txBody>
          </p:sp>
          <p:sp>
            <p:nvSpPr>
              <p:cNvPr id="30" name="Line 14"/>
              <p:cNvSpPr>
                <a:spLocks noChangeShapeType="1"/>
              </p:cNvSpPr>
              <p:nvPr/>
            </p:nvSpPr>
            <p:spPr bwMode="auto">
              <a:xfrm flipH="1">
                <a:off x="4598" y="2104"/>
                <a:ext cx="7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" name="Group 15"/>
            <p:cNvGrpSpPr>
              <a:grpSpLocks/>
            </p:cNvGrpSpPr>
            <p:nvPr/>
          </p:nvGrpSpPr>
          <p:grpSpPr bwMode="auto">
            <a:xfrm>
              <a:off x="4255" y="1366"/>
              <a:ext cx="1481" cy="626"/>
              <a:chOff x="4800" y="5625"/>
              <a:chExt cx="2716" cy="1215"/>
            </a:xfrm>
          </p:grpSpPr>
          <p:sp>
            <p:nvSpPr>
              <p:cNvPr id="25" name="Rectangle 16"/>
              <p:cNvSpPr>
                <a:spLocks noChangeArrowheads="1"/>
              </p:cNvSpPr>
              <p:nvPr/>
            </p:nvSpPr>
            <p:spPr bwMode="auto">
              <a:xfrm>
                <a:off x="5432" y="5760"/>
                <a:ext cx="2084" cy="10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000" dirty="0"/>
                  <a:t>Central ring fuel pins with </a:t>
                </a:r>
                <a:r>
                  <a:rPr lang="en-US" sz="1000" dirty="0" smtClean="0"/>
                  <a:t>24% </a:t>
                </a:r>
                <a:r>
                  <a:rPr lang="en-US" sz="1000" dirty="0"/>
                  <a:t>of LEUO</a:t>
                </a:r>
                <a:r>
                  <a:rPr lang="en-US" sz="1000" baseline="-25000" dirty="0"/>
                  <a:t>2</a:t>
                </a:r>
                <a:r>
                  <a:rPr lang="en-US" sz="1000" dirty="0"/>
                  <a:t>, balance ThO</a:t>
                </a:r>
                <a:r>
                  <a:rPr lang="en-US" sz="1000" baseline="-25000" dirty="0"/>
                  <a:t>2</a:t>
                </a:r>
                <a:endParaRPr lang="en-US" sz="1000" dirty="0"/>
              </a:p>
              <a:p>
                <a:pPr eaLnBrk="0" hangingPunct="0"/>
                <a:endParaRPr lang="en-US" sz="1000" dirty="0"/>
              </a:p>
            </p:txBody>
          </p:sp>
          <p:sp>
            <p:nvSpPr>
              <p:cNvPr id="26" name="Line 17"/>
              <p:cNvSpPr>
                <a:spLocks noChangeShapeType="1"/>
              </p:cNvSpPr>
              <p:nvPr/>
            </p:nvSpPr>
            <p:spPr bwMode="auto">
              <a:xfrm flipH="1">
                <a:off x="5368" y="6076"/>
                <a:ext cx="14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Line 18"/>
              <p:cNvSpPr>
                <a:spLocks noChangeShapeType="1"/>
              </p:cNvSpPr>
              <p:nvPr/>
            </p:nvSpPr>
            <p:spPr bwMode="auto">
              <a:xfrm>
                <a:off x="4800" y="5625"/>
                <a:ext cx="555" cy="45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" name="Group 19"/>
            <p:cNvGrpSpPr>
              <a:grpSpLocks/>
            </p:cNvGrpSpPr>
            <p:nvPr/>
          </p:nvGrpSpPr>
          <p:grpSpPr bwMode="auto">
            <a:xfrm>
              <a:off x="4275" y="991"/>
              <a:ext cx="1444" cy="464"/>
              <a:chOff x="4838" y="5040"/>
              <a:chExt cx="2646" cy="900"/>
            </a:xfrm>
          </p:grpSpPr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5400" y="5040"/>
                <a:ext cx="2084" cy="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000" dirty="0"/>
                  <a:t>Inner ring fuel pins with </a:t>
                </a:r>
                <a:r>
                  <a:rPr lang="en-US" sz="1000" dirty="0" smtClean="0"/>
                  <a:t>30% </a:t>
                </a:r>
                <a:r>
                  <a:rPr lang="en-US" sz="1000" dirty="0"/>
                  <a:t>of LEUO</a:t>
                </a:r>
                <a:r>
                  <a:rPr lang="en-US" sz="1000" baseline="-25000" dirty="0"/>
                  <a:t>2</a:t>
                </a:r>
                <a:r>
                  <a:rPr lang="en-US" sz="1000" dirty="0"/>
                  <a:t>, balance ThO</a:t>
                </a:r>
                <a:r>
                  <a:rPr lang="en-US" sz="1000" baseline="-25000" dirty="0"/>
                  <a:t>2</a:t>
                </a:r>
                <a:endParaRPr lang="en-US" sz="1000" dirty="0"/>
              </a:p>
              <a:p>
                <a:pPr eaLnBrk="0" hangingPunct="0"/>
                <a:endParaRPr lang="en-US" sz="1000" dirty="0"/>
              </a:p>
            </p:txBody>
          </p:sp>
          <p:sp>
            <p:nvSpPr>
              <p:cNvPr id="23" name="Line 21"/>
              <p:cNvSpPr>
                <a:spLocks noChangeShapeType="1"/>
              </p:cNvSpPr>
              <p:nvPr/>
            </p:nvSpPr>
            <p:spPr bwMode="auto">
              <a:xfrm>
                <a:off x="4838" y="5173"/>
                <a:ext cx="450" cy="13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" name="Line 22"/>
              <p:cNvSpPr>
                <a:spLocks noChangeShapeType="1"/>
              </p:cNvSpPr>
              <p:nvPr/>
            </p:nvSpPr>
            <p:spPr bwMode="auto">
              <a:xfrm flipH="1">
                <a:off x="5286" y="5309"/>
                <a:ext cx="14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4" name="Group 63"/>
            <p:cNvGrpSpPr>
              <a:grpSpLocks/>
            </p:cNvGrpSpPr>
            <p:nvPr/>
          </p:nvGrpSpPr>
          <p:grpSpPr bwMode="auto">
            <a:xfrm>
              <a:off x="4243" y="768"/>
              <a:ext cx="1473" cy="155"/>
              <a:chOff x="4243" y="768"/>
              <a:chExt cx="1473" cy="155"/>
            </a:xfrm>
          </p:grpSpPr>
          <p:sp>
            <p:nvSpPr>
              <p:cNvPr id="19" name="Line 24"/>
              <p:cNvSpPr>
                <a:spLocks noChangeShapeType="1"/>
              </p:cNvSpPr>
              <p:nvPr/>
            </p:nvSpPr>
            <p:spPr bwMode="auto">
              <a:xfrm flipV="1">
                <a:off x="4243" y="856"/>
                <a:ext cx="257" cy="4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Line 25"/>
              <p:cNvSpPr>
                <a:spLocks noChangeShapeType="1"/>
              </p:cNvSpPr>
              <p:nvPr/>
            </p:nvSpPr>
            <p:spPr bwMode="auto">
              <a:xfrm>
                <a:off x="4500" y="856"/>
                <a:ext cx="9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Rectangle 26"/>
              <p:cNvSpPr>
                <a:spLocks noChangeArrowheads="1"/>
              </p:cNvSpPr>
              <p:nvPr/>
            </p:nvSpPr>
            <p:spPr bwMode="auto">
              <a:xfrm>
                <a:off x="4580" y="768"/>
                <a:ext cx="1136" cy="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000"/>
                  <a:t>Central Structural Tube</a:t>
                </a:r>
              </a:p>
              <a:p>
                <a:pPr eaLnBrk="0" hangingPunct="0"/>
                <a:endParaRPr lang="en-US" sz="1000"/>
              </a:p>
            </p:txBody>
          </p:sp>
        </p:grpSp>
        <p:grpSp>
          <p:nvGrpSpPr>
            <p:cNvPr id="15" name="Group 27"/>
            <p:cNvGrpSpPr>
              <a:grpSpLocks/>
            </p:cNvGrpSpPr>
            <p:nvPr/>
          </p:nvGrpSpPr>
          <p:grpSpPr bwMode="auto">
            <a:xfrm>
              <a:off x="4199" y="566"/>
              <a:ext cx="1526" cy="198"/>
              <a:chOff x="4694" y="4192"/>
              <a:chExt cx="2796" cy="383"/>
            </a:xfrm>
          </p:grpSpPr>
          <p:sp>
            <p:nvSpPr>
              <p:cNvPr id="16" name="Line 28"/>
              <p:cNvSpPr>
                <a:spLocks noChangeShapeType="1"/>
              </p:cNvSpPr>
              <p:nvPr/>
            </p:nvSpPr>
            <p:spPr bwMode="auto">
              <a:xfrm flipV="1">
                <a:off x="4694" y="4373"/>
                <a:ext cx="533" cy="20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29"/>
              <p:cNvSpPr>
                <a:spLocks noChangeShapeType="1"/>
              </p:cNvSpPr>
              <p:nvPr/>
            </p:nvSpPr>
            <p:spPr bwMode="auto">
              <a:xfrm>
                <a:off x="5234" y="4372"/>
                <a:ext cx="18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Rectangle 30"/>
              <p:cNvSpPr>
                <a:spLocks noChangeArrowheads="1"/>
              </p:cNvSpPr>
              <p:nvPr/>
            </p:nvSpPr>
            <p:spPr bwMode="auto">
              <a:xfrm>
                <a:off x="5406" y="4192"/>
                <a:ext cx="2084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000"/>
                  <a:t>Solid Rod</a:t>
                </a:r>
              </a:p>
              <a:p>
                <a:pPr eaLnBrk="0" hangingPunct="0"/>
                <a:endParaRPr lang="en-US" sz="1000"/>
              </a:p>
            </p:txBody>
          </p:sp>
        </p:grpSp>
      </p:grpSp>
      <p:grpSp>
        <p:nvGrpSpPr>
          <p:cNvPr id="31" name="Group 62"/>
          <p:cNvGrpSpPr>
            <a:grpSpLocks/>
          </p:cNvGrpSpPr>
          <p:nvPr/>
        </p:nvGrpSpPr>
        <p:grpSpPr bwMode="auto">
          <a:xfrm>
            <a:off x="0" y="1600200"/>
            <a:ext cx="4533900" cy="4572000"/>
            <a:chOff x="0" y="528"/>
            <a:chExt cx="2856" cy="2688"/>
          </a:xfrm>
        </p:grpSpPr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0" y="528"/>
              <a:ext cx="2782" cy="263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33" name="Picture 3" descr="3d-assy-MOD-18.08.09.bmp"/>
            <p:cNvPicPr>
              <a:picLocks noChangeAspect="1"/>
            </p:cNvPicPr>
            <p:nvPr/>
          </p:nvPicPr>
          <p:blipFill>
            <a:blip r:embed="rId2" cstate="print"/>
            <a:srcRect l="55913" t="9296" r="28111" b="10139"/>
            <a:stretch>
              <a:fillRect/>
            </a:stretch>
          </p:blipFill>
          <p:spPr bwMode="auto">
            <a:xfrm>
              <a:off x="131" y="621"/>
              <a:ext cx="393" cy="24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3" descr="3d-assy-MOD-18.08.09.bmp"/>
            <p:cNvPicPr>
              <a:picLocks noChangeAspect="1"/>
            </p:cNvPicPr>
            <p:nvPr/>
          </p:nvPicPr>
          <p:blipFill>
            <a:blip r:embed="rId2" cstate="print"/>
            <a:srcRect l="23962" t="44156" r="56068" b="10139"/>
            <a:stretch>
              <a:fillRect/>
            </a:stretch>
          </p:blipFill>
          <p:spPr bwMode="auto">
            <a:xfrm>
              <a:off x="916" y="621"/>
              <a:ext cx="932" cy="2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Oval 35"/>
            <p:cNvSpPr>
              <a:spLocks noChangeArrowheads="1"/>
            </p:cNvSpPr>
            <p:nvPr/>
          </p:nvSpPr>
          <p:spPr bwMode="auto">
            <a:xfrm>
              <a:off x="196" y="2559"/>
              <a:ext cx="295" cy="464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36"/>
            <p:cNvSpPr>
              <a:spLocks noChangeShapeType="1"/>
            </p:cNvSpPr>
            <p:nvPr/>
          </p:nvSpPr>
          <p:spPr bwMode="auto">
            <a:xfrm flipV="1">
              <a:off x="425" y="806"/>
              <a:ext cx="688" cy="17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37"/>
            <p:cNvSpPr>
              <a:spLocks noChangeShapeType="1"/>
            </p:cNvSpPr>
            <p:nvPr/>
          </p:nvSpPr>
          <p:spPr bwMode="auto">
            <a:xfrm flipV="1">
              <a:off x="425" y="2922"/>
              <a:ext cx="573" cy="10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8" name="Group 60"/>
            <p:cNvGrpSpPr>
              <a:grpSpLocks/>
            </p:cNvGrpSpPr>
            <p:nvPr/>
          </p:nvGrpSpPr>
          <p:grpSpPr bwMode="auto">
            <a:xfrm>
              <a:off x="1383" y="1671"/>
              <a:ext cx="1353" cy="557"/>
              <a:chOff x="1383" y="1671"/>
              <a:chExt cx="1353" cy="557"/>
            </a:xfrm>
          </p:grpSpPr>
          <p:sp>
            <p:nvSpPr>
              <p:cNvPr id="55" name="Line 39"/>
              <p:cNvSpPr>
                <a:spLocks noChangeShapeType="1"/>
              </p:cNvSpPr>
              <p:nvPr/>
            </p:nvSpPr>
            <p:spPr bwMode="auto">
              <a:xfrm>
                <a:off x="1383" y="1671"/>
                <a:ext cx="327" cy="43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Rectangle 40"/>
              <p:cNvSpPr>
                <a:spLocks noChangeArrowheads="1"/>
              </p:cNvSpPr>
              <p:nvPr/>
            </p:nvSpPr>
            <p:spPr bwMode="auto">
              <a:xfrm>
                <a:off x="1743" y="1984"/>
                <a:ext cx="993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000"/>
                  <a:t>Outer ring fuel pins with   Th-Pu MOX ( 2.5/4%)</a:t>
                </a:r>
              </a:p>
              <a:p>
                <a:pPr eaLnBrk="0" hangingPunct="0"/>
                <a:endParaRPr lang="en-US" sz="1000"/>
              </a:p>
            </p:txBody>
          </p:sp>
          <p:sp>
            <p:nvSpPr>
              <p:cNvPr id="57" name="Line 41"/>
              <p:cNvSpPr>
                <a:spLocks noChangeShapeType="1"/>
              </p:cNvSpPr>
              <p:nvPr/>
            </p:nvSpPr>
            <p:spPr bwMode="auto">
              <a:xfrm flipH="1">
                <a:off x="1718" y="2104"/>
                <a:ext cx="7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" name="Group 59"/>
            <p:cNvGrpSpPr>
              <a:grpSpLocks/>
            </p:cNvGrpSpPr>
            <p:nvPr/>
          </p:nvGrpSpPr>
          <p:grpSpPr bwMode="auto">
            <a:xfrm>
              <a:off x="1375" y="1361"/>
              <a:ext cx="1481" cy="367"/>
              <a:chOff x="1375" y="1361"/>
              <a:chExt cx="1481" cy="367"/>
            </a:xfrm>
          </p:grpSpPr>
          <p:sp>
            <p:nvSpPr>
              <p:cNvPr id="52" name="Rectangle 43"/>
              <p:cNvSpPr>
                <a:spLocks noChangeArrowheads="1"/>
              </p:cNvSpPr>
              <p:nvPr/>
            </p:nvSpPr>
            <p:spPr bwMode="auto">
              <a:xfrm>
                <a:off x="1720" y="1478"/>
                <a:ext cx="113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000"/>
                  <a:t>Central ring fuel pins with Th-</a:t>
                </a:r>
                <a:r>
                  <a:rPr lang="en-US" sz="1000" baseline="30000"/>
                  <a:t>233</a:t>
                </a:r>
                <a:r>
                  <a:rPr lang="en-US" sz="1000"/>
                  <a:t>U MOX (3.75%)</a:t>
                </a:r>
              </a:p>
            </p:txBody>
          </p:sp>
          <p:sp>
            <p:nvSpPr>
              <p:cNvPr id="53" name="Line 44"/>
              <p:cNvSpPr>
                <a:spLocks noChangeShapeType="1"/>
              </p:cNvSpPr>
              <p:nvPr/>
            </p:nvSpPr>
            <p:spPr bwMode="auto">
              <a:xfrm flipH="1">
                <a:off x="1685" y="1593"/>
                <a:ext cx="77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Line 45"/>
              <p:cNvSpPr>
                <a:spLocks noChangeShapeType="1"/>
              </p:cNvSpPr>
              <p:nvPr/>
            </p:nvSpPr>
            <p:spPr bwMode="auto">
              <a:xfrm>
                <a:off x="1375" y="1361"/>
                <a:ext cx="303" cy="23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0" name="Group 58"/>
            <p:cNvGrpSpPr>
              <a:grpSpLocks/>
            </p:cNvGrpSpPr>
            <p:nvPr/>
          </p:nvGrpSpPr>
          <p:grpSpPr bwMode="auto">
            <a:xfrm>
              <a:off x="1395" y="991"/>
              <a:ext cx="1293" cy="464"/>
              <a:chOff x="1395" y="991"/>
              <a:chExt cx="1293" cy="464"/>
            </a:xfrm>
          </p:grpSpPr>
          <p:sp>
            <p:nvSpPr>
              <p:cNvPr id="49" name="Rectangle 47"/>
              <p:cNvSpPr>
                <a:spLocks noChangeArrowheads="1"/>
              </p:cNvSpPr>
              <p:nvPr/>
            </p:nvSpPr>
            <p:spPr bwMode="auto">
              <a:xfrm>
                <a:off x="1702" y="991"/>
                <a:ext cx="986" cy="4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000"/>
                  <a:t>Inner ring fuel pins with Th-</a:t>
                </a:r>
                <a:r>
                  <a:rPr lang="en-US" sz="1000" baseline="30000"/>
                  <a:t>233</a:t>
                </a:r>
                <a:r>
                  <a:rPr lang="en-US" sz="1000"/>
                  <a:t>U MOX ( 3%)</a:t>
                </a:r>
              </a:p>
              <a:p>
                <a:pPr eaLnBrk="0" hangingPunct="0"/>
                <a:endParaRPr lang="en-US" sz="1000"/>
              </a:p>
            </p:txBody>
          </p:sp>
          <p:sp>
            <p:nvSpPr>
              <p:cNvPr id="50" name="Line 48"/>
              <p:cNvSpPr>
                <a:spLocks noChangeShapeType="1"/>
              </p:cNvSpPr>
              <p:nvPr/>
            </p:nvSpPr>
            <p:spPr bwMode="auto">
              <a:xfrm>
                <a:off x="1395" y="1060"/>
                <a:ext cx="246" cy="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Line 49"/>
              <p:cNvSpPr>
                <a:spLocks noChangeShapeType="1"/>
              </p:cNvSpPr>
              <p:nvPr/>
            </p:nvSpPr>
            <p:spPr bwMode="auto">
              <a:xfrm flipH="1">
                <a:off x="1639" y="1130"/>
                <a:ext cx="7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1" name="Group 61"/>
            <p:cNvGrpSpPr>
              <a:grpSpLocks/>
            </p:cNvGrpSpPr>
            <p:nvPr/>
          </p:nvGrpSpPr>
          <p:grpSpPr bwMode="auto">
            <a:xfrm>
              <a:off x="1363" y="773"/>
              <a:ext cx="1473" cy="155"/>
              <a:chOff x="1363" y="773"/>
              <a:chExt cx="1473" cy="155"/>
            </a:xfrm>
          </p:grpSpPr>
          <p:sp>
            <p:nvSpPr>
              <p:cNvPr id="46" name="Line 51"/>
              <p:cNvSpPr>
                <a:spLocks noChangeShapeType="1"/>
              </p:cNvSpPr>
              <p:nvPr/>
            </p:nvSpPr>
            <p:spPr bwMode="auto">
              <a:xfrm flipV="1">
                <a:off x="1363" y="856"/>
                <a:ext cx="257" cy="4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52"/>
              <p:cNvSpPr>
                <a:spLocks noChangeShapeType="1"/>
              </p:cNvSpPr>
              <p:nvPr/>
            </p:nvSpPr>
            <p:spPr bwMode="auto">
              <a:xfrm>
                <a:off x="1620" y="856"/>
                <a:ext cx="98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Rectangle 53"/>
              <p:cNvSpPr>
                <a:spLocks noChangeArrowheads="1"/>
              </p:cNvSpPr>
              <p:nvPr/>
            </p:nvSpPr>
            <p:spPr bwMode="auto">
              <a:xfrm>
                <a:off x="1700" y="773"/>
                <a:ext cx="1136" cy="1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000"/>
                  <a:t>Central Structural Tube</a:t>
                </a:r>
              </a:p>
              <a:p>
                <a:pPr eaLnBrk="0" hangingPunct="0"/>
                <a:endParaRPr lang="en-US" sz="1000"/>
              </a:p>
            </p:txBody>
          </p:sp>
        </p:grpSp>
        <p:grpSp>
          <p:nvGrpSpPr>
            <p:cNvPr id="42" name="Group 54"/>
            <p:cNvGrpSpPr>
              <a:grpSpLocks/>
            </p:cNvGrpSpPr>
            <p:nvPr/>
          </p:nvGrpSpPr>
          <p:grpSpPr bwMode="auto">
            <a:xfrm>
              <a:off x="1319" y="566"/>
              <a:ext cx="1526" cy="198"/>
              <a:chOff x="4694" y="4192"/>
              <a:chExt cx="2796" cy="383"/>
            </a:xfrm>
          </p:grpSpPr>
          <p:sp>
            <p:nvSpPr>
              <p:cNvPr id="43" name="Line 55"/>
              <p:cNvSpPr>
                <a:spLocks noChangeShapeType="1"/>
              </p:cNvSpPr>
              <p:nvPr/>
            </p:nvSpPr>
            <p:spPr bwMode="auto">
              <a:xfrm flipV="1">
                <a:off x="4694" y="4373"/>
                <a:ext cx="533" cy="20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Line 56"/>
              <p:cNvSpPr>
                <a:spLocks noChangeShapeType="1"/>
              </p:cNvSpPr>
              <p:nvPr/>
            </p:nvSpPr>
            <p:spPr bwMode="auto">
              <a:xfrm>
                <a:off x="5234" y="4372"/>
                <a:ext cx="18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Rectangle 57"/>
              <p:cNvSpPr>
                <a:spLocks noChangeArrowheads="1"/>
              </p:cNvSpPr>
              <p:nvPr/>
            </p:nvSpPr>
            <p:spPr bwMode="auto">
              <a:xfrm>
                <a:off x="5406" y="4192"/>
                <a:ext cx="2084" cy="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/>
                <a:r>
                  <a:rPr lang="en-US" sz="1000"/>
                  <a:t>Solid Rod</a:t>
                </a:r>
              </a:p>
              <a:p>
                <a:pPr eaLnBrk="0" hangingPunct="0"/>
                <a:endParaRPr lang="en-US" sz="1000"/>
              </a:p>
            </p:txBody>
          </p:sp>
        </p:grpSp>
      </p:grpSp>
      <p:sp>
        <p:nvSpPr>
          <p:cNvPr id="58" name="Text Box 66"/>
          <p:cNvSpPr txBox="1">
            <a:spLocks noChangeArrowheads="1"/>
          </p:cNvSpPr>
          <p:nvPr/>
        </p:nvSpPr>
        <p:spPr bwMode="auto">
          <a:xfrm>
            <a:off x="1042888" y="5906088"/>
            <a:ext cx="2376000" cy="307777"/>
          </a:xfrm>
          <a:prstGeom prst="rect">
            <a:avLst/>
          </a:prstGeom>
          <a:noFill/>
          <a:ln w="9525">
            <a:solidFill>
              <a:srgbClr val="3333CC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dirty="0">
                <a:latin typeface="Verdana" pitchFamily="34" charset="0"/>
              </a:rPr>
              <a:t>Fuel cluster of </a:t>
            </a:r>
            <a:r>
              <a:rPr lang="en-US" sz="1400" dirty="0" smtClean="0">
                <a:latin typeface="Verdana" pitchFamily="34" charset="0"/>
              </a:rPr>
              <a:t>AHWR-</a:t>
            </a:r>
            <a:r>
              <a:rPr lang="en-US" sz="1400" dirty="0" err="1" smtClean="0">
                <a:latin typeface="Verdana" pitchFamily="34" charset="0"/>
              </a:rPr>
              <a:t>Pu</a:t>
            </a:r>
            <a:endParaRPr lang="en-US" sz="1400" dirty="0">
              <a:latin typeface="Verdana" pitchFamily="34" charset="0"/>
            </a:endParaRPr>
          </a:p>
        </p:txBody>
      </p:sp>
      <p:sp>
        <p:nvSpPr>
          <p:cNvPr id="59" name="Text Box 67"/>
          <p:cNvSpPr txBox="1">
            <a:spLocks noChangeArrowheads="1"/>
          </p:cNvSpPr>
          <p:nvPr/>
        </p:nvSpPr>
        <p:spPr bwMode="auto">
          <a:xfrm>
            <a:off x="5533000" y="5863210"/>
            <a:ext cx="2496424" cy="307777"/>
          </a:xfrm>
          <a:prstGeom prst="rect">
            <a:avLst/>
          </a:prstGeom>
          <a:noFill/>
          <a:ln w="9525">
            <a:solidFill>
              <a:srgbClr val="3333CC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latin typeface="Verdana" pitchFamily="34" charset="0"/>
              </a:rPr>
              <a:t>Fuel cluster of </a:t>
            </a:r>
            <a:r>
              <a:rPr lang="en-US" sz="1400" dirty="0" smtClean="0">
                <a:latin typeface="Verdana" pitchFamily="34" charset="0"/>
              </a:rPr>
              <a:t>AHWR-LEU</a:t>
            </a:r>
            <a:endParaRPr lang="en-US" sz="1400" dirty="0">
              <a:latin typeface="Verdana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162252" y="4878388"/>
            <a:ext cx="19207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Discharge </a:t>
            </a:r>
            <a:r>
              <a:rPr lang="en-US" sz="1100" dirty="0" err="1" smtClean="0"/>
              <a:t>burnup</a:t>
            </a:r>
            <a:r>
              <a:rPr lang="en-US" sz="1100" dirty="0" smtClean="0"/>
              <a:t>: 61 </a:t>
            </a:r>
            <a:r>
              <a:rPr lang="en-US" sz="1100" dirty="0" err="1" smtClean="0"/>
              <a:t>GWd</a:t>
            </a:r>
            <a:r>
              <a:rPr lang="en-US" sz="1100" dirty="0" smtClean="0"/>
              <a:t>/</a:t>
            </a:r>
            <a:r>
              <a:rPr lang="en-US" sz="1100" dirty="0" err="1" smtClean="0"/>
              <a:t>te</a:t>
            </a:r>
            <a:endParaRPr lang="en-IN" sz="1100" dirty="0"/>
          </a:p>
        </p:txBody>
      </p:sp>
      <p:sp>
        <p:nvSpPr>
          <p:cNvPr id="61" name="TextBox 60"/>
          <p:cNvSpPr txBox="1"/>
          <p:nvPr/>
        </p:nvSpPr>
        <p:spPr>
          <a:xfrm>
            <a:off x="2756220" y="4894308"/>
            <a:ext cx="19207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Discharge </a:t>
            </a:r>
            <a:r>
              <a:rPr lang="en-US" sz="1100" dirty="0" err="1" smtClean="0"/>
              <a:t>burnup</a:t>
            </a:r>
            <a:r>
              <a:rPr lang="en-US" sz="1100" dirty="0" smtClean="0"/>
              <a:t>: 38 </a:t>
            </a:r>
            <a:r>
              <a:rPr lang="en-US" sz="1100" dirty="0" err="1" smtClean="0"/>
              <a:t>GWd</a:t>
            </a:r>
            <a:r>
              <a:rPr lang="en-US" sz="1100" dirty="0" smtClean="0"/>
              <a:t>/</a:t>
            </a:r>
            <a:r>
              <a:rPr lang="en-US" sz="1100" dirty="0" err="1" smtClean="0"/>
              <a:t>te</a:t>
            </a:r>
            <a:endParaRPr lang="en-IN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Facilities for AHWR Design Validation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D9C291-BF23-4FD5-A270-0ABB913855D9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92075" y="1011238"/>
          <a:ext cx="1649413" cy="1311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59" name="Photo Editor Photo" r:id="rId3" imgW="16209524" imgH="26666667" progId="">
                  <p:embed/>
                </p:oleObj>
              </mc:Choice>
              <mc:Fallback>
                <p:oleObj name="Photo Editor Photo" r:id="rId3" imgW="16209524" imgH="26666667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9767" r="10794" b="76877"/>
                      <a:stretch>
                        <a:fillRect/>
                      </a:stretch>
                    </p:blipFill>
                    <p:spPr bwMode="auto">
                      <a:xfrm>
                        <a:off x="92075" y="1011238"/>
                        <a:ext cx="1649413" cy="1311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4" descr="MVC-501F"/>
          <p:cNvPicPr>
            <a:picLocks noChangeAspect="1" noChangeArrowheads="1"/>
          </p:cNvPicPr>
          <p:nvPr/>
        </p:nvPicPr>
        <p:blipFill>
          <a:blip r:embed="rId5" cstate="print">
            <a:lum bright="22000"/>
          </a:blip>
          <a:srcRect/>
          <a:stretch>
            <a:fillRect/>
          </a:stretch>
        </p:blipFill>
        <p:spPr bwMode="auto">
          <a:xfrm>
            <a:off x="1794510" y="989037"/>
            <a:ext cx="1463040" cy="1402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14"/>
          <p:cNvSpPr txBox="1">
            <a:spLocks noChangeArrowheads="1"/>
          </p:cNvSpPr>
          <p:nvPr/>
        </p:nvSpPr>
        <p:spPr bwMode="auto">
          <a:xfrm>
            <a:off x="2169795" y="2381250"/>
            <a:ext cx="57740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7030A0"/>
                </a:solidFill>
                <a:latin typeface="Calibri" pitchFamily="34" charset="0"/>
              </a:rPr>
              <a:t>HPNCL</a:t>
            </a:r>
          </a:p>
        </p:txBody>
      </p:sp>
      <p:pic>
        <p:nvPicPr>
          <p:cNvPr id="9" name="Picture 2" descr="D:\01_Anuj\04_AHWR Experiment\01_Scaled model of calandria\Photo graph of MFD April2010\during fabrication\MVC-137F.JPG"/>
          <p:cNvPicPr>
            <a:picLocks noChangeAspect="1" noChangeArrowheads="1"/>
          </p:cNvPicPr>
          <p:nvPr/>
        </p:nvPicPr>
        <p:blipFill>
          <a:blip r:embed="rId6" cstate="print"/>
          <a:srcRect l="4950" r="9151"/>
          <a:stretch>
            <a:fillRect/>
          </a:stretch>
        </p:blipFill>
        <p:spPr bwMode="auto">
          <a:xfrm>
            <a:off x="3348990" y="989040"/>
            <a:ext cx="1737360" cy="1387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3482340" y="2377440"/>
            <a:ext cx="14630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7030A0"/>
                </a:solidFill>
                <a:latin typeface="Calibri" pitchFamily="34" charset="0"/>
              </a:rPr>
              <a:t>Moderator &amp; liquid poison distribution </a:t>
            </a:r>
          </a:p>
        </p:txBody>
      </p:sp>
      <p:pic>
        <p:nvPicPr>
          <p:cNvPr id="11" name="Picture 39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81600" y="958850"/>
            <a:ext cx="1097280" cy="14630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TextBox 29"/>
          <p:cNvSpPr txBox="1">
            <a:spLocks noChangeArrowheads="1"/>
          </p:cNvSpPr>
          <p:nvPr/>
        </p:nvSpPr>
        <p:spPr bwMode="auto">
          <a:xfrm>
            <a:off x="5387340" y="2434590"/>
            <a:ext cx="696913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folHlink"/>
                </a:solidFill>
                <a:latin typeface="Calibri" pitchFamily="34" charset="0"/>
              </a:rPr>
              <a:t>PCCTF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95403" y="1035051"/>
            <a:ext cx="1280160" cy="1214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29"/>
          <p:cNvSpPr txBox="1">
            <a:spLocks noChangeArrowheads="1"/>
          </p:cNvSpPr>
          <p:nvPr/>
        </p:nvSpPr>
        <p:spPr bwMode="auto">
          <a:xfrm>
            <a:off x="6780213" y="2179320"/>
            <a:ext cx="63023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folHlink"/>
                </a:solidFill>
                <a:latin typeface="Calibri" pitchFamily="34" charset="0"/>
              </a:rPr>
              <a:t>PCITF</a:t>
            </a: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9" cstate="print"/>
          <a:srcRect l="4242" r="7204"/>
          <a:stretch>
            <a:fillRect/>
          </a:stretch>
        </p:blipFill>
        <p:spPr bwMode="auto">
          <a:xfrm>
            <a:off x="7684770" y="975019"/>
            <a:ext cx="1097280" cy="1501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20"/>
          <p:cNvSpPr txBox="1">
            <a:spLocks noChangeArrowheads="1"/>
          </p:cNvSpPr>
          <p:nvPr/>
        </p:nvSpPr>
        <p:spPr bwMode="auto">
          <a:xfrm>
            <a:off x="8061960" y="2381250"/>
            <a:ext cx="585788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7030A0"/>
                </a:solidFill>
                <a:latin typeface="Calibri" pitchFamily="34" charset="0"/>
              </a:rPr>
              <a:t>SDTF</a:t>
            </a:r>
          </a:p>
        </p:txBody>
      </p:sp>
      <p:pic>
        <p:nvPicPr>
          <p:cNvPr id="17" name="Picture 12" descr="pclassmbly_italy_tri"/>
          <p:cNvPicPr>
            <a:picLocks noChangeAspect="1" noChangeArrowheads="1"/>
          </p:cNvPicPr>
          <p:nvPr/>
        </p:nvPicPr>
        <p:blipFill>
          <a:blip r:embed="rId10" cstate="print"/>
          <a:srcRect l="38429" t="8781" r="31674" b="2718"/>
          <a:stretch>
            <a:fillRect/>
          </a:stretch>
        </p:blipFill>
        <p:spPr bwMode="auto">
          <a:xfrm>
            <a:off x="8093710" y="3082292"/>
            <a:ext cx="914400" cy="2003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8248015" y="5104448"/>
            <a:ext cx="4572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>
                <a:solidFill>
                  <a:srgbClr val="800080"/>
                </a:solidFill>
                <a:latin typeface="Verdana" pitchFamily="34" charset="0"/>
              </a:rPr>
              <a:t>PCL</a:t>
            </a:r>
          </a:p>
        </p:txBody>
      </p:sp>
      <p:pic>
        <p:nvPicPr>
          <p:cNvPr id="19" name="Picture 16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622733" y="3272790"/>
            <a:ext cx="1371600" cy="183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29"/>
          <p:cNvSpPr txBox="1">
            <a:spLocks noChangeArrowheads="1"/>
          </p:cNvSpPr>
          <p:nvPr/>
        </p:nvSpPr>
        <p:spPr bwMode="auto">
          <a:xfrm>
            <a:off x="6864985" y="5068253"/>
            <a:ext cx="8731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7030A0"/>
                </a:solidFill>
                <a:latin typeface="Calibri" pitchFamily="34" charset="0"/>
              </a:rPr>
              <a:t>FPTIL/CHIL</a:t>
            </a:r>
            <a:endParaRPr lang="en-US" sz="1200" b="1" dirty="0">
              <a:solidFill>
                <a:srgbClr val="7030A0"/>
              </a:solidFill>
              <a:latin typeface="Calibri" pitchFamily="34" charset="0"/>
            </a:endParaRPr>
          </a:p>
        </p:txBody>
      </p:sp>
      <p:grpSp>
        <p:nvGrpSpPr>
          <p:cNvPr id="21" name="Group 17"/>
          <p:cNvGrpSpPr>
            <a:grpSpLocks/>
          </p:cNvGrpSpPr>
          <p:nvPr/>
        </p:nvGrpSpPr>
        <p:grpSpPr bwMode="auto">
          <a:xfrm>
            <a:off x="5304651" y="2764790"/>
            <a:ext cx="1097280" cy="2438400"/>
            <a:chOff x="5334000" y="1066800"/>
            <a:chExt cx="3505201" cy="5334000"/>
          </a:xfrm>
        </p:grpSpPr>
        <p:pic>
          <p:nvPicPr>
            <p:cNvPr id="22" name="Picture 4" descr="ITL-5(ADDG)-mod-4"/>
            <p:cNvPicPr>
              <a:picLocks noChangeAspect="1" noChangeArrowheads="1"/>
            </p:cNvPicPr>
            <p:nvPr/>
          </p:nvPicPr>
          <p:blipFill>
            <a:blip r:embed="rId12" cstate="print"/>
            <a:srcRect l="27896" r="27104" b="4326"/>
            <a:stretch>
              <a:fillRect/>
            </a:stretch>
          </p:blipFill>
          <p:spPr bwMode="auto">
            <a:xfrm>
              <a:off x="5334000" y="1066800"/>
              <a:ext cx="3505201" cy="533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 Box 5"/>
            <p:cNvSpPr txBox="1">
              <a:spLocks noChangeArrowheads="1"/>
            </p:cNvSpPr>
            <p:nvPr/>
          </p:nvSpPr>
          <p:spPr bwMode="auto">
            <a:xfrm>
              <a:off x="6297387" y="1222375"/>
              <a:ext cx="244928" cy="269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 dirty="0">
                  <a:latin typeface="Calibri" pitchFamily="34" charset="0"/>
                </a:rPr>
                <a:t>IC</a:t>
              </a:r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7519253" y="1730914"/>
              <a:ext cx="583679" cy="248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>
                <a:spcBef>
                  <a:spcPct val="50000"/>
                </a:spcBef>
              </a:pPr>
              <a:r>
                <a:rPr lang="en-US" sz="800" b="1" dirty="0">
                  <a:latin typeface="Calibri" pitchFamily="34" charset="0"/>
                </a:rPr>
                <a:t>SD</a:t>
              </a:r>
            </a:p>
          </p:txBody>
        </p:sp>
        <p:sp>
          <p:nvSpPr>
            <p:cNvPr id="25" name="Text Box 8"/>
            <p:cNvSpPr txBox="1">
              <a:spLocks noChangeArrowheads="1"/>
            </p:cNvSpPr>
            <p:nvPr/>
          </p:nvSpPr>
          <p:spPr bwMode="auto">
            <a:xfrm rot="16200000">
              <a:off x="5225344" y="5119424"/>
              <a:ext cx="600075" cy="368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800" b="1" dirty="0">
                  <a:latin typeface="Calibri" pitchFamily="34" charset="0"/>
                </a:rPr>
                <a:t>FCS</a:t>
              </a:r>
            </a:p>
          </p:txBody>
        </p:sp>
        <p:sp>
          <p:nvSpPr>
            <p:cNvPr id="26" name="Text Box 9"/>
            <p:cNvSpPr txBox="1">
              <a:spLocks noChangeArrowheads="1"/>
            </p:cNvSpPr>
            <p:nvPr/>
          </p:nvSpPr>
          <p:spPr bwMode="auto">
            <a:xfrm>
              <a:off x="6062310" y="5527675"/>
              <a:ext cx="609917" cy="269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 dirty="0">
                  <a:latin typeface="Calibri" pitchFamily="34" charset="0"/>
                </a:rPr>
                <a:t>BFST</a:t>
              </a:r>
            </a:p>
          </p:txBody>
        </p:sp>
        <p:sp>
          <p:nvSpPr>
            <p:cNvPr id="27" name="Text Box 10"/>
            <p:cNvSpPr txBox="1">
              <a:spLocks noChangeArrowheads="1"/>
            </p:cNvSpPr>
            <p:nvPr/>
          </p:nvSpPr>
          <p:spPr bwMode="auto">
            <a:xfrm rot="20700000">
              <a:off x="6499426" y="4366467"/>
              <a:ext cx="523474" cy="235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1" dirty="0">
                  <a:latin typeface="Calibri" pitchFamily="34" charset="0"/>
                </a:rPr>
                <a:t>QOV</a:t>
              </a:r>
            </a:p>
          </p:txBody>
        </p:sp>
        <p:sp>
          <p:nvSpPr>
            <p:cNvPr id="28" name="Text Box 11"/>
            <p:cNvSpPr txBox="1">
              <a:spLocks noChangeArrowheads="1"/>
            </p:cNvSpPr>
            <p:nvPr/>
          </p:nvSpPr>
          <p:spPr bwMode="auto">
            <a:xfrm>
              <a:off x="7385933" y="4572326"/>
              <a:ext cx="1168400" cy="201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600" b="1" dirty="0">
                  <a:latin typeface="+mn-lt"/>
                </a:rPr>
                <a:t>HEADER</a:t>
              </a:r>
            </a:p>
          </p:txBody>
        </p:sp>
        <p:sp>
          <p:nvSpPr>
            <p:cNvPr id="29" name="Text Box 13"/>
            <p:cNvSpPr txBox="1">
              <a:spLocks noChangeArrowheads="1"/>
            </p:cNvSpPr>
            <p:nvPr/>
          </p:nvSpPr>
          <p:spPr bwMode="auto">
            <a:xfrm>
              <a:off x="7315202" y="3421064"/>
              <a:ext cx="499457" cy="269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 dirty="0">
                  <a:latin typeface="Calibri" pitchFamily="34" charset="0"/>
                </a:rPr>
                <a:t>PBC</a:t>
              </a:r>
            </a:p>
          </p:txBody>
        </p:sp>
        <p:sp>
          <p:nvSpPr>
            <p:cNvPr id="30" name="Text Box 14"/>
            <p:cNvSpPr txBox="1">
              <a:spLocks noChangeArrowheads="1"/>
            </p:cNvSpPr>
            <p:nvPr/>
          </p:nvSpPr>
          <p:spPr bwMode="auto">
            <a:xfrm>
              <a:off x="7331077" y="3030538"/>
              <a:ext cx="446633" cy="269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 dirty="0">
                  <a:latin typeface="Calibri" pitchFamily="34" charset="0"/>
                </a:rPr>
                <a:t>SFP</a:t>
              </a:r>
            </a:p>
          </p:txBody>
        </p:sp>
        <p:sp>
          <p:nvSpPr>
            <p:cNvPr id="31" name="Text Box 15"/>
            <p:cNvSpPr txBox="1">
              <a:spLocks noChangeArrowheads="1"/>
            </p:cNvSpPr>
            <p:nvPr/>
          </p:nvSpPr>
          <p:spPr bwMode="auto">
            <a:xfrm rot="-5400000">
              <a:off x="7263607" y="2302669"/>
              <a:ext cx="179387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latin typeface="Calibri" pitchFamily="34" charset="0"/>
                </a:rPr>
                <a:t>JC</a:t>
              </a:r>
            </a:p>
          </p:txBody>
        </p:sp>
        <p:sp>
          <p:nvSpPr>
            <p:cNvPr id="32" name="Text Box 16"/>
            <p:cNvSpPr txBox="1">
              <a:spLocks noChangeArrowheads="1"/>
            </p:cNvSpPr>
            <p:nvPr/>
          </p:nvSpPr>
          <p:spPr bwMode="auto">
            <a:xfrm rot="16200000">
              <a:off x="7685261" y="2280175"/>
              <a:ext cx="231433" cy="3688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 dirty="0">
                  <a:latin typeface="Calibri" pitchFamily="34" charset="0"/>
                </a:rPr>
                <a:t>SB</a:t>
              </a:r>
            </a:p>
          </p:txBody>
        </p:sp>
        <p:sp>
          <p:nvSpPr>
            <p:cNvPr id="33" name="Text Box 17"/>
            <p:cNvSpPr txBox="1">
              <a:spLocks noChangeArrowheads="1"/>
            </p:cNvSpPr>
            <p:nvPr/>
          </p:nvSpPr>
          <p:spPr bwMode="auto">
            <a:xfrm rot="16200000">
              <a:off x="8264296" y="2531795"/>
              <a:ext cx="273512" cy="368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 dirty="0">
                  <a:latin typeface="Calibri" pitchFamily="34" charset="0"/>
                </a:rPr>
                <a:t>AA</a:t>
              </a:r>
            </a:p>
          </p:txBody>
        </p:sp>
      </p:grpSp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13" cstate="print"/>
          <a:srcRect l="21349" t="3636" r="19101" b="7878"/>
          <a:stretch>
            <a:fillRect/>
          </a:stretch>
        </p:blipFill>
        <p:spPr bwMode="auto">
          <a:xfrm>
            <a:off x="3765868" y="2937512"/>
            <a:ext cx="1463040" cy="181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855468" y="2973749"/>
            <a:ext cx="182612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Box 35"/>
          <p:cNvSpPr txBox="1"/>
          <p:nvPr/>
        </p:nvSpPr>
        <p:spPr>
          <a:xfrm>
            <a:off x="1889758" y="4345277"/>
            <a:ext cx="17620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200" b="1" dirty="0" smtClean="0">
                <a:solidFill>
                  <a:srgbClr val="7030A0"/>
                </a:solidFill>
              </a:rPr>
              <a:t>AHWR Critical Facility</a:t>
            </a:r>
            <a:endParaRPr lang="en-US" sz="1200" b="1" dirty="0">
              <a:solidFill>
                <a:srgbClr val="7030A0"/>
              </a:solidFill>
            </a:endParaRPr>
          </a:p>
        </p:txBody>
      </p:sp>
      <p:pic>
        <p:nvPicPr>
          <p:cNvPr id="37" name="Picture 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91439" y="2884208"/>
            <a:ext cx="1645920" cy="1981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Box 37"/>
          <p:cNvSpPr txBox="1"/>
          <p:nvPr/>
        </p:nvSpPr>
        <p:spPr>
          <a:xfrm>
            <a:off x="297180" y="4873943"/>
            <a:ext cx="11938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200" b="1" dirty="0" smtClean="0">
                <a:solidFill>
                  <a:srgbClr val="7030A0"/>
                </a:solidFill>
              </a:rPr>
              <a:t>ATTF, </a:t>
            </a:r>
            <a:r>
              <a:rPr lang="en-IN" sz="1200" b="1" dirty="0" err="1" smtClean="0">
                <a:solidFill>
                  <a:srgbClr val="7030A0"/>
                </a:solidFill>
              </a:rPr>
              <a:t>Tarapur</a:t>
            </a:r>
            <a:endParaRPr lang="en-US" sz="1200" b="1" dirty="0">
              <a:solidFill>
                <a:srgbClr val="7030A0"/>
              </a:solidFill>
            </a:endParaRPr>
          </a:p>
        </p:txBody>
      </p:sp>
      <p:sp>
        <p:nvSpPr>
          <p:cNvPr id="39" name="TextBox 6"/>
          <p:cNvSpPr txBox="1">
            <a:spLocks noChangeArrowheads="1"/>
          </p:cNvSpPr>
          <p:nvPr/>
        </p:nvSpPr>
        <p:spPr bwMode="auto">
          <a:xfrm>
            <a:off x="3745548" y="4697413"/>
            <a:ext cx="147187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7030A0"/>
                </a:solidFill>
                <a:latin typeface="Calibri" pitchFamily="34" charset="0"/>
              </a:rPr>
              <a:t>Building housing </a:t>
            </a:r>
            <a:r>
              <a:rPr lang="en-US" sz="1200" b="1" dirty="0" smtClean="0">
                <a:solidFill>
                  <a:srgbClr val="7030A0"/>
                </a:solidFill>
                <a:latin typeface="Calibri" pitchFamily="34" charset="0"/>
              </a:rPr>
              <a:t>ITL</a:t>
            </a:r>
            <a:endParaRPr lang="en-US" sz="1200" b="1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844499" y="4997450"/>
            <a:ext cx="44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200" b="1" dirty="0" smtClean="0">
                <a:solidFill>
                  <a:srgbClr val="7030A0"/>
                </a:solidFill>
              </a:rPr>
              <a:t>ITL</a:t>
            </a:r>
            <a:endParaRPr lang="en-US" sz="1200" b="1" dirty="0">
              <a:solidFill>
                <a:srgbClr val="7030A0"/>
              </a:solidFill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 bwMode="auto">
          <a:xfrm>
            <a:off x="91438" y="5532120"/>
            <a:ext cx="8916671" cy="116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rgbClr val="7030A0"/>
                </a:solidFill>
                <a:latin typeface="+mn-lt"/>
              </a:rPr>
              <a:t>Several </a:t>
            </a:r>
            <a:r>
              <a:rPr lang="en-US" sz="1600" b="1" dirty="0" smtClean="0">
                <a:solidFill>
                  <a:srgbClr val="7030A0"/>
                </a:solidFill>
                <a:latin typeface="+mn-lt"/>
              </a:rPr>
              <a:t>test </a:t>
            </a:r>
            <a:r>
              <a:rPr lang="en-US" sz="1600" b="1" dirty="0">
                <a:solidFill>
                  <a:srgbClr val="7030A0"/>
                </a:solidFill>
                <a:latin typeface="+mn-lt"/>
              </a:rPr>
              <a:t>facilities </a:t>
            </a:r>
            <a:r>
              <a:rPr lang="en-US" sz="1600" b="1" dirty="0" smtClean="0">
                <a:solidFill>
                  <a:srgbClr val="7030A0"/>
                </a:solidFill>
                <a:latin typeface="+mn-lt"/>
              </a:rPr>
              <a:t>have been </a:t>
            </a:r>
            <a:r>
              <a:rPr lang="en-US" sz="1600" b="1" dirty="0">
                <a:solidFill>
                  <a:srgbClr val="7030A0"/>
                </a:solidFill>
                <a:latin typeface="+mn-lt"/>
              </a:rPr>
              <a:t>setup </a:t>
            </a:r>
            <a:r>
              <a:rPr lang="en-US" sz="1600" b="1" dirty="0" smtClean="0">
                <a:solidFill>
                  <a:srgbClr val="7030A0"/>
                </a:solidFill>
                <a:latin typeface="+mn-lt"/>
              </a:rPr>
              <a:t>for AHWR design validation. Some of these are devoted to the </a:t>
            </a:r>
            <a:r>
              <a:rPr lang="en-US" sz="1600" b="1" dirty="0">
                <a:solidFill>
                  <a:srgbClr val="7030A0"/>
                </a:solidFill>
                <a:latin typeface="+mn-lt"/>
              </a:rPr>
              <a:t>study </a:t>
            </a:r>
            <a:r>
              <a:rPr lang="en-US" sz="1600" b="1" dirty="0" smtClean="0">
                <a:solidFill>
                  <a:srgbClr val="7030A0"/>
                </a:solidFill>
                <a:latin typeface="+mn-lt"/>
              </a:rPr>
              <a:t>of specific </a:t>
            </a:r>
            <a:r>
              <a:rPr lang="en-US" sz="1600" b="1" dirty="0">
                <a:solidFill>
                  <a:srgbClr val="7030A0"/>
                </a:solidFill>
                <a:latin typeface="+mn-lt"/>
              </a:rPr>
              <a:t>phenomena. </a:t>
            </a:r>
            <a:r>
              <a:rPr lang="en-US" sz="1600" b="1" dirty="0" smtClean="0">
                <a:solidFill>
                  <a:srgbClr val="7030A0"/>
                </a:solidFill>
                <a:latin typeface="+mn-lt"/>
              </a:rPr>
              <a:t>Major test facilities include 3 MW BWL, ITL and AHWR critical facility. The ATTF at R&amp;D Centre </a:t>
            </a:r>
            <a:r>
              <a:rPr lang="en-US" sz="1600" b="1" dirty="0" err="1" smtClean="0">
                <a:solidFill>
                  <a:srgbClr val="7030A0"/>
                </a:solidFill>
                <a:latin typeface="+mn-lt"/>
              </a:rPr>
              <a:t>Tarapur</a:t>
            </a:r>
            <a:r>
              <a:rPr lang="en-US" sz="1600" b="1" dirty="0" smtClean="0">
                <a:solidFill>
                  <a:srgbClr val="7030A0"/>
                </a:solidFill>
                <a:latin typeface="+mn-lt"/>
              </a:rPr>
              <a:t> is the latest of these</a:t>
            </a:r>
            <a:r>
              <a:rPr lang="en-US" sz="1200" b="1" dirty="0" smtClean="0">
                <a:solidFill>
                  <a:srgbClr val="7030A0"/>
                </a:solidFill>
                <a:latin typeface="+mn-lt"/>
              </a:rPr>
              <a:t>.</a:t>
            </a:r>
            <a:r>
              <a:rPr lang="en-US" b="1" dirty="0" smtClean="0">
                <a:solidFill>
                  <a:srgbClr val="7030A0"/>
                </a:solidFill>
                <a:latin typeface="+mn-lt"/>
              </a:rPr>
              <a:t>	</a:t>
            </a:r>
            <a:endParaRPr lang="en-US" b="1" dirty="0">
              <a:solidFill>
                <a:srgbClr val="7030A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Content Placeholder 5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40963" name="Picture 6" descr="BeashSands"/>
          <p:cNvPicPr>
            <a:picLocks noChangeAspect="1" noChangeArrowheads="1"/>
          </p:cNvPicPr>
          <p:nvPr/>
        </p:nvPicPr>
        <p:blipFill>
          <a:blip r:embed="rId2" cstate="print">
            <a:lum bright="40000" contrast="22000"/>
          </a:blip>
          <a:srcRect l="1866" r="1755" b="3067"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Title 1"/>
          <p:cNvSpPr>
            <a:spLocks noGrp="1"/>
          </p:cNvSpPr>
          <p:nvPr>
            <p:ph type="title"/>
          </p:nvPr>
        </p:nvSpPr>
        <p:spPr>
          <a:xfrm>
            <a:off x="114300" y="3249613"/>
            <a:ext cx="8715375" cy="608012"/>
          </a:xfrm>
          <a:noFill/>
          <a:ln>
            <a:solidFill>
              <a:srgbClr val="0000CC"/>
            </a:solidFill>
          </a:ln>
        </p:spPr>
        <p:txBody>
          <a:bodyPr/>
          <a:lstStyle/>
          <a:p>
            <a:pPr algn="ctr"/>
            <a:r>
              <a:rPr lang="en-US" b="1" smtClean="0"/>
              <a:t>Indian High Temperature Reactor Programme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9CE97E-2EB4-443F-91F0-DE8E1B0EDC2D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863600" y="0"/>
            <a:ext cx="7308850" cy="960438"/>
          </a:xfrm>
        </p:spPr>
        <p:txBody>
          <a:bodyPr/>
          <a:lstStyle/>
          <a:p>
            <a:r>
              <a:rPr lang="en-IN" smtClean="0"/>
              <a:t>Indian High Temperature Reactor Programme</a:t>
            </a:r>
            <a:endParaRPr lang="en-US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15FFBD-3076-4714-8C92-AF97AE5264C5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  <p:sp>
        <p:nvSpPr>
          <p:cNvPr id="4" name="Rectangle 6"/>
          <p:cNvSpPr txBox="1">
            <a:spLocks noGrp="1" noChangeArrowheads="1"/>
          </p:cNvSpPr>
          <p:nvPr/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defRPr/>
            </a:pPr>
            <a:fld id="{F7CA4E73-C7DD-4DB1-8A9E-8B622907FDD0}" type="slidenum">
              <a:rPr lang="en-GB" sz="1200">
                <a:latin typeface="+mn-lt"/>
              </a:rPr>
              <a:pPr algn="r" eaLnBrk="1" hangingPunct="1">
                <a:defRPr/>
              </a:pPr>
              <a:t>28</a:t>
            </a:fld>
            <a:endParaRPr lang="en-GB" sz="1200">
              <a:latin typeface="+mn-lt"/>
            </a:endParaRPr>
          </a:p>
        </p:txBody>
      </p:sp>
      <p:sp>
        <p:nvSpPr>
          <p:cNvPr id="21510" name="Text Box 1028"/>
          <p:cNvSpPr txBox="1">
            <a:spLocks noChangeArrowheads="1"/>
          </p:cNvSpPr>
          <p:nvPr/>
        </p:nvSpPr>
        <p:spPr bwMode="auto">
          <a:xfrm>
            <a:off x="52388" y="1027113"/>
            <a:ext cx="6043612" cy="1727200"/>
          </a:xfrm>
          <a:prstGeom prst="rect">
            <a:avLst/>
          </a:prstGeom>
          <a:solidFill>
            <a:srgbClr val="CCFFFF"/>
          </a:solidFill>
          <a:ln w="22225">
            <a:solidFill>
              <a:srgbClr val="006600"/>
            </a:solidFill>
            <a:miter lim="800000"/>
            <a:headEnd/>
            <a:tailEnd type="none" w="lg" len="lg"/>
          </a:ln>
        </p:spPr>
        <p:txBody>
          <a:bodyPr lIns="45720" tIns="10800" rIns="45720" bIns="10800"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b="1" dirty="0">
                <a:solidFill>
                  <a:srgbClr val="990099"/>
                </a:solidFill>
                <a:latin typeface="Tahoma" pitchFamily="34" charset="0"/>
                <a:cs typeface="Tahoma" pitchFamily="34" charset="0"/>
              </a:rPr>
              <a:t>Compact High Temperature Reactor (CHTR)- Technology Demonstrator</a:t>
            </a:r>
          </a:p>
          <a:p>
            <a:pPr marL="171450" indent="-171450" eaLnBrk="1" hangingPunct="1">
              <a:lnSpc>
                <a:spcPct val="90000"/>
              </a:lnSpc>
              <a:spcBef>
                <a:spcPct val="20000"/>
              </a:spcBef>
              <a:defRPr/>
            </a:pPr>
            <a:endParaRPr lang="en-US" sz="800" b="1" dirty="0">
              <a:solidFill>
                <a:srgbClr val="990099"/>
              </a:solidFill>
              <a:latin typeface="Tahoma" pitchFamily="34" charset="0"/>
              <a:cs typeface="Tahoma" pitchFamily="34" charset="0"/>
            </a:endParaRPr>
          </a:p>
          <a:p>
            <a:pPr marL="171450" indent="-17145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dirty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100 </a:t>
            </a:r>
            <a:r>
              <a:rPr lang="en-US" sz="2000" dirty="0" err="1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kWth</a:t>
            </a:r>
            <a:r>
              <a:rPr lang="en-US" sz="2000" dirty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, 1000 °C,</a:t>
            </a:r>
            <a:r>
              <a:rPr lang="en-US" sz="2000" baseline="-25000" dirty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2000" dirty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TRISO coated particle fuel</a:t>
            </a:r>
          </a:p>
          <a:p>
            <a:pPr marL="171450" indent="-17145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dirty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Several passive systems for reactor heat removal  </a:t>
            </a:r>
          </a:p>
          <a:p>
            <a:pPr marL="171450" indent="-17145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dirty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Prolonged operation without </a:t>
            </a:r>
            <a:r>
              <a:rPr lang="en-US" sz="2000" dirty="0" err="1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refuelling</a:t>
            </a:r>
            <a:endParaRPr lang="en-US" sz="2000" dirty="0">
              <a:solidFill>
                <a:srgbClr val="0000CC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1511" name="Text Box 1029"/>
          <p:cNvSpPr txBox="1">
            <a:spLocks noChangeArrowheads="1"/>
          </p:cNvSpPr>
          <p:nvPr/>
        </p:nvSpPr>
        <p:spPr bwMode="auto">
          <a:xfrm>
            <a:off x="47625" y="2819400"/>
            <a:ext cx="6048375" cy="1984375"/>
          </a:xfrm>
          <a:prstGeom prst="rect">
            <a:avLst/>
          </a:prstGeom>
          <a:solidFill>
            <a:srgbClr val="CCFFFF"/>
          </a:solidFill>
          <a:ln w="22225">
            <a:solidFill>
              <a:srgbClr val="006600"/>
            </a:solidFill>
            <a:miter lim="800000"/>
            <a:headEnd/>
            <a:tailEnd type="none" w="lg" len="lg"/>
          </a:ln>
        </p:spPr>
        <p:txBody>
          <a:bodyPr lIns="9144" tIns="10800" rIns="9144" bIns="10800">
            <a:spAutoFit/>
          </a:bodyPr>
          <a:lstStyle/>
          <a:p>
            <a:pPr eaLnBrk="1" hangingPunct="1">
              <a:lnSpc>
                <a:spcPts val="21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000" b="1" dirty="0">
                <a:solidFill>
                  <a:srgbClr val="990099"/>
                </a:solidFill>
                <a:latin typeface="Tahoma" pitchFamily="34" charset="0"/>
                <a:cs typeface="Tahoma" pitchFamily="34" charset="0"/>
              </a:rPr>
              <a:t>Innovative High Temperature Reactor for Hydrogen Production (IHTR)</a:t>
            </a:r>
          </a:p>
          <a:p>
            <a:pPr marL="171450" indent="-171450" eaLnBrk="1" hangingPunct="1">
              <a:lnSpc>
                <a:spcPts val="2100"/>
              </a:lnSpc>
              <a:spcBef>
                <a:spcPts val="0"/>
              </a:spcBef>
              <a:buFontTx/>
              <a:buChar char="•"/>
              <a:defRPr/>
            </a:pPr>
            <a:r>
              <a:rPr lang="en-US" sz="2000" dirty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600 MWth , 1000 °C, TRISO coated particle fuel</a:t>
            </a:r>
          </a:p>
          <a:p>
            <a:pPr marL="628650" lvl="1" indent="-171450" eaLnBrk="1" hangingPunct="1">
              <a:lnSpc>
                <a:spcPts val="2100"/>
              </a:lnSpc>
              <a:spcBef>
                <a:spcPts val="0"/>
              </a:spcBef>
              <a:buFontTx/>
              <a:buChar char="•"/>
              <a:defRPr/>
            </a:pPr>
            <a:r>
              <a:rPr lang="en-US" sz="2000" dirty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Small power version for demonstration of technologies</a:t>
            </a:r>
          </a:p>
          <a:p>
            <a:pPr marL="171450" indent="-171450" eaLnBrk="1" hangingPunct="1">
              <a:lnSpc>
                <a:spcPts val="2100"/>
              </a:lnSpc>
              <a:spcBef>
                <a:spcPts val="0"/>
              </a:spcBef>
              <a:buFontTx/>
              <a:buChar char="•"/>
              <a:defRPr/>
            </a:pPr>
            <a:r>
              <a:rPr lang="en-US" sz="2000" dirty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Active &amp; passive systems for control &amp; cooling</a:t>
            </a:r>
          </a:p>
          <a:p>
            <a:pPr marL="171450" indent="-171450" eaLnBrk="1" hangingPunct="1">
              <a:lnSpc>
                <a:spcPts val="2100"/>
              </a:lnSpc>
              <a:spcBef>
                <a:spcPts val="0"/>
              </a:spcBef>
              <a:buFontTx/>
              <a:buChar char="•"/>
              <a:defRPr/>
            </a:pPr>
            <a:r>
              <a:rPr lang="en-IN" sz="2000" dirty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On-line refuelling</a:t>
            </a:r>
            <a:endParaRPr lang="en-US" sz="2000" dirty="0">
              <a:solidFill>
                <a:srgbClr val="0000CC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1991" name="Rectangle 1030"/>
          <p:cNvSpPr>
            <a:spLocks noChangeArrowheads="1"/>
          </p:cNvSpPr>
          <p:nvPr/>
        </p:nvSpPr>
        <p:spPr bwMode="auto">
          <a:xfrm>
            <a:off x="6096000" y="990600"/>
            <a:ext cx="3048000" cy="1724025"/>
          </a:xfrm>
          <a:prstGeom prst="rect">
            <a:avLst/>
          </a:prstGeom>
          <a:solidFill>
            <a:srgbClr val="FFFFCC"/>
          </a:solidFill>
          <a:ln w="3175">
            <a:solidFill>
              <a:srgbClr val="006600"/>
            </a:solidFill>
            <a:miter lim="800000"/>
            <a:headEnd/>
            <a:tailEnd/>
          </a:ln>
        </p:spPr>
        <p:txBody>
          <a:bodyPr tIns="0" bIns="0" anchorCtr="1">
            <a:spAutoFit/>
          </a:bodyPr>
          <a:lstStyle/>
          <a:p>
            <a:pPr algn="just" eaLnBrk="1" hangingPunct="1"/>
            <a:r>
              <a:rPr lang="en-US" sz="1600" b="1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Status: </a:t>
            </a:r>
            <a:r>
              <a:rPr lang="en-US" sz="160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Design of most of the systems worked out.  Fuel and materials  under development. Experimental facilities for thermal hydraulics setup. Facilities for design validation are under design.</a:t>
            </a:r>
            <a:endParaRPr lang="en-GB" sz="160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1992" name="Rectangle 1031"/>
          <p:cNvSpPr>
            <a:spLocks noChangeArrowheads="1"/>
          </p:cNvSpPr>
          <p:nvPr/>
        </p:nvSpPr>
        <p:spPr bwMode="auto">
          <a:xfrm>
            <a:off x="6096000" y="2743200"/>
            <a:ext cx="3048000" cy="2062163"/>
          </a:xfrm>
          <a:prstGeom prst="rect">
            <a:avLst/>
          </a:prstGeom>
          <a:noFill/>
          <a:ln w="3175">
            <a:solidFill>
              <a:srgbClr val="006600"/>
            </a:solidFill>
            <a:miter lim="800000"/>
            <a:headEnd/>
            <a:tailEnd/>
          </a:ln>
        </p:spPr>
        <p:txBody>
          <a:bodyPr anchorCtr="1">
            <a:spAutoFit/>
          </a:bodyPr>
          <a:lstStyle/>
          <a:p>
            <a:pPr algn="just" eaLnBrk="1" hangingPunct="1"/>
            <a:r>
              <a:rPr lang="en-US" sz="1600" b="1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Status: </a:t>
            </a:r>
            <a:r>
              <a:rPr lang="en-GB" sz="160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Optimisation of  reactor physics and thermal hydraulics design, selection of salt and structural materials in progress. Experimental facilities for molten salt based thermal  hydraulics and material compatibility studies set-up.</a:t>
            </a:r>
          </a:p>
        </p:txBody>
      </p:sp>
      <p:sp>
        <p:nvSpPr>
          <p:cNvPr id="12" name="Text Box 1028"/>
          <p:cNvSpPr txBox="1">
            <a:spLocks noChangeArrowheads="1"/>
          </p:cNvSpPr>
          <p:nvPr/>
        </p:nvSpPr>
        <p:spPr bwMode="auto">
          <a:xfrm>
            <a:off x="52388" y="4841875"/>
            <a:ext cx="6043612" cy="1914637"/>
          </a:xfrm>
          <a:prstGeom prst="rect">
            <a:avLst/>
          </a:prstGeom>
          <a:solidFill>
            <a:srgbClr val="CCFFFF"/>
          </a:solidFill>
          <a:ln w="22225">
            <a:solidFill>
              <a:srgbClr val="006600"/>
            </a:solidFill>
            <a:miter lim="800000"/>
            <a:headEnd/>
            <a:tailEnd type="none" w="lg" len="lg"/>
          </a:ln>
        </p:spPr>
        <p:txBody>
          <a:bodyPr lIns="45720" tIns="10800" rIns="45720" bIns="10800"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2000" b="1" dirty="0">
                <a:solidFill>
                  <a:srgbClr val="990099"/>
                </a:solidFill>
                <a:latin typeface="Tahoma" pitchFamily="34" charset="0"/>
                <a:cs typeface="Tahoma" pitchFamily="34" charset="0"/>
              </a:rPr>
              <a:t>Indian Molten Salt Breeder Reactor (MSBR)</a:t>
            </a:r>
          </a:p>
          <a:p>
            <a:pPr marL="171450" indent="-171450" eaLnBrk="1" hangingPunct="1">
              <a:lnSpc>
                <a:spcPts val="2100"/>
              </a:lnSpc>
              <a:spcBef>
                <a:spcPts val="0"/>
              </a:spcBef>
              <a:buFontTx/>
              <a:buChar char="•"/>
              <a:defRPr/>
            </a:pPr>
            <a:r>
              <a:rPr lang="en-US" sz="1800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Medium </a:t>
            </a:r>
            <a:r>
              <a:rPr lang="en-US" sz="1800" dirty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power, moderate temperature</a:t>
            </a:r>
            <a:r>
              <a:rPr lang="en-US" sz="1800" dirty="0" smtClean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, demonstration reactor based </a:t>
            </a:r>
            <a:r>
              <a:rPr lang="en-US" sz="1800" dirty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on </a:t>
            </a:r>
            <a:r>
              <a:rPr lang="en-US" sz="1800" baseline="30000" dirty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233</a:t>
            </a:r>
            <a:r>
              <a:rPr lang="en-US" sz="1800" dirty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U-Th fuel cycle</a:t>
            </a:r>
          </a:p>
          <a:p>
            <a:pPr marL="628650" lvl="1" indent="-171450" eaLnBrk="1" hangingPunct="1">
              <a:lnSpc>
                <a:spcPts val="2100"/>
              </a:lnSpc>
              <a:spcBef>
                <a:spcPts val="0"/>
              </a:spcBef>
              <a:buFontTx/>
              <a:buChar char="•"/>
              <a:defRPr/>
            </a:pPr>
            <a:r>
              <a:rPr lang="en-US" sz="1800" dirty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Small power version for demonstration of technologies</a:t>
            </a:r>
          </a:p>
          <a:p>
            <a:pPr marL="171450" indent="-171450" eaLnBrk="1" hangingPunct="1">
              <a:lnSpc>
                <a:spcPts val="2100"/>
              </a:lnSpc>
              <a:spcBef>
                <a:spcPts val="0"/>
              </a:spcBef>
              <a:buFontTx/>
              <a:buChar char="•"/>
              <a:defRPr/>
            </a:pPr>
            <a:r>
              <a:rPr lang="en-US" sz="1800" dirty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Emphasis on passive systems for reactor heat removal under all scenarios and reactor conditions   </a:t>
            </a:r>
          </a:p>
        </p:txBody>
      </p:sp>
      <p:sp>
        <p:nvSpPr>
          <p:cNvPr id="41994" name="Rectangle 1030"/>
          <p:cNvSpPr>
            <a:spLocks noChangeArrowheads="1"/>
          </p:cNvSpPr>
          <p:nvPr/>
        </p:nvSpPr>
        <p:spPr bwMode="auto">
          <a:xfrm>
            <a:off x="6096000" y="5497513"/>
            <a:ext cx="3048000" cy="738187"/>
          </a:xfrm>
          <a:prstGeom prst="rect">
            <a:avLst/>
          </a:prstGeom>
          <a:solidFill>
            <a:srgbClr val="FFFFCC"/>
          </a:solidFill>
          <a:ln w="3175">
            <a:solidFill>
              <a:srgbClr val="006600"/>
            </a:solidFill>
            <a:miter lim="800000"/>
            <a:headEnd/>
            <a:tailEnd/>
          </a:ln>
        </p:spPr>
        <p:txBody>
          <a:bodyPr tIns="0" bIns="0" anchorCtr="1">
            <a:spAutoFit/>
          </a:bodyPr>
          <a:lstStyle/>
          <a:p>
            <a:pPr algn="just" eaLnBrk="1" hangingPunct="1"/>
            <a:r>
              <a:rPr lang="en-US" sz="1600" b="1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Status: </a:t>
            </a:r>
            <a:r>
              <a:rPr lang="en-US" sz="1600">
                <a:solidFill>
                  <a:srgbClr val="A50021"/>
                </a:solidFill>
                <a:latin typeface="Tahoma" pitchFamily="34" charset="0"/>
                <a:cs typeface="Tahoma" pitchFamily="34" charset="0"/>
              </a:rPr>
              <a:t>Initial studies being carried out for conceptual design  </a:t>
            </a:r>
            <a:endParaRPr lang="en-GB" sz="1600">
              <a:solidFill>
                <a:srgbClr val="A50021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854075" y="0"/>
            <a:ext cx="7318375" cy="960438"/>
          </a:xfrm>
        </p:spPr>
        <p:txBody>
          <a:bodyPr/>
          <a:lstStyle/>
          <a:p>
            <a:pPr algn="ctr"/>
            <a:r>
              <a:rPr lang="en-US" sz="2800" smtClean="0"/>
              <a:t>Advanced Reactors – Indian Initiatives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Compact High Temperature Reactor (CHTR)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0" y="942975"/>
            <a:ext cx="4986068" cy="5892800"/>
          </a:xfrm>
        </p:spPr>
        <p:txBody>
          <a:bodyPr/>
          <a:lstStyle/>
          <a:p>
            <a:pPr marL="225425" indent="-225425">
              <a:spcBef>
                <a:spcPct val="0"/>
              </a:spcBef>
            </a:pPr>
            <a:r>
              <a:rPr lang="en-US" dirty="0" smtClean="0"/>
              <a:t>CHTR is a technology demonstrator with the following features: </a:t>
            </a:r>
          </a:p>
          <a:p>
            <a:pPr marL="398463" lvl="1" indent="-173038">
              <a:spcBef>
                <a:spcPct val="0"/>
              </a:spcBef>
            </a:pPr>
            <a:r>
              <a:rPr lang="en-US" sz="1800" dirty="0" smtClean="0"/>
              <a:t>Coolant exit temperature of 1000°C -Facilitate hydrogen production. </a:t>
            </a:r>
          </a:p>
          <a:p>
            <a:pPr marL="398463" lvl="1" indent="-173038">
              <a:spcBef>
                <a:spcPct val="0"/>
              </a:spcBef>
            </a:pPr>
            <a:r>
              <a:rPr lang="en-US" sz="1800" dirty="0" smtClean="0"/>
              <a:t>Compact: For use as nuclear battery in remote areas with no grid connection.</a:t>
            </a:r>
          </a:p>
          <a:p>
            <a:pPr marL="398463" lvl="1" indent="-173038">
              <a:spcBef>
                <a:spcPct val="0"/>
              </a:spcBef>
            </a:pPr>
            <a:r>
              <a:rPr lang="en-US" sz="1800" dirty="0" smtClean="0"/>
              <a:t>Fuel using </a:t>
            </a:r>
            <a:r>
              <a:rPr lang="en-US" sz="1800" baseline="30000" dirty="0" smtClean="0"/>
              <a:t>233</a:t>
            </a:r>
            <a:r>
              <a:rPr lang="en-US" sz="1800" dirty="0" smtClean="0"/>
              <a:t>U-Th based on TRISO coated particle fuel with 15 years refuelling frequency and high burnup. </a:t>
            </a:r>
          </a:p>
          <a:p>
            <a:pPr marL="398463" lvl="1" indent="-173038">
              <a:spcBef>
                <a:spcPct val="0"/>
              </a:spcBef>
            </a:pPr>
            <a:r>
              <a:rPr lang="en-US" sz="1800" dirty="0" smtClean="0"/>
              <a:t>Ceramic core: BeO moderator, and graphite for fuel tube, downcomer tube and reflector</a:t>
            </a:r>
          </a:p>
          <a:p>
            <a:pPr marL="398463" lvl="1" indent="-173038">
              <a:spcBef>
                <a:spcPct val="0"/>
              </a:spcBef>
            </a:pPr>
            <a:r>
              <a:rPr lang="en-US" sz="1800" dirty="0" smtClean="0"/>
              <a:t>Coolant: Lead-Bismuth eutectic with 1670 °C as the boiling point. </a:t>
            </a:r>
          </a:p>
          <a:p>
            <a:pPr marL="398463" lvl="1" indent="-173038">
              <a:spcBef>
                <a:spcPct val="0"/>
              </a:spcBef>
            </a:pPr>
            <a:r>
              <a:rPr lang="en-US" sz="1800" dirty="0" smtClean="0"/>
              <a:t>Emphasis on reactor heat removal by passive systems e.g. natural circulation of coolant and high temperature heat pipes</a:t>
            </a:r>
            <a:endParaRPr lang="en-US" sz="1600" dirty="0" smtClean="0"/>
          </a:p>
        </p:txBody>
      </p:sp>
      <p:pic>
        <p:nvPicPr>
          <p:cNvPr id="430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990600"/>
            <a:ext cx="4113213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8925" y="3776663"/>
            <a:ext cx="3422650" cy="3078162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lg"/>
          </a:ln>
        </p:spPr>
      </p:pic>
      <p:sp>
        <p:nvSpPr>
          <p:cNvPr id="6" name="TextBox 5"/>
          <p:cNvSpPr txBox="1"/>
          <p:nvPr/>
        </p:nvSpPr>
        <p:spPr>
          <a:xfrm>
            <a:off x="7646493" y="3891751"/>
            <a:ext cx="10563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(Tantalum alloy)</a:t>
            </a:r>
            <a:endParaRPr lang="en-US" sz="9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49622" y="4042244"/>
            <a:ext cx="811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(Tantalum alloy)</a:t>
            </a:r>
            <a:endParaRPr lang="en-US" sz="9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064153" y="4492681"/>
            <a:ext cx="4583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(B</a:t>
            </a:r>
            <a:r>
              <a:rPr lang="en-IN" sz="900" baseline="-25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4</a:t>
            </a:r>
            <a:r>
              <a:rPr lang="en-IN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C)</a:t>
            </a:r>
            <a:endParaRPr lang="en-US" sz="9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50277" y="4910224"/>
            <a:ext cx="8117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(Graphite)</a:t>
            </a:r>
            <a:endParaRPr lang="en-US" sz="9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04519" y="5688704"/>
            <a:ext cx="8117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(Graphite)</a:t>
            </a:r>
            <a:endParaRPr lang="en-US" sz="9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09512" y="5919536"/>
            <a:ext cx="8117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(Graphite)</a:t>
            </a:r>
            <a:endParaRPr lang="en-US" sz="9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6" descr="BeashSands"/>
          <p:cNvPicPr>
            <a:picLocks noChangeAspect="1" noChangeArrowheads="1"/>
          </p:cNvPicPr>
          <p:nvPr/>
        </p:nvPicPr>
        <p:blipFill>
          <a:blip r:embed="rId2" cstate="print">
            <a:lum bright="-12000"/>
          </a:blip>
          <a:srcRect l="1866" r="1755" b="3067"/>
          <a:stretch>
            <a:fillRect/>
          </a:stretch>
        </p:blipFill>
        <p:spPr bwMode="auto">
          <a:xfrm>
            <a:off x="0" y="960438"/>
            <a:ext cx="9144000" cy="591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itle 1"/>
          <p:cNvSpPr>
            <a:spLocks noGrp="1"/>
          </p:cNvSpPr>
          <p:nvPr>
            <p:ph type="title"/>
          </p:nvPr>
        </p:nvSpPr>
        <p:spPr>
          <a:xfrm>
            <a:off x="854075" y="0"/>
            <a:ext cx="7318375" cy="960438"/>
          </a:xfrm>
        </p:spPr>
        <p:txBody>
          <a:bodyPr/>
          <a:lstStyle/>
          <a:p>
            <a:pPr eaLnBrk="1" hangingPunct="1"/>
            <a:r>
              <a:rPr lang="en-US" sz="4800" dirty="0" smtClean="0"/>
              <a:t>Introduction</a:t>
            </a:r>
            <a:endParaRPr lang="en-IN" sz="4800" dirty="0" smtClean="0"/>
          </a:p>
        </p:txBody>
      </p:sp>
      <p:sp>
        <p:nvSpPr>
          <p:cNvPr id="27652" name="Content Placeholder 2"/>
          <p:cNvSpPr>
            <a:spLocks noGrp="1"/>
          </p:cNvSpPr>
          <p:nvPr>
            <p:ph idx="1"/>
          </p:nvPr>
        </p:nvSpPr>
        <p:spPr>
          <a:xfrm>
            <a:off x="0" y="3631809"/>
            <a:ext cx="9144000" cy="1982788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solidFill>
                  <a:schemeClr val="tx2"/>
                </a:solidFill>
              </a:rPr>
              <a:t>Thorium is three to four times more abundant than uranium in the earth’s crust </a:t>
            </a:r>
          </a:p>
          <a:p>
            <a:pPr eaLnBrk="1" hangingPunct="1"/>
            <a:r>
              <a:rPr lang="en-US" sz="2400" b="1" dirty="0" smtClean="0">
                <a:solidFill>
                  <a:schemeClr val="tx2"/>
                </a:solidFill>
              </a:rPr>
              <a:t>Relatively easy to mine</a:t>
            </a:r>
          </a:p>
          <a:p>
            <a:pPr eaLnBrk="1" hangingPunct="1"/>
            <a:r>
              <a:rPr lang="en-US" sz="2400" b="1" dirty="0" smtClean="0">
                <a:solidFill>
                  <a:schemeClr val="tx2"/>
                </a:solidFill>
              </a:rPr>
              <a:t>India has large reserves in the form of monazite sands along its southern and eastern coastal areas</a:t>
            </a:r>
          </a:p>
          <a:p>
            <a:pPr eaLnBrk="1" hangingPunct="1"/>
            <a:endParaRPr lang="en-IN" sz="2400" b="1" dirty="0" smtClean="0">
              <a:solidFill>
                <a:schemeClr val="tx2"/>
              </a:solidFill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			</a:t>
            </a:r>
            <a:r>
              <a:rPr lang="en-US" sz="1100" b="1" smtClean="0"/>
              <a:t>	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54075" y="0"/>
            <a:ext cx="7318375" cy="960438"/>
          </a:xfrm>
        </p:spPr>
        <p:txBody>
          <a:bodyPr/>
          <a:lstStyle/>
          <a:p>
            <a:pPr algn="ctr"/>
            <a:r>
              <a:rPr lang="en-US" sz="2800" dirty="0" smtClean="0"/>
              <a:t>Major Research &amp; Development Areas in Progress  </a:t>
            </a:r>
          </a:p>
        </p:txBody>
      </p:sp>
      <p:graphicFrame>
        <p:nvGraphicFramePr>
          <p:cNvPr id="68687" name="Group 1103"/>
          <p:cNvGraphicFramePr>
            <a:graphicFrameLocks noGrp="1"/>
          </p:cNvGraphicFramePr>
          <p:nvPr/>
        </p:nvGraphicFramePr>
        <p:xfrm>
          <a:off x="77470" y="1012190"/>
          <a:ext cx="8991600" cy="4869307"/>
        </p:xfrm>
        <a:graphic>
          <a:graphicData uri="http://schemas.openxmlformats.org/drawingml/2006/table">
            <a:tbl>
              <a:tblPr/>
              <a:tblGrid>
                <a:gridCol w="3442970"/>
                <a:gridCol w="5548630"/>
              </a:tblGrid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Verdana" pitchFamily="34" charset="0"/>
                        </a:rPr>
                        <a:t>Area of development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Status of development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17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Verdana" pitchFamily="34" charset="0"/>
                        </a:rPr>
                        <a:t>High packing density fuel compacts based on TRISO coated particle fuel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Technology for TRISO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coated particles &amp; fuel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compacts developed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with surrogate material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01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Verdana" pitchFamily="34" charset="0"/>
                        </a:rPr>
                        <a:t>Materials for fuel tube, moderator and reflector  </a:t>
                      </a:r>
                    </a:p>
                    <a:p>
                      <a:pPr marL="457200" marR="0" lvl="1" indent="-114300" algn="l" defTabSz="914400" rtl="0" eaLnBrk="1" fontAlgn="base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CC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Verdana" pitchFamily="34" charset="0"/>
                        </a:rPr>
                        <a:t>Carbon based materials (graphite and carbon carbon composite)</a:t>
                      </a:r>
                    </a:p>
                    <a:p>
                      <a:pPr marL="457200" marR="0" lvl="1" indent="-114300" algn="l" defTabSz="914400" rtl="0" eaLnBrk="1" fontAlgn="base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CC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Verdana" pitchFamily="34" charset="0"/>
                        </a:rPr>
                        <a:t>Beryllia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457200" marR="0" lvl="1" indent="-114300" algn="l" defTabSz="914400" rtl="0" eaLnBrk="1" fontAlgn="base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CC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I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Verdana" pitchFamily="34" charset="0"/>
                        </a:rPr>
                        <a:t> Graphite</a:t>
                      </a:r>
                    </a:p>
                    <a:p>
                      <a:pPr marL="457200" marR="0" lvl="1" indent="-114300" algn="l" defTabSz="914400" rtl="0" eaLnBrk="1" fontAlgn="base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CC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I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Verdana" pitchFamily="34" charset="0"/>
                        </a:rPr>
                        <a:t> Oxidation &amp; corrosion resistant coating 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just" defTabSz="914400" rtl="0" eaLnBrk="0" fontAlgn="base" latinLnBrk="0" hangingPunct="0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Fuel tubes made using various </a:t>
                      </a:r>
                    </a:p>
                    <a:p>
                      <a:pPr marL="114300" marR="0" lvl="0" indent="-114300" algn="just" defTabSz="914400" rtl="0" eaLnBrk="0" fontAlgn="base" latinLnBrk="0" hangingPunct="0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techniques &amp; materials including </a:t>
                      </a:r>
                    </a:p>
                    <a:p>
                      <a:pPr marL="114300" marR="0" lvl="0" indent="-114300" algn="just" defTabSz="914400" rtl="0" eaLnBrk="0" fontAlgn="base" latinLnBrk="0" hangingPunct="0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carbon-carbon composites</a:t>
                      </a:r>
                    </a:p>
                    <a:p>
                      <a:pPr marL="114300" marR="0" lvl="0" indent="-114300" algn="just" defTabSz="914400" rtl="0" eaLnBrk="0" fontAlgn="base" latinLnBrk="0" hangingPunct="0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Beryllia blocks manufacturing</a:t>
                      </a:r>
                    </a:p>
                    <a:p>
                      <a:pPr marL="114300" marR="0" lvl="0" indent="-114300" algn="just" defTabSz="914400" rtl="0" eaLnBrk="0" fontAlgn="base" latinLnBrk="0" hangingPunct="0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technology established</a:t>
                      </a:r>
                    </a:p>
                    <a:p>
                      <a:pPr marL="114300" marR="0" lvl="0" indent="-114300" algn="just" defTabSz="914400" rtl="0" eaLnBrk="0" fontAlgn="base" latinLnBrk="0" hangingPunct="0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 Techniques for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SiC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 coating on</a:t>
                      </a:r>
                    </a:p>
                    <a:p>
                      <a:pPr marL="114300" marR="0" lvl="0" indent="-114300" algn="just" defTabSz="914400" rtl="0" eaLnBrk="0" fontAlgn="base" latinLnBrk="0" hangingPunct="0">
                        <a:lnSpc>
                          <a:spcPts val="1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graphite &amp;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silicide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 coating  on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Nb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 developed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0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Verdana" pitchFamily="34" charset="0"/>
                        </a:rPr>
                        <a:t>Metallic structural materials  </a:t>
                      </a:r>
                    </a:p>
                    <a:p>
                      <a:pPr marL="342900" marR="0" lvl="1" indent="0" algn="l" defTabSz="914400" rtl="0" eaLnBrk="1" fontAlgn="base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CC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Verdana" pitchFamily="34" charset="0"/>
                        </a:rPr>
                        <a:t>Nb-1%Zr-0.1%C alloy, Ta alloy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Indigenous development of alloy and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manufacture of components for a lead-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bismuth thermal hydraulic loop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Verdana" pitchFamily="34" charset="0"/>
                        </a:rPr>
                        <a:t>Thermal hydraulics of LBE coolant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I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Verdana" pitchFamily="34" charset="0"/>
                        </a:rPr>
                        <a:t> Code development &amp; validation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I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Verdana" pitchFamily="34" charset="0"/>
                        </a:rPr>
                        <a:t> High temperature instrumentation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14300" marR="0" lvl="0" indent="-114300" algn="l" defTabSz="914400" rtl="0" eaLnBrk="0" fontAlgn="base" latinLnBrk="0" hangingPunct="0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Pct val="100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 LBE test loop operated to validate design codes. </a:t>
                      </a:r>
                    </a:p>
                    <a:p>
                      <a:pPr marL="114300" marR="0" lvl="0" indent="-114300" algn="l" defTabSz="914400" rtl="0" eaLnBrk="0" fontAlgn="base" latinLnBrk="0" hangingPunct="0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Pct val="100000"/>
                        <a:buFont typeface="Wingdings" pitchFamily="2" charset="2"/>
                        <a:buChar char="§"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 Loop for studies at 1000 °C established.</a:t>
                      </a:r>
                    </a:p>
                    <a:p>
                      <a:pPr marL="114300" marR="0" lvl="0" indent="-114300" algn="l" defTabSz="914400" rtl="0" eaLnBrk="0" fontAlgn="base" latinLnBrk="0" hangingPunct="0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Pct val="100000"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en-I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</a:rPr>
                        <a:t>Level probes, oxygen sensor, etc. developed for LBE coolant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  <a:p>
                      <a:pPr marL="114300" marR="0" lvl="0" indent="-114300" algn="l" defTabSz="914400" rtl="0" eaLnBrk="0" fontAlgn="base" latinLnBrk="0" hangingPunct="0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FF"/>
                        </a:buClr>
                        <a:buSzPct val="100000"/>
                        <a:buFont typeface="Wingdings" pitchFamily="2" charset="2"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" name="Picture 5" descr="HD4 (Triso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09853" y="1447801"/>
            <a:ext cx="1280160" cy="781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Line 6"/>
          <p:cNvSpPr>
            <a:spLocks noChangeShapeType="1"/>
          </p:cNvSpPr>
          <p:nvPr/>
        </p:nvSpPr>
        <p:spPr bwMode="auto">
          <a:xfrm flipH="1">
            <a:off x="8475345" y="1505268"/>
            <a:ext cx="182880" cy="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8603298" y="1397000"/>
            <a:ext cx="457200" cy="18288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b="1" dirty="0" err="1">
                <a:solidFill>
                  <a:srgbClr val="0000FF"/>
                </a:solidFill>
                <a:cs typeface="Arial" pitchFamily="34" charset="0"/>
              </a:rPr>
              <a:t>OPyC</a:t>
            </a:r>
            <a:endParaRPr lang="en-US" sz="800" b="1" dirty="0">
              <a:solidFill>
                <a:srgbClr val="0000FF"/>
              </a:solidFill>
              <a:cs typeface="Arial" pitchFamily="34" charset="0"/>
            </a:endParaRPr>
          </a:p>
        </p:txBody>
      </p:sp>
      <p:sp>
        <p:nvSpPr>
          <p:cNvPr id="19" name="Line 8"/>
          <p:cNvSpPr>
            <a:spLocks noChangeShapeType="1"/>
          </p:cNvSpPr>
          <p:nvPr/>
        </p:nvSpPr>
        <p:spPr bwMode="auto">
          <a:xfrm rot="1560000" flipH="1">
            <a:off x="8687646" y="1683252"/>
            <a:ext cx="109728" cy="45719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8723313" y="1593850"/>
            <a:ext cx="365760" cy="21544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n-US" sz="800" b="1" dirty="0" err="1">
                <a:solidFill>
                  <a:srgbClr val="990099"/>
                </a:solidFill>
                <a:cs typeface="Arial" pitchFamily="34" charset="0"/>
              </a:rPr>
              <a:t>SiC</a:t>
            </a:r>
            <a:endParaRPr lang="en-US" sz="800" b="1" dirty="0">
              <a:solidFill>
                <a:srgbClr val="990099"/>
              </a:solidFill>
              <a:cs typeface="Arial" pitchFamily="34" charset="0"/>
            </a:endParaRPr>
          </a:p>
        </p:txBody>
      </p:sp>
      <p:sp>
        <p:nvSpPr>
          <p:cNvPr id="21" name="Line 10"/>
          <p:cNvSpPr>
            <a:spLocks noChangeShapeType="1"/>
          </p:cNvSpPr>
          <p:nvPr/>
        </p:nvSpPr>
        <p:spPr bwMode="auto">
          <a:xfrm rot="-1440000" flipH="1" flipV="1">
            <a:off x="8548759" y="1888898"/>
            <a:ext cx="137160" cy="147638"/>
          </a:xfrm>
          <a:prstGeom prst="line">
            <a:avLst/>
          </a:prstGeom>
          <a:noFill/>
          <a:ln w="12700">
            <a:solidFill>
              <a:srgbClr val="00B050"/>
            </a:solidFill>
            <a:round/>
            <a:headEnd type="none" w="sm" len="sm"/>
            <a:tailEnd type="triangle" w="sm" len="sm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8631873" y="1887855"/>
            <a:ext cx="457200" cy="18288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n-US" sz="900" b="1" dirty="0" err="1">
                <a:solidFill>
                  <a:srgbClr val="00B050"/>
                </a:solidFill>
                <a:cs typeface="Arial" pitchFamily="34" charset="0"/>
              </a:rPr>
              <a:t>IPyC</a:t>
            </a:r>
            <a:endParaRPr lang="en-US" sz="900" b="1" dirty="0">
              <a:solidFill>
                <a:srgbClr val="00B050"/>
              </a:solidFill>
              <a:cs typeface="Arial" pitchFamily="34" charset="0"/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 cstate="print"/>
          <a:srcRect l="8583" r="4227"/>
          <a:stretch>
            <a:fillRect/>
          </a:stretch>
        </p:blipFill>
        <p:spPr bwMode="auto">
          <a:xfrm>
            <a:off x="6555423" y="1356360"/>
            <a:ext cx="1097280" cy="822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4" cstate="print">
            <a:lum bright="-18000" contrast="6000"/>
          </a:blip>
          <a:srcRect l="25160" t="21313" r="27231" b="17351"/>
          <a:stretch>
            <a:fillRect/>
          </a:stretch>
        </p:blipFill>
        <p:spPr bwMode="auto">
          <a:xfrm>
            <a:off x="5946775" y="1434151"/>
            <a:ext cx="457200" cy="589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5649595" y="2034502"/>
            <a:ext cx="9733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 b="1" dirty="0" smtClean="0">
                <a:solidFill>
                  <a:srgbClr val="7030A0"/>
                </a:solidFill>
              </a:rPr>
              <a:t>Fuel compacts</a:t>
            </a:r>
            <a:endParaRPr lang="en-US" sz="1000" b="1" dirty="0">
              <a:solidFill>
                <a:srgbClr val="7030A0"/>
              </a:solidFill>
            </a:endParaRPr>
          </a:p>
        </p:txBody>
      </p:sp>
      <p:pic>
        <p:nvPicPr>
          <p:cNvPr id="27" name="Picture 2" descr="E:\Vizag Engg Hall\C-C composite\TUBES\DSC_2740.JPG"/>
          <p:cNvPicPr>
            <a:picLocks noChangeAspect="1" noChangeArrowheads="1"/>
          </p:cNvPicPr>
          <p:nvPr/>
        </p:nvPicPr>
        <p:blipFill>
          <a:blip r:embed="rId5" cstate="print"/>
          <a:srcRect l="18753" t="12096" r="9734" b="11826"/>
          <a:stretch>
            <a:fillRect/>
          </a:stretch>
        </p:blipFill>
        <p:spPr bwMode="auto">
          <a:xfrm>
            <a:off x="6189663" y="2930212"/>
            <a:ext cx="914400" cy="64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 descr="C:\WINDOWS\Desktop\blocks.jpg"/>
          <p:cNvPicPr>
            <a:picLocks noChangeAspect="1" noChangeArrowheads="1"/>
          </p:cNvPicPr>
          <p:nvPr/>
        </p:nvPicPr>
        <p:blipFill>
          <a:blip r:embed="rId6" cstate="print">
            <a:lum bright="36000" contrast="12000"/>
          </a:blip>
          <a:srcRect l="15692" t="12972" r="13209" b="31642"/>
          <a:stretch>
            <a:fillRect/>
          </a:stretch>
        </p:blipFill>
        <p:spPr bwMode="auto">
          <a:xfrm>
            <a:off x="7200900" y="2514602"/>
            <a:ext cx="914400" cy="618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6309360" y="3520440"/>
            <a:ext cx="7505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 b="1" dirty="0" smtClean="0">
                <a:solidFill>
                  <a:srgbClr val="7030A0"/>
                </a:solidFill>
              </a:rPr>
              <a:t>Fuel tubes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155180" y="3131820"/>
            <a:ext cx="1005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b="1" dirty="0" smtClean="0">
                <a:solidFill>
                  <a:srgbClr val="7030A0"/>
                </a:solidFill>
              </a:rPr>
              <a:t>High density </a:t>
            </a:r>
            <a:r>
              <a:rPr lang="en-IN" sz="1000" b="1" dirty="0" err="1" smtClean="0">
                <a:solidFill>
                  <a:srgbClr val="7030A0"/>
                </a:solidFill>
              </a:rPr>
              <a:t>beryllia</a:t>
            </a:r>
            <a:r>
              <a:rPr lang="en-IN" sz="1000" b="1" dirty="0" smtClean="0">
                <a:solidFill>
                  <a:srgbClr val="7030A0"/>
                </a:solidFill>
              </a:rPr>
              <a:t> blocks</a:t>
            </a:r>
            <a:endParaRPr lang="en-US" sz="1000" b="1" dirty="0">
              <a:solidFill>
                <a:srgbClr val="7030A0"/>
              </a:solidFill>
            </a:endParaRPr>
          </a:p>
        </p:txBody>
      </p: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7" cstate="print"/>
          <a:srcRect t="12970" r="6371" b="4230"/>
          <a:stretch>
            <a:fillRect/>
          </a:stretch>
        </p:blipFill>
        <p:spPr bwMode="auto">
          <a:xfrm>
            <a:off x="8183770" y="2953555"/>
            <a:ext cx="822960" cy="485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8058150" y="3400901"/>
            <a:ext cx="1063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 b="1" dirty="0" smtClean="0">
                <a:solidFill>
                  <a:srgbClr val="7030A0"/>
                </a:solidFill>
              </a:rPr>
              <a:t>Graphite blocks</a:t>
            </a:r>
            <a:endParaRPr lang="en-US" sz="1000" b="1" dirty="0">
              <a:solidFill>
                <a:srgbClr val="7030A0"/>
              </a:solidFill>
            </a:endParaRPr>
          </a:p>
        </p:txBody>
      </p:sp>
      <p:pic>
        <p:nvPicPr>
          <p:cNvPr id="33" name="Picture 1" descr="C:\Users\Notebook\Downloads\plate2 for chtr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89103" y="4265297"/>
            <a:ext cx="1188720" cy="691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33"/>
          <p:cNvSpPr txBox="1"/>
          <p:nvPr/>
        </p:nvSpPr>
        <p:spPr>
          <a:xfrm>
            <a:off x="8058149" y="4400550"/>
            <a:ext cx="91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000" b="1" dirty="0" smtClean="0">
                <a:solidFill>
                  <a:srgbClr val="7030A0"/>
                </a:solidFill>
              </a:rPr>
              <a:t>Nb-1%Zr-0.1%C alloy</a:t>
            </a:r>
            <a:endParaRPr lang="en-US" sz="1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88650" y="1067759"/>
            <a:ext cx="2755350" cy="4983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6" name="Group 15"/>
          <p:cNvGrpSpPr/>
          <p:nvPr/>
        </p:nvGrpSpPr>
        <p:grpSpPr>
          <a:xfrm>
            <a:off x="130428" y="972409"/>
            <a:ext cx="1826005" cy="2835858"/>
            <a:chOff x="3352800" y="1828800"/>
            <a:chExt cx="2667000" cy="4038600"/>
          </a:xfrm>
        </p:grpSpPr>
        <p:grpSp>
          <p:nvGrpSpPr>
            <p:cNvPr id="17" name="Group 83"/>
            <p:cNvGrpSpPr>
              <a:grpSpLocks/>
            </p:cNvGrpSpPr>
            <p:nvPr/>
          </p:nvGrpSpPr>
          <p:grpSpPr bwMode="auto">
            <a:xfrm>
              <a:off x="3352800" y="1828800"/>
              <a:ext cx="2667000" cy="4038600"/>
              <a:chOff x="7577" y="1024"/>
              <a:chExt cx="7495" cy="12416"/>
            </a:xfrm>
          </p:grpSpPr>
          <p:pic>
            <p:nvPicPr>
              <p:cNvPr id="23" name="Picture 80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47656" t="22917" r="23438" b="12500"/>
              <a:stretch>
                <a:fillRect/>
              </a:stretch>
            </p:blipFill>
            <p:spPr bwMode="auto">
              <a:xfrm>
                <a:off x="7577" y="1024"/>
                <a:ext cx="7377" cy="122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4" name="Rectangle 81"/>
              <p:cNvSpPr>
                <a:spLocks noChangeArrowheads="1"/>
              </p:cNvSpPr>
              <p:nvPr/>
            </p:nvSpPr>
            <p:spPr bwMode="auto">
              <a:xfrm>
                <a:off x="8064" y="11184"/>
                <a:ext cx="2400" cy="211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rgbClr val="0000CC"/>
                  </a:solidFill>
                </a:endParaRPr>
              </a:p>
            </p:txBody>
          </p:sp>
          <p:sp>
            <p:nvSpPr>
              <p:cNvPr id="25" name="Rectangle 82"/>
              <p:cNvSpPr>
                <a:spLocks noChangeArrowheads="1"/>
              </p:cNvSpPr>
              <p:nvPr/>
            </p:nvSpPr>
            <p:spPr bwMode="auto">
              <a:xfrm>
                <a:off x="12336" y="11328"/>
                <a:ext cx="2736" cy="211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rgbClr val="0000CC"/>
                  </a:solidFill>
                </a:endParaRPr>
              </a:p>
            </p:txBody>
          </p:sp>
        </p:grpSp>
        <p:sp>
          <p:nvSpPr>
            <p:cNvPr id="18" name="Text Box 60"/>
            <p:cNvSpPr txBox="1">
              <a:spLocks noChangeArrowheads="1"/>
            </p:cNvSpPr>
            <p:nvPr/>
          </p:nvSpPr>
          <p:spPr bwMode="auto">
            <a:xfrm>
              <a:off x="4876800" y="5029200"/>
              <a:ext cx="645149" cy="2615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250" tIns="45125" rIns="90250" bIns="45125">
              <a:spAutoFit/>
            </a:bodyPr>
            <a:lstStyle/>
            <a:p>
              <a:pPr defTabSz="204506"/>
              <a:r>
                <a:rPr lang="en-US" sz="800" b="1" dirty="0">
                  <a:solidFill>
                    <a:srgbClr val="0000CC"/>
                  </a:solidFill>
                </a:rPr>
                <a:t>SUMP</a:t>
              </a:r>
            </a:p>
          </p:txBody>
        </p:sp>
        <p:sp>
          <p:nvSpPr>
            <p:cNvPr id="19" name="Text Box 61"/>
            <p:cNvSpPr txBox="1">
              <a:spLocks noChangeArrowheads="1"/>
            </p:cNvSpPr>
            <p:nvPr/>
          </p:nvSpPr>
          <p:spPr bwMode="auto">
            <a:xfrm>
              <a:off x="5188602" y="2589025"/>
              <a:ext cx="789209" cy="436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90250" tIns="45125" rIns="90250" bIns="45125">
              <a:spAutoFit/>
            </a:bodyPr>
            <a:lstStyle/>
            <a:p>
              <a:pPr algn="ctr" defTabSz="204506"/>
              <a:r>
                <a:rPr lang="en-US" sz="700" b="1" dirty="0">
                  <a:solidFill>
                    <a:srgbClr val="0000CC"/>
                  </a:solidFill>
                </a:rPr>
                <a:t>MELT</a:t>
              </a:r>
            </a:p>
            <a:p>
              <a:pPr algn="ctr" defTabSz="204506"/>
              <a:r>
                <a:rPr lang="en-US" sz="700" b="1" dirty="0">
                  <a:solidFill>
                    <a:srgbClr val="0000CC"/>
                  </a:solidFill>
                </a:rPr>
                <a:t>TANK</a:t>
              </a:r>
            </a:p>
          </p:txBody>
        </p:sp>
        <p:sp>
          <p:nvSpPr>
            <p:cNvPr id="20" name="Text Box 62"/>
            <p:cNvSpPr txBox="1">
              <a:spLocks noChangeArrowheads="1"/>
            </p:cNvSpPr>
            <p:nvPr/>
          </p:nvSpPr>
          <p:spPr bwMode="auto">
            <a:xfrm rot="16200000">
              <a:off x="3441899" y="3548983"/>
              <a:ext cx="842149" cy="290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90250" tIns="45125" rIns="90250" bIns="45125">
              <a:spAutoFit/>
            </a:bodyPr>
            <a:lstStyle/>
            <a:p>
              <a:pPr defTabSz="204506"/>
              <a:r>
                <a:rPr lang="en-US" sz="700" b="1" dirty="0" smtClean="0">
                  <a:solidFill>
                    <a:srgbClr val="0000CC"/>
                  </a:solidFill>
                </a:rPr>
                <a:t>HEATER</a:t>
              </a:r>
              <a:endParaRPr lang="en-US" sz="700" b="1" dirty="0">
                <a:solidFill>
                  <a:srgbClr val="0000CC"/>
                </a:solidFill>
              </a:endParaRPr>
            </a:p>
          </p:txBody>
        </p:sp>
        <p:sp>
          <p:nvSpPr>
            <p:cNvPr id="21" name="Text Box 63"/>
            <p:cNvSpPr txBox="1">
              <a:spLocks noChangeArrowheads="1"/>
            </p:cNvSpPr>
            <p:nvPr/>
          </p:nvSpPr>
          <p:spPr bwMode="auto">
            <a:xfrm>
              <a:off x="4343401" y="3337936"/>
              <a:ext cx="845202" cy="306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 defTabSz="204506"/>
              <a:r>
                <a:rPr lang="en-US" sz="700" b="1" dirty="0">
                  <a:solidFill>
                    <a:srgbClr val="0000CC"/>
                  </a:solidFill>
                </a:rPr>
                <a:t>HEAT </a:t>
              </a:r>
            </a:p>
            <a:p>
              <a:pPr algn="ctr" defTabSz="204506"/>
              <a:r>
                <a:rPr lang="en-US" sz="700" b="1" dirty="0" smtClean="0">
                  <a:solidFill>
                    <a:srgbClr val="0000CC"/>
                  </a:solidFill>
                </a:rPr>
                <a:t>EXCHANGER</a:t>
              </a:r>
              <a:endParaRPr lang="en-US" sz="700" b="1" dirty="0">
                <a:solidFill>
                  <a:srgbClr val="0000CC"/>
                </a:solidFill>
              </a:endParaRPr>
            </a:p>
          </p:txBody>
        </p:sp>
        <p:sp>
          <p:nvSpPr>
            <p:cNvPr id="22" name="Text Box 64"/>
            <p:cNvSpPr txBox="1">
              <a:spLocks noChangeArrowheads="1"/>
            </p:cNvSpPr>
            <p:nvPr/>
          </p:nvSpPr>
          <p:spPr bwMode="auto">
            <a:xfrm>
              <a:off x="4191000" y="2257713"/>
              <a:ext cx="997603" cy="374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250" tIns="45125" rIns="90250" bIns="45125">
              <a:spAutoFit/>
            </a:bodyPr>
            <a:lstStyle/>
            <a:p>
              <a:pPr defTabSz="204506"/>
              <a:r>
                <a:rPr lang="en-US" sz="700" b="1" dirty="0">
                  <a:solidFill>
                    <a:srgbClr val="0000CC"/>
                  </a:solidFill>
                </a:rPr>
                <a:t>EXPANSION </a:t>
              </a:r>
            </a:p>
            <a:p>
              <a:pPr defTabSz="204506"/>
              <a:r>
                <a:rPr lang="en-US" sz="700" b="1" dirty="0">
                  <a:solidFill>
                    <a:srgbClr val="0000CC"/>
                  </a:solidFill>
                </a:rPr>
                <a:t>TANK</a:t>
              </a:r>
            </a:p>
          </p:txBody>
        </p:sp>
      </p:grpSp>
      <p:graphicFrame>
        <p:nvGraphicFramePr>
          <p:cNvPr id="9218" name="Object 13"/>
          <p:cNvGraphicFramePr>
            <a:graphicFrameLocks noChangeAspect="1"/>
          </p:cNvGraphicFramePr>
          <p:nvPr/>
        </p:nvGraphicFramePr>
        <p:xfrm>
          <a:off x="2084201" y="4036187"/>
          <a:ext cx="3609570" cy="28116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" name="Graph" r:id="rId6" imgW="3621600" imgH="3113280" progId="">
                  <p:embed/>
                </p:oleObj>
              </mc:Choice>
              <mc:Fallback>
                <p:oleObj name="Graph" r:id="rId6" imgW="3621600" imgH="3113280" progId="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5049" t="5875" r="5049" b="5875"/>
                      <a:stretch>
                        <a:fillRect/>
                      </a:stretch>
                    </p:blipFill>
                    <p:spPr bwMode="auto">
                      <a:xfrm>
                        <a:off x="2084201" y="4036187"/>
                        <a:ext cx="3609570" cy="28116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Slide Number Placeholder 5"/>
          <p:cNvSpPr txBox="1">
            <a:spLocks noGrp="1"/>
          </p:cNvSpPr>
          <p:nvPr/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defRPr/>
            </a:pPr>
            <a:fld id="{116D9B2A-6FCF-4612-AA05-15276B285FF7}" type="slidenum">
              <a:rPr lang="en-GB" sz="1200">
                <a:latin typeface="+mn-lt"/>
              </a:rPr>
              <a:pPr algn="r" eaLnBrk="1" hangingPunct="1">
                <a:defRPr/>
              </a:pPr>
              <a:t>31</a:t>
            </a:fld>
            <a:endParaRPr lang="en-GB" sz="1200">
              <a:latin typeface="+mn-lt"/>
            </a:endParaRPr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63600" y="0"/>
            <a:ext cx="7308850" cy="960438"/>
          </a:xfrm>
        </p:spPr>
        <p:txBody>
          <a:bodyPr/>
          <a:lstStyle/>
          <a:p>
            <a:pPr algn="ctr"/>
            <a:r>
              <a:rPr lang="en-IN" sz="2800" dirty="0" err="1" smtClean="0"/>
              <a:t>Thermalhydraulic</a:t>
            </a:r>
            <a:r>
              <a:rPr lang="en-IN" sz="2800" dirty="0" smtClean="0"/>
              <a:t> Studies for LBE Coolant </a:t>
            </a:r>
            <a:br>
              <a:rPr lang="en-IN" sz="2800" dirty="0" smtClean="0"/>
            </a:br>
            <a:endParaRPr lang="en-US" sz="2800" dirty="0" smtClean="0"/>
          </a:p>
        </p:txBody>
      </p:sp>
      <p:sp>
        <p:nvSpPr>
          <p:cNvPr id="9223" name="Rectangle 11"/>
          <p:cNvSpPr>
            <a:spLocks noChangeArrowheads="1"/>
          </p:cNvSpPr>
          <p:nvPr/>
        </p:nvSpPr>
        <p:spPr bwMode="auto">
          <a:xfrm>
            <a:off x="2507057" y="4114677"/>
            <a:ext cx="24648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IN" sz="1200" dirty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Comparison of steady state correlation [</a:t>
            </a:r>
            <a:r>
              <a:rPr lang="en-IN" sz="1200" dirty="0" err="1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Vijayan</a:t>
            </a:r>
            <a:r>
              <a:rPr lang="en-IN" sz="1200" dirty="0">
                <a:solidFill>
                  <a:srgbClr val="0000CC"/>
                </a:solidFill>
                <a:latin typeface="Tahoma" pitchFamily="34" charset="0"/>
                <a:cs typeface="Tahoma" pitchFamily="34" charset="0"/>
              </a:rPr>
              <a:t>, 2002] with experimental data</a:t>
            </a:r>
            <a:endParaRPr lang="en-US" sz="1200" dirty="0">
              <a:solidFill>
                <a:srgbClr val="0000CC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224" name="Rectangle 11"/>
          <p:cNvSpPr>
            <a:spLocks noChangeArrowheads="1"/>
          </p:cNvSpPr>
          <p:nvPr/>
        </p:nvSpPr>
        <p:spPr bwMode="auto">
          <a:xfrm>
            <a:off x="6991350" y="2924175"/>
            <a:ext cx="21526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 hangingPunct="1"/>
            <a:r>
              <a:rPr lang="en-US">
                <a:solidFill>
                  <a:schemeClr val="bg1"/>
                </a:solidFill>
              </a:rPr>
              <a:t>YSZ based oxygen sensor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3EFFC8-8947-4314-8B8B-5B3F8226B88E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 type="none" w="med" len="med"/>
            <a:tailEnd type="none" w="lg" len="lg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1927685" y="960438"/>
            <a:ext cx="4460965" cy="3133165"/>
          </a:xfrm>
          <a:prstGeom prst="rect">
            <a:avLst/>
          </a:prstGeom>
          <a:solidFill>
            <a:srgbClr val="CCFFCC"/>
          </a:solidFill>
          <a:ln w="9525">
            <a:solidFill>
              <a:srgbClr val="0000FF"/>
            </a:solidFill>
            <a:miter lim="800000"/>
            <a:headEnd/>
            <a:tailEnd type="none" w="lg" len="lg"/>
          </a:ln>
          <a:effectLst>
            <a:prstShdw prst="shdw17" dist="17961" dir="2700000">
              <a:srgbClr val="000099"/>
            </a:prstShdw>
          </a:effectLst>
        </p:spPr>
        <p:txBody>
          <a:bodyPr wrap="square" lIns="9144" rIns="9144">
            <a:spAutoFit/>
          </a:bodyPr>
          <a:lstStyle/>
          <a:p>
            <a:pPr marL="114300" indent="-114300" algn="ctr">
              <a:lnSpc>
                <a:spcPct val="95000"/>
              </a:lnSpc>
              <a:tabLst>
                <a:tab pos="114300" algn="l"/>
              </a:tabLst>
            </a:pPr>
            <a:r>
              <a:rPr lang="en-US" sz="1600" b="1" dirty="0">
                <a:solidFill>
                  <a:schemeClr val="folHlink"/>
                </a:solidFill>
                <a:latin typeface="Tahoma" pitchFamily="34" charset="0"/>
              </a:rPr>
              <a:t>Major areas of development</a:t>
            </a:r>
          </a:p>
          <a:p>
            <a:pPr marL="114300" indent="-114300">
              <a:lnSpc>
                <a:spcPct val="95000"/>
              </a:lnSpc>
              <a:buFontTx/>
              <a:buChar char="•"/>
              <a:tabLst>
                <a:tab pos="114300" algn="l"/>
              </a:tabLst>
            </a:pPr>
            <a:r>
              <a:rPr lang="en-US" sz="1600" dirty="0">
                <a:solidFill>
                  <a:srgbClr val="0000FF"/>
                </a:solidFill>
                <a:latin typeface="Tahoma" pitchFamily="34" charset="0"/>
              </a:rPr>
              <a:t>Analytical studies and development of computer codes</a:t>
            </a:r>
          </a:p>
          <a:p>
            <a:pPr marL="114300" indent="-114300">
              <a:lnSpc>
                <a:spcPct val="95000"/>
              </a:lnSpc>
              <a:buFontTx/>
              <a:buChar char="•"/>
              <a:tabLst>
                <a:tab pos="114300" algn="l"/>
              </a:tabLst>
            </a:pPr>
            <a:r>
              <a:rPr lang="en-US" sz="1600" dirty="0">
                <a:solidFill>
                  <a:srgbClr val="0000FF"/>
                </a:solidFill>
                <a:latin typeface="Tahoma" pitchFamily="34" charset="0"/>
              </a:rPr>
              <a:t>Liquid metal loop for experimental studies</a:t>
            </a:r>
          </a:p>
          <a:p>
            <a:pPr marL="396875" lvl="1" indent="-163513">
              <a:lnSpc>
                <a:spcPct val="95000"/>
              </a:lnSpc>
              <a:buFontTx/>
              <a:buChar char="•"/>
              <a:tabLst>
                <a:tab pos="114300" algn="l"/>
              </a:tabLst>
            </a:pPr>
            <a:r>
              <a:rPr lang="en-US" sz="1600" dirty="0">
                <a:solidFill>
                  <a:srgbClr val="990099"/>
                </a:solidFill>
                <a:latin typeface="Tahoma" pitchFamily="34" charset="0"/>
              </a:rPr>
              <a:t>Loop at 550 °C </a:t>
            </a:r>
            <a:r>
              <a:rPr lang="en-US" sz="1600" dirty="0" smtClean="0">
                <a:solidFill>
                  <a:srgbClr val="990099"/>
                </a:solidFill>
                <a:latin typeface="Tahoma" pitchFamily="34" charset="0"/>
              </a:rPr>
              <a:t>operating </a:t>
            </a:r>
            <a:r>
              <a:rPr lang="en-US" sz="1600" dirty="0">
                <a:solidFill>
                  <a:srgbClr val="990099"/>
                </a:solidFill>
                <a:latin typeface="Tahoma" pitchFamily="34" charset="0"/>
              </a:rPr>
              <a:t>since 2009</a:t>
            </a:r>
          </a:p>
          <a:p>
            <a:pPr marL="396875" lvl="1" indent="-163513">
              <a:lnSpc>
                <a:spcPct val="95000"/>
              </a:lnSpc>
              <a:buFontTx/>
              <a:buChar char="•"/>
              <a:tabLst>
                <a:tab pos="114300" algn="l"/>
              </a:tabLst>
            </a:pPr>
            <a:r>
              <a:rPr lang="en-US" sz="1600" dirty="0">
                <a:solidFill>
                  <a:srgbClr val="990099"/>
                </a:solidFill>
                <a:latin typeface="Tahoma" pitchFamily="34" charset="0"/>
              </a:rPr>
              <a:t>Loop at 1000 °C </a:t>
            </a:r>
            <a:r>
              <a:rPr lang="en-US" sz="1600" dirty="0" smtClean="0">
                <a:solidFill>
                  <a:srgbClr val="990099"/>
                </a:solidFill>
                <a:latin typeface="Tahoma" pitchFamily="34" charset="0"/>
              </a:rPr>
              <a:t>established</a:t>
            </a:r>
            <a:endParaRPr lang="en-US" sz="1600" dirty="0">
              <a:solidFill>
                <a:srgbClr val="990099"/>
              </a:solidFill>
              <a:latin typeface="Tahoma" pitchFamily="34" charset="0"/>
            </a:endParaRPr>
          </a:p>
          <a:p>
            <a:pPr marL="114300" indent="-114300">
              <a:lnSpc>
                <a:spcPct val="95000"/>
              </a:lnSpc>
              <a:buFontTx/>
              <a:buChar char="•"/>
              <a:tabLst>
                <a:tab pos="114300" algn="l"/>
              </a:tabLst>
            </a:pPr>
            <a:r>
              <a:rPr lang="en-US" sz="1600" dirty="0">
                <a:solidFill>
                  <a:srgbClr val="0000FF"/>
                </a:solidFill>
                <a:latin typeface="Tahoma" pitchFamily="34" charset="0"/>
              </a:rPr>
              <a:t>Steady state and transient experiments carried out </a:t>
            </a:r>
          </a:p>
          <a:p>
            <a:pPr marL="114300" indent="-114300">
              <a:lnSpc>
                <a:spcPct val="95000"/>
              </a:lnSpc>
              <a:buFontTx/>
              <a:buChar char="•"/>
              <a:tabLst>
                <a:tab pos="114300" algn="l"/>
              </a:tabLst>
            </a:pPr>
            <a:r>
              <a:rPr lang="en-US" sz="1600" dirty="0">
                <a:solidFill>
                  <a:srgbClr val="0000FF"/>
                </a:solidFill>
                <a:latin typeface="Tahoma" pitchFamily="34" charset="0"/>
              </a:rPr>
              <a:t>In-house developed code validated</a:t>
            </a:r>
          </a:p>
          <a:p>
            <a:pPr marL="114300" indent="-114300">
              <a:lnSpc>
                <a:spcPct val="95000"/>
              </a:lnSpc>
              <a:buFontTx/>
              <a:buChar char="•"/>
              <a:tabLst>
                <a:tab pos="114300" algn="l"/>
              </a:tabLst>
            </a:pPr>
            <a:r>
              <a:rPr lang="en-US" sz="1600" dirty="0">
                <a:solidFill>
                  <a:srgbClr val="0000FF"/>
                </a:solidFill>
                <a:latin typeface="Tahoma" pitchFamily="34" charset="0"/>
              </a:rPr>
              <a:t>Experimental and analytical studies for freezing and de-freezing of coolant</a:t>
            </a:r>
          </a:p>
          <a:p>
            <a:pPr marL="114300" indent="-114300">
              <a:lnSpc>
                <a:spcPct val="95000"/>
              </a:lnSpc>
              <a:buFontTx/>
              <a:buChar char="•"/>
              <a:tabLst>
                <a:tab pos="114300" algn="l"/>
              </a:tabLst>
            </a:pPr>
            <a:r>
              <a:rPr lang="en-US" sz="1600" dirty="0">
                <a:solidFill>
                  <a:srgbClr val="0000FF"/>
                </a:solidFill>
                <a:latin typeface="Tahoma" pitchFamily="34" charset="0"/>
              </a:rPr>
              <a:t>Test bed for </a:t>
            </a:r>
            <a:r>
              <a:rPr lang="en-US" sz="1600" dirty="0" smtClean="0">
                <a:solidFill>
                  <a:srgbClr val="0000FF"/>
                </a:solidFill>
                <a:latin typeface="Tahoma" pitchFamily="34" charset="0"/>
              </a:rPr>
              <a:t>instrumentation development-level </a:t>
            </a:r>
            <a:r>
              <a:rPr lang="en-US" sz="1600" dirty="0">
                <a:solidFill>
                  <a:srgbClr val="0000FF"/>
                </a:solidFill>
                <a:latin typeface="Tahoma" pitchFamily="34" charset="0"/>
              </a:rPr>
              <a:t>probes, oxygen sensor, EM pump </a:t>
            </a:r>
            <a:r>
              <a:rPr lang="en-US" sz="1600" dirty="0" smtClean="0">
                <a:solidFill>
                  <a:srgbClr val="0000FF"/>
                </a:solidFill>
                <a:latin typeface="Tahoma" pitchFamily="34" charset="0"/>
              </a:rPr>
              <a:t>&amp; </a:t>
            </a:r>
            <a:r>
              <a:rPr lang="en-US" sz="1600" dirty="0" err="1">
                <a:solidFill>
                  <a:srgbClr val="0000FF"/>
                </a:solidFill>
                <a:latin typeface="Tahoma" pitchFamily="34" charset="0"/>
              </a:rPr>
              <a:t>flowmeters</a:t>
            </a:r>
            <a:endParaRPr lang="en-US" sz="1600" dirty="0">
              <a:solidFill>
                <a:srgbClr val="0000FF"/>
              </a:solidFill>
              <a:latin typeface="Tahoma" pitchFamily="34" charset="0"/>
            </a:endParaRPr>
          </a:p>
        </p:txBody>
      </p:sp>
      <p:sp>
        <p:nvSpPr>
          <p:cNvPr id="9228" name="Text Box 1005"/>
          <p:cNvSpPr txBox="1">
            <a:spLocks noChangeArrowheads="1"/>
          </p:cNvSpPr>
          <p:nvPr/>
        </p:nvSpPr>
        <p:spPr bwMode="auto">
          <a:xfrm>
            <a:off x="94999" y="3924468"/>
            <a:ext cx="1520571" cy="452698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square" lIns="18000" tIns="10800" rIns="18000" bIns="10800">
            <a:spAutoFit/>
          </a:bodyPr>
          <a:lstStyle/>
          <a:p>
            <a:pPr algn="ctr" eaLnBrk="1" hangingPunct="1">
              <a:spcBef>
                <a:spcPts val="0"/>
              </a:spcBef>
            </a:pPr>
            <a:r>
              <a:rPr lang="en-US" b="1" dirty="0">
                <a:solidFill>
                  <a:srgbClr val="7030A0"/>
                </a:solidFill>
                <a:latin typeface="Tahoma" pitchFamily="34" charset="0"/>
              </a:rPr>
              <a:t>Liquid Metal </a:t>
            </a:r>
            <a:r>
              <a:rPr lang="en-US" b="1" dirty="0" smtClean="0">
                <a:solidFill>
                  <a:srgbClr val="7030A0"/>
                </a:solidFill>
                <a:latin typeface="Tahoma" pitchFamily="34" charset="0"/>
              </a:rPr>
              <a:t>Loop (2009</a:t>
            </a:r>
            <a:r>
              <a:rPr lang="en-US" b="1" dirty="0">
                <a:solidFill>
                  <a:srgbClr val="7030A0"/>
                </a:solidFill>
                <a:latin typeface="Tahoma" pitchFamily="34" charset="0"/>
              </a:rPr>
              <a:t>)</a:t>
            </a:r>
          </a:p>
        </p:txBody>
      </p:sp>
      <p:sp>
        <p:nvSpPr>
          <p:cNvPr id="26" name="Text Box 1005"/>
          <p:cNvSpPr txBox="1">
            <a:spLocks noChangeArrowheads="1"/>
          </p:cNvSpPr>
          <p:nvPr/>
        </p:nvSpPr>
        <p:spPr bwMode="auto">
          <a:xfrm>
            <a:off x="6388650" y="6008521"/>
            <a:ext cx="2755350" cy="452698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square" lIns="18000" tIns="10800" rIns="18000" bIns="10800">
            <a:spAutoFit/>
          </a:bodyPr>
          <a:lstStyle/>
          <a:p>
            <a:pPr algn="ctr" eaLnBrk="1" hangingPunct="1">
              <a:spcBef>
                <a:spcPts val="0"/>
              </a:spcBef>
            </a:pPr>
            <a:r>
              <a:rPr lang="en-US" b="1" dirty="0" smtClean="0">
                <a:solidFill>
                  <a:srgbClr val="7030A0"/>
                </a:solidFill>
                <a:latin typeface="Tahoma" pitchFamily="34" charset="0"/>
              </a:rPr>
              <a:t>Isometric of Kilo temperature Loop</a:t>
            </a:r>
            <a:endParaRPr lang="en-US" b="1" dirty="0">
              <a:solidFill>
                <a:srgbClr val="7030A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6" name="Group 4"/>
          <p:cNvGrpSpPr>
            <a:grpSpLocks/>
          </p:cNvGrpSpPr>
          <p:nvPr/>
        </p:nvGrpSpPr>
        <p:grpSpPr bwMode="auto">
          <a:xfrm>
            <a:off x="3927475" y="1066800"/>
            <a:ext cx="5064125" cy="5791200"/>
            <a:chOff x="2474" y="528"/>
            <a:chExt cx="3286" cy="3792"/>
          </a:xfrm>
        </p:grpSpPr>
        <p:pic>
          <p:nvPicPr>
            <p:cNvPr id="47116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74" y="528"/>
              <a:ext cx="3286" cy="379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 type="none" w="lg" len="lg"/>
            </a:ln>
          </p:spPr>
        </p:pic>
        <p:sp>
          <p:nvSpPr>
            <p:cNvPr id="47117" name="Rectangle 6"/>
            <p:cNvSpPr>
              <a:spLocks noChangeArrowheads="1"/>
            </p:cNvSpPr>
            <p:nvPr/>
          </p:nvSpPr>
          <p:spPr bwMode="auto">
            <a:xfrm>
              <a:off x="4944" y="528"/>
              <a:ext cx="58" cy="903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8" name="Rectangle 7"/>
            <p:cNvSpPr>
              <a:spLocks noChangeArrowheads="1"/>
            </p:cNvSpPr>
            <p:nvPr/>
          </p:nvSpPr>
          <p:spPr bwMode="auto">
            <a:xfrm>
              <a:off x="4943" y="1680"/>
              <a:ext cx="47" cy="206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19" name="Rectangle 8"/>
            <p:cNvSpPr>
              <a:spLocks noChangeArrowheads="1"/>
            </p:cNvSpPr>
            <p:nvPr/>
          </p:nvSpPr>
          <p:spPr bwMode="auto">
            <a:xfrm>
              <a:off x="4955" y="3936"/>
              <a:ext cx="47" cy="373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46F8FF-0C41-4565-A5C1-35E22D768043}" type="slidenum">
              <a:rPr lang="en-GB"/>
              <a:pPr>
                <a:defRPr/>
              </a:pPr>
              <a:t>32</a:t>
            </a:fld>
            <a:endParaRPr lang="en-GB"/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0" y="0"/>
            <a:ext cx="7308850" cy="914400"/>
          </a:xfrm>
        </p:spPr>
        <p:txBody>
          <a:bodyPr/>
          <a:lstStyle/>
          <a:p>
            <a:r>
              <a:rPr lang="en-US" smtClean="0"/>
              <a:t>Innovative High Temperature Reactor (IHTR) for commercial hydrogen production</a:t>
            </a:r>
            <a:endParaRPr lang="en-GB" smtClean="0"/>
          </a:p>
        </p:txBody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71550"/>
            <a:ext cx="4392613" cy="5562600"/>
          </a:xfrm>
        </p:spPr>
        <p:txBody>
          <a:bodyPr/>
          <a:lstStyle/>
          <a:p>
            <a:pPr>
              <a:lnSpc>
                <a:spcPct val="85000"/>
              </a:lnSpc>
              <a:spcBef>
                <a:spcPct val="0"/>
              </a:spcBef>
            </a:pPr>
            <a:r>
              <a:rPr lang="en-GB" sz="1800" dirty="0" smtClean="0"/>
              <a:t>600 </a:t>
            </a:r>
            <a:r>
              <a:rPr lang="en-GB" sz="1800" dirty="0" err="1" smtClean="0"/>
              <a:t>MWth</a:t>
            </a:r>
            <a:r>
              <a:rPr lang="en-GB" sz="1800" dirty="0" smtClean="0"/>
              <a:t>, 1000 °C, TRISO coated particle fuel</a:t>
            </a:r>
          </a:p>
          <a:p>
            <a:pPr>
              <a:lnSpc>
                <a:spcPct val="85000"/>
              </a:lnSpc>
              <a:spcBef>
                <a:spcPct val="0"/>
              </a:spcBef>
            </a:pPr>
            <a:r>
              <a:rPr lang="en-GB" sz="1800" dirty="0" smtClean="0"/>
              <a:t>Pebble bed reactor concept with molten salt coolant</a:t>
            </a:r>
          </a:p>
          <a:p>
            <a:pPr>
              <a:lnSpc>
                <a:spcPct val="85000"/>
              </a:lnSpc>
              <a:spcBef>
                <a:spcPct val="0"/>
              </a:spcBef>
            </a:pPr>
            <a:r>
              <a:rPr lang="en-GB" sz="1800" dirty="0" smtClean="0"/>
              <a:t>Natural circulation of coolant for reactor heat removal under normal operation</a:t>
            </a:r>
          </a:p>
          <a:p>
            <a:pPr>
              <a:lnSpc>
                <a:spcPct val="85000"/>
              </a:lnSpc>
              <a:spcBef>
                <a:spcPct val="0"/>
              </a:spcBef>
            </a:pPr>
            <a:r>
              <a:rPr lang="en-GB" sz="1800" dirty="0" smtClean="0"/>
              <a:t>Current focus on development: </a:t>
            </a:r>
          </a:p>
          <a:p>
            <a:pPr lvl="1">
              <a:lnSpc>
                <a:spcPct val="90000"/>
              </a:lnSpc>
              <a:spcBef>
                <a:spcPct val="0"/>
              </a:spcBef>
            </a:pPr>
            <a:r>
              <a:rPr lang="en-GB" sz="1700" dirty="0" smtClean="0"/>
              <a:t>Reactor physics and thermal hydraulic design – Optimisation</a:t>
            </a:r>
          </a:p>
          <a:p>
            <a:pPr lvl="1">
              <a:lnSpc>
                <a:spcPct val="90000"/>
              </a:lnSpc>
              <a:spcBef>
                <a:spcPct val="0"/>
              </a:spcBef>
            </a:pPr>
            <a:r>
              <a:rPr lang="en-GB" sz="1700" dirty="0" smtClean="0"/>
              <a:t>Thermal and stress analysis  </a:t>
            </a:r>
          </a:p>
          <a:p>
            <a:pPr lvl="1">
              <a:lnSpc>
                <a:spcPct val="90000"/>
              </a:lnSpc>
              <a:spcBef>
                <a:spcPct val="0"/>
              </a:spcBef>
            </a:pPr>
            <a:r>
              <a:rPr lang="en-GB" sz="1700" dirty="0" smtClean="0"/>
              <a:t>Code development for simulating pebble motion</a:t>
            </a:r>
          </a:p>
          <a:p>
            <a:pPr lvl="1">
              <a:lnSpc>
                <a:spcPct val="90000"/>
              </a:lnSpc>
              <a:spcBef>
                <a:spcPct val="0"/>
              </a:spcBef>
            </a:pPr>
            <a:r>
              <a:rPr lang="en-GB" sz="1700" dirty="0" smtClean="0"/>
              <a:t>Experimental set-up for tracing path of pebbles using radio-tracer technology</a:t>
            </a:r>
          </a:p>
          <a:p>
            <a:pPr lvl="1">
              <a:lnSpc>
                <a:spcPct val="90000"/>
              </a:lnSpc>
              <a:spcBef>
                <a:spcPct val="0"/>
              </a:spcBef>
            </a:pPr>
            <a:r>
              <a:rPr lang="en-GB" sz="1700" dirty="0" smtClean="0"/>
              <a:t>Pebble feeding and removal systems  </a:t>
            </a:r>
          </a:p>
          <a:p>
            <a:pPr lvl="1">
              <a:lnSpc>
                <a:spcPct val="90000"/>
              </a:lnSpc>
              <a:spcBef>
                <a:spcPct val="0"/>
              </a:spcBef>
            </a:pPr>
            <a:endParaRPr lang="en-GB" sz="1800" dirty="0" smtClean="0"/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n-GB" sz="1800" dirty="0" smtClean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 l="5990" t="8874" r="49836" b="16588"/>
          <a:stretch>
            <a:fillRect/>
          </a:stretch>
        </p:blipFill>
        <p:spPr bwMode="auto">
          <a:xfrm>
            <a:off x="7737285" y="978198"/>
            <a:ext cx="1322343" cy="941328"/>
          </a:xfrm>
          <a:prstGeom prst="rect">
            <a:avLst/>
          </a:prstGeom>
          <a:noFill/>
          <a:ln w="76200" cap="sq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47111" name="TextBox 10"/>
          <p:cNvSpPr txBox="1">
            <a:spLocks noChangeArrowheads="1"/>
          </p:cNvSpPr>
          <p:nvPr/>
        </p:nvSpPr>
        <p:spPr bwMode="auto">
          <a:xfrm>
            <a:off x="4303713" y="2032000"/>
            <a:ext cx="1095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Tahoma" pitchFamily="34" charset="0"/>
                <a:cs typeface="Tahoma" pitchFamily="34" charset="0"/>
              </a:rPr>
              <a:t>Pebble</a:t>
            </a:r>
          </a:p>
        </p:txBody>
      </p:sp>
      <p:sp>
        <p:nvSpPr>
          <p:cNvPr id="47112" name="TextBox 11"/>
          <p:cNvSpPr txBox="1">
            <a:spLocks noChangeArrowheads="1"/>
          </p:cNvSpPr>
          <p:nvPr/>
        </p:nvSpPr>
        <p:spPr bwMode="auto">
          <a:xfrm>
            <a:off x="7748588" y="1900238"/>
            <a:ext cx="15049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>
                <a:latin typeface="Tahoma" pitchFamily="34" charset="0"/>
                <a:cs typeface="Tahoma" pitchFamily="34" charset="0"/>
              </a:rPr>
              <a:t>TRISO coated particle fuel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>
            <a:grayscl/>
          </a:blip>
          <a:srcRect l="57651" b="16588"/>
          <a:stretch>
            <a:fillRect/>
          </a:stretch>
        </p:blipFill>
        <p:spPr bwMode="auto">
          <a:xfrm>
            <a:off x="4241800" y="990600"/>
            <a:ext cx="1317625" cy="1095375"/>
          </a:xfrm>
          <a:prstGeom prst="rect">
            <a:avLst/>
          </a:prstGeom>
          <a:solidFill>
            <a:schemeClr val="bg1">
              <a:lumMod val="50000"/>
            </a:schemeClr>
          </a:solidFill>
          <a:ln w="76200" cap="sq">
            <a:noFill/>
            <a:miter lim="800000"/>
            <a:headEnd type="none" w="sm" len="sm"/>
            <a:tailEnd type="none" w="sm" len="sm"/>
          </a:ln>
        </p:spPr>
      </p:pic>
      <p:sp>
        <p:nvSpPr>
          <p:cNvPr id="14" name="TextBox 11"/>
          <p:cNvSpPr txBox="1">
            <a:spLocks noChangeArrowheads="1"/>
          </p:cNvSpPr>
          <p:nvPr/>
        </p:nvSpPr>
        <p:spPr bwMode="auto">
          <a:xfrm>
            <a:off x="-1589" y="5232400"/>
            <a:ext cx="4394201" cy="554038"/>
          </a:xfrm>
          <a:prstGeom prst="rect">
            <a:avLst/>
          </a:prstGeom>
          <a:solidFill>
            <a:schemeClr val="accent1">
              <a:lumMod val="85000"/>
            </a:schemeClr>
          </a:solidFill>
          <a:ln w="9525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buFont typeface="Arial" pitchFamily="34" charset="0"/>
              <a:buChar char="•"/>
              <a:defRPr/>
            </a:pP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Hydrogen</a:t>
            </a: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: 80,000 Nm</a:t>
            </a:r>
            <a:r>
              <a:rPr lang="en-US" sz="1600" baseline="30000" dirty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 /hr</a:t>
            </a:r>
          </a:p>
          <a:p>
            <a:pPr>
              <a:lnSpc>
                <a:spcPts val="1800"/>
              </a:lnSpc>
              <a:buFont typeface="Arial" pitchFamily="34" charset="0"/>
              <a:buChar char="•"/>
              <a:defRPr/>
            </a:pP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Electricity</a:t>
            </a: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: 18 MWe, Water: 375 m</a:t>
            </a:r>
            <a:r>
              <a:rPr lang="en-US" sz="1600" baseline="30000" dirty="0">
                <a:latin typeface="Tahoma" pitchFamily="34" charset="0"/>
                <a:ea typeface="Tahoma" pitchFamily="34" charset="0"/>
                <a:cs typeface="Tahoma" pitchFamily="34" charset="0"/>
              </a:rPr>
              <a:t>3</a:t>
            </a: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/hr</a:t>
            </a:r>
          </a:p>
        </p:txBody>
      </p:sp>
      <p:sp>
        <p:nvSpPr>
          <p:cNvPr id="15" name="TextBox 12"/>
          <p:cNvSpPr txBox="1">
            <a:spLocks noChangeArrowheads="1"/>
          </p:cNvSpPr>
          <p:nvPr/>
        </p:nvSpPr>
        <p:spPr bwMode="auto">
          <a:xfrm>
            <a:off x="-1589" y="5765800"/>
            <a:ext cx="4394201" cy="1066959"/>
          </a:xfrm>
          <a:prstGeom prst="rect">
            <a:avLst/>
          </a:prstGeom>
          <a:solidFill>
            <a:schemeClr val="accent1">
              <a:lumMod val="85000"/>
            </a:schemeClr>
          </a:solidFill>
          <a:ln w="9525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  <a:buFont typeface="Arial" pitchFamily="34" charset="0"/>
              <a:buChar char="•"/>
              <a:defRPr/>
            </a:pP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No</a:t>
            </a: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. of pebbles in the annular core 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~150000</a:t>
            </a:r>
            <a:endParaRPr lang="en-US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ts val="1900"/>
              </a:lnSpc>
              <a:buFont typeface="Arial" pitchFamily="34" charset="0"/>
              <a:buChar char="•"/>
              <a:defRPr/>
            </a:pP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Packing </a:t>
            </a: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fraction of pebbles ~60%</a:t>
            </a:r>
          </a:p>
          <a:p>
            <a:pPr>
              <a:lnSpc>
                <a:spcPts val="1900"/>
              </a:lnSpc>
              <a:buFont typeface="Arial" pitchFamily="34" charset="0"/>
              <a:buChar char="•"/>
              <a:defRPr/>
            </a:pP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Packing </a:t>
            </a: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fraction of TRISO particles ~ 8.6 %</a:t>
            </a:r>
          </a:p>
          <a:p>
            <a:pPr>
              <a:lnSpc>
                <a:spcPts val="1900"/>
              </a:lnSpc>
              <a:buFont typeface="Arial" pitchFamily="34" charset="0"/>
              <a:buChar char="•"/>
              <a:defRPr/>
            </a:pPr>
            <a:r>
              <a:rPr lang="en-US" sz="1600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233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U </a:t>
            </a: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Requirement 7.3 %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 t="2381"/>
          <a:stretch>
            <a:fillRect/>
          </a:stretch>
        </p:blipFill>
        <p:spPr bwMode="auto">
          <a:xfrm>
            <a:off x="161189" y="1722120"/>
            <a:ext cx="2560320" cy="416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Slide Number Placeholder 5"/>
          <p:cNvSpPr txBox="1">
            <a:spLocks noGrp="1"/>
          </p:cNvSpPr>
          <p:nvPr/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defRPr/>
            </a:pPr>
            <a:fld id="{DCF6AF68-8B42-44DD-9F22-45F9772042AB}" type="slidenum">
              <a:rPr lang="en-GB" sz="1200">
                <a:latin typeface="+mn-lt"/>
              </a:rPr>
              <a:pPr algn="r" eaLnBrk="1" hangingPunct="1">
                <a:defRPr/>
              </a:pPr>
              <a:t>33</a:t>
            </a:fld>
            <a:endParaRPr lang="en-GB" sz="1200">
              <a:latin typeface="+mn-lt"/>
            </a:endParaRP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63600" y="0"/>
            <a:ext cx="7308850" cy="960438"/>
          </a:xfrm>
        </p:spPr>
        <p:txBody>
          <a:bodyPr/>
          <a:lstStyle/>
          <a:p>
            <a:r>
              <a:rPr lang="en-US" smtClean="0"/>
              <a:t>Thermal hydraulic studies and material compatibility studies for </a:t>
            </a:r>
            <a:r>
              <a:rPr lang="en-IN" smtClean="0"/>
              <a:t>molten salt coolant  </a:t>
            </a:r>
            <a:br>
              <a:rPr lang="en-IN" smtClean="0"/>
            </a:br>
            <a:endParaRPr lang="en-US" smtClean="0"/>
          </a:p>
        </p:txBody>
      </p:sp>
      <p:sp>
        <p:nvSpPr>
          <p:cNvPr id="48133" name="Rectangle 11"/>
          <p:cNvSpPr>
            <a:spLocks noChangeArrowheads="1"/>
          </p:cNvSpPr>
          <p:nvPr/>
        </p:nvSpPr>
        <p:spPr bwMode="auto">
          <a:xfrm>
            <a:off x="0" y="990600"/>
            <a:ext cx="15430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IN" sz="200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Molten salt loop  </a:t>
            </a:r>
            <a:endParaRPr lang="en-US" sz="200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CBDA52-EE13-45A8-ACA5-3F70E2FBA7E7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  <p:sp>
        <p:nvSpPr>
          <p:cNvPr id="48135" name="Text Box 11"/>
          <p:cNvSpPr txBox="1">
            <a:spLocks noChangeArrowheads="1"/>
          </p:cNvSpPr>
          <p:nvPr/>
        </p:nvSpPr>
        <p:spPr bwMode="auto">
          <a:xfrm>
            <a:off x="3372928" y="960438"/>
            <a:ext cx="5771072" cy="1495794"/>
          </a:xfrm>
          <a:prstGeom prst="rect">
            <a:avLst/>
          </a:prstGeom>
          <a:solidFill>
            <a:srgbClr val="CCFFCC"/>
          </a:solidFill>
          <a:ln w="9525">
            <a:solidFill>
              <a:srgbClr val="0000FF"/>
            </a:solidFill>
            <a:miter lim="800000"/>
            <a:headEnd/>
            <a:tailEnd type="none" w="lg" len="lg"/>
          </a:ln>
          <a:effectLst>
            <a:prstShdw prst="shdw17" dist="17961" dir="2700000">
              <a:srgbClr val="000099"/>
            </a:prstShdw>
          </a:effectLst>
        </p:spPr>
        <p:txBody>
          <a:bodyPr wrap="square">
            <a:spAutoFit/>
          </a:bodyPr>
          <a:lstStyle/>
          <a:p>
            <a:pPr marL="114300" indent="-114300" algn="ctr">
              <a:lnSpc>
                <a:spcPct val="95000"/>
              </a:lnSpc>
              <a:tabLst>
                <a:tab pos="114300" algn="l"/>
              </a:tabLst>
            </a:pPr>
            <a:r>
              <a:rPr lang="en-US" sz="1600" b="1" dirty="0">
                <a:solidFill>
                  <a:schemeClr val="folHlink"/>
                </a:solidFill>
                <a:latin typeface="Tahoma" pitchFamily="34" charset="0"/>
              </a:rPr>
              <a:t>Major areas of development</a:t>
            </a:r>
          </a:p>
          <a:p>
            <a:pPr marL="114300" indent="-114300">
              <a:lnSpc>
                <a:spcPct val="95000"/>
              </a:lnSpc>
              <a:buFontTx/>
              <a:buChar char="•"/>
              <a:tabLst>
                <a:tab pos="114300" algn="l"/>
              </a:tabLst>
            </a:pPr>
            <a:r>
              <a:rPr lang="en-US" sz="1600" dirty="0">
                <a:solidFill>
                  <a:srgbClr val="0000FF"/>
                </a:solidFill>
                <a:latin typeface="Tahoma" pitchFamily="34" charset="0"/>
              </a:rPr>
              <a:t>Analytical studies and development of computer codes</a:t>
            </a:r>
          </a:p>
          <a:p>
            <a:pPr marL="114300" indent="-114300">
              <a:lnSpc>
                <a:spcPct val="95000"/>
              </a:lnSpc>
              <a:buFontTx/>
              <a:buChar char="•"/>
              <a:tabLst>
                <a:tab pos="114300" algn="l"/>
              </a:tabLst>
            </a:pPr>
            <a:r>
              <a:rPr lang="en-US" sz="1600" dirty="0">
                <a:solidFill>
                  <a:srgbClr val="0000FF"/>
                </a:solidFill>
                <a:latin typeface="Tahoma" pitchFamily="34" charset="0"/>
              </a:rPr>
              <a:t>Molten salt natural circulation loop for experimental studies</a:t>
            </a:r>
          </a:p>
          <a:p>
            <a:pPr marL="114300" indent="-114300">
              <a:lnSpc>
                <a:spcPct val="95000"/>
              </a:lnSpc>
              <a:buFontTx/>
              <a:buChar char="•"/>
              <a:tabLst>
                <a:tab pos="114300" algn="l"/>
              </a:tabLst>
            </a:pPr>
            <a:r>
              <a:rPr lang="en-US" sz="1600" dirty="0">
                <a:solidFill>
                  <a:srgbClr val="0000FF"/>
                </a:solidFill>
                <a:latin typeface="Tahoma" pitchFamily="34" charset="0"/>
              </a:rPr>
              <a:t>Molten fluoride salt corrosion facility using </a:t>
            </a:r>
            <a:r>
              <a:rPr lang="en-US" sz="1600" dirty="0" err="1">
                <a:solidFill>
                  <a:srgbClr val="0000FF"/>
                </a:solidFill>
                <a:latin typeface="Tahoma" pitchFamily="34" charset="0"/>
              </a:rPr>
              <a:t>FLiNaK</a:t>
            </a:r>
            <a:r>
              <a:rPr lang="en-US" sz="1600" dirty="0">
                <a:solidFill>
                  <a:srgbClr val="0000FF"/>
                </a:solidFill>
                <a:latin typeface="Tahoma" pitchFamily="34" charset="0"/>
              </a:rPr>
              <a:t> </a:t>
            </a:r>
          </a:p>
          <a:p>
            <a:pPr marL="571500" lvl="1" indent="-114300">
              <a:lnSpc>
                <a:spcPct val="95000"/>
              </a:lnSpc>
              <a:buFontTx/>
              <a:buChar char="•"/>
              <a:tabLst>
                <a:tab pos="114300" algn="l"/>
              </a:tabLst>
            </a:pPr>
            <a:r>
              <a:rPr lang="en-US" sz="1600" dirty="0">
                <a:solidFill>
                  <a:srgbClr val="990099"/>
                </a:solidFill>
                <a:latin typeface="Tahoma" pitchFamily="34" charset="0"/>
              </a:rPr>
              <a:t>Experiments carried out up to 750 °C mainly on Inconel materials </a:t>
            </a:r>
          </a:p>
        </p:txBody>
      </p:sp>
      <p:pic>
        <p:nvPicPr>
          <p:cNvPr id="48136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66692" y="2780985"/>
            <a:ext cx="3200400" cy="3223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7" name="Rectangle 11"/>
          <p:cNvSpPr>
            <a:spLocks noChangeArrowheads="1"/>
          </p:cNvSpPr>
          <p:nvPr/>
        </p:nvSpPr>
        <p:spPr bwMode="auto">
          <a:xfrm>
            <a:off x="5643832" y="6022022"/>
            <a:ext cx="32918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IN" sz="12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Molten salt corrosion test facility </a:t>
            </a:r>
            <a:endParaRPr lang="en-US" sz="1200" b="1" dirty="0">
              <a:solidFill>
                <a:srgbClr val="7030A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507845" y="4599672"/>
            <a:ext cx="111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en-IN" sz="1200" b="1" dirty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Molten salt </a:t>
            </a:r>
            <a:r>
              <a:rPr lang="en-IN" sz="1200" b="1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NCL</a:t>
            </a:r>
            <a:endParaRPr lang="en-US" sz="1200" b="1" dirty="0">
              <a:solidFill>
                <a:srgbClr val="7030A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/>
          <a:srcRect l="3688" t="7877" r="11487" b="219"/>
          <a:stretch>
            <a:fillRect/>
          </a:stretch>
        </p:blipFill>
        <p:spPr bwMode="auto">
          <a:xfrm>
            <a:off x="2878635" y="2483925"/>
            <a:ext cx="2560320" cy="1948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6" cstate="print"/>
          <a:srcRect l="6570" t="9698" r="12542" b="4671"/>
          <a:stretch>
            <a:fillRect/>
          </a:stretch>
        </p:blipFill>
        <p:spPr bwMode="auto">
          <a:xfrm>
            <a:off x="2964905" y="4629471"/>
            <a:ext cx="2377440" cy="1895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3601528" y="4336782"/>
            <a:ext cx="15552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200" b="1" dirty="0" smtClean="0">
                <a:solidFill>
                  <a:srgbClr val="7030A0"/>
                </a:solidFill>
              </a:rPr>
              <a:t>Steady state NC flow</a:t>
            </a:r>
            <a:endParaRPr lang="en-US" sz="1200" b="1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69280" y="6529143"/>
            <a:ext cx="2286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smtClean="0">
                <a:solidFill>
                  <a:srgbClr val="7030A0"/>
                </a:solidFill>
                <a:latin typeface="Arial Narrow" pitchFamily="34" charset="0"/>
              </a:rPr>
              <a:t>Predicted and measured temperatures </a:t>
            </a:r>
            <a:endParaRPr lang="en-US" sz="1200" b="1" dirty="0">
              <a:solidFill>
                <a:srgbClr val="7030A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863588" y="0"/>
            <a:ext cx="7308811" cy="960438"/>
          </a:xfrm>
        </p:spPr>
        <p:txBody>
          <a:bodyPr/>
          <a:lstStyle/>
          <a:p>
            <a:r>
              <a:rPr lang="en-US" dirty="0" smtClean="0"/>
              <a:t>Utilisation of </a:t>
            </a:r>
            <a:r>
              <a:rPr lang="en-US" baseline="30000" dirty="0" smtClean="0"/>
              <a:t>233</a:t>
            </a:r>
            <a:r>
              <a:rPr lang="en-US" dirty="0" smtClean="0"/>
              <a:t>U in a Th matrix in metallic fuelled FBRs and MSBRs  - a comparison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534400" y="6553200"/>
            <a:ext cx="609600" cy="3048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609098A-FD7A-497B-AF33-31788751C63C}" type="slidenum">
              <a:rPr lang="en-GB" smtClean="0"/>
              <a:pPr>
                <a:defRPr/>
              </a:pPr>
              <a:t>34</a:t>
            </a:fld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44475" y="1152525"/>
          <a:ext cx="8590207" cy="2340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3403"/>
                <a:gridCol w="3151030"/>
                <a:gridCol w="2575774"/>
              </a:tblGrid>
              <a:tr h="715136">
                <a:tc>
                  <a:txBody>
                    <a:bodyPr/>
                    <a:lstStyle/>
                    <a:p>
                      <a:endParaRPr lang="en-US" b="0" dirty="0">
                        <a:solidFill>
                          <a:srgbClr val="99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b="0" dirty="0" smtClean="0">
                          <a:solidFill>
                            <a:srgbClr val="9900CC"/>
                          </a:solidFill>
                        </a:rPr>
                        <a:t>Metallic </a:t>
                      </a:r>
                      <a:r>
                        <a:rPr lang="en-IN" b="0" baseline="30000" dirty="0" smtClean="0">
                          <a:solidFill>
                            <a:srgbClr val="9900CC"/>
                          </a:solidFill>
                        </a:rPr>
                        <a:t>233</a:t>
                      </a:r>
                      <a:r>
                        <a:rPr lang="en-IN" b="0" dirty="0" smtClean="0">
                          <a:solidFill>
                            <a:srgbClr val="9900CC"/>
                          </a:solidFill>
                        </a:rPr>
                        <a:t>U/</a:t>
                      </a:r>
                      <a:r>
                        <a:rPr lang="en-IN" b="0" dirty="0" err="1" smtClean="0">
                          <a:solidFill>
                            <a:srgbClr val="9900CC"/>
                          </a:solidFill>
                        </a:rPr>
                        <a:t>Th</a:t>
                      </a:r>
                      <a:r>
                        <a:rPr lang="en-IN" b="0" baseline="0" dirty="0" smtClean="0">
                          <a:solidFill>
                            <a:srgbClr val="9900CC"/>
                          </a:solidFill>
                        </a:rPr>
                        <a:t> fuelled FBR with </a:t>
                      </a:r>
                      <a:r>
                        <a:rPr lang="en-IN" b="0" baseline="0" dirty="0" err="1" smtClean="0">
                          <a:solidFill>
                            <a:srgbClr val="9900CC"/>
                          </a:solidFill>
                        </a:rPr>
                        <a:t>Th</a:t>
                      </a:r>
                      <a:r>
                        <a:rPr lang="en-IN" b="0" baseline="0" dirty="0" smtClean="0">
                          <a:solidFill>
                            <a:srgbClr val="9900CC"/>
                          </a:solidFill>
                        </a:rPr>
                        <a:t> blanket </a:t>
                      </a:r>
                      <a:r>
                        <a:rPr lang="en-IN" b="0" baseline="30000" dirty="0" smtClean="0">
                          <a:solidFill>
                            <a:srgbClr val="9900CC"/>
                          </a:solidFill>
                        </a:rPr>
                        <a:t>[1]</a:t>
                      </a:r>
                      <a:endParaRPr lang="en-US" b="0" baseline="30000" dirty="0">
                        <a:solidFill>
                          <a:srgbClr val="99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b="0" dirty="0" smtClean="0">
                          <a:solidFill>
                            <a:srgbClr val="9900CC"/>
                          </a:solidFill>
                        </a:rPr>
                        <a:t>Molten Salt Breeder Reactor</a:t>
                      </a:r>
                      <a:r>
                        <a:rPr lang="en-IN" b="0" baseline="30000" dirty="0" smtClean="0">
                          <a:solidFill>
                            <a:srgbClr val="9900CC"/>
                          </a:solidFill>
                        </a:rPr>
                        <a:t>[2]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b="0" dirty="0" smtClean="0">
                          <a:solidFill>
                            <a:srgbClr val="9900CC"/>
                          </a:solidFill>
                        </a:rPr>
                        <a:t>Reactor Power</a:t>
                      </a:r>
                      <a:endParaRPr lang="en-US" b="0" dirty="0">
                        <a:solidFill>
                          <a:srgbClr val="99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b="0" dirty="0" smtClean="0">
                          <a:solidFill>
                            <a:srgbClr val="0000CC"/>
                          </a:solidFill>
                        </a:rPr>
                        <a:t>1000 </a:t>
                      </a:r>
                      <a:r>
                        <a:rPr lang="en-IN" b="0" dirty="0" err="1" smtClean="0">
                          <a:solidFill>
                            <a:srgbClr val="0000CC"/>
                          </a:solidFill>
                        </a:rPr>
                        <a:t>MWe</a:t>
                      </a:r>
                      <a:endParaRPr lang="en-US" b="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b="0" dirty="0" smtClean="0">
                          <a:solidFill>
                            <a:srgbClr val="0000CC"/>
                          </a:solidFill>
                        </a:rPr>
                        <a:t>1000 </a:t>
                      </a:r>
                      <a:r>
                        <a:rPr lang="en-IN" b="0" dirty="0" err="1" smtClean="0">
                          <a:solidFill>
                            <a:srgbClr val="0000CC"/>
                          </a:solidFill>
                        </a:rPr>
                        <a:t>MWe</a:t>
                      </a:r>
                      <a:endParaRPr lang="en-US" b="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b="0" dirty="0" smtClean="0">
                          <a:solidFill>
                            <a:srgbClr val="9900CC"/>
                          </a:solidFill>
                        </a:rPr>
                        <a:t>Cycle fissile</a:t>
                      </a:r>
                      <a:r>
                        <a:rPr lang="en-IN" b="0" baseline="0" dirty="0" smtClean="0">
                          <a:solidFill>
                            <a:srgbClr val="9900CC"/>
                          </a:solidFill>
                        </a:rPr>
                        <a:t> inventory</a:t>
                      </a:r>
                      <a:endParaRPr lang="en-US" b="0" dirty="0">
                        <a:solidFill>
                          <a:srgbClr val="99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b="0" dirty="0" smtClean="0">
                          <a:solidFill>
                            <a:srgbClr val="0000CC"/>
                          </a:solidFill>
                        </a:rPr>
                        <a:t>6</a:t>
                      </a:r>
                      <a:r>
                        <a:rPr lang="en-IN" b="0" baseline="0" dirty="0" smtClean="0">
                          <a:solidFill>
                            <a:srgbClr val="0000CC"/>
                          </a:solidFill>
                        </a:rPr>
                        <a:t> tonnes*</a:t>
                      </a:r>
                      <a:endParaRPr lang="en-US" b="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b="0" dirty="0" smtClean="0">
                          <a:solidFill>
                            <a:srgbClr val="0000CC"/>
                          </a:solidFill>
                        </a:rPr>
                        <a:t>&lt;1</a:t>
                      </a:r>
                      <a:r>
                        <a:rPr lang="en-IN" b="0" baseline="0" dirty="0" smtClean="0">
                          <a:solidFill>
                            <a:srgbClr val="0000CC"/>
                          </a:solidFill>
                        </a:rPr>
                        <a:t> tonnes **</a:t>
                      </a:r>
                      <a:endParaRPr lang="en-US" b="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765">
                <a:tc>
                  <a:txBody>
                    <a:bodyPr/>
                    <a:lstStyle/>
                    <a:p>
                      <a:r>
                        <a:rPr lang="en-IN" b="0" dirty="0" smtClean="0">
                          <a:solidFill>
                            <a:srgbClr val="9900CC"/>
                          </a:solidFill>
                        </a:rPr>
                        <a:t>Breeding ratio</a:t>
                      </a:r>
                      <a:endParaRPr lang="en-US" b="0" dirty="0">
                        <a:solidFill>
                          <a:srgbClr val="99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b="0" dirty="0" smtClean="0">
                          <a:solidFill>
                            <a:srgbClr val="0000CC"/>
                          </a:solidFill>
                        </a:rPr>
                        <a:t>1.115</a:t>
                      </a:r>
                      <a:endParaRPr lang="en-US" b="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b="0" dirty="0" smtClean="0">
                          <a:solidFill>
                            <a:srgbClr val="0000CC"/>
                          </a:solidFill>
                        </a:rPr>
                        <a:t>1.14</a:t>
                      </a:r>
                      <a:endParaRPr lang="en-US" b="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3">
                  <a:txBody>
                    <a:bodyPr/>
                    <a:lstStyle/>
                    <a:p>
                      <a:r>
                        <a:rPr lang="en-IN" sz="1400" b="0" dirty="0" smtClean="0">
                          <a:solidFill>
                            <a:srgbClr val="0000CC"/>
                          </a:solidFill>
                        </a:rPr>
                        <a:t>* Assuming out of core time (cooling + reprocessing + </a:t>
                      </a:r>
                      <a:r>
                        <a:rPr lang="en-IN" sz="1400" b="0" dirty="0" err="1" smtClean="0">
                          <a:solidFill>
                            <a:srgbClr val="0000CC"/>
                          </a:solidFill>
                        </a:rPr>
                        <a:t>refabrication</a:t>
                      </a:r>
                      <a:r>
                        <a:rPr lang="en-IN" sz="1400" b="0" dirty="0" smtClean="0">
                          <a:solidFill>
                            <a:srgbClr val="0000CC"/>
                          </a:solidFill>
                        </a:rPr>
                        <a:t>) to be 3 years</a:t>
                      </a:r>
                    </a:p>
                    <a:p>
                      <a:r>
                        <a:rPr lang="en-IN" sz="1400" b="0" dirty="0" smtClean="0">
                          <a:solidFill>
                            <a:srgbClr val="0000CC"/>
                          </a:solidFill>
                        </a:rPr>
                        <a:t>** Assumes</a:t>
                      </a:r>
                      <a:r>
                        <a:rPr lang="en-IN" sz="1400" b="0" baseline="0" dirty="0" smtClean="0">
                          <a:solidFill>
                            <a:srgbClr val="0000CC"/>
                          </a:solidFill>
                        </a:rPr>
                        <a:t> online reprocessing</a:t>
                      </a:r>
                      <a:endParaRPr lang="en-US" sz="1400" b="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b="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b="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Content Placeholder 1"/>
          <p:cNvSpPr txBox="1">
            <a:spLocks/>
          </p:cNvSpPr>
          <p:nvPr/>
        </p:nvSpPr>
        <p:spPr>
          <a:xfrm>
            <a:off x="0" y="3438525"/>
            <a:ext cx="9144000" cy="2522538"/>
          </a:xfrm>
          <a:prstGeom prst="rect">
            <a:avLst/>
          </a:prstGeom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9900CC"/>
              </a:buClr>
              <a:buSzPct val="75000"/>
              <a:buFont typeface="Wingdings" pitchFamily="2" charset="2"/>
              <a:buChar char="n"/>
              <a:defRPr/>
            </a:pPr>
            <a:r>
              <a:rPr lang="en-IN" sz="1800" u="none" kern="0" dirty="0">
                <a:solidFill>
                  <a:srgbClr val="9900CC"/>
                </a:solidFill>
                <a:latin typeface="+mn-lt"/>
              </a:rPr>
              <a:t>Cycle fissile inventory for metallic fuelled FBRs are very high (~6 t) compared to MSBRs operating in thermal or epithermal spectrum</a:t>
            </a:r>
          </a:p>
          <a:p>
            <a:pPr marL="342900" indent="-342900" algn="l">
              <a:spcBef>
                <a:spcPts val="1200"/>
              </a:spcBef>
              <a:buClr>
                <a:srgbClr val="9900CC"/>
              </a:buClr>
              <a:buSzPct val="75000"/>
              <a:buFont typeface="Wingdings" pitchFamily="2" charset="2"/>
              <a:buChar char="n"/>
              <a:defRPr/>
            </a:pPr>
            <a:r>
              <a:rPr lang="en-IN" sz="1800" u="none" kern="0" dirty="0">
                <a:solidFill>
                  <a:srgbClr val="9900CC"/>
                </a:solidFill>
                <a:latin typeface="+mn-lt"/>
              </a:rPr>
              <a:t>Breeding ratio of 1.06 to 1.14 is possible in MSBRs operating in thermal and epithermal zone. FBRs will have BRs ~1.115</a:t>
            </a:r>
          </a:p>
          <a:p>
            <a:pPr marL="342900" indent="-342900" algn="l">
              <a:spcBef>
                <a:spcPts val="1200"/>
              </a:spcBef>
              <a:buClr>
                <a:srgbClr val="9900CC"/>
              </a:buClr>
              <a:buSzPct val="75000"/>
              <a:buFont typeface="Wingdings" pitchFamily="2" charset="2"/>
              <a:buChar char="n"/>
              <a:defRPr/>
            </a:pPr>
            <a:r>
              <a:rPr lang="en-IN" sz="1800" u="none" kern="0" dirty="0">
                <a:solidFill>
                  <a:srgbClr val="9900CC"/>
                </a:solidFill>
                <a:latin typeface="+mn-lt"/>
              </a:rPr>
              <a:t>Reprocessing in FBRs requires extensive clad removal and fuel </a:t>
            </a:r>
            <a:r>
              <a:rPr lang="en-IN" sz="1800" u="none" kern="0" dirty="0" err="1">
                <a:solidFill>
                  <a:srgbClr val="9900CC"/>
                </a:solidFill>
                <a:latin typeface="+mn-lt"/>
              </a:rPr>
              <a:t>refabrication</a:t>
            </a:r>
            <a:r>
              <a:rPr lang="en-IN" sz="1800" u="none" kern="0" dirty="0">
                <a:solidFill>
                  <a:srgbClr val="9900CC"/>
                </a:solidFill>
                <a:latin typeface="+mn-lt"/>
              </a:rPr>
              <a:t> – avoided in MSBR</a:t>
            </a:r>
            <a:endParaRPr lang="en-US" sz="1800" u="none" kern="0" dirty="0">
              <a:solidFill>
                <a:srgbClr val="9900CC"/>
              </a:solidFill>
              <a:latin typeface="+mn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44475" y="5541963"/>
            <a:ext cx="8590207" cy="707886"/>
          </a:xfrm>
          <a:prstGeom prst="rect">
            <a:avLst/>
          </a:prstGeom>
          <a:solidFill>
            <a:srgbClr val="FFFFCC"/>
          </a:solidFill>
          <a:ln w="9525" algn="ctr">
            <a:solidFill>
              <a:srgbClr val="0000CC"/>
            </a:solidFill>
            <a:round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IN" sz="2000" u="none" dirty="0">
                <a:solidFill>
                  <a:srgbClr val="0000CC"/>
                </a:solidFill>
              </a:rPr>
              <a:t>MSBR provides significant advantages over metallic fuelled FBRs and hence is an attractive option for </a:t>
            </a:r>
            <a:r>
              <a:rPr lang="en-IN" sz="2000" u="none" dirty="0" smtClean="0">
                <a:solidFill>
                  <a:srgbClr val="0000CC"/>
                </a:solidFill>
              </a:rPr>
              <a:t>the 3</a:t>
            </a:r>
            <a:r>
              <a:rPr lang="en-IN" sz="2000" u="none" baseline="30000" dirty="0" smtClean="0">
                <a:solidFill>
                  <a:srgbClr val="0000CC"/>
                </a:solidFill>
              </a:rPr>
              <a:t>rd</a:t>
            </a:r>
            <a:r>
              <a:rPr lang="en-IN" sz="2000" u="none" dirty="0" smtClean="0">
                <a:solidFill>
                  <a:srgbClr val="0000CC"/>
                </a:solidFill>
              </a:rPr>
              <a:t> stage and conceptual design of IMSBR in progress.  </a:t>
            </a:r>
            <a:endParaRPr lang="en-US" sz="2000" u="none" dirty="0">
              <a:solidFill>
                <a:srgbClr val="0000CC"/>
              </a:solidFill>
            </a:endParaRPr>
          </a:p>
        </p:txBody>
      </p:sp>
      <p:sp>
        <p:nvSpPr>
          <p:cNvPr id="6173" name="Rectangle 1031"/>
          <p:cNvSpPr>
            <a:spLocks noChangeArrowheads="1"/>
          </p:cNvSpPr>
          <p:nvPr/>
        </p:nvSpPr>
        <p:spPr bwMode="auto">
          <a:xfrm>
            <a:off x="0" y="6478588"/>
            <a:ext cx="5164138" cy="379412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marL="234950" indent="-234950" algn="l"/>
            <a:r>
              <a:rPr lang="en-IN" sz="1100" u="none"/>
              <a:t>Ref.: [1] Alternate Fuel Cycles for Fast Breeder Reactors, INFCE/DEP/WG.5/78, International  Nuclear Fuel Cycle Evaluation, 1978</a:t>
            </a:r>
            <a:endParaRPr lang="en-US" sz="1100" u="none"/>
          </a:p>
        </p:txBody>
      </p:sp>
      <p:sp>
        <p:nvSpPr>
          <p:cNvPr id="6174" name="Rectangle 1031"/>
          <p:cNvSpPr>
            <a:spLocks noChangeArrowheads="1"/>
          </p:cNvSpPr>
          <p:nvPr/>
        </p:nvSpPr>
        <p:spPr bwMode="auto">
          <a:xfrm>
            <a:off x="5207000" y="6486525"/>
            <a:ext cx="1798638" cy="371475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marL="234950" indent="-234950" algn="l"/>
            <a:r>
              <a:rPr lang="en-US" sz="1100" u="none"/>
              <a:t>Ref. : [2] ORNL-4528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			</a:t>
            </a:r>
            <a:r>
              <a:rPr lang="en-US" sz="1100" b="1" smtClean="0"/>
              <a:t>					</a:t>
            </a:r>
          </a:p>
        </p:txBody>
      </p:sp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>
          <a:xfrm>
            <a:off x="854075" y="0"/>
            <a:ext cx="7318375" cy="960438"/>
          </a:xfrm>
        </p:spPr>
        <p:txBody>
          <a:bodyPr/>
          <a:lstStyle/>
          <a:p>
            <a:pPr eaLnBrk="1" hangingPunct="1"/>
            <a:r>
              <a:rPr lang="en-US" sz="4400" dirty="0" smtClean="0"/>
              <a:t>Concluding Remarks</a:t>
            </a:r>
            <a:endParaRPr lang="en-GB" sz="4400" dirty="0" smtClean="0"/>
          </a:p>
        </p:txBody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52500"/>
            <a:ext cx="8925636" cy="5867400"/>
          </a:xfrm>
          <a:solidFill>
            <a:srgbClr val="FFFFCC"/>
          </a:solidFill>
        </p:spPr>
        <p:txBody>
          <a:bodyPr/>
          <a:lstStyle/>
          <a:p>
            <a:pPr algn="just" eaLnBrk="1" hangingPunct="1">
              <a:spcBef>
                <a:spcPts val="600"/>
              </a:spcBef>
            </a:pPr>
            <a:r>
              <a:rPr lang="en-US" sz="2400" dirty="0" smtClean="0"/>
              <a:t>Thorium offers a sustainable and proliferation resistant fuel option with lower minor actinides burden</a:t>
            </a:r>
          </a:p>
          <a:p>
            <a:pPr algn="just" eaLnBrk="1" hangingPunct="1">
              <a:spcBef>
                <a:spcPts val="600"/>
              </a:spcBef>
            </a:pPr>
            <a:r>
              <a:rPr lang="en-US" sz="2400" dirty="0" smtClean="0"/>
              <a:t>Over a period of time, indigenous technologies developed for all the aspects of thorium fuel cycle</a:t>
            </a:r>
          </a:p>
          <a:p>
            <a:pPr algn="just" eaLnBrk="1" hangingPunct="1">
              <a:spcBef>
                <a:spcPts val="600"/>
              </a:spcBef>
            </a:pPr>
            <a:r>
              <a:rPr lang="en-US" sz="2400" dirty="0" smtClean="0"/>
              <a:t>AHWR is being developed as a technology demonstrator for industrial scale thorium fuel cycle</a:t>
            </a:r>
          </a:p>
          <a:p>
            <a:pPr algn="just" eaLnBrk="1" hangingPunct="1">
              <a:spcBef>
                <a:spcPts val="600"/>
              </a:spcBef>
            </a:pPr>
            <a:r>
              <a:rPr lang="en-US" sz="2400" dirty="0" smtClean="0"/>
              <a:t>India is developing thorium based high temperature reactor concepts dedicated for hydrogen production</a:t>
            </a:r>
          </a:p>
          <a:p>
            <a:pPr algn="just" eaLnBrk="1" hangingPunct="1">
              <a:spcBef>
                <a:spcPts val="600"/>
              </a:spcBef>
            </a:pPr>
            <a:r>
              <a:rPr lang="en-US" sz="2400" dirty="0" smtClean="0"/>
              <a:t>Large scale deployment of molten salt breeder reactors is envisaged  during the third stage of Indian nuclear power </a:t>
            </a:r>
            <a:r>
              <a:rPr lang="en-US" sz="2400" dirty="0" err="1" smtClean="0"/>
              <a:t>programme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smtClean="0"/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>
          <a:xfrm>
            <a:off x="2219325" y="2847975"/>
            <a:ext cx="4962525" cy="16494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6600" smtClean="0">
                <a:solidFill>
                  <a:srgbClr val="0000FF"/>
                </a:solidFill>
              </a:rPr>
              <a:t>Thank you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B69B67-CCF6-4702-97F7-EB1B774C6767}" type="slidenum">
              <a:rPr lang="en-GB" smtClean="0"/>
              <a:pPr>
                <a:defRPr/>
              </a:pPr>
              <a:t>36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63600" y="0"/>
            <a:ext cx="7308850" cy="960438"/>
          </a:xfrm>
        </p:spPr>
        <p:txBody>
          <a:bodyPr/>
          <a:lstStyle/>
          <a:p>
            <a:pPr algn="ctr"/>
            <a:r>
              <a:rPr lang="en-GB" sz="2800" dirty="0" smtClean="0"/>
              <a:t>Optimising the use of Domestic Nuclear Resources</a:t>
            </a: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-33338" y="990600"/>
          <a:ext cx="7156451" cy="564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683" name="Graph" r:id="rId4" imgW="3739680" imgH="2825280" progId="">
                  <p:embed/>
                </p:oleObj>
              </mc:Choice>
              <mc:Fallback>
                <p:oleObj name="Graph" r:id="rId4" imgW="3739680" imgH="2825280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309"/>
                      <a:stretch>
                        <a:fillRect/>
                      </a:stretch>
                    </p:blipFill>
                    <p:spPr bwMode="auto">
                      <a:xfrm>
                        <a:off x="-33338" y="990600"/>
                        <a:ext cx="7156451" cy="5649913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3060" name="Group 1028"/>
          <p:cNvGraphicFramePr>
            <a:graphicFrameLocks noGrp="1"/>
          </p:cNvGraphicFramePr>
          <p:nvPr/>
        </p:nvGraphicFramePr>
        <p:xfrm>
          <a:off x="4745038" y="1408113"/>
          <a:ext cx="4037012" cy="1446213"/>
        </p:xfrm>
        <a:graphic>
          <a:graphicData uri="http://schemas.openxmlformats.org/drawingml/2006/table">
            <a:tbl>
              <a:tblPr/>
              <a:tblGrid>
                <a:gridCol w="1841500"/>
                <a:gridCol w="1266825"/>
                <a:gridCol w="928687"/>
              </a:tblGrid>
              <a:tr h="4079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19050" marR="19050"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Verdana" pitchFamily="34" charset="0"/>
                        </a:rPr>
                        <a:t>Indian PWHRs (700 MWe)</a:t>
                      </a:r>
                      <a:endParaRPr kumimoji="0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19050" marR="19050" marT="38100" marB="38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50021"/>
                          </a:solidFill>
                          <a:effectLst/>
                          <a:latin typeface="Verdana" pitchFamily="34" charset="0"/>
                        </a:rPr>
                        <a:t>Global range</a:t>
                      </a:r>
                      <a:endParaRPr kumimoji="0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A5002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19050" marR="19050" marT="38100" marB="38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Verdana" pitchFamily="34" charset="0"/>
                        </a:rPr>
                        <a:t>Capital Cost $/kWe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19050" marR="19050" marT="38100" marB="38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Verdana" pitchFamily="34" charset="0"/>
                        </a:rPr>
                        <a:t>1700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19050" marR="19050" marT="38100" marB="38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Verdana" pitchFamily="34" charset="0"/>
                        </a:rPr>
                        <a:t>2000-2500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19050" marR="19050" marT="38100" marB="38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Verdana" pitchFamily="34" charset="0"/>
                        </a:rPr>
                        <a:t>Construction  period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19050" marR="19050" marT="38100" marB="38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Verdana" pitchFamily="34" charset="0"/>
                        </a:rPr>
                        <a:t>5-6 years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19050" marR="19050" marT="38100" marB="38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Verdana" pitchFamily="34" charset="0"/>
                        </a:rPr>
                        <a:t>5-6 years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19050" marR="19050" marT="38100" marB="38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Verdana" pitchFamily="34" charset="0"/>
                        </a:rPr>
                        <a:t>UEC $/MWh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19050" marR="19050" marT="38100" marB="38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Verdana" pitchFamily="34" charset="0"/>
                        </a:rPr>
                        <a:t>60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19050" marR="19050" marT="38100" marB="38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Verdana" pitchFamily="34" charset="0"/>
                        </a:rPr>
                        <a:t>60 - 70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CC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19050" marR="19050" marT="38100" marB="381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3082" name="Text Box 1050"/>
          <p:cNvSpPr txBox="1">
            <a:spLocks noChangeArrowheads="1"/>
          </p:cNvSpPr>
          <p:nvPr/>
        </p:nvSpPr>
        <p:spPr bwMode="auto">
          <a:xfrm>
            <a:off x="4826000" y="2805113"/>
            <a:ext cx="4064000" cy="244475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000">
                <a:latin typeface="Tahoma" pitchFamily="34" charset="0"/>
              </a:rPr>
              <a:t>* Completion cost               </a:t>
            </a:r>
            <a:r>
              <a:rPr lang="en-GB" sz="1000" baseline="30000">
                <a:latin typeface="Tahoma" pitchFamily="34" charset="0"/>
              </a:rPr>
              <a:t>+</a:t>
            </a:r>
            <a:r>
              <a:rPr lang="en-GB" sz="1000">
                <a:latin typeface="Tahoma" pitchFamily="34" charset="0"/>
              </a:rPr>
              <a:t> 2008 Prices</a:t>
            </a:r>
          </a:p>
        </p:txBody>
      </p:sp>
      <p:sp>
        <p:nvSpPr>
          <p:cNvPr id="173083" name="Text Box 1051"/>
          <p:cNvSpPr txBox="1">
            <a:spLocks noChangeArrowheads="1"/>
          </p:cNvSpPr>
          <p:nvPr/>
        </p:nvSpPr>
        <p:spPr bwMode="auto">
          <a:xfrm>
            <a:off x="4745038" y="3014028"/>
            <a:ext cx="4356100" cy="179741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marL="93663" indent="-93663" eaLnBrk="1" hangingPunct="1">
              <a:spcBef>
                <a:spcPct val="20000"/>
              </a:spcBef>
              <a:buClr>
                <a:srgbClr val="9900CC"/>
              </a:buClr>
              <a:buSzPct val="75000"/>
              <a:buFont typeface="Wingdings" pitchFamily="2" charset="2"/>
              <a:buChar char="n"/>
            </a:pPr>
            <a:r>
              <a:rPr lang="en-US" dirty="0">
                <a:solidFill>
                  <a:srgbClr val="9900CC"/>
                </a:solidFill>
                <a:latin typeface="Tahoma" pitchFamily="34" charset="0"/>
              </a:rPr>
              <a:t>KAPS – 1 adjudged the best performing PHWR in the world for the period October 2001 to September 2002.</a:t>
            </a:r>
          </a:p>
          <a:p>
            <a:pPr marL="93663" indent="-93663" eaLnBrk="1" hangingPunct="1">
              <a:spcBef>
                <a:spcPct val="20000"/>
              </a:spcBef>
              <a:buClr>
                <a:srgbClr val="9900CC"/>
              </a:buClr>
              <a:buSzPct val="75000"/>
              <a:buFont typeface="Wingdings" pitchFamily="2" charset="2"/>
              <a:buChar char="n"/>
            </a:pPr>
            <a:endParaRPr lang="en-US" sz="1000" dirty="0">
              <a:solidFill>
                <a:srgbClr val="9900CC"/>
              </a:solidFill>
              <a:latin typeface="Tahoma" pitchFamily="34" charset="0"/>
            </a:endParaRPr>
          </a:p>
          <a:p>
            <a:pPr marL="93663" indent="-93663" eaLnBrk="1" hangingPunct="1">
              <a:spcBef>
                <a:spcPct val="20000"/>
              </a:spcBef>
              <a:buClr>
                <a:srgbClr val="9900CC"/>
              </a:buClr>
              <a:buSzPct val="75000"/>
              <a:buFont typeface="Wingdings" pitchFamily="2" charset="2"/>
              <a:buChar char="n"/>
            </a:pPr>
            <a:r>
              <a:rPr lang="en-US" dirty="0">
                <a:solidFill>
                  <a:srgbClr val="0000CC"/>
                </a:solidFill>
                <a:latin typeface="Tahoma" pitchFamily="34" charset="0"/>
              </a:rPr>
              <a:t>In 2003, 2007 and 2010, three senior Indian operators of Nuclear Power Stations, received the WANO excellence award.</a:t>
            </a:r>
          </a:p>
          <a:p>
            <a:pPr marL="93663" indent="-93663" eaLnBrk="1" hangingPunct="1">
              <a:spcBef>
                <a:spcPct val="20000"/>
              </a:spcBef>
              <a:buClr>
                <a:srgbClr val="9900CC"/>
              </a:buClr>
              <a:buSzPct val="75000"/>
              <a:buFont typeface="Wingdings" pitchFamily="2" charset="2"/>
              <a:buChar char="n"/>
            </a:pPr>
            <a:endParaRPr lang="en-US" sz="1000" dirty="0">
              <a:solidFill>
                <a:srgbClr val="9900CC"/>
              </a:solidFill>
              <a:latin typeface="Tahoma" pitchFamily="34" charset="0"/>
            </a:endParaRPr>
          </a:p>
        </p:txBody>
      </p:sp>
      <p:sp>
        <p:nvSpPr>
          <p:cNvPr id="2076" name="AutoShape 24"/>
          <p:cNvSpPr>
            <a:spLocks noChangeArrowheads="1"/>
          </p:cNvSpPr>
          <p:nvPr/>
        </p:nvSpPr>
        <p:spPr bwMode="auto">
          <a:xfrm>
            <a:off x="0" y="6479223"/>
            <a:ext cx="9101138" cy="239597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lIns="0" tIns="3600" rIns="0" bIns="3600">
            <a:spAutoFit/>
          </a:bodyPr>
          <a:lstStyle/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sz="1600" dirty="0">
                <a:latin typeface="Tahoma" pitchFamily="34" charset="0"/>
              </a:rPr>
              <a:t>Results </a:t>
            </a:r>
            <a:r>
              <a:rPr lang="en-US" sz="1600" dirty="0" smtClean="0">
                <a:latin typeface="Tahoma" pitchFamily="34" charset="0"/>
              </a:rPr>
              <a:t>of </a:t>
            </a:r>
            <a:r>
              <a:rPr lang="en-US" sz="1600" dirty="0">
                <a:latin typeface="Tahoma" pitchFamily="34" charset="0"/>
              </a:rPr>
              <a:t>a case study; assumptions 60000 </a:t>
            </a:r>
            <a:r>
              <a:rPr lang="en-US" sz="1600" dirty="0" err="1">
                <a:latin typeface="Tahoma" pitchFamily="34" charset="0"/>
              </a:rPr>
              <a:t>te</a:t>
            </a:r>
            <a:r>
              <a:rPr lang="en-US" sz="1600" dirty="0">
                <a:latin typeface="Tahoma" pitchFamily="34" charset="0"/>
              </a:rPr>
              <a:t> Uranium and short doubling time FBRs </a:t>
            </a:r>
            <a:r>
              <a:rPr lang="en-US" sz="1600" dirty="0" smtClean="0">
                <a:latin typeface="Tahoma" pitchFamily="34" charset="0"/>
              </a:rPr>
              <a:t>beyond 2021</a:t>
            </a:r>
            <a:endParaRPr lang="en-GB" sz="1600" dirty="0">
              <a:latin typeface="Tahoma" pitchFamily="34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939800" y="4337050"/>
            <a:ext cx="2667000" cy="1135063"/>
            <a:chOff x="1440" y="2492"/>
            <a:chExt cx="1680" cy="715"/>
          </a:xfrm>
        </p:grpSpPr>
        <p:sp>
          <p:nvSpPr>
            <p:cNvPr id="2084" name="AutoShape 6"/>
            <p:cNvSpPr>
              <a:spLocks noChangeArrowheads="1"/>
            </p:cNvSpPr>
            <p:nvPr/>
          </p:nvSpPr>
          <p:spPr bwMode="auto">
            <a:xfrm>
              <a:off x="1440" y="2492"/>
              <a:ext cx="1284" cy="607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85000"/>
                </a:lnSpc>
                <a:spcBef>
                  <a:spcPct val="50000"/>
                </a:spcBef>
              </a:pPr>
              <a:r>
                <a:rPr lang="en-US" sz="2000">
                  <a:solidFill>
                    <a:srgbClr val="FF0000"/>
                  </a:solidFill>
                  <a:latin typeface="Tahoma" pitchFamily="34" charset="0"/>
                </a:rPr>
                <a:t>Power profile of PHWR programme</a:t>
              </a:r>
              <a:endParaRPr lang="en-GB" sz="2000">
                <a:solidFill>
                  <a:srgbClr val="FF0000"/>
                </a:solidFill>
                <a:latin typeface="Tahoma" pitchFamily="34" charset="0"/>
              </a:endParaRPr>
            </a:p>
          </p:txBody>
        </p:sp>
        <p:sp>
          <p:nvSpPr>
            <p:cNvPr id="2085" name="Line 7"/>
            <p:cNvSpPr>
              <a:spLocks noChangeShapeType="1"/>
            </p:cNvSpPr>
            <p:nvPr/>
          </p:nvSpPr>
          <p:spPr bwMode="auto">
            <a:xfrm>
              <a:off x="2724" y="2908"/>
              <a:ext cx="396" cy="299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1071"/>
          <p:cNvGrpSpPr>
            <a:grpSpLocks/>
          </p:cNvGrpSpPr>
          <p:nvPr/>
        </p:nvGrpSpPr>
        <p:grpSpPr bwMode="auto">
          <a:xfrm>
            <a:off x="134938" y="1009650"/>
            <a:ext cx="7281862" cy="2922588"/>
            <a:chOff x="85" y="636"/>
            <a:chExt cx="4587" cy="1841"/>
          </a:xfrm>
        </p:grpSpPr>
        <p:grpSp>
          <p:nvGrpSpPr>
            <p:cNvPr id="4" name="Group 1072"/>
            <p:cNvGrpSpPr>
              <a:grpSpLocks/>
            </p:cNvGrpSpPr>
            <p:nvPr/>
          </p:nvGrpSpPr>
          <p:grpSpPr bwMode="auto">
            <a:xfrm>
              <a:off x="595" y="927"/>
              <a:ext cx="2064" cy="1550"/>
              <a:chOff x="595" y="927"/>
              <a:chExt cx="2064" cy="1550"/>
            </a:xfrm>
          </p:grpSpPr>
          <p:pic>
            <p:nvPicPr>
              <p:cNvPr id="2082" name="Picture 30" descr="E:\User\Prashant\For RKS\For Chairman AEC\Lecture at Indian Academy of Sciences, Bangalore\TAPS4_Oct05.gif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95" y="927"/>
                <a:ext cx="2064" cy="1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83" name="Text Box 1074"/>
              <p:cNvSpPr txBox="1">
                <a:spLocks noChangeArrowheads="1"/>
              </p:cNvSpPr>
              <p:nvPr/>
            </p:nvSpPr>
            <p:spPr bwMode="auto">
              <a:xfrm>
                <a:off x="799" y="1008"/>
                <a:ext cx="1444" cy="3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10000"/>
                  </a:spcBef>
                </a:pPr>
                <a:r>
                  <a:rPr lang="en-GB" b="1">
                    <a:latin typeface="Tahoma" pitchFamily="34" charset="0"/>
                  </a:rPr>
                  <a:t>TAPS 3 </a:t>
                </a:r>
                <a:r>
                  <a:rPr lang="en-GB" b="1"/>
                  <a:t>–</a:t>
                </a:r>
                <a:r>
                  <a:rPr lang="en-GB" b="1">
                    <a:latin typeface="Tahoma" pitchFamily="34" charset="0"/>
                  </a:rPr>
                  <a:t> 4 </a:t>
                </a:r>
              </a:p>
              <a:p>
                <a:pPr algn="ctr">
                  <a:spcBef>
                    <a:spcPct val="10000"/>
                  </a:spcBef>
                </a:pPr>
                <a:r>
                  <a:rPr lang="en-GB" b="1">
                    <a:latin typeface="Tahoma" pitchFamily="34" charset="0"/>
                  </a:rPr>
                  <a:t>(540 MWe each)</a:t>
                </a:r>
              </a:p>
            </p:txBody>
          </p:sp>
        </p:grpSp>
        <p:sp>
          <p:nvSpPr>
            <p:cNvPr id="2081" name="Text Box 1075"/>
            <p:cNvSpPr txBox="1">
              <a:spLocks noChangeArrowheads="1"/>
            </p:cNvSpPr>
            <p:nvPr/>
          </p:nvSpPr>
          <p:spPr bwMode="auto">
            <a:xfrm>
              <a:off x="85" y="636"/>
              <a:ext cx="4587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900">
                  <a:solidFill>
                    <a:srgbClr val="336600"/>
                  </a:solidFill>
                  <a:latin typeface="Tahoma" pitchFamily="34" charset="0"/>
                </a:rPr>
                <a:t>NPCIL is a AAA (CRISIL) rated company for ten years in a row.</a:t>
              </a:r>
            </a:p>
          </p:txBody>
        </p:sp>
      </p:grpSp>
      <p:sp>
        <p:nvSpPr>
          <p:cNvPr id="2079" name="Rectangle 1076"/>
          <p:cNvSpPr>
            <a:spLocks noChangeArrowheads="1"/>
          </p:cNvSpPr>
          <p:nvPr/>
        </p:nvSpPr>
        <p:spPr bwMode="auto">
          <a:xfrm>
            <a:off x="3338513" y="1943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82" grpId="0" autoUpdateAnimBg="0"/>
      <p:bldP spid="173083" grpId="0" animBg="1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854075" y="0"/>
            <a:ext cx="7318375" cy="960438"/>
          </a:xfrm>
        </p:spPr>
        <p:txBody>
          <a:bodyPr/>
          <a:lstStyle/>
          <a:p>
            <a:pPr eaLnBrk="1" hangingPunct="1"/>
            <a:r>
              <a:rPr lang="en-US" sz="3200" smtClean="0"/>
              <a:t>Challenges of thorium fuel cycle</a:t>
            </a:r>
            <a:endParaRPr lang="en-IN" sz="3200" smtClean="0"/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1800" dirty="0" smtClean="0"/>
              <a:t>Melting point of ThO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(3350 °C) is much higher than that of UO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(2800°C). </a:t>
            </a:r>
          </a:p>
          <a:p>
            <a:pPr lvl="1" eaLnBrk="1" hangingPunct="1"/>
            <a:r>
              <a:rPr lang="en-US" sz="1800" dirty="0" smtClean="0"/>
              <a:t>Much higher sintering temperature (&gt;1700°C) is required to produce high density ThO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and ThO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–based mixed oxide fuels.</a:t>
            </a:r>
          </a:p>
          <a:p>
            <a:pPr lvl="2" eaLnBrk="1" hangingPunct="1"/>
            <a:r>
              <a:rPr lang="en-US" sz="1800" dirty="0" smtClean="0"/>
              <a:t>Admixing of ‘sintering aid’ (</a:t>
            </a:r>
            <a:r>
              <a:rPr lang="en-US" sz="1800" dirty="0" err="1" smtClean="0"/>
              <a:t>CaO</a:t>
            </a:r>
            <a:r>
              <a:rPr lang="en-US" sz="1800" dirty="0" smtClean="0"/>
              <a:t>, </a:t>
            </a:r>
            <a:r>
              <a:rPr lang="en-US" sz="1800" dirty="0" err="1" smtClean="0"/>
              <a:t>MgO</a:t>
            </a:r>
            <a:r>
              <a:rPr lang="en-US" sz="1800" dirty="0" smtClean="0"/>
              <a:t>, Nb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O</a:t>
            </a:r>
            <a:r>
              <a:rPr lang="en-US" sz="1800" baseline="-25000" dirty="0" smtClean="0"/>
              <a:t>5</a:t>
            </a:r>
            <a:r>
              <a:rPr lang="en-US" sz="1800" dirty="0" smtClean="0"/>
              <a:t>, etc) is required for achieving the desired pellet density at lower temperature.</a:t>
            </a:r>
          </a:p>
          <a:p>
            <a:pPr eaLnBrk="1" hangingPunct="1"/>
            <a:r>
              <a:rPr lang="en-US" sz="1800" dirty="0" smtClean="0"/>
              <a:t>ThO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and ThO</a:t>
            </a:r>
            <a:r>
              <a:rPr lang="en-US" sz="1800" baseline="-25000" dirty="0" smtClean="0"/>
              <a:t>2 </a:t>
            </a:r>
            <a:r>
              <a:rPr lang="en-US" sz="1800" dirty="0" smtClean="0"/>
              <a:t>based mixed oxide fuels are relatively inert and do not dissolve easily in concentrated nitric acid. </a:t>
            </a:r>
          </a:p>
          <a:p>
            <a:pPr lvl="1" eaLnBrk="1" hangingPunct="1"/>
            <a:r>
              <a:rPr lang="en-US" sz="1800" dirty="0" smtClean="0"/>
              <a:t>Addition of small quantities of HF in conc. HNO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 is essential which cause corrosion of stainless steel equipment and piping in reprocessing plants. </a:t>
            </a:r>
          </a:p>
          <a:p>
            <a:pPr lvl="1" eaLnBrk="1" hangingPunct="1"/>
            <a:r>
              <a:rPr lang="en-US" sz="1800" dirty="0" smtClean="0"/>
              <a:t>The corrosion problem is mitigated with addition of aluminium nitrate.</a:t>
            </a:r>
          </a:p>
          <a:p>
            <a:pPr lvl="1" eaLnBrk="1" hangingPunct="1"/>
            <a:r>
              <a:rPr lang="en-US" sz="1800" dirty="0" smtClean="0"/>
              <a:t>Requires long dissolution time in boiling THOREX solution [13M HNO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+0.05M HF+0.1M Al(NO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)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] for ThO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based fuel </a:t>
            </a:r>
          </a:p>
          <a:p>
            <a:pPr eaLnBrk="1" hangingPunct="1"/>
            <a:r>
              <a:rPr lang="en-US" sz="1800" dirty="0" smtClean="0"/>
              <a:t>The irradiated </a:t>
            </a:r>
            <a:r>
              <a:rPr lang="en-US" sz="1800" dirty="0" err="1" smtClean="0"/>
              <a:t>Th</a:t>
            </a:r>
            <a:r>
              <a:rPr lang="en-US" sz="1800" dirty="0" smtClean="0"/>
              <a:t> or </a:t>
            </a:r>
            <a:r>
              <a:rPr lang="en-US" sz="1800" dirty="0" err="1" smtClean="0"/>
              <a:t>Th</a:t>
            </a:r>
            <a:r>
              <a:rPr lang="en-US" sz="1800" dirty="0" smtClean="0"/>
              <a:t>–based fuels contain significant amount of </a:t>
            </a:r>
            <a:r>
              <a:rPr lang="en-US" sz="1800" baseline="30000" dirty="0" smtClean="0"/>
              <a:t>232</a:t>
            </a:r>
            <a:r>
              <a:rPr lang="en-US" sz="1800" dirty="0" smtClean="0"/>
              <a:t>U, having a half-life of 68.9 years and is associated with strong gamma emitting daughter products, </a:t>
            </a:r>
            <a:r>
              <a:rPr lang="en-US" sz="1800" baseline="30000" dirty="0" smtClean="0"/>
              <a:t>212</a:t>
            </a:r>
            <a:r>
              <a:rPr lang="en-US" sz="1800" dirty="0" smtClean="0"/>
              <a:t>Bi and </a:t>
            </a:r>
            <a:r>
              <a:rPr lang="en-US" sz="1800" baseline="30000" dirty="0" smtClean="0"/>
              <a:t>208</a:t>
            </a:r>
            <a:r>
              <a:rPr lang="en-US" sz="1800" dirty="0" smtClean="0"/>
              <a:t>Tl with very short half-life. </a:t>
            </a:r>
          </a:p>
          <a:p>
            <a:pPr lvl="1" eaLnBrk="1" hangingPunct="1"/>
            <a:r>
              <a:rPr lang="en-US" sz="1800" dirty="0" smtClean="0"/>
              <a:t>There is significant build-up of radiation dose with storage of spent </a:t>
            </a:r>
            <a:r>
              <a:rPr lang="en-US" sz="1800" dirty="0" err="1" smtClean="0"/>
              <a:t>Th</a:t>
            </a:r>
            <a:r>
              <a:rPr lang="en-US" sz="1800" dirty="0" smtClean="0"/>
              <a:t>–based fuel or separated </a:t>
            </a:r>
            <a:r>
              <a:rPr lang="en-US" sz="1800" baseline="30000" dirty="0" smtClean="0"/>
              <a:t>233</a:t>
            </a:r>
            <a:r>
              <a:rPr lang="en-US" sz="1800" dirty="0" smtClean="0"/>
              <a:t>U, </a:t>
            </a:r>
          </a:p>
          <a:p>
            <a:pPr lvl="1" eaLnBrk="1" hangingPunct="1"/>
            <a:r>
              <a:rPr lang="en-US" sz="1800" dirty="0" smtClean="0"/>
              <a:t>This necessitates remote and automated reprocessing and re-fabrication in heavily shielded hot cells, increasing the cost of fuel cycle activities.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			</a:t>
            </a:r>
            <a:r>
              <a:rPr lang="en-US" sz="1100" b="1" smtClean="0"/>
              <a:t>	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			</a:t>
            </a:r>
            <a:r>
              <a:rPr lang="en-US" sz="1100" b="1" smtClean="0"/>
              <a:t>					</a:t>
            </a:r>
          </a:p>
        </p:txBody>
      </p:sp>
      <p:pic>
        <p:nvPicPr>
          <p:cNvPr id="57347" name="Picture 2" descr="KAPSTHO2Alpha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30713"/>
            <a:ext cx="1874838" cy="2122487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</p:spPr>
      </p:pic>
      <p:sp>
        <p:nvSpPr>
          <p:cNvPr id="57348" name="Rectangle 3"/>
          <p:cNvSpPr>
            <a:spLocks noChangeArrowheads="1"/>
          </p:cNvSpPr>
          <p:nvPr/>
        </p:nvSpPr>
        <p:spPr bwMode="auto">
          <a:xfrm>
            <a:off x="0" y="6561138"/>
            <a:ext cx="1951038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6664" tIns="13332" rIns="26664" bIns="13332" anchor="ctr">
            <a:spAutoFit/>
          </a:bodyPr>
          <a:lstStyle/>
          <a:p>
            <a:pPr defTabSz="266700"/>
            <a:r>
              <a:rPr lang="en-US" b="1">
                <a:solidFill>
                  <a:srgbClr val="006600"/>
                </a:solidFill>
                <a:latin typeface="Verdana" pitchFamily="34" charset="0"/>
                <a:sym typeface="Symbol" pitchFamily="18" charset="2"/>
              </a:rPr>
              <a:t></a:t>
            </a:r>
            <a:r>
              <a:rPr lang="en-US" b="1">
                <a:solidFill>
                  <a:srgbClr val="006600"/>
                </a:solidFill>
                <a:latin typeface="Verdana" pitchFamily="34" charset="0"/>
              </a:rPr>
              <a:t>-Autoradiograph</a:t>
            </a:r>
            <a:endParaRPr lang="en-US" b="1">
              <a:solidFill>
                <a:srgbClr val="006600"/>
              </a:solidFill>
              <a:latin typeface="Verdana" pitchFamily="34" charset="0"/>
              <a:sym typeface="Symbol" pitchFamily="18" charset="2"/>
            </a:endParaRPr>
          </a:p>
        </p:txBody>
      </p:sp>
      <p:pic>
        <p:nvPicPr>
          <p:cNvPr id="57349" name="Picture 2" descr="KAPSTHO2BG-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55800" y="4425950"/>
            <a:ext cx="1873250" cy="2151063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</p:spPr>
      </p:pic>
      <p:sp>
        <p:nvSpPr>
          <p:cNvPr id="57350" name="Rectangle 3"/>
          <p:cNvSpPr>
            <a:spLocks noChangeArrowheads="1"/>
          </p:cNvSpPr>
          <p:nvPr/>
        </p:nvSpPr>
        <p:spPr bwMode="auto">
          <a:xfrm>
            <a:off x="1804988" y="6575425"/>
            <a:ext cx="21431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6664" tIns="13332" rIns="26664" bIns="13332" anchor="ctr">
            <a:spAutoFit/>
          </a:bodyPr>
          <a:lstStyle/>
          <a:p>
            <a:pPr defTabSz="266700"/>
            <a:r>
              <a:rPr lang="en-US" b="1">
                <a:latin typeface="Arial" pitchFamily="34" charset="0"/>
                <a:sym typeface="Symbol" pitchFamily="18" charset="2"/>
              </a:rPr>
              <a:t></a:t>
            </a:r>
            <a:r>
              <a:rPr lang="en-US" b="1">
                <a:latin typeface="Arial" pitchFamily="34" charset="0"/>
              </a:rPr>
              <a:t>, </a:t>
            </a:r>
            <a:r>
              <a:rPr lang="en-US" b="1">
                <a:latin typeface="Arial" pitchFamily="34" charset="0"/>
                <a:sym typeface="Symbol" pitchFamily="18" charset="2"/>
              </a:rPr>
              <a:t> - </a:t>
            </a:r>
            <a:r>
              <a:rPr lang="en-US" b="1">
                <a:solidFill>
                  <a:srgbClr val="006600"/>
                </a:solidFill>
                <a:latin typeface="Verdana" pitchFamily="34" charset="0"/>
              </a:rPr>
              <a:t>Autoradiograph</a:t>
            </a:r>
          </a:p>
        </p:txBody>
      </p:sp>
      <p:sp>
        <p:nvSpPr>
          <p:cNvPr id="57351" name="Rectangle 3"/>
          <p:cNvSpPr>
            <a:spLocks noChangeArrowheads="1"/>
          </p:cNvSpPr>
          <p:nvPr/>
        </p:nvSpPr>
        <p:spPr bwMode="auto">
          <a:xfrm>
            <a:off x="3883025" y="6588125"/>
            <a:ext cx="27241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6664" tIns="13332" rIns="26664" bIns="13332" anchor="ctr">
            <a:spAutoFit/>
          </a:bodyPr>
          <a:lstStyle/>
          <a:p>
            <a:pPr algn="ctr" defTabSz="266700"/>
            <a:r>
              <a:rPr lang="en-US" b="1">
                <a:solidFill>
                  <a:srgbClr val="006600"/>
                </a:solidFill>
                <a:latin typeface="Verdana" pitchFamily="34" charset="0"/>
                <a:sym typeface="Symbol" pitchFamily="18" charset="2"/>
              </a:rPr>
              <a:t>PIE hot cell facility</a:t>
            </a:r>
          </a:p>
        </p:txBody>
      </p:sp>
      <p:sp>
        <p:nvSpPr>
          <p:cNvPr id="57352" name="Text Box 7"/>
          <p:cNvSpPr txBox="1">
            <a:spLocks noChangeArrowheads="1"/>
          </p:cNvSpPr>
          <p:nvPr/>
        </p:nvSpPr>
        <p:spPr bwMode="auto">
          <a:xfrm>
            <a:off x="9107488" y="5357813"/>
            <a:ext cx="354012" cy="11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6664" tIns="13332" rIns="26664" bIns="13332">
            <a:spAutoFit/>
          </a:bodyPr>
          <a:lstStyle/>
          <a:p>
            <a:pPr defTabSz="266700">
              <a:spcBef>
                <a:spcPct val="50000"/>
              </a:spcBef>
            </a:pPr>
            <a:endParaRPr lang="en-GB" sz="500">
              <a:latin typeface="Arial" pitchFamily="34" charset="0"/>
            </a:endParaRPr>
          </a:p>
        </p:txBody>
      </p:sp>
      <p:sp>
        <p:nvSpPr>
          <p:cNvPr id="324616" name="Text Box 8"/>
          <p:cNvSpPr txBox="1">
            <a:spLocks noChangeArrowheads="1"/>
          </p:cNvSpPr>
          <p:nvPr/>
        </p:nvSpPr>
        <p:spPr bwMode="auto">
          <a:xfrm>
            <a:off x="6211888" y="6564313"/>
            <a:ext cx="2932112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6664" tIns="13332" rIns="26664" bIns="13332">
            <a:spAutoFit/>
          </a:bodyPr>
          <a:lstStyle/>
          <a:p>
            <a:pPr algn="ctr" defTabSz="266700">
              <a:spcBef>
                <a:spcPct val="50000"/>
              </a:spcBef>
              <a:defRPr/>
            </a:pPr>
            <a:r>
              <a:rPr lang="en-US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Fission gas analysis set up</a:t>
            </a:r>
          </a:p>
        </p:txBody>
      </p:sp>
      <p:pic>
        <p:nvPicPr>
          <p:cNvPr id="57354" name="Object 0"/>
          <p:cNvPicPr preferRelativeResize="0">
            <a:picLocks noChangeAspect="1" noChangeArrowheads="1"/>
          </p:cNvPicPr>
          <p:nvPr/>
        </p:nvPicPr>
        <p:blipFill>
          <a:blip r:embed="rId5" cstate="print">
            <a:lum bright="12000" contrast="48000"/>
          </a:blip>
          <a:srcRect/>
          <a:stretch>
            <a:fillRect/>
          </a:stretch>
        </p:blipFill>
        <p:spPr bwMode="auto">
          <a:xfrm>
            <a:off x="6667500" y="4398963"/>
            <a:ext cx="2476500" cy="2160587"/>
          </a:xfrm>
          <a:prstGeom prst="rect">
            <a:avLst/>
          </a:prstGeom>
          <a:noFill/>
          <a:ln w="28575">
            <a:solidFill>
              <a:srgbClr val="000080"/>
            </a:solidFill>
            <a:miter lim="800000"/>
            <a:headEnd/>
            <a:tailEnd/>
          </a:ln>
        </p:spPr>
      </p:pic>
      <p:sp>
        <p:nvSpPr>
          <p:cNvPr id="57355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863600" y="0"/>
            <a:ext cx="7291388" cy="960438"/>
          </a:xfrm>
        </p:spPr>
        <p:txBody>
          <a:bodyPr lIns="91410" tIns="45705" rIns="91410" bIns="45705"/>
          <a:lstStyle/>
          <a:p>
            <a:pPr eaLnBrk="1" hangingPunct="1"/>
            <a:r>
              <a:rPr lang="en-GB" smtClean="0"/>
              <a:t>Post Irradiation Examination (PIE) of thoria fuel</a:t>
            </a:r>
          </a:p>
        </p:txBody>
      </p:sp>
      <p:sp>
        <p:nvSpPr>
          <p:cNvPr id="57356" name="Rectangle 11"/>
          <p:cNvSpPr>
            <a:spLocks noChangeArrowheads="1"/>
          </p:cNvSpPr>
          <p:nvPr/>
        </p:nvSpPr>
        <p:spPr bwMode="auto">
          <a:xfrm>
            <a:off x="-36513" y="902906"/>
            <a:ext cx="8835456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6664" tIns="45705" rIns="26664" bIns="45705"/>
          <a:lstStyle/>
          <a:p>
            <a:pPr marL="255588" indent="-255588">
              <a:spcBef>
                <a:spcPts val="0"/>
              </a:spcBef>
              <a:buClr>
                <a:srgbClr val="006600"/>
              </a:buClr>
              <a:buFont typeface="Wingdings" pitchFamily="2" charset="2"/>
              <a:buChar char="n"/>
            </a:pPr>
            <a:r>
              <a:rPr lang="en-GB" sz="2000" dirty="0">
                <a:solidFill>
                  <a:srgbClr val="006600"/>
                </a:solidFill>
                <a:latin typeface="Verdana" pitchFamily="34" charset="0"/>
              </a:rPr>
              <a:t>The PIE was carried out for one of the discharged bundles from </a:t>
            </a:r>
            <a:r>
              <a:rPr lang="en-GB" sz="2000" dirty="0" err="1">
                <a:solidFill>
                  <a:srgbClr val="006600"/>
                </a:solidFill>
                <a:latin typeface="Verdana" pitchFamily="34" charset="0"/>
              </a:rPr>
              <a:t>Kakrapar</a:t>
            </a:r>
            <a:r>
              <a:rPr lang="en-GB" sz="2000" dirty="0">
                <a:solidFill>
                  <a:srgbClr val="006600"/>
                </a:solidFill>
                <a:latin typeface="Verdana" pitchFamily="34" charset="0"/>
              </a:rPr>
              <a:t> unit-2, which had seen 508 full power days.</a:t>
            </a:r>
          </a:p>
        </p:txBody>
      </p:sp>
      <p:sp>
        <p:nvSpPr>
          <p:cNvPr id="57357" name="Rectangle 12"/>
          <p:cNvSpPr>
            <a:spLocks noChangeArrowheads="1"/>
          </p:cNvSpPr>
          <p:nvPr/>
        </p:nvSpPr>
        <p:spPr bwMode="auto">
          <a:xfrm>
            <a:off x="0" y="3152775"/>
            <a:ext cx="3643313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0" tIns="45705" rIns="91410" bIns="45705"/>
          <a:lstStyle/>
          <a:p>
            <a:pPr marL="242888" indent="-242888">
              <a:lnSpc>
                <a:spcPct val="90000"/>
              </a:lnSpc>
              <a:spcBef>
                <a:spcPct val="20000"/>
              </a:spcBef>
              <a:buClr>
                <a:srgbClr val="006600"/>
              </a:buClr>
              <a:buFont typeface="Wingdings" pitchFamily="2" charset="2"/>
              <a:buNone/>
            </a:pPr>
            <a:r>
              <a:rPr lang="en-GB">
                <a:solidFill>
                  <a:srgbClr val="006600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57358" name="Rectangle 13"/>
          <p:cNvSpPr>
            <a:spLocks noChangeArrowheads="1"/>
          </p:cNvSpPr>
          <p:nvPr/>
        </p:nvSpPr>
        <p:spPr bwMode="auto">
          <a:xfrm>
            <a:off x="0" y="2173288"/>
            <a:ext cx="3619500" cy="106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0" tIns="45705" rIns="91410" bIns="45705"/>
          <a:lstStyle/>
          <a:p>
            <a:pPr marL="242888" indent="-242888" algn="r">
              <a:lnSpc>
                <a:spcPct val="90000"/>
              </a:lnSpc>
              <a:spcBef>
                <a:spcPct val="20000"/>
              </a:spcBef>
              <a:buClr>
                <a:srgbClr val="006600"/>
              </a:buClr>
              <a:buFont typeface="Wingdings" pitchFamily="2" charset="2"/>
              <a:buNone/>
            </a:pPr>
            <a:endParaRPr lang="en-GB" sz="600">
              <a:solidFill>
                <a:srgbClr val="006600"/>
              </a:solidFill>
              <a:latin typeface="Verdana" pitchFamily="34" charset="0"/>
            </a:endParaRPr>
          </a:p>
        </p:txBody>
      </p:sp>
      <p:sp>
        <p:nvSpPr>
          <p:cNvPr id="57359" name="Rectangle 14"/>
          <p:cNvSpPr>
            <a:spLocks noChangeArrowheads="1"/>
          </p:cNvSpPr>
          <p:nvPr/>
        </p:nvSpPr>
        <p:spPr bwMode="auto">
          <a:xfrm>
            <a:off x="0" y="1548484"/>
            <a:ext cx="8936966" cy="255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0" tIns="45705" rIns="91410" bIns="45705"/>
          <a:lstStyle/>
          <a:p>
            <a:pPr marL="338138" lvl="1" indent="-161925" algn="just">
              <a:lnSpc>
                <a:spcPct val="75000"/>
              </a:lnSpc>
              <a:spcBef>
                <a:spcPts val="0"/>
              </a:spcBef>
              <a:spcAft>
                <a:spcPts val="600"/>
              </a:spcAft>
              <a:buClr>
                <a:srgbClr val="0000CC"/>
              </a:buClr>
              <a:buFontTx/>
              <a:buChar char="•"/>
            </a:pPr>
            <a:r>
              <a:rPr lang="en-GB" sz="1800" dirty="0" smtClean="0">
                <a:solidFill>
                  <a:srgbClr val="0000CC"/>
                </a:solidFill>
                <a:latin typeface="Verdana" pitchFamily="34" charset="0"/>
              </a:rPr>
              <a:t>Dissolution </a:t>
            </a:r>
            <a:r>
              <a:rPr lang="en-GB" sz="1800" dirty="0">
                <a:solidFill>
                  <a:srgbClr val="0000CC"/>
                </a:solidFill>
                <a:latin typeface="Verdana" pitchFamily="34" charset="0"/>
              </a:rPr>
              <a:t>tests done for uranium isotope composition and fission products and compared with theoretical evaluations.</a:t>
            </a:r>
          </a:p>
          <a:p>
            <a:pPr marL="338138" lvl="1" indent="-161925" algn="just">
              <a:lnSpc>
                <a:spcPct val="75000"/>
              </a:lnSpc>
              <a:spcBef>
                <a:spcPts val="0"/>
              </a:spcBef>
              <a:spcAft>
                <a:spcPts val="600"/>
              </a:spcAft>
              <a:buClr>
                <a:srgbClr val="0000CC"/>
              </a:buClr>
              <a:buFontTx/>
              <a:buChar char="•"/>
            </a:pPr>
            <a:r>
              <a:rPr lang="en-GB" sz="1800" dirty="0">
                <a:solidFill>
                  <a:srgbClr val="0000CC"/>
                </a:solidFill>
                <a:latin typeface="Verdana" pitchFamily="34" charset="0"/>
              </a:rPr>
              <a:t>Power distribution shows peaking at the outer pins for UO</a:t>
            </a:r>
            <a:r>
              <a:rPr lang="en-GB" sz="1800" baseline="-25000" dirty="0">
                <a:solidFill>
                  <a:srgbClr val="0000CC"/>
                </a:solidFill>
                <a:latin typeface="Verdana" pitchFamily="34" charset="0"/>
              </a:rPr>
              <a:t>2</a:t>
            </a:r>
            <a:r>
              <a:rPr lang="en-GB" sz="1800" dirty="0">
                <a:solidFill>
                  <a:srgbClr val="0000CC"/>
                </a:solidFill>
                <a:latin typeface="Verdana" pitchFamily="34" charset="0"/>
              </a:rPr>
              <a:t> bundle and at intermediate pins for </a:t>
            </a:r>
            <a:r>
              <a:rPr lang="en-GB" sz="1800" dirty="0" err="1">
                <a:solidFill>
                  <a:srgbClr val="0000CC"/>
                </a:solidFill>
                <a:latin typeface="Verdana" pitchFamily="34" charset="0"/>
              </a:rPr>
              <a:t>thoria</a:t>
            </a:r>
            <a:r>
              <a:rPr lang="en-GB" sz="1800" dirty="0">
                <a:solidFill>
                  <a:srgbClr val="0000CC"/>
                </a:solidFill>
                <a:latin typeface="Verdana" pitchFamily="34" charset="0"/>
              </a:rPr>
              <a:t> bundle.</a:t>
            </a:r>
          </a:p>
          <a:p>
            <a:pPr marL="338138" lvl="1" indent="-161925" algn="just">
              <a:lnSpc>
                <a:spcPct val="75000"/>
              </a:lnSpc>
              <a:spcBef>
                <a:spcPts val="0"/>
              </a:spcBef>
              <a:buClr>
                <a:srgbClr val="0000CC"/>
              </a:buClr>
              <a:buFontTx/>
              <a:buChar char="•"/>
            </a:pPr>
            <a:r>
              <a:rPr lang="en-GB" sz="1800" dirty="0">
                <a:solidFill>
                  <a:srgbClr val="0000CC"/>
                </a:solidFill>
                <a:latin typeface="Verdana" pitchFamily="34" charset="0"/>
              </a:rPr>
              <a:t>Fission products (</a:t>
            </a:r>
            <a:r>
              <a:rPr lang="en-GB" sz="1800" baseline="30000" dirty="0">
                <a:solidFill>
                  <a:srgbClr val="0000CC"/>
                </a:solidFill>
                <a:latin typeface="Verdana" pitchFamily="34" charset="0"/>
              </a:rPr>
              <a:t>137</a:t>
            </a:r>
            <a:r>
              <a:rPr lang="en-GB" sz="1800" dirty="0">
                <a:solidFill>
                  <a:srgbClr val="0000CC"/>
                </a:solidFill>
                <a:latin typeface="Verdana" pitchFamily="34" charset="0"/>
              </a:rPr>
              <a:t>Cs) migrate to </a:t>
            </a:r>
            <a:r>
              <a:rPr lang="en-GB" sz="1800" dirty="0" err="1">
                <a:solidFill>
                  <a:srgbClr val="0000CC"/>
                </a:solidFill>
                <a:latin typeface="Verdana" pitchFamily="34" charset="0"/>
              </a:rPr>
              <a:t>thoria</a:t>
            </a:r>
            <a:r>
              <a:rPr lang="en-GB" sz="1800" dirty="0">
                <a:solidFill>
                  <a:srgbClr val="0000CC"/>
                </a:solidFill>
                <a:latin typeface="Verdana" pitchFamily="34" charset="0"/>
              </a:rPr>
              <a:t> pellet cracks unlike </a:t>
            </a:r>
            <a:r>
              <a:rPr lang="en-GB" sz="1800" dirty="0" err="1">
                <a:solidFill>
                  <a:srgbClr val="0000CC"/>
                </a:solidFill>
                <a:latin typeface="Verdana" pitchFamily="34" charset="0"/>
              </a:rPr>
              <a:t>upto</a:t>
            </a:r>
            <a:r>
              <a:rPr lang="en-GB" sz="1800" dirty="0">
                <a:solidFill>
                  <a:srgbClr val="0000CC"/>
                </a:solidFill>
                <a:latin typeface="Verdana" pitchFamily="34" charset="0"/>
              </a:rPr>
              <a:t> periphery in UO</a:t>
            </a:r>
            <a:r>
              <a:rPr lang="en-GB" sz="1800" baseline="-25000" dirty="0">
                <a:solidFill>
                  <a:srgbClr val="0000CC"/>
                </a:solidFill>
                <a:latin typeface="Verdana" pitchFamily="34" charset="0"/>
              </a:rPr>
              <a:t>2</a:t>
            </a:r>
            <a:r>
              <a:rPr lang="en-GB" sz="1800" dirty="0">
                <a:solidFill>
                  <a:srgbClr val="0000CC"/>
                </a:solidFill>
                <a:latin typeface="Verdana" pitchFamily="34" charset="0"/>
              </a:rPr>
              <a:t> fuel. </a:t>
            </a:r>
          </a:p>
        </p:txBody>
      </p:sp>
      <p:pic>
        <p:nvPicPr>
          <p:cNvPr id="57366" name="Picture 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00488" y="4418013"/>
            <a:ext cx="2708275" cy="2136775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</p:spPr>
      </p:pic>
      <p:graphicFrame>
        <p:nvGraphicFramePr>
          <p:cNvPr id="17" name="Group 74"/>
          <p:cNvGraphicFramePr>
            <a:graphicFrameLocks noGrp="1"/>
          </p:cNvGraphicFramePr>
          <p:nvPr/>
        </p:nvGraphicFramePr>
        <p:xfrm>
          <a:off x="51756" y="3060902"/>
          <a:ext cx="6235209" cy="1270851"/>
        </p:xfrm>
        <a:graphic>
          <a:graphicData uri="http://schemas.openxmlformats.org/drawingml/2006/table">
            <a:tbl>
              <a:tblPr/>
              <a:tblGrid>
                <a:gridCol w="2561115"/>
                <a:gridCol w="710856"/>
                <a:gridCol w="696779"/>
                <a:gridCol w="591207"/>
                <a:gridCol w="506748"/>
                <a:gridCol w="640474"/>
                <a:gridCol w="528030"/>
              </a:tblGrid>
              <a:tr h="338704">
                <a:tc gridSpan="7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charset="0"/>
                        </a:rPr>
                        <a:t>Isotopic Composition of Discharged Uranium (%)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386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charset="0"/>
                        </a:rPr>
                        <a:t>232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charset="0"/>
                        </a:rPr>
                        <a:t>U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charset="0"/>
                        </a:rPr>
                        <a:t>233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charset="0"/>
                        </a:rPr>
                        <a:t>U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charset="0"/>
                        </a:rPr>
                        <a:t>234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charset="0"/>
                        </a:rPr>
                        <a:t>U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charset="0"/>
                        </a:rPr>
                        <a:t>235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charset="0"/>
                        </a:rPr>
                        <a:t>U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charset="0"/>
                        </a:rPr>
                        <a:t>236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charset="0"/>
                        </a:rPr>
                        <a:t>U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charset="0"/>
                        </a:rPr>
                        <a:t>238</a:t>
                      </a: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charset="0"/>
                        </a:rPr>
                        <a:t>U</a:t>
                      </a:r>
                      <a:endParaRPr kumimoji="0" lang="en-GB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22547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Mass Spectrometric Analysis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0.0459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88.78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9.95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0.085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0.14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781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Theoretical Prediction *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0.0491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90.556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10.945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1.07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0.0918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18288" marR="1828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6286965" y="3066515"/>
            <a:ext cx="2857035" cy="1292662"/>
          </a:xfrm>
          <a:prstGeom prst="rect">
            <a:avLst/>
          </a:prstGeom>
        </p:spPr>
        <p:txBody>
          <a:bodyPr wrap="square" lIns="18288" rIns="18288">
            <a:spAutoFit/>
          </a:bodyPr>
          <a:lstStyle/>
          <a:p>
            <a:r>
              <a:rPr lang="en-US" sz="13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Power peaking in the central elements</a:t>
            </a:r>
          </a:p>
          <a:p>
            <a:r>
              <a:rPr lang="en-US" sz="13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Atom % fission = 1.25% </a:t>
            </a:r>
          </a:p>
          <a:p>
            <a:r>
              <a:rPr lang="en-US" sz="13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Fission products measured were </a:t>
            </a:r>
          </a:p>
          <a:p>
            <a:r>
              <a:rPr lang="en-US" sz="1300" baseline="300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125</a:t>
            </a:r>
            <a:r>
              <a:rPr lang="en-US" sz="13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Sb, </a:t>
            </a:r>
            <a:r>
              <a:rPr lang="en-US" sz="1300" baseline="300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134</a:t>
            </a:r>
            <a:r>
              <a:rPr lang="en-US" sz="13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Cs, </a:t>
            </a:r>
            <a:r>
              <a:rPr lang="en-US" sz="1300" baseline="300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137</a:t>
            </a:r>
            <a:r>
              <a:rPr lang="en-US" sz="13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Cs, </a:t>
            </a:r>
            <a:r>
              <a:rPr lang="en-US" sz="1300" baseline="300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144</a:t>
            </a:r>
            <a:r>
              <a:rPr lang="en-US" sz="13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Ce-</a:t>
            </a:r>
            <a:r>
              <a:rPr lang="en-US" sz="1300" baseline="300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144</a:t>
            </a:r>
            <a:r>
              <a:rPr lang="en-US" sz="13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Pr, </a:t>
            </a:r>
            <a:r>
              <a:rPr lang="en-US" sz="1300" baseline="300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154</a:t>
            </a:r>
            <a:r>
              <a:rPr lang="en-US" sz="13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Eu, </a:t>
            </a:r>
            <a:r>
              <a:rPr lang="en-US" sz="1300" baseline="300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155</a:t>
            </a:r>
            <a:r>
              <a:rPr lang="en-US" sz="13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Eu, </a:t>
            </a:r>
            <a:r>
              <a:rPr lang="en-US" sz="1300" baseline="300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90</a:t>
            </a:r>
            <a:r>
              <a:rPr lang="en-US" sz="13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Sr. </a:t>
            </a:r>
          </a:p>
          <a:p>
            <a:r>
              <a:rPr lang="en-US" sz="1300" dirty="0" smtClean="0">
                <a:solidFill>
                  <a:srgbClr val="0000CC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Gross activity of the bundle measured</a:t>
            </a:r>
            <a:endParaRPr lang="en-US" sz="1300" dirty="0">
              <a:solidFill>
                <a:srgbClr val="0000CC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ontent Placeholder 5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28675" name="Picture 6" descr="BeashSands"/>
          <p:cNvPicPr>
            <a:picLocks noChangeAspect="1" noChangeArrowheads="1"/>
          </p:cNvPicPr>
          <p:nvPr/>
        </p:nvPicPr>
        <p:blipFill>
          <a:blip r:embed="rId2" cstate="print">
            <a:lum bright="40000" contrast="22000"/>
          </a:blip>
          <a:srcRect l="1866" r="1755" b="3067"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itle 1"/>
          <p:cNvSpPr>
            <a:spLocks noGrp="1"/>
          </p:cNvSpPr>
          <p:nvPr>
            <p:ph type="title"/>
          </p:nvPr>
        </p:nvSpPr>
        <p:spPr>
          <a:xfrm>
            <a:off x="1143000" y="3249613"/>
            <a:ext cx="7019925" cy="960437"/>
          </a:xfrm>
          <a:noFill/>
          <a:ln>
            <a:solidFill>
              <a:srgbClr val="0000CC"/>
            </a:solidFill>
          </a:ln>
        </p:spPr>
        <p:txBody>
          <a:bodyPr/>
          <a:lstStyle/>
          <a:p>
            <a:pPr algn="ctr"/>
            <a:r>
              <a:rPr lang="en-US" smtClean="0"/>
              <a:t>Relevance of thorium to long term Indian nuclear power programme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BD47E3-2162-429F-9B5B-3F6DE193769E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0" y="3087017"/>
            <a:ext cx="9144000" cy="1066800"/>
          </a:xfrm>
        </p:spPr>
        <p:txBody>
          <a:bodyPr/>
          <a:lstStyle/>
          <a:p>
            <a:r>
              <a:rPr lang="en-US" dirty="0" smtClean="0"/>
              <a:t>Brief history of thorium fuel based reactors</a:t>
            </a:r>
            <a:endParaRPr lang="en-IN" dirty="0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			</a:t>
            </a:r>
            <a:r>
              <a:rPr lang="en-US" sz="1100" b="1" smtClean="0"/>
              <a:t>	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6353353" y="986409"/>
            <a:ext cx="2807909" cy="587159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folHlink"/>
                </a:solidFill>
                <a:latin typeface="+mj-lt"/>
                <a:ea typeface="+mj-ea"/>
                <a:cs typeface="+mj-cs"/>
              </a:rPr>
              <a:t>Experience with thorium based fuels in </a:t>
            </a:r>
            <a:r>
              <a:rPr lang="en-US" sz="2000" dirty="0" smtClean="0">
                <a:solidFill>
                  <a:schemeClr val="folHlink"/>
                </a:solidFill>
              </a:rPr>
              <a:t>world -Thorium fuel experience of more than three decades old exists for test reactors &amp; power reactors of different types 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6353353" cy="5867400"/>
          </a:xfrm>
        </p:spPr>
        <p:txBody>
          <a:bodyPr/>
          <a:lstStyle/>
          <a:p>
            <a:pPr>
              <a:buNone/>
            </a:pPr>
            <a:endParaRPr lang="en-US" sz="1800" dirty="0"/>
          </a:p>
        </p:txBody>
      </p:sp>
      <p:graphicFrame>
        <p:nvGraphicFramePr>
          <p:cNvPr id="4" name="Group 67"/>
          <p:cNvGraphicFramePr>
            <a:graphicFrameLocks/>
          </p:cNvGraphicFramePr>
          <p:nvPr/>
        </p:nvGraphicFramePr>
        <p:xfrm>
          <a:off x="34504" y="976261"/>
          <a:ext cx="6318849" cy="4477437"/>
        </p:xfrm>
        <a:graphic>
          <a:graphicData uri="http://schemas.openxmlformats.org/drawingml/2006/table">
            <a:tbl>
              <a:tblPr/>
              <a:tblGrid>
                <a:gridCol w="1548442"/>
                <a:gridCol w="1345720"/>
                <a:gridCol w="940280"/>
                <a:gridCol w="1285335"/>
                <a:gridCol w="1199072"/>
              </a:tblGrid>
              <a:tr h="55128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Name &amp; country</a:t>
                      </a:r>
                    </a:p>
                  </a:txBody>
                  <a:tcPr marL="18288" marR="18288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Type </a:t>
                      </a:r>
                    </a:p>
                  </a:txBody>
                  <a:tcPr marL="18288" marR="18288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Power</a:t>
                      </a:r>
                    </a:p>
                  </a:txBody>
                  <a:tcPr marL="18288" marR="18288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Fuel</a:t>
                      </a:r>
                    </a:p>
                  </a:txBody>
                  <a:tcPr marL="18288" marR="18288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Operation</a:t>
                      </a:r>
                    </a:p>
                  </a:txBody>
                  <a:tcPr marL="18288" marR="18288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7622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Lingen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,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Germany</a:t>
                      </a:r>
                    </a:p>
                  </a:txBody>
                  <a:tcPr marL="18288" marR="1828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BWR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60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MWe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Test fuel (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Th+Pu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)O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 pellets </a:t>
                      </a:r>
                      <a:endParaRPr kumimoji="0" lang="en-US" sz="16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Till 1973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5844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MSRE,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ORNL, USA</a:t>
                      </a:r>
                    </a:p>
                  </a:txBody>
                  <a:tcPr marL="18288" marR="1828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MSBR 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8 MWt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233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U molten fluorides 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1964-1969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87084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Shippingport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 &amp;  Indian Point 1, USA</a:t>
                      </a:r>
                    </a:p>
                  </a:txBody>
                  <a:tcPr marL="18288" marR="1828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LWBR, PWR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60 MWe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285 MWe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Th+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233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U driver fuel,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Oxide Pellets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1977-1982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1962-1980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87084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SUSPOP/KSTR, KEMA, Netherlands</a:t>
                      </a:r>
                    </a:p>
                  </a:txBody>
                  <a:tcPr marL="18288" marR="1828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Aqueous homogeneous suspension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1 MWt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Th+HEU, Oxide pellets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1974-1977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5844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NRU &amp; NRX,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Canada</a:t>
                      </a:r>
                    </a:p>
                  </a:txBody>
                  <a:tcPr marL="18288" marR="1828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MTR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Th+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235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U, Test fuel 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Irradiation of few elements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4400" y="6553200"/>
            <a:ext cx="609600" cy="304800"/>
          </a:xfrm>
          <a:prstGeom prst="rect">
            <a:avLst/>
          </a:prstGeom>
        </p:spPr>
        <p:txBody>
          <a:bodyPr/>
          <a:lstStyle/>
          <a:p>
            <a:fld id="{01E7F835-77B3-4077-9666-D3241F6DD3F5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 l="1196" t="1991" r="5341" b="7635"/>
          <a:stretch>
            <a:fillRect/>
          </a:stretch>
        </p:blipFill>
        <p:spPr bwMode="auto">
          <a:xfrm>
            <a:off x="6361984" y="3065073"/>
            <a:ext cx="2782016" cy="357565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6361984" y="1449247"/>
            <a:ext cx="2790647" cy="161582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First large-scale nuclear power reactor for electricity-60 </a:t>
            </a:r>
            <a:r>
              <a:rPr lang="en-US" sz="1100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MWe</a:t>
            </a:r>
            <a:r>
              <a:rPr lang="en-US" sz="11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112713" lvl="1"/>
            <a:r>
              <a:rPr lang="en-US" sz="11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Test bench for thermal breeder using </a:t>
            </a:r>
            <a:r>
              <a:rPr lang="en-US" sz="1100" baseline="30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233</a:t>
            </a:r>
            <a:r>
              <a:rPr lang="en-US" sz="11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U fuel</a:t>
            </a:r>
          </a:p>
          <a:p>
            <a:r>
              <a:rPr lang="en-US" sz="11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Operated as LWBR during 1977-1982 </a:t>
            </a:r>
          </a:p>
          <a:p>
            <a:pPr marL="112713" lvl="1"/>
            <a:r>
              <a:rPr lang="en-US" sz="11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1.39% more fissile fuel at EOL</a:t>
            </a:r>
          </a:p>
          <a:p>
            <a:r>
              <a:rPr lang="en-US" sz="11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Breeding success achieved </a:t>
            </a:r>
          </a:p>
          <a:p>
            <a:pPr marL="112713" lvl="1"/>
            <a:r>
              <a:rPr lang="en-US" sz="11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by high cost of sophisticated core  </a:t>
            </a:r>
          </a:p>
          <a:p>
            <a:pPr marL="112713" lvl="1"/>
            <a:r>
              <a:rPr lang="en-US" sz="11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by sacrificing reactor performance</a:t>
            </a:r>
          </a:p>
        </p:txBody>
      </p:sp>
      <p:sp>
        <p:nvSpPr>
          <p:cNvPr id="9" name="Rectangle 8"/>
          <p:cNvSpPr/>
          <p:nvPr/>
        </p:nvSpPr>
        <p:spPr>
          <a:xfrm>
            <a:off x="6361984" y="986409"/>
            <a:ext cx="27992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Shipping port Reactor:  A major experience in the use of thorium 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504" y="5453698"/>
            <a:ext cx="1502205" cy="1404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1536709" y="5953036"/>
            <a:ext cx="2790647" cy="60016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1966: MSRE</a:t>
            </a:r>
          </a:p>
          <a:p>
            <a:r>
              <a:rPr lang="en-US" sz="11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Molten-Salt Reactor Experiment (MSRE)</a:t>
            </a:r>
          </a:p>
          <a:p>
            <a:r>
              <a:rPr lang="en-US" sz="11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Operated for 17,655 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sz="2000" dirty="0" smtClean="0"/>
              <a:t>Thorium based fuels have been loaded either partially or fully in High Temperature Gas cooled Reactor (HTGR) cores.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dirty="0"/>
          </a:p>
        </p:txBody>
      </p:sp>
      <p:graphicFrame>
        <p:nvGraphicFramePr>
          <p:cNvPr id="4" name="Group 2183"/>
          <p:cNvGraphicFramePr>
            <a:graphicFrameLocks/>
          </p:cNvGraphicFramePr>
          <p:nvPr/>
        </p:nvGraphicFramePr>
        <p:xfrm>
          <a:off x="129390" y="960438"/>
          <a:ext cx="8945592" cy="5006340"/>
        </p:xfrm>
        <a:graphic>
          <a:graphicData uri="http://schemas.openxmlformats.org/drawingml/2006/table">
            <a:tbl>
              <a:tblPr/>
              <a:tblGrid>
                <a:gridCol w="1104181"/>
                <a:gridCol w="1544128"/>
                <a:gridCol w="1052423"/>
                <a:gridCol w="3105510"/>
                <a:gridCol w="2139350"/>
              </a:tblGrid>
              <a:tr h="53711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Name &amp; country</a:t>
                      </a:r>
                    </a:p>
                  </a:txBody>
                  <a:tcPr marL="18288" marR="18288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Type </a:t>
                      </a:r>
                    </a:p>
                  </a:txBody>
                  <a:tcPr marL="18288" marR="18288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Power</a:t>
                      </a:r>
                    </a:p>
                  </a:txBody>
                  <a:tcPr marL="18288" marR="18288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Fuel</a:t>
                      </a:r>
                    </a:p>
                  </a:txBody>
                  <a:tcPr marL="18288" marR="18288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Operation</a:t>
                      </a:r>
                    </a:p>
                  </a:txBody>
                  <a:tcPr marL="18288" marR="18288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81273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AVR,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Germany</a:t>
                      </a:r>
                    </a:p>
                  </a:txBody>
                  <a:tcPr marL="18288" marR="1828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HTGR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(Pebble bed)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15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MWe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Th+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235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U driver fuel,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Coated fuel particles of oxide &amp;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dicarbides</a:t>
                      </a:r>
                      <a:endParaRPr kumimoji="0" lang="en-US" sz="18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1967-1988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2933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THTR-300, Germany  </a:t>
                      </a:r>
                    </a:p>
                  </a:txBody>
                  <a:tcPr marL="18288" marR="1828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HTGR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(Pebble bed)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300 MWe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Th+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235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U driver fuel,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Coated fuel particles of oxide &amp;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dicarbides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1985-1989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2933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Dragon,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UK, OECD</a:t>
                      </a:r>
                    </a:p>
                  </a:txBody>
                  <a:tcPr marL="18288" marR="1828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HTGR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(Prismatic block)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20 MWt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Th+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235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U driver fuel,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Coated fuel particles of oxide &amp;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dicarbides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1964-1976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2933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Peach Bottom,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USA</a:t>
                      </a:r>
                    </a:p>
                  </a:txBody>
                  <a:tcPr marL="18288" marR="1828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HTGR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(Prismatic block)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40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MWe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Th+</a:t>
                      </a:r>
                      <a:r>
                        <a:rPr kumimoji="0" lang="en-US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235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U driver fuel,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Coated fuel particles of oxide &amp; dicarbides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1967-1974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72933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Fort St. Vrain,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USA</a:t>
                      </a:r>
                    </a:p>
                  </a:txBody>
                  <a:tcPr marL="18288" marR="1828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HTGR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(Prismatic block)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charset="0"/>
                        </a:rPr>
                        <a:t>330 MWe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Th+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235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U driver fuel,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Coated fuel particles,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Dicarbides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15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00"/>
                          </a:solidFill>
                          <a:effectLst/>
                          <a:latin typeface="Arial" charset="0"/>
                        </a:rPr>
                        <a:t>1976-1989</a:t>
                      </a:r>
                    </a:p>
                  </a:txBody>
                  <a:tcPr marL="18288" marR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534400" y="6553200"/>
            <a:ext cx="609600" cy="304800"/>
          </a:xfrm>
          <a:prstGeom prst="rect">
            <a:avLst/>
          </a:prstGeom>
        </p:spPr>
        <p:txBody>
          <a:bodyPr/>
          <a:lstStyle/>
          <a:p>
            <a:fld id="{01E7F835-77B3-4077-9666-D3241F6DD3F5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Indian Advanced Reactors Based on Thorium Fuel: AHWR &amp; AHWR-LEU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AHWR is a technology demonstration reactor is designed to achieve large-scale use of thorium for power generation. </a:t>
            </a:r>
          </a:p>
          <a:p>
            <a:r>
              <a:rPr lang="en-US" dirty="0" smtClean="0"/>
              <a:t>Addresses most issues required in advanced reactor designs </a:t>
            </a:r>
          </a:p>
          <a:p>
            <a:pPr lvl="1"/>
            <a:r>
              <a:rPr lang="en-US" dirty="0" smtClean="0"/>
              <a:t>Enhanced safety, Proliferation concern, Minimize waste burden</a:t>
            </a:r>
          </a:p>
          <a:p>
            <a:pPr lvl="1"/>
            <a:r>
              <a:rPr lang="en-US" dirty="0" smtClean="0"/>
              <a:t>Maximize resource </a:t>
            </a:r>
            <a:r>
              <a:rPr lang="en-US" dirty="0" err="1" smtClean="0"/>
              <a:t>utilisation</a:t>
            </a:r>
            <a:r>
              <a:rPr lang="en-US" dirty="0" smtClean="0"/>
              <a:t> (sustainability) and </a:t>
            </a:r>
          </a:p>
          <a:p>
            <a:pPr lvl="1"/>
            <a:r>
              <a:rPr lang="en-US" dirty="0" smtClean="0"/>
              <a:t>Economic competitiveness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D9C291-BF23-4FD5-A270-0ABB913855D9}" type="slidenum">
              <a:rPr lang="en-GB" smtClean="0"/>
              <a:pPr>
                <a:defRPr/>
              </a:pPr>
              <a:t>43</a:t>
            </a:fld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76200" y="3820478"/>
            <a:ext cx="6096000" cy="2557462"/>
            <a:chOff x="76200" y="3843338"/>
            <a:chExt cx="6096000" cy="2557462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200" y="3843338"/>
              <a:ext cx="6096000" cy="2557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1479814" y="5088535"/>
              <a:ext cx="1012122" cy="24622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000" dirty="0" smtClean="0">
                  <a:latin typeface="+mn-lt"/>
                </a:rPr>
                <a:t>AHWR-LEU</a:t>
              </a:r>
              <a:endParaRPr lang="en-US" sz="1000" dirty="0">
                <a:latin typeface="+mn-lt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07626" y="4994714"/>
              <a:ext cx="1012122" cy="24622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000" dirty="0" smtClean="0">
                  <a:latin typeface="+mn-lt"/>
                </a:rPr>
                <a:t>AHWR-LEU</a:t>
              </a:r>
              <a:endParaRPr lang="en-US" sz="1000" dirty="0">
                <a:latin typeface="+mn-lt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483927" y="3474720"/>
            <a:ext cx="2583873" cy="2694068"/>
            <a:chOff x="6483927" y="3429000"/>
            <a:chExt cx="2583873" cy="2694068"/>
          </a:xfrm>
        </p:grpSpPr>
        <p:pic>
          <p:nvPicPr>
            <p:cNvPr id="10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83927" y="3429000"/>
              <a:ext cx="2583873" cy="2694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7683982" y="5753736"/>
              <a:ext cx="621039" cy="338554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800" dirty="0" smtClean="0">
                  <a:latin typeface="+mn-lt"/>
                </a:rPr>
                <a:t>AHWR-LEU</a:t>
              </a:r>
              <a:endParaRPr lang="en-US" sz="800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BC9655-4D8F-448F-AAB1-BF834C26FCFA}" type="slidenum">
              <a:rPr lang="en-GB"/>
              <a:pPr>
                <a:defRPr/>
              </a:pPr>
              <a:t>5</a:t>
            </a:fld>
            <a:endParaRPr lang="en-GB"/>
          </a:p>
        </p:txBody>
      </p:sp>
      <p:pic>
        <p:nvPicPr>
          <p:cNvPr id="29699" name="Picture 3" descr="AHWR-4"/>
          <p:cNvPicPr>
            <a:picLocks noChangeAspect="1" noChangeArrowheads="1"/>
          </p:cNvPicPr>
          <p:nvPr/>
        </p:nvPicPr>
        <p:blipFill>
          <a:blip r:embed="rId3" cstate="print"/>
          <a:srcRect l="7568" t="4445" r="2019" b="4762"/>
          <a:stretch>
            <a:fillRect/>
          </a:stretch>
        </p:blipFill>
        <p:spPr bwMode="auto">
          <a:xfrm>
            <a:off x="6400800" y="981075"/>
            <a:ext cx="2438400" cy="19446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9700" name="Rectangle 3"/>
          <p:cNvSpPr>
            <a:spLocks noGrp="1" noChangeArrowheads="1"/>
          </p:cNvSpPr>
          <p:nvPr>
            <p:ph type="title"/>
          </p:nvPr>
        </p:nvSpPr>
        <p:spPr>
          <a:xfrm>
            <a:off x="854075" y="0"/>
            <a:ext cx="7318375" cy="960438"/>
          </a:xfrm>
        </p:spPr>
        <p:txBody>
          <a:bodyPr/>
          <a:lstStyle/>
          <a:p>
            <a:r>
              <a:rPr lang="en-US" sz="1800" dirty="0" smtClean="0"/>
              <a:t>The goal of three stage Indian nuclear power </a:t>
            </a:r>
            <a:r>
              <a:rPr lang="en-US" sz="1800" dirty="0" err="1" smtClean="0"/>
              <a:t>programme</a:t>
            </a:r>
            <a:r>
              <a:rPr lang="en-US" sz="1800" dirty="0" smtClean="0"/>
              <a:t> is resource sustainability- Accordingly power generation in 3</a:t>
            </a:r>
            <a:r>
              <a:rPr lang="en-US" sz="1800" baseline="30000" dirty="0" smtClean="0"/>
              <a:t>rd</a:t>
            </a:r>
            <a:r>
              <a:rPr lang="en-US" sz="1800" dirty="0" smtClean="0"/>
              <a:t> stage is predominantly dependent on thorium based fu</a:t>
            </a:r>
            <a:r>
              <a:rPr lang="en-US" sz="2000" dirty="0" smtClean="0"/>
              <a:t>el</a:t>
            </a:r>
          </a:p>
        </p:txBody>
      </p:sp>
      <p:sp>
        <p:nvSpPr>
          <p:cNvPr id="15" name="Slide Number Placeholder 2"/>
          <p:cNvSpPr txBox="1">
            <a:spLocks noGrp="1"/>
          </p:cNvSpPr>
          <p:nvPr/>
        </p:nvSpPr>
        <p:spPr bwMode="auto">
          <a:xfrm>
            <a:off x="8534400" y="6553200"/>
            <a:ext cx="6096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defRPr/>
            </a:pPr>
            <a:fld id="{09F40320-BA5B-4274-94C6-85B271202227}" type="slidenum">
              <a:rPr lang="en-GB" sz="1200">
                <a:latin typeface="+mn-lt"/>
              </a:rPr>
              <a:pPr algn="r" eaLnBrk="1" hangingPunct="1">
                <a:defRPr/>
              </a:pPr>
              <a:t>5</a:t>
            </a:fld>
            <a:endParaRPr lang="en-GB" sz="1200">
              <a:latin typeface="+mn-lt"/>
            </a:endParaRPr>
          </a:p>
        </p:txBody>
      </p:sp>
      <p:sp>
        <p:nvSpPr>
          <p:cNvPr id="29702" name="Rectangle 3" descr="20%"/>
          <p:cNvSpPr>
            <a:spLocks noChangeArrowheads="1"/>
          </p:cNvSpPr>
          <p:nvPr/>
        </p:nvSpPr>
        <p:spPr bwMode="auto">
          <a:xfrm>
            <a:off x="6127750" y="3052763"/>
            <a:ext cx="2808288" cy="3086100"/>
          </a:xfrm>
          <a:prstGeom prst="rect">
            <a:avLst/>
          </a:prstGeom>
          <a:pattFill prst="pct20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29703" name="Rectangle 4"/>
          <p:cNvSpPr>
            <a:spLocks noChangeArrowheads="1"/>
          </p:cNvSpPr>
          <p:nvPr/>
        </p:nvSpPr>
        <p:spPr bwMode="auto">
          <a:xfrm>
            <a:off x="7842250" y="4586288"/>
            <a:ext cx="955675" cy="3175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600">
                <a:latin typeface="Arial" pitchFamily="34" charset="0"/>
                <a:cs typeface="Arial" pitchFamily="34" charset="0"/>
              </a:rPr>
              <a:t>Electricity</a:t>
            </a:r>
          </a:p>
        </p:txBody>
      </p:sp>
      <p:sp>
        <p:nvSpPr>
          <p:cNvPr id="29704" name="Rectangle 5"/>
          <p:cNvSpPr>
            <a:spLocks noChangeArrowheads="1"/>
          </p:cNvSpPr>
          <p:nvPr/>
        </p:nvSpPr>
        <p:spPr bwMode="auto">
          <a:xfrm>
            <a:off x="6380163" y="5676900"/>
            <a:ext cx="2611437" cy="47466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b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Thorium utilisation for</a:t>
            </a:r>
          </a:p>
          <a:p>
            <a:pPr algn="ctr" eaLnBrk="1" hangingPunct="1"/>
            <a:r>
              <a:rPr lang="en-US" sz="1300" b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Sustainable power programme</a:t>
            </a:r>
          </a:p>
        </p:txBody>
      </p:sp>
      <p:sp>
        <p:nvSpPr>
          <p:cNvPr id="29705" name="Rectangle 6" descr="40%"/>
          <p:cNvSpPr>
            <a:spLocks noChangeArrowheads="1"/>
          </p:cNvSpPr>
          <p:nvPr/>
        </p:nvSpPr>
        <p:spPr bwMode="auto">
          <a:xfrm>
            <a:off x="3852863" y="2911475"/>
            <a:ext cx="2159000" cy="2881313"/>
          </a:xfrm>
          <a:prstGeom prst="rect">
            <a:avLst/>
          </a:prstGeom>
          <a:pattFill prst="pct40">
            <a:fgClr>
              <a:schemeClr val="bg2"/>
            </a:fgClr>
            <a:bgClr>
              <a:srgbClr val="FFFFFF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29706" name="Rectangle 7"/>
          <p:cNvSpPr>
            <a:spLocks noChangeArrowheads="1"/>
          </p:cNvSpPr>
          <p:nvPr/>
        </p:nvSpPr>
        <p:spPr bwMode="auto">
          <a:xfrm>
            <a:off x="0" y="2911475"/>
            <a:ext cx="3852863" cy="2881313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29707" name="Rectangle 8"/>
          <p:cNvSpPr>
            <a:spLocks noChangeArrowheads="1"/>
          </p:cNvSpPr>
          <p:nvPr/>
        </p:nvSpPr>
        <p:spPr bwMode="auto">
          <a:xfrm>
            <a:off x="1309688" y="3379788"/>
            <a:ext cx="1136650" cy="649287"/>
          </a:xfrm>
          <a:prstGeom prst="rect">
            <a:avLst/>
          </a:prstGeom>
          <a:solidFill>
            <a:srgbClr val="FF9966"/>
          </a:solidFill>
          <a:ln w="8001">
            <a:solidFill>
              <a:srgbClr val="0033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29708" name="Freeform 9"/>
          <p:cNvSpPr>
            <a:spLocks/>
          </p:cNvSpPr>
          <p:nvPr/>
        </p:nvSpPr>
        <p:spPr bwMode="auto">
          <a:xfrm>
            <a:off x="1541463" y="3105150"/>
            <a:ext cx="925512" cy="930275"/>
          </a:xfrm>
          <a:custGeom>
            <a:avLst/>
            <a:gdLst>
              <a:gd name="T0" fmla="*/ 0 w 238"/>
              <a:gd name="T1" fmla="*/ 2147483647 h 316"/>
              <a:gd name="T2" fmla="*/ 2147483647 w 238"/>
              <a:gd name="T3" fmla="*/ 2147483647 h 316"/>
              <a:gd name="T4" fmla="*/ 2147483647 w 238"/>
              <a:gd name="T5" fmla="*/ 2147483647 h 316"/>
              <a:gd name="T6" fmla="*/ 2147483647 w 238"/>
              <a:gd name="T7" fmla="*/ 2147483647 h 316"/>
              <a:gd name="T8" fmla="*/ 2147483647 w 238"/>
              <a:gd name="T9" fmla="*/ 2147483647 h 316"/>
              <a:gd name="T10" fmla="*/ 2147483647 w 238"/>
              <a:gd name="T11" fmla="*/ 2147483647 h 316"/>
              <a:gd name="T12" fmla="*/ 2147483647 w 238"/>
              <a:gd name="T13" fmla="*/ 2147483647 h 316"/>
              <a:gd name="T14" fmla="*/ 2147483647 w 238"/>
              <a:gd name="T15" fmla="*/ 2147483647 h 316"/>
              <a:gd name="T16" fmla="*/ 2147483647 w 238"/>
              <a:gd name="T17" fmla="*/ 2147483647 h 316"/>
              <a:gd name="T18" fmla="*/ 2147483647 w 238"/>
              <a:gd name="T19" fmla="*/ 2147483647 h 316"/>
              <a:gd name="T20" fmla="*/ 2147483647 w 238"/>
              <a:gd name="T21" fmla="*/ 2147483647 h 316"/>
              <a:gd name="T22" fmla="*/ 2147483647 w 238"/>
              <a:gd name="T23" fmla="*/ 2147483647 h 316"/>
              <a:gd name="T24" fmla="*/ 2147483647 w 238"/>
              <a:gd name="T25" fmla="*/ 2147483647 h 316"/>
              <a:gd name="T26" fmla="*/ 2147483647 w 238"/>
              <a:gd name="T27" fmla="*/ 2147483647 h 316"/>
              <a:gd name="T28" fmla="*/ 2147483647 w 238"/>
              <a:gd name="T29" fmla="*/ 2147483647 h 316"/>
              <a:gd name="T30" fmla="*/ 2147483647 w 238"/>
              <a:gd name="T31" fmla="*/ 0 h 316"/>
              <a:gd name="T32" fmla="*/ 2147483647 w 238"/>
              <a:gd name="T33" fmla="*/ 0 h 316"/>
              <a:gd name="T34" fmla="*/ 2147483647 w 238"/>
              <a:gd name="T35" fmla="*/ 0 h 316"/>
              <a:gd name="T36" fmla="*/ 2147483647 w 238"/>
              <a:gd name="T37" fmla="*/ 2147483647 h 316"/>
              <a:gd name="T38" fmla="*/ 2147483647 w 238"/>
              <a:gd name="T39" fmla="*/ 2147483647 h 316"/>
              <a:gd name="T40" fmla="*/ 2147483647 w 238"/>
              <a:gd name="T41" fmla="*/ 2147483647 h 316"/>
              <a:gd name="T42" fmla="*/ 2147483647 w 238"/>
              <a:gd name="T43" fmla="*/ 2147483647 h 316"/>
              <a:gd name="T44" fmla="*/ 2147483647 w 238"/>
              <a:gd name="T45" fmla="*/ 2147483647 h 316"/>
              <a:gd name="T46" fmla="*/ 2147483647 w 238"/>
              <a:gd name="T47" fmla="*/ 2147483647 h 316"/>
              <a:gd name="T48" fmla="*/ 2147483647 w 238"/>
              <a:gd name="T49" fmla="*/ 2147483647 h 316"/>
              <a:gd name="T50" fmla="*/ 2147483647 w 238"/>
              <a:gd name="T51" fmla="*/ 2147483647 h 316"/>
              <a:gd name="T52" fmla="*/ 2147483647 w 238"/>
              <a:gd name="T53" fmla="*/ 2147483647 h 316"/>
              <a:gd name="T54" fmla="*/ 2147483647 w 238"/>
              <a:gd name="T55" fmla="*/ 2147483647 h 316"/>
              <a:gd name="T56" fmla="*/ 2147483647 w 238"/>
              <a:gd name="T57" fmla="*/ 2147483647 h 316"/>
              <a:gd name="T58" fmla="*/ 2147483647 w 238"/>
              <a:gd name="T59" fmla="*/ 2147483647 h 316"/>
              <a:gd name="T60" fmla="*/ 2147483647 w 238"/>
              <a:gd name="T61" fmla="*/ 2147483647 h 316"/>
              <a:gd name="T62" fmla="*/ 2147483647 w 238"/>
              <a:gd name="T63" fmla="*/ 2147483647 h 316"/>
              <a:gd name="T64" fmla="*/ 2147483647 w 238"/>
              <a:gd name="T65" fmla="*/ 2147483647 h 316"/>
              <a:gd name="T66" fmla="*/ 2147483647 w 238"/>
              <a:gd name="T67" fmla="*/ 2147483647 h 316"/>
              <a:gd name="T68" fmla="*/ 0 w 238"/>
              <a:gd name="T69" fmla="*/ 2147483647 h 316"/>
              <a:gd name="T70" fmla="*/ 0 w 238"/>
              <a:gd name="T71" fmla="*/ 2147483647 h 31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38"/>
              <a:gd name="T109" fmla="*/ 0 h 316"/>
              <a:gd name="T110" fmla="*/ 238 w 238"/>
              <a:gd name="T111" fmla="*/ 316 h 31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38" h="316">
                <a:moveTo>
                  <a:pt x="0" y="158"/>
                </a:moveTo>
                <a:lnTo>
                  <a:pt x="1" y="142"/>
                </a:lnTo>
                <a:lnTo>
                  <a:pt x="3" y="126"/>
                </a:lnTo>
                <a:lnTo>
                  <a:pt x="6" y="111"/>
                </a:lnTo>
                <a:lnTo>
                  <a:pt x="10" y="96"/>
                </a:lnTo>
                <a:lnTo>
                  <a:pt x="14" y="83"/>
                </a:lnTo>
                <a:lnTo>
                  <a:pt x="21" y="69"/>
                </a:lnTo>
                <a:lnTo>
                  <a:pt x="28" y="57"/>
                </a:lnTo>
                <a:lnTo>
                  <a:pt x="35" y="45"/>
                </a:lnTo>
                <a:lnTo>
                  <a:pt x="44" y="36"/>
                </a:lnTo>
                <a:lnTo>
                  <a:pt x="52" y="27"/>
                </a:lnTo>
                <a:lnTo>
                  <a:pt x="62" y="19"/>
                </a:lnTo>
                <a:lnTo>
                  <a:pt x="73" y="12"/>
                </a:lnTo>
                <a:lnTo>
                  <a:pt x="83" y="7"/>
                </a:lnTo>
                <a:lnTo>
                  <a:pt x="95" y="3"/>
                </a:lnTo>
                <a:lnTo>
                  <a:pt x="106" y="0"/>
                </a:lnTo>
                <a:lnTo>
                  <a:pt x="119" y="0"/>
                </a:lnTo>
                <a:lnTo>
                  <a:pt x="131" y="0"/>
                </a:lnTo>
                <a:lnTo>
                  <a:pt x="143" y="3"/>
                </a:lnTo>
                <a:lnTo>
                  <a:pt x="154" y="7"/>
                </a:lnTo>
                <a:lnTo>
                  <a:pt x="166" y="12"/>
                </a:lnTo>
                <a:lnTo>
                  <a:pt x="176" y="19"/>
                </a:lnTo>
                <a:lnTo>
                  <a:pt x="186" y="27"/>
                </a:lnTo>
                <a:lnTo>
                  <a:pt x="195" y="36"/>
                </a:lnTo>
                <a:lnTo>
                  <a:pt x="203" y="45"/>
                </a:lnTo>
                <a:lnTo>
                  <a:pt x="211" y="57"/>
                </a:lnTo>
                <a:lnTo>
                  <a:pt x="218" y="69"/>
                </a:lnTo>
                <a:lnTo>
                  <a:pt x="224" y="83"/>
                </a:lnTo>
                <a:lnTo>
                  <a:pt x="228" y="96"/>
                </a:lnTo>
                <a:lnTo>
                  <a:pt x="233" y="111"/>
                </a:lnTo>
                <a:lnTo>
                  <a:pt x="235" y="126"/>
                </a:lnTo>
                <a:lnTo>
                  <a:pt x="237" y="142"/>
                </a:lnTo>
                <a:lnTo>
                  <a:pt x="238" y="158"/>
                </a:lnTo>
                <a:lnTo>
                  <a:pt x="238" y="316"/>
                </a:lnTo>
                <a:lnTo>
                  <a:pt x="0" y="316"/>
                </a:lnTo>
                <a:lnTo>
                  <a:pt x="0" y="158"/>
                </a:lnTo>
                <a:close/>
              </a:path>
            </a:pathLst>
          </a:custGeom>
          <a:solidFill>
            <a:srgbClr val="FF9966"/>
          </a:solidFill>
          <a:ln w="9525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9" name="Rectangle 10"/>
          <p:cNvSpPr>
            <a:spLocks noChangeArrowheads="1"/>
          </p:cNvSpPr>
          <p:nvPr/>
        </p:nvSpPr>
        <p:spPr bwMode="auto">
          <a:xfrm>
            <a:off x="1504950" y="3435350"/>
            <a:ext cx="985838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  <a:cs typeface="Arial" pitchFamily="34" charset="0"/>
              </a:rPr>
              <a:t>U fueled</a:t>
            </a:r>
          </a:p>
          <a:p>
            <a:pPr eaLnBrk="1" hangingPunct="1"/>
            <a:r>
              <a:rPr lang="en-US" sz="1600" b="1">
                <a:latin typeface="Arial" pitchFamily="34" charset="0"/>
                <a:cs typeface="Arial" pitchFamily="34" charset="0"/>
              </a:rPr>
              <a:t>PHWRs</a:t>
            </a:r>
          </a:p>
        </p:txBody>
      </p:sp>
      <p:sp>
        <p:nvSpPr>
          <p:cNvPr id="29710" name="Rectangle 11"/>
          <p:cNvSpPr>
            <a:spLocks noChangeArrowheads="1"/>
          </p:cNvSpPr>
          <p:nvPr/>
        </p:nvSpPr>
        <p:spPr bwMode="auto">
          <a:xfrm>
            <a:off x="4086225" y="4160838"/>
            <a:ext cx="1154113" cy="647700"/>
          </a:xfrm>
          <a:prstGeom prst="rect">
            <a:avLst/>
          </a:prstGeom>
          <a:solidFill>
            <a:srgbClr val="CCFFCC"/>
          </a:solidFill>
          <a:ln w="8001">
            <a:solidFill>
              <a:srgbClr val="0033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29711" name="Freeform 12"/>
          <p:cNvSpPr>
            <a:spLocks/>
          </p:cNvSpPr>
          <p:nvPr/>
        </p:nvSpPr>
        <p:spPr bwMode="auto">
          <a:xfrm>
            <a:off x="4273550" y="3875088"/>
            <a:ext cx="969963" cy="930275"/>
          </a:xfrm>
          <a:custGeom>
            <a:avLst/>
            <a:gdLst>
              <a:gd name="T0" fmla="*/ 0 w 238"/>
              <a:gd name="T1" fmla="*/ 2147483647 h 316"/>
              <a:gd name="T2" fmla="*/ 2147483647 w 238"/>
              <a:gd name="T3" fmla="*/ 2147483647 h 316"/>
              <a:gd name="T4" fmla="*/ 2147483647 w 238"/>
              <a:gd name="T5" fmla="*/ 2147483647 h 316"/>
              <a:gd name="T6" fmla="*/ 2147483647 w 238"/>
              <a:gd name="T7" fmla="*/ 2147483647 h 316"/>
              <a:gd name="T8" fmla="*/ 2147483647 w 238"/>
              <a:gd name="T9" fmla="*/ 2147483647 h 316"/>
              <a:gd name="T10" fmla="*/ 2147483647 w 238"/>
              <a:gd name="T11" fmla="*/ 2147483647 h 316"/>
              <a:gd name="T12" fmla="*/ 2147483647 w 238"/>
              <a:gd name="T13" fmla="*/ 2147483647 h 316"/>
              <a:gd name="T14" fmla="*/ 2147483647 w 238"/>
              <a:gd name="T15" fmla="*/ 2147483647 h 316"/>
              <a:gd name="T16" fmla="*/ 2147483647 w 238"/>
              <a:gd name="T17" fmla="*/ 2147483647 h 316"/>
              <a:gd name="T18" fmla="*/ 2147483647 w 238"/>
              <a:gd name="T19" fmla="*/ 2147483647 h 316"/>
              <a:gd name="T20" fmla="*/ 2147483647 w 238"/>
              <a:gd name="T21" fmla="*/ 2147483647 h 316"/>
              <a:gd name="T22" fmla="*/ 2147483647 w 238"/>
              <a:gd name="T23" fmla="*/ 2147483647 h 316"/>
              <a:gd name="T24" fmla="*/ 2147483647 w 238"/>
              <a:gd name="T25" fmla="*/ 2147483647 h 316"/>
              <a:gd name="T26" fmla="*/ 2147483647 w 238"/>
              <a:gd name="T27" fmla="*/ 2147483647 h 316"/>
              <a:gd name="T28" fmla="*/ 2147483647 w 238"/>
              <a:gd name="T29" fmla="*/ 2147483647 h 316"/>
              <a:gd name="T30" fmla="*/ 2147483647 w 238"/>
              <a:gd name="T31" fmla="*/ 0 h 316"/>
              <a:gd name="T32" fmla="*/ 2147483647 w 238"/>
              <a:gd name="T33" fmla="*/ 0 h 316"/>
              <a:gd name="T34" fmla="*/ 2147483647 w 238"/>
              <a:gd name="T35" fmla="*/ 0 h 316"/>
              <a:gd name="T36" fmla="*/ 2147483647 w 238"/>
              <a:gd name="T37" fmla="*/ 2147483647 h 316"/>
              <a:gd name="T38" fmla="*/ 2147483647 w 238"/>
              <a:gd name="T39" fmla="*/ 2147483647 h 316"/>
              <a:gd name="T40" fmla="*/ 2147483647 w 238"/>
              <a:gd name="T41" fmla="*/ 2147483647 h 316"/>
              <a:gd name="T42" fmla="*/ 2147483647 w 238"/>
              <a:gd name="T43" fmla="*/ 2147483647 h 316"/>
              <a:gd name="T44" fmla="*/ 2147483647 w 238"/>
              <a:gd name="T45" fmla="*/ 2147483647 h 316"/>
              <a:gd name="T46" fmla="*/ 2147483647 w 238"/>
              <a:gd name="T47" fmla="*/ 2147483647 h 316"/>
              <a:gd name="T48" fmla="*/ 2147483647 w 238"/>
              <a:gd name="T49" fmla="*/ 2147483647 h 316"/>
              <a:gd name="T50" fmla="*/ 2147483647 w 238"/>
              <a:gd name="T51" fmla="*/ 2147483647 h 316"/>
              <a:gd name="T52" fmla="*/ 2147483647 w 238"/>
              <a:gd name="T53" fmla="*/ 2147483647 h 316"/>
              <a:gd name="T54" fmla="*/ 2147483647 w 238"/>
              <a:gd name="T55" fmla="*/ 2147483647 h 316"/>
              <a:gd name="T56" fmla="*/ 2147483647 w 238"/>
              <a:gd name="T57" fmla="*/ 2147483647 h 316"/>
              <a:gd name="T58" fmla="*/ 2147483647 w 238"/>
              <a:gd name="T59" fmla="*/ 2147483647 h 316"/>
              <a:gd name="T60" fmla="*/ 2147483647 w 238"/>
              <a:gd name="T61" fmla="*/ 2147483647 h 316"/>
              <a:gd name="T62" fmla="*/ 2147483647 w 238"/>
              <a:gd name="T63" fmla="*/ 2147483647 h 316"/>
              <a:gd name="T64" fmla="*/ 2147483647 w 238"/>
              <a:gd name="T65" fmla="*/ 2147483647 h 316"/>
              <a:gd name="T66" fmla="*/ 2147483647 w 238"/>
              <a:gd name="T67" fmla="*/ 2147483647 h 316"/>
              <a:gd name="T68" fmla="*/ 0 w 238"/>
              <a:gd name="T69" fmla="*/ 2147483647 h 316"/>
              <a:gd name="T70" fmla="*/ 0 w 238"/>
              <a:gd name="T71" fmla="*/ 2147483647 h 31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38"/>
              <a:gd name="T109" fmla="*/ 0 h 316"/>
              <a:gd name="T110" fmla="*/ 238 w 238"/>
              <a:gd name="T111" fmla="*/ 316 h 31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38" h="316">
                <a:moveTo>
                  <a:pt x="0" y="158"/>
                </a:moveTo>
                <a:lnTo>
                  <a:pt x="1" y="142"/>
                </a:lnTo>
                <a:lnTo>
                  <a:pt x="3" y="126"/>
                </a:lnTo>
                <a:lnTo>
                  <a:pt x="6" y="111"/>
                </a:lnTo>
                <a:lnTo>
                  <a:pt x="10" y="96"/>
                </a:lnTo>
                <a:lnTo>
                  <a:pt x="14" y="83"/>
                </a:lnTo>
                <a:lnTo>
                  <a:pt x="21" y="69"/>
                </a:lnTo>
                <a:lnTo>
                  <a:pt x="28" y="57"/>
                </a:lnTo>
                <a:lnTo>
                  <a:pt x="35" y="45"/>
                </a:lnTo>
                <a:lnTo>
                  <a:pt x="44" y="36"/>
                </a:lnTo>
                <a:lnTo>
                  <a:pt x="52" y="27"/>
                </a:lnTo>
                <a:lnTo>
                  <a:pt x="62" y="19"/>
                </a:lnTo>
                <a:lnTo>
                  <a:pt x="73" y="12"/>
                </a:lnTo>
                <a:lnTo>
                  <a:pt x="83" y="7"/>
                </a:lnTo>
                <a:lnTo>
                  <a:pt x="95" y="3"/>
                </a:lnTo>
                <a:lnTo>
                  <a:pt x="106" y="0"/>
                </a:lnTo>
                <a:lnTo>
                  <a:pt x="119" y="0"/>
                </a:lnTo>
                <a:lnTo>
                  <a:pt x="131" y="0"/>
                </a:lnTo>
                <a:lnTo>
                  <a:pt x="143" y="3"/>
                </a:lnTo>
                <a:lnTo>
                  <a:pt x="154" y="7"/>
                </a:lnTo>
                <a:lnTo>
                  <a:pt x="166" y="12"/>
                </a:lnTo>
                <a:lnTo>
                  <a:pt x="176" y="19"/>
                </a:lnTo>
                <a:lnTo>
                  <a:pt x="186" y="27"/>
                </a:lnTo>
                <a:lnTo>
                  <a:pt x="195" y="36"/>
                </a:lnTo>
                <a:lnTo>
                  <a:pt x="203" y="45"/>
                </a:lnTo>
                <a:lnTo>
                  <a:pt x="211" y="57"/>
                </a:lnTo>
                <a:lnTo>
                  <a:pt x="218" y="69"/>
                </a:lnTo>
                <a:lnTo>
                  <a:pt x="224" y="83"/>
                </a:lnTo>
                <a:lnTo>
                  <a:pt x="228" y="96"/>
                </a:lnTo>
                <a:lnTo>
                  <a:pt x="233" y="111"/>
                </a:lnTo>
                <a:lnTo>
                  <a:pt x="235" y="126"/>
                </a:lnTo>
                <a:lnTo>
                  <a:pt x="237" y="142"/>
                </a:lnTo>
                <a:lnTo>
                  <a:pt x="238" y="158"/>
                </a:lnTo>
                <a:lnTo>
                  <a:pt x="238" y="316"/>
                </a:lnTo>
                <a:lnTo>
                  <a:pt x="0" y="316"/>
                </a:lnTo>
                <a:lnTo>
                  <a:pt x="0" y="158"/>
                </a:lnTo>
                <a:close/>
              </a:path>
            </a:pathLst>
          </a:custGeom>
          <a:solidFill>
            <a:srgbClr val="CCFFCC"/>
          </a:solidFill>
          <a:ln w="9525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12" name="Text Box 13"/>
          <p:cNvSpPr txBox="1">
            <a:spLocks noChangeArrowheads="1"/>
          </p:cNvSpPr>
          <p:nvPr/>
        </p:nvSpPr>
        <p:spPr bwMode="auto">
          <a:xfrm>
            <a:off x="4200525" y="4232275"/>
            <a:ext cx="1116013" cy="4730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b="1">
                <a:latin typeface="Arial" pitchFamily="34" charset="0"/>
                <a:cs typeface="Arial" pitchFamily="34" charset="0"/>
              </a:rPr>
              <a:t>Pu Fueled</a:t>
            </a:r>
          </a:p>
          <a:p>
            <a:pPr algn="ctr" eaLnBrk="1" hangingPunct="1"/>
            <a:r>
              <a:rPr lang="en-US" sz="1100" b="1">
                <a:latin typeface="Arial" pitchFamily="34" charset="0"/>
                <a:cs typeface="Arial" pitchFamily="34" charset="0"/>
              </a:rPr>
              <a:t>Fast Breeders</a:t>
            </a:r>
          </a:p>
        </p:txBody>
      </p:sp>
      <p:sp>
        <p:nvSpPr>
          <p:cNvPr id="29713" name="Rectangle 14"/>
          <p:cNvSpPr>
            <a:spLocks noChangeArrowheads="1"/>
          </p:cNvSpPr>
          <p:nvPr/>
        </p:nvSpPr>
        <p:spPr bwMode="auto">
          <a:xfrm>
            <a:off x="6219825" y="4640263"/>
            <a:ext cx="1101725" cy="611187"/>
          </a:xfrm>
          <a:prstGeom prst="rect">
            <a:avLst/>
          </a:prstGeom>
          <a:solidFill>
            <a:srgbClr val="FFFF99"/>
          </a:solidFill>
          <a:ln w="8001">
            <a:solidFill>
              <a:srgbClr val="0033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29714" name="Freeform 15"/>
          <p:cNvSpPr>
            <a:spLocks/>
          </p:cNvSpPr>
          <p:nvPr/>
        </p:nvSpPr>
        <p:spPr bwMode="auto">
          <a:xfrm>
            <a:off x="6369050" y="4318000"/>
            <a:ext cx="971550" cy="931863"/>
          </a:xfrm>
          <a:custGeom>
            <a:avLst/>
            <a:gdLst>
              <a:gd name="T0" fmla="*/ 0 w 238"/>
              <a:gd name="T1" fmla="*/ 2147483647 h 316"/>
              <a:gd name="T2" fmla="*/ 2147483647 w 238"/>
              <a:gd name="T3" fmla="*/ 2147483647 h 316"/>
              <a:gd name="T4" fmla="*/ 2147483647 w 238"/>
              <a:gd name="T5" fmla="*/ 2147483647 h 316"/>
              <a:gd name="T6" fmla="*/ 2147483647 w 238"/>
              <a:gd name="T7" fmla="*/ 2147483647 h 316"/>
              <a:gd name="T8" fmla="*/ 2147483647 w 238"/>
              <a:gd name="T9" fmla="*/ 2147483647 h 316"/>
              <a:gd name="T10" fmla="*/ 2147483647 w 238"/>
              <a:gd name="T11" fmla="*/ 2147483647 h 316"/>
              <a:gd name="T12" fmla="*/ 2147483647 w 238"/>
              <a:gd name="T13" fmla="*/ 2147483647 h 316"/>
              <a:gd name="T14" fmla="*/ 2147483647 w 238"/>
              <a:gd name="T15" fmla="*/ 2147483647 h 316"/>
              <a:gd name="T16" fmla="*/ 2147483647 w 238"/>
              <a:gd name="T17" fmla="*/ 2147483647 h 316"/>
              <a:gd name="T18" fmla="*/ 2147483647 w 238"/>
              <a:gd name="T19" fmla="*/ 2147483647 h 316"/>
              <a:gd name="T20" fmla="*/ 2147483647 w 238"/>
              <a:gd name="T21" fmla="*/ 2147483647 h 316"/>
              <a:gd name="T22" fmla="*/ 2147483647 w 238"/>
              <a:gd name="T23" fmla="*/ 2147483647 h 316"/>
              <a:gd name="T24" fmla="*/ 2147483647 w 238"/>
              <a:gd name="T25" fmla="*/ 2147483647 h 316"/>
              <a:gd name="T26" fmla="*/ 2147483647 w 238"/>
              <a:gd name="T27" fmla="*/ 2147483647 h 316"/>
              <a:gd name="T28" fmla="*/ 2147483647 w 238"/>
              <a:gd name="T29" fmla="*/ 2147483647 h 316"/>
              <a:gd name="T30" fmla="*/ 2147483647 w 238"/>
              <a:gd name="T31" fmla="*/ 0 h 316"/>
              <a:gd name="T32" fmla="*/ 2147483647 w 238"/>
              <a:gd name="T33" fmla="*/ 0 h 316"/>
              <a:gd name="T34" fmla="*/ 2147483647 w 238"/>
              <a:gd name="T35" fmla="*/ 0 h 316"/>
              <a:gd name="T36" fmla="*/ 2147483647 w 238"/>
              <a:gd name="T37" fmla="*/ 2147483647 h 316"/>
              <a:gd name="T38" fmla="*/ 2147483647 w 238"/>
              <a:gd name="T39" fmla="*/ 2147483647 h 316"/>
              <a:gd name="T40" fmla="*/ 2147483647 w 238"/>
              <a:gd name="T41" fmla="*/ 2147483647 h 316"/>
              <a:gd name="T42" fmla="*/ 2147483647 w 238"/>
              <a:gd name="T43" fmla="*/ 2147483647 h 316"/>
              <a:gd name="T44" fmla="*/ 2147483647 w 238"/>
              <a:gd name="T45" fmla="*/ 2147483647 h 316"/>
              <a:gd name="T46" fmla="*/ 2147483647 w 238"/>
              <a:gd name="T47" fmla="*/ 2147483647 h 316"/>
              <a:gd name="T48" fmla="*/ 2147483647 w 238"/>
              <a:gd name="T49" fmla="*/ 2147483647 h 316"/>
              <a:gd name="T50" fmla="*/ 2147483647 w 238"/>
              <a:gd name="T51" fmla="*/ 2147483647 h 316"/>
              <a:gd name="T52" fmla="*/ 2147483647 w 238"/>
              <a:gd name="T53" fmla="*/ 2147483647 h 316"/>
              <a:gd name="T54" fmla="*/ 2147483647 w 238"/>
              <a:gd name="T55" fmla="*/ 2147483647 h 316"/>
              <a:gd name="T56" fmla="*/ 2147483647 w 238"/>
              <a:gd name="T57" fmla="*/ 2147483647 h 316"/>
              <a:gd name="T58" fmla="*/ 2147483647 w 238"/>
              <a:gd name="T59" fmla="*/ 2147483647 h 316"/>
              <a:gd name="T60" fmla="*/ 2147483647 w 238"/>
              <a:gd name="T61" fmla="*/ 2147483647 h 316"/>
              <a:gd name="T62" fmla="*/ 2147483647 w 238"/>
              <a:gd name="T63" fmla="*/ 2147483647 h 316"/>
              <a:gd name="T64" fmla="*/ 2147483647 w 238"/>
              <a:gd name="T65" fmla="*/ 2147483647 h 316"/>
              <a:gd name="T66" fmla="*/ 2147483647 w 238"/>
              <a:gd name="T67" fmla="*/ 2147483647 h 316"/>
              <a:gd name="T68" fmla="*/ 0 w 238"/>
              <a:gd name="T69" fmla="*/ 2147483647 h 316"/>
              <a:gd name="T70" fmla="*/ 0 w 238"/>
              <a:gd name="T71" fmla="*/ 2147483647 h 31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38"/>
              <a:gd name="T109" fmla="*/ 0 h 316"/>
              <a:gd name="T110" fmla="*/ 238 w 238"/>
              <a:gd name="T111" fmla="*/ 316 h 31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38" h="316">
                <a:moveTo>
                  <a:pt x="0" y="158"/>
                </a:moveTo>
                <a:lnTo>
                  <a:pt x="1" y="142"/>
                </a:lnTo>
                <a:lnTo>
                  <a:pt x="3" y="126"/>
                </a:lnTo>
                <a:lnTo>
                  <a:pt x="6" y="111"/>
                </a:lnTo>
                <a:lnTo>
                  <a:pt x="10" y="96"/>
                </a:lnTo>
                <a:lnTo>
                  <a:pt x="14" y="83"/>
                </a:lnTo>
                <a:lnTo>
                  <a:pt x="21" y="69"/>
                </a:lnTo>
                <a:lnTo>
                  <a:pt x="28" y="57"/>
                </a:lnTo>
                <a:lnTo>
                  <a:pt x="35" y="45"/>
                </a:lnTo>
                <a:lnTo>
                  <a:pt x="44" y="36"/>
                </a:lnTo>
                <a:lnTo>
                  <a:pt x="52" y="27"/>
                </a:lnTo>
                <a:lnTo>
                  <a:pt x="62" y="19"/>
                </a:lnTo>
                <a:lnTo>
                  <a:pt x="73" y="12"/>
                </a:lnTo>
                <a:lnTo>
                  <a:pt x="83" y="7"/>
                </a:lnTo>
                <a:lnTo>
                  <a:pt x="95" y="3"/>
                </a:lnTo>
                <a:lnTo>
                  <a:pt x="106" y="0"/>
                </a:lnTo>
                <a:lnTo>
                  <a:pt x="119" y="0"/>
                </a:lnTo>
                <a:lnTo>
                  <a:pt x="131" y="0"/>
                </a:lnTo>
                <a:lnTo>
                  <a:pt x="143" y="3"/>
                </a:lnTo>
                <a:lnTo>
                  <a:pt x="154" y="7"/>
                </a:lnTo>
                <a:lnTo>
                  <a:pt x="166" y="12"/>
                </a:lnTo>
                <a:lnTo>
                  <a:pt x="176" y="19"/>
                </a:lnTo>
                <a:lnTo>
                  <a:pt x="186" y="27"/>
                </a:lnTo>
                <a:lnTo>
                  <a:pt x="195" y="36"/>
                </a:lnTo>
                <a:lnTo>
                  <a:pt x="203" y="45"/>
                </a:lnTo>
                <a:lnTo>
                  <a:pt x="211" y="57"/>
                </a:lnTo>
                <a:lnTo>
                  <a:pt x="218" y="69"/>
                </a:lnTo>
                <a:lnTo>
                  <a:pt x="224" y="83"/>
                </a:lnTo>
                <a:lnTo>
                  <a:pt x="228" y="96"/>
                </a:lnTo>
                <a:lnTo>
                  <a:pt x="233" y="111"/>
                </a:lnTo>
                <a:lnTo>
                  <a:pt x="235" y="126"/>
                </a:lnTo>
                <a:lnTo>
                  <a:pt x="237" y="142"/>
                </a:lnTo>
                <a:lnTo>
                  <a:pt x="238" y="158"/>
                </a:lnTo>
                <a:lnTo>
                  <a:pt x="238" y="316"/>
                </a:lnTo>
                <a:lnTo>
                  <a:pt x="0" y="316"/>
                </a:lnTo>
                <a:lnTo>
                  <a:pt x="0" y="158"/>
                </a:lnTo>
                <a:close/>
              </a:path>
            </a:pathLst>
          </a:custGeom>
          <a:solidFill>
            <a:srgbClr val="FFFF99"/>
          </a:solidFill>
          <a:ln w="9525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15" name="AutoShape 16"/>
          <p:cNvSpPr>
            <a:spLocks noChangeArrowheads="1"/>
          </p:cNvSpPr>
          <p:nvPr/>
        </p:nvSpPr>
        <p:spPr bwMode="auto">
          <a:xfrm>
            <a:off x="784225" y="3597275"/>
            <a:ext cx="463550" cy="223838"/>
          </a:xfrm>
          <a:prstGeom prst="rightArrow">
            <a:avLst>
              <a:gd name="adj1" fmla="val 50000"/>
              <a:gd name="adj2" fmla="val 5177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29716" name="Text Box 17"/>
          <p:cNvSpPr txBox="1">
            <a:spLocks noChangeArrowheads="1"/>
          </p:cNvSpPr>
          <p:nvPr/>
        </p:nvSpPr>
        <p:spPr bwMode="auto">
          <a:xfrm>
            <a:off x="57150" y="3546475"/>
            <a:ext cx="790575" cy="346075"/>
          </a:xfrm>
          <a:prstGeom prst="rect">
            <a:avLst/>
          </a:prstGeom>
          <a:solidFill>
            <a:srgbClr val="CCFFFF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  <a:cs typeface="Arial" pitchFamily="34" charset="0"/>
              </a:rPr>
              <a:t>Nat. U</a:t>
            </a:r>
          </a:p>
        </p:txBody>
      </p:sp>
      <p:cxnSp>
        <p:nvCxnSpPr>
          <p:cNvPr id="29717" name="AutoShape 18"/>
          <p:cNvCxnSpPr>
            <a:cxnSpLocks noChangeShapeType="1"/>
          </p:cNvCxnSpPr>
          <p:nvPr/>
        </p:nvCxnSpPr>
        <p:spPr bwMode="auto">
          <a:xfrm>
            <a:off x="1808163" y="4070350"/>
            <a:ext cx="1974850" cy="449263"/>
          </a:xfrm>
          <a:prstGeom prst="bentConnector3">
            <a:avLst>
              <a:gd name="adj1" fmla="val -2028"/>
            </a:avLst>
          </a:prstGeom>
          <a:noFill/>
          <a:ln w="50800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29718" name="AutoShape 19"/>
          <p:cNvCxnSpPr>
            <a:cxnSpLocks noChangeShapeType="1"/>
          </p:cNvCxnSpPr>
          <p:nvPr/>
        </p:nvCxnSpPr>
        <p:spPr bwMode="auto">
          <a:xfrm>
            <a:off x="1751013" y="4291013"/>
            <a:ext cx="1992312" cy="0"/>
          </a:xfrm>
          <a:prstGeom prst="straightConnector1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29719" name="Text Box 20"/>
          <p:cNvSpPr txBox="1">
            <a:spLocks noChangeArrowheads="1"/>
          </p:cNvSpPr>
          <p:nvPr/>
        </p:nvSpPr>
        <p:spPr bwMode="auto">
          <a:xfrm>
            <a:off x="2620963" y="3921125"/>
            <a:ext cx="847725" cy="346075"/>
          </a:xfrm>
          <a:prstGeom prst="rect">
            <a:avLst/>
          </a:prstGeom>
          <a:solidFill>
            <a:srgbClr val="CCFFFF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  <a:cs typeface="Arial" pitchFamily="34" charset="0"/>
              </a:rPr>
              <a:t>Dep. U</a:t>
            </a:r>
          </a:p>
        </p:txBody>
      </p:sp>
      <p:sp>
        <p:nvSpPr>
          <p:cNvPr id="29720" name="Text Box 21"/>
          <p:cNvSpPr txBox="1">
            <a:spLocks noChangeArrowheads="1"/>
          </p:cNvSpPr>
          <p:nvPr/>
        </p:nvSpPr>
        <p:spPr bwMode="auto">
          <a:xfrm>
            <a:off x="2809875" y="4586288"/>
            <a:ext cx="538163" cy="376237"/>
          </a:xfrm>
          <a:prstGeom prst="rect">
            <a:avLst/>
          </a:prstGeom>
          <a:solidFill>
            <a:srgbClr val="CCFFFF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1800" b="1">
                <a:latin typeface="Arial" pitchFamily="34" charset="0"/>
                <a:cs typeface="Arial" pitchFamily="34" charset="0"/>
              </a:rPr>
              <a:t>Pu</a:t>
            </a:r>
          </a:p>
        </p:txBody>
      </p:sp>
      <p:sp>
        <p:nvSpPr>
          <p:cNvPr id="29721" name="AutoShape 22"/>
          <p:cNvSpPr>
            <a:spLocks noChangeArrowheads="1"/>
          </p:cNvSpPr>
          <p:nvPr/>
        </p:nvSpPr>
        <p:spPr bwMode="auto">
          <a:xfrm>
            <a:off x="4576763" y="3490913"/>
            <a:ext cx="231775" cy="371475"/>
          </a:xfrm>
          <a:prstGeom prst="downArrow">
            <a:avLst>
              <a:gd name="adj1" fmla="val 50000"/>
              <a:gd name="adj2" fmla="val 4006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29722" name="Text Box 23"/>
          <p:cNvSpPr txBox="1">
            <a:spLocks noChangeArrowheads="1"/>
          </p:cNvSpPr>
          <p:nvPr/>
        </p:nvSpPr>
        <p:spPr bwMode="auto">
          <a:xfrm>
            <a:off x="4462463" y="3109913"/>
            <a:ext cx="461962" cy="346075"/>
          </a:xfrm>
          <a:prstGeom prst="rect">
            <a:avLst/>
          </a:prstGeom>
          <a:solidFill>
            <a:srgbClr val="CCFFFF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1600" b="1">
                <a:latin typeface="Arial" pitchFamily="34" charset="0"/>
                <a:cs typeface="Arial" pitchFamily="34" charset="0"/>
              </a:rPr>
              <a:t>Th</a:t>
            </a:r>
          </a:p>
        </p:txBody>
      </p:sp>
      <p:sp>
        <p:nvSpPr>
          <p:cNvPr id="29723" name="Text Box 24"/>
          <p:cNvSpPr txBox="1">
            <a:spLocks noChangeArrowheads="1"/>
          </p:cNvSpPr>
          <p:nvPr/>
        </p:nvSpPr>
        <p:spPr bwMode="auto">
          <a:xfrm>
            <a:off x="6570663" y="3527425"/>
            <a:ext cx="539750" cy="376238"/>
          </a:xfrm>
          <a:prstGeom prst="rect">
            <a:avLst/>
          </a:prstGeom>
          <a:solidFill>
            <a:srgbClr val="CCFFFF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1800" b="1">
                <a:latin typeface="Arial" pitchFamily="34" charset="0"/>
                <a:cs typeface="Arial" pitchFamily="34" charset="0"/>
              </a:rPr>
              <a:t>Th</a:t>
            </a:r>
          </a:p>
        </p:txBody>
      </p:sp>
      <p:sp>
        <p:nvSpPr>
          <p:cNvPr id="29724" name="AutoShape 25"/>
          <p:cNvSpPr>
            <a:spLocks noChangeArrowheads="1"/>
          </p:cNvSpPr>
          <p:nvPr/>
        </p:nvSpPr>
        <p:spPr bwMode="auto">
          <a:xfrm>
            <a:off x="6724650" y="3921125"/>
            <a:ext cx="231775" cy="368300"/>
          </a:xfrm>
          <a:prstGeom prst="downArrow">
            <a:avLst>
              <a:gd name="adj1" fmla="val 50000"/>
              <a:gd name="adj2" fmla="val 3972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29725" name="Text Box 26"/>
          <p:cNvSpPr txBox="1">
            <a:spLocks noChangeArrowheads="1"/>
          </p:cNvSpPr>
          <p:nvPr/>
        </p:nvSpPr>
        <p:spPr bwMode="auto">
          <a:xfrm>
            <a:off x="6292850" y="4759325"/>
            <a:ext cx="1122363" cy="533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b="1">
                <a:latin typeface="Arial" pitchFamily="34" charset="0"/>
                <a:cs typeface="Arial" pitchFamily="34" charset="0"/>
              </a:rPr>
              <a:t>U</a:t>
            </a:r>
            <a:r>
              <a:rPr lang="en-US" b="1" baseline="30000">
                <a:latin typeface="Arial" pitchFamily="34" charset="0"/>
                <a:cs typeface="Arial" pitchFamily="34" charset="0"/>
              </a:rPr>
              <a:t>233</a:t>
            </a:r>
            <a:r>
              <a:rPr lang="en-US" b="1">
                <a:latin typeface="Arial" pitchFamily="34" charset="0"/>
                <a:cs typeface="Arial" pitchFamily="34" charset="0"/>
              </a:rPr>
              <a:t> Fueled</a:t>
            </a:r>
          </a:p>
          <a:p>
            <a:pPr algn="ctr" eaLnBrk="1" hangingPunct="1"/>
            <a:r>
              <a:rPr lang="en-US" sz="1500" b="1">
                <a:latin typeface="Arial" pitchFamily="34" charset="0"/>
                <a:cs typeface="Arial" pitchFamily="34" charset="0"/>
              </a:rPr>
              <a:t>Reactors</a:t>
            </a:r>
          </a:p>
        </p:txBody>
      </p:sp>
      <p:sp>
        <p:nvSpPr>
          <p:cNvPr id="29726" name="Line 27"/>
          <p:cNvSpPr>
            <a:spLocks noChangeShapeType="1"/>
          </p:cNvSpPr>
          <p:nvPr/>
        </p:nvSpPr>
        <p:spPr bwMode="auto">
          <a:xfrm>
            <a:off x="6840538" y="5257800"/>
            <a:ext cx="0" cy="3683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27" name="Line 28"/>
          <p:cNvSpPr>
            <a:spLocks noChangeShapeType="1"/>
          </p:cNvSpPr>
          <p:nvPr/>
        </p:nvSpPr>
        <p:spPr bwMode="auto">
          <a:xfrm flipH="1">
            <a:off x="6011863" y="5626100"/>
            <a:ext cx="847725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28" name="Line 29"/>
          <p:cNvSpPr>
            <a:spLocks noChangeShapeType="1"/>
          </p:cNvSpPr>
          <p:nvPr/>
        </p:nvSpPr>
        <p:spPr bwMode="auto">
          <a:xfrm flipV="1">
            <a:off x="5992813" y="5210175"/>
            <a:ext cx="0" cy="44132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29" name="Line 30"/>
          <p:cNvSpPr>
            <a:spLocks noChangeShapeType="1"/>
          </p:cNvSpPr>
          <p:nvPr/>
        </p:nvSpPr>
        <p:spPr bwMode="auto">
          <a:xfrm>
            <a:off x="5964238" y="5200650"/>
            <a:ext cx="307975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30" name="Line 31"/>
          <p:cNvSpPr>
            <a:spLocks noChangeShapeType="1"/>
          </p:cNvSpPr>
          <p:nvPr/>
        </p:nvSpPr>
        <p:spPr bwMode="auto">
          <a:xfrm>
            <a:off x="4624388" y="4795838"/>
            <a:ext cx="0" cy="3079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31" name="Line 32"/>
          <p:cNvSpPr>
            <a:spLocks noChangeShapeType="1"/>
          </p:cNvSpPr>
          <p:nvPr/>
        </p:nvSpPr>
        <p:spPr bwMode="auto">
          <a:xfrm flipH="1">
            <a:off x="3776663" y="5068888"/>
            <a:ext cx="852487" cy="11112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32" name="Line 33"/>
          <p:cNvSpPr>
            <a:spLocks noChangeShapeType="1"/>
          </p:cNvSpPr>
          <p:nvPr/>
        </p:nvSpPr>
        <p:spPr bwMode="auto">
          <a:xfrm>
            <a:off x="3787775" y="4767263"/>
            <a:ext cx="306388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33" name="Line 34"/>
          <p:cNvSpPr>
            <a:spLocks noChangeShapeType="1"/>
          </p:cNvSpPr>
          <p:nvPr/>
        </p:nvSpPr>
        <p:spPr bwMode="auto">
          <a:xfrm flipV="1">
            <a:off x="3776663" y="4733925"/>
            <a:ext cx="0" cy="369888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34" name="Text Box 35"/>
          <p:cNvSpPr txBox="1">
            <a:spLocks noChangeArrowheads="1"/>
          </p:cNvSpPr>
          <p:nvPr/>
        </p:nvSpPr>
        <p:spPr bwMode="auto">
          <a:xfrm>
            <a:off x="3844925" y="5135563"/>
            <a:ext cx="539750" cy="376237"/>
          </a:xfrm>
          <a:prstGeom prst="rect">
            <a:avLst/>
          </a:prstGeom>
          <a:solidFill>
            <a:srgbClr val="CCFFFF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1800" b="1">
                <a:latin typeface="Arial" pitchFamily="34" charset="0"/>
                <a:cs typeface="Arial" pitchFamily="34" charset="0"/>
              </a:rPr>
              <a:t>Pu</a:t>
            </a:r>
          </a:p>
        </p:txBody>
      </p:sp>
      <p:sp>
        <p:nvSpPr>
          <p:cNvPr id="29735" name="Text Box 36"/>
          <p:cNvSpPr txBox="1">
            <a:spLocks noChangeArrowheads="1"/>
          </p:cNvSpPr>
          <p:nvPr/>
        </p:nvSpPr>
        <p:spPr bwMode="auto">
          <a:xfrm>
            <a:off x="5332413" y="4625975"/>
            <a:ext cx="541337" cy="346075"/>
          </a:xfrm>
          <a:prstGeom prst="rect">
            <a:avLst/>
          </a:prstGeom>
          <a:solidFill>
            <a:srgbClr val="CCFFFF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 lIns="54864" rIns="54864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  <a:cs typeface="Arial" pitchFamily="34" charset="0"/>
              </a:rPr>
              <a:t>U</a:t>
            </a:r>
            <a:r>
              <a:rPr lang="en-US" sz="1600" b="1" baseline="30000">
                <a:latin typeface="Arial" pitchFamily="34" charset="0"/>
                <a:cs typeface="Arial" pitchFamily="34" charset="0"/>
              </a:rPr>
              <a:t>233</a:t>
            </a:r>
          </a:p>
        </p:txBody>
      </p:sp>
      <p:sp>
        <p:nvSpPr>
          <p:cNvPr id="29736" name="AutoShape 37"/>
          <p:cNvSpPr>
            <a:spLocks noChangeArrowheads="1"/>
          </p:cNvSpPr>
          <p:nvPr/>
        </p:nvSpPr>
        <p:spPr bwMode="auto">
          <a:xfrm>
            <a:off x="2471738" y="3592513"/>
            <a:ext cx="368300" cy="223837"/>
          </a:xfrm>
          <a:prstGeom prst="rightArrow">
            <a:avLst>
              <a:gd name="adj1" fmla="val 50000"/>
              <a:gd name="adj2" fmla="val 4113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29737" name="Rectangle 38"/>
          <p:cNvSpPr>
            <a:spLocks noChangeArrowheads="1"/>
          </p:cNvSpPr>
          <p:nvPr/>
        </p:nvSpPr>
        <p:spPr bwMode="auto">
          <a:xfrm>
            <a:off x="2843213" y="3549650"/>
            <a:ext cx="923925" cy="2968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600">
                <a:latin typeface="Arial" pitchFamily="34" charset="0"/>
                <a:cs typeface="Arial" pitchFamily="34" charset="0"/>
              </a:rPr>
              <a:t>Electricity</a:t>
            </a:r>
          </a:p>
        </p:txBody>
      </p:sp>
      <p:sp>
        <p:nvSpPr>
          <p:cNvPr id="29738" name="AutoShape 39"/>
          <p:cNvSpPr>
            <a:spLocks noChangeArrowheads="1"/>
          </p:cNvSpPr>
          <p:nvPr/>
        </p:nvSpPr>
        <p:spPr bwMode="auto">
          <a:xfrm>
            <a:off x="5240338" y="4157663"/>
            <a:ext cx="369887" cy="223837"/>
          </a:xfrm>
          <a:prstGeom prst="rightArrow">
            <a:avLst>
              <a:gd name="adj1" fmla="val 50000"/>
              <a:gd name="adj2" fmla="val 4131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29739" name="Rectangle 40"/>
          <p:cNvSpPr>
            <a:spLocks noChangeArrowheads="1"/>
          </p:cNvSpPr>
          <p:nvPr/>
        </p:nvSpPr>
        <p:spPr bwMode="auto">
          <a:xfrm>
            <a:off x="5599113" y="4116388"/>
            <a:ext cx="923925" cy="2936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600">
                <a:latin typeface="Arial" pitchFamily="34" charset="0"/>
                <a:cs typeface="Arial" pitchFamily="34" charset="0"/>
              </a:rPr>
              <a:t>Electricity</a:t>
            </a:r>
          </a:p>
        </p:txBody>
      </p:sp>
      <p:sp>
        <p:nvSpPr>
          <p:cNvPr id="29740" name="AutoShape 41"/>
          <p:cNvSpPr>
            <a:spLocks noChangeArrowheads="1"/>
          </p:cNvSpPr>
          <p:nvPr/>
        </p:nvSpPr>
        <p:spPr bwMode="auto">
          <a:xfrm>
            <a:off x="7343775" y="4795838"/>
            <a:ext cx="368300" cy="220662"/>
          </a:xfrm>
          <a:prstGeom prst="rightArrow">
            <a:avLst>
              <a:gd name="adj1" fmla="val 50000"/>
              <a:gd name="adj2" fmla="val 4172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sz="1800">
              <a:latin typeface="Arial" pitchFamily="34" charset="0"/>
              <a:cs typeface="Arial" pitchFamily="34" charset="0"/>
            </a:endParaRPr>
          </a:p>
        </p:txBody>
      </p:sp>
      <p:sp>
        <p:nvSpPr>
          <p:cNvPr id="29741" name="Line 42"/>
          <p:cNvSpPr>
            <a:spLocks noChangeShapeType="1"/>
          </p:cNvSpPr>
          <p:nvPr/>
        </p:nvSpPr>
        <p:spPr bwMode="auto">
          <a:xfrm>
            <a:off x="4778375" y="4808538"/>
            <a:ext cx="0" cy="220662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42" name="Line 43"/>
          <p:cNvSpPr>
            <a:spLocks noChangeShapeType="1"/>
          </p:cNvSpPr>
          <p:nvPr/>
        </p:nvSpPr>
        <p:spPr bwMode="auto">
          <a:xfrm>
            <a:off x="4778375" y="5000625"/>
            <a:ext cx="1465263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8108" name="Oval 44"/>
          <p:cNvSpPr>
            <a:spLocks noChangeArrowheads="1"/>
          </p:cNvSpPr>
          <p:nvPr/>
        </p:nvSpPr>
        <p:spPr bwMode="auto">
          <a:xfrm>
            <a:off x="1208088" y="6176963"/>
            <a:ext cx="1312862" cy="442912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sz="1800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Stage 1</a:t>
            </a:r>
          </a:p>
        </p:txBody>
      </p:sp>
      <p:sp>
        <p:nvSpPr>
          <p:cNvPr id="88109" name="Oval 45"/>
          <p:cNvSpPr>
            <a:spLocks noChangeArrowheads="1"/>
          </p:cNvSpPr>
          <p:nvPr/>
        </p:nvSpPr>
        <p:spPr bwMode="auto">
          <a:xfrm>
            <a:off x="4238625" y="6176963"/>
            <a:ext cx="1311275" cy="44291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sz="1800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Stage 2</a:t>
            </a:r>
          </a:p>
        </p:txBody>
      </p:sp>
      <p:sp>
        <p:nvSpPr>
          <p:cNvPr id="88110" name="Oval 46"/>
          <p:cNvSpPr>
            <a:spLocks noChangeArrowheads="1"/>
          </p:cNvSpPr>
          <p:nvPr/>
        </p:nvSpPr>
        <p:spPr bwMode="auto">
          <a:xfrm>
            <a:off x="6675438" y="6186488"/>
            <a:ext cx="1312862" cy="441325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US" sz="1800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Stage 3</a:t>
            </a:r>
          </a:p>
        </p:txBody>
      </p:sp>
      <p:pic>
        <p:nvPicPr>
          <p:cNvPr id="29746" name="Picture 47" descr="gcj134"/>
          <p:cNvPicPr>
            <a:picLocks noChangeAspect="1" noChangeArrowheads="1"/>
          </p:cNvPicPr>
          <p:nvPr/>
        </p:nvPicPr>
        <p:blipFill>
          <a:blip r:embed="rId4" cstate="print">
            <a:lum bright="14000" contrast="10000"/>
          </a:blip>
          <a:srcRect/>
          <a:stretch>
            <a:fillRect/>
          </a:stretch>
        </p:blipFill>
        <p:spPr bwMode="auto">
          <a:xfrm>
            <a:off x="0" y="954088"/>
            <a:ext cx="3141663" cy="1935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9747" name="Picture 48" descr="gcj133"/>
          <p:cNvPicPr>
            <a:picLocks noChangeAspect="1" noChangeArrowheads="1"/>
          </p:cNvPicPr>
          <p:nvPr/>
        </p:nvPicPr>
        <p:blipFill>
          <a:blip r:embed="rId5" cstate="print">
            <a:lum bright="12000" contrast="12000"/>
          </a:blip>
          <a:srcRect/>
          <a:stretch>
            <a:fillRect/>
          </a:stretch>
        </p:blipFill>
        <p:spPr bwMode="auto">
          <a:xfrm>
            <a:off x="3579813" y="974725"/>
            <a:ext cx="2411412" cy="1884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9748" name="Text Box 50"/>
          <p:cNvSpPr txBox="1">
            <a:spLocks noChangeArrowheads="1"/>
          </p:cNvSpPr>
          <p:nvPr/>
        </p:nvSpPr>
        <p:spPr bwMode="auto">
          <a:xfrm>
            <a:off x="919163" y="2527300"/>
            <a:ext cx="854075" cy="314325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b="1">
                <a:latin typeface="Arial" pitchFamily="34" charset="0"/>
                <a:cs typeface="Arial" pitchFamily="34" charset="0"/>
              </a:rPr>
              <a:t>PHWR</a:t>
            </a:r>
          </a:p>
        </p:txBody>
      </p:sp>
      <p:sp>
        <p:nvSpPr>
          <p:cNvPr id="29749" name="Text Box 51"/>
          <p:cNvSpPr txBox="1">
            <a:spLocks noChangeArrowheads="1"/>
          </p:cNvSpPr>
          <p:nvPr/>
        </p:nvSpPr>
        <p:spPr bwMode="auto">
          <a:xfrm>
            <a:off x="3768725" y="2536825"/>
            <a:ext cx="854075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b="1">
                <a:latin typeface="Arial" pitchFamily="34" charset="0"/>
                <a:cs typeface="Arial" pitchFamily="34" charset="0"/>
              </a:rPr>
              <a:t>FBTR</a:t>
            </a:r>
          </a:p>
        </p:txBody>
      </p:sp>
      <p:sp>
        <p:nvSpPr>
          <p:cNvPr id="29750" name="Text Box 52"/>
          <p:cNvSpPr txBox="1">
            <a:spLocks noChangeArrowheads="1"/>
          </p:cNvSpPr>
          <p:nvPr/>
        </p:nvSpPr>
        <p:spPr bwMode="auto">
          <a:xfrm>
            <a:off x="7943850" y="2560638"/>
            <a:ext cx="854075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b="1">
                <a:latin typeface="Arial" pitchFamily="34" charset="0"/>
                <a:cs typeface="Arial" pitchFamily="34" charset="0"/>
              </a:rPr>
              <a:t>AHWR</a:t>
            </a:r>
          </a:p>
        </p:txBody>
      </p:sp>
      <p:sp>
        <p:nvSpPr>
          <p:cNvPr id="29751" name="Rectangle 54"/>
          <p:cNvSpPr>
            <a:spLocks noChangeArrowheads="1"/>
          </p:cNvSpPr>
          <p:nvPr/>
        </p:nvSpPr>
        <p:spPr bwMode="auto">
          <a:xfrm>
            <a:off x="231775" y="5694363"/>
            <a:ext cx="3271838" cy="444500"/>
          </a:xfrm>
          <a:prstGeom prst="rect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b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Power generation primarily by PHWR</a:t>
            </a:r>
          </a:p>
          <a:p>
            <a:pPr algn="ctr" eaLnBrk="1" hangingPunct="1"/>
            <a:r>
              <a:rPr lang="en-US" b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Building fissile inventory for stage 2</a:t>
            </a:r>
          </a:p>
        </p:txBody>
      </p:sp>
      <p:sp>
        <p:nvSpPr>
          <p:cNvPr id="29752" name="Rectangle 55"/>
          <p:cNvSpPr>
            <a:spLocks noChangeArrowheads="1"/>
          </p:cNvSpPr>
          <p:nvPr/>
        </p:nvSpPr>
        <p:spPr bwMode="auto">
          <a:xfrm>
            <a:off x="3581400" y="5667375"/>
            <a:ext cx="2705100" cy="4445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b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Expanding power programme</a:t>
            </a:r>
          </a:p>
          <a:p>
            <a:pPr algn="ctr" eaLnBrk="1" hangingPunct="1"/>
            <a:r>
              <a:rPr lang="en-US" b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Building U</a:t>
            </a:r>
            <a:r>
              <a:rPr lang="en-US" b="1" baseline="3000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233  </a:t>
            </a:r>
            <a:r>
              <a:rPr lang="en-US" b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inventory</a:t>
            </a:r>
          </a:p>
        </p:txBody>
      </p:sp>
      <p:sp>
        <p:nvSpPr>
          <p:cNvPr id="29753" name="Text Box 56"/>
          <p:cNvSpPr txBox="1">
            <a:spLocks noChangeArrowheads="1"/>
          </p:cNvSpPr>
          <p:nvPr/>
        </p:nvSpPr>
        <p:spPr bwMode="auto">
          <a:xfrm>
            <a:off x="7015163" y="5251450"/>
            <a:ext cx="538162" cy="346075"/>
          </a:xfrm>
          <a:prstGeom prst="rect">
            <a:avLst/>
          </a:prstGeom>
          <a:solidFill>
            <a:srgbClr val="CCFFFF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 lIns="54864" rIns="54864">
            <a:spAutoFit/>
          </a:bodyPr>
          <a:lstStyle/>
          <a:p>
            <a:pPr eaLnBrk="1" hangingPunct="1"/>
            <a:r>
              <a:rPr lang="en-US" sz="1600" b="1">
                <a:latin typeface="Arial" pitchFamily="34" charset="0"/>
                <a:cs typeface="Arial" pitchFamily="34" charset="0"/>
              </a:rPr>
              <a:t>U</a:t>
            </a:r>
            <a:r>
              <a:rPr lang="en-US" sz="1600" b="1" baseline="30000">
                <a:latin typeface="Arial" pitchFamily="34" charset="0"/>
                <a:cs typeface="Arial" pitchFamily="34" charset="0"/>
              </a:rPr>
              <a:t>233</a:t>
            </a:r>
          </a:p>
        </p:txBody>
      </p:sp>
      <p:sp>
        <p:nvSpPr>
          <p:cNvPr id="29754" name="Text Box 57"/>
          <p:cNvSpPr txBox="1">
            <a:spLocks noChangeArrowheads="1"/>
          </p:cNvSpPr>
          <p:nvPr/>
        </p:nvSpPr>
        <p:spPr bwMode="auto">
          <a:xfrm>
            <a:off x="2466975" y="3182938"/>
            <a:ext cx="172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latin typeface="Helvetica-Narrow"/>
                <a:cs typeface="Arial" pitchFamily="34" charset="0"/>
              </a:rPr>
              <a:t>300 GWe-Year</a:t>
            </a:r>
          </a:p>
        </p:txBody>
      </p:sp>
      <p:sp>
        <p:nvSpPr>
          <p:cNvPr id="29755" name="Text Box 58"/>
          <p:cNvSpPr txBox="1">
            <a:spLocks noChangeArrowheads="1"/>
          </p:cNvSpPr>
          <p:nvPr/>
        </p:nvSpPr>
        <p:spPr bwMode="auto">
          <a:xfrm>
            <a:off x="4953000" y="3158438"/>
            <a:ext cx="1497013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" tIns="9144" rIns="9144" bIns="9144">
            <a:spAutoFit/>
          </a:bodyPr>
          <a:lstStyle/>
          <a:p>
            <a:pPr>
              <a:lnSpc>
                <a:spcPct val="85000"/>
              </a:lnSpc>
            </a:pPr>
            <a:r>
              <a:rPr lang="en-US" b="1" dirty="0">
                <a:latin typeface="Helvetica-Narrow"/>
                <a:cs typeface="Arial" pitchFamily="34" charset="0"/>
              </a:rPr>
              <a:t>About 42000 </a:t>
            </a:r>
            <a:r>
              <a:rPr lang="en-US" b="1" dirty="0" err="1">
                <a:latin typeface="Helvetica-Narrow"/>
                <a:cs typeface="Arial" pitchFamily="34" charset="0"/>
              </a:rPr>
              <a:t>GWe</a:t>
            </a:r>
            <a:r>
              <a:rPr lang="en-US" b="1" dirty="0">
                <a:latin typeface="Helvetica-Narrow"/>
                <a:cs typeface="Arial" pitchFamily="34" charset="0"/>
              </a:rPr>
              <a:t>-Year </a:t>
            </a:r>
          </a:p>
        </p:txBody>
      </p:sp>
      <p:sp>
        <p:nvSpPr>
          <p:cNvPr id="29756" name="Text Box 59"/>
          <p:cNvSpPr txBox="1">
            <a:spLocks noChangeArrowheads="1"/>
          </p:cNvSpPr>
          <p:nvPr/>
        </p:nvSpPr>
        <p:spPr bwMode="auto">
          <a:xfrm>
            <a:off x="7710488" y="3971925"/>
            <a:ext cx="1352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1" dirty="0" smtClean="0">
                <a:latin typeface="Helvetica-Narrow"/>
                <a:cs typeface="Arial" pitchFamily="34" charset="0"/>
              </a:rPr>
              <a:t>&gt;155000 </a:t>
            </a:r>
            <a:endParaRPr lang="en-US" sz="1800" b="1" dirty="0">
              <a:latin typeface="Helvetica-Narrow"/>
              <a:cs typeface="Arial" pitchFamily="34" charset="0"/>
            </a:endParaRPr>
          </a:p>
          <a:p>
            <a:r>
              <a:rPr lang="en-US" sz="1800" b="1" dirty="0" err="1">
                <a:latin typeface="Helvetica-Narrow"/>
                <a:cs typeface="Arial" pitchFamily="34" charset="0"/>
              </a:rPr>
              <a:t>GWe</a:t>
            </a:r>
            <a:r>
              <a:rPr lang="en-US" sz="1800" b="1" dirty="0">
                <a:latin typeface="Helvetica-Narrow"/>
                <a:cs typeface="Arial" pitchFamily="34" charset="0"/>
              </a:rPr>
              <a:t>-Year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757" name="Rectangle 4"/>
          <p:cNvSpPr>
            <a:spLocks noChangeArrowheads="1"/>
          </p:cNvSpPr>
          <p:nvPr/>
        </p:nvSpPr>
        <p:spPr bwMode="auto">
          <a:xfrm>
            <a:off x="7842250" y="4976813"/>
            <a:ext cx="1260475" cy="6492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r>
              <a:rPr lang="en-US" sz="1600">
                <a:latin typeface="Arial" pitchFamily="34" charset="0"/>
                <a:cs typeface="Arial" pitchFamily="34" charset="0"/>
              </a:rPr>
              <a:t>H</a:t>
            </a:r>
            <a:r>
              <a:rPr lang="en-US" sz="1600" baseline="-25000">
                <a:latin typeface="Arial" pitchFamily="34" charset="0"/>
                <a:cs typeface="Arial" pitchFamily="34" charset="0"/>
              </a:rPr>
              <a:t>2</a:t>
            </a:r>
            <a:r>
              <a:rPr lang="en-US" sz="1600">
                <a:latin typeface="Arial" pitchFamily="34" charset="0"/>
                <a:cs typeface="Arial" pitchFamily="34" charset="0"/>
              </a:rPr>
              <a:t>/ Transport </a:t>
            </a:r>
            <a:br>
              <a:rPr lang="en-US" sz="1600">
                <a:latin typeface="Arial" pitchFamily="34" charset="0"/>
                <a:cs typeface="Arial" pitchFamily="34" charset="0"/>
              </a:rPr>
            </a:br>
            <a:r>
              <a:rPr lang="en-US" sz="1600">
                <a:latin typeface="Arial" pitchFamily="34" charset="0"/>
                <a:cs typeface="Arial" pitchFamily="34" charset="0"/>
              </a:rPr>
              <a:t>fuel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34400" y="6629554"/>
            <a:ext cx="609600" cy="304800"/>
          </a:xfrm>
        </p:spPr>
        <p:txBody>
          <a:bodyPr/>
          <a:lstStyle/>
          <a:p>
            <a:pPr>
              <a:defRPr/>
            </a:pPr>
            <a:fld id="{B23A540F-F19A-4B9E-9B27-B151BD7A0A3F}" type="slidenum">
              <a:rPr lang="en-GB"/>
              <a:pPr>
                <a:defRPr/>
              </a:pPr>
              <a:t>6</a:t>
            </a:fld>
            <a:endParaRPr lang="en-GB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854075" y="0"/>
            <a:ext cx="7318375" cy="944724"/>
          </a:xfrm>
        </p:spPr>
        <p:txBody>
          <a:bodyPr/>
          <a:lstStyle/>
          <a:p>
            <a:pPr algn="ctr"/>
            <a:r>
              <a:rPr lang="en-US" sz="2800" dirty="0" smtClean="0"/>
              <a:t>Current Status of Indian Three Stage Nuclear Power </a:t>
            </a:r>
            <a:r>
              <a:rPr lang="en-US" sz="2800" dirty="0" err="1" smtClean="0"/>
              <a:t>Programme</a:t>
            </a:r>
            <a:r>
              <a:rPr lang="en-US" sz="2800" dirty="0" smtClean="0"/>
              <a:t>  </a:t>
            </a:r>
          </a:p>
        </p:txBody>
      </p:sp>
      <p:sp>
        <p:nvSpPr>
          <p:cNvPr id="15" name="Slide Number Placeholder 2"/>
          <p:cNvSpPr txBox="1">
            <a:spLocks noGrp="1"/>
          </p:cNvSpPr>
          <p:nvPr/>
        </p:nvSpPr>
        <p:spPr bwMode="auto">
          <a:xfrm>
            <a:off x="8534400" y="6629554"/>
            <a:ext cx="6096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defRPr/>
            </a:pPr>
            <a:fld id="{9F8FD66D-3F9A-4CD4-BBA8-5855AA2E5335}" type="slidenum">
              <a:rPr lang="en-GB" sz="1200">
                <a:latin typeface="+mn-lt"/>
              </a:rPr>
              <a:pPr algn="r" eaLnBrk="1" hangingPunct="1">
                <a:defRPr/>
              </a:pPr>
              <a:t>6</a:t>
            </a:fld>
            <a:endParaRPr lang="en-GB" sz="1200" dirty="0">
              <a:latin typeface="+mn-lt"/>
            </a:endParaRPr>
          </a:p>
        </p:txBody>
      </p:sp>
      <p:pic>
        <p:nvPicPr>
          <p:cNvPr id="1031" name="Picture 4" descr="D:\Users\Basak\Presentations\RKS\US Delegtation\02-02-2010\AHWR-brochure\AHWR Cut-away vie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24575" y="953324"/>
            <a:ext cx="3000375" cy="2245643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Slide Number Placeholder 3"/>
          <p:cNvSpPr txBox="1">
            <a:spLocks noGrp="1"/>
          </p:cNvSpPr>
          <p:nvPr/>
        </p:nvSpPr>
        <p:spPr bwMode="auto">
          <a:xfrm>
            <a:off x="8534400" y="6570082"/>
            <a:ext cx="6096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defRPr/>
            </a:pPr>
            <a:endParaRPr lang="en-GB" sz="1200" dirty="0">
              <a:latin typeface="+mn-lt"/>
            </a:endParaRPr>
          </a:p>
        </p:txBody>
      </p:sp>
      <p:sp>
        <p:nvSpPr>
          <p:cNvPr id="1747971" name="Text Box 3"/>
          <p:cNvSpPr txBox="1">
            <a:spLocks noChangeArrowheads="1"/>
          </p:cNvSpPr>
          <p:nvPr/>
        </p:nvSpPr>
        <p:spPr bwMode="auto">
          <a:xfrm>
            <a:off x="0" y="3146579"/>
            <a:ext cx="2909888" cy="3781425"/>
          </a:xfrm>
          <a:prstGeom prst="rect">
            <a:avLst/>
          </a:prstGeom>
          <a:noFill/>
          <a:ln w="28575">
            <a:solidFill>
              <a:srgbClr val="993300"/>
            </a:solidFill>
            <a:miter lim="800000"/>
            <a:headEnd/>
            <a:tailEnd/>
          </a:ln>
          <a:extLst/>
        </p:spPr>
        <p:txBody>
          <a:bodyPr lIns="91399" tIns="45700" rIns="91399" bIns="45700"/>
          <a:lstStyle>
            <a:lvl1pPr defTabSz="911225">
              <a:tabLst>
                <a:tab pos="166688" algn="l"/>
              </a:tabLst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1225">
              <a:tabLst>
                <a:tab pos="166688" algn="l"/>
              </a:tabLst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1225">
              <a:tabLst>
                <a:tab pos="166688" algn="l"/>
              </a:tabLst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1225">
              <a:tabLst>
                <a:tab pos="166688" algn="l"/>
              </a:tabLst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1225">
              <a:tabLst>
                <a:tab pos="166688" algn="l"/>
              </a:tabLst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tabLst>
                <a:tab pos="166688" algn="l"/>
              </a:tabLs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tabLst>
                <a:tab pos="166688" algn="l"/>
              </a:tabLs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tabLst>
                <a:tab pos="166688" algn="l"/>
              </a:tabLs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tabLst>
                <a:tab pos="166688" algn="l"/>
              </a:tabLs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US" sz="1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Stage – I  PHWRs</a:t>
            </a:r>
          </a:p>
          <a:p>
            <a:pPr algn="ctr">
              <a:defRPr/>
            </a:pPr>
            <a:endParaRPr lang="en-US" sz="300" b="1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US" sz="16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	18 – Operating</a:t>
            </a:r>
          </a:p>
          <a:p>
            <a:pPr marL="166688" indent="-166688">
              <a:lnSpc>
                <a:spcPct val="90000"/>
              </a:lnSpc>
              <a:buFontTx/>
              <a:buChar char="•"/>
              <a:defRPr/>
            </a:pPr>
            <a:r>
              <a:rPr lang="en-US" sz="16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4x700 </a:t>
            </a:r>
            <a:r>
              <a:rPr lang="en-US" sz="1600" b="1" dirty="0" err="1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MWe</a:t>
            </a:r>
            <a:r>
              <a:rPr lang="en-US" sz="16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- Under construction</a:t>
            </a:r>
            <a:endParaRPr lang="en-US" sz="1600" b="1" dirty="0" smtClean="0">
              <a:solidFill>
                <a:srgbClr val="33CC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US" sz="16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Several others planned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US" sz="16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n-US" sz="16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Gestation period has 	been reduced</a:t>
            </a:r>
          </a:p>
          <a:p>
            <a:pPr>
              <a:lnSpc>
                <a:spcPct val="90000"/>
              </a:lnSpc>
              <a:buFontTx/>
              <a:buChar char="•"/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	POWER POTENTIAL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sym typeface="Symbol" pitchFamily="18" charset="2"/>
              </a:rPr>
              <a:t> 	10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sym typeface="Symbol" pitchFamily="18" charset="2"/>
              </a:rPr>
              <a:t>GWe</a:t>
            </a:r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sym typeface="Symbol" pitchFamily="18" charset="2"/>
            </a:endParaRPr>
          </a:p>
          <a:p>
            <a:pPr algn="ctr">
              <a:lnSpc>
                <a:spcPct val="85000"/>
              </a:lnSpc>
              <a:defRPr/>
            </a:pPr>
            <a:r>
              <a:rPr lang="en-US" sz="1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LWRs</a:t>
            </a:r>
          </a:p>
          <a:p>
            <a:pPr>
              <a:lnSpc>
                <a:spcPct val="85000"/>
              </a:lnSpc>
              <a:buFontTx/>
              <a:buChar char="•"/>
              <a:defRPr/>
            </a:pPr>
            <a:r>
              <a:rPr lang="en-US" sz="16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	2 BWRs Operating</a:t>
            </a:r>
          </a:p>
          <a:p>
            <a:pPr marL="171450" indent="-171450">
              <a:lnSpc>
                <a:spcPct val="85000"/>
              </a:lnSpc>
              <a:buFontTx/>
              <a:buChar char="•"/>
              <a:defRPr/>
            </a:pPr>
            <a:r>
              <a:rPr lang="en-US" sz="16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 VVER– </a:t>
            </a:r>
            <a:r>
              <a:rPr lang="en-US" sz="12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Achieved  criticality (July, 2013) &amp; commercial operation  (Oct. 2013)</a:t>
            </a:r>
            <a:endParaRPr lang="en-US" sz="1600" b="1" dirty="0" smtClean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171450" indent="-171450">
              <a:lnSpc>
                <a:spcPct val="75000"/>
              </a:lnSpc>
              <a:buFontTx/>
              <a:buChar char="•"/>
              <a:defRPr/>
            </a:pPr>
            <a:r>
              <a:rPr lang="en-US" sz="16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 VVER- under  construction (~96%</a:t>
            </a:r>
            <a:r>
              <a:rPr lang="en-US" sz="18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)</a:t>
            </a:r>
            <a:endParaRPr lang="en-US" sz="800" b="1" dirty="0" smtClean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graphicFrame>
        <p:nvGraphicFramePr>
          <p:cNvPr id="1026" name="Object 4">
            <a:hlinkClick r:id="" action="ppaction://ole?verb=0"/>
          </p:cNvPr>
          <p:cNvGraphicFramePr>
            <a:graphicFrameLocks/>
          </p:cNvGraphicFramePr>
          <p:nvPr/>
        </p:nvGraphicFramePr>
        <p:xfrm>
          <a:off x="0" y="1019329"/>
          <a:ext cx="2909888" cy="223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Bitmap Image" r:id="rId5" imgW="4408163" imgH="3714440" progId="PBrush">
                  <p:embed/>
                </p:oleObj>
              </mc:Choice>
              <mc:Fallback>
                <p:oleObj name="Bitmap Image" r:id="rId5" imgW="4408163" imgH="3714440" progId="PBrush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lum bright="36000" contrast="-48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019329"/>
                        <a:ext cx="2909888" cy="2236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5"/>
          <p:cNvGraphicFramePr>
            <a:graphicFrameLocks noChangeAspect="1"/>
          </p:cNvGraphicFramePr>
          <p:nvPr/>
        </p:nvGraphicFramePr>
        <p:xfrm>
          <a:off x="0" y="953325"/>
          <a:ext cx="2895599" cy="22628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Chart" r:id="rId7" imgW="7781925" imgH="4533900" progId="MSGraph.Chart.8">
                  <p:embed followColorScheme="full"/>
                </p:oleObj>
              </mc:Choice>
              <mc:Fallback>
                <p:oleObj name="Chart" r:id="rId7" imgW="7781925" imgH="4533900" progId="MSGraph.Chart.8">
                  <p:embed followColorScheme="full"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953325"/>
                        <a:ext cx="2895599" cy="2262832"/>
                      </a:xfrm>
                      <a:prstGeom prst="rect">
                        <a:avLst/>
                      </a:prstGeom>
                      <a:noFill/>
                      <a:ln w="3175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7975" name="Text Box 7"/>
          <p:cNvSpPr txBox="1">
            <a:spLocks noChangeArrowheads="1"/>
          </p:cNvSpPr>
          <p:nvPr/>
        </p:nvSpPr>
        <p:spPr bwMode="auto">
          <a:xfrm>
            <a:off x="2909888" y="3256116"/>
            <a:ext cx="3173412" cy="3646488"/>
          </a:xfrm>
          <a:prstGeom prst="rect">
            <a:avLst/>
          </a:prstGeom>
          <a:noFill/>
          <a:ln w="2857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wrap="square" lIns="91399" tIns="45700" rIns="91399" bIns="45700">
            <a:noAutofit/>
          </a:bodyPr>
          <a:lstStyle>
            <a:lvl1pPr defTabSz="16510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165100"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165100"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165100"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165100"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1651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1651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1651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1651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ts val="1700"/>
              </a:lnSpc>
              <a:defRPr/>
            </a:pPr>
            <a:r>
              <a:rPr lang="en-US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Stage - II</a:t>
            </a:r>
          </a:p>
          <a:p>
            <a:pPr algn="ctr">
              <a:defRPr/>
            </a:pPr>
            <a:r>
              <a:rPr lang="en-US" sz="2000" b="1" dirty="0" smtClean="0">
                <a:solidFill>
                  <a:srgbClr val="CCFF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Fast Breeder Reactors</a:t>
            </a:r>
          </a:p>
          <a:p>
            <a:pPr>
              <a:defRPr/>
            </a:pPr>
            <a:endParaRPr lang="en-US" sz="7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>
              <a:buFontTx/>
              <a:buChar char="•"/>
              <a:defRPr/>
            </a:pPr>
            <a:r>
              <a:rPr lang="en-US" sz="18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	40 MWth FBTR - 	</a:t>
            </a:r>
            <a:r>
              <a:rPr lang="en-US" sz="16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Operating since 1985</a:t>
            </a:r>
          </a:p>
          <a:p>
            <a:pPr>
              <a:defRPr/>
            </a:pPr>
            <a:r>
              <a:rPr lang="en-US" sz="18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	</a:t>
            </a:r>
            <a:r>
              <a:rPr lang="en-US" sz="16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Technology Objectives 	</a:t>
            </a:r>
            <a:r>
              <a:rPr lang="en-US" sz="1600" b="1" dirty="0" err="1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realised</a:t>
            </a:r>
            <a:endParaRPr lang="en-US" sz="1600" b="1" dirty="0" smtClean="0">
              <a:solidFill>
                <a:srgbClr val="33CC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>
              <a:defRPr/>
            </a:pPr>
            <a:endParaRPr lang="en-US" sz="700" b="1" dirty="0" smtClean="0">
              <a:solidFill>
                <a:srgbClr val="33CC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166688" indent="-166688">
              <a:buFontTx/>
              <a:buChar char="•"/>
              <a:defRPr/>
            </a:pPr>
            <a:r>
              <a:rPr lang="en-US" sz="18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500 MWe PFBR- </a:t>
            </a:r>
          </a:p>
          <a:p>
            <a:pPr marL="166688" indent="-166688">
              <a:defRPr/>
            </a:pPr>
            <a:r>
              <a:rPr lang="en-US" sz="18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	Under Construction</a:t>
            </a:r>
            <a:r>
              <a:rPr lang="en-US" sz="16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&gt;95% complete    </a:t>
            </a:r>
            <a:endParaRPr lang="en-US" sz="1800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166688" indent="-166688">
              <a:buFontTx/>
              <a:buChar char="•"/>
              <a:defRPr/>
            </a:pP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TOTAL POWER POTENTIAL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sym typeface="Symbol" pitchFamily="18" charset="2"/>
              </a:rPr>
              <a:t> 	42,000 </a:t>
            </a:r>
            <a:r>
              <a:rPr lang="en-US" sz="1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sym typeface="Symbol" pitchFamily="18" charset="2"/>
              </a:rPr>
              <a:t>GWe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sym typeface="Symbol" pitchFamily="18" charset="2"/>
              </a:rPr>
              <a:t>-year</a:t>
            </a:r>
            <a:endParaRPr lang="en-US" b="1" dirty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747976" name="Text Box 8"/>
          <p:cNvSpPr txBox="1">
            <a:spLocks noChangeArrowheads="1"/>
          </p:cNvSpPr>
          <p:nvPr/>
        </p:nvSpPr>
        <p:spPr bwMode="auto">
          <a:xfrm>
            <a:off x="6096000" y="3230717"/>
            <a:ext cx="3048000" cy="3671887"/>
          </a:xfrm>
          <a:prstGeom prst="rect">
            <a:avLst/>
          </a:prstGeom>
          <a:noFill/>
          <a:ln w="28575">
            <a:solidFill>
              <a:srgbClr val="993300"/>
            </a:solidFill>
            <a:miter lim="800000"/>
            <a:headEnd/>
            <a:tailEnd/>
          </a:ln>
          <a:extLst/>
        </p:spPr>
        <p:txBody>
          <a:bodyPr lIns="91399" tIns="45700" rIns="91399" bIns="45700"/>
          <a:lstStyle>
            <a:lvl1pPr marL="168275" indent="-168275" defTabSz="911225">
              <a:tabLst>
                <a:tab pos="0" algn="l"/>
              </a:tabLst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1225">
              <a:tabLst>
                <a:tab pos="0" algn="l"/>
              </a:tabLst>
              <a:defRPr sz="1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1225">
              <a:tabLst>
                <a:tab pos="0" algn="l"/>
              </a:tabLst>
              <a:defRPr sz="1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1225">
              <a:tabLst>
                <a:tab pos="0" algn="l"/>
              </a:tabLst>
              <a:defRPr sz="1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1225">
              <a:tabLst>
                <a:tab pos="0" algn="l"/>
              </a:tabLst>
              <a:defRPr sz="1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1122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1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1122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1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1122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1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1122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 sz="1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ts val="1600"/>
              </a:lnSpc>
              <a:defRPr/>
            </a:pPr>
            <a:r>
              <a:rPr lang="en-US" sz="18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Stage - III</a:t>
            </a:r>
          </a:p>
          <a:p>
            <a:pPr algn="ctr">
              <a:defRPr/>
            </a:pPr>
            <a:r>
              <a:rPr lang="en-US" sz="1800" b="1" dirty="0" smtClean="0">
                <a:solidFill>
                  <a:srgbClr val="FFCC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Thorium  Based Reactors</a:t>
            </a:r>
          </a:p>
          <a:p>
            <a:pPr algn="ctr">
              <a:defRPr/>
            </a:pPr>
            <a:endParaRPr lang="en-US" sz="800" b="1" dirty="0" smtClean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>
              <a:buFontTx/>
              <a:buChar char="•"/>
              <a:defRPr/>
            </a:pPr>
            <a:r>
              <a:rPr lang="en-US" sz="16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30 kWth KAMINI- Operating</a:t>
            </a:r>
          </a:p>
          <a:p>
            <a:pPr>
              <a:buFontTx/>
              <a:buChar char="•"/>
              <a:defRPr/>
            </a:pPr>
            <a:r>
              <a:rPr lang="en-US" sz="16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300 MWe AHWR: </a:t>
            </a:r>
            <a:r>
              <a:rPr lang="en-US" sz="1600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Pre-licensing safety  appraisal by AERB completed, Site selection in progress</a:t>
            </a:r>
          </a:p>
          <a:p>
            <a:pPr>
              <a:defRPr/>
            </a:pP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	   POWER POTENTIAL  IS VERY LARGE</a:t>
            </a: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sym typeface="Symbol" pitchFamily="18" charset="2"/>
              </a:rPr>
              <a:t>  </a:t>
            </a:r>
          </a:p>
          <a:p>
            <a:pPr>
              <a:lnSpc>
                <a:spcPts val="1700"/>
              </a:lnSpc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rgbClr val="0000CC"/>
                </a:solidFill>
                <a:latin typeface="Arial" charset="0"/>
                <a:sym typeface="Symbol" pitchFamily="18" charset="2"/>
              </a:rPr>
              <a:t>MSBRs – Being evaluated as an option for large scale deployment</a:t>
            </a:r>
          </a:p>
          <a:p>
            <a:pPr>
              <a:lnSpc>
                <a:spcPct val="120000"/>
              </a:lnSpc>
              <a:defRPr/>
            </a:pPr>
            <a:endParaRPr lang="en-US" sz="800" dirty="0" smtClean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038" name="Text Box 13"/>
          <p:cNvSpPr txBox="1">
            <a:spLocks noChangeArrowheads="1"/>
          </p:cNvSpPr>
          <p:nvPr/>
        </p:nvSpPr>
        <p:spPr bwMode="auto">
          <a:xfrm>
            <a:off x="685800" y="1846417"/>
            <a:ext cx="2057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b="1" dirty="0">
                <a:solidFill>
                  <a:srgbClr val="FF3300"/>
                </a:solidFill>
                <a:latin typeface="Arial" pitchFamily="34" charset="0"/>
              </a:rPr>
              <a:t>World class performance</a:t>
            </a:r>
          </a:p>
        </p:txBody>
      </p:sp>
      <p:sp>
        <p:nvSpPr>
          <p:cNvPr id="1039" name="Text Box 14"/>
          <p:cNvSpPr txBox="1">
            <a:spLocks noChangeArrowheads="1"/>
          </p:cNvSpPr>
          <p:nvPr/>
        </p:nvSpPr>
        <p:spPr bwMode="auto">
          <a:xfrm>
            <a:off x="3048000" y="917729"/>
            <a:ext cx="2971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400" b="1" dirty="0">
                <a:solidFill>
                  <a:srgbClr val="FFFFCC"/>
                </a:solidFill>
                <a:latin typeface="Arial" pitchFamily="34" charset="0"/>
              </a:rPr>
              <a:t>Globally Advanced Technology</a:t>
            </a:r>
          </a:p>
        </p:txBody>
      </p:sp>
      <p:sp>
        <p:nvSpPr>
          <p:cNvPr id="1040" name="Text Box 15"/>
          <p:cNvSpPr txBox="1">
            <a:spLocks noChangeArrowheads="1"/>
          </p:cNvSpPr>
          <p:nvPr/>
        </p:nvSpPr>
        <p:spPr bwMode="auto">
          <a:xfrm>
            <a:off x="6172200" y="1008217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400" b="1" dirty="0">
                <a:latin typeface="Arial" pitchFamily="34" charset="0"/>
              </a:rPr>
              <a:t>Globally Unique</a:t>
            </a:r>
          </a:p>
        </p:txBody>
      </p:sp>
      <p:pic>
        <p:nvPicPr>
          <p:cNvPr id="18" name="Picture 17" descr="22.NICB&amp;Turbine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895599" y="953324"/>
            <a:ext cx="3187701" cy="2295940"/>
          </a:xfrm>
          <a:prstGeom prst="rect">
            <a:avLst/>
          </a:prstGeom>
          <a:ln w="31750" cmpd="sng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3085" name="Object 3"/>
          <p:cNvGraphicFramePr>
            <a:graphicFrameLocks noChangeAspect="1"/>
          </p:cNvGraphicFramePr>
          <p:nvPr/>
        </p:nvGraphicFramePr>
        <p:xfrm>
          <a:off x="-33338" y="990600"/>
          <a:ext cx="7156451" cy="564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Graph" r:id="rId3" imgW="3739680" imgH="2825280" progId="">
                  <p:embed/>
                </p:oleObj>
              </mc:Choice>
              <mc:Fallback>
                <p:oleObj name="Graph" r:id="rId3" imgW="3739680" imgH="2825280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309"/>
                      <a:stretch>
                        <a:fillRect/>
                      </a:stretch>
                    </p:blipFill>
                    <p:spPr bwMode="auto">
                      <a:xfrm>
                        <a:off x="-33338" y="990600"/>
                        <a:ext cx="7156451" cy="5649913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63600" y="0"/>
            <a:ext cx="7308850" cy="960438"/>
          </a:xfrm>
        </p:spPr>
        <p:txBody>
          <a:bodyPr/>
          <a:lstStyle/>
          <a:p>
            <a:pPr algn="ctr"/>
            <a:r>
              <a:rPr lang="en-GB" sz="2800" dirty="0" smtClean="0"/>
              <a:t>Optimising the use of Domestic Nuclear Resources</a:t>
            </a:r>
          </a:p>
        </p:txBody>
      </p:sp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3070225" y="4300538"/>
            <a:ext cx="1960563" cy="574675"/>
            <a:chOff x="2426" y="2791"/>
            <a:chExt cx="1235" cy="362"/>
          </a:xfrm>
        </p:grpSpPr>
        <p:sp>
          <p:nvSpPr>
            <p:cNvPr id="3101" name="AutoShape 44"/>
            <p:cNvSpPr>
              <a:spLocks noChangeArrowheads="1"/>
            </p:cNvSpPr>
            <p:nvPr/>
          </p:nvSpPr>
          <p:spPr bwMode="auto">
            <a:xfrm>
              <a:off x="2426" y="2791"/>
              <a:ext cx="937" cy="362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lIns="18000" tIns="10800" rIns="18000" bIns="10800">
              <a:spAutoFit/>
            </a:bodyPr>
            <a:lstStyle/>
            <a:p>
              <a:pPr eaLnBrk="1" hangingPunct="1">
                <a:lnSpc>
                  <a:spcPct val="80000"/>
                </a:lnSpc>
                <a:spcBef>
                  <a:spcPct val="50000"/>
                </a:spcBef>
              </a:pPr>
              <a:r>
                <a:rPr lang="en-US" sz="2000">
                  <a:solidFill>
                    <a:srgbClr val="0000FF"/>
                  </a:solidFill>
                  <a:latin typeface="Tahoma" pitchFamily="34" charset="0"/>
                </a:rPr>
                <a:t>Growth with Pu-U FBRs</a:t>
              </a:r>
              <a:endParaRPr lang="en-GB" sz="2000">
                <a:solidFill>
                  <a:srgbClr val="0000FF"/>
                </a:solidFill>
                <a:latin typeface="Tahoma" pitchFamily="34" charset="0"/>
              </a:endParaRPr>
            </a:p>
          </p:txBody>
        </p:sp>
        <p:sp>
          <p:nvSpPr>
            <p:cNvPr id="3102" name="Line 45"/>
            <p:cNvSpPr>
              <a:spLocks noChangeShapeType="1"/>
            </p:cNvSpPr>
            <p:nvPr/>
          </p:nvSpPr>
          <p:spPr bwMode="auto">
            <a:xfrm>
              <a:off x="3363" y="2818"/>
              <a:ext cx="298" cy="116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7" name="Rectangle 1076"/>
          <p:cNvSpPr>
            <a:spLocks noChangeArrowheads="1"/>
          </p:cNvSpPr>
          <p:nvPr/>
        </p:nvSpPr>
        <p:spPr bwMode="auto">
          <a:xfrm>
            <a:off x="3338513" y="1943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134" name="Text Box 1068"/>
          <p:cNvSpPr txBox="1">
            <a:spLocks noChangeArrowheads="1"/>
          </p:cNvSpPr>
          <p:nvPr/>
        </p:nvSpPr>
        <p:spPr bwMode="auto">
          <a:xfrm>
            <a:off x="6653213" y="1177925"/>
            <a:ext cx="2476500" cy="4800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sz="2100">
                <a:solidFill>
                  <a:srgbClr val="9900CC"/>
                </a:solidFill>
                <a:latin typeface="Verdana" pitchFamily="34" charset="0"/>
              </a:rPr>
              <a:t>PFBR (500 MWe)</a:t>
            </a:r>
          </a:p>
          <a:p>
            <a:pPr eaLnBrk="1" hangingPunct="1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endParaRPr lang="en-US" sz="2100">
              <a:solidFill>
                <a:srgbClr val="9900CC"/>
              </a:solidFill>
              <a:latin typeface="Verdana" pitchFamily="34" charset="0"/>
            </a:endParaRPr>
          </a:p>
          <a:p>
            <a:pPr eaLnBrk="1" hangingPunct="1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endParaRPr lang="en-US" sz="1600">
              <a:solidFill>
                <a:srgbClr val="006600"/>
              </a:solidFill>
              <a:latin typeface="Verdana" pitchFamily="34" charset="0"/>
            </a:endParaRPr>
          </a:p>
          <a:p>
            <a:pPr eaLnBrk="1" hangingPunct="1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endParaRPr lang="en-US" sz="1800">
              <a:solidFill>
                <a:srgbClr val="A50021"/>
              </a:solidFill>
              <a:latin typeface="Verdana" pitchFamily="34" charset="0"/>
            </a:endParaRPr>
          </a:p>
          <a:p>
            <a:pPr eaLnBrk="1" hangingPunct="1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endParaRPr lang="en-US" sz="1800">
              <a:solidFill>
                <a:srgbClr val="A50021"/>
              </a:solidFill>
              <a:latin typeface="Verdana" pitchFamily="34" charset="0"/>
            </a:endParaRPr>
          </a:p>
          <a:p>
            <a:pPr eaLnBrk="1" hangingPunct="1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lang="en-US" sz="1200">
                <a:latin typeface="Verdana" pitchFamily="34" charset="0"/>
              </a:rPr>
              <a:t>Project sanctioned in 2003</a:t>
            </a:r>
          </a:p>
          <a:p>
            <a:pPr eaLnBrk="1" hangingPunct="1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endParaRPr lang="en-US" sz="1300">
              <a:solidFill>
                <a:srgbClr val="A50021"/>
              </a:solidFill>
              <a:latin typeface="Verdana" pitchFamily="34" charset="0"/>
            </a:endParaRPr>
          </a:p>
          <a:p>
            <a:pPr eaLnBrk="1" hangingPunct="1">
              <a:spcBef>
                <a:spcPct val="20000"/>
              </a:spcBef>
              <a:buClr>
                <a:srgbClr val="006600"/>
              </a:buClr>
              <a:buSzPct val="75000"/>
              <a:buFont typeface="Symbol" pitchFamily="18" charset="2"/>
              <a:buNone/>
            </a:pPr>
            <a:r>
              <a:rPr lang="en-US" sz="1600">
                <a:solidFill>
                  <a:srgbClr val="006600"/>
                </a:solidFill>
                <a:latin typeface="Verdana" pitchFamily="34" charset="0"/>
              </a:rPr>
              <a:t>Further development being pursued to reduce doubling time and UEC</a:t>
            </a:r>
          </a:p>
          <a:p>
            <a:pPr eaLnBrk="1" hangingPunct="1"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endParaRPr lang="en-US" sz="1600">
              <a:solidFill>
                <a:srgbClr val="006600"/>
              </a:solidFill>
              <a:latin typeface="Verdana" pitchFamily="34" charset="0"/>
            </a:endParaRPr>
          </a:p>
          <a:p>
            <a:pPr eaLnBrk="1" hangingPunct="1">
              <a:spcBef>
                <a:spcPct val="20000"/>
              </a:spcBef>
              <a:buClr>
                <a:srgbClr val="006600"/>
              </a:buClr>
              <a:buSzPct val="75000"/>
            </a:pPr>
            <a:r>
              <a:rPr lang="en-US" sz="1600">
                <a:solidFill>
                  <a:srgbClr val="0000CC"/>
                </a:solidFill>
                <a:latin typeface="Verdana" pitchFamily="34" charset="0"/>
              </a:rPr>
              <a:t>Russia is the only other country with a larger FBR under construction /operation</a:t>
            </a:r>
          </a:p>
        </p:txBody>
      </p:sp>
      <p:grpSp>
        <p:nvGrpSpPr>
          <p:cNvPr id="3" name="Group 63"/>
          <p:cNvGrpSpPr>
            <a:grpSpLocks/>
          </p:cNvGrpSpPr>
          <p:nvPr/>
        </p:nvGrpSpPr>
        <p:grpSpPr bwMode="auto">
          <a:xfrm>
            <a:off x="863600" y="1066812"/>
            <a:ext cx="5772150" cy="2586026"/>
            <a:chOff x="863600" y="1066812"/>
            <a:chExt cx="5772674" cy="2586038"/>
          </a:xfrm>
        </p:grpSpPr>
        <p:sp>
          <p:nvSpPr>
            <p:cNvPr id="3098" name="Text Box 1070"/>
            <p:cNvSpPr txBox="1">
              <a:spLocks noChangeArrowheads="1"/>
            </p:cNvSpPr>
            <p:nvPr/>
          </p:nvSpPr>
          <p:spPr bwMode="auto">
            <a:xfrm>
              <a:off x="4304236" y="1578563"/>
              <a:ext cx="2332038" cy="369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800" dirty="0">
                  <a:solidFill>
                    <a:srgbClr val="000099"/>
                  </a:solidFill>
                  <a:latin typeface="Verdana" pitchFamily="34" charset="0"/>
                </a:rPr>
                <a:t>Reactor </a:t>
              </a:r>
              <a:r>
                <a:rPr lang="en-GB" sz="1800" dirty="0" smtClean="0">
                  <a:solidFill>
                    <a:srgbClr val="000099"/>
                  </a:solidFill>
                  <a:latin typeface="Verdana" pitchFamily="34" charset="0"/>
                </a:rPr>
                <a:t>building</a:t>
              </a:r>
              <a:endParaRPr lang="en-GB" sz="1800" dirty="0">
                <a:solidFill>
                  <a:srgbClr val="000099"/>
                </a:solidFill>
                <a:latin typeface="Verdana" pitchFamily="34" charset="0"/>
              </a:endParaRPr>
            </a:p>
          </p:txBody>
        </p:sp>
        <p:pic>
          <p:nvPicPr>
            <p:cNvPr id="3099" name="Picture 2" descr="C:\Users\Selvaraj\Desktop\25_06_12 Night view\FBR_0174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63600" y="1066812"/>
              <a:ext cx="3470799" cy="258603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</p:pic>
      </p:grpSp>
      <p:graphicFrame>
        <p:nvGraphicFramePr>
          <p:cNvPr id="173109" name="Group 1077"/>
          <p:cNvGraphicFramePr>
            <a:graphicFrameLocks noGrp="1"/>
          </p:cNvGraphicFramePr>
          <p:nvPr/>
        </p:nvGraphicFramePr>
        <p:xfrm>
          <a:off x="6673850" y="1677988"/>
          <a:ext cx="2413000" cy="1198563"/>
        </p:xfrm>
        <a:graphic>
          <a:graphicData uri="http://schemas.openxmlformats.org/drawingml/2006/table">
            <a:tbl>
              <a:tblPr/>
              <a:tblGrid>
                <a:gridCol w="1495425"/>
                <a:gridCol w="917575"/>
              </a:tblGrid>
              <a:tr h="2984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Verdana" pitchFamily="34" charset="0"/>
                        </a:rPr>
                        <a:t>Capital cost (Rs/</a:t>
                      </a:r>
                      <a:r>
                        <a:rPr kumimoji="0" lang="en-GB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Verdana" pitchFamily="34" charset="0"/>
                        </a:rPr>
                        <a:t>kWe</a:t>
                      </a: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Verdana" pitchFamily="34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Verdana" pitchFamily="34" charset="0"/>
                        </a:rPr>
                        <a:t>69840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Verdana" pitchFamily="34" charset="0"/>
                        </a:rPr>
                        <a:t>UEC (Rs/kWh)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Verdana" pitchFamily="34" charset="0"/>
                        </a:rPr>
                        <a:t>3.22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Verdana" pitchFamily="34" charset="0"/>
                        </a:rPr>
                        <a:t>Construction period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Verdana" pitchFamily="34" charset="0"/>
                        </a:rPr>
                        <a:t>7 years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094" name="Group 5"/>
          <p:cNvGrpSpPr>
            <a:grpSpLocks/>
          </p:cNvGrpSpPr>
          <p:nvPr/>
        </p:nvGrpSpPr>
        <p:grpSpPr bwMode="auto">
          <a:xfrm>
            <a:off x="939800" y="4337050"/>
            <a:ext cx="2667000" cy="1135063"/>
            <a:chOff x="1440" y="2492"/>
            <a:chExt cx="1680" cy="715"/>
          </a:xfrm>
        </p:grpSpPr>
        <p:sp>
          <p:nvSpPr>
            <p:cNvPr id="3096" name="AutoShape 6"/>
            <p:cNvSpPr>
              <a:spLocks noChangeArrowheads="1"/>
            </p:cNvSpPr>
            <p:nvPr/>
          </p:nvSpPr>
          <p:spPr bwMode="auto">
            <a:xfrm>
              <a:off x="1440" y="2492"/>
              <a:ext cx="1284" cy="607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85000"/>
                </a:lnSpc>
                <a:spcBef>
                  <a:spcPct val="50000"/>
                </a:spcBef>
              </a:pPr>
              <a:r>
                <a:rPr lang="en-US" sz="2000">
                  <a:solidFill>
                    <a:srgbClr val="FF0000"/>
                  </a:solidFill>
                  <a:latin typeface="Tahoma" pitchFamily="34" charset="0"/>
                </a:rPr>
                <a:t>Power profile of PHWR programme</a:t>
              </a:r>
              <a:endParaRPr lang="en-GB" sz="2000">
                <a:solidFill>
                  <a:srgbClr val="FF0000"/>
                </a:solidFill>
                <a:latin typeface="Tahoma" pitchFamily="34" charset="0"/>
              </a:endParaRPr>
            </a:p>
          </p:txBody>
        </p:sp>
        <p:sp>
          <p:nvSpPr>
            <p:cNvPr id="3097" name="Line 7"/>
            <p:cNvSpPr>
              <a:spLocks noChangeShapeType="1"/>
            </p:cNvSpPr>
            <p:nvPr/>
          </p:nvSpPr>
          <p:spPr bwMode="auto">
            <a:xfrm>
              <a:off x="2724" y="2908"/>
              <a:ext cx="396" cy="299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" name="AutoShape 24"/>
          <p:cNvSpPr>
            <a:spLocks noChangeArrowheads="1"/>
          </p:cNvSpPr>
          <p:nvPr/>
        </p:nvSpPr>
        <p:spPr bwMode="auto">
          <a:xfrm>
            <a:off x="0" y="6513513"/>
            <a:ext cx="9101138" cy="239597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lIns="0" tIns="3600" rIns="0" bIns="3600">
            <a:spAutoFit/>
          </a:bodyPr>
          <a:lstStyle/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sz="1600" dirty="0">
                <a:latin typeface="Tahoma" pitchFamily="34" charset="0"/>
              </a:rPr>
              <a:t>Results </a:t>
            </a:r>
            <a:r>
              <a:rPr lang="en-US" sz="1600" dirty="0" smtClean="0">
                <a:latin typeface="Tahoma" pitchFamily="34" charset="0"/>
              </a:rPr>
              <a:t>of </a:t>
            </a:r>
            <a:r>
              <a:rPr lang="en-US" sz="1600" dirty="0">
                <a:latin typeface="Tahoma" pitchFamily="34" charset="0"/>
              </a:rPr>
              <a:t>a case study; assumptions 60000 </a:t>
            </a:r>
            <a:r>
              <a:rPr lang="en-US" sz="1600" dirty="0" err="1">
                <a:latin typeface="Tahoma" pitchFamily="34" charset="0"/>
              </a:rPr>
              <a:t>te</a:t>
            </a:r>
            <a:r>
              <a:rPr lang="en-US" sz="1600" dirty="0">
                <a:latin typeface="Tahoma" pitchFamily="34" charset="0"/>
              </a:rPr>
              <a:t> Uranium and short doubling time FBRs </a:t>
            </a:r>
            <a:r>
              <a:rPr lang="en-US" sz="1600" dirty="0" smtClean="0">
                <a:latin typeface="Tahoma" pitchFamily="34" charset="0"/>
              </a:rPr>
              <a:t>beyond 2021</a:t>
            </a:r>
            <a:endParaRPr lang="en-GB" sz="16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3086" name="Object 4"/>
          <p:cNvGraphicFramePr>
            <a:graphicFrameLocks noChangeAspect="1"/>
          </p:cNvGraphicFramePr>
          <p:nvPr/>
        </p:nvGraphicFramePr>
        <p:xfrm>
          <a:off x="-33338" y="990600"/>
          <a:ext cx="7156451" cy="564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Graph" r:id="rId3" imgW="3739680" imgH="2825280" progId="">
                  <p:embed/>
                </p:oleObj>
              </mc:Choice>
              <mc:Fallback>
                <p:oleObj name="Graph" r:id="rId3" imgW="3739680" imgH="282528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309"/>
                      <a:stretch>
                        <a:fillRect/>
                      </a:stretch>
                    </p:blipFill>
                    <p:spPr bwMode="auto">
                      <a:xfrm>
                        <a:off x="-33338" y="990600"/>
                        <a:ext cx="7156451" cy="5649913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9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63600" y="0"/>
            <a:ext cx="7308850" cy="960438"/>
          </a:xfrm>
        </p:spPr>
        <p:txBody>
          <a:bodyPr/>
          <a:lstStyle/>
          <a:p>
            <a:pPr algn="ctr"/>
            <a:r>
              <a:rPr lang="en-GB" sz="2800" dirty="0" smtClean="0"/>
              <a:t>Optimising the use of Domestic Nuclear Resources</a:t>
            </a:r>
          </a:p>
        </p:txBody>
      </p:sp>
      <p:grpSp>
        <p:nvGrpSpPr>
          <p:cNvPr id="4100" name="Group 5"/>
          <p:cNvGrpSpPr>
            <a:grpSpLocks/>
          </p:cNvGrpSpPr>
          <p:nvPr/>
        </p:nvGrpSpPr>
        <p:grpSpPr bwMode="auto">
          <a:xfrm>
            <a:off x="939800" y="4337050"/>
            <a:ext cx="2667000" cy="1135063"/>
            <a:chOff x="1440" y="2492"/>
            <a:chExt cx="1680" cy="715"/>
          </a:xfrm>
        </p:grpSpPr>
        <p:sp>
          <p:nvSpPr>
            <p:cNvPr id="4113" name="AutoShape 6"/>
            <p:cNvSpPr>
              <a:spLocks noChangeArrowheads="1"/>
            </p:cNvSpPr>
            <p:nvPr/>
          </p:nvSpPr>
          <p:spPr bwMode="auto">
            <a:xfrm>
              <a:off x="1440" y="2492"/>
              <a:ext cx="1284" cy="607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85000"/>
                </a:lnSpc>
                <a:spcBef>
                  <a:spcPct val="50000"/>
                </a:spcBef>
              </a:pPr>
              <a:r>
                <a:rPr lang="en-US" sz="2000">
                  <a:solidFill>
                    <a:srgbClr val="FF0000"/>
                  </a:solidFill>
                  <a:latin typeface="Tahoma" pitchFamily="34" charset="0"/>
                </a:rPr>
                <a:t>Power profile of PHWR programme</a:t>
              </a:r>
              <a:endParaRPr lang="en-GB" sz="2000">
                <a:solidFill>
                  <a:srgbClr val="FF0000"/>
                </a:solidFill>
                <a:latin typeface="Tahoma" pitchFamily="34" charset="0"/>
              </a:endParaRPr>
            </a:p>
          </p:txBody>
        </p:sp>
        <p:sp>
          <p:nvSpPr>
            <p:cNvPr id="4114" name="Line 7"/>
            <p:cNvSpPr>
              <a:spLocks noChangeShapeType="1"/>
            </p:cNvSpPr>
            <p:nvPr/>
          </p:nvSpPr>
          <p:spPr bwMode="auto">
            <a:xfrm>
              <a:off x="2724" y="2908"/>
              <a:ext cx="396" cy="299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01" name="Group 43"/>
          <p:cNvGrpSpPr>
            <a:grpSpLocks/>
          </p:cNvGrpSpPr>
          <p:nvPr/>
        </p:nvGrpSpPr>
        <p:grpSpPr bwMode="auto">
          <a:xfrm>
            <a:off x="3070225" y="4300538"/>
            <a:ext cx="1960563" cy="574675"/>
            <a:chOff x="2426" y="2791"/>
            <a:chExt cx="1235" cy="362"/>
          </a:xfrm>
        </p:grpSpPr>
        <p:sp>
          <p:nvSpPr>
            <p:cNvPr id="4111" name="AutoShape 44"/>
            <p:cNvSpPr>
              <a:spLocks noChangeArrowheads="1"/>
            </p:cNvSpPr>
            <p:nvPr/>
          </p:nvSpPr>
          <p:spPr bwMode="auto">
            <a:xfrm>
              <a:off x="2426" y="2791"/>
              <a:ext cx="937" cy="362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lIns="18000" tIns="10800" rIns="18000" bIns="10800">
              <a:spAutoFit/>
            </a:bodyPr>
            <a:lstStyle/>
            <a:p>
              <a:pPr eaLnBrk="1" hangingPunct="1">
                <a:lnSpc>
                  <a:spcPct val="80000"/>
                </a:lnSpc>
                <a:spcBef>
                  <a:spcPct val="50000"/>
                </a:spcBef>
              </a:pPr>
              <a:r>
                <a:rPr lang="en-US" sz="2000">
                  <a:solidFill>
                    <a:srgbClr val="0000FF"/>
                  </a:solidFill>
                  <a:latin typeface="Tahoma" pitchFamily="34" charset="0"/>
                </a:rPr>
                <a:t>Growth with Pu-U FBRs</a:t>
              </a:r>
              <a:endParaRPr lang="en-GB" sz="2000">
                <a:solidFill>
                  <a:srgbClr val="0000FF"/>
                </a:solidFill>
                <a:latin typeface="Tahoma" pitchFamily="34" charset="0"/>
              </a:endParaRPr>
            </a:p>
          </p:txBody>
        </p:sp>
        <p:sp>
          <p:nvSpPr>
            <p:cNvPr id="4112" name="Line 45"/>
            <p:cNvSpPr>
              <a:spLocks noChangeShapeType="1"/>
            </p:cNvSpPr>
            <p:nvPr/>
          </p:nvSpPr>
          <p:spPr bwMode="auto">
            <a:xfrm>
              <a:off x="3363" y="2818"/>
              <a:ext cx="298" cy="116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102" name="Rectangle 1076"/>
          <p:cNvSpPr>
            <a:spLocks noChangeArrowheads="1"/>
          </p:cNvSpPr>
          <p:nvPr/>
        </p:nvSpPr>
        <p:spPr bwMode="auto">
          <a:xfrm>
            <a:off x="3338513" y="1943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4108" name="Group 1097"/>
          <p:cNvGrpSpPr>
            <a:grpSpLocks/>
          </p:cNvGrpSpPr>
          <p:nvPr/>
        </p:nvGrpSpPr>
        <p:grpSpPr bwMode="auto">
          <a:xfrm>
            <a:off x="3371851" y="1806973"/>
            <a:ext cx="2447925" cy="777796"/>
            <a:chOff x="2313" y="1138"/>
            <a:chExt cx="1542" cy="490"/>
          </a:xfrm>
        </p:grpSpPr>
        <p:sp>
          <p:nvSpPr>
            <p:cNvPr id="4109" name="AutoShape 33"/>
            <p:cNvSpPr>
              <a:spLocks noChangeArrowheads="1"/>
            </p:cNvSpPr>
            <p:nvPr/>
          </p:nvSpPr>
          <p:spPr bwMode="auto">
            <a:xfrm>
              <a:off x="2313" y="1138"/>
              <a:ext cx="1281" cy="490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>
                  <a:latin typeface="Tahoma" pitchFamily="34" charset="0"/>
                </a:rPr>
                <a:t>Further growth with thorium</a:t>
              </a:r>
              <a:endParaRPr lang="en-GB" sz="2000">
                <a:latin typeface="Tahoma" pitchFamily="34" charset="0"/>
              </a:endParaRPr>
            </a:p>
          </p:txBody>
        </p:sp>
        <p:sp>
          <p:nvSpPr>
            <p:cNvPr id="4110" name="Line 34"/>
            <p:cNvSpPr>
              <a:spLocks noChangeShapeType="1"/>
            </p:cNvSpPr>
            <p:nvPr/>
          </p:nvSpPr>
          <p:spPr bwMode="auto">
            <a:xfrm>
              <a:off x="3608" y="1451"/>
              <a:ext cx="247" cy="1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" name="AutoShape 24"/>
          <p:cNvSpPr>
            <a:spLocks noChangeArrowheads="1"/>
          </p:cNvSpPr>
          <p:nvPr/>
        </p:nvSpPr>
        <p:spPr bwMode="auto">
          <a:xfrm>
            <a:off x="0" y="6513513"/>
            <a:ext cx="9101138" cy="239597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lIns="0" tIns="3600" rIns="0" bIns="3600">
            <a:spAutoFit/>
          </a:bodyPr>
          <a:lstStyle/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sz="1600" dirty="0">
                <a:latin typeface="Tahoma" pitchFamily="34" charset="0"/>
              </a:rPr>
              <a:t>Results </a:t>
            </a:r>
            <a:r>
              <a:rPr lang="en-US" sz="1600" dirty="0" smtClean="0">
                <a:latin typeface="Tahoma" pitchFamily="34" charset="0"/>
              </a:rPr>
              <a:t>of </a:t>
            </a:r>
            <a:r>
              <a:rPr lang="en-US" sz="1600" dirty="0">
                <a:latin typeface="Tahoma" pitchFamily="34" charset="0"/>
              </a:rPr>
              <a:t>a case study; assumptions 60000 </a:t>
            </a:r>
            <a:r>
              <a:rPr lang="en-US" sz="1600" dirty="0" err="1">
                <a:latin typeface="Tahoma" pitchFamily="34" charset="0"/>
              </a:rPr>
              <a:t>te</a:t>
            </a:r>
            <a:r>
              <a:rPr lang="en-US" sz="1600" dirty="0">
                <a:latin typeface="Tahoma" pitchFamily="34" charset="0"/>
              </a:rPr>
              <a:t> Uranium and short doubling time FBRs </a:t>
            </a:r>
            <a:r>
              <a:rPr lang="en-US" sz="1600" dirty="0" smtClean="0">
                <a:latin typeface="Tahoma" pitchFamily="34" charset="0"/>
              </a:rPr>
              <a:t>beyond 2021</a:t>
            </a:r>
            <a:endParaRPr lang="en-GB" sz="1600" dirty="0">
              <a:latin typeface="Tahoma" pitchFamily="34" charset="0"/>
            </a:endParaRPr>
          </a:p>
        </p:txBody>
      </p:sp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939800" y="1635861"/>
          <a:ext cx="2508251" cy="22622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Photo Editor Photo" r:id="rId5" imgW="21942857" imgH="16457143" progId="">
                  <p:embed/>
                </p:oleObj>
              </mc:Choice>
              <mc:Fallback>
                <p:oleObj name="Photo Editor Photo" r:id="rId5" imgW="21942857" imgH="16457143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2502" t="1111" r="6252" b="1111"/>
                      <a:stretch>
                        <a:fillRect/>
                      </a:stretch>
                    </p:blipFill>
                    <p:spPr bwMode="auto">
                      <a:xfrm>
                        <a:off x="939800" y="1635861"/>
                        <a:ext cx="2508251" cy="22622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3086" name="Object 4"/>
          <p:cNvGraphicFramePr>
            <a:graphicFrameLocks noChangeAspect="1"/>
          </p:cNvGraphicFramePr>
          <p:nvPr/>
        </p:nvGraphicFramePr>
        <p:xfrm>
          <a:off x="-33338" y="990600"/>
          <a:ext cx="7156451" cy="564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Graph" r:id="rId3" imgW="3739680" imgH="2825280" progId="">
                  <p:embed/>
                </p:oleObj>
              </mc:Choice>
              <mc:Fallback>
                <p:oleObj name="Graph" r:id="rId3" imgW="3739680" imgH="282528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309"/>
                      <a:stretch>
                        <a:fillRect/>
                      </a:stretch>
                    </p:blipFill>
                    <p:spPr bwMode="auto">
                      <a:xfrm>
                        <a:off x="-33338" y="990600"/>
                        <a:ext cx="7156451" cy="5649913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 type="none" w="lg" len="lg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AutoShape 12"/>
          <p:cNvSpPr>
            <a:spLocks noChangeArrowheads="1"/>
          </p:cNvSpPr>
          <p:nvPr/>
        </p:nvSpPr>
        <p:spPr bwMode="auto">
          <a:xfrm>
            <a:off x="1016000" y="1620838"/>
            <a:ext cx="4529138" cy="1579562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2200">
                <a:latin typeface="Tahoma" pitchFamily="34" charset="0"/>
              </a:rPr>
              <a:t>Detailed calculations have shown that thorium can be deployed on a large scale about 3 decades after introduction of FBRs with short doubling time</a:t>
            </a:r>
            <a:endParaRPr lang="en-GB" sz="2200">
              <a:latin typeface="Tahoma" pitchFamily="34" charset="0"/>
            </a:endParaRPr>
          </a:p>
        </p:txBody>
      </p:sp>
      <p:grpSp>
        <p:nvGrpSpPr>
          <p:cNvPr id="5125" name="Group 1092"/>
          <p:cNvGrpSpPr>
            <a:grpSpLocks/>
          </p:cNvGrpSpPr>
          <p:nvPr/>
        </p:nvGrpSpPr>
        <p:grpSpPr bwMode="auto">
          <a:xfrm>
            <a:off x="6578600" y="1884363"/>
            <a:ext cx="1881188" cy="1176337"/>
            <a:chOff x="5679" y="1187"/>
            <a:chExt cx="1185" cy="741"/>
          </a:xfrm>
        </p:grpSpPr>
        <p:sp>
          <p:nvSpPr>
            <p:cNvPr id="5150" name="AutoShape 9"/>
            <p:cNvSpPr>
              <a:spLocks noChangeArrowheads="1"/>
            </p:cNvSpPr>
            <p:nvPr/>
          </p:nvSpPr>
          <p:spPr bwMode="auto">
            <a:xfrm>
              <a:off x="5742" y="1187"/>
              <a:ext cx="1122" cy="704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rIns="0"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>
                  <a:latin typeface="Tahoma" pitchFamily="34" charset="0"/>
                </a:rPr>
                <a:t>Further growth with thorium</a:t>
              </a:r>
              <a:endParaRPr lang="en-GB" sz="2000">
                <a:latin typeface="Tahoma" pitchFamily="34" charset="0"/>
              </a:endParaRPr>
            </a:p>
          </p:txBody>
        </p:sp>
        <p:sp>
          <p:nvSpPr>
            <p:cNvPr id="5151" name="Line 10"/>
            <p:cNvSpPr>
              <a:spLocks noChangeShapeType="1"/>
            </p:cNvSpPr>
            <p:nvPr/>
          </p:nvSpPr>
          <p:spPr bwMode="auto">
            <a:xfrm flipH="1">
              <a:off x="5679" y="1824"/>
              <a:ext cx="87" cy="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63600" y="0"/>
            <a:ext cx="7308850" cy="960438"/>
          </a:xfrm>
        </p:spPr>
        <p:txBody>
          <a:bodyPr/>
          <a:lstStyle/>
          <a:p>
            <a:pPr algn="ctr"/>
            <a:r>
              <a:rPr lang="en-GB" sz="2800" dirty="0" smtClean="0"/>
              <a:t>Optimising the use of Domestic Nuclear Resources</a:t>
            </a:r>
          </a:p>
        </p:txBody>
      </p:sp>
      <p:grpSp>
        <p:nvGrpSpPr>
          <p:cNvPr id="5127" name="Group 5"/>
          <p:cNvGrpSpPr>
            <a:grpSpLocks/>
          </p:cNvGrpSpPr>
          <p:nvPr/>
        </p:nvGrpSpPr>
        <p:grpSpPr bwMode="auto">
          <a:xfrm>
            <a:off x="939800" y="4337050"/>
            <a:ext cx="2667000" cy="1135063"/>
            <a:chOff x="1440" y="2492"/>
            <a:chExt cx="1680" cy="715"/>
          </a:xfrm>
        </p:grpSpPr>
        <p:sp>
          <p:nvSpPr>
            <p:cNvPr id="5148" name="AutoShape 6"/>
            <p:cNvSpPr>
              <a:spLocks noChangeArrowheads="1"/>
            </p:cNvSpPr>
            <p:nvPr/>
          </p:nvSpPr>
          <p:spPr bwMode="auto">
            <a:xfrm>
              <a:off x="1440" y="2492"/>
              <a:ext cx="1284" cy="607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85000"/>
                </a:lnSpc>
                <a:spcBef>
                  <a:spcPct val="50000"/>
                </a:spcBef>
              </a:pPr>
              <a:r>
                <a:rPr lang="en-US" sz="2000">
                  <a:solidFill>
                    <a:srgbClr val="FF0000"/>
                  </a:solidFill>
                  <a:latin typeface="Tahoma" pitchFamily="34" charset="0"/>
                </a:rPr>
                <a:t>Power profile of PHWR programme</a:t>
              </a:r>
              <a:endParaRPr lang="en-GB" sz="2000">
                <a:solidFill>
                  <a:srgbClr val="FF0000"/>
                </a:solidFill>
                <a:latin typeface="Tahoma" pitchFamily="34" charset="0"/>
              </a:endParaRPr>
            </a:p>
          </p:txBody>
        </p:sp>
        <p:sp>
          <p:nvSpPr>
            <p:cNvPr id="5149" name="Line 7"/>
            <p:cNvSpPr>
              <a:spLocks noChangeShapeType="1"/>
            </p:cNvSpPr>
            <p:nvPr/>
          </p:nvSpPr>
          <p:spPr bwMode="auto">
            <a:xfrm>
              <a:off x="2724" y="2908"/>
              <a:ext cx="396" cy="299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28" name="Group 43"/>
          <p:cNvGrpSpPr>
            <a:grpSpLocks/>
          </p:cNvGrpSpPr>
          <p:nvPr/>
        </p:nvGrpSpPr>
        <p:grpSpPr bwMode="auto">
          <a:xfrm>
            <a:off x="3070225" y="4300538"/>
            <a:ext cx="1960563" cy="574675"/>
            <a:chOff x="2426" y="2791"/>
            <a:chExt cx="1235" cy="362"/>
          </a:xfrm>
        </p:grpSpPr>
        <p:sp>
          <p:nvSpPr>
            <p:cNvPr id="5146" name="AutoShape 44"/>
            <p:cNvSpPr>
              <a:spLocks noChangeArrowheads="1"/>
            </p:cNvSpPr>
            <p:nvPr/>
          </p:nvSpPr>
          <p:spPr bwMode="auto">
            <a:xfrm>
              <a:off x="2426" y="2791"/>
              <a:ext cx="937" cy="362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lIns="18000" tIns="10800" rIns="18000" bIns="10800">
              <a:spAutoFit/>
            </a:bodyPr>
            <a:lstStyle/>
            <a:p>
              <a:pPr eaLnBrk="1" hangingPunct="1">
                <a:lnSpc>
                  <a:spcPct val="80000"/>
                </a:lnSpc>
                <a:spcBef>
                  <a:spcPct val="50000"/>
                </a:spcBef>
              </a:pPr>
              <a:r>
                <a:rPr lang="en-US" sz="2000">
                  <a:solidFill>
                    <a:srgbClr val="0000FF"/>
                  </a:solidFill>
                  <a:latin typeface="Tahoma" pitchFamily="34" charset="0"/>
                </a:rPr>
                <a:t>Growth with Pu-U FBRs</a:t>
              </a:r>
              <a:endParaRPr lang="en-GB" sz="2000">
                <a:solidFill>
                  <a:srgbClr val="0000FF"/>
                </a:solidFill>
                <a:latin typeface="Tahoma" pitchFamily="34" charset="0"/>
              </a:endParaRPr>
            </a:p>
          </p:txBody>
        </p:sp>
        <p:sp>
          <p:nvSpPr>
            <p:cNvPr id="5147" name="Line 45"/>
            <p:cNvSpPr>
              <a:spLocks noChangeShapeType="1"/>
            </p:cNvSpPr>
            <p:nvPr/>
          </p:nvSpPr>
          <p:spPr bwMode="auto">
            <a:xfrm>
              <a:off x="3363" y="2818"/>
              <a:ext cx="298" cy="116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29" name="Rectangle 1076"/>
          <p:cNvSpPr>
            <a:spLocks noChangeArrowheads="1"/>
          </p:cNvSpPr>
          <p:nvPr/>
        </p:nvSpPr>
        <p:spPr bwMode="auto">
          <a:xfrm>
            <a:off x="3338513" y="1943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" name="Rectangle 11"/>
          <p:cNvSpPr>
            <a:spLocks noChangeArrowheads="1"/>
          </p:cNvSpPr>
          <p:nvPr/>
        </p:nvSpPr>
        <p:spPr bwMode="auto">
          <a:xfrm>
            <a:off x="134938" y="990600"/>
            <a:ext cx="8348662" cy="5181600"/>
          </a:xfrm>
          <a:prstGeom prst="rect">
            <a:avLst/>
          </a:prstGeom>
          <a:solidFill>
            <a:srgbClr val="FFFFCC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IN"/>
          </a:p>
        </p:txBody>
      </p:sp>
      <p:grpSp>
        <p:nvGrpSpPr>
          <p:cNvPr id="5" name="Group 1103"/>
          <p:cNvGrpSpPr>
            <a:grpSpLocks/>
          </p:cNvGrpSpPr>
          <p:nvPr/>
        </p:nvGrpSpPr>
        <p:grpSpPr bwMode="auto">
          <a:xfrm>
            <a:off x="712788" y="1011375"/>
            <a:ext cx="5256212" cy="3887788"/>
            <a:chOff x="673" y="480"/>
            <a:chExt cx="3311" cy="2449"/>
          </a:xfrm>
        </p:grpSpPr>
        <p:graphicFrame>
          <p:nvGraphicFramePr>
            <p:cNvPr id="5123" name="Object 5"/>
            <p:cNvGraphicFramePr>
              <a:graphicFrameLocks noChangeAspect="1"/>
            </p:cNvGraphicFramePr>
            <p:nvPr/>
          </p:nvGraphicFramePr>
          <p:xfrm>
            <a:off x="673" y="480"/>
            <a:ext cx="3311" cy="24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25" name="Graph" r:id="rId5" imgW="3545280" imgH="2802240" progId="">
                    <p:embed/>
                  </p:oleObj>
                </mc:Choice>
                <mc:Fallback>
                  <p:oleObj name="Graph" r:id="rId5" imgW="3545280" imgH="2802240" progId="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4062" t="6808" r="3046" b="6294"/>
                        <a:stretch>
                          <a:fillRect/>
                        </a:stretch>
                      </p:blipFill>
                      <p:spPr bwMode="auto">
                        <a:xfrm>
                          <a:off x="673" y="480"/>
                          <a:ext cx="3311" cy="2449"/>
                        </a:xfrm>
                        <a:prstGeom prst="rect">
                          <a:avLst/>
                        </a:prstGeom>
                        <a:solidFill>
                          <a:srgbClr val="FFFFCC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 type="none" w="lg" len="lg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5137" name="Group 15"/>
            <p:cNvGrpSpPr>
              <a:grpSpLocks/>
            </p:cNvGrpSpPr>
            <p:nvPr/>
          </p:nvGrpSpPr>
          <p:grpSpPr bwMode="auto">
            <a:xfrm>
              <a:off x="1445" y="926"/>
              <a:ext cx="1283" cy="659"/>
              <a:chOff x="1737" y="662"/>
              <a:chExt cx="1283" cy="659"/>
            </a:xfrm>
          </p:grpSpPr>
          <p:sp>
            <p:nvSpPr>
              <p:cNvPr id="5144" name="AutoShape 16"/>
              <p:cNvSpPr>
                <a:spLocks noChangeArrowheads="1"/>
              </p:cNvSpPr>
              <p:nvPr/>
            </p:nvSpPr>
            <p:spPr bwMode="auto">
              <a:xfrm>
                <a:off x="1737" y="662"/>
                <a:ext cx="1068" cy="448"/>
              </a:xfrm>
              <a:prstGeom prst="roundRect">
                <a:avLst>
                  <a:gd name="adj" fmla="val 16667"/>
                </a:avLst>
              </a:prstGeom>
              <a:solidFill>
                <a:srgbClr val="FFFFCC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0" rIns="0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sz="1800">
                    <a:solidFill>
                      <a:srgbClr val="0000FF"/>
                    </a:solidFill>
                    <a:latin typeface="Tahoma" pitchFamily="34" charset="0"/>
                  </a:rPr>
                  <a:t>Growth with Pu-U FBRs</a:t>
                </a:r>
                <a:endParaRPr lang="en-GB" sz="1800">
                  <a:solidFill>
                    <a:srgbClr val="0000FF"/>
                  </a:solidFill>
                  <a:latin typeface="Tahoma" pitchFamily="34" charset="0"/>
                </a:endParaRPr>
              </a:p>
            </p:txBody>
          </p:sp>
          <p:sp>
            <p:nvSpPr>
              <p:cNvPr id="5145" name="Line 17"/>
              <p:cNvSpPr>
                <a:spLocks noChangeShapeType="1"/>
              </p:cNvSpPr>
              <p:nvPr/>
            </p:nvSpPr>
            <p:spPr bwMode="auto">
              <a:xfrm>
                <a:off x="2791" y="1063"/>
                <a:ext cx="229" cy="258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38" name="Group 18"/>
            <p:cNvGrpSpPr>
              <a:grpSpLocks/>
            </p:cNvGrpSpPr>
            <p:nvPr/>
          </p:nvGrpSpPr>
          <p:grpSpPr bwMode="auto">
            <a:xfrm>
              <a:off x="1023" y="1406"/>
              <a:ext cx="1522" cy="857"/>
              <a:chOff x="2216" y="2194"/>
              <a:chExt cx="1522" cy="857"/>
            </a:xfrm>
          </p:grpSpPr>
          <p:sp>
            <p:nvSpPr>
              <p:cNvPr id="5142" name="AutoShape 19"/>
              <p:cNvSpPr>
                <a:spLocks noChangeArrowheads="1"/>
              </p:cNvSpPr>
              <p:nvPr/>
            </p:nvSpPr>
            <p:spPr bwMode="auto">
              <a:xfrm>
                <a:off x="2216" y="2194"/>
                <a:ext cx="1317" cy="641"/>
              </a:xfrm>
              <a:prstGeom prst="roundRect">
                <a:avLst>
                  <a:gd name="adj" fmla="val 16667"/>
                </a:avLst>
              </a:prstGeom>
              <a:solidFill>
                <a:srgbClr val="CCFFCC"/>
              </a:solidFill>
              <a:ln w="952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lIns="0" rIns="0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GB" sz="1800">
                    <a:solidFill>
                      <a:srgbClr val="006600"/>
                    </a:solidFill>
                    <a:latin typeface="Tahoma" pitchFamily="34" charset="0"/>
                  </a:rPr>
                  <a:t>Best effort use of Pu with Th in PHWRs and MSRs</a:t>
                </a:r>
              </a:p>
            </p:txBody>
          </p:sp>
          <p:sp>
            <p:nvSpPr>
              <p:cNvPr id="5143" name="Line 20"/>
              <p:cNvSpPr>
                <a:spLocks noChangeShapeType="1"/>
              </p:cNvSpPr>
              <p:nvPr/>
            </p:nvSpPr>
            <p:spPr bwMode="auto">
              <a:xfrm>
                <a:off x="3509" y="2793"/>
                <a:ext cx="229" cy="258"/>
              </a:xfrm>
              <a:prstGeom prst="line">
                <a:avLst/>
              </a:prstGeom>
              <a:noFill/>
              <a:ln w="9525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39" name="Group 21"/>
            <p:cNvGrpSpPr>
              <a:grpSpLocks/>
            </p:cNvGrpSpPr>
            <p:nvPr/>
          </p:nvGrpSpPr>
          <p:grpSpPr bwMode="auto">
            <a:xfrm>
              <a:off x="1100" y="2313"/>
              <a:ext cx="1060" cy="257"/>
              <a:chOff x="2216" y="3051"/>
              <a:chExt cx="1060" cy="257"/>
            </a:xfrm>
          </p:grpSpPr>
          <p:sp>
            <p:nvSpPr>
              <p:cNvPr id="5140" name="AutoShape 22"/>
              <p:cNvSpPr>
                <a:spLocks noChangeArrowheads="1"/>
              </p:cNvSpPr>
              <p:nvPr/>
            </p:nvSpPr>
            <p:spPr bwMode="auto">
              <a:xfrm>
                <a:off x="2216" y="3051"/>
                <a:ext cx="913" cy="257"/>
              </a:xfrm>
              <a:prstGeom prst="roundRect">
                <a:avLst>
                  <a:gd name="adj" fmla="val 16667"/>
                </a:avLst>
              </a:prstGeom>
              <a:solidFill>
                <a:srgbClr val="CCFFCC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0" rIns="0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sz="1800">
                    <a:solidFill>
                      <a:srgbClr val="FF0000"/>
                    </a:solidFill>
                    <a:latin typeface="Tahoma" pitchFamily="34" charset="0"/>
                  </a:rPr>
                  <a:t>PHWR(Nat U)</a:t>
                </a:r>
                <a:endParaRPr lang="en-GB" sz="1800">
                  <a:solidFill>
                    <a:srgbClr val="FF0000"/>
                  </a:solidFill>
                  <a:latin typeface="Tahoma" pitchFamily="34" charset="0"/>
                </a:endParaRPr>
              </a:p>
            </p:txBody>
          </p:sp>
          <p:sp>
            <p:nvSpPr>
              <p:cNvPr id="5141" name="Line 23"/>
              <p:cNvSpPr>
                <a:spLocks noChangeShapeType="1"/>
              </p:cNvSpPr>
              <p:nvPr/>
            </p:nvSpPr>
            <p:spPr bwMode="auto">
              <a:xfrm>
                <a:off x="3132" y="3131"/>
                <a:ext cx="144" cy="121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2" name="AutoShape 25"/>
          <p:cNvSpPr>
            <a:spLocks noChangeArrowheads="1"/>
          </p:cNvSpPr>
          <p:nvPr/>
        </p:nvSpPr>
        <p:spPr bwMode="auto">
          <a:xfrm rot="10877820" flipH="1">
            <a:off x="2955925" y="3695700"/>
            <a:ext cx="604838" cy="1747838"/>
          </a:xfrm>
          <a:prstGeom prst="curvedRightArrow">
            <a:avLst>
              <a:gd name="adj1" fmla="val 33593"/>
              <a:gd name="adj2" fmla="val 86492"/>
              <a:gd name="adj3" fmla="val 46278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endParaRPr lang="en-IN"/>
          </a:p>
        </p:txBody>
      </p:sp>
      <p:sp>
        <p:nvSpPr>
          <p:cNvPr id="33" name="AutoShape 26"/>
          <p:cNvSpPr>
            <a:spLocks noChangeArrowheads="1"/>
          </p:cNvSpPr>
          <p:nvPr/>
        </p:nvSpPr>
        <p:spPr bwMode="auto">
          <a:xfrm rot="-5477820" flipH="1" flipV="1">
            <a:off x="5285581" y="1811507"/>
            <a:ext cx="604837" cy="1524000"/>
          </a:xfrm>
          <a:prstGeom prst="curvedRightArrow">
            <a:avLst>
              <a:gd name="adj1" fmla="val 29291"/>
              <a:gd name="adj2" fmla="val 75416"/>
              <a:gd name="adj3" fmla="val 46278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en-IN"/>
          </a:p>
        </p:txBody>
      </p:sp>
      <p:sp>
        <p:nvSpPr>
          <p:cNvPr id="34" name="AutoShape 27"/>
          <p:cNvSpPr>
            <a:spLocks noChangeArrowheads="1"/>
          </p:cNvSpPr>
          <p:nvPr/>
        </p:nvSpPr>
        <p:spPr bwMode="auto">
          <a:xfrm>
            <a:off x="4521200" y="1837700"/>
            <a:ext cx="1428750" cy="962025"/>
          </a:xfrm>
          <a:prstGeom prst="downArrowCallout">
            <a:avLst>
              <a:gd name="adj1" fmla="val 39934"/>
              <a:gd name="adj2" fmla="val 37129"/>
              <a:gd name="adj3" fmla="val 10889"/>
              <a:gd name="adj4" fmla="val 78384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1600" b="1">
                <a:latin typeface="Tahoma" pitchFamily="34" charset="0"/>
              </a:rPr>
              <a:t>Peaks at  36 GWe only</a:t>
            </a:r>
            <a:endParaRPr lang="en-GB" sz="1600" b="1">
              <a:latin typeface="Tahoma" pitchFamily="34" charset="0"/>
            </a:endParaRPr>
          </a:p>
        </p:txBody>
      </p:sp>
      <p:sp>
        <p:nvSpPr>
          <p:cNvPr id="35" name="AutoShape 28"/>
          <p:cNvSpPr>
            <a:spLocks noChangeArrowheads="1"/>
          </p:cNvSpPr>
          <p:nvPr/>
        </p:nvSpPr>
        <p:spPr bwMode="auto">
          <a:xfrm>
            <a:off x="3835400" y="1228100"/>
            <a:ext cx="3581400" cy="565150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lIns="18000" tIns="10800" rIns="18000" bIns="10800">
            <a:spAutoFit/>
          </a:bodyPr>
          <a:lstStyle/>
          <a:p>
            <a:pPr algn="ctr"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2000">
                <a:latin typeface="Tahoma" pitchFamily="34" charset="0"/>
              </a:rPr>
              <a:t>Premature introduction of thorium hampers the growth </a:t>
            </a:r>
            <a:endParaRPr lang="en-GB" sz="2000">
              <a:latin typeface="Tahoma" pitchFamily="34" charset="0"/>
            </a:endParaRPr>
          </a:p>
        </p:txBody>
      </p:sp>
      <p:sp>
        <p:nvSpPr>
          <p:cNvPr id="36" name="AutoShape 24"/>
          <p:cNvSpPr>
            <a:spLocks noChangeArrowheads="1"/>
          </p:cNvSpPr>
          <p:nvPr/>
        </p:nvSpPr>
        <p:spPr bwMode="auto">
          <a:xfrm>
            <a:off x="0" y="6513513"/>
            <a:ext cx="9101138" cy="239597"/>
          </a:xfrm>
          <a:prstGeom prst="roundRect">
            <a:avLst>
              <a:gd name="adj" fmla="val 16667"/>
            </a:avLst>
          </a:prstGeom>
          <a:solidFill>
            <a:srgbClr val="FFFF00">
              <a:alpha val="50195"/>
            </a:srgbClr>
          </a:solidFill>
          <a:ln w="9525">
            <a:noFill/>
            <a:round/>
            <a:headEnd/>
            <a:tailEnd/>
          </a:ln>
        </p:spPr>
        <p:txBody>
          <a:bodyPr lIns="0" tIns="3600" rIns="0" bIns="3600">
            <a:spAutoFit/>
          </a:bodyPr>
          <a:lstStyle/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sz="1600" dirty="0">
                <a:latin typeface="Tahoma" pitchFamily="34" charset="0"/>
              </a:rPr>
              <a:t>Results </a:t>
            </a:r>
            <a:r>
              <a:rPr lang="en-US" sz="1600" dirty="0" smtClean="0">
                <a:latin typeface="Tahoma" pitchFamily="34" charset="0"/>
              </a:rPr>
              <a:t>of </a:t>
            </a:r>
            <a:r>
              <a:rPr lang="en-US" sz="1600" dirty="0">
                <a:latin typeface="Tahoma" pitchFamily="34" charset="0"/>
              </a:rPr>
              <a:t>a case study; assumptions 60000 </a:t>
            </a:r>
            <a:r>
              <a:rPr lang="en-US" sz="1600" dirty="0" err="1">
                <a:latin typeface="Tahoma" pitchFamily="34" charset="0"/>
              </a:rPr>
              <a:t>te</a:t>
            </a:r>
            <a:r>
              <a:rPr lang="en-US" sz="1600" dirty="0">
                <a:latin typeface="Tahoma" pitchFamily="34" charset="0"/>
              </a:rPr>
              <a:t> Uranium and short doubling time FBRs </a:t>
            </a:r>
            <a:r>
              <a:rPr lang="en-US" sz="1600" dirty="0" smtClean="0">
                <a:latin typeface="Tahoma" pitchFamily="34" charset="0"/>
              </a:rPr>
              <a:t>beyond 2021</a:t>
            </a:r>
            <a:endParaRPr lang="en-GB" sz="16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 autoUpdateAnimBg="0"/>
      <p:bldP spid="20" grpId="0" animBg="1" autoUpdateAnimBg="0"/>
      <p:bldP spid="32" grpId="0" animBg="1" autoUpdateAnimBg="0"/>
      <p:bldP spid="33" grpId="0" animBg="1" autoUpdateAnimBg="0"/>
      <p:bldP spid="34" grpId="0" animBg="1" autoUpdateAnimBg="0"/>
      <p:bldP spid="35" grpId="0" animBg="1" autoUpdateAnimBg="0"/>
    </p:bldLst>
  </p:timing>
</p:sld>
</file>

<file path=ppt/theme/theme1.xml><?xml version="1.0" encoding="utf-8"?>
<a:theme xmlns:a="http://schemas.openxmlformats.org/drawingml/2006/main" name="2006-11-23 BARC">
  <a:themeElements>
    <a:clrScheme name="">
      <a:dk1>
        <a:srgbClr val="000000"/>
      </a:dk1>
      <a:lt1>
        <a:srgbClr val="FFFFFF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FFFFF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2006-11-23 BARC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2006-11-23 BARC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6-11-23 BARC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6-11-23 BARC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6-11-23 BARC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E:\Program Files\Microsoft Office\Templates\Presentation Designs\2006-11-23 BARC.pot</Template>
  <TotalTime>26977</TotalTime>
  <Words>4138</Words>
  <Application>Microsoft Office PowerPoint</Application>
  <PresentationFormat>On-screen Show (4:3)</PresentationFormat>
  <Paragraphs>664</Paragraphs>
  <Slides>43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43</vt:i4>
      </vt:variant>
    </vt:vector>
  </HeadingPairs>
  <TitlesOfParts>
    <vt:vector size="49" baseType="lpstr">
      <vt:lpstr>2006-11-23 BARC</vt:lpstr>
      <vt:lpstr>Bitmap Image</vt:lpstr>
      <vt:lpstr>Chart</vt:lpstr>
      <vt:lpstr>Graph</vt:lpstr>
      <vt:lpstr>Photo Editor Photo</vt:lpstr>
      <vt:lpstr>Picture</vt:lpstr>
      <vt:lpstr>Overview of the Thorium Programme in India</vt:lpstr>
      <vt:lpstr>CONTENTS</vt:lpstr>
      <vt:lpstr>Introduction</vt:lpstr>
      <vt:lpstr>Relevance of thorium to long term Indian nuclear power programme</vt:lpstr>
      <vt:lpstr>The goal of three stage Indian nuclear power programme is resource sustainability- Accordingly power generation in 3rd stage is predominantly dependent on thorium based fuel</vt:lpstr>
      <vt:lpstr>Current Status of Indian Three Stage Nuclear Power Programme  </vt:lpstr>
      <vt:lpstr>Optimising the use of Domestic Nuclear Resources</vt:lpstr>
      <vt:lpstr>Optimising the use of Domestic Nuclear Resources</vt:lpstr>
      <vt:lpstr>Optimising the use of Domestic Nuclear Resources</vt:lpstr>
      <vt:lpstr>A Road Map for Deployment of Thorium Based Reactors</vt:lpstr>
      <vt:lpstr>Important attributes and advantages of thorium fuel cycle</vt:lpstr>
      <vt:lpstr>ThO2 - Physical and Chemical properties</vt:lpstr>
      <vt:lpstr>Advantages of 233U-Thorium: Important Neutronic Characteristics</vt:lpstr>
      <vt:lpstr>Advantages of Thorium : Presence of 232U offers an Intrinsic Barrier to Proliferation</vt:lpstr>
      <vt:lpstr>Advantage of thorium over uranium becomes evident if thorium based fuels are used at high burnups</vt:lpstr>
      <vt:lpstr>Challenges of thorium fuel cycle</vt:lpstr>
      <vt:lpstr>Challenges of thorium fuel cycle</vt:lpstr>
      <vt:lpstr>Challenges of thorium fuel cycle</vt:lpstr>
      <vt:lpstr>Indian experiences with thorium fuel cycle R&amp;D  </vt:lpstr>
      <vt:lpstr>Evolution of thorium fuel cycle development in India</vt:lpstr>
      <vt:lpstr>Thoria Irradiation in Indian reactors</vt:lpstr>
      <vt:lpstr>Fuel fabrication and reprocessing facility</vt:lpstr>
      <vt:lpstr>Indian Programme on thorium based reactors:  ● Advanced Heavy Water Reactor (AHWR)  ● Indian HTR programme  - Compact High Temperature Reactor (CHTR)  - Innovative High Temperature Reactor (IHTR)  - Molten salt Breeder reactor (MSBR)    </vt:lpstr>
      <vt:lpstr>AHWR General Introduction</vt:lpstr>
      <vt:lpstr>AHWR-LEU: Advanced Heavy Water Reactor with LEU-Th MOX Fuel</vt:lpstr>
      <vt:lpstr>Test Facilities for AHWR Design Validation</vt:lpstr>
      <vt:lpstr>Indian High Temperature Reactor Programme</vt:lpstr>
      <vt:lpstr>Indian High Temperature Reactor Programme</vt:lpstr>
      <vt:lpstr>Advanced Reactors – Indian Initiatives Compact High Temperature Reactor (CHTR)</vt:lpstr>
      <vt:lpstr>Major Research &amp; Development Areas in Progress  </vt:lpstr>
      <vt:lpstr>Thermalhydraulic Studies for LBE Coolant  </vt:lpstr>
      <vt:lpstr>Innovative High Temperature Reactor (IHTR) for commercial hydrogen production</vt:lpstr>
      <vt:lpstr>Thermal hydraulic studies and material compatibility studies for molten salt coolant   </vt:lpstr>
      <vt:lpstr>Utilisation of 233U in a Th matrix in metallic fuelled FBRs and MSBRs  - a comparison</vt:lpstr>
      <vt:lpstr>Concluding Remarks</vt:lpstr>
      <vt:lpstr>PowerPoint Presentation</vt:lpstr>
      <vt:lpstr>Optimising the use of Domestic Nuclear Resources</vt:lpstr>
      <vt:lpstr>Challenges of thorium fuel cycle</vt:lpstr>
      <vt:lpstr>Post Irradiation Examination (PIE) of thoria fuel</vt:lpstr>
      <vt:lpstr>Brief history of thorium fuel based reactors</vt:lpstr>
      <vt:lpstr>Experience with thorium based fuels in world -Thorium fuel experience of more than three decades old exists for test reactors &amp; power reactors of different types </vt:lpstr>
      <vt:lpstr>Thorium based fuels have been loaded either partially or fully in High Temperature Gas cooled Reactor (HTGR) cores.</vt:lpstr>
      <vt:lpstr>Indian Advanced Reactors Based on Thorium Fuel: AHWR &amp; AHWR-LEU</vt:lpstr>
    </vt:vector>
  </TitlesOfParts>
  <Company>BARC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Studies on options for thorium utilisation</dc:title>
  <dc:creator>IV Dulera</dc:creator>
  <cp:keywords>thorium, energy scenarios, primary energy</cp:keywords>
  <cp:lastModifiedBy>esegui</cp:lastModifiedBy>
  <cp:revision>4811</cp:revision>
  <cp:lastPrinted>2013-10-10T09:49:40Z</cp:lastPrinted>
  <dcterms:created xsi:type="dcterms:W3CDTF">2004-02-16T12:33:37Z</dcterms:created>
  <dcterms:modified xsi:type="dcterms:W3CDTF">2013-10-28T08:33:23Z</dcterms:modified>
  <cp:category>Thorium, future energy scenarios</cp:category>
</cp:coreProperties>
</file>