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Default Extension="jpeg" ContentType="image/jpeg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embeddings/Microsoft_Equation3.bin" ContentType="application/vnd.openxmlformats-officedocument.oleObject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Default Extension="gif" ContentType="image/gi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embeddings/Microsoft_Equation1.bin" ContentType="application/vnd.openxmlformats-officedocument.oleObje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diagrams/drawing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embeddings/Microsoft_Equation2.bin" ContentType="application/vnd.openxmlformats-officedocument.oleObject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331" r:id="rId2"/>
    <p:sldId id="383" r:id="rId3"/>
    <p:sldId id="413" r:id="rId4"/>
    <p:sldId id="432" r:id="rId5"/>
    <p:sldId id="396" r:id="rId6"/>
    <p:sldId id="387" r:id="rId7"/>
    <p:sldId id="440" r:id="rId8"/>
    <p:sldId id="414" r:id="rId9"/>
    <p:sldId id="333" r:id="rId10"/>
    <p:sldId id="431" r:id="rId11"/>
    <p:sldId id="427" r:id="rId12"/>
    <p:sldId id="435" r:id="rId13"/>
    <p:sldId id="436" r:id="rId14"/>
    <p:sldId id="412" r:id="rId15"/>
    <p:sldId id="402" r:id="rId16"/>
    <p:sldId id="404" r:id="rId17"/>
    <p:sldId id="397" r:id="rId18"/>
    <p:sldId id="419" r:id="rId19"/>
    <p:sldId id="386" r:id="rId20"/>
    <p:sldId id="384" r:id="rId21"/>
    <p:sldId id="385" r:id="rId22"/>
    <p:sldId id="441" r:id="rId23"/>
    <p:sldId id="314" r:id="rId24"/>
    <p:sldId id="444" r:id="rId25"/>
    <p:sldId id="416" r:id="rId26"/>
    <p:sldId id="409" r:id="rId27"/>
    <p:sldId id="406" r:id="rId28"/>
    <p:sldId id="450" r:id="rId29"/>
    <p:sldId id="420" r:id="rId30"/>
    <p:sldId id="447" r:id="rId31"/>
    <p:sldId id="439" r:id="rId32"/>
    <p:sldId id="438" r:id="rId33"/>
    <p:sldId id="445" r:id="rId34"/>
    <p:sldId id="428" r:id="rId35"/>
    <p:sldId id="449" r:id="rId36"/>
    <p:sldId id="430" r:id="rId37"/>
    <p:sldId id="410" r:id="rId38"/>
    <p:sldId id="448" r:id="rId39"/>
    <p:sldId id="451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EBBA2D"/>
    <a:srgbClr val="CD6B1C"/>
    <a:srgbClr val="F6F7EF"/>
    <a:srgbClr val="E09E00"/>
    <a:srgbClr val="6994B8"/>
    <a:srgbClr val="E3B900"/>
    <a:srgbClr val="1D02BE"/>
    <a:srgbClr val="660066"/>
    <a:srgbClr val="990000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5279" autoAdjust="0"/>
    <p:restoredTop sz="94194" autoAdjust="0"/>
  </p:normalViewPr>
  <p:slideViewPr>
    <p:cSldViewPr snapToGrid="0" snapToObjects="1" showGuides="1">
      <p:cViewPr varScale="1">
        <p:scale>
          <a:sx n="105" d="100"/>
          <a:sy n="105" d="100"/>
        </p:scale>
        <p:origin x="-392" y="-112"/>
      </p:cViewPr>
      <p:guideLst>
        <p:guide orient="horz" pos="2151"/>
        <p:guide pos="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28"/>
    </p:cViewPr>
  </p:sorterViewPr>
  <p:notesViewPr>
    <p:cSldViewPr snapToGrid="0" snapToObjects="1">
      <p:cViewPr varScale="1">
        <p:scale>
          <a:sx n="136" d="100"/>
          <a:sy n="136" d="100"/>
        </p:scale>
        <p:origin x="-3432" y="-12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ACC0A6-51DF-F240-A9B5-D4D7ADDCA205}" type="doc">
      <dgm:prSet loTypeId="urn:microsoft.com/office/officeart/2005/8/layout/vProcess5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246390-426D-CF42-939F-1ED82ACDAEBB}">
      <dgm:prSet phldrT="[Text]" custT="1"/>
      <dgm:spPr/>
      <dgm:t>
        <a:bodyPr/>
        <a:lstStyle/>
        <a:p>
          <a:pPr algn="l"/>
          <a:r>
            <a:rPr lang="en-US" sz="2000" b="1" dirty="0" smtClean="0">
              <a:solidFill>
                <a:srgbClr val="000000"/>
              </a:solidFill>
              <a:latin typeface="Calibri"/>
              <a:cs typeface="Calibri"/>
            </a:rPr>
            <a:t>Phase 1 </a:t>
          </a:r>
          <a:r>
            <a:rPr lang="en-US" sz="2000" dirty="0" smtClean="0">
              <a:solidFill>
                <a:srgbClr val="000000"/>
              </a:solidFill>
              <a:latin typeface="Calibri"/>
              <a:cs typeface="Calibri"/>
            </a:rPr>
            <a:t>(~1 year):</a:t>
          </a:r>
        </a:p>
        <a:p>
          <a:pPr algn="l"/>
          <a:r>
            <a:rPr lang="en-US" sz="2000" dirty="0" smtClean="0">
              <a:solidFill>
                <a:srgbClr val="000000"/>
              </a:solidFill>
              <a:latin typeface="Calibri"/>
              <a:cs typeface="Calibri"/>
            </a:rPr>
            <a:t>- Build archival infrastructure</a:t>
          </a:r>
        </a:p>
        <a:p>
          <a:pPr algn="l"/>
          <a:r>
            <a:rPr lang="en-US" sz="2000" dirty="0" smtClean="0">
              <a:solidFill>
                <a:srgbClr val="000000"/>
              </a:solidFill>
              <a:latin typeface="Calibri"/>
              <a:cs typeface="Calibri"/>
            </a:rPr>
            <a:t>- Multi-collaboration analysis dev.</a:t>
          </a:r>
        </a:p>
        <a:p>
          <a:pPr algn="l"/>
          <a:r>
            <a:rPr lang="en-US" sz="2000" dirty="0" smtClean="0">
              <a:solidFill>
                <a:srgbClr val="000000"/>
              </a:solidFill>
              <a:latin typeface="Calibri"/>
              <a:cs typeface="Calibri"/>
            </a:rPr>
            <a:t>- Test with limited archival data </a:t>
          </a:r>
          <a:endParaRPr lang="en-US" sz="20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6801D2E8-87FB-444E-BE77-FE884DC5AF30}" type="parTrans" cxnId="{20F12500-6592-D44F-B83F-68BE78E466BC}">
      <dgm:prSet/>
      <dgm:spPr/>
      <dgm:t>
        <a:bodyPr/>
        <a:lstStyle/>
        <a:p>
          <a:endParaRPr lang="en-US"/>
        </a:p>
      </dgm:t>
    </dgm:pt>
    <dgm:pt modelId="{EBD6139C-4A7F-C24C-BA1A-80179490E284}" type="sibTrans" cxnId="{20F12500-6592-D44F-B83F-68BE78E466BC}">
      <dgm:prSet/>
      <dgm:spPr>
        <a:effectLst>
          <a:outerShdw blurRad="50800" dist="38100" dir="2700000">
            <a:srgbClr val="000000">
              <a:alpha val="43000"/>
            </a:srgbClr>
          </a:outerShdw>
        </a:effectLst>
      </dgm:spPr>
      <dgm:t>
        <a:bodyPr/>
        <a:lstStyle/>
        <a:p>
          <a:endParaRPr lang="en-US"/>
        </a:p>
      </dgm:t>
    </dgm:pt>
    <dgm:pt modelId="{ECFC9508-6F6A-F342-9697-AA6C2672C544}">
      <dgm:prSet phldrT="[Text]" custT="1"/>
      <dgm:spPr/>
      <dgm:t>
        <a:bodyPr/>
        <a:lstStyle/>
        <a:p>
          <a:r>
            <a:rPr lang="en-US" sz="2000" b="1" dirty="0" smtClean="0">
              <a:solidFill>
                <a:srgbClr val="000000"/>
              </a:solidFill>
              <a:latin typeface="Calibri"/>
              <a:cs typeface="Calibri"/>
            </a:rPr>
            <a:t>Phase 2 </a:t>
          </a:r>
          <a:r>
            <a:rPr lang="en-US" sz="2000" dirty="0" smtClean="0">
              <a:solidFill>
                <a:srgbClr val="000000"/>
              </a:solidFill>
              <a:latin typeface="Calibri"/>
              <a:cs typeface="Calibri"/>
            </a:rPr>
            <a:t>(~6 months):       </a:t>
          </a:r>
        </a:p>
        <a:p>
          <a:r>
            <a:rPr lang="en-US" sz="20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en-US" sz="2000" dirty="0" err="1" smtClean="0">
              <a:solidFill>
                <a:srgbClr val="000000"/>
              </a:solidFill>
              <a:latin typeface="Calibri"/>
              <a:cs typeface="Calibri"/>
            </a:rPr>
            <a:t>Realtime</a:t>
          </a:r>
          <a:r>
            <a:rPr lang="en-US" sz="2000" dirty="0" smtClean="0">
              <a:solidFill>
                <a:srgbClr val="000000"/>
              </a:solidFill>
              <a:latin typeface="Calibri"/>
              <a:cs typeface="Calibri"/>
            </a:rPr>
            <a:t> alerts distributed only back to triggering facilities</a:t>
          </a:r>
        </a:p>
        <a:p>
          <a:r>
            <a:rPr lang="en-US" sz="2000" dirty="0" smtClean="0">
              <a:solidFill>
                <a:srgbClr val="000000"/>
              </a:solidFill>
              <a:latin typeface="Calibri"/>
              <a:cs typeface="Calibri"/>
            </a:rPr>
            <a:t>- Search for high sig. coincidences</a:t>
          </a:r>
          <a:endParaRPr lang="en-US" sz="20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2CFE0473-53DC-F545-9AB2-89EF8F143477}" type="parTrans" cxnId="{104CB926-830C-FC4C-AD1D-B9C15426B4A8}">
      <dgm:prSet/>
      <dgm:spPr/>
      <dgm:t>
        <a:bodyPr/>
        <a:lstStyle/>
        <a:p>
          <a:endParaRPr lang="en-US"/>
        </a:p>
      </dgm:t>
    </dgm:pt>
    <dgm:pt modelId="{F012AA7E-4ACC-2F42-8C21-7CDA765F319F}" type="sibTrans" cxnId="{104CB926-830C-FC4C-AD1D-B9C15426B4A8}">
      <dgm:prSet/>
      <dgm:spPr>
        <a:effectLst>
          <a:outerShdw blurRad="50800" dist="38100" dir="2700000">
            <a:srgbClr val="000000">
              <a:alpha val="43000"/>
            </a:srgbClr>
          </a:outerShdw>
        </a:effectLst>
      </dgm:spPr>
      <dgm:t>
        <a:bodyPr/>
        <a:lstStyle/>
        <a:p>
          <a:endParaRPr lang="en-US"/>
        </a:p>
      </dgm:t>
    </dgm:pt>
    <dgm:pt modelId="{BA12753F-4935-6A4F-959C-5578C5A97A69}">
      <dgm:prSet phldrT="[Text]" custT="1"/>
      <dgm:spPr/>
      <dgm:t>
        <a:bodyPr/>
        <a:lstStyle/>
        <a:p>
          <a:r>
            <a:rPr lang="en-US" sz="2000" b="1" dirty="0" smtClean="0">
              <a:solidFill>
                <a:srgbClr val="000000"/>
              </a:solidFill>
              <a:latin typeface="Calibri"/>
              <a:cs typeface="Calibri"/>
            </a:rPr>
            <a:t>Phase 3 </a:t>
          </a:r>
          <a:r>
            <a:rPr lang="en-US" sz="2000" dirty="0" smtClean="0">
              <a:solidFill>
                <a:srgbClr val="000000"/>
              </a:solidFill>
              <a:latin typeface="Calibri"/>
              <a:cs typeface="Calibri"/>
            </a:rPr>
            <a:t>(ff):   </a:t>
          </a:r>
        </a:p>
        <a:p>
          <a:r>
            <a:rPr lang="en-US" sz="2000" dirty="0" smtClean="0">
              <a:solidFill>
                <a:srgbClr val="000000"/>
              </a:solidFill>
              <a:latin typeface="Calibri"/>
              <a:cs typeface="Calibri"/>
            </a:rPr>
            <a:t>- Fully operational with follow-up network in place</a:t>
          </a:r>
          <a:endParaRPr lang="en-US" sz="20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A6491FCF-EDDB-664F-A8B0-3BD23F71141A}" type="sibTrans" cxnId="{6484E0F5-223C-7C46-87D2-0F930E1D18BE}">
      <dgm:prSet/>
      <dgm:spPr/>
      <dgm:t>
        <a:bodyPr/>
        <a:lstStyle/>
        <a:p>
          <a:endParaRPr lang="en-US"/>
        </a:p>
      </dgm:t>
    </dgm:pt>
    <dgm:pt modelId="{DC5394CA-E28B-AD47-AF1F-BF4793257863}" type="parTrans" cxnId="{6484E0F5-223C-7C46-87D2-0F930E1D18BE}">
      <dgm:prSet/>
      <dgm:spPr/>
      <dgm:t>
        <a:bodyPr/>
        <a:lstStyle/>
        <a:p>
          <a:endParaRPr lang="en-US"/>
        </a:p>
      </dgm:t>
    </dgm:pt>
    <dgm:pt modelId="{086E15FC-B3E3-CE4E-96A4-8741F6CF654A}" type="pres">
      <dgm:prSet presAssocID="{20ACC0A6-51DF-F240-A9B5-D4D7ADDCA20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95524C-9648-6C48-BAC5-B79D85D8B7A3}" type="pres">
      <dgm:prSet presAssocID="{20ACC0A6-51DF-F240-A9B5-D4D7ADDCA205}" presName="dummyMaxCanvas" presStyleCnt="0">
        <dgm:presLayoutVars/>
      </dgm:prSet>
      <dgm:spPr/>
    </dgm:pt>
    <dgm:pt modelId="{5978AED7-5C5B-F44A-A4B0-BDC955A09CF8}" type="pres">
      <dgm:prSet presAssocID="{20ACC0A6-51DF-F240-A9B5-D4D7ADDCA205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F4F4CB-E081-4D4E-B5AC-EA9103330F1F}" type="pres">
      <dgm:prSet presAssocID="{20ACC0A6-51DF-F240-A9B5-D4D7ADDCA205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E298EC-B7E5-AF4C-871E-24BD424D380A}" type="pres">
      <dgm:prSet presAssocID="{20ACC0A6-51DF-F240-A9B5-D4D7ADDCA205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0E342D-2B79-914F-B188-7F3C1C1893C5}" type="pres">
      <dgm:prSet presAssocID="{20ACC0A6-51DF-F240-A9B5-D4D7ADDCA205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6C916C-EF8D-DC41-808E-FFDB3187E197}" type="pres">
      <dgm:prSet presAssocID="{20ACC0A6-51DF-F240-A9B5-D4D7ADDCA205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631285-CA14-C447-B85C-67D03C210EDC}" type="pres">
      <dgm:prSet presAssocID="{20ACC0A6-51DF-F240-A9B5-D4D7ADDCA205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7563DC-6AE2-0242-AC1C-9FDC097E21F1}" type="pres">
      <dgm:prSet presAssocID="{20ACC0A6-51DF-F240-A9B5-D4D7ADDCA205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CD78E-8D05-0142-9285-E1C8B2247A37}" type="pres">
      <dgm:prSet presAssocID="{20ACC0A6-51DF-F240-A9B5-D4D7ADDCA205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5FC5CD-50DD-6A4D-A57E-BB77079FA702}" type="presOf" srcId="{F012AA7E-4ACC-2F42-8C21-7CDA765F319F}" destId="{EE6C916C-EF8D-DC41-808E-FFDB3187E197}" srcOrd="0" destOrd="0" presId="urn:microsoft.com/office/officeart/2005/8/layout/vProcess5"/>
    <dgm:cxn modelId="{ACD37B98-1411-9249-8408-7440C8B75187}" type="presOf" srcId="{90246390-426D-CF42-939F-1ED82ACDAEBB}" destId="{5978AED7-5C5B-F44A-A4B0-BDC955A09CF8}" srcOrd="0" destOrd="0" presId="urn:microsoft.com/office/officeart/2005/8/layout/vProcess5"/>
    <dgm:cxn modelId="{281662E2-4970-D440-A23C-3BC36FE274A9}" type="presOf" srcId="{90246390-426D-CF42-939F-1ED82ACDAEBB}" destId="{DB631285-CA14-C447-B85C-67D03C210EDC}" srcOrd="1" destOrd="0" presId="urn:microsoft.com/office/officeart/2005/8/layout/vProcess5"/>
    <dgm:cxn modelId="{104CB926-830C-FC4C-AD1D-B9C15426B4A8}" srcId="{20ACC0A6-51DF-F240-A9B5-D4D7ADDCA205}" destId="{ECFC9508-6F6A-F342-9697-AA6C2672C544}" srcOrd="1" destOrd="0" parTransId="{2CFE0473-53DC-F545-9AB2-89EF8F143477}" sibTransId="{F012AA7E-4ACC-2F42-8C21-7CDA765F319F}"/>
    <dgm:cxn modelId="{01199152-A3B4-F54A-8FFD-DD347230481A}" type="presOf" srcId="{ECFC9508-6F6A-F342-9697-AA6C2672C544}" destId="{137563DC-6AE2-0242-AC1C-9FDC097E21F1}" srcOrd="1" destOrd="0" presId="urn:microsoft.com/office/officeart/2005/8/layout/vProcess5"/>
    <dgm:cxn modelId="{20F12500-6592-D44F-B83F-68BE78E466BC}" srcId="{20ACC0A6-51DF-F240-A9B5-D4D7ADDCA205}" destId="{90246390-426D-CF42-939F-1ED82ACDAEBB}" srcOrd="0" destOrd="0" parTransId="{6801D2E8-87FB-444E-BE77-FE884DC5AF30}" sibTransId="{EBD6139C-4A7F-C24C-BA1A-80179490E284}"/>
    <dgm:cxn modelId="{9FE6DCEF-63B0-0546-8F12-375B2D370756}" type="presOf" srcId="{20ACC0A6-51DF-F240-A9B5-D4D7ADDCA205}" destId="{086E15FC-B3E3-CE4E-96A4-8741F6CF654A}" srcOrd="0" destOrd="0" presId="urn:microsoft.com/office/officeart/2005/8/layout/vProcess5"/>
    <dgm:cxn modelId="{6A1D7E7F-8220-BB4E-9295-44BD73850A1B}" type="presOf" srcId="{ECFC9508-6F6A-F342-9697-AA6C2672C544}" destId="{B1F4F4CB-E081-4D4E-B5AC-EA9103330F1F}" srcOrd="0" destOrd="0" presId="urn:microsoft.com/office/officeart/2005/8/layout/vProcess5"/>
    <dgm:cxn modelId="{86484579-53C3-0142-A41A-E8F72AD64CB7}" type="presOf" srcId="{BA12753F-4935-6A4F-959C-5578C5A97A69}" destId="{2CE298EC-B7E5-AF4C-871E-24BD424D380A}" srcOrd="0" destOrd="0" presId="urn:microsoft.com/office/officeart/2005/8/layout/vProcess5"/>
    <dgm:cxn modelId="{89E3ECA9-733F-4340-8745-E4032F6C5C23}" type="presOf" srcId="{EBD6139C-4A7F-C24C-BA1A-80179490E284}" destId="{B60E342D-2B79-914F-B188-7F3C1C1893C5}" srcOrd="0" destOrd="0" presId="urn:microsoft.com/office/officeart/2005/8/layout/vProcess5"/>
    <dgm:cxn modelId="{66606520-A439-E64C-B716-D385A3C1829F}" type="presOf" srcId="{BA12753F-4935-6A4F-959C-5578C5A97A69}" destId="{CA4CD78E-8D05-0142-9285-E1C8B2247A37}" srcOrd="1" destOrd="0" presId="urn:microsoft.com/office/officeart/2005/8/layout/vProcess5"/>
    <dgm:cxn modelId="{6484E0F5-223C-7C46-87D2-0F930E1D18BE}" srcId="{20ACC0A6-51DF-F240-A9B5-D4D7ADDCA205}" destId="{BA12753F-4935-6A4F-959C-5578C5A97A69}" srcOrd="2" destOrd="0" parTransId="{DC5394CA-E28B-AD47-AF1F-BF4793257863}" sibTransId="{A6491FCF-EDDB-664F-A8B0-3BD23F71141A}"/>
    <dgm:cxn modelId="{0CBD65D7-08AE-AE48-8D71-FCA958D1F7D8}" type="presParOf" srcId="{086E15FC-B3E3-CE4E-96A4-8741F6CF654A}" destId="{7D95524C-9648-6C48-BAC5-B79D85D8B7A3}" srcOrd="0" destOrd="0" presId="urn:microsoft.com/office/officeart/2005/8/layout/vProcess5"/>
    <dgm:cxn modelId="{5A7E3C33-CCB2-8644-8460-8CFD63350931}" type="presParOf" srcId="{086E15FC-B3E3-CE4E-96A4-8741F6CF654A}" destId="{5978AED7-5C5B-F44A-A4B0-BDC955A09CF8}" srcOrd="1" destOrd="0" presId="urn:microsoft.com/office/officeart/2005/8/layout/vProcess5"/>
    <dgm:cxn modelId="{D10BC378-16AE-524D-B436-1679B6C14E26}" type="presParOf" srcId="{086E15FC-B3E3-CE4E-96A4-8741F6CF654A}" destId="{B1F4F4CB-E081-4D4E-B5AC-EA9103330F1F}" srcOrd="2" destOrd="0" presId="urn:microsoft.com/office/officeart/2005/8/layout/vProcess5"/>
    <dgm:cxn modelId="{572B6DBA-A0E2-9E48-8E0E-A3F9D1519099}" type="presParOf" srcId="{086E15FC-B3E3-CE4E-96A4-8741F6CF654A}" destId="{2CE298EC-B7E5-AF4C-871E-24BD424D380A}" srcOrd="3" destOrd="0" presId="urn:microsoft.com/office/officeart/2005/8/layout/vProcess5"/>
    <dgm:cxn modelId="{563A37D1-C82A-5147-AD01-973412179A63}" type="presParOf" srcId="{086E15FC-B3E3-CE4E-96A4-8741F6CF654A}" destId="{B60E342D-2B79-914F-B188-7F3C1C1893C5}" srcOrd="4" destOrd="0" presId="urn:microsoft.com/office/officeart/2005/8/layout/vProcess5"/>
    <dgm:cxn modelId="{3854BF44-1CD5-A34A-985B-ACEB1E355B0B}" type="presParOf" srcId="{086E15FC-B3E3-CE4E-96A4-8741F6CF654A}" destId="{EE6C916C-EF8D-DC41-808E-FFDB3187E197}" srcOrd="5" destOrd="0" presId="urn:microsoft.com/office/officeart/2005/8/layout/vProcess5"/>
    <dgm:cxn modelId="{716A5F5E-1FFD-CE47-BEE2-D0344DDB8CEF}" type="presParOf" srcId="{086E15FC-B3E3-CE4E-96A4-8741F6CF654A}" destId="{DB631285-CA14-C447-B85C-67D03C210EDC}" srcOrd="6" destOrd="0" presId="urn:microsoft.com/office/officeart/2005/8/layout/vProcess5"/>
    <dgm:cxn modelId="{C69CFD4C-6C79-4842-890C-8CDE1239EA75}" type="presParOf" srcId="{086E15FC-B3E3-CE4E-96A4-8741F6CF654A}" destId="{137563DC-6AE2-0242-AC1C-9FDC097E21F1}" srcOrd="7" destOrd="0" presId="urn:microsoft.com/office/officeart/2005/8/layout/vProcess5"/>
    <dgm:cxn modelId="{9D0158EA-39BA-5841-8F39-82854AF2F5AD}" type="presParOf" srcId="{086E15FC-B3E3-CE4E-96A4-8741F6CF654A}" destId="{CA4CD78E-8D05-0142-9285-E1C8B2247A37}" srcOrd="8" destOrd="0" presId="urn:microsoft.com/office/officeart/2005/8/layout/vProcess5"/>
  </dgm:cxnLst>
  <dgm:bg>
    <a:effectLst>
      <a:outerShdw blurRad="50800" dist="38100" dir="2700000">
        <a:srgbClr val="000000">
          <a:alpha val="43000"/>
        </a:srgbClr>
      </a:outerShd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78AED7-5C5B-F44A-A4B0-BDC955A09CF8}">
      <dsp:nvSpPr>
        <dsp:cNvPr id="0" name=""/>
        <dsp:cNvSpPr/>
      </dsp:nvSpPr>
      <dsp:spPr>
        <a:xfrm>
          <a:off x="0" y="0"/>
          <a:ext cx="5478200" cy="15332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0000"/>
              </a:solidFill>
              <a:latin typeface="Calibri"/>
              <a:cs typeface="Calibri"/>
            </a:rPr>
            <a:t>Phase 1 </a:t>
          </a:r>
          <a:r>
            <a:rPr lang="en-US" sz="2000" kern="1200" dirty="0" smtClean="0">
              <a:solidFill>
                <a:srgbClr val="000000"/>
              </a:solidFill>
              <a:latin typeface="Calibri"/>
              <a:cs typeface="Calibri"/>
            </a:rPr>
            <a:t>(~1 year):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0000"/>
              </a:solidFill>
              <a:latin typeface="Calibri"/>
              <a:cs typeface="Calibri"/>
            </a:rPr>
            <a:t>- Build archival infrastructure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0000"/>
              </a:solidFill>
              <a:latin typeface="Calibri"/>
              <a:cs typeface="Calibri"/>
            </a:rPr>
            <a:t>- Multi-collaboration analysis dev.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0000"/>
              </a:solidFill>
              <a:latin typeface="Calibri"/>
              <a:cs typeface="Calibri"/>
            </a:rPr>
            <a:t>- Test with limited archival data </a:t>
          </a:r>
          <a:endParaRPr lang="en-US" sz="20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0" y="0"/>
        <a:ext cx="3913512" cy="1533256"/>
      </dsp:txXfrm>
    </dsp:sp>
    <dsp:sp modelId="{B1F4F4CB-E081-4D4E-B5AC-EA9103330F1F}">
      <dsp:nvSpPr>
        <dsp:cNvPr id="0" name=""/>
        <dsp:cNvSpPr/>
      </dsp:nvSpPr>
      <dsp:spPr>
        <a:xfrm>
          <a:off x="483370" y="1788798"/>
          <a:ext cx="5478200" cy="15332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0000"/>
              </a:solidFill>
              <a:latin typeface="Calibri"/>
              <a:cs typeface="Calibri"/>
            </a:rPr>
            <a:t>Phase 2 </a:t>
          </a:r>
          <a:r>
            <a:rPr lang="en-US" sz="2000" kern="1200" dirty="0" smtClean="0">
              <a:solidFill>
                <a:srgbClr val="000000"/>
              </a:solidFill>
              <a:latin typeface="Calibri"/>
              <a:cs typeface="Calibri"/>
            </a:rPr>
            <a:t>(~6 months):      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en-US" sz="2000" kern="1200" dirty="0" err="1" smtClean="0">
              <a:solidFill>
                <a:srgbClr val="000000"/>
              </a:solidFill>
              <a:latin typeface="Calibri"/>
              <a:cs typeface="Calibri"/>
            </a:rPr>
            <a:t>Realtime</a:t>
          </a:r>
          <a:r>
            <a:rPr lang="en-US" sz="2000" kern="1200" dirty="0" smtClean="0">
              <a:solidFill>
                <a:srgbClr val="000000"/>
              </a:solidFill>
              <a:latin typeface="Calibri"/>
              <a:cs typeface="Calibri"/>
            </a:rPr>
            <a:t> alerts distributed only back to triggering facilities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0000"/>
              </a:solidFill>
              <a:latin typeface="Calibri"/>
              <a:cs typeface="Calibri"/>
            </a:rPr>
            <a:t>- Search for high sig. coincidences</a:t>
          </a:r>
          <a:endParaRPr lang="en-US" sz="20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483370" y="1788798"/>
        <a:ext cx="3998213" cy="1533256"/>
      </dsp:txXfrm>
    </dsp:sp>
    <dsp:sp modelId="{2CE298EC-B7E5-AF4C-871E-24BD424D380A}">
      <dsp:nvSpPr>
        <dsp:cNvPr id="0" name=""/>
        <dsp:cNvSpPr/>
      </dsp:nvSpPr>
      <dsp:spPr>
        <a:xfrm>
          <a:off x="966741" y="3577597"/>
          <a:ext cx="5478200" cy="15332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0000"/>
              </a:solidFill>
              <a:latin typeface="Calibri"/>
              <a:cs typeface="Calibri"/>
            </a:rPr>
            <a:t>Phase 3 </a:t>
          </a:r>
          <a:r>
            <a:rPr lang="en-US" sz="2000" kern="1200" dirty="0" smtClean="0">
              <a:solidFill>
                <a:srgbClr val="000000"/>
              </a:solidFill>
              <a:latin typeface="Calibri"/>
              <a:cs typeface="Calibri"/>
            </a:rPr>
            <a:t>(ff):  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0000"/>
              </a:solidFill>
              <a:latin typeface="Calibri"/>
              <a:cs typeface="Calibri"/>
            </a:rPr>
            <a:t>- Fully operational with follow-up network in place</a:t>
          </a:r>
          <a:endParaRPr lang="en-US" sz="20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966741" y="3577597"/>
        <a:ext cx="3998213" cy="1533256"/>
      </dsp:txXfrm>
    </dsp:sp>
    <dsp:sp modelId="{B60E342D-2B79-914F-B188-7F3C1C1893C5}">
      <dsp:nvSpPr>
        <dsp:cNvPr id="0" name=""/>
        <dsp:cNvSpPr/>
      </dsp:nvSpPr>
      <dsp:spPr>
        <a:xfrm>
          <a:off x="4481584" y="1162719"/>
          <a:ext cx="996616" cy="99661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rotWithShape="0">
            <a:srgbClr val="000000">
              <a:alpha val="43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4481584" y="1162719"/>
        <a:ext cx="996616" cy="996616"/>
      </dsp:txXfrm>
    </dsp:sp>
    <dsp:sp modelId="{EE6C916C-EF8D-DC41-808E-FFDB3187E197}">
      <dsp:nvSpPr>
        <dsp:cNvPr id="0" name=""/>
        <dsp:cNvSpPr/>
      </dsp:nvSpPr>
      <dsp:spPr>
        <a:xfrm>
          <a:off x="4964954" y="2941296"/>
          <a:ext cx="996616" cy="99661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rotWithShape="0">
            <a:srgbClr val="000000">
              <a:alpha val="43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4964954" y="2941296"/>
        <a:ext cx="996616" cy="9966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562C0-A826-4141-880F-D59EE76EFC48}" type="datetimeFigureOut">
              <a:rPr lang="en-US" smtClean="0"/>
              <a:pPr/>
              <a:t>2/4/13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7EFA2-E68E-E846-9A40-3E122FB146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526679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FB4C60-FC69-0240-9964-E04235FB4099}" type="datetimeFigureOut">
              <a:rPr lang="en-US" smtClean="0"/>
              <a:pPr/>
              <a:t>2/4/13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48EE4-2B99-D743-98C2-1413587DB1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3422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 smtClean="0"/>
              <a:t>Here is a partial list of</a:t>
            </a:r>
            <a:r>
              <a:rPr lang="en-US" sz="1400" baseline="0" dirty="0" smtClean="0"/>
              <a:t> candidate </a:t>
            </a:r>
            <a:r>
              <a:rPr lang="en-US" sz="1400" baseline="0" dirty="0" err="1" smtClean="0"/>
              <a:t>multimessenger</a:t>
            </a:r>
            <a:r>
              <a:rPr lang="en-US" sz="1400" baseline="0" dirty="0" smtClean="0"/>
              <a:t> source populations.  We are erring on the side of inclusion, but nonetheless, a key take-away is that few, if any, of the anticipated </a:t>
            </a:r>
            <a:r>
              <a:rPr lang="en-US" sz="1400" baseline="0" dirty="0" err="1" smtClean="0"/>
              <a:t>multimessenger</a:t>
            </a:r>
            <a:r>
              <a:rPr lang="en-US" sz="1400" baseline="0" dirty="0" smtClean="0"/>
              <a:t> sources are expected to be single-channel emitters (perhaps if there are stellar mass BH-BH mergers).  For the most part, bright </a:t>
            </a:r>
            <a:r>
              <a:rPr lang="en-US" sz="1400" baseline="0" dirty="0" err="1" smtClean="0"/>
              <a:t>multimessenger</a:t>
            </a:r>
            <a:r>
              <a:rPr lang="en-US" sz="1400" baseline="0" dirty="0" smtClean="0"/>
              <a:t> transients will be candidates for detection across channels.  And the EM channel is especially useful in this context, because of our well-developed capabilities across the electromagnetic spectrum, which mean that sources may be detectable not only via their prompt emission, but via long-lived afterglow or supernova-like counterparts.  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48EE4-2B99-D743-98C2-1413587DB19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33516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86898-5D9E-1441-8B1C-ACBD5F9DA2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715094" y="6356350"/>
            <a:ext cx="14091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F4657A1E-8F6E-C441-9858-9FBC17698C8B}" type="datetime1">
              <a:rPr lang="en-US" smtClean="0"/>
              <a:pPr/>
              <a:t>2/4/13</a:t>
            </a:fld>
            <a:endParaRPr lang="en-US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3124200" y="637582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86898-5D9E-1441-8B1C-ACBD5F9DA2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715094" y="6356350"/>
            <a:ext cx="14091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2859B2CA-6629-284F-A5FA-60FE79CBC793}" type="datetime1">
              <a:rPr lang="en-US" smtClean="0"/>
              <a:pPr/>
              <a:t>2/4/13</a:t>
            </a:fld>
            <a:endParaRPr lang="en-US" dirty="0"/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3124200" y="637582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86898-5D9E-1441-8B1C-ACBD5F9DA2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715094" y="6356350"/>
            <a:ext cx="14091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63A31AFF-0ADC-574D-A1E0-524FE7179F43}" type="datetime1">
              <a:rPr lang="en-US" smtClean="0"/>
              <a:pPr/>
              <a:t>2/4/13</a:t>
            </a:fld>
            <a:endParaRPr lang="en-US" dirty="0"/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3124200" y="637582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86898-5D9E-1441-8B1C-ACBD5F9DA2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715094" y="6356350"/>
            <a:ext cx="14091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8342AC6C-93BF-D243-9652-1AB92112E400}" type="datetime1">
              <a:rPr lang="en-US" smtClean="0"/>
              <a:pPr/>
              <a:t>2/4/13</a:t>
            </a:fld>
            <a:endParaRPr lang="en-US" dirty="0"/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3124200" y="637582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86898-5D9E-1441-8B1C-ACBD5F9DA2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715094" y="6356350"/>
            <a:ext cx="14091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BAE8DA59-CB26-A14B-BDAD-26B2AC77486C}" type="datetime1">
              <a:rPr lang="en-US" smtClean="0"/>
              <a:pPr/>
              <a:t>2/4/13</a:t>
            </a:fld>
            <a:endParaRPr lang="en-US" dirty="0"/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3124200" y="637582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86898-5D9E-1441-8B1C-ACBD5F9DA2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3"/>
          </p:nvPr>
        </p:nvSpPr>
        <p:spPr>
          <a:xfrm>
            <a:off x="1715094" y="6356350"/>
            <a:ext cx="14091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7F44DF61-1FB1-BF44-96A8-66E74D48AF98}" type="datetime1">
              <a:rPr lang="en-US" smtClean="0"/>
              <a:pPr/>
              <a:t>2/4/13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3124200" y="637582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86898-5D9E-1441-8B1C-ACBD5F9DA2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3"/>
          </p:nvPr>
        </p:nvSpPr>
        <p:spPr>
          <a:xfrm>
            <a:off x="1715094" y="6356350"/>
            <a:ext cx="14091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720C90E-6846-8241-A168-78309DDD51ED}" type="datetime1">
              <a:rPr lang="en-US" smtClean="0"/>
              <a:pPr/>
              <a:t>2/4/13</a:t>
            </a:fld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4"/>
          </p:nvPr>
        </p:nvSpPr>
        <p:spPr>
          <a:xfrm>
            <a:off x="3124200" y="637582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86898-5D9E-1441-8B1C-ACBD5F9DA2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715094" y="6356350"/>
            <a:ext cx="14091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658E7CDB-ABE1-624E-899B-31A045D51BB5}" type="datetime1">
              <a:rPr lang="en-US" smtClean="0"/>
              <a:pPr/>
              <a:t>2/4/13</a:t>
            </a:fld>
            <a:endParaRPr lang="en-US" dirty="0"/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3124200" y="637582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86898-5D9E-1441-8B1C-ACBD5F9DA2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715094" y="6356350"/>
            <a:ext cx="14091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3113D3AC-D70B-4A4E-B16B-9CC60AC2D5AC}" type="datetime1">
              <a:rPr lang="en-US" smtClean="0"/>
              <a:pPr/>
              <a:t>2/4/13</a:t>
            </a:fld>
            <a:endParaRPr lang="en-US" dirty="0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3124200" y="637582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86898-5D9E-1441-8B1C-ACBD5F9DA2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3"/>
          </p:nvPr>
        </p:nvSpPr>
        <p:spPr>
          <a:xfrm>
            <a:off x="1715094" y="6356350"/>
            <a:ext cx="14091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7C747D86-14F0-1A40-93E3-E81870787AFC}" type="datetime1">
              <a:rPr lang="en-US" smtClean="0"/>
              <a:pPr/>
              <a:t>2/4/13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3124200" y="637582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86898-5D9E-1441-8B1C-ACBD5F9DA2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3"/>
          </p:nvPr>
        </p:nvSpPr>
        <p:spPr>
          <a:xfrm>
            <a:off x="1715094" y="6356350"/>
            <a:ext cx="14091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5175B6F2-79B1-6B4E-9D3D-12F9E28D57A8}" type="datetime1">
              <a:rPr lang="en-US" smtClean="0"/>
              <a:pPr/>
              <a:t>2/4/13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3124200" y="637582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chemeClr val="tx2"/>
            </a:gs>
            <a:gs pos="100000">
              <a:srgbClr val="FFFFF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39877" y="130175"/>
            <a:ext cx="1162726" cy="6591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635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878" y="821370"/>
            <a:ext cx="1162725" cy="5038482"/>
          </a:xfrm>
          <a:prstGeom prst="rect">
            <a:avLst/>
          </a:prstGeom>
        </p:spPr>
        <p:txBody>
          <a:bodyPr vert="vert270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5094" y="130176"/>
            <a:ext cx="6971705" cy="6226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psu_logo3.jpg"/>
          <p:cNvPicPr>
            <a:picLocks noChangeAspect="1"/>
          </p:cNvPicPr>
          <p:nvPr userDrawn="1"/>
        </p:nvPicPr>
        <p:blipFill>
          <a:blip r:embed="rId13"/>
          <a:srcRect r="3699"/>
          <a:stretch>
            <a:fillRect/>
          </a:stretch>
        </p:blipFill>
        <p:spPr>
          <a:xfrm>
            <a:off x="168475" y="184457"/>
            <a:ext cx="1123273" cy="647769"/>
          </a:xfrm>
          <a:prstGeom prst="rect">
            <a:avLst/>
          </a:prstGeom>
        </p:spPr>
      </p:pic>
      <p:pic>
        <p:nvPicPr>
          <p:cNvPr id="11" name="Picture 10" descr="igc_logo_nowords_web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39877" y="5953853"/>
            <a:ext cx="1162726" cy="766241"/>
          </a:xfrm>
          <a:prstGeom prst="rect">
            <a:avLst/>
          </a:prstGeom>
        </p:spPr>
      </p:pic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1715094" y="6356350"/>
            <a:ext cx="9482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E707B-16F8-0C48-B33B-76CA3B111FDB}" type="datetime1">
              <a:rPr lang="en-US" smtClean="0"/>
              <a:pPr/>
              <a:t>2/4/13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>
          <a:xfrm>
            <a:off x="3035903" y="6356350"/>
            <a:ext cx="43058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AMON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192D5-6BA3-C349-838F-EBFFA1B82C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Papyrus"/>
          <a:ea typeface="+mj-ea"/>
          <a:cs typeface="Papyru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1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d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df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d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df"/><Relationship Id="rId4" Type="http://schemas.openxmlformats.org/officeDocument/2006/relationships/image" Target="../media/image21.png"/><Relationship Id="rId5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df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d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df"/><Relationship Id="rId3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df"/><Relationship Id="rId3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Relationship Id="rId3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df"/><Relationship Id="rId3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df"/><Relationship Id="rId3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df"/><Relationship Id="rId3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df"/><Relationship Id="rId3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df"/><Relationship Id="rId3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df"/><Relationship Id="rId3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df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df"/><Relationship Id="rId3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df"/><Relationship Id="rId3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9.png"/><Relationship Id="rId12" Type="http://schemas.openxmlformats.org/officeDocument/2006/relationships/image" Target="../media/image50.pdf"/><Relationship Id="rId13" Type="http://schemas.openxmlformats.org/officeDocument/2006/relationships/image" Target="../media/image51.png"/><Relationship Id="rId14" Type="http://schemas.openxmlformats.org/officeDocument/2006/relationships/image" Target="../media/image52.pdf"/><Relationship Id="rId15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df"/><Relationship Id="rId3" Type="http://schemas.openxmlformats.org/officeDocument/2006/relationships/image" Target="../media/image41.png"/><Relationship Id="rId4" Type="http://schemas.openxmlformats.org/officeDocument/2006/relationships/image" Target="../media/image42.pdf"/><Relationship Id="rId5" Type="http://schemas.openxmlformats.org/officeDocument/2006/relationships/image" Target="../media/image43.png"/><Relationship Id="rId6" Type="http://schemas.openxmlformats.org/officeDocument/2006/relationships/image" Target="../media/image44.pdf"/><Relationship Id="rId7" Type="http://schemas.openxmlformats.org/officeDocument/2006/relationships/image" Target="../media/image45.png"/><Relationship Id="rId8" Type="http://schemas.openxmlformats.org/officeDocument/2006/relationships/image" Target="../media/image46.pdf"/><Relationship Id="rId9" Type="http://schemas.openxmlformats.org/officeDocument/2006/relationships/image" Target="../media/image47.png"/><Relationship Id="rId10" Type="http://schemas.openxmlformats.org/officeDocument/2006/relationships/image" Target="../media/image48.pd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df"/><Relationship Id="rId3" Type="http://schemas.openxmlformats.org/officeDocument/2006/relationships/image" Target="../media/image3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df"/><Relationship Id="rId3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jpeg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df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419980" y="5311849"/>
            <a:ext cx="6251746" cy="1477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Papyrus"/>
              </a:rPr>
              <a:t>Under development at </a:t>
            </a:r>
          </a:p>
          <a:p>
            <a:pPr algn="ctr"/>
            <a:r>
              <a:rPr lang="en-US" sz="2400" dirty="0" smtClean="0">
                <a:latin typeface="Papyrus"/>
              </a:rPr>
              <a:t>The Pennsylvania State University</a:t>
            </a:r>
          </a:p>
          <a:p>
            <a:pPr algn="ctr"/>
            <a:endParaRPr lang="en-US" sz="2400" dirty="0" smtClean="0">
              <a:latin typeface="Papyrus"/>
            </a:endParaRPr>
          </a:p>
          <a:p>
            <a:pPr algn="ctr"/>
            <a:r>
              <a:rPr lang="en-US" dirty="0" smtClean="0">
                <a:latin typeface="Papyrus"/>
              </a:rPr>
              <a:t>http://</a:t>
            </a:r>
            <a:r>
              <a:rPr lang="en-US" dirty="0" err="1" smtClean="0">
                <a:latin typeface="Papyrus"/>
              </a:rPr>
              <a:t>amon.gravity.psu.edu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AMON</a:t>
            </a:r>
            <a:endParaRPr lang="en-US" dirty="0"/>
          </a:p>
        </p:txBody>
      </p:sp>
      <p:pic>
        <p:nvPicPr>
          <p:cNvPr id="14" name="Content Placeholder 13" descr="background.pdf"/>
          <p:cNvPicPr>
            <a:picLocks noGrp="1" noChangeAspect="1"/>
          </p:cNvPicPr>
          <p:nvPr>
            <p:ph idx="1"/>
          </p:nvPr>
        </p:nvPicPr>
        <mc:AlternateContent xmlns:ma="http://schemas.microsoft.com/office/mac/drawingml/2008/main">
          <mc:Choice Requires="ma">
            <p:blipFill>
              <a:blip r:embed="rId2"/>
              <a:srcRect t="894" b="8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3"/>
              <a:srcRect t="894" b="8"/>
              <a:stretch>
                <a:fillRect/>
              </a:stretch>
            </p:blipFill>
          </mc:Fallback>
        </mc:AlternateContent>
        <p:spPr>
          <a:xfrm>
            <a:off x="0" y="0"/>
            <a:ext cx="9149402" cy="6946880"/>
          </a:xfrm>
        </p:spPr>
      </p:pic>
      <p:sp>
        <p:nvSpPr>
          <p:cNvPr id="8" name="Rectangle 7"/>
          <p:cNvSpPr/>
          <p:nvPr/>
        </p:nvSpPr>
        <p:spPr>
          <a:xfrm>
            <a:off x="1492" y="3944207"/>
            <a:ext cx="91454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Papyrus"/>
              </a:rPr>
              <a:t> Astrophysical </a:t>
            </a:r>
            <a:r>
              <a:rPr lang="en-US" sz="3200" dirty="0" err="1" smtClean="0">
                <a:latin typeface="Papyrus"/>
              </a:rPr>
              <a:t>Multimessenger</a:t>
            </a:r>
            <a:endParaRPr lang="en-US" sz="3200" dirty="0" smtClean="0">
              <a:latin typeface="Papyrus"/>
            </a:endParaRPr>
          </a:p>
          <a:p>
            <a:pPr algn="ctr"/>
            <a:r>
              <a:rPr lang="en-US" sz="3200" dirty="0" smtClean="0">
                <a:latin typeface="Papyrus"/>
              </a:rPr>
              <a:t>Observatory Network </a:t>
            </a:r>
            <a:endParaRPr lang="en-US" sz="3200" dirty="0"/>
          </a:p>
        </p:txBody>
      </p:sp>
      <p:pic>
        <p:nvPicPr>
          <p:cNvPr id="10" name="Picture 9" descr="header5.png"/>
          <p:cNvPicPr>
            <a:picLocks noChangeAspect="1"/>
          </p:cNvPicPr>
          <p:nvPr/>
        </p:nvPicPr>
        <p:blipFill>
          <a:blip r:embed="rId4"/>
          <a:srcRect l="65778"/>
          <a:stretch>
            <a:fillRect/>
          </a:stretch>
        </p:blipFill>
        <p:spPr>
          <a:xfrm>
            <a:off x="3460705" y="2223908"/>
            <a:ext cx="2448300" cy="161454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32091" y="673033"/>
            <a:ext cx="4879818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800" dirty="0" smtClean="0">
                <a:latin typeface="Herculanum"/>
                <a:cs typeface="Herculanum"/>
              </a:rPr>
              <a:t>AMON</a:t>
            </a:r>
            <a:endParaRPr lang="en-US" sz="10800" dirty="0">
              <a:latin typeface="Herculanum"/>
              <a:cs typeface="Herculanum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69748" y="5426101"/>
            <a:ext cx="62517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Papyrus"/>
              </a:rPr>
              <a:t>Miles Smith</a:t>
            </a:r>
          </a:p>
          <a:p>
            <a:pPr algn="ctr"/>
            <a:r>
              <a:rPr lang="en-US" dirty="0" smtClean="0">
                <a:latin typeface="Papyrus"/>
              </a:rPr>
              <a:t>Penn State University</a:t>
            </a:r>
            <a:endParaRPr lang="en-US" dirty="0" smtClean="0">
              <a:latin typeface="Papyrus"/>
            </a:endParaRPr>
          </a:p>
          <a:p>
            <a:pPr algn="ctr"/>
            <a:r>
              <a:rPr lang="en-US" dirty="0" smtClean="0">
                <a:latin typeface="Papyrus"/>
              </a:rPr>
              <a:t>February</a:t>
            </a:r>
            <a:r>
              <a:rPr lang="en-US" dirty="0" smtClean="0">
                <a:latin typeface="Papyrus"/>
              </a:rPr>
              <a:t> 5, 2012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34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2.2 Co</a:t>
            </a:r>
            <a:r>
              <a:rPr lang="en-US" dirty="0" smtClean="0"/>
              <a:t>-Pointing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graphicFrame>
        <p:nvGraphicFramePr>
          <p:cNvPr id="8" name="Content Placeholder 6"/>
          <p:cNvGraphicFramePr>
            <a:graphicFrameLocks noGrp="1"/>
          </p:cNvGraphicFramePr>
          <p:nvPr>
            <p:ph idx="1"/>
          </p:nvPr>
        </p:nvGraphicFramePr>
        <p:xfrm>
          <a:off x="5339081" y="3384291"/>
          <a:ext cx="3635941" cy="300055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tableStyleId>{5C22544A-7EE6-4342-B048-85BDC9FD1C3A}</a:tableStyleId>
              </a:tblPr>
              <a:tblGrid>
                <a:gridCol w="2353908"/>
                <a:gridCol w="1282033"/>
              </a:tblGrid>
              <a:tr h="37506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Messenger</a:t>
                      </a:r>
                      <a:r>
                        <a:rPr lang="en-US" sz="1800" baseline="0" dirty="0" smtClean="0"/>
                        <a:t> pairs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percent</a:t>
                      </a:r>
                      <a:endParaRPr lang="en-US" sz="1800" dirty="0"/>
                    </a:p>
                  </a:txBody>
                  <a:tcPr/>
                </a:tc>
              </a:tr>
              <a:tr h="37506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Multispectral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49%</a:t>
                      </a:r>
                      <a:endParaRPr lang="en-US" sz="1800" dirty="0"/>
                    </a:p>
                  </a:txBody>
                  <a:tcPr/>
                </a:tc>
              </a:tr>
              <a:tr h="37506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GW,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50%</a:t>
                      </a:r>
                      <a:endParaRPr lang="en-US" sz="1800" dirty="0"/>
                    </a:p>
                  </a:txBody>
                  <a:tcPr/>
                </a:tc>
              </a:tr>
              <a:tr h="37506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GW, </a:t>
                      </a:r>
                      <a:r>
                        <a:rPr lang="en-US" sz="1800" dirty="0" err="1" smtClean="0">
                          <a:latin typeface="Symbol" charset="2"/>
                          <a:cs typeface="Symbol" charset="2"/>
                        </a:rPr>
                        <a:t>g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97%</a:t>
                      </a:r>
                      <a:endParaRPr lang="en-US" sz="1800" dirty="0"/>
                    </a:p>
                  </a:txBody>
                  <a:tcPr/>
                </a:tc>
              </a:tr>
              <a:tr h="37506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n</a:t>
                      </a:r>
                      <a:r>
                        <a:rPr lang="en-US" sz="1800" dirty="0" smtClean="0"/>
                        <a:t>,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err="1" smtClean="0">
                          <a:latin typeface="Symbol" charset="2"/>
                          <a:cs typeface="Symbol" charset="2"/>
                        </a:rPr>
                        <a:t>g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28%</a:t>
                      </a:r>
                    </a:p>
                  </a:txBody>
                  <a:tcPr/>
                </a:tc>
              </a:tr>
              <a:tr h="37506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Symbol" charset="2"/>
                          <a:cs typeface="Symbol" charset="2"/>
                        </a:rPr>
                        <a:t>n</a:t>
                      </a:r>
                      <a:r>
                        <a:rPr lang="en-US" sz="1800" dirty="0" smtClean="0">
                          <a:latin typeface="Symbol" charset="2"/>
                          <a:cs typeface="Symbol" charset="2"/>
                        </a:rPr>
                        <a:t>,</a:t>
                      </a:r>
                      <a:r>
                        <a:rPr lang="en-US" sz="1800" baseline="0" dirty="0" smtClean="0">
                          <a:latin typeface="Symbol" charset="2"/>
                          <a:cs typeface="Symbol" charset="2"/>
                        </a:rPr>
                        <a:t> </a:t>
                      </a:r>
                      <a:r>
                        <a:rPr lang="en-US" sz="1800" dirty="0" smtClean="0"/>
                        <a:t>GW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87%</a:t>
                      </a:r>
                      <a:endParaRPr lang="en-US" sz="1800" dirty="0"/>
                    </a:p>
                  </a:txBody>
                  <a:tcPr/>
                </a:tc>
              </a:tr>
              <a:tr h="37506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Symbol" charset="2"/>
                          <a:cs typeface="Symbol" charset="2"/>
                        </a:rPr>
                        <a:t>n</a:t>
                      </a:r>
                      <a:r>
                        <a:rPr lang="en-US" sz="1800" dirty="0" smtClean="0">
                          <a:latin typeface="Symbol" charset="2"/>
                          <a:cs typeface="Symbol" charset="2"/>
                        </a:rPr>
                        <a:t>,</a:t>
                      </a:r>
                      <a:r>
                        <a:rPr lang="en-US" sz="1800" baseline="0" dirty="0" smtClean="0">
                          <a:latin typeface="Symbol" charset="2"/>
                          <a:cs typeface="Symbol" charset="2"/>
                        </a:rPr>
                        <a:t> </a:t>
                      </a:r>
                      <a:r>
                        <a:rPr lang="en-US" sz="1800" dirty="0" err="1" smtClean="0"/>
                        <a:t>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44%</a:t>
                      </a:r>
                      <a:endParaRPr lang="en-US" sz="1800" dirty="0"/>
                    </a:p>
                  </a:txBody>
                  <a:tcPr/>
                </a:tc>
              </a:tr>
              <a:tr h="37506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Symbol" charset="2"/>
                          <a:cs typeface="Symbol" charset="2"/>
                        </a:rPr>
                        <a:t>n</a:t>
                      </a:r>
                      <a:r>
                        <a:rPr lang="en-US" sz="1800" dirty="0" smtClean="0">
                          <a:latin typeface="Symbol" charset="2"/>
                          <a:cs typeface="Symbol" charset="2"/>
                        </a:rPr>
                        <a:t>,</a:t>
                      </a:r>
                      <a:r>
                        <a:rPr lang="en-US" sz="1800" baseline="0" dirty="0" smtClean="0">
                          <a:latin typeface="Symbol" charset="2"/>
                          <a:cs typeface="Symbol" charset="2"/>
                        </a:rPr>
                        <a:t> </a:t>
                      </a:r>
                      <a:r>
                        <a:rPr lang="en-US" sz="1800" dirty="0" err="1" smtClean="0">
                          <a:latin typeface="Symbol" charset="2"/>
                          <a:cs typeface="Symbol" charset="2"/>
                        </a:rPr>
                        <a:t>g</a:t>
                      </a:r>
                      <a:endParaRPr lang="en-US" sz="1800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84%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11" descr="fov_his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339081" y="218659"/>
            <a:ext cx="3635941" cy="29759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1302603" y="191712"/>
            <a:ext cx="4176540" cy="322886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Considered 8 streams: ANTARES, Auger, BAT, GBM, LAT, HAWC, IC</a:t>
            </a:r>
            <a:r>
              <a:rPr lang="en-US" sz="3200" noProof="0" dirty="0" smtClean="0"/>
              <a:t>,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LIGO-Virgo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Did not consider downtime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3200" dirty="0" smtClean="0"/>
              <a:t>Simulated 10</a:t>
            </a:r>
            <a:r>
              <a:rPr lang="en-US" sz="3200" baseline="30000" dirty="0" smtClean="0"/>
              <a:t>7</a:t>
            </a:r>
            <a:r>
              <a:rPr lang="en-US" sz="3200" dirty="0" smtClean="0"/>
              <a:t> sources</a:t>
            </a:r>
          </a:p>
          <a:p>
            <a:pPr marL="742950" lvl="1" indent="-285750">
              <a:spcBef>
                <a:spcPct val="20000"/>
              </a:spcBef>
              <a:buFont typeface="Arial"/>
              <a:buChar char="–"/>
              <a:defRPr/>
            </a:pPr>
            <a:r>
              <a:rPr lang="en-US" sz="2800" dirty="0" smtClean="0"/>
              <a:t>2010 pointing for satellites</a:t>
            </a:r>
            <a:endParaRPr lang="en-US" sz="3200" dirty="0" smtClean="0"/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/>
              <a:t>Results show % of 4π</a:t>
            </a:r>
            <a:r>
              <a:rPr lang="en-US" sz="3200" dirty="0" smtClean="0"/>
              <a:t>-yr that AMON is </a:t>
            </a:r>
            <a:r>
              <a:rPr lang="en-US" sz="3200" dirty="0" smtClean="0"/>
              <a:t>sensitive</a:t>
            </a:r>
            <a:endParaRPr kumimoji="0" lang="en-US" sz="32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Picture 14" descr="FOV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415504" y="3384291"/>
            <a:ext cx="3638840" cy="3000552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2.3 Example: </a:t>
            </a:r>
            <a:br>
              <a:rPr lang="en-US" dirty="0" smtClean="0"/>
            </a:b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err="1" smtClean="0"/>
              <a:t>-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Sensitivity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094" y="130178"/>
            <a:ext cx="7199096" cy="126077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Goal: </a:t>
            </a:r>
            <a:r>
              <a:rPr lang="en-US" dirty="0" smtClean="0"/>
              <a:t>F</a:t>
            </a:r>
            <a:r>
              <a:rPr lang="en-US" dirty="0" smtClean="0"/>
              <a:t>ollow-up </a:t>
            </a:r>
            <a:r>
              <a:rPr lang="en-US" dirty="0" smtClean="0"/>
              <a:t>candidate astrophysical neutrinos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Status quo: trigger follow-up with 2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</a:p>
          <a:p>
            <a:pPr lvl="1"/>
            <a:r>
              <a:rPr lang="en-US" dirty="0" smtClean="0"/>
              <a:t>AMON: trigger follow-up with 1</a:t>
            </a:r>
            <a:r>
              <a:rPr lang="en-US" dirty="0" smtClean="0">
                <a:latin typeface="Symbol" charset="2"/>
                <a:cs typeface="Symbol" charset="2"/>
              </a:rPr>
              <a:t>n </a:t>
            </a:r>
            <a:r>
              <a:rPr lang="en-US" dirty="0" smtClean="0"/>
              <a:t>+ N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pic>
        <p:nvPicPr>
          <p:cNvPr id="12" name="Picture 11" descr="nugamma_new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561793" y="2207298"/>
            <a:ext cx="5289550" cy="415607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3886199" y="1308545"/>
          <a:ext cx="2659615" cy="812660"/>
        </p:xfrm>
        <a:graphic>
          <a:graphicData uri="http://schemas.openxmlformats.org/presentationml/2006/ole">
            <p:oleObj spid="_x0000_s34818" name="Equation" r:id="rId5" imgW="1371600" imgH="419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when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91926" y="1784350"/>
            <a:ext cx="5118100" cy="4572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2.4 Example: </a:t>
            </a:r>
            <a:br>
              <a:rPr lang="en-US" dirty="0" smtClean="0"/>
            </a:b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-GW Sensitivity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pic>
        <p:nvPicPr>
          <p:cNvPr id="7" name="Picture 6" descr="gwhen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591925" y="1784350"/>
            <a:ext cx="5118100" cy="45720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715093" y="130178"/>
            <a:ext cx="7187001" cy="145429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Goal: Find joint GW-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 sources in </a:t>
            </a:r>
            <a:r>
              <a:rPr lang="en-US" dirty="0" err="1" smtClean="0"/>
              <a:t>realtime</a:t>
            </a:r>
            <a:endParaRPr lang="en-US" dirty="0" smtClean="0"/>
          </a:p>
          <a:p>
            <a:pPr lvl="1"/>
            <a:r>
              <a:rPr lang="en-US" dirty="0" smtClean="0"/>
              <a:t>Status quo: above-</a:t>
            </a:r>
            <a:r>
              <a:rPr lang="en-US" dirty="0" smtClean="0"/>
              <a:t>thresh GW + above-thresh 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endParaRPr lang="en-US" dirty="0" smtClean="0">
              <a:latin typeface="Symbol" charset="2"/>
              <a:cs typeface="Symbol" charset="2"/>
            </a:endParaRPr>
          </a:p>
          <a:p>
            <a:pPr lvl="1"/>
            <a:r>
              <a:rPr lang="en-US" dirty="0" smtClean="0"/>
              <a:t>AMON: </a:t>
            </a:r>
            <a:r>
              <a:rPr lang="en-US" dirty="0" err="1" smtClean="0"/>
              <a:t>subthreshold</a:t>
            </a:r>
            <a:r>
              <a:rPr lang="en-US" dirty="0" smtClean="0"/>
              <a:t> GW + 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endParaRPr lang="en-US" dirty="0" smtClean="0">
              <a:latin typeface="Symbol" charset="2"/>
              <a:cs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2.5 Example: </a:t>
            </a:r>
            <a:br>
              <a:rPr lang="en-US" dirty="0" smtClean="0"/>
            </a:br>
            <a:r>
              <a:rPr lang="en-US" dirty="0" smtClean="0"/>
              <a:t>Primordial Black Holes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pic>
        <p:nvPicPr>
          <p:cNvPr id="7" name="Picture 6" descr="pbh_new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431146" y="1803825"/>
            <a:ext cx="4851400" cy="45720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715093" y="130178"/>
            <a:ext cx="6971707" cy="145429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Goal: Search for exotic phenomena</a:t>
            </a:r>
          </a:p>
          <a:p>
            <a:pPr lvl="1"/>
            <a:r>
              <a:rPr lang="en-US" dirty="0" smtClean="0"/>
              <a:t>If PBH are observed by HAWC, then AMON will see </a:t>
            </a:r>
            <a:r>
              <a:rPr lang="en-US" dirty="0" err="1" smtClean="0"/>
              <a:t>multimessenger</a:t>
            </a:r>
            <a:r>
              <a:rPr lang="en-US" dirty="0" smtClean="0"/>
              <a:t> signal</a:t>
            </a:r>
            <a:endParaRPr lang="en-US" dirty="0" smtClean="0">
              <a:latin typeface="Symbol" charset="2"/>
              <a:cs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419980" y="5311849"/>
            <a:ext cx="6251746" cy="1477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Papyrus"/>
              </a:rPr>
              <a:t>Under development at </a:t>
            </a:r>
          </a:p>
          <a:p>
            <a:pPr algn="ctr"/>
            <a:r>
              <a:rPr lang="en-US" sz="2400" dirty="0" smtClean="0">
                <a:latin typeface="Papyrus"/>
              </a:rPr>
              <a:t>The Pennsylvania State University</a:t>
            </a:r>
          </a:p>
          <a:p>
            <a:pPr algn="ctr"/>
            <a:endParaRPr lang="en-US" sz="2400" dirty="0" smtClean="0">
              <a:latin typeface="Papyrus"/>
            </a:endParaRPr>
          </a:p>
          <a:p>
            <a:pPr algn="ctr"/>
            <a:r>
              <a:rPr lang="en-US" dirty="0" smtClean="0">
                <a:latin typeface="Papyrus"/>
              </a:rPr>
              <a:t>http://</a:t>
            </a:r>
            <a:r>
              <a:rPr lang="en-US" dirty="0" err="1" smtClean="0">
                <a:latin typeface="Papyrus"/>
              </a:rPr>
              <a:t>amon.gravity.psu.edu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AMON</a:t>
            </a:r>
            <a:endParaRPr lang="en-US" dirty="0"/>
          </a:p>
        </p:txBody>
      </p:sp>
      <p:sp>
        <p:nvSpPr>
          <p:cNvPr id="15" name="Subtitle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fld id="{609BE567-CCE6-5C4B-8415-F77F7B403473}" type="datetime1">
              <a:rPr lang="en-US" smtClean="0"/>
              <a:pPr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AMON</a:t>
            </a:r>
            <a:endParaRPr lang="en-US" dirty="0"/>
          </a:p>
        </p:txBody>
      </p:sp>
      <p:pic>
        <p:nvPicPr>
          <p:cNvPr id="14" name="Content Placeholder 13" descr="background.pdf"/>
          <p:cNvPicPr>
            <a:picLocks noGrp="1" noChangeAspect="1"/>
          </p:cNvPicPr>
          <p:nvPr>
            <p:ph idx="4294967295"/>
          </p:nvPr>
        </p:nvPicPr>
        <mc:AlternateContent>
          <mc:Choice xmlns:ma="http://schemas.microsoft.com/office/mac/drawingml/2008/main" Requires="ma">
            <p:blipFill>
              <a:blip r:embed="rId2"/>
              <a:srcRect t="894" b="8"/>
              <a:stretch>
                <a:fillRect/>
              </a:stretch>
            </p:blipFill>
          </mc:Choice>
          <mc:Fallback>
            <p:blipFill>
              <a:blip r:embed="rId3"/>
              <a:srcRect t="894" b="8"/>
              <a:stretch>
                <a:fillRect/>
              </a:stretch>
            </p:blipFill>
          </mc:Fallback>
        </mc:AlternateContent>
        <p:spPr>
          <a:xfrm>
            <a:off x="-4763" y="0"/>
            <a:ext cx="9148763" cy="6946900"/>
          </a:xfrm>
        </p:spPr>
      </p:pic>
      <p:sp>
        <p:nvSpPr>
          <p:cNvPr id="8" name="Rectangle 7"/>
          <p:cNvSpPr/>
          <p:nvPr/>
        </p:nvSpPr>
        <p:spPr>
          <a:xfrm>
            <a:off x="1492" y="3015557"/>
            <a:ext cx="91454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latin typeface="Papyrus"/>
              </a:rPr>
              <a:t>3</a:t>
            </a:r>
            <a:r>
              <a:rPr lang="en-US" sz="4800" dirty="0" smtClean="0">
                <a:latin typeface="Papyrus"/>
              </a:rPr>
              <a:t>. </a:t>
            </a:r>
            <a:r>
              <a:rPr lang="en-US" sz="4800" dirty="0" smtClean="0">
                <a:latin typeface="Papyrus"/>
              </a:rPr>
              <a:t>AMON systems</a:t>
            </a:r>
            <a:endParaRPr lang="en-US" sz="48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34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3.1 Top-level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094" y="130178"/>
            <a:ext cx="6971705" cy="160156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AMON will leverage existing infrastructure</a:t>
            </a:r>
          </a:p>
          <a:p>
            <a:pPr lvl="1"/>
            <a:r>
              <a:rPr lang="en-US" dirty="0" smtClean="0"/>
              <a:t>Gamma-ray burst coordinates network (GCN)</a:t>
            </a:r>
          </a:p>
          <a:p>
            <a:pPr lvl="1"/>
            <a:r>
              <a:rPr lang="en-US" dirty="0" smtClean="0"/>
              <a:t>GW network (Advanced LIGO-</a:t>
            </a:r>
            <a:r>
              <a:rPr lang="en-US" dirty="0" err="1" smtClean="0"/>
              <a:t>Vrigo</a:t>
            </a:r>
            <a:r>
              <a:rPr lang="en-US" dirty="0" smtClean="0"/>
              <a:t>, etc)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sp>
        <p:nvSpPr>
          <p:cNvPr id="7" name="Oval 6"/>
          <p:cNvSpPr/>
          <p:nvPr/>
        </p:nvSpPr>
        <p:spPr>
          <a:xfrm>
            <a:off x="3336445" y="3314493"/>
            <a:ext cx="368106" cy="36810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7" idx="6"/>
            <a:endCxn id="22" idx="2"/>
          </p:cNvCxnSpPr>
          <p:nvPr/>
        </p:nvCxnSpPr>
        <p:spPr>
          <a:xfrm>
            <a:off x="3704551" y="3498546"/>
            <a:ext cx="345850" cy="999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 rot="16200000">
            <a:off x="3602931" y="5700942"/>
            <a:ext cx="368106" cy="36810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9" idx="5"/>
            <a:endCxn id="23" idx="3"/>
          </p:cNvCxnSpPr>
          <p:nvPr/>
        </p:nvCxnSpPr>
        <p:spPr>
          <a:xfrm flipV="1">
            <a:off x="3917129" y="5546304"/>
            <a:ext cx="305450" cy="20854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5400000" flipV="1">
            <a:off x="3858920" y="4193168"/>
            <a:ext cx="698190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Events</a:t>
            </a:r>
            <a:endParaRPr lang="en-US" sz="1400" i="1" dirty="0"/>
          </a:p>
        </p:txBody>
      </p:sp>
      <p:sp>
        <p:nvSpPr>
          <p:cNvPr id="12" name="TextBox 11"/>
          <p:cNvSpPr txBox="1"/>
          <p:nvPr/>
        </p:nvSpPr>
        <p:spPr>
          <a:xfrm rot="16200000" flipV="1">
            <a:off x="4703553" y="4165867"/>
            <a:ext cx="650676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Alerts</a:t>
            </a:r>
            <a:endParaRPr lang="en-US" sz="1400" i="1" dirty="0"/>
          </a:p>
        </p:txBody>
      </p:sp>
      <p:cxnSp>
        <p:nvCxnSpPr>
          <p:cNvPr id="13" name="Straight Arrow Connector 12"/>
          <p:cNvCxnSpPr>
            <a:stCxn id="22" idx="6"/>
            <a:endCxn id="19" idx="2"/>
          </p:cNvCxnSpPr>
          <p:nvPr/>
        </p:nvCxnSpPr>
        <p:spPr>
          <a:xfrm>
            <a:off x="5216299" y="3508543"/>
            <a:ext cx="569575" cy="794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none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 rot="5400000">
            <a:off x="7080517" y="2560511"/>
            <a:ext cx="368106" cy="36810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16200000">
            <a:off x="6215560" y="2201228"/>
            <a:ext cx="368106" cy="36810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rot="16200000">
            <a:off x="3683731" y="2545677"/>
            <a:ext cx="368106" cy="36810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16" idx="3"/>
            <a:endCxn id="22" idx="1"/>
          </p:cNvCxnSpPr>
          <p:nvPr/>
        </p:nvCxnSpPr>
        <p:spPr>
          <a:xfrm>
            <a:off x="3997929" y="2859875"/>
            <a:ext cx="223214" cy="23646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5" idx="2"/>
          </p:cNvCxnSpPr>
          <p:nvPr/>
        </p:nvCxnSpPr>
        <p:spPr>
          <a:xfrm rot="5400000">
            <a:off x="6221483" y="2747464"/>
            <a:ext cx="35626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785874" y="2926388"/>
            <a:ext cx="1165898" cy="116589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GW Network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16200000" flipV="1">
            <a:off x="4479145" y="4206081"/>
            <a:ext cx="801140" cy="1436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6200000" flipV="1">
            <a:off x="3967031" y="4424712"/>
            <a:ext cx="801140" cy="1436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4050401" y="2925594"/>
            <a:ext cx="1165898" cy="1165898"/>
          </a:xfrm>
          <a:prstGeom prst="ellipse">
            <a:avLst/>
          </a:prstGeom>
          <a:solidFill>
            <a:srgbClr val="CCFFCC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AMON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4051837" y="4551148"/>
            <a:ext cx="1165898" cy="116589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GCN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 rot="16200000">
            <a:off x="4449297" y="2202022"/>
            <a:ext cx="368106" cy="36810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>
            <a:stCxn id="24" idx="2"/>
          </p:cNvCxnSpPr>
          <p:nvPr/>
        </p:nvCxnSpPr>
        <p:spPr>
          <a:xfrm rot="5400000">
            <a:off x="4455220" y="2748258"/>
            <a:ext cx="35626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4" idx="5"/>
            <a:endCxn id="19" idx="7"/>
          </p:cNvCxnSpPr>
          <p:nvPr/>
        </p:nvCxnSpPr>
        <p:spPr>
          <a:xfrm rot="10800000" flipV="1">
            <a:off x="6781031" y="2874708"/>
            <a:ext cx="353395" cy="22242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 rot="10800000">
            <a:off x="7348236" y="3324396"/>
            <a:ext cx="368106" cy="36810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>
            <a:stCxn id="27" idx="6"/>
            <a:endCxn id="19" idx="6"/>
          </p:cNvCxnSpPr>
          <p:nvPr/>
        </p:nvCxnSpPr>
        <p:spPr>
          <a:xfrm rot="10800000" flipV="1">
            <a:off x="6951772" y="3508449"/>
            <a:ext cx="396464" cy="8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3337881" y="4948089"/>
            <a:ext cx="368106" cy="36810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>
            <a:stCxn id="29" idx="6"/>
            <a:endCxn id="23" idx="2"/>
          </p:cNvCxnSpPr>
          <p:nvPr/>
        </p:nvCxnSpPr>
        <p:spPr>
          <a:xfrm>
            <a:off x="3705987" y="5132142"/>
            <a:ext cx="345850" cy="195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10800000" flipV="1">
            <a:off x="5246939" y="3262438"/>
            <a:ext cx="623363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 smtClean="0"/>
              <a:t>GW</a:t>
            </a:r>
          </a:p>
          <a:p>
            <a:pPr algn="ctr"/>
            <a:r>
              <a:rPr lang="en-US" sz="1200" i="1" dirty="0" smtClean="0"/>
              <a:t>Events</a:t>
            </a:r>
            <a:endParaRPr lang="en-US" sz="1200" i="1" dirty="0"/>
          </a:p>
        </p:txBody>
      </p:sp>
      <p:sp>
        <p:nvSpPr>
          <p:cNvPr id="32" name="Oval 31"/>
          <p:cNvSpPr/>
          <p:nvPr/>
        </p:nvSpPr>
        <p:spPr>
          <a:xfrm rot="16200000">
            <a:off x="5647643" y="4947675"/>
            <a:ext cx="368106" cy="36810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 rot="16200000">
            <a:off x="5292848" y="5765261"/>
            <a:ext cx="368106" cy="36810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>
            <a:stCxn id="23" idx="5"/>
            <a:endCxn id="33" idx="7"/>
          </p:cNvCxnSpPr>
          <p:nvPr/>
        </p:nvCxnSpPr>
        <p:spPr>
          <a:xfrm rot="16200000" flipH="1">
            <a:off x="5060442" y="5532854"/>
            <a:ext cx="272865" cy="29976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3" idx="6"/>
            <a:endCxn id="32" idx="0"/>
          </p:cNvCxnSpPr>
          <p:nvPr/>
        </p:nvCxnSpPr>
        <p:spPr>
          <a:xfrm flipV="1">
            <a:off x="5217735" y="5131728"/>
            <a:ext cx="429908" cy="236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10800000" flipV="1">
            <a:off x="3536804" y="5283854"/>
            <a:ext cx="69819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 smtClean="0"/>
              <a:t>Events</a:t>
            </a:r>
            <a:endParaRPr lang="en-US" sz="1400" i="1" dirty="0"/>
          </a:p>
        </p:txBody>
      </p:sp>
      <p:sp>
        <p:nvSpPr>
          <p:cNvPr id="37" name="TextBox 36"/>
          <p:cNvSpPr txBox="1"/>
          <p:nvPr/>
        </p:nvSpPr>
        <p:spPr>
          <a:xfrm rot="10800000" flipV="1">
            <a:off x="5073469" y="5299466"/>
            <a:ext cx="650676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 smtClean="0"/>
              <a:t>Alerts</a:t>
            </a:r>
            <a:endParaRPr lang="en-US" sz="1400" i="1" dirty="0"/>
          </a:p>
        </p:txBody>
      </p:sp>
      <p:sp>
        <p:nvSpPr>
          <p:cNvPr id="38" name="TextBox 37"/>
          <p:cNvSpPr txBox="1"/>
          <p:nvPr/>
        </p:nvSpPr>
        <p:spPr>
          <a:xfrm rot="10800000" flipV="1">
            <a:off x="6172556" y="1891482"/>
            <a:ext cx="2020150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Gravitational wave observatories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 rot="10800000" flipV="1">
            <a:off x="2313994" y="5425308"/>
            <a:ext cx="1387977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dirty="0" smtClean="0"/>
              <a:t>Orbital 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-ray telescopes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 rot="10800000" flipV="1">
            <a:off x="5396388" y="5424828"/>
            <a:ext cx="1387977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Follow-up telescopes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 rot="10800000" flipV="1">
            <a:off x="2068286" y="1908332"/>
            <a:ext cx="2163337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High-energy ground 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smtClean="0">
                <a:latin typeface="Symbol" charset="2"/>
                <a:cs typeface="Symbol" charset="2"/>
              </a:rPr>
              <a:t> &amp;</a:t>
            </a: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/>
              <a:t>observatories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NPN1150x254EQ5_ST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381182" y="4918929"/>
            <a:ext cx="1208318" cy="1739707"/>
          </a:xfrm>
          <a:prstGeom prst="rect">
            <a:avLst/>
          </a:prstGeom>
        </p:spPr>
      </p:pic>
      <p:pic>
        <p:nvPicPr>
          <p:cNvPr id="44" name="Picture 43" descr="100 TeV numu induced muon-cropped.png"/>
          <p:cNvPicPr>
            <a:picLocks noChangeAspect="1"/>
          </p:cNvPicPr>
          <p:nvPr/>
        </p:nvPicPr>
        <p:blipFill>
          <a:blip r:embed="rId3">
            <a:alphaModFix amt="69000"/>
          </a:blip>
          <a:stretch>
            <a:fillRect/>
          </a:stretch>
        </p:blipFill>
        <p:spPr>
          <a:xfrm>
            <a:off x="1648678" y="2584739"/>
            <a:ext cx="1411377" cy="19994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3.2 Internal</a:t>
            </a:r>
            <a:r>
              <a:rPr lang="en-US" dirty="0" smtClean="0"/>
              <a:t> </a:t>
            </a:r>
            <a:r>
              <a:rPr lang="en-US" dirty="0" smtClean="0"/>
              <a:t>i</a:t>
            </a:r>
            <a:r>
              <a:rPr lang="en-US" dirty="0" smtClean="0"/>
              <a:t>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094" y="130176"/>
            <a:ext cx="7175530" cy="3833714"/>
          </a:xfrm>
        </p:spPr>
        <p:txBody>
          <a:bodyPr>
            <a:normAutofit/>
          </a:bodyPr>
          <a:lstStyle/>
          <a:p>
            <a:r>
              <a:rPr lang="en-US" sz="2700" dirty="0" smtClean="0">
                <a:cs typeface="Calibri"/>
              </a:rPr>
              <a:t>Main systems housed at Penn State</a:t>
            </a:r>
            <a:endParaRPr lang="en-US" sz="2700" dirty="0" smtClean="0">
              <a:cs typeface="Calibri"/>
            </a:endParaRPr>
          </a:p>
          <a:p>
            <a:pPr lvl="1"/>
            <a:r>
              <a:rPr lang="en-US" sz="2400" dirty="0" smtClean="0">
                <a:cs typeface="Calibri"/>
              </a:rPr>
              <a:t>Designed for robustness and confidentiality</a:t>
            </a:r>
          </a:p>
          <a:p>
            <a:pPr lvl="1"/>
            <a:r>
              <a:rPr lang="en-US" sz="2400" dirty="0" smtClean="0">
                <a:cs typeface="Calibri"/>
              </a:rPr>
              <a:t>Dual </a:t>
            </a:r>
            <a:r>
              <a:rPr lang="en-US" sz="2400" dirty="0" smtClean="0">
                <a:cs typeface="Calibri"/>
              </a:rPr>
              <a:t>servers, “clustered” database for redundancy</a:t>
            </a:r>
          </a:p>
          <a:p>
            <a:pPr lvl="1"/>
            <a:r>
              <a:rPr lang="en-US" sz="2400" dirty="0" smtClean="0">
                <a:cs typeface="Calibri"/>
              </a:rPr>
              <a:t>Systems physically and cyber-secure</a:t>
            </a:r>
          </a:p>
          <a:p>
            <a:pPr lvl="1"/>
            <a:r>
              <a:rPr lang="en-US" sz="2400" dirty="0" smtClean="0">
                <a:cs typeface="Calibri"/>
              </a:rPr>
              <a:t>Very high level of </a:t>
            </a:r>
            <a:r>
              <a:rPr lang="en-US" sz="2400" dirty="0" smtClean="0">
                <a:cs typeface="Calibri"/>
              </a:rPr>
              <a:t>uptime, modest </a:t>
            </a:r>
            <a:r>
              <a:rPr lang="en-US" sz="2400" dirty="0" smtClean="0">
                <a:cs typeface="Calibri"/>
              </a:rPr>
              <a:t>data </a:t>
            </a:r>
            <a:r>
              <a:rPr lang="en-US" sz="2400" dirty="0" smtClean="0">
                <a:cs typeface="Calibri"/>
              </a:rPr>
              <a:t>needs</a:t>
            </a:r>
            <a:endParaRPr lang="en-US" sz="2400" dirty="0" smtClean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cxnSp>
        <p:nvCxnSpPr>
          <p:cNvPr id="7" name="Elbow Connector 129"/>
          <p:cNvCxnSpPr>
            <a:endCxn id="39" idx="0"/>
          </p:cNvCxnSpPr>
          <p:nvPr/>
        </p:nvCxnSpPr>
        <p:spPr>
          <a:xfrm flipV="1">
            <a:off x="5871335" y="2718888"/>
            <a:ext cx="762226" cy="429180"/>
          </a:xfrm>
          <a:prstGeom prst="bentConnector3">
            <a:avLst>
              <a:gd name="adj1" fmla="val 57714"/>
            </a:avLst>
          </a:prstGeom>
          <a:ln w="19050">
            <a:solidFill>
              <a:schemeClr val="tx1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129"/>
          <p:cNvCxnSpPr/>
          <p:nvPr/>
        </p:nvCxnSpPr>
        <p:spPr>
          <a:xfrm rot="16200000" flipH="1">
            <a:off x="4663583" y="5630610"/>
            <a:ext cx="950571" cy="374612"/>
          </a:xfrm>
          <a:prstGeom prst="bentConnector2">
            <a:avLst/>
          </a:prstGeom>
          <a:ln w="19050">
            <a:solidFill>
              <a:schemeClr val="tx1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rot="10800000" flipV="1">
            <a:off x="5865518" y="4137470"/>
            <a:ext cx="847885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770977" y="2540777"/>
            <a:ext cx="2134839" cy="32034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Elbow Connector 10"/>
          <p:cNvCxnSpPr>
            <a:endCxn id="29" idx="3"/>
          </p:cNvCxnSpPr>
          <p:nvPr/>
        </p:nvCxnSpPr>
        <p:spPr>
          <a:xfrm rot="10800000" flipV="1">
            <a:off x="3475493" y="3020371"/>
            <a:ext cx="922997" cy="22389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hape 190"/>
          <p:cNvCxnSpPr>
            <a:stCxn id="21" idx="2"/>
          </p:cNvCxnSpPr>
          <p:nvPr/>
        </p:nvCxnSpPr>
        <p:spPr>
          <a:xfrm rot="5400000">
            <a:off x="6365821" y="4538724"/>
            <a:ext cx="92464" cy="1553386"/>
          </a:xfrm>
          <a:prstGeom prst="bentConnector2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70977" y="2504594"/>
            <a:ext cx="9142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Server B</a:t>
            </a:r>
            <a:endParaRPr lang="en-US" sz="1600" i="1" dirty="0"/>
          </a:p>
        </p:txBody>
      </p:sp>
      <p:sp>
        <p:nvSpPr>
          <p:cNvPr id="14" name="Rectangle 13"/>
          <p:cNvSpPr/>
          <p:nvPr/>
        </p:nvSpPr>
        <p:spPr>
          <a:xfrm>
            <a:off x="4117003" y="2799320"/>
            <a:ext cx="2134839" cy="31063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4452640" y="3084404"/>
            <a:ext cx="1418693" cy="60683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Event handling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" name="Can 15"/>
          <p:cNvSpPr/>
          <p:nvPr/>
        </p:nvSpPr>
        <p:spPr>
          <a:xfrm>
            <a:off x="6719216" y="4584189"/>
            <a:ext cx="939056" cy="642612"/>
          </a:xfrm>
          <a:prstGeom prst="can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452640" y="4065720"/>
            <a:ext cx="1418693" cy="60683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Analysis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>
            <a:stCxn id="17" idx="0"/>
            <a:endCxn id="15" idx="2"/>
          </p:cNvCxnSpPr>
          <p:nvPr/>
        </p:nvCxnSpPr>
        <p:spPr>
          <a:xfrm rot="5400000" flipH="1" flipV="1">
            <a:off x="4974746" y="3878479"/>
            <a:ext cx="374482" cy="1588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147681" y="3694027"/>
            <a:ext cx="710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init</a:t>
            </a:r>
            <a:endParaRPr lang="en-US" sz="1600" dirty="0"/>
          </a:p>
        </p:txBody>
      </p:sp>
      <p:sp>
        <p:nvSpPr>
          <p:cNvPr id="20" name="Can 19"/>
          <p:cNvSpPr/>
          <p:nvPr/>
        </p:nvSpPr>
        <p:spPr>
          <a:xfrm>
            <a:off x="6719217" y="2919642"/>
            <a:ext cx="939056" cy="1743855"/>
          </a:xfrm>
          <a:prstGeom prst="can">
            <a:avLst>
              <a:gd name="adj" fmla="val 22174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Trigger events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19218" y="4684409"/>
            <a:ext cx="939055" cy="58477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AMON alerts</a:t>
            </a:r>
            <a:endParaRPr lang="en-US" sz="1600" dirty="0"/>
          </a:p>
        </p:txBody>
      </p:sp>
      <p:sp>
        <p:nvSpPr>
          <p:cNvPr id="22" name="Rectangle 21"/>
          <p:cNvSpPr/>
          <p:nvPr/>
        </p:nvSpPr>
        <p:spPr>
          <a:xfrm>
            <a:off x="7590713" y="2974897"/>
            <a:ext cx="430887" cy="2265108"/>
          </a:xfrm>
          <a:prstGeom prst="rect">
            <a:avLst/>
          </a:prstGeom>
          <a:effectLst/>
        </p:spPr>
        <p:txBody>
          <a:bodyPr vert="vert270"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Clustered database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451846" y="5024602"/>
            <a:ext cx="1418693" cy="60683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Alert generation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24" name="Elbow Connector 23"/>
          <p:cNvCxnSpPr>
            <a:stCxn id="17" idx="2"/>
            <a:endCxn id="23" idx="0"/>
          </p:cNvCxnSpPr>
          <p:nvPr/>
        </p:nvCxnSpPr>
        <p:spPr>
          <a:xfrm rot="5400000">
            <a:off x="4985566" y="4848181"/>
            <a:ext cx="352048" cy="79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hape 24"/>
          <p:cNvCxnSpPr>
            <a:stCxn id="21" idx="2"/>
          </p:cNvCxnSpPr>
          <p:nvPr/>
        </p:nvCxnSpPr>
        <p:spPr>
          <a:xfrm rot="5400000">
            <a:off x="6424430" y="4702577"/>
            <a:ext cx="197709" cy="1330924"/>
          </a:xfrm>
          <a:prstGeom prst="bentConnector2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074311" y="2752421"/>
            <a:ext cx="921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Server A</a:t>
            </a:r>
            <a:endParaRPr lang="en-US" sz="1600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3312586" y="5958765"/>
            <a:ext cx="1446541" cy="58477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One server transmits</a:t>
            </a:r>
            <a:endParaRPr lang="en-US" sz="1600" dirty="0"/>
          </a:p>
        </p:txBody>
      </p:sp>
      <p:sp>
        <p:nvSpPr>
          <p:cNvPr id="29" name="Rounded Rectangle 28"/>
          <p:cNvSpPr/>
          <p:nvPr/>
        </p:nvSpPr>
        <p:spPr>
          <a:xfrm>
            <a:off x="2621265" y="2953453"/>
            <a:ext cx="854227" cy="58163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Trigger</a:t>
            </a:r>
          </a:p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Event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16200000">
            <a:off x="4028159" y="5412452"/>
            <a:ext cx="309975" cy="4571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Elbow Connector 30"/>
          <p:cNvCxnSpPr>
            <a:endCxn id="30" idx="0"/>
          </p:cNvCxnSpPr>
          <p:nvPr/>
        </p:nvCxnSpPr>
        <p:spPr>
          <a:xfrm rot="10800000" flipH="1" flipV="1">
            <a:off x="3812191" y="5176325"/>
            <a:ext cx="348095" cy="258985"/>
          </a:xfrm>
          <a:prstGeom prst="bentConnector3">
            <a:avLst>
              <a:gd name="adj1" fmla="val -102433"/>
            </a:avLst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621265" y="5175698"/>
            <a:ext cx="1350341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System monitoring/heartbeat</a:t>
            </a:r>
            <a:endParaRPr lang="en-US" sz="1600" dirty="0"/>
          </a:p>
        </p:txBody>
      </p:sp>
      <p:cxnSp>
        <p:nvCxnSpPr>
          <p:cNvPr id="33" name="Elbow Connector 32"/>
          <p:cNvCxnSpPr>
            <a:stCxn id="15" idx="1"/>
            <a:endCxn id="29" idx="3"/>
          </p:cNvCxnSpPr>
          <p:nvPr/>
        </p:nvCxnSpPr>
        <p:spPr>
          <a:xfrm rot="10800000">
            <a:off x="3475492" y="3244269"/>
            <a:ext cx="977148" cy="143552"/>
          </a:xfrm>
          <a:prstGeom prst="bentConnector3">
            <a:avLst>
              <a:gd name="adj1" fmla="val 53277"/>
            </a:avLst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endCxn id="17" idx="3"/>
          </p:cNvCxnSpPr>
          <p:nvPr/>
        </p:nvCxnSpPr>
        <p:spPr>
          <a:xfrm rot="10800000" flipV="1">
            <a:off x="5871333" y="4369135"/>
            <a:ext cx="847894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15"/>
          <p:cNvCxnSpPr>
            <a:stCxn id="39" idx="2"/>
            <a:endCxn id="20" idx="1"/>
          </p:cNvCxnSpPr>
          <p:nvPr/>
        </p:nvCxnSpPr>
        <p:spPr>
          <a:xfrm>
            <a:off x="6989783" y="2718888"/>
            <a:ext cx="198962" cy="20075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hape 127"/>
          <p:cNvCxnSpPr/>
          <p:nvPr/>
        </p:nvCxnSpPr>
        <p:spPr>
          <a:xfrm flipV="1">
            <a:off x="5682396" y="6290861"/>
            <a:ext cx="1213523" cy="234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Merge 36"/>
          <p:cNvSpPr/>
          <p:nvPr/>
        </p:nvSpPr>
        <p:spPr>
          <a:xfrm rot="16200000">
            <a:off x="5326174" y="6115091"/>
            <a:ext cx="356222" cy="356222"/>
          </a:xfrm>
          <a:prstGeom prst="flowChartMerg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hape 37"/>
          <p:cNvCxnSpPr>
            <a:stCxn id="23" idx="2"/>
          </p:cNvCxnSpPr>
          <p:nvPr/>
        </p:nvCxnSpPr>
        <p:spPr>
          <a:xfrm rot="16200000" flipH="1">
            <a:off x="4912800" y="5879828"/>
            <a:ext cx="661766" cy="164981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Merge 38"/>
          <p:cNvSpPr/>
          <p:nvPr/>
        </p:nvSpPr>
        <p:spPr>
          <a:xfrm rot="16200000">
            <a:off x="6633561" y="2540777"/>
            <a:ext cx="356222" cy="356222"/>
          </a:xfrm>
          <a:prstGeom prst="flowChartMerg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Elbow Connector 39"/>
          <p:cNvCxnSpPr>
            <a:endCxn id="39" idx="0"/>
          </p:cNvCxnSpPr>
          <p:nvPr/>
        </p:nvCxnSpPr>
        <p:spPr>
          <a:xfrm flipV="1">
            <a:off x="5871333" y="2718888"/>
            <a:ext cx="762228" cy="668935"/>
          </a:xfrm>
          <a:prstGeom prst="bentConnector3">
            <a:avLst>
              <a:gd name="adj1" fmla="val 79311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 rot="16200000">
            <a:off x="3690735" y="5146010"/>
            <a:ext cx="309975" cy="4571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/>
          <p:cNvSpPr/>
          <p:nvPr/>
        </p:nvSpPr>
        <p:spPr>
          <a:xfrm>
            <a:off x="2621266" y="2940853"/>
            <a:ext cx="854226" cy="60683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Trigger event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6895920" y="5987444"/>
            <a:ext cx="854226" cy="60683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AMON Alert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519254" y="477189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3.3. Data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893" y="2992014"/>
            <a:ext cx="7713107" cy="3576231"/>
          </a:xfrm>
        </p:spPr>
        <p:txBody>
          <a:bodyPr>
            <a:normAutofit fontScale="70000" lnSpcReduction="20000"/>
          </a:bodyPr>
          <a:lstStyle/>
          <a:p>
            <a:pPr marL="514350" indent="-514350"/>
            <a:r>
              <a:rPr lang="en-US" dirty="0" smtClean="0"/>
              <a:t>For speed, a </a:t>
            </a:r>
            <a:r>
              <a:rPr lang="en-US" dirty="0" err="1" smtClean="0"/>
              <a:t>realtime</a:t>
            </a:r>
            <a:r>
              <a:rPr lang="en-US" dirty="0" smtClean="0"/>
              <a:t> algorithm selects event clusters (top)</a:t>
            </a:r>
          </a:p>
          <a:p>
            <a:pPr marL="514350" indent="-514350"/>
            <a:endParaRPr lang="en-US" dirty="0" smtClean="0"/>
          </a:p>
          <a:p>
            <a:pPr marL="514350" indent="-514350"/>
            <a:r>
              <a:rPr lang="en-US" dirty="0" smtClean="0"/>
              <a:t>A more sophisticated statistical analysis will distinguish between clusters using likelihood function/prior information </a:t>
            </a:r>
          </a:p>
          <a:p>
            <a:pPr marL="514350" indent="-514350">
              <a:buNone/>
            </a:pPr>
            <a:r>
              <a:rPr lang="en-US" dirty="0" smtClean="0"/>
              <a:t> </a:t>
            </a:r>
          </a:p>
          <a:p>
            <a:pPr marL="514350" indent="-514350"/>
            <a:r>
              <a:rPr lang="en-US" dirty="0" smtClean="0"/>
              <a:t>Archival analysis is designed case-by-case, but could include a multimodal search of the database (e.g. with </a:t>
            </a:r>
            <a:r>
              <a:rPr lang="en-US" dirty="0" err="1" smtClean="0"/>
              <a:t>MultiNest</a:t>
            </a:r>
            <a:r>
              <a:rPr lang="en-US" dirty="0" smtClean="0"/>
              <a:t>) </a:t>
            </a:r>
          </a:p>
          <a:p>
            <a:pPr marL="514350" indent="-514350"/>
            <a:endParaRPr lang="en-US" dirty="0" smtClean="0"/>
          </a:p>
          <a:p>
            <a:pPr marL="514350" indent="-514350"/>
            <a:r>
              <a:rPr lang="en-US" dirty="0" smtClean="0"/>
              <a:t>A monitoring analysis will check for consistency of the observatory models used by the </a:t>
            </a:r>
            <a:r>
              <a:rPr lang="en-US" dirty="0" err="1" smtClean="0"/>
              <a:t>realtime</a:t>
            </a:r>
            <a:r>
              <a:rPr lang="en-US" dirty="0" smtClean="0"/>
              <a:t> system (bottom)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pic>
        <p:nvPicPr>
          <p:cNvPr id="9" name="Picture 8" descr="dataflow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18955" y="169931"/>
            <a:ext cx="7281294" cy="262966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419980" y="5311849"/>
            <a:ext cx="6251746" cy="1477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Papyrus"/>
              </a:rPr>
              <a:t>Under development at </a:t>
            </a:r>
          </a:p>
          <a:p>
            <a:pPr algn="ctr"/>
            <a:r>
              <a:rPr lang="en-US" sz="2400" dirty="0" smtClean="0">
                <a:latin typeface="Papyrus"/>
              </a:rPr>
              <a:t>The Pennsylvania State University</a:t>
            </a:r>
          </a:p>
          <a:p>
            <a:pPr algn="ctr"/>
            <a:endParaRPr lang="en-US" sz="2400" dirty="0" smtClean="0">
              <a:latin typeface="Papyrus"/>
            </a:endParaRPr>
          </a:p>
          <a:p>
            <a:pPr algn="ctr"/>
            <a:r>
              <a:rPr lang="en-US" dirty="0" smtClean="0">
                <a:latin typeface="Papyrus"/>
              </a:rPr>
              <a:t>http://</a:t>
            </a:r>
            <a:r>
              <a:rPr lang="en-US" dirty="0" err="1" smtClean="0">
                <a:latin typeface="Papyrus"/>
              </a:rPr>
              <a:t>amon.gravity.psu.edu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AMON</a:t>
            </a:r>
            <a:endParaRPr lang="en-US" dirty="0"/>
          </a:p>
        </p:txBody>
      </p:sp>
      <p:sp>
        <p:nvSpPr>
          <p:cNvPr id="15" name="Subtitle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fld id="{609BE567-CCE6-5C4B-8415-F77F7B403473}" type="datetime1">
              <a:rPr lang="en-US" smtClean="0"/>
              <a:pPr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AMON</a:t>
            </a:r>
            <a:endParaRPr lang="en-US" dirty="0"/>
          </a:p>
        </p:txBody>
      </p:sp>
      <p:pic>
        <p:nvPicPr>
          <p:cNvPr id="14" name="Content Placeholder 13" descr="background.pdf"/>
          <p:cNvPicPr>
            <a:picLocks noGrp="1" noChangeAspect="1"/>
          </p:cNvPicPr>
          <p:nvPr>
            <p:ph idx="4294967295"/>
          </p:nvPr>
        </p:nvPicPr>
        <mc:AlternateContent>
          <mc:Choice xmlns:ma="http://schemas.microsoft.com/office/mac/drawingml/2008/main" Requires="ma">
            <p:blipFill>
              <a:blip r:embed="rId2"/>
              <a:srcRect t="894" b="8"/>
              <a:stretch>
                <a:fillRect/>
              </a:stretch>
            </p:blipFill>
          </mc:Choice>
          <mc:Fallback>
            <p:blipFill>
              <a:blip r:embed="rId3"/>
              <a:srcRect t="894" b="8"/>
              <a:stretch>
                <a:fillRect/>
              </a:stretch>
            </p:blipFill>
          </mc:Fallback>
        </mc:AlternateContent>
        <p:spPr>
          <a:xfrm>
            <a:off x="-4763" y="0"/>
            <a:ext cx="9148763" cy="6946900"/>
          </a:xfrm>
        </p:spPr>
      </p:pic>
      <p:sp>
        <p:nvSpPr>
          <p:cNvPr id="8" name="Rectangle 7"/>
          <p:cNvSpPr/>
          <p:nvPr/>
        </p:nvSpPr>
        <p:spPr>
          <a:xfrm>
            <a:off x="1492" y="3015557"/>
            <a:ext cx="91454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latin typeface="Papyrus"/>
              </a:rPr>
              <a:t>4</a:t>
            </a:r>
            <a:r>
              <a:rPr lang="en-US" sz="4800" dirty="0" smtClean="0">
                <a:latin typeface="Papyrus"/>
              </a:rPr>
              <a:t>. </a:t>
            </a:r>
            <a:r>
              <a:rPr lang="en-US" sz="4800" dirty="0" smtClean="0">
                <a:latin typeface="Papyrus"/>
              </a:rPr>
              <a:t>Memorandum of Understanding</a:t>
            </a:r>
            <a:endParaRPr lang="en-US" sz="48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34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4.1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094" y="130176"/>
            <a:ext cx="7162811" cy="622617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As well as wires and bits, AMON </a:t>
            </a:r>
            <a:r>
              <a:rPr lang="en-US" dirty="0" smtClean="0"/>
              <a:t>is a </a:t>
            </a:r>
            <a:r>
              <a:rPr lang="en-US" i="1" dirty="0" smtClean="0"/>
              <a:t>consortium</a:t>
            </a:r>
            <a:r>
              <a:rPr lang="en-US" dirty="0" smtClean="0"/>
              <a:t> of </a:t>
            </a:r>
            <a:r>
              <a:rPr lang="en-US" dirty="0" smtClean="0"/>
              <a:t>observatories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AMON is intended as a </a:t>
            </a:r>
            <a:r>
              <a:rPr lang="en-US" i="1" dirty="0" smtClean="0"/>
              <a:t>service</a:t>
            </a:r>
            <a:r>
              <a:rPr lang="en-US" dirty="0" smtClean="0"/>
              <a:t> to the participating collaborations, but is not in of itself a scientific </a:t>
            </a:r>
            <a:r>
              <a:rPr lang="en-US" dirty="0" smtClean="0"/>
              <a:t>collaboration </a:t>
            </a:r>
            <a:endParaRPr lang="en-US" dirty="0" smtClean="0"/>
          </a:p>
          <a:p>
            <a:pPr lvl="1"/>
            <a:r>
              <a:rPr lang="en-US" dirty="0" smtClean="0"/>
              <a:t>The AMON development team will never publish data, other than performance </a:t>
            </a:r>
            <a:r>
              <a:rPr lang="en-US" dirty="0" smtClean="0"/>
              <a:t>reports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Decisions about data sharing</a:t>
            </a:r>
            <a:r>
              <a:rPr lang="en-US" dirty="0" smtClean="0"/>
              <a:t> </a:t>
            </a:r>
            <a:r>
              <a:rPr lang="en-US" dirty="0" smtClean="0"/>
              <a:t>/</a:t>
            </a:r>
            <a:r>
              <a:rPr lang="en-US" dirty="0" smtClean="0"/>
              <a:t>analysis </a:t>
            </a:r>
            <a:r>
              <a:rPr lang="en-US" dirty="0" smtClean="0"/>
              <a:t>will be made </a:t>
            </a:r>
            <a:r>
              <a:rPr lang="en-US" dirty="0" smtClean="0"/>
              <a:t>by</a:t>
            </a:r>
            <a:r>
              <a:rPr lang="en-US" dirty="0" smtClean="0"/>
              <a:t> </a:t>
            </a:r>
            <a:r>
              <a:rPr lang="en-US" dirty="0" smtClean="0"/>
              <a:t>participating collaborations </a:t>
            </a:r>
            <a:endParaRPr lang="en-US" dirty="0" smtClean="0"/>
          </a:p>
          <a:p>
            <a:pPr lvl="1"/>
            <a:r>
              <a:rPr lang="en-US" dirty="0" smtClean="0"/>
              <a:t>Collaborations are represented by working groups and the AMON Executive </a:t>
            </a:r>
            <a:r>
              <a:rPr lang="en-US" dirty="0" smtClean="0"/>
              <a:t>Board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9212" y="175450"/>
            <a:ext cx="3818121" cy="2663824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Sci</a:t>
            </a:r>
            <a:r>
              <a:rPr lang="en-US" dirty="0" smtClean="0"/>
              <a:t> Motivation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AMON Systems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AMON </a:t>
            </a:r>
            <a:r>
              <a:rPr lang="en-US" dirty="0" err="1" smtClean="0"/>
              <a:t>MoU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Development timeline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Data a</a:t>
            </a:r>
            <a:r>
              <a:rPr lang="en-US" dirty="0" smtClean="0"/>
              <a:t>nalysis and alerts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pic>
        <p:nvPicPr>
          <p:cNvPr id="7" name="Picture 6" descr="AMONglob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096" y="2739658"/>
            <a:ext cx="6687241" cy="373262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5908576" y="175450"/>
            <a:ext cx="2778224" cy="86177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References: </a:t>
            </a:r>
          </a:p>
          <a:p>
            <a:r>
              <a:rPr lang="en-US" sz="1600" dirty="0" smtClean="0">
                <a:cs typeface="Calibri"/>
              </a:rPr>
              <a:t>http</a:t>
            </a:r>
            <a:r>
              <a:rPr lang="en-US" sz="1600" dirty="0" smtClean="0">
                <a:cs typeface="Calibri"/>
              </a:rPr>
              <a:t>://arxiv.org/abs/</a:t>
            </a:r>
            <a:r>
              <a:rPr lang="en-US" sz="1600" dirty="0" smtClean="0">
                <a:cs typeface="Calibri"/>
              </a:rPr>
              <a:t>1211.5602 </a:t>
            </a:r>
            <a:endParaRPr lang="en-US" sz="1600" dirty="0" smtClean="0"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http</a:t>
            </a:r>
            <a:r>
              <a:rPr lang="en-US" sz="1600" dirty="0" smtClean="0">
                <a:latin typeface="Calibri"/>
                <a:cs typeface="Calibri"/>
              </a:rPr>
              <a:t>://</a:t>
            </a:r>
            <a:r>
              <a:rPr lang="en-US" sz="1600" dirty="0" err="1" smtClean="0">
                <a:latin typeface="Calibri"/>
                <a:cs typeface="Calibri"/>
              </a:rPr>
              <a:t>amon.gravity.psu.edu</a:t>
            </a:r>
            <a:endParaRPr lang="en-US" sz="16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4.2 </a:t>
            </a:r>
            <a:r>
              <a:rPr lang="en-US" dirty="0" err="1" smtClean="0"/>
              <a:t>MoU</a:t>
            </a:r>
            <a:r>
              <a:rPr lang="en-US" dirty="0" smtClean="0"/>
              <a:t>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8334" y="130176"/>
            <a:ext cx="7211192" cy="622617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http</a:t>
            </a:r>
            <a:r>
              <a:rPr lang="en-US" dirty="0" smtClean="0"/>
              <a:t>://amon.gravity.psu.edu/mou_aug2012.shtml</a:t>
            </a:r>
          </a:p>
          <a:p>
            <a:endParaRPr lang="en-US" dirty="0" smtClean="0"/>
          </a:p>
          <a:p>
            <a:r>
              <a:rPr lang="en-US" dirty="0" smtClean="0"/>
              <a:t>Currently signed by</a:t>
            </a:r>
            <a:r>
              <a:rPr lang="en-US" dirty="0" smtClean="0"/>
              <a:t> </a:t>
            </a:r>
            <a:r>
              <a:rPr lang="en-US" dirty="0" smtClean="0"/>
              <a:t>four</a:t>
            </a:r>
            <a:r>
              <a:rPr lang="en-US" dirty="0" smtClean="0"/>
              <a:t> observatories, with many currently reviewing it</a:t>
            </a:r>
          </a:p>
          <a:p>
            <a:endParaRPr lang="en-US" dirty="0" smtClean="0"/>
          </a:p>
          <a:p>
            <a:r>
              <a:rPr lang="en-US" dirty="0" smtClean="0"/>
              <a:t>Identifies that data is the intellectual property of each observatory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Maintains confidentiality of data</a:t>
            </a:r>
          </a:p>
          <a:p>
            <a:endParaRPr lang="en-US" dirty="0" smtClean="0"/>
          </a:p>
          <a:p>
            <a:r>
              <a:rPr lang="en-US" dirty="0" smtClean="0"/>
              <a:t>Identifies requirements made on each observatory</a:t>
            </a:r>
          </a:p>
          <a:p>
            <a:endParaRPr lang="en-US" dirty="0" smtClean="0"/>
          </a:p>
          <a:p>
            <a:r>
              <a:rPr lang="en-US" dirty="0" smtClean="0"/>
              <a:t>Establishes the AMON executive Board</a:t>
            </a:r>
          </a:p>
          <a:p>
            <a:endParaRPr lang="en-US" dirty="0" smtClean="0"/>
          </a:p>
          <a:p>
            <a:r>
              <a:rPr lang="en-US" dirty="0" smtClean="0"/>
              <a:t>Defines publications </a:t>
            </a:r>
            <a:r>
              <a:rPr lang="en-US" dirty="0" smtClean="0"/>
              <a:t>rules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4.3 Publication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2604" y="130176"/>
            <a:ext cx="7841396" cy="203096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Proposed publication rules in </a:t>
            </a:r>
            <a:r>
              <a:rPr lang="en-US" dirty="0" err="1" smtClean="0"/>
              <a:t>MoU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Anytime, an observatory may publish its own data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Alphabetical author list for joint publications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Alert authorship is established </a:t>
            </a:r>
            <a:r>
              <a:rPr lang="en-US" i="1" dirty="0" smtClean="0"/>
              <a:t>a priori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1314450" lvl="2" indent="-514350">
              <a:buFontTx/>
              <a:buChar char="-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pic>
        <p:nvPicPr>
          <p:cNvPr id="9" name="Picture 8" descr="pubflow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798420" y="2464502"/>
            <a:ext cx="3090777" cy="400203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291463" y="2161144"/>
            <a:ext cx="4401603" cy="29551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914400" marR="0" lvl="1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/>
              <a:t>4-6. Joint pubs are inclusive,  with some exceptions: </a:t>
            </a:r>
          </a:p>
          <a:p>
            <a:pPr marL="1371600" lvl="2" indent="-514350">
              <a:spcBef>
                <a:spcPct val="20000"/>
              </a:spcBef>
              <a:buFontTx/>
              <a:buChar char="-"/>
            </a:pPr>
            <a:r>
              <a:rPr lang="en-US" sz="2486" dirty="0" smtClean="0"/>
              <a:t>If an observatory has no sensitivity to alert</a:t>
            </a:r>
          </a:p>
          <a:p>
            <a:pPr marL="1371600" lvl="2" indent="-514350">
              <a:spcBef>
                <a:spcPct val="20000"/>
              </a:spcBef>
              <a:buFontTx/>
              <a:buChar char="-"/>
            </a:pPr>
            <a:r>
              <a:rPr lang="en-US" sz="2486" dirty="0" smtClean="0"/>
              <a:t>Excessive latency</a:t>
            </a:r>
          </a:p>
          <a:p>
            <a:pPr marL="1371600" lvl="2" indent="-514350">
              <a:spcBef>
                <a:spcPct val="20000"/>
              </a:spcBef>
              <a:buFontTx/>
              <a:buChar char="-"/>
            </a:pPr>
            <a:r>
              <a:rPr lang="en-US" sz="2486" dirty="0" smtClean="0"/>
              <a:t>If data already public</a:t>
            </a:r>
          </a:p>
          <a:p>
            <a:pPr marL="1371600" lvl="2" indent="-514350">
              <a:spcBef>
                <a:spcPct val="20000"/>
              </a:spcBef>
              <a:buFontTx/>
              <a:buChar char="-"/>
            </a:pPr>
            <a:r>
              <a:rPr lang="en-US" sz="2486" dirty="0" smtClean="0"/>
              <a:t>Observatory opts out</a:t>
            </a:r>
          </a:p>
          <a:p>
            <a:pPr marL="1371600" lvl="2" indent="-514350">
              <a:spcBef>
                <a:spcPct val="20000"/>
              </a:spcBef>
              <a:buFont typeface="Arial"/>
              <a:buChar char="•"/>
            </a:pPr>
            <a:endParaRPr lang="en-US" sz="2800" dirty="0" smtClean="0"/>
          </a:p>
          <a:p>
            <a:pPr marL="914400" lvl="1" indent="-514350">
              <a:spcBef>
                <a:spcPct val="20000"/>
              </a:spcBef>
            </a:pPr>
            <a:endParaRPr lang="en-US" sz="2800" dirty="0" smtClean="0"/>
          </a:p>
          <a:p>
            <a:pPr marL="914400" lvl="1" indent="-514350">
              <a:spcBef>
                <a:spcPct val="20000"/>
              </a:spcBef>
              <a:buFont typeface="+mj-lt"/>
              <a:buAutoNum type="arabicPeriod"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14450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63567" y="5909698"/>
            <a:ext cx="1734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Proposed paths for data release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419980" y="5311849"/>
            <a:ext cx="6251746" cy="1477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Papyrus"/>
              </a:rPr>
              <a:t>Under development at </a:t>
            </a:r>
          </a:p>
          <a:p>
            <a:pPr algn="ctr"/>
            <a:r>
              <a:rPr lang="en-US" sz="2400" dirty="0" smtClean="0">
                <a:latin typeface="Papyrus"/>
              </a:rPr>
              <a:t>The Pennsylvania State University</a:t>
            </a:r>
          </a:p>
          <a:p>
            <a:pPr algn="ctr"/>
            <a:endParaRPr lang="en-US" sz="2400" dirty="0" smtClean="0">
              <a:latin typeface="Papyrus"/>
            </a:endParaRPr>
          </a:p>
          <a:p>
            <a:pPr algn="ctr"/>
            <a:r>
              <a:rPr lang="en-US" dirty="0" smtClean="0">
                <a:latin typeface="Papyrus"/>
              </a:rPr>
              <a:t>http://</a:t>
            </a:r>
            <a:r>
              <a:rPr lang="en-US" dirty="0" err="1" smtClean="0">
                <a:latin typeface="Papyrus"/>
              </a:rPr>
              <a:t>amon.gravity.psu.edu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AMON</a:t>
            </a:r>
            <a:endParaRPr lang="en-US" dirty="0"/>
          </a:p>
        </p:txBody>
      </p:sp>
      <p:sp>
        <p:nvSpPr>
          <p:cNvPr id="15" name="Subtitle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fld id="{609BE567-CCE6-5C4B-8415-F77F7B403473}" type="datetime1">
              <a:rPr lang="en-US" smtClean="0"/>
              <a:pPr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AMON</a:t>
            </a:r>
            <a:endParaRPr lang="en-US" dirty="0"/>
          </a:p>
        </p:txBody>
      </p:sp>
      <p:pic>
        <p:nvPicPr>
          <p:cNvPr id="14" name="Content Placeholder 13" descr="background.pdf"/>
          <p:cNvPicPr>
            <a:picLocks noGrp="1" noChangeAspect="1"/>
          </p:cNvPicPr>
          <p:nvPr>
            <p:ph idx="4294967295"/>
          </p:nvPr>
        </p:nvPicPr>
        <mc:AlternateContent>
          <mc:Choice xmlns:ma="http://schemas.microsoft.com/office/mac/drawingml/2008/main" Requires="ma">
            <p:blipFill>
              <a:blip r:embed="rId2"/>
              <a:srcRect t="894" b="8"/>
              <a:stretch>
                <a:fillRect/>
              </a:stretch>
            </p:blipFill>
          </mc:Choice>
          <mc:Fallback>
            <p:blipFill>
              <a:blip r:embed="rId3"/>
              <a:srcRect t="894" b="8"/>
              <a:stretch>
                <a:fillRect/>
              </a:stretch>
            </p:blipFill>
          </mc:Fallback>
        </mc:AlternateContent>
        <p:spPr>
          <a:xfrm>
            <a:off x="-4763" y="0"/>
            <a:ext cx="9148763" cy="6946900"/>
          </a:xfrm>
        </p:spPr>
      </p:pic>
      <p:sp>
        <p:nvSpPr>
          <p:cNvPr id="8" name="Rectangle 7"/>
          <p:cNvSpPr/>
          <p:nvPr/>
        </p:nvSpPr>
        <p:spPr>
          <a:xfrm>
            <a:off x="1492" y="3015557"/>
            <a:ext cx="91454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latin typeface="Papyrus"/>
              </a:rPr>
              <a:t>5</a:t>
            </a:r>
            <a:r>
              <a:rPr lang="en-US" sz="4800" dirty="0" smtClean="0">
                <a:latin typeface="Papyrus"/>
              </a:rPr>
              <a:t>. </a:t>
            </a:r>
            <a:r>
              <a:rPr lang="en-US" sz="4800" dirty="0" smtClean="0">
                <a:latin typeface="Papyrus"/>
              </a:rPr>
              <a:t>Development</a:t>
            </a:r>
          </a:p>
          <a:p>
            <a:pPr algn="ctr"/>
            <a:r>
              <a:rPr lang="en-US" sz="4800" dirty="0" smtClean="0">
                <a:latin typeface="Papyrus"/>
              </a:rPr>
              <a:t>Timeline</a:t>
            </a:r>
            <a:endParaRPr lang="en-US" sz="48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34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r>
              <a:rPr lang="en-US" dirty="0" smtClean="0"/>
              <a:t>.1 Timeline</a:t>
            </a:r>
            <a:endParaRPr lang="en-US" sz="2200" dirty="0"/>
          </a:p>
        </p:txBody>
      </p:sp>
      <p:graphicFrame>
        <p:nvGraphicFramePr>
          <p:cNvPr id="11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82026267"/>
              </p:ext>
            </p:extLst>
          </p:nvPr>
        </p:nvGraphicFramePr>
        <p:xfrm>
          <a:off x="2241858" y="928590"/>
          <a:ext cx="6444942" cy="5110854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715094" y="6356350"/>
            <a:ext cx="14091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CF2A621-CD17-9B45-9E4F-CE730992B782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302604" y="130176"/>
            <a:ext cx="7841396" cy="1024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Timeline,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as identified in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MoU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1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14450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5.2 Progress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094" y="130175"/>
            <a:ext cx="6485477" cy="6591299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MoU</a:t>
            </a:r>
            <a:r>
              <a:rPr lang="en-US" dirty="0" smtClean="0"/>
              <a:t> developed and under reviewed by charter member collaborations</a:t>
            </a:r>
          </a:p>
          <a:p>
            <a:endParaRPr lang="en-US" dirty="0" smtClean="0"/>
          </a:p>
          <a:p>
            <a:r>
              <a:rPr lang="en-US" dirty="0" smtClean="0"/>
              <a:t>Proposals submitted to NSF</a:t>
            </a:r>
          </a:p>
          <a:p>
            <a:pPr lvl="1"/>
            <a:r>
              <a:rPr lang="en-US" i="1" dirty="0" smtClean="0"/>
              <a:t>Data Infrastructure Building Blocks </a:t>
            </a:r>
            <a:r>
              <a:rPr lang="en-US" dirty="0" smtClean="0"/>
              <a:t>(fully developed AMON)</a:t>
            </a:r>
          </a:p>
          <a:p>
            <a:pPr lvl="1"/>
            <a:r>
              <a:rPr lang="en-US" dirty="0" smtClean="0"/>
              <a:t> </a:t>
            </a:r>
            <a:r>
              <a:rPr lang="en-US" i="1" dirty="0" smtClean="0"/>
              <a:t>Physics on the Information Frontier </a:t>
            </a:r>
            <a:r>
              <a:rPr lang="en-US" dirty="0" smtClean="0"/>
              <a:t>(prototype system with </a:t>
            </a:r>
            <a:r>
              <a:rPr lang="en-US" dirty="0" err="1" smtClean="0">
                <a:latin typeface="Symbol" charset="2"/>
                <a:cs typeface="Symbol" charset="2"/>
              </a:rPr>
              <a:t>n-g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/>
              <a:t>triggers)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AMON science potential paper submitted to </a:t>
            </a:r>
            <a:r>
              <a:rPr lang="en-US" dirty="0" err="1" smtClean="0"/>
              <a:t>Astroparticle</a:t>
            </a:r>
            <a:r>
              <a:rPr lang="en-US" dirty="0" smtClean="0"/>
              <a:t> Physics</a:t>
            </a:r>
          </a:p>
          <a:p>
            <a:pPr lvl="1"/>
            <a:r>
              <a:rPr lang="en-US" dirty="0" smtClean="0">
                <a:cs typeface="Calibri"/>
              </a:rPr>
              <a:t>http://arxiv.org/abs/</a:t>
            </a:r>
            <a:r>
              <a:rPr lang="en-US" dirty="0" smtClean="0">
                <a:cs typeface="Calibri"/>
              </a:rPr>
              <a:t>1211.5602</a:t>
            </a:r>
          </a:p>
          <a:p>
            <a:pPr lvl="1">
              <a:buNone/>
            </a:pPr>
            <a:r>
              <a:rPr lang="en-US" dirty="0" smtClean="0">
                <a:cs typeface="Calibri"/>
              </a:rPr>
              <a:t> </a:t>
            </a:r>
          </a:p>
          <a:p>
            <a:r>
              <a:rPr lang="en-US" dirty="0" smtClean="0"/>
              <a:t>Infrastructure development</a:t>
            </a:r>
          </a:p>
          <a:p>
            <a:pPr lvl="1"/>
            <a:r>
              <a:rPr lang="en-US" dirty="0" smtClean="0"/>
              <a:t>Database designed</a:t>
            </a:r>
          </a:p>
          <a:p>
            <a:pPr lvl="1"/>
            <a:r>
              <a:rPr lang="en-US" dirty="0" smtClean="0"/>
              <a:t>Communication protocols tested</a:t>
            </a:r>
          </a:p>
          <a:p>
            <a:pPr lvl="1"/>
            <a:r>
              <a:rPr lang="en-US" dirty="0" smtClean="0"/>
              <a:t>Analysis algorithms under development</a:t>
            </a:r>
          </a:p>
          <a:p>
            <a:pPr lvl="1"/>
            <a:r>
              <a:rPr lang="en-US" dirty="0" smtClean="0"/>
              <a:t>Hardware and IT support identified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419980" y="5311849"/>
            <a:ext cx="6251746" cy="1477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Papyrus"/>
              </a:rPr>
              <a:t>Under development at </a:t>
            </a:r>
          </a:p>
          <a:p>
            <a:pPr algn="ctr"/>
            <a:r>
              <a:rPr lang="en-US" sz="2400" dirty="0" smtClean="0">
                <a:latin typeface="Papyrus"/>
              </a:rPr>
              <a:t>The Pennsylvania State University</a:t>
            </a:r>
          </a:p>
          <a:p>
            <a:pPr algn="ctr"/>
            <a:endParaRPr lang="en-US" sz="2400" dirty="0" smtClean="0">
              <a:latin typeface="Papyrus"/>
            </a:endParaRPr>
          </a:p>
          <a:p>
            <a:pPr algn="ctr"/>
            <a:r>
              <a:rPr lang="en-US" dirty="0" smtClean="0">
                <a:latin typeface="Papyrus"/>
              </a:rPr>
              <a:t>http://</a:t>
            </a:r>
            <a:r>
              <a:rPr lang="en-US" dirty="0" err="1" smtClean="0">
                <a:latin typeface="Papyrus"/>
              </a:rPr>
              <a:t>amon.gravity.psu.edu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AMON</a:t>
            </a:r>
            <a:endParaRPr lang="en-US" dirty="0"/>
          </a:p>
        </p:txBody>
      </p:sp>
      <p:sp>
        <p:nvSpPr>
          <p:cNvPr id="15" name="Subtitle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fld id="{609BE567-CCE6-5C4B-8415-F77F7B403473}" type="datetime1">
              <a:rPr lang="en-US" smtClean="0"/>
              <a:pPr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AMON</a:t>
            </a:r>
            <a:endParaRPr lang="en-US" dirty="0"/>
          </a:p>
        </p:txBody>
      </p:sp>
      <p:pic>
        <p:nvPicPr>
          <p:cNvPr id="14" name="Content Placeholder 13" descr="background.pdf"/>
          <p:cNvPicPr>
            <a:picLocks noGrp="1" noChangeAspect="1"/>
          </p:cNvPicPr>
          <p:nvPr>
            <p:ph idx="4294967295"/>
          </p:nvPr>
        </p:nvPicPr>
        <mc:AlternateContent>
          <mc:Choice xmlns:ma="http://schemas.microsoft.com/office/mac/drawingml/2008/main" Requires="ma">
            <p:blipFill>
              <a:blip r:embed="rId2"/>
              <a:srcRect t="894" b="8"/>
              <a:stretch>
                <a:fillRect/>
              </a:stretch>
            </p:blipFill>
          </mc:Choice>
          <mc:Fallback>
            <p:blipFill>
              <a:blip r:embed="rId3"/>
              <a:srcRect t="894" b="8"/>
              <a:stretch>
                <a:fillRect/>
              </a:stretch>
            </p:blipFill>
          </mc:Fallback>
        </mc:AlternateContent>
        <p:spPr>
          <a:xfrm>
            <a:off x="-4763" y="0"/>
            <a:ext cx="9148763" cy="6946900"/>
          </a:xfrm>
        </p:spPr>
      </p:pic>
      <p:sp>
        <p:nvSpPr>
          <p:cNvPr id="8" name="Rectangle 7"/>
          <p:cNvSpPr/>
          <p:nvPr/>
        </p:nvSpPr>
        <p:spPr>
          <a:xfrm>
            <a:off x="1492" y="3015557"/>
            <a:ext cx="91454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latin typeface="Papyrus"/>
              </a:rPr>
              <a:t>6</a:t>
            </a:r>
            <a:r>
              <a:rPr lang="en-US" sz="4800" dirty="0" smtClean="0">
                <a:latin typeface="Papyrus"/>
              </a:rPr>
              <a:t>. </a:t>
            </a:r>
            <a:r>
              <a:rPr lang="en-US" sz="4800" dirty="0" smtClean="0">
                <a:latin typeface="Papyrus"/>
              </a:rPr>
              <a:t>Data </a:t>
            </a:r>
            <a:r>
              <a:rPr lang="en-US" sz="4800" dirty="0" smtClean="0">
                <a:latin typeface="Papyrus"/>
              </a:rPr>
              <a:t>Analysis</a:t>
            </a:r>
          </a:p>
          <a:p>
            <a:pPr algn="ctr"/>
            <a:r>
              <a:rPr lang="en-US" sz="4800" dirty="0" smtClean="0">
                <a:latin typeface="Papyrus"/>
              </a:rPr>
              <a:t>and Alerts</a:t>
            </a:r>
            <a:endParaRPr lang="en-US" sz="48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34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6.1 Analysis Phases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094" y="130175"/>
            <a:ext cx="6971705" cy="6591299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Archival</a:t>
            </a:r>
          </a:p>
          <a:p>
            <a:pPr lvl="1"/>
            <a:r>
              <a:rPr lang="en-US" dirty="0" smtClean="0"/>
              <a:t>Initiated during phase 1 of AMON</a:t>
            </a:r>
          </a:p>
          <a:p>
            <a:pPr lvl="1"/>
            <a:r>
              <a:rPr lang="en-US" dirty="0" smtClean="0"/>
              <a:t>Typically involves statistical stacking</a:t>
            </a:r>
          </a:p>
          <a:p>
            <a:pPr lvl="1"/>
            <a:r>
              <a:rPr lang="en-US" dirty="0" smtClean="0"/>
              <a:t>Enabled by AMON infrastructure</a:t>
            </a:r>
          </a:p>
          <a:p>
            <a:pPr lvl="2"/>
            <a:r>
              <a:rPr lang="en-US" dirty="0" smtClean="0"/>
              <a:t>Access-controlled </a:t>
            </a:r>
            <a:r>
              <a:rPr lang="en-US" dirty="0" err="1" smtClean="0"/>
              <a:t>multimessenger</a:t>
            </a:r>
            <a:r>
              <a:rPr lang="en-US" dirty="0" smtClean="0"/>
              <a:t> database</a:t>
            </a:r>
          </a:p>
          <a:p>
            <a:pPr lvl="2"/>
            <a:r>
              <a:rPr lang="en-US" dirty="0" smtClean="0"/>
              <a:t>Trigger Events and AMON Alerts</a:t>
            </a:r>
          </a:p>
          <a:p>
            <a:pPr lvl="2"/>
            <a:r>
              <a:rPr lang="en-US" dirty="0" smtClean="0"/>
              <a:t>Observatory models and co-pointing calculations</a:t>
            </a:r>
          </a:p>
          <a:p>
            <a:pPr lvl="1"/>
            <a:r>
              <a:rPr lang="en-US" dirty="0" smtClean="0"/>
              <a:t>Carried out by AMON members via approval process</a:t>
            </a:r>
          </a:p>
          <a:p>
            <a:pPr lvl="1"/>
            <a:r>
              <a:rPr lang="en-US" dirty="0" smtClean="0"/>
              <a:t>Test bed for </a:t>
            </a:r>
            <a:r>
              <a:rPr lang="en-US" dirty="0" err="1" smtClean="0"/>
              <a:t>realtime</a:t>
            </a:r>
            <a:r>
              <a:rPr lang="en-US" dirty="0" smtClean="0"/>
              <a:t> algorithms</a:t>
            </a:r>
          </a:p>
          <a:p>
            <a:r>
              <a:rPr lang="en-US" b="1" dirty="0" err="1" smtClean="0"/>
              <a:t>Realtime</a:t>
            </a:r>
            <a:endParaRPr lang="en-US" b="1" dirty="0" smtClean="0"/>
          </a:p>
          <a:p>
            <a:pPr lvl="1"/>
            <a:r>
              <a:rPr lang="en-US" dirty="0" smtClean="0"/>
              <a:t>Initiated during phase 2 of AMON</a:t>
            </a:r>
          </a:p>
          <a:p>
            <a:pPr lvl="1"/>
            <a:r>
              <a:rPr lang="en-US" dirty="0" smtClean="0"/>
              <a:t>Automatic search for statistically significant individual source detections (FAR ≈&lt; 1/10 yr</a:t>
            </a:r>
            <a:r>
              <a:rPr lang="en-US" baseline="30000" dirty="0" smtClean="0"/>
              <a:t>-1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Previously ~impossible 3-fold detections </a:t>
            </a:r>
          </a:p>
          <a:p>
            <a:r>
              <a:rPr lang="en-US" b="1" dirty="0" smtClean="0"/>
              <a:t>Follow-up</a:t>
            </a:r>
          </a:p>
          <a:p>
            <a:pPr lvl="1"/>
            <a:r>
              <a:rPr lang="en-US" dirty="0" smtClean="0"/>
              <a:t>Initiated during phase 3 of AMON</a:t>
            </a:r>
          </a:p>
          <a:p>
            <a:pPr lvl="1"/>
            <a:r>
              <a:rPr lang="en-US" dirty="0" smtClean="0"/>
              <a:t>AMON-triggered follow-up </a:t>
            </a:r>
            <a:r>
              <a:rPr lang="en-US" dirty="0" err="1" smtClean="0"/>
              <a:t>obs</a:t>
            </a:r>
            <a:r>
              <a:rPr lang="en-US" dirty="0" smtClean="0"/>
              <a:t> (FAR = 10-100 yr</a:t>
            </a:r>
            <a:r>
              <a:rPr lang="en-US" baseline="30000" dirty="0" smtClean="0"/>
              <a:t>-1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Observation of an EM counterpart is near-definitive</a:t>
            </a:r>
            <a:endParaRPr lang="en-US" baseline="30000" dirty="0" smtClean="0"/>
          </a:p>
          <a:p>
            <a:pPr lvl="1"/>
            <a:r>
              <a:rPr lang="en-US" dirty="0" smtClean="0"/>
              <a:t>Final FAR  ≈&lt; 1/1000 yr</a:t>
            </a:r>
            <a:r>
              <a:rPr lang="en-US" baseline="30000" dirty="0" smtClean="0"/>
              <a:t>-1</a:t>
            </a:r>
            <a:endParaRPr lang="en-US" b="1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6.2 Analysis 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2860265" y="45263"/>
            <a:ext cx="1442599" cy="8061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new event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73776" y="112451"/>
            <a:ext cx="1442599" cy="8061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new event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20420" y="175904"/>
            <a:ext cx="1442599" cy="8061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Real-time events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506211" y="1680501"/>
            <a:ext cx="1159506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43315" y="1361681"/>
            <a:ext cx="2448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t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2626886" y="1361868"/>
            <a:ext cx="45719" cy="3114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162794" y="1361414"/>
            <a:ext cx="45719" cy="3114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339752" y="1360960"/>
            <a:ext cx="45719" cy="3114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243186" y="1360052"/>
            <a:ext cx="45719" cy="3114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908255" y="1324777"/>
            <a:ext cx="572561" cy="38853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n 16"/>
          <p:cNvSpPr/>
          <p:nvPr/>
        </p:nvSpPr>
        <p:spPr>
          <a:xfrm>
            <a:off x="1461105" y="881881"/>
            <a:ext cx="939056" cy="1743855"/>
          </a:xfrm>
          <a:prstGeom prst="can">
            <a:avLst>
              <a:gd name="adj" fmla="val 2217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Database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120420" y="1965036"/>
            <a:ext cx="1442599" cy="8061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</a:t>
            </a:r>
            <a:r>
              <a:rPr lang="en-US" sz="1600" dirty="0" smtClean="0">
                <a:solidFill>
                  <a:schemeClr val="tx1"/>
                </a:solidFill>
              </a:rPr>
              <a:t>ime- correlated events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20420" y="3457442"/>
            <a:ext cx="1442599" cy="8061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time + spatially correlated events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20" name="Elbow Connector 19"/>
          <p:cNvCxnSpPr>
            <a:stCxn id="9" idx="2"/>
            <a:endCxn id="18" idx="0"/>
          </p:cNvCxnSpPr>
          <p:nvPr/>
        </p:nvCxnSpPr>
        <p:spPr>
          <a:xfrm rot="5400000">
            <a:off x="3350242" y="1473557"/>
            <a:ext cx="982957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hape 20"/>
          <p:cNvCxnSpPr>
            <a:stCxn id="17" idx="4"/>
            <a:endCxn id="18" idx="0"/>
          </p:cNvCxnSpPr>
          <p:nvPr/>
        </p:nvCxnSpPr>
        <p:spPr>
          <a:xfrm>
            <a:off x="2400161" y="1753809"/>
            <a:ext cx="1441559" cy="211227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8" idx="2"/>
            <a:endCxn id="19" idx="0"/>
          </p:cNvCxnSpPr>
          <p:nvPr/>
        </p:nvCxnSpPr>
        <p:spPr>
          <a:xfrm rot="5400000">
            <a:off x="3498605" y="3114326"/>
            <a:ext cx="686231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>
            <a:off x="5607455" y="3091831"/>
            <a:ext cx="238159" cy="184790"/>
          </a:xfrm>
          <a:custGeom>
            <a:avLst/>
            <a:gdLst>
              <a:gd name="connsiteX0" fmla="*/ 10079 w 641048"/>
              <a:gd name="connsiteY0" fmla="*/ 28222 h 403174"/>
              <a:gd name="connsiteX1" fmla="*/ 34270 w 641048"/>
              <a:gd name="connsiteY1" fmla="*/ 173365 h 403174"/>
              <a:gd name="connsiteX2" fmla="*/ 70556 w 641048"/>
              <a:gd name="connsiteY2" fmla="*/ 258032 h 403174"/>
              <a:gd name="connsiteX3" fmla="*/ 106841 w 641048"/>
              <a:gd name="connsiteY3" fmla="*/ 330603 h 403174"/>
              <a:gd name="connsiteX4" fmla="*/ 239889 w 641048"/>
              <a:gd name="connsiteY4" fmla="*/ 366889 h 403174"/>
              <a:gd name="connsiteX5" fmla="*/ 385032 w 641048"/>
              <a:gd name="connsiteY5" fmla="*/ 378984 h 403174"/>
              <a:gd name="connsiteX6" fmla="*/ 518079 w 641048"/>
              <a:gd name="connsiteY6" fmla="*/ 378984 h 403174"/>
              <a:gd name="connsiteX7" fmla="*/ 626937 w 641048"/>
              <a:gd name="connsiteY7" fmla="*/ 391079 h 403174"/>
              <a:gd name="connsiteX8" fmla="*/ 602746 w 641048"/>
              <a:gd name="connsiteY8" fmla="*/ 306412 h 403174"/>
              <a:gd name="connsiteX9" fmla="*/ 566460 w 641048"/>
              <a:gd name="connsiteY9" fmla="*/ 221746 h 403174"/>
              <a:gd name="connsiteX10" fmla="*/ 505984 w 641048"/>
              <a:gd name="connsiteY10" fmla="*/ 149174 h 403174"/>
              <a:gd name="connsiteX11" fmla="*/ 433413 w 641048"/>
              <a:gd name="connsiteY11" fmla="*/ 88698 h 403174"/>
              <a:gd name="connsiteX12" fmla="*/ 360841 w 641048"/>
              <a:gd name="connsiteY12" fmla="*/ 40317 h 403174"/>
              <a:gd name="connsiteX13" fmla="*/ 251984 w 641048"/>
              <a:gd name="connsiteY13" fmla="*/ 16127 h 403174"/>
              <a:gd name="connsiteX14" fmla="*/ 94746 w 641048"/>
              <a:gd name="connsiteY14" fmla="*/ 4032 h 403174"/>
              <a:gd name="connsiteX15" fmla="*/ 10079 w 641048"/>
              <a:gd name="connsiteY15" fmla="*/ 28222 h 403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41048" h="403174">
                <a:moveTo>
                  <a:pt x="10079" y="28222"/>
                </a:moveTo>
                <a:cubicBezTo>
                  <a:pt x="0" y="56444"/>
                  <a:pt x="24191" y="135063"/>
                  <a:pt x="34270" y="173365"/>
                </a:cubicBezTo>
                <a:cubicBezTo>
                  <a:pt x="44349" y="211667"/>
                  <a:pt x="58461" y="231826"/>
                  <a:pt x="70556" y="258032"/>
                </a:cubicBezTo>
                <a:cubicBezTo>
                  <a:pt x="82651" y="284238"/>
                  <a:pt x="78619" y="312460"/>
                  <a:pt x="106841" y="330603"/>
                </a:cubicBezTo>
                <a:cubicBezTo>
                  <a:pt x="135063" y="348746"/>
                  <a:pt x="193524" y="358826"/>
                  <a:pt x="239889" y="366889"/>
                </a:cubicBezTo>
                <a:cubicBezTo>
                  <a:pt x="286254" y="374953"/>
                  <a:pt x="338667" y="376968"/>
                  <a:pt x="385032" y="378984"/>
                </a:cubicBezTo>
                <a:cubicBezTo>
                  <a:pt x="431397" y="381000"/>
                  <a:pt x="477762" y="376968"/>
                  <a:pt x="518079" y="378984"/>
                </a:cubicBezTo>
                <a:cubicBezTo>
                  <a:pt x="558396" y="381000"/>
                  <a:pt x="612826" y="403174"/>
                  <a:pt x="626937" y="391079"/>
                </a:cubicBezTo>
                <a:cubicBezTo>
                  <a:pt x="641048" y="378984"/>
                  <a:pt x="612825" y="334634"/>
                  <a:pt x="602746" y="306412"/>
                </a:cubicBezTo>
                <a:cubicBezTo>
                  <a:pt x="592667" y="278190"/>
                  <a:pt x="582587" y="247952"/>
                  <a:pt x="566460" y="221746"/>
                </a:cubicBezTo>
                <a:cubicBezTo>
                  <a:pt x="550333" y="195540"/>
                  <a:pt x="528158" y="171349"/>
                  <a:pt x="505984" y="149174"/>
                </a:cubicBezTo>
                <a:cubicBezTo>
                  <a:pt x="483810" y="126999"/>
                  <a:pt x="457603" y="106841"/>
                  <a:pt x="433413" y="88698"/>
                </a:cubicBezTo>
                <a:cubicBezTo>
                  <a:pt x="409223" y="70555"/>
                  <a:pt x="391079" y="52412"/>
                  <a:pt x="360841" y="40317"/>
                </a:cubicBezTo>
                <a:cubicBezTo>
                  <a:pt x="330603" y="28222"/>
                  <a:pt x="296333" y="22174"/>
                  <a:pt x="251984" y="16127"/>
                </a:cubicBezTo>
                <a:cubicBezTo>
                  <a:pt x="207635" y="10080"/>
                  <a:pt x="135063" y="0"/>
                  <a:pt x="94746" y="4032"/>
                </a:cubicBezTo>
                <a:cubicBezTo>
                  <a:pt x="54429" y="8064"/>
                  <a:pt x="20158" y="0"/>
                  <a:pt x="10079" y="28222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 rot="19285045">
            <a:off x="5656160" y="2938895"/>
            <a:ext cx="404308" cy="617856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509852" y="3091830"/>
            <a:ext cx="335762" cy="335762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046850" y="3560881"/>
            <a:ext cx="1388641" cy="9992"/>
          </a:xfrm>
          <a:prstGeom prst="straightConnector1">
            <a:avLst/>
          </a:prstGeom>
          <a:ln w="12700">
            <a:solidFill>
              <a:schemeClr val="tx1"/>
            </a:solidFill>
            <a:tailEnd type="arrow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V="1">
            <a:off x="4546543" y="3068392"/>
            <a:ext cx="1004624" cy="337"/>
          </a:xfrm>
          <a:prstGeom prst="straightConnector1">
            <a:avLst/>
          </a:prstGeom>
          <a:ln w="12700">
            <a:solidFill>
              <a:schemeClr val="tx1"/>
            </a:solidFill>
            <a:tailEnd type="arrow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68562" y="3241866"/>
            <a:ext cx="389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RA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4977910" y="2432522"/>
            <a:ext cx="400110" cy="46923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dirty="0" err="1" smtClean="0"/>
              <a:t>dec</a:t>
            </a:r>
            <a:endParaRPr lang="en-US" sz="1400" dirty="0"/>
          </a:p>
        </p:txBody>
      </p:sp>
      <p:sp>
        <p:nvSpPr>
          <p:cNvPr id="30" name="Freeform 29"/>
          <p:cNvSpPr/>
          <p:nvPr/>
        </p:nvSpPr>
        <p:spPr>
          <a:xfrm>
            <a:off x="5370388" y="2604580"/>
            <a:ext cx="1076325" cy="672041"/>
          </a:xfrm>
          <a:custGeom>
            <a:avLst/>
            <a:gdLst>
              <a:gd name="connsiteX0" fmla="*/ 243417 w 1076325"/>
              <a:gd name="connsiteY0" fmla="*/ 607483 h 672041"/>
              <a:gd name="connsiteX1" fmla="*/ 478367 w 1076325"/>
              <a:gd name="connsiteY1" fmla="*/ 651933 h 672041"/>
              <a:gd name="connsiteX2" fmla="*/ 1005417 w 1076325"/>
              <a:gd name="connsiteY2" fmla="*/ 486833 h 672041"/>
              <a:gd name="connsiteX3" fmla="*/ 903817 w 1076325"/>
              <a:gd name="connsiteY3" fmla="*/ 61383 h 672041"/>
              <a:gd name="connsiteX4" fmla="*/ 427567 w 1076325"/>
              <a:gd name="connsiteY4" fmla="*/ 118533 h 672041"/>
              <a:gd name="connsiteX5" fmla="*/ 78317 w 1076325"/>
              <a:gd name="connsiteY5" fmla="*/ 55033 h 672041"/>
              <a:gd name="connsiteX6" fmla="*/ 27517 w 1076325"/>
              <a:gd name="connsiteY6" fmla="*/ 423333 h 672041"/>
              <a:gd name="connsiteX7" fmla="*/ 243417 w 1076325"/>
              <a:gd name="connsiteY7" fmla="*/ 607483 h 67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6325" h="672041">
                <a:moveTo>
                  <a:pt x="243417" y="607483"/>
                </a:moveTo>
                <a:cubicBezTo>
                  <a:pt x="318559" y="645583"/>
                  <a:pt x="351367" y="672041"/>
                  <a:pt x="478367" y="651933"/>
                </a:cubicBezTo>
                <a:cubicBezTo>
                  <a:pt x="605367" y="631825"/>
                  <a:pt x="934509" y="585258"/>
                  <a:pt x="1005417" y="486833"/>
                </a:cubicBezTo>
                <a:cubicBezTo>
                  <a:pt x="1076325" y="388408"/>
                  <a:pt x="1000125" y="122766"/>
                  <a:pt x="903817" y="61383"/>
                </a:cubicBezTo>
                <a:cubicBezTo>
                  <a:pt x="807509" y="0"/>
                  <a:pt x="565150" y="119591"/>
                  <a:pt x="427567" y="118533"/>
                </a:cubicBezTo>
                <a:cubicBezTo>
                  <a:pt x="289984" y="117475"/>
                  <a:pt x="144992" y="4233"/>
                  <a:pt x="78317" y="55033"/>
                </a:cubicBezTo>
                <a:cubicBezTo>
                  <a:pt x="11642" y="105833"/>
                  <a:pt x="0" y="332316"/>
                  <a:pt x="27517" y="423333"/>
                </a:cubicBezTo>
                <a:cubicBezTo>
                  <a:pt x="55034" y="514350"/>
                  <a:pt x="168275" y="569383"/>
                  <a:pt x="243417" y="607483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121868" y="5536780"/>
            <a:ext cx="1442599" cy="8061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AMON Alert</a:t>
            </a:r>
          </a:p>
          <a:p>
            <a:pPr algn="ctr"/>
            <a:endParaRPr lang="en-US" sz="1600" dirty="0" smtClean="0">
              <a:solidFill>
                <a:schemeClr val="tx1"/>
              </a:solidFill>
            </a:endParaRPr>
          </a:p>
        </p:txBody>
      </p:sp>
      <p:cxnSp>
        <p:nvCxnSpPr>
          <p:cNvPr id="32" name="Elbow Connector 31"/>
          <p:cNvCxnSpPr>
            <a:stCxn id="19" idx="2"/>
            <a:endCxn id="31" idx="0"/>
          </p:cNvCxnSpPr>
          <p:nvPr/>
        </p:nvCxnSpPr>
        <p:spPr>
          <a:xfrm rot="16200000" flipH="1">
            <a:off x="3205863" y="4899474"/>
            <a:ext cx="1273163" cy="144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011741" y="1356482"/>
            <a:ext cx="45719" cy="3114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5046850" y="5630964"/>
            <a:ext cx="1388641" cy="9992"/>
          </a:xfrm>
          <a:prstGeom prst="straightConnector1">
            <a:avLst/>
          </a:prstGeom>
          <a:ln w="12700">
            <a:solidFill>
              <a:schemeClr val="tx1"/>
            </a:solidFill>
            <a:tailEnd type="arrow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6200000" flipV="1">
            <a:off x="4546543" y="5138475"/>
            <a:ext cx="1004624" cy="337"/>
          </a:xfrm>
          <a:prstGeom prst="straightConnector1">
            <a:avLst/>
          </a:prstGeom>
          <a:ln w="12700">
            <a:solidFill>
              <a:schemeClr val="tx1"/>
            </a:solidFill>
            <a:tailEnd type="arrow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3"/>
          <p:cNvGrpSpPr/>
          <p:nvPr/>
        </p:nvGrpSpPr>
        <p:grpSpPr>
          <a:xfrm>
            <a:off x="1539689" y="3869502"/>
            <a:ext cx="1281202" cy="1166757"/>
            <a:chOff x="1483494" y="4381965"/>
            <a:chExt cx="1281202" cy="1166757"/>
          </a:xfrm>
        </p:grpSpPr>
        <p:cxnSp>
          <p:nvCxnSpPr>
            <p:cNvPr id="37" name="Straight Arrow Connector 36"/>
            <p:cNvCxnSpPr/>
            <p:nvPr/>
          </p:nvCxnSpPr>
          <p:spPr>
            <a:xfrm>
              <a:off x="1526462" y="5538730"/>
              <a:ext cx="1238234" cy="999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16200000" flipV="1">
              <a:off x="1026155" y="5046241"/>
              <a:ext cx="1004624" cy="33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Freeform 38"/>
            <p:cNvSpPr/>
            <p:nvPr/>
          </p:nvSpPr>
          <p:spPr>
            <a:xfrm>
              <a:off x="1550928" y="4675015"/>
              <a:ext cx="899088" cy="854089"/>
            </a:xfrm>
            <a:custGeom>
              <a:avLst/>
              <a:gdLst>
                <a:gd name="connsiteX0" fmla="*/ 0 w 899088"/>
                <a:gd name="connsiteY0" fmla="*/ 0 h 854089"/>
                <a:gd name="connsiteX1" fmla="*/ 44955 w 899088"/>
                <a:gd name="connsiteY1" fmla="*/ 235998 h 854089"/>
                <a:gd name="connsiteX2" fmla="*/ 134863 w 899088"/>
                <a:gd name="connsiteY2" fmla="*/ 449521 h 854089"/>
                <a:gd name="connsiteX3" fmla="*/ 337158 w 899088"/>
                <a:gd name="connsiteY3" fmla="*/ 651805 h 854089"/>
                <a:gd name="connsiteX4" fmla="*/ 584407 w 899088"/>
                <a:gd name="connsiteY4" fmla="*/ 797899 h 854089"/>
                <a:gd name="connsiteX5" fmla="*/ 899088 w 899088"/>
                <a:gd name="connsiteY5" fmla="*/ 854089 h 854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9088" h="854089">
                  <a:moveTo>
                    <a:pt x="0" y="0"/>
                  </a:moveTo>
                  <a:cubicBezTo>
                    <a:pt x="11239" y="80539"/>
                    <a:pt x="22478" y="161078"/>
                    <a:pt x="44955" y="235998"/>
                  </a:cubicBezTo>
                  <a:cubicBezTo>
                    <a:pt x="67432" y="310918"/>
                    <a:pt x="86163" y="380220"/>
                    <a:pt x="134863" y="449521"/>
                  </a:cubicBezTo>
                  <a:cubicBezTo>
                    <a:pt x="183564" y="518822"/>
                    <a:pt x="262234" y="593742"/>
                    <a:pt x="337158" y="651805"/>
                  </a:cubicBezTo>
                  <a:cubicBezTo>
                    <a:pt x="412082" y="709868"/>
                    <a:pt x="490752" y="764185"/>
                    <a:pt x="584407" y="797899"/>
                  </a:cubicBezTo>
                  <a:cubicBezTo>
                    <a:pt x="678062" y="831613"/>
                    <a:pt x="899088" y="854089"/>
                    <a:pt x="899088" y="854089"/>
                  </a:cubicBezTo>
                </a:path>
              </a:pathLst>
            </a:cu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83494" y="4381965"/>
              <a:ext cx="400110" cy="469239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400" dirty="0" smtClean="0"/>
                <a:t>FAR</a:t>
              </a:r>
              <a:endParaRPr lang="en-US" sz="14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450016" y="5232565"/>
              <a:ext cx="3000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latin typeface="Symbol" charset="2"/>
                  <a:cs typeface="Symbol" charset="2"/>
                </a:rPr>
                <a:t>s</a:t>
              </a:r>
              <a:endParaRPr lang="en-US" sz="1400" dirty="0">
                <a:latin typeface="Symbol" charset="2"/>
                <a:cs typeface="Symbol" charset="2"/>
              </a:endParaRPr>
            </a:p>
          </p:txBody>
        </p:sp>
      </p:grpSp>
      <p:cxnSp>
        <p:nvCxnSpPr>
          <p:cNvPr id="42" name="Shape 41"/>
          <p:cNvCxnSpPr>
            <a:stCxn id="43" idx="3"/>
            <a:endCxn id="31" idx="0"/>
          </p:cNvCxnSpPr>
          <p:nvPr/>
        </p:nvCxnSpPr>
        <p:spPr>
          <a:xfrm>
            <a:off x="2923885" y="4506577"/>
            <a:ext cx="919283" cy="103020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1482598" y="3904212"/>
            <a:ext cx="1441287" cy="1204730"/>
          </a:xfrm>
          <a:prstGeom prst="rect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5079844" y="4887680"/>
            <a:ext cx="1078905" cy="732345"/>
          </a:xfrm>
          <a:custGeom>
            <a:avLst/>
            <a:gdLst>
              <a:gd name="connsiteX0" fmla="*/ 0 w 1078905"/>
              <a:gd name="connsiteY0" fmla="*/ 728599 h 732345"/>
              <a:gd name="connsiteX1" fmla="*/ 292203 w 1078905"/>
              <a:gd name="connsiteY1" fmla="*/ 706122 h 732345"/>
              <a:gd name="connsiteX2" fmla="*/ 404589 w 1078905"/>
              <a:gd name="connsiteY2" fmla="*/ 593742 h 732345"/>
              <a:gd name="connsiteX3" fmla="*/ 483259 w 1078905"/>
              <a:gd name="connsiteY3" fmla="*/ 267840 h 732345"/>
              <a:gd name="connsiteX4" fmla="*/ 550691 w 1078905"/>
              <a:gd name="connsiteY4" fmla="*/ 43079 h 732345"/>
              <a:gd name="connsiteX5" fmla="*/ 651838 w 1078905"/>
              <a:gd name="connsiteY5" fmla="*/ 9365 h 732345"/>
              <a:gd name="connsiteX6" fmla="*/ 708031 w 1078905"/>
              <a:gd name="connsiteY6" fmla="*/ 99270 h 732345"/>
              <a:gd name="connsiteX7" fmla="*/ 752986 w 1078905"/>
              <a:gd name="connsiteY7" fmla="*/ 391458 h 732345"/>
              <a:gd name="connsiteX8" fmla="*/ 820417 w 1078905"/>
              <a:gd name="connsiteY8" fmla="*/ 638694 h 732345"/>
              <a:gd name="connsiteX9" fmla="*/ 966519 w 1078905"/>
              <a:gd name="connsiteY9" fmla="*/ 717361 h 732345"/>
              <a:gd name="connsiteX10" fmla="*/ 1078905 w 1078905"/>
              <a:gd name="connsiteY10" fmla="*/ 728599 h 732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78905" h="732345">
                <a:moveTo>
                  <a:pt x="0" y="728599"/>
                </a:moveTo>
                <a:cubicBezTo>
                  <a:pt x="112386" y="728598"/>
                  <a:pt x="224772" y="728598"/>
                  <a:pt x="292203" y="706122"/>
                </a:cubicBezTo>
                <a:cubicBezTo>
                  <a:pt x="359634" y="683646"/>
                  <a:pt x="372746" y="666789"/>
                  <a:pt x="404589" y="593742"/>
                </a:cubicBezTo>
                <a:cubicBezTo>
                  <a:pt x="436432" y="520695"/>
                  <a:pt x="458909" y="359617"/>
                  <a:pt x="483259" y="267840"/>
                </a:cubicBezTo>
                <a:cubicBezTo>
                  <a:pt x="507609" y="176063"/>
                  <a:pt x="522595" y="86158"/>
                  <a:pt x="550691" y="43079"/>
                </a:cubicBezTo>
                <a:cubicBezTo>
                  <a:pt x="578787" y="0"/>
                  <a:pt x="625615" y="0"/>
                  <a:pt x="651838" y="9365"/>
                </a:cubicBezTo>
                <a:cubicBezTo>
                  <a:pt x="678061" y="18730"/>
                  <a:pt x="691173" y="35588"/>
                  <a:pt x="708031" y="99270"/>
                </a:cubicBezTo>
                <a:cubicBezTo>
                  <a:pt x="724889" y="162952"/>
                  <a:pt x="734255" y="301554"/>
                  <a:pt x="752986" y="391458"/>
                </a:cubicBezTo>
                <a:cubicBezTo>
                  <a:pt x="771717" y="481362"/>
                  <a:pt x="784828" y="584377"/>
                  <a:pt x="820417" y="638694"/>
                </a:cubicBezTo>
                <a:cubicBezTo>
                  <a:pt x="856006" y="693011"/>
                  <a:pt x="923438" y="702377"/>
                  <a:pt x="966519" y="717361"/>
                </a:cubicBezTo>
                <a:cubicBezTo>
                  <a:pt x="1009600" y="732345"/>
                  <a:pt x="1078905" y="728599"/>
                  <a:pt x="1078905" y="728599"/>
                </a:cubicBezTo>
              </a:path>
            </a:pathLst>
          </a:cu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944193" y="4586319"/>
            <a:ext cx="1575290" cy="1204730"/>
          </a:xfrm>
          <a:prstGeom prst="rect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hape 45"/>
          <p:cNvCxnSpPr>
            <a:stCxn id="45" idx="1"/>
            <a:endCxn id="31" idx="0"/>
          </p:cNvCxnSpPr>
          <p:nvPr/>
        </p:nvCxnSpPr>
        <p:spPr>
          <a:xfrm rot="10800000" flipV="1">
            <a:off x="3843169" y="5188684"/>
            <a:ext cx="1101025" cy="34809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202987" y="5299465"/>
            <a:ext cx="262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x</a:t>
            </a:r>
            <a:endParaRPr lang="en-US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5040530" y="4570654"/>
            <a:ext cx="277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</a:t>
            </a:r>
            <a:endParaRPr 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6663196" y="374654"/>
            <a:ext cx="2480804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Monitor each observatory’s status, </a:t>
            </a:r>
            <a:r>
              <a:rPr lang="en-US" dirty="0" err="1" smtClean="0"/>
              <a:t>subthreshold</a:t>
            </a:r>
            <a:r>
              <a:rPr lang="en-US" dirty="0" smtClean="0"/>
              <a:t> event rate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Time filter:  Events occur within </a:t>
            </a:r>
            <a:r>
              <a:rPr lang="en-US" dirty="0" err="1" smtClean="0"/>
              <a:t>Δt</a:t>
            </a:r>
            <a:r>
              <a:rPr lang="en-US" dirty="0" smtClean="0"/>
              <a:t> window</a:t>
            </a:r>
          </a:p>
          <a:p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Position filter: Events occur in same part of sky</a:t>
            </a:r>
          </a:p>
          <a:p>
            <a:pPr marL="342900" indent="-342900"/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Calculate False Alarm Rate (FAR)</a:t>
            </a:r>
          </a:p>
          <a:p>
            <a:pPr marL="342900" indent="-342900"/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Calculate best-fit  position, uncertainty</a:t>
            </a:r>
            <a:endParaRPr lang="en-US" dirty="0"/>
          </a:p>
          <a:p>
            <a:endParaRPr lang="en-US" dirty="0" smtClean="0"/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Distribute alert based on FAR </a:t>
            </a:r>
          </a:p>
        </p:txBody>
      </p:sp>
      <p:sp>
        <p:nvSpPr>
          <p:cNvPr id="50" name="Rectangle 49"/>
          <p:cNvSpPr/>
          <p:nvPr/>
        </p:nvSpPr>
        <p:spPr>
          <a:xfrm>
            <a:off x="4944193" y="2489466"/>
            <a:ext cx="1575290" cy="1204730"/>
          </a:xfrm>
          <a:prstGeom prst="rect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hape 50"/>
          <p:cNvCxnSpPr>
            <a:stCxn id="50" idx="1"/>
            <a:endCxn id="19" idx="0"/>
          </p:cNvCxnSpPr>
          <p:nvPr/>
        </p:nvCxnSpPr>
        <p:spPr>
          <a:xfrm rot="10800000" flipV="1">
            <a:off x="3841721" y="3091830"/>
            <a:ext cx="1102473" cy="36561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3238500" y="6034088"/>
          <a:ext cx="1247775" cy="214312"/>
        </p:xfrm>
        <a:graphic>
          <a:graphicData uri="http://schemas.openxmlformats.org/presentationml/2006/ole">
            <p:oleObj spid="_x0000_s92162" name="Equation" r:id="rId3" imgW="965200" imgH="165100" progId="Equation.3">
              <p:embed/>
            </p:oleObj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2850657" y="1037662"/>
            <a:ext cx="354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Symbol" charset="2"/>
                <a:cs typeface="Symbol" charset="2"/>
              </a:rPr>
              <a:t>D</a:t>
            </a:r>
            <a:r>
              <a:rPr lang="en-US" sz="1400" dirty="0" err="1" smtClean="0"/>
              <a:t>t</a:t>
            </a:r>
            <a:endParaRPr lang="en-US" sz="1400" dirty="0">
              <a:latin typeface="Symbol" charset="2"/>
              <a:cs typeface="Symbol" charset="2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5046851" y="1624486"/>
            <a:ext cx="1388641" cy="9992"/>
          </a:xfrm>
          <a:prstGeom prst="straightConnector1">
            <a:avLst/>
          </a:prstGeom>
          <a:ln w="12700">
            <a:solidFill>
              <a:schemeClr val="tx1"/>
            </a:solidFill>
            <a:tailEnd type="arrow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16200000" flipV="1">
            <a:off x="4546544" y="1131997"/>
            <a:ext cx="1004624" cy="337"/>
          </a:xfrm>
          <a:prstGeom prst="straightConnector1">
            <a:avLst/>
          </a:prstGeom>
          <a:ln w="12700">
            <a:solidFill>
              <a:schemeClr val="tx1"/>
            </a:solidFill>
            <a:tailEnd type="arrow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168563" y="1305471"/>
            <a:ext cx="2448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t</a:t>
            </a:r>
            <a:endParaRPr lang="en-US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4977911" y="496127"/>
            <a:ext cx="400110" cy="46923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dirty="0" smtClean="0"/>
              <a:t>rate</a:t>
            </a:r>
            <a:endParaRPr lang="en-US" sz="1400" dirty="0"/>
          </a:p>
        </p:txBody>
      </p:sp>
      <p:sp>
        <p:nvSpPr>
          <p:cNvPr id="58" name="Rectangle 57"/>
          <p:cNvSpPr/>
          <p:nvPr/>
        </p:nvSpPr>
        <p:spPr>
          <a:xfrm>
            <a:off x="4944194" y="553071"/>
            <a:ext cx="1575290" cy="1204730"/>
          </a:xfrm>
          <a:prstGeom prst="rect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hape 58"/>
          <p:cNvCxnSpPr>
            <a:stCxn id="58" idx="1"/>
            <a:endCxn id="18" idx="0"/>
          </p:cNvCxnSpPr>
          <p:nvPr/>
        </p:nvCxnSpPr>
        <p:spPr>
          <a:xfrm rot="10800000" flipV="1">
            <a:off x="3841720" y="1155436"/>
            <a:ext cx="1102474" cy="8096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Freeform 59"/>
          <p:cNvSpPr/>
          <p:nvPr/>
        </p:nvSpPr>
        <p:spPr>
          <a:xfrm>
            <a:off x="5041626" y="1082261"/>
            <a:ext cx="1206305" cy="176696"/>
          </a:xfrm>
          <a:custGeom>
            <a:avLst/>
            <a:gdLst>
              <a:gd name="connsiteX0" fmla="*/ 0 w 1314174"/>
              <a:gd name="connsiteY0" fmla="*/ 176696 h 176696"/>
              <a:gd name="connsiteX1" fmla="*/ 33130 w 1314174"/>
              <a:gd name="connsiteY1" fmla="*/ 165652 h 176696"/>
              <a:gd name="connsiteX2" fmla="*/ 66261 w 1314174"/>
              <a:gd name="connsiteY2" fmla="*/ 143565 h 176696"/>
              <a:gd name="connsiteX3" fmla="*/ 99391 w 1314174"/>
              <a:gd name="connsiteY3" fmla="*/ 165652 h 176696"/>
              <a:gd name="connsiteX4" fmla="*/ 165652 w 1314174"/>
              <a:gd name="connsiteY4" fmla="*/ 154609 h 176696"/>
              <a:gd name="connsiteX5" fmla="*/ 198782 w 1314174"/>
              <a:gd name="connsiteY5" fmla="*/ 132522 h 176696"/>
              <a:gd name="connsiteX6" fmla="*/ 220869 w 1314174"/>
              <a:gd name="connsiteY6" fmla="*/ 165652 h 176696"/>
              <a:gd name="connsiteX7" fmla="*/ 331304 w 1314174"/>
              <a:gd name="connsiteY7" fmla="*/ 154609 h 176696"/>
              <a:gd name="connsiteX8" fmla="*/ 353391 w 1314174"/>
              <a:gd name="connsiteY8" fmla="*/ 88348 h 176696"/>
              <a:gd name="connsiteX9" fmla="*/ 386521 w 1314174"/>
              <a:gd name="connsiteY9" fmla="*/ 110435 h 176696"/>
              <a:gd name="connsiteX10" fmla="*/ 397565 w 1314174"/>
              <a:gd name="connsiteY10" fmla="*/ 143565 h 176696"/>
              <a:gd name="connsiteX11" fmla="*/ 474869 w 1314174"/>
              <a:gd name="connsiteY11" fmla="*/ 121478 h 176696"/>
              <a:gd name="connsiteX12" fmla="*/ 530087 w 1314174"/>
              <a:gd name="connsiteY12" fmla="*/ 143565 h 176696"/>
              <a:gd name="connsiteX13" fmla="*/ 563217 w 1314174"/>
              <a:gd name="connsiteY13" fmla="*/ 154609 h 176696"/>
              <a:gd name="connsiteX14" fmla="*/ 651565 w 1314174"/>
              <a:gd name="connsiteY14" fmla="*/ 132522 h 176696"/>
              <a:gd name="connsiteX15" fmla="*/ 673652 w 1314174"/>
              <a:gd name="connsiteY15" fmla="*/ 132522 h 176696"/>
              <a:gd name="connsiteX16" fmla="*/ 706782 w 1314174"/>
              <a:gd name="connsiteY16" fmla="*/ 143565 h 176696"/>
              <a:gd name="connsiteX17" fmla="*/ 762000 w 1314174"/>
              <a:gd name="connsiteY17" fmla="*/ 132522 h 176696"/>
              <a:gd name="connsiteX18" fmla="*/ 795130 w 1314174"/>
              <a:gd name="connsiteY18" fmla="*/ 22087 h 176696"/>
              <a:gd name="connsiteX19" fmla="*/ 828261 w 1314174"/>
              <a:gd name="connsiteY19" fmla="*/ 0 h 176696"/>
              <a:gd name="connsiteX20" fmla="*/ 927652 w 1314174"/>
              <a:gd name="connsiteY20" fmla="*/ 33130 h 176696"/>
              <a:gd name="connsiteX21" fmla="*/ 1004956 w 1314174"/>
              <a:gd name="connsiteY21" fmla="*/ 55217 h 176696"/>
              <a:gd name="connsiteX22" fmla="*/ 1060174 w 1314174"/>
              <a:gd name="connsiteY22" fmla="*/ 44174 h 176696"/>
              <a:gd name="connsiteX23" fmla="*/ 1093304 w 1314174"/>
              <a:gd name="connsiteY23" fmla="*/ 22087 h 176696"/>
              <a:gd name="connsiteX24" fmla="*/ 1148521 w 1314174"/>
              <a:gd name="connsiteY24" fmla="*/ 33130 h 176696"/>
              <a:gd name="connsiteX25" fmla="*/ 1314174 w 1314174"/>
              <a:gd name="connsiteY25" fmla="*/ 22087 h 176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14174" h="176696">
                <a:moveTo>
                  <a:pt x="0" y="176696"/>
                </a:moveTo>
                <a:cubicBezTo>
                  <a:pt x="11043" y="173015"/>
                  <a:pt x="22718" y="170858"/>
                  <a:pt x="33130" y="165652"/>
                </a:cubicBezTo>
                <a:cubicBezTo>
                  <a:pt x="45001" y="159716"/>
                  <a:pt x="52988" y="143565"/>
                  <a:pt x="66261" y="143565"/>
                </a:cubicBezTo>
                <a:cubicBezTo>
                  <a:pt x="79533" y="143565"/>
                  <a:pt x="88348" y="158290"/>
                  <a:pt x="99391" y="165652"/>
                </a:cubicBezTo>
                <a:cubicBezTo>
                  <a:pt x="121478" y="161971"/>
                  <a:pt x="144409" y="161690"/>
                  <a:pt x="165652" y="154609"/>
                </a:cubicBezTo>
                <a:cubicBezTo>
                  <a:pt x="178243" y="150412"/>
                  <a:pt x="185767" y="129919"/>
                  <a:pt x="198782" y="132522"/>
                </a:cubicBezTo>
                <a:cubicBezTo>
                  <a:pt x="211797" y="135125"/>
                  <a:pt x="213507" y="154609"/>
                  <a:pt x="220869" y="165652"/>
                </a:cubicBezTo>
                <a:lnTo>
                  <a:pt x="331304" y="154609"/>
                </a:lnTo>
                <a:cubicBezTo>
                  <a:pt x="351414" y="142878"/>
                  <a:pt x="353391" y="88348"/>
                  <a:pt x="353391" y="88348"/>
                </a:cubicBezTo>
                <a:cubicBezTo>
                  <a:pt x="364434" y="95710"/>
                  <a:pt x="378230" y="100071"/>
                  <a:pt x="386521" y="110435"/>
                </a:cubicBezTo>
                <a:cubicBezTo>
                  <a:pt x="393793" y="119525"/>
                  <a:pt x="386757" y="139242"/>
                  <a:pt x="397565" y="143565"/>
                </a:cubicBezTo>
                <a:cubicBezTo>
                  <a:pt x="403870" y="146087"/>
                  <a:pt x="465045" y="124753"/>
                  <a:pt x="474869" y="121478"/>
                </a:cubicBezTo>
                <a:cubicBezTo>
                  <a:pt x="493275" y="128840"/>
                  <a:pt x="511525" y="136604"/>
                  <a:pt x="530087" y="143565"/>
                </a:cubicBezTo>
                <a:cubicBezTo>
                  <a:pt x="540987" y="147652"/>
                  <a:pt x="551624" y="155663"/>
                  <a:pt x="563217" y="154609"/>
                </a:cubicBezTo>
                <a:cubicBezTo>
                  <a:pt x="593448" y="151861"/>
                  <a:pt x="651565" y="132522"/>
                  <a:pt x="651565" y="132522"/>
                </a:cubicBezTo>
                <a:cubicBezTo>
                  <a:pt x="673651" y="66260"/>
                  <a:pt x="651565" y="110435"/>
                  <a:pt x="673652" y="132522"/>
                </a:cubicBezTo>
                <a:cubicBezTo>
                  <a:pt x="681883" y="140753"/>
                  <a:pt x="695739" y="139884"/>
                  <a:pt x="706782" y="143565"/>
                </a:cubicBezTo>
                <a:cubicBezTo>
                  <a:pt x="725188" y="139884"/>
                  <a:pt x="745703" y="141835"/>
                  <a:pt x="762000" y="132522"/>
                </a:cubicBezTo>
                <a:cubicBezTo>
                  <a:pt x="796963" y="112543"/>
                  <a:pt x="785274" y="44263"/>
                  <a:pt x="795130" y="22087"/>
                </a:cubicBezTo>
                <a:cubicBezTo>
                  <a:pt x="800521" y="9958"/>
                  <a:pt x="817217" y="7362"/>
                  <a:pt x="828261" y="0"/>
                </a:cubicBezTo>
                <a:cubicBezTo>
                  <a:pt x="861391" y="11043"/>
                  <a:pt x="893772" y="24660"/>
                  <a:pt x="927652" y="33130"/>
                </a:cubicBezTo>
                <a:cubicBezTo>
                  <a:pt x="983119" y="46997"/>
                  <a:pt x="957427" y="39374"/>
                  <a:pt x="1004956" y="55217"/>
                </a:cubicBezTo>
                <a:cubicBezTo>
                  <a:pt x="1023362" y="51536"/>
                  <a:pt x="1042599" y="50765"/>
                  <a:pt x="1060174" y="44174"/>
                </a:cubicBezTo>
                <a:cubicBezTo>
                  <a:pt x="1072601" y="39514"/>
                  <a:pt x="1080134" y="23733"/>
                  <a:pt x="1093304" y="22087"/>
                </a:cubicBezTo>
                <a:cubicBezTo>
                  <a:pt x="1111929" y="19759"/>
                  <a:pt x="1130115" y="29449"/>
                  <a:pt x="1148521" y="33130"/>
                </a:cubicBezTo>
                <a:cubicBezTo>
                  <a:pt x="1262438" y="18891"/>
                  <a:pt x="1207191" y="22087"/>
                  <a:pt x="1314174" y="22087"/>
                </a:cubicBezTo>
              </a:path>
            </a:pathLst>
          </a:cu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5569084" y="884200"/>
            <a:ext cx="26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?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6.3 AMON Alerts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2483703" y="508596"/>
            <a:ext cx="5136297" cy="58477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marL="400050" indent="-514350" algn="ctr"/>
            <a:r>
              <a:rPr lang="en-US" sz="2200" b="1" dirty="0" smtClean="0"/>
              <a:t>AMON Alert</a:t>
            </a:r>
            <a:endParaRPr lang="en-US" sz="2200" dirty="0" smtClean="0"/>
          </a:p>
          <a:p>
            <a:pPr marL="400050" indent="-514350">
              <a:buFont typeface="+mj-lt"/>
              <a:buAutoNum type="arabicPeriod"/>
            </a:pPr>
            <a:r>
              <a:rPr lang="en-US" sz="2200" dirty="0" smtClean="0"/>
              <a:t>Alert ID</a:t>
            </a:r>
          </a:p>
          <a:p>
            <a:pPr marL="400050" indent="-514350">
              <a:buFont typeface="+mj-lt"/>
              <a:buAutoNum type="arabicPeriod"/>
            </a:pPr>
            <a:r>
              <a:rPr lang="en-US" sz="2200" dirty="0" smtClean="0"/>
              <a:t>R</a:t>
            </a:r>
            <a:r>
              <a:rPr lang="en-US" sz="2200" dirty="0" smtClean="0"/>
              <a:t>evision number</a:t>
            </a:r>
          </a:p>
          <a:p>
            <a:pPr marL="400050" indent="-514350">
              <a:buFont typeface="+mj-lt"/>
              <a:buAutoNum type="arabicPeriod"/>
            </a:pPr>
            <a:r>
              <a:rPr lang="en-US" sz="2200" dirty="0" smtClean="0"/>
              <a:t>Mean time</a:t>
            </a:r>
            <a:endParaRPr lang="en-US" sz="2200" dirty="0" smtClean="0"/>
          </a:p>
          <a:p>
            <a:pPr marL="400050" indent="-514350">
              <a:buFont typeface="+mj-lt"/>
              <a:buAutoNum type="arabicPeriod"/>
            </a:pPr>
            <a:r>
              <a:rPr lang="en-US" sz="2200" dirty="0" smtClean="0"/>
              <a:t>Burst duration</a:t>
            </a:r>
          </a:p>
          <a:p>
            <a:pPr marL="400050" indent="-514350">
              <a:buFont typeface="+mj-lt"/>
              <a:buAutoNum type="arabicPeriod"/>
            </a:pPr>
            <a:r>
              <a:rPr lang="en-US" sz="2200" dirty="0" smtClean="0"/>
              <a:t>Combined </a:t>
            </a:r>
            <a:r>
              <a:rPr lang="en-US" sz="2200" dirty="0" smtClean="0"/>
              <a:t>max LH </a:t>
            </a:r>
            <a:r>
              <a:rPr lang="en-US" sz="2200" dirty="0" smtClean="0"/>
              <a:t>position (RA, </a:t>
            </a:r>
            <a:r>
              <a:rPr lang="en-US" sz="2200" dirty="0" err="1" smtClean="0"/>
              <a:t>dec</a:t>
            </a:r>
            <a:r>
              <a:rPr lang="en-US" sz="2200" dirty="0" smtClean="0"/>
              <a:t>)</a:t>
            </a:r>
            <a:endParaRPr lang="en-US" sz="2200" dirty="0" smtClean="0"/>
          </a:p>
          <a:p>
            <a:pPr marL="400050" indent="-514350">
              <a:buFont typeface="+mj-lt"/>
              <a:buAutoNum type="arabicPeriod"/>
            </a:pPr>
            <a:r>
              <a:rPr lang="en-US" sz="2200" dirty="0" smtClean="0"/>
              <a:t>Position </a:t>
            </a:r>
            <a:r>
              <a:rPr lang="en-US" sz="2200" dirty="0" smtClean="0"/>
              <a:t>uncertainty (1-3 </a:t>
            </a:r>
            <a:r>
              <a:rPr lang="en-US" sz="2200" dirty="0" err="1" smtClean="0"/>
              <a:t>params</a:t>
            </a:r>
            <a:r>
              <a:rPr lang="en-US" sz="2200" dirty="0" smtClean="0"/>
              <a:t>)</a:t>
            </a:r>
          </a:p>
          <a:p>
            <a:pPr marL="400050" indent="-514350">
              <a:buFont typeface="+mj-lt"/>
              <a:buAutoNum type="arabicPeriod"/>
            </a:pPr>
            <a:r>
              <a:rPr lang="en-US" sz="2200" dirty="0" smtClean="0"/>
              <a:t>N</a:t>
            </a:r>
            <a:r>
              <a:rPr lang="en-US" sz="2200" dirty="0" smtClean="0"/>
              <a:t>umber </a:t>
            </a:r>
            <a:r>
              <a:rPr lang="en-US" sz="2200" dirty="0" smtClean="0"/>
              <a:t>of events</a:t>
            </a:r>
            <a:endParaRPr lang="en-US" sz="2200" dirty="0" smtClean="0"/>
          </a:p>
          <a:p>
            <a:pPr marL="400050" indent="-514350">
              <a:buFont typeface="+mj-lt"/>
              <a:buAutoNum type="arabicPeriod"/>
            </a:pPr>
            <a:r>
              <a:rPr lang="en-US" sz="2200" dirty="0" smtClean="0"/>
              <a:t>Which </a:t>
            </a:r>
            <a:r>
              <a:rPr lang="en-US" sz="2200" dirty="0" err="1" smtClean="0"/>
              <a:t>obs</a:t>
            </a:r>
            <a:r>
              <a:rPr lang="en-US" sz="2200" dirty="0" smtClean="0"/>
              <a:t> </a:t>
            </a:r>
            <a:r>
              <a:rPr lang="en-US" sz="2200" dirty="0" smtClean="0"/>
              <a:t>were </a:t>
            </a:r>
            <a:r>
              <a:rPr lang="en-US" sz="2200" dirty="0" smtClean="0"/>
              <a:t>sensitive</a:t>
            </a:r>
          </a:p>
          <a:p>
            <a:pPr marL="400050" indent="-514350">
              <a:buFont typeface="+mj-lt"/>
              <a:buAutoNum type="arabicPeriod"/>
            </a:pPr>
            <a:r>
              <a:rPr lang="en-US" sz="2200" dirty="0" err="1" smtClean="0"/>
              <a:t>Multimessenger</a:t>
            </a:r>
            <a:r>
              <a:rPr lang="en-US" sz="2200" dirty="0" smtClean="0"/>
              <a:t> content (yes/no)</a:t>
            </a:r>
          </a:p>
          <a:p>
            <a:pPr marL="400050" indent="-514350">
              <a:buFont typeface="+mj-lt"/>
              <a:buAutoNum type="arabicPeriod"/>
            </a:pPr>
            <a:r>
              <a:rPr lang="en-US" sz="2200" dirty="0" smtClean="0"/>
              <a:t>False alarm rate</a:t>
            </a:r>
          </a:p>
          <a:p>
            <a:pPr marL="1314450" lvl="2" indent="-514350">
              <a:buFont typeface="+mj-lt"/>
              <a:buAutoNum type="alphaLcPeriod"/>
            </a:pPr>
            <a:r>
              <a:rPr lang="en-US" sz="2200" dirty="0" smtClean="0"/>
              <a:t>Single alert type (e.g. IC-BAT)</a:t>
            </a:r>
          </a:p>
          <a:p>
            <a:pPr marL="1314450" lvl="2" indent="-514350">
              <a:buFont typeface="+mj-lt"/>
              <a:buAutoNum type="alphaLcPeriod"/>
            </a:pPr>
            <a:r>
              <a:rPr lang="en-US" sz="2200" dirty="0" smtClean="0"/>
              <a:t>All streams combined</a:t>
            </a:r>
          </a:p>
          <a:p>
            <a:pPr marL="400050" indent="-514350">
              <a:buFont typeface="+mj-lt"/>
              <a:buAutoNum type="arabicPeriod"/>
            </a:pPr>
            <a:r>
              <a:rPr lang="en-US" sz="2200" dirty="0" smtClean="0"/>
              <a:t>Universal statistical </a:t>
            </a:r>
            <a:r>
              <a:rPr lang="en-US" sz="2200" dirty="0" err="1" smtClean="0"/>
              <a:t>measure(s</a:t>
            </a:r>
            <a:r>
              <a:rPr lang="en-US" sz="2200" dirty="0" smtClean="0"/>
              <a:t>)</a:t>
            </a:r>
          </a:p>
          <a:p>
            <a:pPr marL="857250" lvl="1" indent="-514350"/>
            <a:r>
              <a:rPr lang="en-US" sz="2200" dirty="0" smtClean="0"/>
              <a:t>	e.g. Bayesian probability </a:t>
            </a:r>
            <a:r>
              <a:rPr lang="en-US" sz="2200" dirty="0" smtClean="0"/>
              <a:t>under</a:t>
            </a:r>
            <a:r>
              <a:rPr lang="en-US" sz="2200" dirty="0" smtClean="0"/>
              <a:t> astrophysical </a:t>
            </a:r>
            <a:r>
              <a:rPr lang="en-US" sz="2200" dirty="0" err="1" smtClean="0"/>
              <a:t>model(s</a:t>
            </a:r>
            <a:r>
              <a:rPr lang="en-US" sz="2200" dirty="0" smtClean="0"/>
              <a:t>) </a:t>
            </a:r>
          </a:p>
          <a:p>
            <a:pPr marL="400050" indent="-514350">
              <a:buFont typeface="+mj-lt"/>
              <a:buAutoNum type="arabicPeriod"/>
            </a:pPr>
            <a:r>
              <a:rPr lang="en-US" sz="2200" dirty="0" smtClean="0"/>
              <a:t>(masked) Which </a:t>
            </a:r>
            <a:r>
              <a:rPr lang="en-US" sz="2200" dirty="0" err="1" smtClean="0"/>
              <a:t>obs</a:t>
            </a:r>
            <a:r>
              <a:rPr lang="en-US" sz="2200" dirty="0" smtClean="0"/>
              <a:t> triggered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AR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22786" r="2234"/>
              <a:stretch>
                <a:fillRect/>
              </a:stretch>
            </p:blipFill>
          </mc:Choice>
          <mc:Fallback>
            <p:blipFill>
              <a:blip r:embed="rId3"/>
              <a:srcRect t="22786" r="2234"/>
              <a:stretch>
                <a:fillRect/>
              </a:stretch>
            </p:blipFill>
          </mc:Fallback>
        </mc:AlternateContent>
        <p:spPr>
          <a:xfrm>
            <a:off x="1455542" y="1675827"/>
            <a:ext cx="7515942" cy="47467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6.5 False Positive Rates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455542" y="130177"/>
            <a:ext cx="7688458" cy="240970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False Alarm Rates (per year) for clustering analysis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t</a:t>
            </a:r>
            <a:r>
              <a:rPr lang="en-US" dirty="0" smtClean="0"/>
              <a:t> = 100 sec, </a:t>
            </a:r>
            <a:r>
              <a:rPr lang="en-US" dirty="0" smtClean="0">
                <a:latin typeface="Symbol" charset="2"/>
                <a:cs typeface="Symbol" charset="2"/>
              </a:rPr>
              <a:t>DW</a:t>
            </a:r>
            <a:r>
              <a:rPr lang="en-US" dirty="0" smtClean="0"/>
              <a:t> = 2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</a:p>
          <a:p>
            <a:r>
              <a:rPr lang="en-US" dirty="0" smtClean="0"/>
              <a:t>Tune FAR up by relaxing cuts, down with likelihood refinement </a:t>
            </a:r>
          </a:p>
          <a:p>
            <a:r>
              <a:rPr lang="en-US" dirty="0" smtClean="0"/>
              <a:t>Refinement may be needed prior to distribution of Alerts</a:t>
            </a:r>
          </a:p>
          <a:p>
            <a:pPr>
              <a:buNone/>
            </a:pPr>
            <a:r>
              <a:rPr lang="en-US" dirty="0" smtClean="0"/>
              <a:t>	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370667" y="2564071"/>
            <a:ext cx="6637102" cy="370434"/>
          </a:xfrm>
          <a:prstGeom prst="rect">
            <a:avLst/>
          </a:prstGeom>
          <a:noFill/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370667" y="4777618"/>
            <a:ext cx="6637102" cy="774096"/>
          </a:xfrm>
          <a:prstGeom prst="rect">
            <a:avLst/>
          </a:prstGeom>
          <a:noFill/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370666" y="2922410"/>
            <a:ext cx="6637102" cy="1492352"/>
          </a:xfrm>
          <a:prstGeom prst="rect">
            <a:avLst/>
          </a:prstGeom>
          <a:noFill/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370784" y="4414762"/>
            <a:ext cx="6632149" cy="370434"/>
          </a:xfrm>
          <a:prstGeom prst="rect">
            <a:avLst/>
          </a:prstGeom>
          <a:noFill/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558734" y="1675827"/>
            <a:ext cx="1668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Events per year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419980" y="5311849"/>
            <a:ext cx="6251746" cy="1477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Papyrus"/>
              </a:rPr>
              <a:t>Under development at </a:t>
            </a:r>
          </a:p>
          <a:p>
            <a:pPr algn="ctr"/>
            <a:r>
              <a:rPr lang="en-US" sz="2400" dirty="0" smtClean="0">
                <a:latin typeface="Papyrus"/>
              </a:rPr>
              <a:t>The Pennsylvania State University</a:t>
            </a:r>
          </a:p>
          <a:p>
            <a:pPr algn="ctr"/>
            <a:endParaRPr lang="en-US" sz="2400" dirty="0" smtClean="0">
              <a:latin typeface="Papyrus"/>
            </a:endParaRPr>
          </a:p>
          <a:p>
            <a:pPr algn="ctr"/>
            <a:r>
              <a:rPr lang="en-US" dirty="0" smtClean="0">
                <a:latin typeface="Papyrus"/>
              </a:rPr>
              <a:t>http://</a:t>
            </a:r>
            <a:r>
              <a:rPr lang="en-US" dirty="0" err="1" smtClean="0">
                <a:latin typeface="Papyrus"/>
              </a:rPr>
              <a:t>amon.gravity.psu.edu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AMON</a:t>
            </a:r>
            <a:endParaRPr lang="en-US" dirty="0"/>
          </a:p>
        </p:txBody>
      </p:sp>
      <p:sp>
        <p:nvSpPr>
          <p:cNvPr id="15" name="Subtitle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fld id="{609BE567-CCE6-5C4B-8415-F77F7B403473}" type="datetime1">
              <a:rPr lang="en-US" smtClean="0"/>
              <a:pPr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AMON</a:t>
            </a:r>
            <a:endParaRPr lang="en-US" dirty="0"/>
          </a:p>
        </p:txBody>
      </p:sp>
      <p:pic>
        <p:nvPicPr>
          <p:cNvPr id="14" name="Content Placeholder 13" descr="background.pdf"/>
          <p:cNvPicPr>
            <a:picLocks noGrp="1" noChangeAspect="1"/>
          </p:cNvPicPr>
          <p:nvPr>
            <p:ph idx="4294967295"/>
          </p:nvPr>
        </p:nvPicPr>
        <mc:AlternateContent>
          <mc:Choice xmlns:ma="http://schemas.microsoft.com/office/mac/drawingml/2008/main" Requires="ma">
            <p:blipFill>
              <a:blip r:embed="rId2"/>
              <a:srcRect t="894" b="8"/>
              <a:stretch>
                <a:fillRect/>
              </a:stretch>
            </p:blipFill>
          </mc:Choice>
          <mc:Fallback>
            <p:blipFill>
              <a:blip r:embed="rId3"/>
              <a:srcRect t="894" b="8"/>
              <a:stretch>
                <a:fillRect/>
              </a:stretch>
            </p:blipFill>
          </mc:Fallback>
        </mc:AlternateContent>
        <p:spPr>
          <a:xfrm>
            <a:off x="-4763" y="0"/>
            <a:ext cx="9148763" cy="6946900"/>
          </a:xfrm>
        </p:spPr>
      </p:pic>
      <p:sp>
        <p:nvSpPr>
          <p:cNvPr id="8" name="Rectangle 7"/>
          <p:cNvSpPr/>
          <p:nvPr/>
        </p:nvSpPr>
        <p:spPr>
          <a:xfrm>
            <a:off x="1492" y="3015557"/>
            <a:ext cx="91454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latin typeface="Papyrus"/>
              </a:rPr>
              <a:t>1. Introduction</a:t>
            </a:r>
            <a:endParaRPr lang="en-US" sz="48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34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6.5 False Positive Rates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455542" y="130176"/>
            <a:ext cx="6950648" cy="622617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Single observatory </a:t>
            </a:r>
            <a:r>
              <a:rPr lang="en-US" dirty="0" smtClean="0"/>
              <a:t>event rates are too large for discovery</a:t>
            </a:r>
          </a:p>
          <a:p>
            <a:pPr lvl="1"/>
            <a:r>
              <a:rPr lang="en-US" dirty="0" smtClean="0"/>
              <a:t>Could</a:t>
            </a:r>
            <a:r>
              <a:rPr lang="en-US" dirty="0" smtClean="0"/>
              <a:t> raise threshold to give stand-alone discovery or reduce false positive rate</a:t>
            </a:r>
          </a:p>
          <a:p>
            <a:pPr lvl="1"/>
            <a:r>
              <a:rPr lang="en-US" dirty="0" smtClean="0"/>
              <a:t>But, this is the purview of the individual collaborations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smtClean="0"/>
              <a:t>Triple” coincidences typically have discovery-level false positive rate</a:t>
            </a:r>
          </a:p>
          <a:p>
            <a:pPr lvl="1"/>
            <a:r>
              <a:rPr lang="en-US" dirty="0" smtClean="0"/>
              <a:t>3</a:t>
            </a:r>
            <a:r>
              <a:rPr lang="en-US" dirty="0" smtClean="0"/>
              <a:t> events or </a:t>
            </a:r>
            <a:r>
              <a:rPr lang="en-US" dirty="0" smtClean="0"/>
              <a:t>2</a:t>
            </a:r>
            <a:r>
              <a:rPr lang="en-US" dirty="0" smtClean="0"/>
              <a:t> events plus </a:t>
            </a:r>
            <a:r>
              <a:rPr lang="en-US" dirty="0" smtClean="0"/>
              <a:t>additional</a:t>
            </a:r>
            <a:r>
              <a:rPr lang="en-US" dirty="0" smtClean="0"/>
              <a:t> significance</a:t>
            </a:r>
          </a:p>
          <a:p>
            <a:pPr lvl="1"/>
            <a:r>
              <a:rPr lang="en-US" dirty="0" smtClean="0"/>
              <a:t>All of these should be followed-up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err="1" smtClean="0"/>
              <a:t>Pairwise</a:t>
            </a:r>
            <a:r>
              <a:rPr lang="en-US" dirty="0" smtClean="0"/>
              <a:t> coincidences are marginal and require follow-up counterpart for discovery</a:t>
            </a:r>
          </a:p>
          <a:p>
            <a:pPr lvl="1"/>
            <a:r>
              <a:rPr lang="en-US" dirty="0" smtClean="0"/>
              <a:t>Need to prioritize these marginal alerts</a:t>
            </a:r>
          </a:p>
          <a:p>
            <a:pPr lvl="1"/>
            <a:r>
              <a:rPr lang="en-US" dirty="0" smtClean="0"/>
              <a:t>Difficult to do this in a model-independent 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566952" y="2855679"/>
            <a:ext cx="4545039" cy="9389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6.6 Merging alert streams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095" y="130175"/>
            <a:ext cx="6618524" cy="65912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AMON output streams (a = 1 - N)</a:t>
            </a:r>
          </a:p>
          <a:p>
            <a:pPr lvl="1"/>
            <a:r>
              <a:rPr lang="en-US" dirty="0" smtClean="0"/>
              <a:t>Threshold for each stream: </a:t>
            </a:r>
            <a:r>
              <a:rPr lang="en-US" i="1" dirty="0" err="1" smtClean="0">
                <a:latin typeface="Calibri"/>
                <a:cs typeface="Calibri"/>
              </a:rPr>
              <a:t>d</a:t>
            </a:r>
            <a:r>
              <a:rPr lang="en-US" i="1" baseline="-25000" dirty="0" err="1" smtClean="0"/>
              <a:t>a</a:t>
            </a:r>
            <a:endParaRPr lang="en-US" i="1" dirty="0" smtClean="0"/>
          </a:p>
          <a:p>
            <a:pPr lvl="1"/>
            <a:r>
              <a:rPr lang="en-US" dirty="0" smtClean="0"/>
              <a:t>Event rates: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a</a:t>
            </a:r>
            <a:r>
              <a:rPr lang="en-US" i="1" dirty="0" err="1" smtClean="0">
                <a:latin typeface="Symbol" charset="2"/>
                <a:cs typeface="Symbol" charset="2"/>
              </a:rPr>
              <a:t>(</a:t>
            </a:r>
            <a:r>
              <a:rPr lang="en-US" i="1" dirty="0" err="1" smtClean="0">
                <a:cs typeface="Calibri"/>
              </a:rPr>
              <a:t>d</a:t>
            </a:r>
            <a:r>
              <a:rPr lang="en-US" i="1" baseline="-25000" dirty="0" err="1" smtClean="0"/>
              <a:t>a</a:t>
            </a:r>
            <a:r>
              <a:rPr lang="en-US" i="1" dirty="0" smtClean="0">
                <a:latin typeface="Symbol" charset="2"/>
                <a:cs typeface="Symbol" charset="2"/>
              </a:rPr>
              <a:t>)</a:t>
            </a:r>
            <a:endParaRPr lang="en-US" i="1" baseline="-25000" dirty="0" smtClean="0"/>
          </a:p>
          <a:p>
            <a:pPr lvl="1"/>
            <a:r>
              <a:rPr lang="en-US" dirty="0" smtClean="0"/>
              <a:t>Sensitivity (model dependent): </a:t>
            </a:r>
            <a:r>
              <a:rPr lang="en-US" i="1" dirty="0" err="1" smtClean="0"/>
              <a:t>Se</a:t>
            </a:r>
            <a:r>
              <a:rPr lang="en-US" i="1" baseline="-25000" dirty="0" err="1" smtClean="0"/>
              <a:t>a</a:t>
            </a:r>
            <a:r>
              <a:rPr lang="en-US" i="1" dirty="0" err="1" smtClean="0">
                <a:latin typeface="Symbol" charset="2"/>
                <a:cs typeface="Symbol" charset="2"/>
              </a:rPr>
              <a:t>(</a:t>
            </a:r>
            <a:r>
              <a:rPr lang="en-US" i="1" dirty="0" err="1" smtClean="0">
                <a:cs typeface="Calibri"/>
              </a:rPr>
              <a:t>d</a:t>
            </a:r>
            <a:r>
              <a:rPr lang="en-US" i="1" baseline="-25000" dirty="0" err="1" smtClean="0"/>
              <a:t>a</a:t>
            </a:r>
            <a:r>
              <a:rPr lang="en-US" i="1" dirty="0" smtClean="0">
                <a:latin typeface="Symbol" charset="2"/>
                <a:cs typeface="Symbol" charset="2"/>
              </a:rPr>
              <a:t>)</a:t>
            </a:r>
          </a:p>
          <a:p>
            <a:pPr lvl="1"/>
            <a:endParaRPr lang="en-US" baseline="-25000" dirty="0" smtClean="0"/>
          </a:p>
          <a:p>
            <a:r>
              <a:rPr lang="en-US" dirty="0" smtClean="0"/>
              <a:t>If a follow-up program allows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alert</a:t>
            </a:r>
            <a:r>
              <a:rPr lang="en-US" baseline="-25000" dirty="0" err="1" smtClean="0"/>
              <a:t>s</a:t>
            </a:r>
            <a:r>
              <a:rPr lang="en-US" dirty="0" smtClean="0"/>
              <a:t> then our goal is to maximize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Vary </a:t>
            </a:r>
            <a:r>
              <a:rPr lang="en-US" i="1" dirty="0" smtClean="0"/>
              <a:t>{</a:t>
            </a:r>
            <a:r>
              <a:rPr lang="en-US" i="1" dirty="0" err="1" smtClean="0">
                <a:cs typeface="Calibri"/>
              </a:rPr>
              <a:t>d</a:t>
            </a:r>
            <a:r>
              <a:rPr lang="en-US" i="1" baseline="-25000" dirty="0" err="1" smtClean="0"/>
              <a:t>a</a:t>
            </a:r>
            <a:r>
              <a:rPr lang="en-US" i="1" dirty="0" smtClean="0"/>
              <a:t>} </a:t>
            </a:r>
            <a:r>
              <a:rPr lang="en-US" dirty="0" smtClean="0"/>
              <a:t>and </a:t>
            </a:r>
            <a:r>
              <a:rPr lang="en-US" dirty="0" smtClean="0"/>
              <a:t>L</a:t>
            </a:r>
            <a:r>
              <a:rPr lang="en-US" dirty="0" smtClean="0"/>
              <a:t>agrange multiplier </a:t>
            </a:r>
            <a:r>
              <a:rPr lang="en-US" i="1" dirty="0" err="1" smtClean="0">
                <a:latin typeface="Symbol" charset="2"/>
                <a:cs typeface="Symbol" charset="2"/>
              </a:rPr>
              <a:t>l</a:t>
            </a:r>
            <a:endParaRPr lang="en-US" i="1" dirty="0" smtClean="0">
              <a:latin typeface="Symbol" charset="2"/>
              <a:cs typeface="Symbol" charset="2"/>
            </a:endParaRPr>
          </a:p>
          <a:p>
            <a:pPr lvl="1"/>
            <a:r>
              <a:rPr lang="en-US" dirty="0" smtClean="0">
                <a:latin typeface="Calibri"/>
                <a:cs typeface="Calibri"/>
              </a:rPr>
              <a:t>Optionally, include follow-up efficiency in Se calculations</a:t>
            </a:r>
          </a:p>
          <a:p>
            <a:pPr lvl="1"/>
            <a:r>
              <a:rPr lang="en-US" i="1" dirty="0" smtClean="0">
                <a:latin typeface="Symbol" charset="2"/>
                <a:cs typeface="Symbol" charset="2"/>
              </a:rPr>
              <a:t>l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is equivalent to Bayesian probability for discovery, serving as a universal ranking</a:t>
            </a:r>
          </a:p>
          <a:p>
            <a:pPr lvl="1"/>
            <a:endParaRPr lang="en-US" sz="1297" dirty="0" smtClean="0">
              <a:latin typeface="Calibri"/>
              <a:cs typeface="Calibri"/>
            </a:endParaRPr>
          </a:p>
          <a:p>
            <a:r>
              <a:rPr lang="en-US" i="1" dirty="0" smtClean="0">
                <a:latin typeface="Calibri"/>
                <a:cs typeface="Calibri"/>
              </a:rPr>
              <a:t>Result is highly model dependent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baseline="-25000" dirty="0" smtClean="0"/>
          </a:p>
          <a:p>
            <a:pPr lvl="1"/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673040" y="2819395"/>
          <a:ext cx="4303486" cy="987374"/>
        </p:xfrm>
        <a:graphic>
          <a:graphicData uri="http://schemas.openxmlformats.org/presentationml/2006/ole">
            <p:oleObj spid="_x0000_s110594" name="Equation" r:id="rId3" imgW="2044700" imgH="4699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pic>
        <p:nvPicPr>
          <p:cNvPr id="17" name="Picture 16" descr="one_or_two_color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37612" y="2231448"/>
            <a:ext cx="5708955" cy="4426976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6.6 </a:t>
            </a:r>
            <a:r>
              <a:rPr lang="en-US" dirty="0" smtClean="0"/>
              <a:t>Merging</a:t>
            </a:r>
            <a:r>
              <a:rPr lang="en-US" dirty="0" smtClean="0"/>
              <a:t> alert streams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095" y="130177"/>
            <a:ext cx="7428905" cy="210127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Example: </a:t>
            </a:r>
            <a:r>
              <a:rPr lang="en-US" dirty="0" err="1" smtClean="0"/>
              <a:t>IceCube</a:t>
            </a:r>
            <a:r>
              <a:rPr lang="en-US" dirty="0" smtClean="0"/>
              <a:t> singlet &amp; doublet streams</a:t>
            </a:r>
          </a:p>
          <a:p>
            <a:pPr lvl="1"/>
            <a:r>
              <a:rPr lang="en-US" dirty="0" smtClean="0"/>
              <a:t>Adjust thresholds to maximize discovery potential</a:t>
            </a:r>
          </a:p>
          <a:p>
            <a:pPr marL="1371600" lvl="2" indent="-457200">
              <a:buNone/>
            </a:pPr>
            <a:r>
              <a:rPr lang="en-US" dirty="0" smtClean="0"/>
              <a:t>1. Singlet energy threshold</a:t>
            </a:r>
          </a:p>
          <a:p>
            <a:pPr marL="1371600" lvl="2" indent="-457200">
              <a:buNone/>
            </a:pPr>
            <a:r>
              <a:rPr lang="en-US" dirty="0" smtClean="0"/>
              <a:t>2. Opening angle between </a:t>
            </a:r>
            <a:r>
              <a:rPr lang="en-US" dirty="0" smtClean="0"/>
              <a:t>doublets </a:t>
            </a:r>
          </a:p>
          <a:p>
            <a:pPr lvl="1"/>
            <a:r>
              <a:rPr lang="en-US" dirty="0" smtClean="0"/>
              <a:t>Keeping follow-up budget fixed</a:t>
            </a:r>
          </a:p>
          <a:p>
            <a:pPr marL="971550" lvl="1" indent="-457200">
              <a:buFontTx/>
              <a:buChar char="-"/>
            </a:pPr>
            <a:endParaRPr lang="en-US" dirty="0" smtClean="0"/>
          </a:p>
          <a:p>
            <a:pPr lvl="1"/>
            <a:endParaRPr lang="en-US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5624291" y="6156174"/>
            <a:ext cx="2273896" cy="584776"/>
            <a:chOff x="5588011" y="6154876"/>
            <a:chExt cx="2273896" cy="584776"/>
          </a:xfrm>
        </p:grpSpPr>
        <p:cxnSp>
          <p:nvCxnSpPr>
            <p:cNvPr id="11" name="Straight Arrow Connector 10"/>
            <p:cNvCxnSpPr>
              <a:stCxn id="14" idx="1"/>
            </p:cNvCxnSpPr>
            <p:nvPr/>
          </p:nvCxnSpPr>
          <p:spPr>
            <a:xfrm rot="10800000" flipV="1">
              <a:off x="5588011" y="6447264"/>
              <a:ext cx="335895" cy="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923905" y="6154876"/>
              <a:ext cx="1938002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Result depends on Bayesian prior 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P(n</a:t>
              </a:r>
              <a:r>
                <a:rPr lang="en-US" sz="1600" dirty="0" smtClean="0">
                  <a:solidFill>
                    <a:srgbClr val="FF0000"/>
                  </a:solidFill>
                </a:rPr>
                <a:t>)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6.7 Data conflict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094" y="130176"/>
            <a:ext cx="7126525" cy="622617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Prioritizing alerts requires optimizing discovery potential in the context of a specific model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Competing Needs: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Requirement to keep data confidential, e.g.</a:t>
            </a:r>
          </a:p>
          <a:p>
            <a:pPr marL="1314450" lvl="2" indent="-514350">
              <a:buFontTx/>
              <a:buChar char="-"/>
            </a:pPr>
            <a:r>
              <a:rPr lang="en-US" dirty="0" smtClean="0"/>
              <a:t>Which observatories triggered</a:t>
            </a:r>
          </a:p>
          <a:p>
            <a:pPr marL="1314450" lvl="2" indent="-514350">
              <a:buFontTx/>
              <a:buChar char="-"/>
            </a:pPr>
            <a:r>
              <a:rPr lang="en-US" dirty="0" smtClean="0"/>
              <a:t>Event energy or significance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Desire of follow-up facilities to prioritize sub-threshold alerts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/>
            <a:r>
              <a:rPr lang="en-US" dirty="0" smtClean="0"/>
              <a:t>A Solution?</a:t>
            </a:r>
          </a:p>
          <a:p>
            <a:pPr marL="914400" lvl="1" indent="-514350"/>
            <a:r>
              <a:rPr lang="en-US" dirty="0" smtClean="0"/>
              <a:t>AMON can </a:t>
            </a:r>
            <a:r>
              <a:rPr lang="en-US" dirty="0" smtClean="0"/>
              <a:t>p</a:t>
            </a:r>
            <a:r>
              <a:rPr lang="en-US" dirty="0" smtClean="0"/>
              <a:t>erform a standard set of model-dependent analyses, distributing the Bayesian probability with the alerts</a:t>
            </a:r>
          </a:p>
          <a:p>
            <a:pPr marL="914400" lvl="1" indent="-514350"/>
            <a:r>
              <a:rPr lang="en-US" dirty="0" smtClean="0"/>
              <a:t>Each follow-up facility selects which model they will use to threshold their programs </a:t>
            </a:r>
          </a:p>
          <a:p>
            <a:pPr marL="914400" lvl="1" indent="-514350"/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419980" y="5311849"/>
            <a:ext cx="6251746" cy="1477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Papyrus"/>
              </a:rPr>
              <a:t>Under development at </a:t>
            </a:r>
          </a:p>
          <a:p>
            <a:pPr algn="ctr"/>
            <a:r>
              <a:rPr lang="en-US" sz="2400" dirty="0" smtClean="0">
                <a:latin typeface="Papyrus"/>
              </a:rPr>
              <a:t>The Pennsylvania State University</a:t>
            </a:r>
          </a:p>
          <a:p>
            <a:pPr algn="ctr"/>
            <a:endParaRPr lang="en-US" sz="2400" dirty="0" smtClean="0">
              <a:latin typeface="Papyrus"/>
            </a:endParaRPr>
          </a:p>
          <a:p>
            <a:pPr algn="ctr"/>
            <a:r>
              <a:rPr lang="en-US" dirty="0" smtClean="0">
                <a:latin typeface="Papyrus"/>
              </a:rPr>
              <a:t>http://</a:t>
            </a:r>
            <a:r>
              <a:rPr lang="en-US" dirty="0" err="1" smtClean="0">
                <a:latin typeface="Papyrus"/>
              </a:rPr>
              <a:t>amon.gravity.psu.edu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AMON</a:t>
            </a:r>
            <a:endParaRPr lang="en-US" dirty="0"/>
          </a:p>
        </p:txBody>
      </p:sp>
      <p:sp>
        <p:nvSpPr>
          <p:cNvPr id="15" name="Subtitle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fld id="{609BE567-CCE6-5C4B-8415-F77F7B403473}" type="datetime1">
              <a:rPr lang="en-US" smtClean="0"/>
              <a:pPr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AMON</a:t>
            </a:r>
            <a:endParaRPr lang="en-US" dirty="0"/>
          </a:p>
        </p:txBody>
      </p:sp>
      <p:pic>
        <p:nvPicPr>
          <p:cNvPr id="14" name="Content Placeholder 13" descr="background.pdf"/>
          <p:cNvPicPr>
            <a:picLocks noGrp="1" noChangeAspect="1"/>
          </p:cNvPicPr>
          <p:nvPr>
            <p:ph idx="4294967295"/>
          </p:nvPr>
        </p:nvPicPr>
        <mc:AlternateContent>
          <mc:Choice xmlns:ma="http://schemas.microsoft.com/office/mac/drawingml/2008/main" Requires="ma">
            <p:blipFill>
              <a:blip r:embed="rId2"/>
              <a:srcRect t="894" b="8"/>
              <a:stretch>
                <a:fillRect/>
              </a:stretch>
            </p:blipFill>
          </mc:Choice>
          <mc:Fallback>
            <p:blipFill>
              <a:blip r:embed="rId3"/>
              <a:srcRect t="894" b="8"/>
              <a:stretch>
                <a:fillRect/>
              </a:stretch>
            </p:blipFill>
          </mc:Fallback>
        </mc:AlternateContent>
        <p:spPr>
          <a:xfrm>
            <a:off x="-4763" y="0"/>
            <a:ext cx="9148763" cy="6946900"/>
          </a:xfrm>
        </p:spPr>
      </p:pic>
      <p:sp>
        <p:nvSpPr>
          <p:cNvPr id="8" name="Rectangle 7"/>
          <p:cNvSpPr/>
          <p:nvPr/>
        </p:nvSpPr>
        <p:spPr>
          <a:xfrm>
            <a:off x="1492" y="3015557"/>
            <a:ext cx="91454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latin typeface="Papyrus"/>
              </a:rPr>
              <a:t>Additional Material</a:t>
            </a:r>
            <a:endParaRPr lang="en-US" sz="48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34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Menu of services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715094" y="130176"/>
            <a:ext cx="6971705" cy="6226174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Realtime</a:t>
            </a:r>
            <a:r>
              <a:rPr lang="en-US" dirty="0" smtClean="0"/>
              <a:t> search for coincident </a:t>
            </a:r>
            <a:r>
              <a:rPr lang="en-US" dirty="0" err="1" smtClean="0"/>
              <a:t>subthreshold</a:t>
            </a:r>
            <a:r>
              <a:rPr lang="en-US" dirty="0" smtClean="0"/>
              <a:t> events from two or more observatories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Generation and distribution of these coincidences as “AMON Alerts” to the network of follow-up facilities that have signed the AMON </a:t>
            </a:r>
            <a:r>
              <a:rPr lang="en-US" dirty="0" err="1" smtClean="0"/>
              <a:t>MoU</a:t>
            </a:r>
            <a:r>
              <a:rPr lang="en-US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Optional forwarding of single-observatory above-threshold events to a selected set of follow-up partners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Statistical ranking of </a:t>
            </a:r>
            <a:r>
              <a:rPr lang="en-US" dirty="0" err="1" smtClean="0"/>
              <a:t>multimessenger</a:t>
            </a:r>
            <a:r>
              <a:rPr lang="en-US" dirty="0" smtClean="0"/>
              <a:t> alerts, individualized to the capabilities and science goals of each follow-up partner 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Transmission of all AMON Alerts back to originating observatories for </a:t>
            </a:r>
            <a:r>
              <a:rPr lang="en-US" i="1" dirty="0" smtClean="0"/>
              <a:t>e.g. </a:t>
            </a:r>
            <a:r>
              <a:rPr lang="en-US" dirty="0" smtClean="0"/>
              <a:t>triggered GW analysis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Subscription to single observatory event streams (</a:t>
            </a:r>
            <a:r>
              <a:rPr lang="en-US" i="1" dirty="0" smtClean="0"/>
              <a:t>e.g. </a:t>
            </a:r>
            <a:r>
              <a:rPr lang="en-US" dirty="0" smtClean="0"/>
              <a:t>neutrinos), where permitted by pair-wise </a:t>
            </a:r>
            <a:r>
              <a:rPr lang="en-US" dirty="0" err="1" smtClean="0"/>
              <a:t>MoUs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For the purpose of archival studies, access to events in the AMON </a:t>
            </a:r>
            <a:r>
              <a:rPr lang="en-US" dirty="0" err="1" smtClean="0"/>
              <a:t>multimessenger</a:t>
            </a:r>
            <a:r>
              <a:rPr lang="en-US" dirty="0" smtClean="0"/>
              <a:t> database (with read permission granted after approved by the AMON executive board)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Co-Pointing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pic>
        <p:nvPicPr>
          <p:cNvPr id="7" name="Picture 6" descr="MultGE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98844" y="635953"/>
            <a:ext cx="5760720" cy="5557520"/>
          </a:xfrm>
          <a:prstGeom prst="rect">
            <a:avLst/>
          </a:prstGeom>
        </p:spPr>
      </p:pic>
      <p:pic>
        <p:nvPicPr>
          <p:cNvPr id="8" name="Picture 7" descr="MultGE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298844" y="635953"/>
            <a:ext cx="5760720" cy="5557520"/>
          </a:xfrm>
          <a:prstGeom prst="rect">
            <a:avLst/>
          </a:prstGeom>
        </p:spPr>
      </p:pic>
      <p:pic>
        <p:nvPicPr>
          <p:cNvPr id="9" name="Picture 8" descr="MultGE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298844" y="635953"/>
            <a:ext cx="5760720" cy="5557520"/>
          </a:xfrm>
          <a:prstGeom prst="rect">
            <a:avLst/>
          </a:prstGeom>
        </p:spPr>
      </p:pic>
      <p:pic>
        <p:nvPicPr>
          <p:cNvPr id="10" name="Picture 9" descr="MultGE5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2298844" y="635953"/>
            <a:ext cx="5760720" cy="5557520"/>
          </a:xfrm>
          <a:prstGeom prst="rect">
            <a:avLst/>
          </a:prstGeom>
        </p:spPr>
      </p:pic>
      <p:pic>
        <p:nvPicPr>
          <p:cNvPr id="11" name="Picture 10" descr="MultGE6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2298844" y="635953"/>
            <a:ext cx="5760720" cy="5557520"/>
          </a:xfrm>
          <a:prstGeom prst="rect">
            <a:avLst/>
          </a:prstGeom>
        </p:spPr>
      </p:pic>
      <p:pic>
        <p:nvPicPr>
          <p:cNvPr id="12" name="Picture 11" descr="MultGE7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2298844" y="635953"/>
            <a:ext cx="5760720" cy="5557520"/>
          </a:xfrm>
          <a:prstGeom prst="rect">
            <a:avLst/>
          </a:prstGeom>
        </p:spPr>
      </p:pic>
      <p:pic>
        <p:nvPicPr>
          <p:cNvPr id="13" name="Picture 12" descr="MultGE8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2298844" y="635953"/>
            <a:ext cx="5760720" cy="55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2331" y="130175"/>
            <a:ext cx="4207972" cy="6591299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b="1" dirty="0" smtClean="0"/>
              <a:t>Data Products</a:t>
            </a:r>
          </a:p>
          <a:p>
            <a:pPr algn="ctr">
              <a:buNone/>
            </a:pPr>
            <a:endParaRPr lang="en-US" sz="645" b="1" dirty="0" smtClean="0"/>
          </a:p>
          <a:p>
            <a:pPr marL="514350" indent="-514350"/>
            <a:r>
              <a:rPr lang="en-US" dirty="0" smtClean="0"/>
              <a:t>Triggering Events</a:t>
            </a:r>
          </a:p>
          <a:p>
            <a:pPr marL="914400" lvl="1" indent="-514350"/>
            <a:r>
              <a:rPr lang="en-US" dirty="0" smtClean="0"/>
              <a:t>Transmitted in </a:t>
            </a:r>
            <a:r>
              <a:rPr lang="en-US" dirty="0" err="1" smtClean="0"/>
              <a:t>realtime</a:t>
            </a:r>
            <a:r>
              <a:rPr lang="en-US" dirty="0" smtClean="0"/>
              <a:t> from each observatory</a:t>
            </a:r>
          </a:p>
          <a:p>
            <a:pPr marL="914400" lvl="1" indent="-514350"/>
            <a:r>
              <a:rPr lang="en-US" dirty="0" smtClean="0"/>
              <a:t>Stored in </a:t>
            </a:r>
            <a:r>
              <a:rPr lang="en-US" dirty="0" err="1" smtClean="0"/>
              <a:t>VOEvent</a:t>
            </a:r>
            <a:r>
              <a:rPr lang="en-US" dirty="0" smtClean="0"/>
              <a:t> format</a:t>
            </a:r>
          </a:p>
          <a:p>
            <a:pPr marL="914400" lvl="1" indent="-514350"/>
            <a:r>
              <a:rPr lang="en-US" dirty="0" smtClean="0"/>
              <a:t>Treated highly confidential</a:t>
            </a:r>
          </a:p>
          <a:p>
            <a:pPr marL="914400" lvl="1" indent="-514350"/>
            <a:endParaRPr lang="en-US" dirty="0" smtClean="0"/>
          </a:p>
          <a:p>
            <a:pPr marL="514350" indent="-514350"/>
            <a:r>
              <a:rPr lang="en-US" dirty="0" smtClean="0"/>
              <a:t>Observatory models</a:t>
            </a:r>
          </a:p>
          <a:p>
            <a:pPr marL="914400" lvl="1" indent="-514350"/>
            <a:r>
              <a:rPr lang="en-US" dirty="0" smtClean="0"/>
              <a:t>Housed in AMON system</a:t>
            </a:r>
          </a:p>
          <a:p>
            <a:pPr marL="914400" lvl="1" indent="-514350"/>
            <a:r>
              <a:rPr lang="en-US" dirty="0" smtClean="0"/>
              <a:t>Updated occasionally</a:t>
            </a:r>
          </a:p>
          <a:p>
            <a:pPr marL="914400" lvl="1" indent="-514350"/>
            <a:r>
              <a:rPr lang="en-US" dirty="0" smtClean="0"/>
              <a:t>Some parameters trans-mitted in event stream </a:t>
            </a:r>
          </a:p>
          <a:p>
            <a:pPr marL="914400" lvl="1" indent="-514350"/>
            <a:endParaRPr lang="en-US" dirty="0" smtClean="0"/>
          </a:p>
          <a:p>
            <a:pPr marL="514350" indent="-514350"/>
            <a:r>
              <a:rPr lang="en-US" dirty="0" smtClean="0"/>
              <a:t>AMON Alerts</a:t>
            </a:r>
          </a:p>
          <a:p>
            <a:pPr marL="914400" lvl="1" indent="-514350"/>
            <a:r>
              <a:rPr lang="en-US" dirty="0" smtClean="0"/>
              <a:t>Cluster of events from multiple observatories</a:t>
            </a:r>
          </a:p>
          <a:p>
            <a:pPr marL="914400" lvl="1" indent="-514350"/>
            <a:r>
              <a:rPr lang="en-US" dirty="0" smtClean="0"/>
              <a:t>Unique to AMON </a:t>
            </a:r>
          </a:p>
          <a:p>
            <a:pPr marL="914400" lvl="1" indent="-514350"/>
            <a:r>
              <a:rPr lang="en-US" dirty="0" smtClean="0"/>
              <a:t>Stored in </a:t>
            </a:r>
            <a:r>
              <a:rPr lang="en-US" dirty="0" err="1" smtClean="0"/>
              <a:t>VOEvent</a:t>
            </a:r>
            <a:r>
              <a:rPr lang="en-US" dirty="0" smtClean="0"/>
              <a:t> format</a:t>
            </a:r>
          </a:p>
          <a:p>
            <a:pPr marL="914400" lvl="1" indent="-514350"/>
            <a:endParaRPr lang="en-US" dirty="0" smtClean="0"/>
          </a:p>
          <a:p>
            <a:pPr marL="1314450" lvl="2" indent="-514350"/>
            <a:endParaRPr lang="en-US" dirty="0" smtClean="0"/>
          </a:p>
          <a:p>
            <a:pPr marL="914400" lvl="1" indent="-51435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5760303" y="4494182"/>
            <a:ext cx="3276600" cy="175432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400050" indent="-514350" algn="ctr"/>
            <a:r>
              <a:rPr lang="en-US" b="1" dirty="0" smtClean="0"/>
              <a:t>AMON Alert</a:t>
            </a:r>
            <a:endParaRPr lang="en-US" dirty="0" smtClean="0"/>
          </a:p>
          <a:p>
            <a:pPr marL="400050" indent="-514350"/>
            <a:r>
              <a:rPr lang="en-US" dirty="0" smtClean="0"/>
              <a:t>1. Alert ID and revision number</a:t>
            </a:r>
          </a:p>
          <a:p>
            <a:pPr marL="400050" indent="-514350"/>
            <a:r>
              <a:rPr lang="en-US" dirty="0" smtClean="0"/>
              <a:t>2. Mean time and burst duration</a:t>
            </a:r>
          </a:p>
          <a:p>
            <a:pPr marL="400050" indent="-514350"/>
            <a:r>
              <a:rPr lang="en-US" dirty="0" smtClean="0"/>
              <a:t>3. Combined max LH position</a:t>
            </a:r>
          </a:p>
          <a:p>
            <a:pPr marL="400050" indent="-514350"/>
            <a:r>
              <a:rPr lang="en-US" dirty="0" smtClean="0"/>
              <a:t>4. Position error</a:t>
            </a:r>
          </a:p>
          <a:p>
            <a:pPr marL="400050" indent="-514350"/>
            <a:r>
              <a:rPr lang="en-US" dirty="0" smtClean="0"/>
              <a:t>5. Statistical ranking and/or FAR</a:t>
            </a:r>
          </a:p>
        </p:txBody>
      </p:sp>
      <p:sp>
        <p:nvSpPr>
          <p:cNvPr id="9" name="Rectangle 8"/>
          <p:cNvSpPr/>
          <p:nvPr/>
        </p:nvSpPr>
        <p:spPr>
          <a:xfrm>
            <a:off x="5760303" y="2834919"/>
            <a:ext cx="3276600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400050" indent="-514350" algn="ctr"/>
            <a:r>
              <a:rPr lang="en-US" b="1" dirty="0" smtClean="0"/>
              <a:t>Observatory Model</a:t>
            </a:r>
            <a:endParaRPr lang="en-US" dirty="0" smtClean="0"/>
          </a:p>
          <a:p>
            <a:pPr marL="400050" indent="-514350"/>
            <a:r>
              <a:rPr lang="en-US" dirty="0" smtClean="0"/>
              <a:t>1. Observatory pointing</a:t>
            </a:r>
          </a:p>
          <a:p>
            <a:pPr marL="400050" indent="-514350"/>
            <a:r>
              <a:rPr lang="en-US" dirty="0" smtClean="0"/>
              <a:t>2. Point-spread function</a:t>
            </a:r>
          </a:p>
          <a:p>
            <a:pPr marL="400050" indent="-514350"/>
            <a:r>
              <a:rPr lang="en-US" dirty="0" smtClean="0"/>
              <a:t>3. Event rate as a </a:t>
            </a:r>
            <a:r>
              <a:rPr lang="en-US" dirty="0" err="1" smtClean="0"/>
              <a:t>func</a:t>
            </a:r>
            <a:r>
              <a:rPr lang="en-US" dirty="0" smtClean="0"/>
              <a:t> of time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60303" y="641384"/>
            <a:ext cx="3276600" cy="1754327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400050" indent="-514350" algn="ctr"/>
            <a:r>
              <a:rPr lang="en-US" b="1" dirty="0" smtClean="0"/>
              <a:t>Triggering Event</a:t>
            </a:r>
          </a:p>
          <a:p>
            <a:pPr marL="400050" indent="-514350"/>
            <a:r>
              <a:rPr lang="en-US" dirty="0" smtClean="0"/>
              <a:t>1. Observatory and event ID</a:t>
            </a:r>
          </a:p>
          <a:p>
            <a:pPr marL="400050" indent="-514350"/>
            <a:r>
              <a:rPr lang="en-US" dirty="0" smtClean="0"/>
              <a:t>2. Time stamp</a:t>
            </a:r>
          </a:p>
          <a:p>
            <a:pPr marL="400050" indent="-514350"/>
            <a:r>
              <a:rPr lang="en-US" dirty="0" smtClean="0"/>
              <a:t>3. Event Position</a:t>
            </a:r>
          </a:p>
          <a:p>
            <a:pPr marL="400050" indent="-514350"/>
            <a:r>
              <a:rPr lang="en-US" dirty="0" smtClean="0"/>
              <a:t>4. Position error or link to </a:t>
            </a:r>
            <a:r>
              <a:rPr lang="en-US" dirty="0" err="1" smtClean="0"/>
              <a:t>PDF(x</a:t>
            </a:r>
            <a:r>
              <a:rPr lang="en-US" dirty="0" smtClean="0"/>
              <a:t>)</a:t>
            </a:r>
          </a:p>
          <a:p>
            <a:pPr marL="400050" indent="-514350"/>
            <a:r>
              <a:rPr lang="en-US" dirty="0" smtClean="0"/>
              <a:t>5. Background rate near event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pic>
        <p:nvPicPr>
          <p:cNvPr id="17" name="Picture 16" descr="one_or_two_color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37612" y="2231448"/>
            <a:ext cx="5708955" cy="4426976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6.4. Merging</a:t>
            </a:r>
            <a:r>
              <a:rPr lang="en-US" dirty="0" smtClean="0"/>
              <a:t> alert streams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095" y="130177"/>
            <a:ext cx="6715285" cy="187763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Example: </a:t>
            </a:r>
            <a:r>
              <a:rPr lang="en-US" dirty="0" err="1" smtClean="0"/>
              <a:t>IceCube</a:t>
            </a:r>
            <a:r>
              <a:rPr lang="en-US" dirty="0" smtClean="0"/>
              <a:t> singlet &amp; doublet streams</a:t>
            </a:r>
          </a:p>
          <a:p>
            <a:pPr lvl="1"/>
            <a:r>
              <a:rPr lang="en-US" dirty="0" smtClean="0"/>
              <a:t>Adjust thresholds to maximize discovery potential</a:t>
            </a:r>
          </a:p>
          <a:p>
            <a:pPr marL="1371600" lvl="2" indent="-457200">
              <a:buNone/>
            </a:pPr>
            <a:r>
              <a:rPr lang="en-US" dirty="0" smtClean="0"/>
              <a:t>1. Singlet energy threshold</a:t>
            </a:r>
          </a:p>
          <a:p>
            <a:pPr marL="1371600" lvl="2" indent="-457200">
              <a:buNone/>
            </a:pPr>
            <a:r>
              <a:rPr lang="en-US" dirty="0" smtClean="0"/>
              <a:t>2. Opening angle between </a:t>
            </a:r>
            <a:r>
              <a:rPr lang="en-US" dirty="0" smtClean="0"/>
              <a:t>doublets </a:t>
            </a:r>
          </a:p>
          <a:p>
            <a:pPr lvl="1"/>
            <a:r>
              <a:rPr lang="en-US" dirty="0" smtClean="0"/>
              <a:t>Keeping follow-up budget fixed</a:t>
            </a:r>
          </a:p>
          <a:p>
            <a:pPr marL="971550" lvl="1" indent="-457200">
              <a:buFontTx/>
              <a:buChar char="-"/>
            </a:pPr>
            <a:endParaRPr lang="en-US" dirty="0" smtClean="0"/>
          </a:p>
          <a:p>
            <a:pPr lvl="1"/>
            <a:endParaRPr lang="en-US" dirty="0" smtClean="0"/>
          </a:p>
        </p:txBody>
      </p:sp>
      <p:grpSp>
        <p:nvGrpSpPr>
          <p:cNvPr id="7" name="Group 14"/>
          <p:cNvGrpSpPr/>
          <p:nvPr/>
        </p:nvGrpSpPr>
        <p:grpSpPr>
          <a:xfrm>
            <a:off x="5624291" y="6156174"/>
            <a:ext cx="2273896" cy="584776"/>
            <a:chOff x="5588011" y="6154876"/>
            <a:chExt cx="2273896" cy="584776"/>
          </a:xfrm>
        </p:grpSpPr>
        <p:cxnSp>
          <p:nvCxnSpPr>
            <p:cNvPr id="11" name="Straight Arrow Connector 10"/>
            <p:cNvCxnSpPr>
              <a:stCxn id="14" idx="1"/>
            </p:cNvCxnSpPr>
            <p:nvPr/>
          </p:nvCxnSpPr>
          <p:spPr>
            <a:xfrm rot="10800000" flipV="1">
              <a:off x="5588011" y="6447264"/>
              <a:ext cx="335895" cy="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923905" y="6154876"/>
              <a:ext cx="1938002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Result depends on Bayesian prior 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P(n</a:t>
              </a:r>
              <a:r>
                <a:rPr lang="en-US" sz="1600" dirty="0" smtClean="0">
                  <a:solidFill>
                    <a:srgbClr val="FF0000"/>
                  </a:solidFill>
                </a:rPr>
                <a:t>)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4608286" y="2455333"/>
            <a:ext cx="2954869" cy="3540277"/>
          </a:xfrm>
          <a:prstGeom prst="rect">
            <a:avLst/>
          </a:prstGeom>
          <a:solidFill>
            <a:schemeClr val="bg1">
              <a:lumMod val="85000"/>
              <a:alpha val="24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~ GRB-</a:t>
            </a:r>
            <a:r>
              <a:rPr lang="en-US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n</a:t>
            </a:r>
            <a:r>
              <a:rPr lang="en-US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Exclusion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(IC40+59)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565296" y="2455333"/>
            <a:ext cx="1009954" cy="3540277"/>
          </a:xfrm>
          <a:prstGeom prst="rect">
            <a:avLst/>
          </a:prstGeom>
          <a:solidFill>
            <a:schemeClr val="bg1">
              <a:lumMod val="85000"/>
              <a:alpha val="24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~ Triplet exclusion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dtaabase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pic>
        <p:nvPicPr>
          <p:cNvPr id="7" name="Picture 6" descr="databas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 flipV="1">
            <a:off x="2671649" y="-62258"/>
            <a:ext cx="5162064" cy="700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</a:t>
            </a:r>
            <a:r>
              <a:rPr lang="en-US" dirty="0" smtClean="0"/>
              <a:t>The </a:t>
            </a:r>
            <a:r>
              <a:rPr lang="en-US" dirty="0" smtClean="0"/>
              <a:t>Basic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867" y="255320"/>
            <a:ext cx="4374616" cy="1752159"/>
          </a:xfrm>
        </p:spPr>
        <p:txBody>
          <a:bodyPr>
            <a:noAutofit/>
          </a:bodyPr>
          <a:lstStyle/>
          <a:p>
            <a:r>
              <a:rPr lang="en-US" sz="2200" b="1" dirty="0" smtClean="0"/>
              <a:t>“Triggering” </a:t>
            </a:r>
            <a:r>
              <a:rPr lang="en-US" sz="2200" dirty="0" smtClean="0"/>
              <a:t>observatories representing all 4 forces</a:t>
            </a:r>
          </a:p>
          <a:p>
            <a:r>
              <a:rPr lang="en-US" sz="2200" dirty="0" smtClean="0"/>
              <a:t>Provide </a:t>
            </a:r>
            <a:r>
              <a:rPr lang="en-US" sz="2200" u="sng" dirty="0" smtClean="0"/>
              <a:t>sub-threshold</a:t>
            </a:r>
            <a:r>
              <a:rPr lang="en-US" sz="2200" dirty="0" smtClean="0"/>
              <a:t> candidate events to AMON in real time</a:t>
            </a:r>
          </a:p>
          <a:p>
            <a:r>
              <a:rPr lang="en-US" sz="2200" dirty="0" smtClean="0"/>
              <a:t>Data stored as </a:t>
            </a:r>
            <a:r>
              <a:rPr lang="en-US" sz="2200" dirty="0" err="1" smtClean="0"/>
              <a:t>VOEvents</a:t>
            </a:r>
            <a:endParaRPr lang="en-US" sz="2200" dirty="0" smtClean="0"/>
          </a:p>
        </p:txBody>
      </p:sp>
      <p:pic>
        <p:nvPicPr>
          <p:cNvPr id="12" name="Picture 11" descr="header5.png"/>
          <p:cNvPicPr>
            <a:picLocks noChangeAspect="1"/>
          </p:cNvPicPr>
          <p:nvPr/>
        </p:nvPicPr>
        <p:blipFill>
          <a:blip r:embed="rId2"/>
          <a:srcRect l="65778"/>
          <a:stretch>
            <a:fillRect/>
          </a:stretch>
        </p:blipFill>
        <p:spPr>
          <a:xfrm>
            <a:off x="1184563" y="3240708"/>
            <a:ext cx="1851786" cy="1221169"/>
          </a:xfrm>
          <a:prstGeom prst="rect">
            <a:avLst/>
          </a:prstGeom>
        </p:spPr>
      </p:pic>
      <p:pic>
        <p:nvPicPr>
          <p:cNvPr id="13" name="Picture 7" descr="ligo-hanford-ob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>
          <a:xfrm>
            <a:off x="5333987" y="1493356"/>
            <a:ext cx="2106157" cy="1537971"/>
          </a:xfrm>
          <a:prstGeom prst="rect">
            <a:avLst/>
          </a:prstGeom>
          <a:ln w="19050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1C1C1C">
                <a:alpha val="74998"/>
              </a:srgbClr>
            </a:outerShdw>
          </a:effectLst>
        </p:spPr>
      </p:pic>
      <p:pic>
        <p:nvPicPr>
          <p:cNvPr id="14" name="Picture 13" descr="I3ArrayJan2011NoAmanda_black-cropp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070708"/>
              </a:clrFrom>
              <a:clrTo>
                <a:srgbClr val="07070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0144" y="2007479"/>
            <a:ext cx="1859133" cy="1512000"/>
          </a:xfrm>
          <a:prstGeom prst="rect">
            <a:avLst/>
          </a:prstGeom>
        </p:spPr>
      </p:pic>
      <p:pic>
        <p:nvPicPr>
          <p:cNvPr id="15" name="Picture 14" descr="HAWC_visual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132750" y="670212"/>
            <a:ext cx="2011250" cy="1337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2705" y="23091"/>
            <a:ext cx="1666622" cy="1315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3046307" y="3163660"/>
            <a:ext cx="4483020" cy="1556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AMON:</a:t>
            </a:r>
            <a:r>
              <a:rPr lang="en-US" sz="2200" b="1" dirty="0" smtClean="0"/>
              <a:t>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Actively aggregates events and seeks coincidences in (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t,ψ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  <a:defRPr/>
            </a:pPr>
            <a:r>
              <a:rPr lang="en-US" sz="2200" dirty="0" smtClean="0"/>
              <a:t>A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rchival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searches also </a:t>
            </a:r>
            <a:r>
              <a:rPr lang="en-US" sz="2200" dirty="0" smtClean="0"/>
              <a:t>enabled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Generates, broadcasts </a:t>
            </a:r>
            <a:r>
              <a:rPr lang="en-US" sz="2200" b="1" dirty="0" smtClean="0"/>
              <a:t>A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lerts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455997" y="5016530"/>
            <a:ext cx="4479138" cy="11258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“Follow-up”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observatories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Respond in real time to alerts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 include numerous optical telescopes around the globe</a:t>
            </a:r>
          </a:p>
        </p:txBody>
      </p:sp>
      <p:pic>
        <p:nvPicPr>
          <p:cNvPr id="19" name="Picture 18" descr="Swift_satellite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322940" y="5820208"/>
            <a:ext cx="1451457" cy="1037792"/>
          </a:xfrm>
          <a:prstGeom prst="rect">
            <a:avLst/>
          </a:prstGeom>
        </p:spPr>
      </p:pic>
      <p:pic>
        <p:nvPicPr>
          <p:cNvPr id="20" name="Picture 19" descr="fermi_sat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382047" y="4787018"/>
            <a:ext cx="2787695" cy="139384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81683" y="5595800"/>
            <a:ext cx="1200727" cy="1200727"/>
          </a:xfrm>
          <a:prstGeom prst="rect">
            <a:avLst/>
          </a:prstGeom>
        </p:spPr>
      </p:pic>
      <p:sp>
        <p:nvSpPr>
          <p:cNvPr id="22" name="Date Placeholder 2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702709E-EFC3-5C42-B6F6-F9C98C776BF6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1.2 Networking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sp>
        <p:nvSpPr>
          <p:cNvPr id="39" name="Oval 38"/>
          <p:cNvSpPr/>
          <p:nvPr/>
        </p:nvSpPr>
        <p:spPr>
          <a:xfrm>
            <a:off x="6607964" y="679067"/>
            <a:ext cx="305692" cy="30569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6607965" y="1637091"/>
            <a:ext cx="305692" cy="30569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400733" y="285102"/>
            <a:ext cx="305692" cy="30569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8179969" y="1637091"/>
            <a:ext cx="305692" cy="30569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400733" y="2020293"/>
            <a:ext cx="305692" cy="30569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8179969" y="679067"/>
            <a:ext cx="305692" cy="30569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>
            <a:stCxn id="39" idx="4"/>
            <a:endCxn id="40" idx="0"/>
          </p:cNvCxnSpPr>
          <p:nvPr/>
        </p:nvCxnSpPr>
        <p:spPr>
          <a:xfrm rot="16200000" flipH="1">
            <a:off x="6434646" y="1310925"/>
            <a:ext cx="652331" cy="1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none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41" idx="3"/>
            <a:endCxn id="40" idx="7"/>
          </p:cNvCxnSpPr>
          <p:nvPr/>
        </p:nvCxnSpPr>
        <p:spPr>
          <a:xfrm rot="5400000">
            <a:off x="6589281" y="825635"/>
            <a:ext cx="1135833" cy="576612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none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41" idx="2"/>
            <a:endCxn id="39" idx="7"/>
          </p:cNvCxnSpPr>
          <p:nvPr/>
        </p:nvCxnSpPr>
        <p:spPr>
          <a:xfrm rot="10800000" flipV="1">
            <a:off x="6868891" y="437947"/>
            <a:ext cx="531845" cy="285888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none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rot="10800000">
            <a:off x="6890415" y="886184"/>
            <a:ext cx="1311081" cy="849945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none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1" idx="4"/>
            <a:endCxn id="43" idx="0"/>
          </p:cNvCxnSpPr>
          <p:nvPr/>
        </p:nvCxnSpPr>
        <p:spPr>
          <a:xfrm rot="5400000">
            <a:off x="6838831" y="1305542"/>
            <a:ext cx="1429499" cy="1588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none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1" idx="5"/>
            <a:endCxn id="42" idx="1"/>
          </p:cNvCxnSpPr>
          <p:nvPr/>
        </p:nvCxnSpPr>
        <p:spPr>
          <a:xfrm rot="16200000" flipH="1">
            <a:off x="7375283" y="832401"/>
            <a:ext cx="1135833" cy="563080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none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2" idx="3"/>
            <a:endCxn id="43" idx="6"/>
          </p:cNvCxnSpPr>
          <p:nvPr/>
        </p:nvCxnSpPr>
        <p:spPr>
          <a:xfrm rot="5400000">
            <a:off x="7828020" y="1776420"/>
            <a:ext cx="275124" cy="518312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none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44" idx="1"/>
          </p:cNvCxnSpPr>
          <p:nvPr/>
        </p:nvCxnSpPr>
        <p:spPr>
          <a:xfrm rot="16200000" flipV="1">
            <a:off x="7822637" y="321735"/>
            <a:ext cx="285888" cy="518312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none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44" idx="2"/>
            <a:endCxn id="39" idx="6"/>
          </p:cNvCxnSpPr>
          <p:nvPr/>
        </p:nvCxnSpPr>
        <p:spPr>
          <a:xfrm rot="10800000">
            <a:off x="6913659" y="831914"/>
            <a:ext cx="1266313" cy="1588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none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4" idx="3"/>
            <a:endCxn id="43" idx="7"/>
          </p:cNvCxnSpPr>
          <p:nvPr/>
        </p:nvCxnSpPr>
        <p:spPr>
          <a:xfrm rot="5400000">
            <a:off x="7380664" y="1220985"/>
            <a:ext cx="1125069" cy="563080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none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6607965" y="3899184"/>
            <a:ext cx="305692" cy="30569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6607966" y="4857206"/>
            <a:ext cx="305692" cy="30569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7400734" y="3462170"/>
            <a:ext cx="305692" cy="30569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8179970" y="4857206"/>
            <a:ext cx="305692" cy="30569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7400734" y="5240409"/>
            <a:ext cx="305692" cy="30569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8179970" y="3899184"/>
            <a:ext cx="305692" cy="30569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Arrow Connector 60"/>
          <p:cNvCxnSpPr/>
          <p:nvPr/>
        </p:nvCxnSpPr>
        <p:spPr>
          <a:xfrm rot="16200000" flipV="1">
            <a:off x="6977279" y="4020694"/>
            <a:ext cx="172351" cy="364164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arrow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7" idx="4"/>
            <a:endCxn id="65" idx="0"/>
          </p:cNvCxnSpPr>
          <p:nvPr/>
        </p:nvCxnSpPr>
        <p:spPr>
          <a:xfrm rot="16200000" flipH="1">
            <a:off x="7385402" y="3936040"/>
            <a:ext cx="340556" cy="4198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arrow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10800000" flipV="1">
            <a:off x="7859258" y="4116601"/>
            <a:ext cx="342236" cy="172351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arrow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6881374" y="4719720"/>
            <a:ext cx="364163" cy="225760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arrow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7161861" y="4108418"/>
            <a:ext cx="791837" cy="791837"/>
          </a:xfrm>
          <a:prstGeom prst="ellipse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157794" y="4290971"/>
            <a:ext cx="817426" cy="369332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AMON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 rot="10800000">
            <a:off x="7859258" y="4730482"/>
            <a:ext cx="342236" cy="225760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arrow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59" idx="0"/>
            <a:endCxn id="65" idx="4"/>
          </p:cNvCxnSpPr>
          <p:nvPr/>
        </p:nvCxnSpPr>
        <p:spPr>
          <a:xfrm rot="5400000" flipH="1" flipV="1">
            <a:off x="7385602" y="5068232"/>
            <a:ext cx="340155" cy="4198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arrow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  <a:endCxn id="40" idx="5"/>
          </p:cNvCxnSpPr>
          <p:nvPr/>
        </p:nvCxnSpPr>
        <p:spPr>
          <a:xfrm rot="10800000">
            <a:off x="6868889" y="1898015"/>
            <a:ext cx="531844" cy="275124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med"/>
            <a:tailEnd type="none" w="sm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Content Placeholder 2"/>
          <p:cNvSpPr>
            <a:spLocks noGrp="1"/>
          </p:cNvSpPr>
          <p:nvPr>
            <p:ph idx="1"/>
          </p:nvPr>
        </p:nvSpPr>
        <p:spPr>
          <a:xfrm>
            <a:off x="1473195" y="130177"/>
            <a:ext cx="5287616" cy="6451651"/>
          </a:xfrm>
        </p:spPr>
        <p:txBody>
          <a:bodyPr>
            <a:noAutofit/>
          </a:bodyPr>
          <a:lstStyle/>
          <a:p>
            <a:r>
              <a:rPr lang="en-US" sz="2200" b="1" dirty="0" smtClean="0"/>
              <a:t>Status </a:t>
            </a:r>
            <a:r>
              <a:rPr lang="en-US" sz="2200" b="1" dirty="0" smtClean="0"/>
              <a:t>quo</a:t>
            </a:r>
          </a:p>
          <a:p>
            <a:pPr lvl="1"/>
            <a:r>
              <a:rPr lang="en-US" sz="2200" dirty="0" smtClean="0"/>
              <a:t>N</a:t>
            </a:r>
            <a:r>
              <a:rPr lang="en-US" sz="2200" dirty="0" smtClean="0"/>
              <a:t>umerous </a:t>
            </a:r>
            <a:r>
              <a:rPr lang="en-US" sz="2200" dirty="0" smtClean="0"/>
              <a:t>bilateral, </a:t>
            </a:r>
            <a:r>
              <a:rPr lang="en-US" sz="2200" dirty="0" err="1" smtClean="0"/>
              <a:t>uni</a:t>
            </a:r>
            <a:r>
              <a:rPr lang="en-US" sz="2200" dirty="0" smtClean="0"/>
              <a:t>-directional </a:t>
            </a:r>
            <a:r>
              <a:rPr lang="en-US" sz="2200" dirty="0" smtClean="0"/>
              <a:t>arrangements </a:t>
            </a:r>
          </a:p>
          <a:p>
            <a:pPr lvl="1"/>
            <a:r>
              <a:rPr lang="en-US" sz="2200" dirty="0" smtClean="0"/>
              <a:t>N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 pairings: lots of </a:t>
            </a:r>
            <a:r>
              <a:rPr lang="en-US" sz="2200" dirty="0" err="1" smtClean="0"/>
              <a:t>MoUs</a:t>
            </a:r>
            <a:r>
              <a:rPr lang="en-US" sz="2200" dirty="0" smtClean="0"/>
              <a:t>,</a:t>
            </a:r>
            <a:r>
              <a:rPr lang="en-US" sz="2200" dirty="0" smtClean="0"/>
              <a:t> wheel</a:t>
            </a:r>
            <a:r>
              <a:rPr lang="en-US" sz="2200" dirty="0" smtClean="0"/>
              <a:t>-reinvention, hard to maintain</a:t>
            </a:r>
            <a:endParaRPr lang="en-US" sz="2200" dirty="0" smtClean="0"/>
          </a:p>
          <a:p>
            <a:pPr lvl="1"/>
            <a:r>
              <a:rPr lang="en-US" sz="2200" dirty="0" smtClean="0"/>
              <a:t>M</a:t>
            </a:r>
            <a:r>
              <a:rPr lang="en-US" sz="2200" dirty="0" smtClean="0"/>
              <a:t>isses </a:t>
            </a:r>
            <a:r>
              <a:rPr lang="en-US" sz="2200" dirty="0" smtClean="0"/>
              <a:t>many possible </a:t>
            </a:r>
            <a:r>
              <a:rPr lang="en-US" sz="2200" dirty="0" smtClean="0"/>
              <a:t>correlations</a:t>
            </a:r>
          </a:p>
          <a:p>
            <a:pPr lvl="1">
              <a:buNone/>
            </a:pPr>
            <a:endParaRPr lang="en-US" sz="2200" dirty="0" smtClean="0"/>
          </a:p>
          <a:p>
            <a:r>
              <a:rPr lang="en-US" sz="2200" b="1" dirty="0" smtClean="0"/>
              <a:t>AMON </a:t>
            </a:r>
            <a:r>
              <a:rPr lang="en-US" sz="2200" dirty="0" smtClean="0"/>
              <a:t>is a qualitative improvement</a:t>
            </a:r>
            <a:endParaRPr lang="en-US" sz="2200" dirty="0" smtClean="0"/>
          </a:p>
          <a:p>
            <a:pPr lvl="1"/>
            <a:r>
              <a:rPr lang="en-US" sz="2200" dirty="0" smtClean="0"/>
              <a:t>Unified, multilateral, </a:t>
            </a:r>
            <a:r>
              <a:rPr lang="en-US" sz="2200" dirty="0" err="1" smtClean="0"/>
              <a:t>omnidirectional</a:t>
            </a:r>
            <a:endParaRPr lang="en-US" sz="2200" dirty="0" smtClean="0"/>
          </a:p>
          <a:p>
            <a:pPr lvl="1"/>
            <a:r>
              <a:rPr lang="en-US" sz="2200" dirty="0" smtClean="0"/>
              <a:t>M</a:t>
            </a:r>
            <a:r>
              <a:rPr lang="en-US" sz="2200" dirty="0" smtClean="0"/>
              <a:t>inimal latency, maximum uptime</a:t>
            </a:r>
          </a:p>
          <a:p>
            <a:pPr lvl="1"/>
            <a:r>
              <a:rPr lang="en-US" sz="2200" dirty="0" smtClean="0"/>
              <a:t>I</a:t>
            </a:r>
            <a:r>
              <a:rPr lang="en-US" sz="2200" dirty="0" smtClean="0"/>
              <a:t>ncreasing </a:t>
            </a:r>
            <a:r>
              <a:rPr lang="en-US" sz="2200" dirty="0" smtClean="0"/>
              <a:t>aggregate sensitivity at nominal added cost</a:t>
            </a:r>
            <a:endParaRPr lang="en-US" sz="2200" dirty="0" smtClean="0"/>
          </a:p>
          <a:p>
            <a:pPr lvl="1"/>
            <a:r>
              <a:rPr lang="en-US" sz="2200" dirty="0" smtClean="0"/>
              <a:t>P</a:t>
            </a:r>
            <a:r>
              <a:rPr lang="en-US" sz="2200" dirty="0" smtClean="0"/>
              <a:t>ermits </a:t>
            </a:r>
            <a:r>
              <a:rPr lang="en-US" sz="2200" dirty="0" smtClean="0"/>
              <a:t>previously ~impossible</a:t>
            </a:r>
            <a:r>
              <a:rPr lang="en-US" sz="2200" dirty="0" smtClean="0"/>
              <a:t> searches </a:t>
            </a:r>
            <a:r>
              <a:rPr lang="en-US" sz="2200" dirty="0" smtClean="0"/>
              <a:t>(for ≥ 3 </a:t>
            </a:r>
            <a:r>
              <a:rPr lang="en-US" sz="2200" dirty="0" smtClean="0"/>
              <a:t>observatories)</a:t>
            </a:r>
          </a:p>
          <a:p>
            <a:pPr lvl="1"/>
            <a:r>
              <a:rPr lang="en-US" sz="2200" dirty="0" smtClean="0"/>
              <a:t>R</a:t>
            </a:r>
            <a:r>
              <a:rPr lang="en-US" sz="2200" dirty="0" smtClean="0"/>
              <a:t>educes </a:t>
            </a:r>
            <a:r>
              <a:rPr lang="en-US" sz="2200" dirty="0" smtClean="0"/>
              <a:t>anxiety: we’re more likely to be </a:t>
            </a:r>
            <a:r>
              <a:rPr lang="en-US" sz="2200" dirty="0" smtClean="0"/>
              <a:t>ready for “</a:t>
            </a:r>
            <a:r>
              <a:rPr lang="en-US" sz="2200" dirty="0" smtClean="0"/>
              <a:t>The Big One”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1.3 Participants </a:t>
            </a:r>
            <a:r>
              <a:rPr lang="en-US" sz="1800" dirty="0" smtClean="0"/>
              <a:t>(thus far)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graphicFrame>
        <p:nvGraphicFramePr>
          <p:cNvPr id="10" name="Content Placeholder 7"/>
          <p:cNvGraphicFramePr>
            <a:graphicFrameLocks/>
          </p:cNvGraphicFramePr>
          <p:nvPr/>
        </p:nvGraphicFramePr>
        <p:xfrm>
          <a:off x="1418064" y="349065"/>
          <a:ext cx="7639338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8660"/>
                <a:gridCol w="1126392"/>
                <a:gridCol w="1900392"/>
                <a:gridCol w="1294293"/>
                <a:gridCol w="972271"/>
                <a:gridCol w="827330"/>
              </a:tblGrid>
              <a:tr h="2340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Observatory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Messenger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Contact and/or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Exec. Board</a:t>
                      </a:r>
                      <a:r>
                        <a:rPr lang="en-US" sz="1600" baseline="0" dirty="0" smtClean="0"/>
                        <a:t> Rep.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Letter of collaboration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MoU</a:t>
                      </a:r>
                      <a:r>
                        <a:rPr lang="en-US" sz="1600" dirty="0" smtClean="0"/>
                        <a:t> in review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MoU</a:t>
                      </a:r>
                      <a:r>
                        <a:rPr lang="en-US" sz="1600" dirty="0" smtClean="0"/>
                        <a:t> signed</a:t>
                      </a:r>
                      <a:endParaRPr lang="en-US" sz="1600" dirty="0"/>
                    </a:p>
                  </a:txBody>
                  <a:tcPr/>
                </a:tc>
              </a:tr>
              <a:tr h="234045">
                <a:tc gridSpan="6">
                  <a:txBody>
                    <a:bodyPr/>
                    <a:lstStyle/>
                    <a:p>
                      <a:pPr algn="l"/>
                      <a:r>
                        <a:rPr lang="en-US" sz="1600" b="1" i="1" dirty="0" smtClean="0"/>
                        <a:t>             Triggering Facilities</a:t>
                      </a:r>
                      <a:endParaRPr lang="en-US" sz="1600" b="1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</a:tr>
              <a:tr h="2340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ANTARES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n</a:t>
                      </a:r>
                      <a:endParaRPr lang="en-US" sz="1600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Jürgen</a:t>
                      </a:r>
                      <a:r>
                        <a:rPr lang="en-US" sz="1600" dirty="0" smtClean="0"/>
                        <a:t> Brunner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</a:tr>
              <a:tr h="2340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Auger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n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Paul </a:t>
                      </a:r>
                      <a:r>
                        <a:rPr lang="en-US" sz="1600" dirty="0" err="1" smtClean="0"/>
                        <a:t>Sommers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/>
                </a:tc>
              </a:tr>
              <a:tr h="2340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Fermi </a:t>
                      </a:r>
                      <a:r>
                        <a:rPr lang="en-US" sz="1600" dirty="0" smtClean="0"/>
                        <a:t>LAT</a:t>
                      </a:r>
                    </a:p>
                    <a:p>
                      <a:r>
                        <a:rPr lang="en-US" sz="1600" dirty="0" smtClean="0"/>
                        <a:t>And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GBM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g</a:t>
                      </a:r>
                      <a:endParaRPr lang="en-US" sz="16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Julie </a:t>
                      </a:r>
                      <a:r>
                        <a:rPr lang="en-US" sz="1600" dirty="0" err="1" smtClean="0"/>
                        <a:t>McEnery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/>
                </a:tc>
              </a:tr>
              <a:tr h="2340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HAWC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g</a:t>
                      </a:r>
                      <a:endParaRPr lang="en-US" sz="1600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Ignacio </a:t>
                      </a:r>
                      <a:r>
                        <a:rPr lang="en-US" sz="1600" dirty="0" err="1" smtClean="0"/>
                        <a:t>Taboda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</a:tr>
              <a:tr h="2340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IceCube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n</a:t>
                      </a:r>
                      <a:endParaRPr lang="en-US" sz="1600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Doug Cowen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</a:tr>
              <a:tr h="2340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LIGO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Gabriela </a:t>
                      </a:r>
                      <a:r>
                        <a:rPr lang="en-US" sz="1600" dirty="0" err="1" smtClean="0"/>
                        <a:t>Gonzelez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2340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Swift BAT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Scott </a:t>
                      </a:r>
                      <a:r>
                        <a:rPr lang="en-US" sz="1600" dirty="0" err="1" smtClean="0"/>
                        <a:t>Barthelmy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</a:tr>
              <a:tr h="2340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VERITAS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g</a:t>
                      </a:r>
                      <a:endParaRPr lang="en-US" sz="1600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Abe </a:t>
                      </a:r>
                      <a:r>
                        <a:rPr lang="en-US" sz="1600" dirty="0" err="1" smtClean="0"/>
                        <a:t>Falcone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234045">
                <a:tc gridSpan="6">
                  <a:txBody>
                    <a:bodyPr/>
                    <a:lstStyle/>
                    <a:p>
                      <a:pPr algn="l"/>
                      <a:r>
                        <a:rPr lang="en-US" sz="1600" b="1" i="1" dirty="0" smtClean="0"/>
                        <a:t>             Follow-up</a:t>
                      </a:r>
                      <a:r>
                        <a:rPr lang="en-US" sz="1600" b="1" i="1" baseline="0" dirty="0" smtClean="0"/>
                        <a:t> Facilities</a:t>
                      </a:r>
                      <a:endParaRPr lang="en-US" sz="1600" b="1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</a:tr>
              <a:tr h="23404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LMT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Radio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Alberto </a:t>
                      </a:r>
                      <a:r>
                        <a:rPr lang="en-US" sz="1600" dirty="0" err="1" smtClean="0"/>
                        <a:t>Carramiñana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/>
                </a:tc>
              </a:tr>
              <a:tr h="2340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PTF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Optical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Tom Prince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/>
                </a:tc>
              </a:tr>
              <a:tr h="2340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Swift XRT</a:t>
                      </a:r>
                      <a:r>
                        <a:rPr lang="en-US" sz="1600" baseline="0" dirty="0" smtClean="0"/>
                        <a:t> </a:t>
                      </a:r>
                    </a:p>
                    <a:p>
                      <a:r>
                        <a:rPr lang="en-US" sz="1600" baseline="0" dirty="0" smtClean="0"/>
                        <a:t>and </a:t>
                      </a:r>
                      <a:r>
                        <a:rPr lang="en-US" sz="1600" dirty="0" smtClean="0"/>
                        <a:t>UVOT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X-ray</a:t>
                      </a:r>
                    </a:p>
                    <a:p>
                      <a:pPr algn="ctr"/>
                      <a:r>
                        <a:rPr lang="en-US" sz="1600" dirty="0" smtClean="0"/>
                        <a:t>Opt/UV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Scott </a:t>
                      </a:r>
                      <a:r>
                        <a:rPr lang="en-US" sz="1600" dirty="0" err="1" smtClean="0"/>
                        <a:t>Barthelmy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</a:tr>
              <a:tr h="2340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VERITAS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g</a:t>
                      </a:r>
                      <a:endParaRPr lang="en-US" sz="1600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Abe </a:t>
                      </a:r>
                      <a:r>
                        <a:rPr lang="en-US" sz="1600" dirty="0" err="1" smtClean="0"/>
                        <a:t>Falcone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1.4 The other AMON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6987" y="420457"/>
            <a:ext cx="7938157" cy="1018872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None/>
            </a:pPr>
            <a:r>
              <a:rPr lang="en-US" dirty="0" smtClean="0"/>
              <a:t>	The Egyptian god </a:t>
            </a:r>
            <a:r>
              <a:rPr lang="en-US" b="1" i="1" dirty="0" smtClean="0"/>
              <a:t>Ra</a:t>
            </a:r>
            <a:r>
              <a:rPr lang="en-US" dirty="0" smtClean="0"/>
              <a:t> represented the Sun, while </a:t>
            </a:r>
            <a:r>
              <a:rPr lang="en-US" b="1" i="1" dirty="0" err="1" smtClean="0"/>
              <a:t>Amon</a:t>
            </a:r>
            <a:r>
              <a:rPr lang="en-US" dirty="0" smtClean="0"/>
              <a:t> represented the silent and hidden elements of creation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42AC6C-93BF-D243-9652-1AB92112E400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  <p:pic>
        <p:nvPicPr>
          <p:cNvPr id="7" name="Picture 6" descr="4ffeb0d3585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716" y="1439645"/>
            <a:ext cx="5878286" cy="44087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03740" y="4668763"/>
            <a:ext cx="80683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BBA2D"/>
                </a:solidFill>
                <a:latin typeface="Papyrus"/>
                <a:cs typeface="Papyrus"/>
              </a:rPr>
              <a:t>GW</a:t>
            </a:r>
            <a:endParaRPr lang="en-US" sz="3200" dirty="0">
              <a:solidFill>
                <a:srgbClr val="EBBA2D"/>
              </a:solidFill>
              <a:latin typeface="Papyrus"/>
              <a:cs typeface="Papyru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89279" y="4736498"/>
            <a:ext cx="4002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EBBA2D"/>
                </a:solidFill>
                <a:latin typeface="Symbol" charset="2"/>
                <a:cs typeface="Symbol" charset="2"/>
              </a:rPr>
              <a:t>n</a:t>
            </a:r>
            <a:endParaRPr lang="en-US" sz="3200" dirty="0">
              <a:solidFill>
                <a:srgbClr val="EBBA2D"/>
              </a:solidFill>
              <a:latin typeface="Symbol" charset="2"/>
              <a:cs typeface="Symbol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58225" y="4949056"/>
            <a:ext cx="3395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>
                <a:solidFill>
                  <a:srgbClr val="EBBA2D"/>
                </a:solidFill>
                <a:latin typeface="Papyrus"/>
                <a:cs typeface="Papyrus"/>
              </a:rPr>
              <a:t>n</a:t>
            </a:r>
            <a:endParaRPr lang="en-US" sz="2200" dirty="0">
              <a:solidFill>
                <a:srgbClr val="EBBA2D"/>
              </a:solidFill>
              <a:latin typeface="Papyrus"/>
              <a:cs typeface="Papyru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419980" y="5311849"/>
            <a:ext cx="6251746" cy="1477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Papyrus"/>
              </a:rPr>
              <a:t>Under development at </a:t>
            </a:r>
          </a:p>
          <a:p>
            <a:pPr algn="ctr"/>
            <a:r>
              <a:rPr lang="en-US" sz="2400" dirty="0" smtClean="0">
                <a:latin typeface="Papyrus"/>
              </a:rPr>
              <a:t>The Pennsylvania State University</a:t>
            </a:r>
          </a:p>
          <a:p>
            <a:pPr algn="ctr"/>
            <a:endParaRPr lang="en-US" sz="2400" dirty="0" smtClean="0">
              <a:latin typeface="Papyrus"/>
            </a:endParaRPr>
          </a:p>
          <a:p>
            <a:pPr algn="ctr"/>
            <a:r>
              <a:rPr lang="en-US" dirty="0" smtClean="0">
                <a:latin typeface="Papyrus"/>
              </a:rPr>
              <a:t>http://</a:t>
            </a:r>
            <a:r>
              <a:rPr lang="en-US" dirty="0" err="1" smtClean="0">
                <a:latin typeface="Papyrus"/>
              </a:rPr>
              <a:t>amon.gravity.psu.edu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AMON</a:t>
            </a:r>
            <a:endParaRPr lang="en-US" dirty="0"/>
          </a:p>
        </p:txBody>
      </p:sp>
      <p:sp>
        <p:nvSpPr>
          <p:cNvPr id="15" name="Subtitle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fld id="{609BE567-CCE6-5C4B-8415-F77F7B403473}" type="datetime1">
              <a:rPr lang="en-US" smtClean="0"/>
              <a:pPr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AMON</a:t>
            </a:r>
            <a:endParaRPr lang="en-US" dirty="0"/>
          </a:p>
        </p:txBody>
      </p:sp>
      <p:pic>
        <p:nvPicPr>
          <p:cNvPr id="14" name="Content Placeholder 13" descr="background.pdf"/>
          <p:cNvPicPr>
            <a:picLocks noGrp="1" noChangeAspect="1"/>
          </p:cNvPicPr>
          <p:nvPr>
            <p:ph idx="4294967295"/>
          </p:nvPr>
        </p:nvPicPr>
        <mc:AlternateContent>
          <mc:Choice xmlns:ma="http://schemas.microsoft.com/office/mac/drawingml/2008/main" Requires="ma">
            <p:blipFill>
              <a:blip r:embed="rId2"/>
              <a:srcRect t="894" b="8"/>
              <a:stretch>
                <a:fillRect/>
              </a:stretch>
            </p:blipFill>
          </mc:Choice>
          <mc:Fallback>
            <p:blipFill>
              <a:blip r:embed="rId3"/>
              <a:srcRect t="894" b="8"/>
              <a:stretch>
                <a:fillRect/>
              </a:stretch>
            </p:blipFill>
          </mc:Fallback>
        </mc:AlternateContent>
        <p:spPr>
          <a:xfrm>
            <a:off x="-8395" y="-88900"/>
            <a:ext cx="9148763" cy="6946900"/>
          </a:xfrm>
        </p:spPr>
      </p:pic>
      <p:sp>
        <p:nvSpPr>
          <p:cNvPr id="8" name="Rectangle 7"/>
          <p:cNvSpPr/>
          <p:nvPr/>
        </p:nvSpPr>
        <p:spPr>
          <a:xfrm>
            <a:off x="1492" y="3015557"/>
            <a:ext cx="91454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latin typeface="Papyrus"/>
              </a:rPr>
              <a:t>2. Scientific Motivation</a:t>
            </a:r>
            <a:endParaRPr lang="en-US" sz="48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34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2196169"/>
              </p:ext>
            </p:extLst>
          </p:nvPr>
        </p:nvGraphicFramePr>
        <p:xfrm>
          <a:off x="1714496" y="749600"/>
          <a:ext cx="6972304" cy="5506336"/>
        </p:xfrm>
        <a:graphic>
          <a:graphicData uri="http://schemas.openxmlformats.org/drawingml/2006/table">
            <a:tbl>
              <a:tblPr firstRow="1" bandRow="1">
                <a:effectLst>
                  <a:outerShdw blurRad="101600" dist="38100" dir="2700000">
                    <a:srgbClr val="000000">
                      <a:alpha val="43000"/>
                    </a:srgbClr>
                  </a:outerShdw>
                </a:effectLst>
                <a:tableStyleId>{5C22544A-7EE6-4342-B048-85BDC9FD1C3A}</a:tableStyleId>
              </a:tblPr>
              <a:tblGrid>
                <a:gridCol w="3602127"/>
                <a:gridCol w="462783"/>
                <a:gridCol w="462783"/>
                <a:gridCol w="430496"/>
                <a:gridCol w="548882"/>
                <a:gridCol w="484308"/>
                <a:gridCol w="462783"/>
                <a:gridCol w="518142"/>
              </a:tblGrid>
              <a:tr h="1543936">
                <a:tc>
                  <a:txBody>
                    <a:bodyPr/>
                    <a:lstStyle/>
                    <a:p>
                      <a:endParaRPr lang="en-US" sz="2000" dirty="0" smtClean="0">
                        <a:latin typeface="+mn-lt"/>
                        <a:cs typeface="Comic Sans MS"/>
                      </a:endParaRPr>
                    </a:p>
                    <a:p>
                      <a:endParaRPr lang="en-US" sz="2000" dirty="0" smtClean="0">
                        <a:latin typeface="+mn-lt"/>
                        <a:cs typeface="Comic Sans MS"/>
                      </a:endParaRPr>
                    </a:p>
                    <a:p>
                      <a:endParaRPr lang="en-US" sz="2000" dirty="0" smtClean="0">
                        <a:latin typeface="+mn-lt"/>
                        <a:cs typeface="Comic Sans MS"/>
                      </a:endParaRPr>
                    </a:p>
                    <a:p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Event class</a:t>
                      </a:r>
                      <a:endParaRPr lang="en-US" sz="2000" dirty="0">
                        <a:latin typeface="+mn-lt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Gamma</a:t>
                      </a:r>
                      <a:endParaRPr lang="en-US" sz="2000" dirty="0">
                        <a:latin typeface="+mn-lt"/>
                        <a:cs typeface="Comic Sans MS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Neutrino</a:t>
                      </a:r>
                      <a:endParaRPr lang="en-US" sz="2000" dirty="0">
                        <a:latin typeface="+mn-lt"/>
                        <a:cs typeface="Comic Sans MS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Neutron</a:t>
                      </a:r>
                      <a:endParaRPr lang="en-US" sz="2000" dirty="0">
                        <a:latin typeface="+mn-lt"/>
                        <a:cs typeface="Comic Sans MS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+mn-lt"/>
                          <a:cs typeface="Comic Sans MS"/>
                        </a:rPr>
                        <a:t>Grav</a:t>
                      </a:r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. wave</a:t>
                      </a:r>
                      <a:endParaRPr lang="en-US" sz="2000" dirty="0">
                        <a:latin typeface="+mn-lt"/>
                        <a:cs typeface="Comic Sans MS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X-ray</a:t>
                      </a:r>
                      <a:endParaRPr lang="en-US" sz="2000" dirty="0">
                        <a:latin typeface="+mn-lt"/>
                        <a:cs typeface="Comic Sans MS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IR/O/UV</a:t>
                      </a:r>
                      <a:endParaRPr lang="en-US" sz="2000" dirty="0">
                        <a:latin typeface="+mn-lt"/>
                        <a:cs typeface="Comic Sans MS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Radio</a:t>
                      </a:r>
                      <a:endParaRPr lang="en-US" sz="2000" dirty="0">
                        <a:latin typeface="+mn-lt"/>
                        <a:cs typeface="Comic Sans MS"/>
                      </a:endParaRPr>
                    </a:p>
                  </a:txBody>
                  <a:tcPr vert="vert270"/>
                </a:tc>
              </a:tr>
              <a:tr h="35329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Long GRB</a:t>
                      </a:r>
                      <a:endParaRPr lang="en-US" sz="2000" dirty="0">
                        <a:latin typeface="+mn-lt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</a:tr>
              <a:tr h="35329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Short GRB</a:t>
                      </a:r>
                      <a:endParaRPr lang="en-US" sz="2000" dirty="0">
                        <a:latin typeface="+mn-lt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Obscured GRB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AGN</a:t>
                      </a:r>
                      <a:r>
                        <a:rPr lang="en-US" sz="2000" baseline="0" dirty="0" smtClean="0">
                          <a:latin typeface="+mn-lt"/>
                          <a:cs typeface="Comic Sans MS"/>
                        </a:rPr>
                        <a:t> Flare</a:t>
                      </a:r>
                      <a:endParaRPr lang="en-US" sz="2000" dirty="0" smtClean="0">
                        <a:latin typeface="+mn-lt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“Quenched Jet” GRB/SN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</a:tr>
              <a:tr h="35329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Local</a:t>
                      </a:r>
                      <a:r>
                        <a:rPr lang="en-US" sz="2000" baseline="0" dirty="0" smtClean="0">
                          <a:latin typeface="+mn-lt"/>
                          <a:cs typeface="Comic Sans MS"/>
                        </a:rPr>
                        <a:t> </a:t>
                      </a:r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Supernova</a:t>
                      </a:r>
                      <a:endParaRPr lang="en-US" sz="2000" dirty="0">
                        <a:latin typeface="+mn-lt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  <a:tr h="35329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Cataclysmic Variable</a:t>
                      </a:r>
                      <a:r>
                        <a:rPr lang="en-US" sz="2000" baseline="0" dirty="0" smtClean="0">
                          <a:latin typeface="+mn-lt"/>
                          <a:cs typeface="Comic Sans MS"/>
                        </a:rPr>
                        <a:t> </a:t>
                      </a:r>
                      <a:endParaRPr lang="en-US" sz="2000" dirty="0">
                        <a:latin typeface="+mn-lt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  <a:tr h="35329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Pulsar</a:t>
                      </a:r>
                      <a:r>
                        <a:rPr lang="en-US" sz="2000" baseline="0" dirty="0" smtClean="0">
                          <a:latin typeface="+mn-lt"/>
                          <a:cs typeface="Comic Sans MS"/>
                        </a:rPr>
                        <a:t> Quake</a:t>
                      </a:r>
                      <a:endParaRPr lang="en-US" sz="2000" dirty="0" smtClean="0">
                        <a:latin typeface="+mn-lt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</a:tr>
              <a:tr h="35329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+mn-lt"/>
                          <a:cs typeface="Comic Sans MS"/>
                        </a:rPr>
                        <a:t>Magnetar</a:t>
                      </a:r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 Flare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</a:tr>
              <a:tr h="35329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Exotic sources</a:t>
                      </a:r>
                      <a:endParaRPr lang="en-US" sz="2000" dirty="0" smtClean="0">
                        <a:latin typeface="+mn-lt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2.1 Sources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86898-5D9E-1441-8B1C-ACBD5F9DA2E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778841" y="380268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cs typeface="Comic Sans MS"/>
              </a:rPr>
              <a:t>Prompt</a:t>
            </a:r>
            <a:endParaRPr lang="en-US" dirty="0"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14072" y="390094"/>
            <a:ext cx="938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cs typeface="Comic Sans MS"/>
              </a:rPr>
              <a:t>Delayed</a:t>
            </a: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4473847" y="3506887"/>
            <a:ext cx="5496511" cy="15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CE7A0CF-748D-524F-BFCE-7F515E6C5E71}" type="datetime1">
              <a:rPr lang="en-US" smtClean="0"/>
              <a:pPr/>
              <a:t>2/6/13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AMON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28307</TotalTime>
  <Words>2506</Words>
  <Application>Microsoft Macintosh PowerPoint</Application>
  <PresentationFormat>On-screen Show (4:3)</PresentationFormat>
  <Paragraphs>687</Paragraphs>
  <Slides>39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Office Theme</vt:lpstr>
      <vt:lpstr>Equation</vt:lpstr>
      <vt:lpstr>Microsoft Equation</vt:lpstr>
      <vt:lpstr>AMON</vt:lpstr>
      <vt:lpstr>Overview</vt:lpstr>
      <vt:lpstr>AMON</vt:lpstr>
      <vt:lpstr>1.1 The Basic Idea</vt:lpstr>
      <vt:lpstr>1.2 Networking</vt:lpstr>
      <vt:lpstr>1.3 Participants (thus far)</vt:lpstr>
      <vt:lpstr>1.4 The other AMON</vt:lpstr>
      <vt:lpstr>AMON</vt:lpstr>
      <vt:lpstr>2.1 Sources</vt:lpstr>
      <vt:lpstr>2.2 Co-Pointing</vt:lpstr>
      <vt:lpstr>2.3 Example:  n-g Sensitivity</vt:lpstr>
      <vt:lpstr>2.4 Example:  n-GW Sensitivity</vt:lpstr>
      <vt:lpstr>2.5 Example:  Primordial Black Holes</vt:lpstr>
      <vt:lpstr>AMON</vt:lpstr>
      <vt:lpstr>3.1 Top-level</vt:lpstr>
      <vt:lpstr>3.2 Internal infrastructure</vt:lpstr>
      <vt:lpstr>3.3. Data Flow</vt:lpstr>
      <vt:lpstr>AMON</vt:lpstr>
      <vt:lpstr>4.1 Background</vt:lpstr>
      <vt:lpstr>4.2 MoU overview</vt:lpstr>
      <vt:lpstr>4.3 Publication rules</vt:lpstr>
      <vt:lpstr>AMON</vt:lpstr>
      <vt:lpstr>5.1 Timeline</vt:lpstr>
      <vt:lpstr>5.2 Progress report</vt:lpstr>
      <vt:lpstr>AMON</vt:lpstr>
      <vt:lpstr>6.1 Analysis Phases </vt:lpstr>
      <vt:lpstr>6.2 Analysis Flow</vt:lpstr>
      <vt:lpstr>6.3 AMON Alerts</vt:lpstr>
      <vt:lpstr>6.5 False Positive Rates</vt:lpstr>
      <vt:lpstr>6.5 False Positive Rates</vt:lpstr>
      <vt:lpstr>6.6 Merging alert streams</vt:lpstr>
      <vt:lpstr>6.6 Merging alert streams</vt:lpstr>
      <vt:lpstr>6.7 Data conflict</vt:lpstr>
      <vt:lpstr>AMON</vt:lpstr>
      <vt:lpstr>Menu of services</vt:lpstr>
      <vt:lpstr>Co-Pointing</vt:lpstr>
      <vt:lpstr>Data Analysis</vt:lpstr>
      <vt:lpstr>6.4. Merging alert streams</vt:lpstr>
      <vt:lpstr>dtaabase</vt:lpstr>
    </vt:vector>
  </TitlesOfParts>
  <Company>Penn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Section Heading</dc:title>
  <dc:creator>Miles Smith</dc:creator>
  <cp:lastModifiedBy>IceCube</cp:lastModifiedBy>
  <cp:revision>270</cp:revision>
  <cp:lastPrinted>2011-06-20T16:06:00Z</cp:lastPrinted>
  <dcterms:created xsi:type="dcterms:W3CDTF">2013-02-04T13:21:10Z</dcterms:created>
  <dcterms:modified xsi:type="dcterms:W3CDTF">2013-02-06T09:24:24Z</dcterms:modified>
</cp:coreProperties>
</file>