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308" r:id="rId2"/>
    <p:sldId id="317" r:id="rId3"/>
    <p:sldId id="318" r:id="rId4"/>
    <p:sldId id="310" r:id="rId5"/>
    <p:sldId id="319" r:id="rId6"/>
    <p:sldId id="311" r:id="rId7"/>
    <p:sldId id="320" r:id="rId8"/>
    <p:sldId id="321" r:id="rId9"/>
    <p:sldId id="322" r:id="rId10"/>
    <p:sldId id="328" r:id="rId11"/>
    <p:sldId id="330" r:id="rId12"/>
    <p:sldId id="326" r:id="rId13"/>
    <p:sldId id="316" r:id="rId14"/>
    <p:sldId id="312" r:id="rId15"/>
    <p:sldId id="324" r:id="rId16"/>
    <p:sldId id="331" r:id="rId17"/>
    <p:sldId id="332" r:id="rId18"/>
    <p:sldId id="323" r:id="rId19"/>
    <p:sldId id="325" r:id="rId20"/>
    <p:sldId id="31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3B1"/>
    <a:srgbClr val="0066FF"/>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p:scale>
          <a:sx n="70" d="100"/>
          <a:sy n="70" d="100"/>
        </p:scale>
        <p:origin x="-300"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601853-1DED-47C5-94B9-9D97DF45EE08}" type="datetimeFigureOut">
              <a:rPr lang="en-US" smtClean="0"/>
              <a:pPr/>
              <a:t>2/13/2013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CB7C0E-2207-49E1-B776-66CA27402177}" type="slidenum">
              <a:rPr lang="en-US" smtClean="0"/>
              <a:pPr/>
              <a:t>‹#›</a:t>
            </a:fld>
            <a:endParaRPr lang="en-US"/>
          </a:p>
        </p:txBody>
      </p:sp>
    </p:spTree>
    <p:extLst>
      <p:ext uri="{BB962C8B-B14F-4D97-AF65-F5344CB8AC3E}">
        <p14:creationId xmlns:p14="http://schemas.microsoft.com/office/powerpoint/2010/main" xmlns="" val="1802599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196975"/>
            <a:ext cx="7772400" cy="1470025"/>
          </a:xfrm>
        </p:spPr>
        <p:txBody>
          <a:bodyPr/>
          <a:lstStyle>
            <a:lvl1pPr>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r>
              <a:rPr lang="en-US" smtClean="0"/>
              <a:t>14/02/2013</a:t>
            </a:r>
            <a:endParaRPr lang="en-US"/>
          </a:p>
        </p:txBody>
      </p:sp>
      <p:sp>
        <p:nvSpPr>
          <p:cNvPr id="3077" name="Rectangle 5"/>
          <p:cNvSpPr>
            <a:spLocks noGrp="1" noChangeArrowheads="1"/>
          </p:cNvSpPr>
          <p:nvPr>
            <p:ph type="ftr" sz="quarter" idx="3"/>
          </p:nvPr>
        </p:nvSpPr>
        <p:spPr/>
        <p:txBody>
          <a:bodyPr/>
          <a:lstStyle>
            <a:lvl1pPr>
              <a:defRPr/>
            </a:lvl1pPr>
          </a:lstStyle>
          <a:p>
            <a:r>
              <a:rPr lang="en-GB" smtClean="0"/>
              <a:t>P. J. Smith - Dept of Physics and Astronomy, University of Sheffield</a:t>
            </a:r>
            <a:endParaRPr lang="en-US"/>
          </a:p>
        </p:txBody>
      </p:sp>
      <p:sp>
        <p:nvSpPr>
          <p:cNvPr id="3078" name="Rectangle 6"/>
          <p:cNvSpPr>
            <a:spLocks noGrp="1" noChangeArrowheads="1"/>
          </p:cNvSpPr>
          <p:nvPr>
            <p:ph type="sldNum" sz="quarter" idx="4"/>
          </p:nvPr>
        </p:nvSpPr>
        <p:spPr/>
        <p:txBody>
          <a:bodyPr/>
          <a:lstStyle>
            <a:lvl1pPr>
              <a:defRPr/>
            </a:lvl1pPr>
          </a:lstStyle>
          <a:p>
            <a:fld id="{0B76208D-B1C3-45EC-920B-6CDE767397A1}" type="slidenum">
              <a:rPr lang="en-US" smtClean="0"/>
              <a:pPr/>
              <a:t>‹#›</a:t>
            </a:fld>
            <a:endParaRPr lang="en-US"/>
          </a:p>
        </p:txBody>
      </p:sp>
      <p:sp>
        <p:nvSpPr>
          <p:cNvPr id="14" name="Rectangle 13"/>
          <p:cNvSpPr/>
          <p:nvPr/>
        </p:nvSpPr>
        <p:spPr>
          <a:xfrm>
            <a:off x="294454" y="309796"/>
            <a:ext cx="1413893" cy="612000"/>
          </a:xfrm>
          <a:prstGeom prst="rect">
            <a:avLst/>
          </a:prstGeom>
          <a:ln w="15875">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9" descr="micearoundthering"/>
          <p:cNvPicPr>
            <a:picLocks noChangeAspect="1" noChangeArrowheads="1"/>
          </p:cNvPicPr>
          <p:nvPr/>
        </p:nvPicPr>
        <p:blipFill>
          <a:blip r:embed="rId2" cstate="print"/>
          <a:srcRect/>
          <a:stretch>
            <a:fillRect/>
          </a:stretch>
        </p:blipFill>
        <p:spPr bwMode="auto">
          <a:xfrm>
            <a:off x="350387" y="356493"/>
            <a:ext cx="564018" cy="524308"/>
          </a:xfrm>
          <a:prstGeom prst="rect">
            <a:avLst/>
          </a:prstGeom>
          <a:solidFill>
            <a:schemeClr val="bg1"/>
          </a:solidFill>
          <a:ln w="9525">
            <a:noFill/>
            <a:miter lim="800000"/>
            <a:headEnd/>
            <a:tailEnd/>
          </a:ln>
          <a:scene3d>
            <a:camera prst="orthographicFront"/>
            <a:lightRig rig="threePt" dir="t"/>
          </a:scene3d>
          <a:sp3d extrusionH="76200" contourW="12700">
            <a:extrusionClr>
              <a:schemeClr val="bg1"/>
            </a:extrusionClr>
            <a:contourClr>
              <a:schemeClr val="bg1"/>
            </a:contourClr>
          </a:sp3d>
        </p:spPr>
      </p:pic>
      <p:sp>
        <p:nvSpPr>
          <p:cNvPr id="16" name="TextBox 15"/>
          <p:cNvSpPr txBox="1"/>
          <p:nvPr/>
        </p:nvSpPr>
        <p:spPr>
          <a:xfrm>
            <a:off x="848321" y="414163"/>
            <a:ext cx="986830" cy="400110"/>
          </a:xfrm>
          <a:prstGeom prst="rect">
            <a:avLst/>
          </a:prstGeom>
          <a:noFill/>
          <a:ln>
            <a:noFill/>
          </a:ln>
        </p:spPr>
        <p:txBody>
          <a:bodyPr wrap="square" rtlCol="0">
            <a:spAutoFit/>
          </a:bodyPr>
          <a:lstStyle/>
          <a:p>
            <a:r>
              <a:rPr lang="en-GB" sz="2000" b="1"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MICE</a:t>
            </a:r>
            <a:endParaRPr lang="en-GB" sz="2000" b="1" i="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7" name="Picture 16" descr="crest-xl.gif"/>
          <p:cNvPicPr>
            <a:picLocks noChangeAspect="1"/>
          </p:cNvPicPr>
          <p:nvPr/>
        </p:nvPicPr>
        <p:blipFill>
          <a:blip r:embed="rId3" cstate="print"/>
          <a:stretch>
            <a:fillRect/>
          </a:stretch>
        </p:blipFill>
        <p:spPr>
          <a:xfrm>
            <a:off x="7503762" y="326971"/>
            <a:ext cx="1393200" cy="609881"/>
          </a:xfrm>
          <a:prstGeom prst="rect">
            <a:avLst/>
          </a:prstGeom>
          <a:ln>
            <a:solidFill>
              <a:srgbClr val="000000"/>
            </a:solidFill>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14/02/2013</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lvl1pPr>
              <a:defRPr/>
            </a:lvl1pPr>
          </a:lstStyle>
          <a:p>
            <a:r>
              <a:rPr lang="en-US" smtClean="0"/>
              <a:t>14/02/2013</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4092606"/>
          </a:xfrm>
        </p:spPr>
        <p:txBody>
          <a:bodyPr/>
          <a:lstStyle/>
          <a:p>
            <a:r>
              <a:rPr lang="en-US" smtClean="0"/>
              <a:t>Click icon to add chart</a:t>
            </a:r>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t>14/02/2013</a:t>
            </a: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14/02/2013</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14/02/2013</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14/02/2013</a:t>
            </a:r>
            <a:endParaRPr lang="en-US"/>
          </a:p>
        </p:txBody>
      </p:sp>
      <p:sp>
        <p:nvSpPr>
          <p:cNvPr id="5" name="Footer Placeholder 4"/>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smtClean="0"/>
              <a:t>14/02/2013</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smtClean="0"/>
              <a:t>14/02/2013</a:t>
            </a:r>
            <a:endParaRPr lang="en-US"/>
          </a:p>
        </p:txBody>
      </p:sp>
      <p:sp>
        <p:nvSpPr>
          <p:cNvPr id="8" name="Footer Placeholder 7"/>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9" name="Slide Number Placeholder 8"/>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smtClean="0"/>
              <a:t>14/02/2013</a:t>
            </a:r>
            <a:endParaRPr lang="en-US"/>
          </a:p>
        </p:txBody>
      </p:sp>
      <p:sp>
        <p:nvSpPr>
          <p:cNvPr id="4" name="Footer Placeholder 3"/>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5" name="Slide Number Placeholder 4"/>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14/02/2013</a:t>
            </a:r>
            <a:endParaRPr lang="en-US"/>
          </a:p>
        </p:txBody>
      </p:sp>
      <p:sp>
        <p:nvSpPr>
          <p:cNvPr id="3" name="Footer Placeholder 2"/>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4" name="Slide Number Placeholder 3"/>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14/02/2013</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14/02/2013</a:t>
            </a:r>
            <a:endParaRPr lang="en-US"/>
          </a:p>
        </p:txBody>
      </p:sp>
      <p:sp>
        <p:nvSpPr>
          <p:cNvPr id="6" name="Footer Placeholder 5"/>
          <p:cNvSpPr>
            <a:spLocks noGrp="1"/>
          </p:cNvSpPr>
          <p:nvPr>
            <p:ph type="ftr" sz="quarter" idx="11"/>
          </p:nvPr>
        </p:nvSpPr>
        <p:spPr/>
        <p:txBody>
          <a:bodyPr/>
          <a:lstStyle>
            <a:lvl1pPr>
              <a:defRPr/>
            </a:lvl1pPr>
          </a:lstStyle>
          <a:p>
            <a:r>
              <a:rPr lang="en-GB" smtClean="0"/>
              <a:t>P. J. Smith - Dept of Physics and Astronomy, University of Sheffield</a:t>
            </a:r>
            <a:endParaRPr lang="en-US"/>
          </a:p>
        </p:txBody>
      </p:sp>
      <p:sp>
        <p:nvSpPr>
          <p:cNvPr id="7" name="Slide Number Placeholder 6"/>
          <p:cNvSpPr>
            <a:spLocks noGrp="1"/>
          </p:cNvSpPr>
          <p:nvPr>
            <p:ph type="sldNum" sz="quarter" idx="12"/>
          </p:nvPr>
        </p:nvSpPr>
        <p:spPr/>
        <p:txBody>
          <a:bodyPr/>
          <a:lstStyle>
            <a:lvl1pPr>
              <a:defRPr/>
            </a:lvl1pPr>
          </a:lstStyle>
          <a:p>
            <a:fld id="{0B76208D-B1C3-45EC-920B-6CDE767397A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65000"/>
              </a:schemeClr>
            </a:gs>
            <a:gs pos="100000">
              <a:schemeClr val="bg1"/>
            </a:gs>
          </a:gsLst>
          <a:lin ang="27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69423" y="327378"/>
            <a:ext cx="5687104" cy="598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174044"/>
            <a:ext cx="8229600" cy="483164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p:txBody>
      </p:sp>
      <p:sp>
        <p:nvSpPr>
          <p:cNvPr id="1028" name="Rectangle 4"/>
          <p:cNvSpPr>
            <a:spLocks noGrp="1" noChangeArrowheads="1"/>
          </p:cNvSpPr>
          <p:nvPr>
            <p:ph type="dt" sz="half" idx="2"/>
          </p:nvPr>
        </p:nvSpPr>
        <p:spPr bwMode="auto">
          <a:xfrm>
            <a:off x="457200" y="6366933"/>
            <a:ext cx="1168400" cy="3545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accent6">
                    <a:lumMod val="50000"/>
                  </a:schemeClr>
                </a:solidFill>
              </a:defRPr>
            </a:lvl1pPr>
          </a:lstStyle>
          <a:p>
            <a:r>
              <a:rPr lang="en-US" smtClean="0"/>
              <a:t>14/02/2013</a:t>
            </a:r>
            <a:endParaRPr lang="en-US" dirty="0"/>
          </a:p>
        </p:txBody>
      </p:sp>
      <p:sp>
        <p:nvSpPr>
          <p:cNvPr id="1029" name="Rectangle 5"/>
          <p:cNvSpPr>
            <a:spLocks noGrp="1" noChangeArrowheads="1"/>
          </p:cNvSpPr>
          <p:nvPr>
            <p:ph type="ftr" sz="quarter" idx="3"/>
          </p:nvPr>
        </p:nvSpPr>
        <p:spPr bwMode="auto">
          <a:xfrm>
            <a:off x="1794933" y="6366933"/>
            <a:ext cx="5723467" cy="3545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accent6">
                    <a:lumMod val="50000"/>
                  </a:schemeClr>
                </a:solidFill>
              </a:defRPr>
            </a:lvl1pPr>
          </a:lstStyle>
          <a:p>
            <a:r>
              <a:rPr lang="en-GB" smtClean="0"/>
              <a:t>P. J. Smith - Dept of Physics and Astronomy, University of Sheffield</a:t>
            </a:r>
            <a:endParaRPr lang="en-US" dirty="0"/>
          </a:p>
        </p:txBody>
      </p:sp>
      <p:sp>
        <p:nvSpPr>
          <p:cNvPr id="1030" name="Rectangle 6"/>
          <p:cNvSpPr>
            <a:spLocks noGrp="1" noChangeArrowheads="1"/>
          </p:cNvSpPr>
          <p:nvPr>
            <p:ph type="sldNum" sz="quarter" idx="4"/>
          </p:nvPr>
        </p:nvSpPr>
        <p:spPr bwMode="auto">
          <a:xfrm>
            <a:off x="7936088" y="6366933"/>
            <a:ext cx="750711" cy="3545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accent6">
                    <a:lumMod val="50000"/>
                  </a:schemeClr>
                </a:solidFill>
              </a:defRPr>
            </a:lvl1pPr>
          </a:lstStyle>
          <a:p>
            <a:fld id="{0B76208D-B1C3-45EC-920B-6CDE767397A1}" type="slidenum">
              <a:rPr lang="en-US" smtClean="0"/>
              <a:pPr/>
              <a:t>‹#›</a:t>
            </a:fld>
            <a:endParaRPr lang="en-US" dirty="0"/>
          </a:p>
        </p:txBody>
      </p:sp>
      <p:pic>
        <p:nvPicPr>
          <p:cNvPr id="9" name="Picture 8" descr="crest-xl.gif"/>
          <p:cNvPicPr>
            <a:picLocks noChangeAspect="1"/>
          </p:cNvPicPr>
          <p:nvPr/>
        </p:nvPicPr>
        <p:blipFill>
          <a:blip r:embed="rId15" cstate="print"/>
          <a:stretch>
            <a:fillRect/>
          </a:stretch>
        </p:blipFill>
        <p:spPr>
          <a:xfrm>
            <a:off x="7503763" y="326971"/>
            <a:ext cx="1393487" cy="610007"/>
          </a:xfrm>
          <a:prstGeom prst="rect">
            <a:avLst/>
          </a:prstGeom>
          <a:ln>
            <a:solidFill>
              <a:srgbClr val="000000"/>
            </a:solidFill>
          </a:ln>
        </p:spPr>
      </p:pic>
      <p:sp>
        <p:nvSpPr>
          <p:cNvPr id="15" name="Rectangle 14"/>
          <p:cNvSpPr/>
          <p:nvPr/>
        </p:nvSpPr>
        <p:spPr>
          <a:xfrm>
            <a:off x="294454" y="313102"/>
            <a:ext cx="1413893" cy="607220"/>
          </a:xfrm>
          <a:prstGeom prst="rect">
            <a:avLst/>
          </a:prstGeom>
          <a:ln w="15875">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9" descr="micearoundthering"/>
          <p:cNvPicPr>
            <a:picLocks noChangeAspect="1" noChangeArrowheads="1"/>
          </p:cNvPicPr>
          <p:nvPr/>
        </p:nvPicPr>
        <p:blipFill>
          <a:blip r:embed="rId16" cstate="print"/>
          <a:srcRect/>
          <a:stretch>
            <a:fillRect/>
          </a:stretch>
        </p:blipFill>
        <p:spPr bwMode="auto">
          <a:xfrm>
            <a:off x="350387" y="356493"/>
            <a:ext cx="564018" cy="524308"/>
          </a:xfrm>
          <a:prstGeom prst="rect">
            <a:avLst/>
          </a:prstGeom>
          <a:solidFill>
            <a:schemeClr val="bg1"/>
          </a:solidFill>
          <a:ln w="9525">
            <a:noFill/>
            <a:miter lim="800000"/>
            <a:headEnd/>
            <a:tailEnd/>
          </a:ln>
          <a:scene3d>
            <a:camera prst="orthographicFront"/>
            <a:lightRig rig="threePt" dir="t"/>
          </a:scene3d>
          <a:sp3d extrusionH="76200" contourW="12700">
            <a:extrusionClr>
              <a:schemeClr val="bg1"/>
            </a:extrusionClr>
            <a:contourClr>
              <a:schemeClr val="bg1"/>
            </a:contourClr>
          </a:sp3d>
        </p:spPr>
      </p:pic>
      <p:sp>
        <p:nvSpPr>
          <p:cNvPr id="17" name="TextBox 16"/>
          <p:cNvSpPr txBox="1"/>
          <p:nvPr/>
        </p:nvSpPr>
        <p:spPr>
          <a:xfrm>
            <a:off x="848321" y="414163"/>
            <a:ext cx="986830" cy="400110"/>
          </a:xfrm>
          <a:prstGeom prst="rect">
            <a:avLst/>
          </a:prstGeom>
          <a:noFill/>
          <a:ln>
            <a:noFill/>
          </a:ln>
        </p:spPr>
        <p:txBody>
          <a:bodyPr wrap="square" rtlCol="0">
            <a:spAutoFit/>
          </a:bodyPr>
          <a:lstStyle/>
          <a:p>
            <a:r>
              <a:rPr lang="en-GB" sz="2000" b="1"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MICE</a:t>
            </a:r>
            <a:endParaRPr lang="en-GB" sz="2000" b="1" i="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p:txStyles>
    <p:titleStyle>
      <a:lvl1pPr algn="ctr" rtl="0" eaLnBrk="1" fontAlgn="base" hangingPunct="1">
        <a:spcBef>
          <a:spcPct val="0"/>
        </a:spcBef>
        <a:spcAft>
          <a:spcPct val="0"/>
        </a:spcAft>
        <a:defRPr sz="2800">
          <a:solidFill>
            <a:schemeClr val="accent6">
              <a:lumMod val="50000"/>
            </a:schemeClr>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None/>
        <a:defRPr sz="2000">
          <a:solidFill>
            <a:schemeClr val="accent6">
              <a:lumMod val="5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hep.shef.ac.uk/research/mice/opera_model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Tesla_(unit)"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en.wikipedia.org/wiki/Gauss_(un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b="1" dirty="0" smtClean="0"/>
              <a:t>Magnetic Modelling</a:t>
            </a:r>
            <a:endParaRPr lang="en-US" sz="4400" b="1" dirty="0"/>
          </a:p>
        </p:txBody>
      </p:sp>
      <p:sp>
        <p:nvSpPr>
          <p:cNvPr id="6" name="Subtitle 2"/>
          <p:cNvSpPr>
            <a:spLocks noGrp="1"/>
          </p:cNvSpPr>
          <p:nvPr>
            <p:ph type="subTitle" idx="1"/>
          </p:nvPr>
        </p:nvSpPr>
        <p:spPr>
          <a:xfrm>
            <a:off x="1371600" y="2952750"/>
            <a:ext cx="6400800" cy="1752600"/>
          </a:xfrm>
        </p:spPr>
        <p:txBody>
          <a:bodyPr/>
          <a:lstStyle/>
          <a:p>
            <a:r>
              <a:rPr lang="en-GB" sz="3200" dirty="0" smtClean="0"/>
              <a:t>CM 35</a:t>
            </a:r>
          </a:p>
          <a:p>
            <a:r>
              <a:rPr lang="en-GB" sz="3200" dirty="0" smtClean="0"/>
              <a:t>RAL  14</a:t>
            </a:r>
            <a:r>
              <a:rPr lang="en-GB" sz="3200" baseline="30000" dirty="0" smtClean="0"/>
              <a:t>th</a:t>
            </a:r>
            <a:r>
              <a:rPr lang="en-GB" sz="3200" dirty="0" smtClean="0"/>
              <a:t> – 16</a:t>
            </a:r>
            <a:r>
              <a:rPr lang="en-GB" sz="3200" baseline="30000" dirty="0" smtClean="0"/>
              <a:t>th</a:t>
            </a:r>
            <a:r>
              <a:rPr lang="en-GB" sz="3200" dirty="0" smtClean="0"/>
              <a:t> February 2013</a:t>
            </a:r>
          </a:p>
          <a:p>
            <a:r>
              <a:rPr lang="en-GB" sz="3200" dirty="0" smtClean="0"/>
              <a:t>P. J. Smith</a:t>
            </a:r>
            <a:endParaRPr lang="en-US" sz="3200" dirty="0"/>
          </a:p>
        </p:txBody>
      </p:sp>
    </p:spTree>
    <p:extLst>
      <p:ext uri="{BB962C8B-B14F-4D97-AF65-F5344CB8AC3E}">
        <p14:creationId xmlns:p14="http://schemas.microsoft.com/office/powerpoint/2010/main" xmlns="" val="39009410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30/01/2013</a:t>
            </a:r>
            <a:endParaRPr lang="en-GB" dirty="0"/>
          </a:p>
        </p:txBody>
      </p:sp>
      <p:sp>
        <p:nvSpPr>
          <p:cNvPr id="5" name="Slide Number Placeholder 4"/>
          <p:cNvSpPr>
            <a:spLocks noGrp="1"/>
          </p:cNvSpPr>
          <p:nvPr>
            <p:ph type="sldNum" sz="quarter" idx="12"/>
          </p:nvPr>
        </p:nvSpPr>
        <p:spPr/>
        <p:txBody>
          <a:bodyPr/>
          <a:lstStyle/>
          <a:p>
            <a:fld id="{BCE74AD6-FAA2-4782-BC53-0D5A28E6D3AB}" type="slidenum">
              <a:rPr lang="en-GB" smtClean="0"/>
              <a:pPr/>
              <a:t>10</a:t>
            </a:fld>
            <a:endParaRPr lang="en-GB"/>
          </a:p>
        </p:txBody>
      </p:sp>
      <p:sp>
        <p:nvSpPr>
          <p:cNvPr id="4" name="TextBox 3"/>
          <p:cNvSpPr txBox="1"/>
          <p:nvPr/>
        </p:nvSpPr>
        <p:spPr>
          <a:xfrm>
            <a:off x="611560" y="1126485"/>
            <a:ext cx="8064896" cy="646331"/>
          </a:xfrm>
          <a:prstGeom prst="rect">
            <a:avLst/>
          </a:prstGeom>
          <a:noFill/>
        </p:spPr>
        <p:txBody>
          <a:bodyPr wrap="square" rtlCol="0">
            <a:spAutoFit/>
          </a:bodyPr>
          <a:lstStyle/>
          <a:p>
            <a:endParaRPr lang="en-GB" dirty="0" smtClean="0"/>
          </a:p>
          <a:p>
            <a:endParaRPr lang="en-GB" dirty="0" smtClean="0"/>
          </a:p>
        </p:txBody>
      </p:sp>
      <p:pic>
        <p:nvPicPr>
          <p:cNvPr id="20490" name="Picture 10" descr="http://www.hep.shef.ac.uk/research/mice/opera_models/atlas/model_51/Hall/XY_plane/z_19000/Bmod_0_100_uT_XYplane_z_19000_Structures_Off.png"/>
          <p:cNvPicPr>
            <a:picLocks noChangeAspect="1" noChangeArrowheads="1"/>
          </p:cNvPicPr>
          <p:nvPr/>
        </p:nvPicPr>
        <p:blipFill>
          <a:blip r:embed="rId2" cstate="print"/>
          <a:srcRect r="35385"/>
          <a:stretch>
            <a:fillRect/>
          </a:stretch>
        </p:blipFill>
        <p:spPr bwMode="auto">
          <a:xfrm>
            <a:off x="1331640" y="2204864"/>
            <a:ext cx="7443589" cy="4320000"/>
          </a:xfrm>
          <a:prstGeom prst="rect">
            <a:avLst/>
          </a:prstGeom>
          <a:noFill/>
        </p:spPr>
      </p:pic>
      <p:pic>
        <p:nvPicPr>
          <p:cNvPr id="20492" name="Picture 12" descr="http://www.hep.shef.ac.uk/research/mice/opera_models/atlas/model_51/Hall/XY_plane/z_19000/Bmod_0_100_uT_XYplane_z_19000_Structures_On_XYZ.png"/>
          <p:cNvPicPr>
            <a:picLocks noChangeAspect="1" noChangeArrowheads="1"/>
          </p:cNvPicPr>
          <p:nvPr/>
        </p:nvPicPr>
        <p:blipFill>
          <a:blip r:embed="rId3" cstate="print"/>
          <a:srcRect r="34993"/>
          <a:stretch>
            <a:fillRect/>
          </a:stretch>
        </p:blipFill>
        <p:spPr bwMode="auto">
          <a:xfrm>
            <a:off x="0" y="0"/>
            <a:ext cx="3744416" cy="2160000"/>
          </a:xfrm>
          <a:prstGeom prst="rect">
            <a:avLst/>
          </a:prstGeom>
          <a:noFill/>
        </p:spPr>
      </p:pic>
      <p:sp>
        <p:nvSpPr>
          <p:cNvPr id="15" name="TextBox 14"/>
          <p:cNvSpPr txBox="1"/>
          <p:nvPr/>
        </p:nvSpPr>
        <p:spPr>
          <a:xfrm>
            <a:off x="4427984" y="332656"/>
            <a:ext cx="3816424" cy="646331"/>
          </a:xfrm>
          <a:prstGeom prst="rect">
            <a:avLst/>
          </a:prstGeom>
          <a:noFill/>
        </p:spPr>
        <p:txBody>
          <a:bodyPr wrap="square" rtlCol="0">
            <a:spAutoFit/>
          </a:bodyPr>
          <a:lstStyle/>
          <a:p>
            <a:r>
              <a:rPr lang="en-GB" dirty="0" smtClean="0">
                <a:solidFill>
                  <a:schemeClr val="accent6">
                    <a:lumMod val="50000"/>
                  </a:schemeClr>
                </a:solidFill>
              </a:rPr>
              <a:t>Model 51 – No Return Yoke</a:t>
            </a:r>
          </a:p>
          <a:p>
            <a:r>
              <a:rPr lang="en-GB" dirty="0" smtClean="0">
                <a:solidFill>
                  <a:schemeClr val="accent6">
                    <a:lumMod val="50000"/>
                  </a:schemeClr>
                </a:solidFill>
              </a:rPr>
              <a:t>Z= 19000 XY Plane</a:t>
            </a:r>
            <a:endParaRPr lang="en-US" dirty="0">
              <a:solidFill>
                <a:schemeClr val="accent6">
                  <a:lumMod val="50000"/>
                </a:schemeClr>
              </a:solidFill>
            </a:endParaRPr>
          </a:p>
        </p:txBody>
      </p:sp>
      <p:sp>
        <p:nvSpPr>
          <p:cNvPr id="2" name="TextBox 1"/>
          <p:cNvSpPr txBox="1"/>
          <p:nvPr/>
        </p:nvSpPr>
        <p:spPr>
          <a:xfrm>
            <a:off x="4427984" y="1268760"/>
            <a:ext cx="4464496" cy="646331"/>
          </a:xfrm>
          <a:prstGeom prst="rect">
            <a:avLst/>
          </a:prstGeom>
          <a:noFill/>
        </p:spPr>
        <p:txBody>
          <a:bodyPr wrap="square" rtlCol="0">
            <a:spAutoFit/>
          </a:bodyPr>
          <a:lstStyle/>
          <a:p>
            <a:r>
              <a:rPr lang="en-GB" dirty="0" smtClean="0">
                <a:solidFill>
                  <a:schemeClr val="accent6">
                    <a:lumMod val="50000"/>
                  </a:schemeClr>
                </a:solidFill>
              </a:rPr>
              <a:t>Air Field at location of </a:t>
            </a:r>
            <a:r>
              <a:rPr lang="en-GB" dirty="0" err="1" smtClean="0">
                <a:solidFill>
                  <a:schemeClr val="accent6">
                    <a:lumMod val="50000"/>
                  </a:schemeClr>
                </a:solidFill>
              </a:rPr>
              <a:t>Cryomech</a:t>
            </a:r>
            <a:r>
              <a:rPr lang="en-GB" dirty="0" smtClean="0">
                <a:solidFill>
                  <a:schemeClr val="accent6">
                    <a:lumMod val="50000"/>
                  </a:schemeClr>
                </a:solidFill>
              </a:rPr>
              <a:t> Compressors (Compressors are not shown in this model)</a:t>
            </a:r>
            <a:endParaRPr lang="en-GB" dirty="0">
              <a:solidFill>
                <a:schemeClr val="accent6">
                  <a:lumMod val="50000"/>
                </a:schemeClr>
              </a:solidFill>
            </a:endParaRPr>
          </a:p>
        </p:txBody>
      </p:sp>
      <p:cxnSp>
        <p:nvCxnSpPr>
          <p:cNvPr id="10" name="Straight Arrow Connector 9"/>
          <p:cNvCxnSpPr/>
          <p:nvPr/>
        </p:nvCxnSpPr>
        <p:spPr>
          <a:xfrm flipH="1">
            <a:off x="7596336" y="3933056"/>
            <a:ext cx="0" cy="1080120"/>
          </a:xfrm>
          <a:prstGeom prst="straightConnector1">
            <a:avLst/>
          </a:prstGeom>
          <a:ln>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596336" y="4293096"/>
            <a:ext cx="720080" cy="369332"/>
          </a:xfrm>
          <a:prstGeom prst="rect">
            <a:avLst/>
          </a:prstGeom>
          <a:noFill/>
        </p:spPr>
        <p:txBody>
          <a:bodyPr wrap="square" rtlCol="0">
            <a:spAutoFit/>
          </a:bodyPr>
          <a:lstStyle/>
          <a:p>
            <a:r>
              <a:rPr lang="en-GB" dirty="0" smtClean="0">
                <a:solidFill>
                  <a:schemeClr val="accent6">
                    <a:lumMod val="50000"/>
                  </a:schemeClr>
                </a:solidFill>
              </a:rPr>
              <a:t>~4m</a:t>
            </a:r>
            <a:endParaRPr lang="en-US" dirty="0">
              <a:solidFill>
                <a:schemeClr val="accent6">
                  <a:lumMod val="50000"/>
                </a:schemeClr>
              </a:solidFill>
            </a:endParaRPr>
          </a:p>
        </p:txBody>
      </p:sp>
    </p:spTree>
    <p:extLst>
      <p:ext uri="{BB962C8B-B14F-4D97-AF65-F5344CB8AC3E}">
        <p14:creationId xmlns:p14="http://schemas.microsoft.com/office/powerpoint/2010/main" xmlns="" val="4115303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30/01/2013</a:t>
            </a:r>
            <a:endParaRPr lang="en-GB" dirty="0"/>
          </a:p>
        </p:txBody>
      </p:sp>
      <p:sp>
        <p:nvSpPr>
          <p:cNvPr id="5" name="Slide Number Placeholder 4"/>
          <p:cNvSpPr>
            <a:spLocks noGrp="1"/>
          </p:cNvSpPr>
          <p:nvPr>
            <p:ph type="sldNum" sz="quarter" idx="12"/>
          </p:nvPr>
        </p:nvSpPr>
        <p:spPr/>
        <p:txBody>
          <a:bodyPr/>
          <a:lstStyle/>
          <a:p>
            <a:fld id="{BCE74AD6-FAA2-4782-BC53-0D5A28E6D3AB}" type="slidenum">
              <a:rPr lang="en-GB" smtClean="0"/>
              <a:pPr/>
              <a:t>11</a:t>
            </a:fld>
            <a:endParaRPr lang="en-GB"/>
          </a:p>
        </p:txBody>
      </p:sp>
      <p:sp>
        <p:nvSpPr>
          <p:cNvPr id="4" name="TextBox 3"/>
          <p:cNvSpPr txBox="1"/>
          <p:nvPr/>
        </p:nvSpPr>
        <p:spPr>
          <a:xfrm>
            <a:off x="611560" y="1126485"/>
            <a:ext cx="8064896" cy="646331"/>
          </a:xfrm>
          <a:prstGeom prst="rect">
            <a:avLst/>
          </a:prstGeom>
          <a:noFill/>
        </p:spPr>
        <p:txBody>
          <a:bodyPr wrap="square" rtlCol="0">
            <a:spAutoFit/>
          </a:bodyPr>
          <a:lstStyle/>
          <a:p>
            <a:endParaRPr lang="en-GB" dirty="0" smtClean="0"/>
          </a:p>
          <a:p>
            <a:endParaRPr lang="en-GB" dirty="0" smtClean="0"/>
          </a:p>
        </p:txBody>
      </p:sp>
      <p:pic>
        <p:nvPicPr>
          <p:cNvPr id="24578" name="Picture 2" descr="http://www.hep.shef.ac.uk/research/mice/opera_models/atlas/model_52/Hall/XY_plane/z_19000/Bmod_0_100_uT_XYplane_z_19000_Structures_Off.png"/>
          <p:cNvPicPr>
            <a:picLocks noChangeAspect="1" noChangeArrowheads="1"/>
          </p:cNvPicPr>
          <p:nvPr/>
        </p:nvPicPr>
        <p:blipFill>
          <a:blip r:embed="rId2" cstate="print"/>
          <a:srcRect r="39993"/>
          <a:stretch>
            <a:fillRect/>
          </a:stretch>
        </p:blipFill>
        <p:spPr bwMode="auto">
          <a:xfrm>
            <a:off x="611560" y="1557352"/>
            <a:ext cx="8064896" cy="5040000"/>
          </a:xfrm>
          <a:prstGeom prst="rect">
            <a:avLst/>
          </a:prstGeom>
          <a:noFill/>
        </p:spPr>
      </p:pic>
      <p:sp>
        <p:nvSpPr>
          <p:cNvPr id="9" name="TextBox 8"/>
          <p:cNvSpPr txBox="1"/>
          <p:nvPr/>
        </p:nvSpPr>
        <p:spPr>
          <a:xfrm>
            <a:off x="3491880" y="332656"/>
            <a:ext cx="3816424" cy="646331"/>
          </a:xfrm>
          <a:prstGeom prst="rect">
            <a:avLst/>
          </a:prstGeom>
          <a:noFill/>
        </p:spPr>
        <p:txBody>
          <a:bodyPr wrap="square" rtlCol="0">
            <a:spAutoFit/>
          </a:bodyPr>
          <a:lstStyle/>
          <a:p>
            <a:r>
              <a:rPr lang="en-GB" dirty="0" smtClean="0">
                <a:solidFill>
                  <a:schemeClr val="accent6">
                    <a:lumMod val="50000"/>
                  </a:schemeClr>
                </a:solidFill>
              </a:rPr>
              <a:t>Model 52 –With Step IV Return Yoke</a:t>
            </a:r>
          </a:p>
          <a:p>
            <a:r>
              <a:rPr lang="en-GB" dirty="0" smtClean="0">
                <a:solidFill>
                  <a:schemeClr val="accent6">
                    <a:lumMod val="50000"/>
                  </a:schemeClr>
                </a:solidFill>
              </a:rPr>
              <a:t>z=19000 XY Plane</a:t>
            </a:r>
            <a:endParaRPr lang="en-US" dirty="0">
              <a:solidFill>
                <a:schemeClr val="accent6">
                  <a:lumMod val="50000"/>
                </a:schemeClr>
              </a:solidFill>
            </a:endParaRPr>
          </a:p>
        </p:txBody>
      </p:sp>
      <p:cxnSp>
        <p:nvCxnSpPr>
          <p:cNvPr id="10" name="Straight Arrow Connector 9"/>
          <p:cNvCxnSpPr/>
          <p:nvPr/>
        </p:nvCxnSpPr>
        <p:spPr>
          <a:xfrm flipH="1">
            <a:off x="7812360" y="3645024"/>
            <a:ext cx="0" cy="1080120"/>
          </a:xfrm>
          <a:prstGeom prst="straightConnector1">
            <a:avLst/>
          </a:prstGeom>
          <a:ln>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812360" y="4005064"/>
            <a:ext cx="720080" cy="369332"/>
          </a:xfrm>
          <a:prstGeom prst="rect">
            <a:avLst/>
          </a:prstGeom>
          <a:noFill/>
        </p:spPr>
        <p:txBody>
          <a:bodyPr wrap="square" rtlCol="0">
            <a:spAutoFit/>
          </a:bodyPr>
          <a:lstStyle/>
          <a:p>
            <a:r>
              <a:rPr lang="en-GB" dirty="0" smtClean="0">
                <a:solidFill>
                  <a:schemeClr val="accent6">
                    <a:lumMod val="50000"/>
                  </a:schemeClr>
                </a:solidFill>
              </a:rPr>
              <a:t>~4m</a:t>
            </a:r>
            <a:endParaRPr lang="en-US" dirty="0">
              <a:solidFill>
                <a:schemeClr val="accent6">
                  <a:lumMod val="50000"/>
                </a:schemeClr>
              </a:solidFill>
            </a:endParaRPr>
          </a:p>
        </p:txBody>
      </p:sp>
    </p:spTree>
    <p:extLst>
      <p:ext uri="{BB962C8B-B14F-4D97-AF65-F5344CB8AC3E}">
        <p14:creationId xmlns:p14="http://schemas.microsoft.com/office/powerpoint/2010/main" xmlns="" val="11173253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the Rack 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12</a:t>
            </a:fld>
            <a:endParaRPr lang="en-US"/>
          </a:p>
        </p:txBody>
      </p:sp>
      <p:sp>
        <p:nvSpPr>
          <p:cNvPr id="7" name="TextBox 6"/>
          <p:cNvSpPr txBox="1"/>
          <p:nvPr/>
        </p:nvSpPr>
        <p:spPr>
          <a:xfrm>
            <a:off x="395536" y="1098024"/>
            <a:ext cx="8136904" cy="3693319"/>
          </a:xfrm>
          <a:prstGeom prst="rect">
            <a:avLst/>
          </a:prstGeom>
          <a:noFill/>
        </p:spPr>
        <p:txBody>
          <a:bodyPr wrap="square" rtlCol="0">
            <a:spAutoFit/>
          </a:bodyPr>
          <a:lstStyle/>
          <a:p>
            <a:r>
              <a:rPr lang="en-GB" dirty="0" err="1" smtClean="0">
                <a:solidFill>
                  <a:schemeClr val="accent6">
                    <a:lumMod val="50000"/>
                  </a:schemeClr>
                </a:solidFill>
              </a:rPr>
              <a:t>Holger</a:t>
            </a:r>
            <a:r>
              <a:rPr lang="en-GB" dirty="0" smtClean="0">
                <a:solidFill>
                  <a:schemeClr val="accent6">
                    <a:lumMod val="50000"/>
                  </a:schemeClr>
                </a:solidFill>
              </a:rPr>
              <a:t> then did a high resolution rack model in a background field of 60uT</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Field in iron was about 1.5 -3 times as much as in air…</a:t>
            </a:r>
          </a:p>
          <a:p>
            <a:pPr lvl="1"/>
            <a:r>
              <a:rPr lang="en-GB" dirty="0" smtClean="0">
                <a:solidFill>
                  <a:schemeClr val="accent6">
                    <a:lumMod val="50000"/>
                  </a:schemeClr>
                </a:solidFill>
              </a:rPr>
              <a:t>Much closer to what would be expected theoretically.</a:t>
            </a:r>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Hall model was predicting order(s) of magnitude higher</a:t>
            </a:r>
          </a:p>
          <a:p>
            <a:pPr marL="285750" indent="-285750">
              <a:buFont typeface="Arial" pitchFamily="34" charset="0"/>
              <a:buChar char="•"/>
            </a:pPr>
            <a:endParaRPr lang="en-GB" dirty="0">
              <a:solidFill>
                <a:schemeClr val="accent6">
                  <a:lumMod val="50000"/>
                </a:schemeClr>
              </a:solidFill>
            </a:endParaRPr>
          </a:p>
          <a:p>
            <a:r>
              <a:rPr lang="en-GB" dirty="0" smtClean="0">
                <a:solidFill>
                  <a:schemeClr val="accent6">
                    <a:lumMod val="50000"/>
                  </a:schemeClr>
                </a:solidFill>
              </a:rPr>
              <a:t>There is a tendency in models that don’t have good enough resolution to overestimate the fields in the iron.</a:t>
            </a:r>
          </a:p>
          <a:p>
            <a:endParaRPr lang="en-GB" dirty="0">
              <a:solidFill>
                <a:schemeClr val="accent6">
                  <a:lumMod val="50000"/>
                </a:schemeClr>
              </a:solidFill>
            </a:endParaRPr>
          </a:p>
          <a:p>
            <a:r>
              <a:rPr lang="en-GB" dirty="0" smtClean="0">
                <a:solidFill>
                  <a:schemeClr val="accent6">
                    <a:lumMod val="50000"/>
                  </a:schemeClr>
                </a:solidFill>
              </a:rPr>
              <a:t>The problem is much more difficult with the racks behind the North Shield Wall – I may not be able to bench mark this model accurately </a:t>
            </a:r>
            <a:r>
              <a:rPr lang="en-GB" dirty="0" smtClean="0">
                <a:solidFill>
                  <a:schemeClr val="accent6">
                    <a:lumMod val="50000"/>
                  </a:schemeClr>
                </a:solidFill>
              </a:rPr>
              <a:t>by replicating what </a:t>
            </a:r>
            <a:r>
              <a:rPr lang="en-GB" dirty="0" err="1" smtClean="0">
                <a:solidFill>
                  <a:schemeClr val="accent6">
                    <a:lumMod val="50000"/>
                  </a:schemeClr>
                </a:solidFill>
              </a:rPr>
              <a:t>Holger</a:t>
            </a:r>
            <a:r>
              <a:rPr lang="en-GB" dirty="0" smtClean="0">
                <a:solidFill>
                  <a:schemeClr val="accent6">
                    <a:lumMod val="50000"/>
                  </a:schemeClr>
                </a:solidFill>
              </a:rPr>
              <a:t> did with </a:t>
            </a:r>
            <a:r>
              <a:rPr lang="en-GB" dirty="0" err="1" smtClean="0">
                <a:solidFill>
                  <a:schemeClr val="accent6">
                    <a:lumMod val="50000"/>
                  </a:schemeClr>
                </a:solidFill>
              </a:rPr>
              <a:t>Biot</a:t>
            </a:r>
            <a:r>
              <a:rPr lang="en-GB" dirty="0" err="1">
                <a:solidFill>
                  <a:schemeClr val="accent6">
                    <a:lumMod val="50000"/>
                  </a:schemeClr>
                </a:solidFill>
              </a:rPr>
              <a:t>-</a:t>
            </a:r>
            <a:r>
              <a:rPr lang="en-GB" dirty="0" err="1" smtClean="0">
                <a:solidFill>
                  <a:schemeClr val="accent6">
                    <a:lumMod val="50000"/>
                  </a:schemeClr>
                </a:solidFill>
              </a:rPr>
              <a:t>Savart</a:t>
            </a:r>
            <a:r>
              <a:rPr lang="en-GB" dirty="0" smtClean="0">
                <a:solidFill>
                  <a:schemeClr val="accent6">
                    <a:lumMod val="50000"/>
                  </a:schemeClr>
                </a:solidFill>
              </a:rPr>
              <a:t>. </a:t>
            </a:r>
            <a:endParaRPr lang="en-GB" dirty="0">
              <a:solidFill>
                <a:schemeClr val="accent6">
                  <a:lumMod val="50000"/>
                </a:schemeClr>
              </a:solidFill>
            </a:endParaRPr>
          </a:p>
          <a:p>
            <a:endParaRPr lang="en-GB" dirty="0" smtClean="0">
              <a:solidFill>
                <a:schemeClr val="accent6">
                  <a:lumMod val="50000"/>
                </a:schemeClr>
              </a:solidFill>
            </a:endParaRPr>
          </a:p>
        </p:txBody>
      </p:sp>
    </p:spTree>
    <p:extLst>
      <p:ext uri="{BB962C8B-B14F-4D97-AF65-F5344CB8AC3E}">
        <p14:creationId xmlns:p14="http://schemas.microsoft.com/office/powerpoint/2010/main" xmlns="" val="21309063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the Rack 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13</a:t>
            </a:fld>
            <a:endParaRPr lang="en-US"/>
          </a:p>
        </p:txBody>
      </p:sp>
      <p:sp>
        <p:nvSpPr>
          <p:cNvPr id="7" name="TextBox 6"/>
          <p:cNvSpPr txBox="1"/>
          <p:nvPr/>
        </p:nvSpPr>
        <p:spPr>
          <a:xfrm>
            <a:off x="395536" y="1098024"/>
            <a:ext cx="8136904" cy="4524315"/>
          </a:xfrm>
          <a:prstGeom prst="rect">
            <a:avLst/>
          </a:prstGeom>
          <a:noFill/>
        </p:spPr>
        <p:txBody>
          <a:bodyPr wrap="square" rtlCol="0">
            <a:spAutoFit/>
          </a:bodyPr>
          <a:lstStyle/>
          <a:p>
            <a:endParaRPr lang="en-GB" dirty="0" smtClean="0">
              <a:solidFill>
                <a:schemeClr val="accent6">
                  <a:lumMod val="50000"/>
                </a:schemeClr>
              </a:solidFill>
            </a:endParaRPr>
          </a:p>
          <a:p>
            <a:r>
              <a:rPr lang="en-GB" dirty="0" smtClean="0">
                <a:solidFill>
                  <a:schemeClr val="accent6">
                    <a:lumMod val="50000"/>
                  </a:schemeClr>
                </a:solidFill>
              </a:rPr>
              <a:t>Conclusions</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Air field far from magnets at the West Wall shown to be </a:t>
            </a:r>
            <a:r>
              <a:rPr lang="en-GB" dirty="0" smtClean="0">
                <a:solidFill>
                  <a:schemeClr val="accent6">
                    <a:lumMod val="50000"/>
                  </a:schemeClr>
                </a:solidFill>
              </a:rPr>
              <a:t>reasonable in the Hall model.</a:t>
            </a:r>
            <a:endParaRPr lang="en-GB" dirty="0" smtClean="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Hall model shown to be unreliable at estimating magnetisation in fine iron structures due to meshing resolution limitations.</a:t>
            </a:r>
          </a:p>
          <a:p>
            <a:endParaRPr lang="en-GB" dirty="0" smtClean="0">
              <a:solidFill>
                <a:schemeClr val="accent6">
                  <a:lumMod val="50000"/>
                </a:schemeClr>
              </a:solidFill>
            </a:endParaRPr>
          </a:p>
          <a:p>
            <a:r>
              <a:rPr lang="en-GB" dirty="0" smtClean="0">
                <a:solidFill>
                  <a:schemeClr val="accent6">
                    <a:lumMod val="50000"/>
                  </a:schemeClr>
                </a:solidFill>
              </a:rPr>
              <a:t>Where does this lead us?</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Clear need for validation of results.</a:t>
            </a:r>
          </a:p>
          <a:p>
            <a:pPr marL="285750" indent="-285750">
              <a:buFont typeface="Arial" pitchFamily="34" charset="0"/>
              <a:buChar char="•"/>
            </a:pPr>
            <a:r>
              <a:rPr lang="en-GB" dirty="0" smtClean="0">
                <a:solidFill>
                  <a:schemeClr val="accent6">
                    <a:lumMod val="50000"/>
                  </a:schemeClr>
                </a:solidFill>
              </a:rPr>
              <a:t>Clear need for sub-modelling of areas where high resolution is required.</a:t>
            </a:r>
          </a:p>
          <a:p>
            <a:pPr marL="285750" indent="-285750">
              <a:buFont typeface="Arial" pitchFamily="34" charset="0"/>
              <a:buChar char="•"/>
            </a:pPr>
            <a:endParaRPr lang="en-GB" dirty="0">
              <a:solidFill>
                <a:schemeClr val="accent6">
                  <a:lumMod val="50000"/>
                </a:schemeClr>
              </a:solidFill>
            </a:endParaRPr>
          </a:p>
          <a:p>
            <a:r>
              <a:rPr lang="en-GB" dirty="0" smtClean="0">
                <a:solidFill>
                  <a:schemeClr val="accent6">
                    <a:lumMod val="50000"/>
                  </a:schemeClr>
                </a:solidFill>
              </a:rPr>
              <a:t>Questions</a:t>
            </a:r>
          </a:p>
          <a:p>
            <a:endParaRPr lang="en-GB" dirty="0" smtClean="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What structure/mesh size gives a valid field in the Hall model?</a:t>
            </a:r>
            <a:endParaRPr lang="en-GB" dirty="0">
              <a:solidFill>
                <a:schemeClr val="accent6">
                  <a:lumMod val="50000"/>
                </a:schemeClr>
              </a:solidFill>
            </a:endParaRPr>
          </a:p>
        </p:txBody>
      </p:sp>
    </p:spTree>
    <p:extLst>
      <p:ext uri="{BB962C8B-B14F-4D97-AF65-F5344CB8AC3E}">
        <p14:creationId xmlns:p14="http://schemas.microsoft.com/office/powerpoint/2010/main" xmlns="" val="3584161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Validation</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14</a:t>
            </a:fld>
            <a:endParaRPr lang="en-US"/>
          </a:p>
        </p:txBody>
      </p:sp>
      <p:sp>
        <p:nvSpPr>
          <p:cNvPr id="8" name="TextBox 7"/>
          <p:cNvSpPr txBox="1"/>
          <p:nvPr/>
        </p:nvSpPr>
        <p:spPr>
          <a:xfrm>
            <a:off x="683568" y="1268760"/>
            <a:ext cx="7704856" cy="5078313"/>
          </a:xfrm>
          <a:prstGeom prst="rect">
            <a:avLst/>
          </a:prstGeom>
          <a:noFill/>
        </p:spPr>
        <p:txBody>
          <a:bodyPr wrap="square" rtlCol="0">
            <a:spAutoFit/>
          </a:bodyPr>
          <a:lstStyle/>
          <a:p>
            <a:r>
              <a:rPr lang="en-GB" dirty="0" err="1" smtClean="0">
                <a:solidFill>
                  <a:schemeClr val="accent6">
                    <a:lumMod val="50000"/>
                  </a:schemeClr>
                </a:solidFill>
              </a:rPr>
              <a:t>Holger</a:t>
            </a:r>
            <a:r>
              <a:rPr lang="en-GB" dirty="0" smtClean="0">
                <a:solidFill>
                  <a:schemeClr val="accent6">
                    <a:lumMod val="50000"/>
                  </a:schemeClr>
                </a:solidFill>
              </a:rPr>
              <a:t> has highlighted one method of benchmarking FEA when considering a volume that is not close to iron structures. – </a:t>
            </a:r>
            <a:r>
              <a:rPr lang="en-GB" dirty="0" err="1" smtClean="0">
                <a:solidFill>
                  <a:schemeClr val="accent6">
                    <a:lumMod val="50000"/>
                  </a:schemeClr>
                </a:solidFill>
              </a:rPr>
              <a:t>Biot</a:t>
            </a:r>
            <a:r>
              <a:rPr lang="en-GB" dirty="0" smtClean="0">
                <a:solidFill>
                  <a:schemeClr val="accent6">
                    <a:lumMod val="50000"/>
                  </a:schemeClr>
                </a:solidFill>
              </a:rPr>
              <a:t> </a:t>
            </a:r>
            <a:r>
              <a:rPr lang="en-GB" dirty="0" err="1" smtClean="0">
                <a:solidFill>
                  <a:schemeClr val="accent6">
                    <a:lumMod val="50000"/>
                  </a:schemeClr>
                </a:solidFill>
              </a:rPr>
              <a:t>Savart</a:t>
            </a:r>
            <a:endParaRPr lang="en-GB" dirty="0" smtClean="0">
              <a:solidFill>
                <a:schemeClr val="accent6">
                  <a:lumMod val="50000"/>
                </a:schemeClr>
              </a:solidFill>
            </a:endParaRPr>
          </a:p>
          <a:p>
            <a:endParaRPr lang="en-GB" dirty="0">
              <a:solidFill>
                <a:schemeClr val="accent6">
                  <a:lumMod val="50000"/>
                </a:schemeClr>
              </a:solidFill>
            </a:endParaRPr>
          </a:p>
          <a:p>
            <a:r>
              <a:rPr lang="en-GB" dirty="0" smtClean="0">
                <a:solidFill>
                  <a:schemeClr val="accent6">
                    <a:lumMod val="50000"/>
                  </a:schemeClr>
                </a:solidFill>
              </a:rPr>
              <a:t>What about in areas where there are lots of iron? – This is less clear and requires a bit more thought and maybe some simpler models? I need to sit down and give this some thought. Reverse engineer the Hall model…?</a:t>
            </a:r>
          </a:p>
          <a:p>
            <a:endParaRPr lang="en-GB" dirty="0">
              <a:solidFill>
                <a:schemeClr val="accent6">
                  <a:lumMod val="50000"/>
                </a:schemeClr>
              </a:solidFill>
            </a:endParaRPr>
          </a:p>
          <a:p>
            <a:r>
              <a:rPr lang="en-GB" dirty="0" smtClean="0">
                <a:solidFill>
                  <a:schemeClr val="accent6">
                    <a:lumMod val="50000"/>
                  </a:schemeClr>
                </a:solidFill>
              </a:rPr>
              <a:t>We are currently using the AFC setup in R9 to take some measurements. This will provide a useful feedback loop on the validity of models, particularly sub-models – Craig will discuss this in his talk.</a:t>
            </a:r>
          </a:p>
          <a:p>
            <a:endParaRPr lang="en-GB" dirty="0">
              <a:solidFill>
                <a:schemeClr val="accent6">
                  <a:lumMod val="50000"/>
                </a:schemeClr>
              </a:solidFill>
            </a:endParaRPr>
          </a:p>
          <a:p>
            <a:r>
              <a:rPr lang="en-GB" dirty="0" smtClean="0">
                <a:solidFill>
                  <a:schemeClr val="accent6">
                    <a:lumMod val="50000"/>
                  </a:schemeClr>
                </a:solidFill>
              </a:rPr>
              <a:t>Are the Spectrometer people also using their system as a test </a:t>
            </a:r>
            <a:r>
              <a:rPr lang="en-GB" dirty="0" smtClean="0">
                <a:solidFill>
                  <a:schemeClr val="accent6">
                    <a:lumMod val="50000"/>
                  </a:schemeClr>
                </a:solidFill>
              </a:rPr>
              <a:t>bed to take field measurements with?</a:t>
            </a:r>
          </a:p>
          <a:p>
            <a:endParaRPr lang="en-GB" dirty="0" smtClean="0">
              <a:solidFill>
                <a:schemeClr val="accent6">
                  <a:lumMod val="50000"/>
                </a:schemeClr>
              </a:solidFill>
            </a:endParaRPr>
          </a:p>
          <a:p>
            <a:r>
              <a:rPr lang="en-GB" dirty="0" smtClean="0">
                <a:solidFill>
                  <a:schemeClr val="accent6">
                    <a:lumMod val="50000"/>
                  </a:schemeClr>
                </a:solidFill>
              </a:rPr>
              <a:t>Also looks like there are some plans to do some testing in the hall – could provide some useful information.</a:t>
            </a:r>
            <a:endParaRPr lang="en-GB" dirty="0" smtClean="0">
              <a:solidFill>
                <a:schemeClr val="accent6">
                  <a:lumMod val="50000"/>
                </a:schemeClr>
              </a:solidFill>
            </a:endParaRPr>
          </a:p>
          <a:p>
            <a:endParaRPr lang="en-GB" dirty="0">
              <a:solidFill>
                <a:schemeClr val="accent6">
                  <a:lumMod val="50000"/>
                </a:schemeClr>
              </a:solidFill>
            </a:endParaRPr>
          </a:p>
          <a:p>
            <a:endParaRPr lang="en-GB" dirty="0" smtClean="0">
              <a:solidFill>
                <a:schemeClr val="accent6">
                  <a:lumMod val="50000"/>
                </a:schemeClr>
              </a:solidFill>
            </a:endParaRPr>
          </a:p>
        </p:txBody>
      </p:sp>
    </p:spTree>
    <p:extLst>
      <p:ext uri="{BB962C8B-B14F-4D97-AF65-F5344CB8AC3E}">
        <p14:creationId xmlns:p14="http://schemas.microsoft.com/office/powerpoint/2010/main" xmlns="" val="2929431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Field Maps of the Hall</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15</a:t>
            </a:fld>
            <a:endParaRPr lang="en-US"/>
          </a:p>
        </p:txBody>
      </p:sp>
      <p:sp>
        <p:nvSpPr>
          <p:cNvPr id="7" name="TextBox 6"/>
          <p:cNvSpPr txBox="1"/>
          <p:nvPr/>
        </p:nvSpPr>
        <p:spPr>
          <a:xfrm>
            <a:off x="611560" y="1098024"/>
            <a:ext cx="7920880" cy="4524315"/>
          </a:xfrm>
          <a:prstGeom prst="rect">
            <a:avLst/>
          </a:prstGeom>
          <a:noFill/>
        </p:spPr>
        <p:txBody>
          <a:bodyPr wrap="square" rtlCol="0">
            <a:spAutoFit/>
          </a:bodyPr>
          <a:lstStyle/>
          <a:p>
            <a:r>
              <a:rPr lang="en-GB" dirty="0" smtClean="0">
                <a:solidFill>
                  <a:schemeClr val="accent6">
                    <a:lumMod val="50000"/>
                  </a:schemeClr>
                </a:solidFill>
              </a:rPr>
              <a:t>As I’ve stated there is now a library of images on-line that you can browse at your leisure so I won’t show many images here. </a:t>
            </a:r>
          </a:p>
          <a:p>
            <a:endParaRPr lang="en-GB" dirty="0" smtClean="0">
              <a:solidFill>
                <a:schemeClr val="accent6">
                  <a:lumMod val="50000"/>
                </a:schemeClr>
              </a:solidFill>
            </a:endParaRPr>
          </a:p>
          <a:p>
            <a:r>
              <a:rPr lang="en-GB" dirty="0" smtClean="0">
                <a:solidFill>
                  <a:schemeClr val="accent6">
                    <a:lumMod val="50000"/>
                  </a:schemeClr>
                </a:solidFill>
              </a:rPr>
              <a:t>http</a:t>
            </a:r>
            <a:r>
              <a:rPr lang="en-GB" dirty="0">
                <a:solidFill>
                  <a:schemeClr val="accent6">
                    <a:lumMod val="50000"/>
                  </a:schemeClr>
                </a:solidFill>
              </a:rPr>
              <a:t>://www.hep.shef.ac.uk/research/mice/opera_models/atlas/</a:t>
            </a:r>
            <a:endParaRPr lang="en-GB" dirty="0" smtClean="0">
              <a:solidFill>
                <a:schemeClr val="accent6">
                  <a:lumMod val="50000"/>
                </a:schemeClr>
              </a:solidFill>
            </a:endParaRPr>
          </a:p>
          <a:p>
            <a:endParaRPr lang="en-GB" dirty="0">
              <a:solidFill>
                <a:schemeClr val="accent6">
                  <a:lumMod val="50000"/>
                </a:schemeClr>
              </a:solidFill>
            </a:endParaRPr>
          </a:p>
          <a:p>
            <a:r>
              <a:rPr lang="en-GB" dirty="0" smtClean="0">
                <a:solidFill>
                  <a:schemeClr val="accent6">
                    <a:lumMod val="50000"/>
                  </a:schemeClr>
                </a:solidFill>
              </a:rPr>
              <a:t>However with consideration to what I have said on the previous slides the images should only be taken as an indication of what the field level qualitatively is in a given area, and most of these images are not validated.</a:t>
            </a:r>
          </a:p>
          <a:p>
            <a:endParaRPr lang="en-GB" dirty="0">
              <a:solidFill>
                <a:schemeClr val="accent6">
                  <a:lumMod val="50000"/>
                </a:schemeClr>
              </a:solidFill>
            </a:endParaRPr>
          </a:p>
          <a:p>
            <a:r>
              <a:rPr lang="en-GB" dirty="0" smtClean="0">
                <a:solidFill>
                  <a:schemeClr val="accent6">
                    <a:lumMod val="50000"/>
                  </a:schemeClr>
                </a:solidFill>
              </a:rPr>
              <a:t>Still it’s a useful starting point when combined with a knowledge of what field you know you need to attain - and this isn’t known well yet for all equipment - in a given area. </a:t>
            </a:r>
          </a:p>
          <a:p>
            <a:endParaRPr lang="en-GB" dirty="0" smtClean="0">
              <a:solidFill>
                <a:schemeClr val="accent6">
                  <a:lumMod val="50000"/>
                </a:schemeClr>
              </a:solidFill>
            </a:endParaRPr>
          </a:p>
          <a:p>
            <a:r>
              <a:rPr lang="en-GB" dirty="0" smtClean="0">
                <a:solidFill>
                  <a:schemeClr val="accent6">
                    <a:lumMod val="50000"/>
                  </a:schemeClr>
                </a:solidFill>
              </a:rPr>
              <a:t>We have a tool and we are starting to learn how to use it. </a:t>
            </a:r>
          </a:p>
          <a:p>
            <a:endParaRPr lang="en-GB" dirty="0">
              <a:solidFill>
                <a:schemeClr val="accent6">
                  <a:lumMod val="50000"/>
                </a:schemeClr>
              </a:solidFill>
            </a:endParaRPr>
          </a:p>
          <a:p>
            <a:endParaRPr lang="en-GB" dirty="0" smtClean="0">
              <a:solidFill>
                <a:schemeClr val="accent6">
                  <a:lumMod val="50000"/>
                </a:schemeClr>
              </a:solidFill>
            </a:endParaRPr>
          </a:p>
        </p:txBody>
      </p:sp>
    </p:spTree>
    <p:extLst>
      <p:ext uri="{BB962C8B-B14F-4D97-AF65-F5344CB8AC3E}">
        <p14:creationId xmlns:p14="http://schemas.microsoft.com/office/powerpoint/2010/main" xmlns="" val="2994600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Field Maps of the Hall</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16</a:t>
            </a:fld>
            <a:endParaRPr lang="en-US"/>
          </a:p>
        </p:txBody>
      </p:sp>
      <p:grpSp>
        <p:nvGrpSpPr>
          <p:cNvPr id="3" name="Group 2"/>
          <p:cNvGrpSpPr/>
          <p:nvPr/>
        </p:nvGrpSpPr>
        <p:grpSpPr>
          <a:xfrm>
            <a:off x="1080352" y="1268760"/>
            <a:ext cx="6660000" cy="4608000"/>
            <a:chOff x="1396772" y="1412775"/>
            <a:chExt cx="6061140" cy="4191001"/>
          </a:xfrm>
        </p:grpSpPr>
        <p:pic>
          <p:nvPicPr>
            <p:cNvPr id="1026" name="Picture 2" descr="http://www.hep.shef.ac.uk/research/mice/opera_models/atlas/model_51/SSB/XZ_plane/y_0/Bmod_0_max_XZplane_y_0_Structures_On_XYZ.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7160" r="37714"/>
            <a:stretch/>
          </p:blipFill>
          <p:spPr bwMode="auto">
            <a:xfrm>
              <a:off x="2411760" y="1412775"/>
              <a:ext cx="5046152" cy="4191001"/>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www.hep.shef.ac.uk/research/mice/opera_models/atlas/model_51/SSB/XZ_plane/y_0/Bmod_0_max_XZplane_y_0_Structures_On_XYZ.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90923"/>
            <a:stretch/>
          </p:blipFill>
          <p:spPr bwMode="auto">
            <a:xfrm>
              <a:off x="1396772" y="1412775"/>
              <a:ext cx="1014988" cy="4191001"/>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8" name="TextBox 7"/>
          <p:cNvSpPr txBox="1"/>
          <p:nvPr/>
        </p:nvSpPr>
        <p:spPr>
          <a:xfrm>
            <a:off x="1043608" y="5877272"/>
            <a:ext cx="6264696" cy="646331"/>
          </a:xfrm>
          <a:prstGeom prst="rect">
            <a:avLst/>
          </a:prstGeom>
          <a:noFill/>
        </p:spPr>
        <p:txBody>
          <a:bodyPr wrap="square" rtlCol="0">
            <a:spAutoFit/>
          </a:bodyPr>
          <a:lstStyle/>
          <a:p>
            <a:r>
              <a:rPr lang="en-GB" dirty="0" smtClean="0">
                <a:solidFill>
                  <a:schemeClr val="accent6">
                    <a:lumMod val="50000"/>
                  </a:schemeClr>
                </a:solidFill>
              </a:rPr>
              <a:t>Model 51 – 240 MeV/c Solenoid Step IV – No Return </a:t>
            </a:r>
            <a:r>
              <a:rPr lang="en-GB" dirty="0" smtClean="0">
                <a:solidFill>
                  <a:schemeClr val="accent6">
                    <a:lumMod val="50000"/>
                  </a:schemeClr>
                </a:solidFill>
              </a:rPr>
              <a:t>Yoke y=0 (i.e. Height of beam axis)</a:t>
            </a:r>
            <a:endParaRPr lang="en-GB" dirty="0">
              <a:solidFill>
                <a:schemeClr val="accent6">
                  <a:lumMod val="50000"/>
                </a:schemeClr>
              </a:solidFill>
            </a:endParaRPr>
          </a:p>
        </p:txBody>
      </p:sp>
    </p:spTree>
    <p:extLst>
      <p:ext uri="{BB962C8B-B14F-4D97-AF65-F5344CB8AC3E}">
        <p14:creationId xmlns:p14="http://schemas.microsoft.com/office/powerpoint/2010/main" xmlns="" val="3909089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Field Maps of the Hall</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17</a:t>
            </a:fld>
            <a:endParaRPr lang="en-US"/>
          </a:p>
        </p:txBody>
      </p:sp>
      <p:grpSp>
        <p:nvGrpSpPr>
          <p:cNvPr id="7" name="Group 6"/>
          <p:cNvGrpSpPr/>
          <p:nvPr/>
        </p:nvGrpSpPr>
        <p:grpSpPr>
          <a:xfrm>
            <a:off x="971600" y="1196752"/>
            <a:ext cx="7279621" cy="5040000"/>
            <a:chOff x="1414423" y="1268759"/>
            <a:chExt cx="7279621" cy="5040000"/>
          </a:xfrm>
        </p:grpSpPr>
        <p:pic>
          <p:nvPicPr>
            <p:cNvPr id="2050" name="Picture 2" descr="http://www.hep.shef.ac.uk/research/mice/opera_models/atlas/model_51/SSB/XZ_plane/y_0/Bmod_0_max_XZplane_y_0_Structures_On.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9041" r="35313"/>
            <a:stretch/>
          </p:blipFill>
          <p:spPr bwMode="auto">
            <a:xfrm>
              <a:off x="2555776" y="1268759"/>
              <a:ext cx="6138268" cy="50400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http://www.hep.shef.ac.uk/research/mice/opera_models/atlas/model_51/SSB/XZ_plane/y_0/Bmod_0_max_XZplane_y_0_Structures_On.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91513"/>
            <a:stretch/>
          </p:blipFill>
          <p:spPr bwMode="auto">
            <a:xfrm>
              <a:off x="1414423" y="1268759"/>
              <a:ext cx="1141353" cy="504000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2" name="TextBox 11"/>
          <p:cNvSpPr txBox="1"/>
          <p:nvPr/>
        </p:nvSpPr>
        <p:spPr>
          <a:xfrm>
            <a:off x="971600" y="5949280"/>
            <a:ext cx="6264696" cy="369332"/>
          </a:xfrm>
          <a:prstGeom prst="rect">
            <a:avLst/>
          </a:prstGeom>
          <a:noFill/>
        </p:spPr>
        <p:txBody>
          <a:bodyPr wrap="square" rtlCol="0">
            <a:spAutoFit/>
          </a:bodyPr>
          <a:lstStyle/>
          <a:p>
            <a:r>
              <a:rPr lang="en-GB" dirty="0" smtClean="0">
                <a:solidFill>
                  <a:schemeClr val="accent6">
                    <a:lumMod val="50000"/>
                  </a:schemeClr>
                </a:solidFill>
              </a:rPr>
              <a:t>Model 51 – 240 MeV/c Solenoid Step IV – No Return </a:t>
            </a:r>
            <a:r>
              <a:rPr lang="en-GB" dirty="0" smtClean="0">
                <a:solidFill>
                  <a:schemeClr val="accent6">
                    <a:lumMod val="50000"/>
                  </a:schemeClr>
                </a:solidFill>
              </a:rPr>
              <a:t>Yoke y=0</a:t>
            </a:r>
            <a:endParaRPr lang="en-GB" dirty="0">
              <a:solidFill>
                <a:schemeClr val="accent6">
                  <a:lumMod val="50000"/>
                </a:schemeClr>
              </a:solidFill>
            </a:endParaRPr>
          </a:p>
        </p:txBody>
      </p:sp>
      <p:cxnSp>
        <p:nvCxnSpPr>
          <p:cNvPr id="11" name="Straight Arrow Connector 10"/>
          <p:cNvCxnSpPr/>
          <p:nvPr/>
        </p:nvCxnSpPr>
        <p:spPr>
          <a:xfrm flipH="1">
            <a:off x="5364088" y="4797152"/>
            <a:ext cx="0" cy="864096"/>
          </a:xfrm>
          <a:prstGeom prst="straightConnector1">
            <a:avLst/>
          </a:prstGeom>
          <a:ln>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364088" y="5085184"/>
            <a:ext cx="648072" cy="369332"/>
          </a:xfrm>
          <a:prstGeom prst="rect">
            <a:avLst/>
          </a:prstGeom>
          <a:noFill/>
        </p:spPr>
        <p:txBody>
          <a:bodyPr wrap="square" rtlCol="0">
            <a:spAutoFit/>
          </a:bodyPr>
          <a:lstStyle/>
          <a:p>
            <a:r>
              <a:rPr lang="en-GB" dirty="0" smtClean="0">
                <a:solidFill>
                  <a:schemeClr val="accent6">
                    <a:lumMod val="50000"/>
                  </a:schemeClr>
                </a:solidFill>
              </a:rPr>
              <a:t>~5m</a:t>
            </a:r>
            <a:endParaRPr lang="en-US" dirty="0">
              <a:solidFill>
                <a:schemeClr val="accent6">
                  <a:lumMod val="50000"/>
                </a:schemeClr>
              </a:solidFill>
            </a:endParaRPr>
          </a:p>
        </p:txBody>
      </p:sp>
      <p:sp>
        <p:nvSpPr>
          <p:cNvPr id="14" name="TextBox 13"/>
          <p:cNvSpPr txBox="1"/>
          <p:nvPr/>
        </p:nvSpPr>
        <p:spPr>
          <a:xfrm>
            <a:off x="1894056" y="3541952"/>
            <a:ext cx="288032" cy="369332"/>
          </a:xfrm>
          <a:prstGeom prst="rect">
            <a:avLst/>
          </a:prstGeom>
          <a:noFill/>
        </p:spPr>
        <p:txBody>
          <a:bodyPr wrap="square" rtlCol="0">
            <a:spAutoFit/>
          </a:bodyPr>
          <a:lstStyle/>
          <a:p>
            <a:r>
              <a:rPr lang="en-GB" dirty="0" smtClean="0">
                <a:solidFill>
                  <a:schemeClr val="accent6">
                    <a:lumMod val="50000"/>
                  </a:schemeClr>
                </a:solidFill>
              </a:rPr>
              <a:t>-</a:t>
            </a:r>
            <a:endParaRPr lang="en-US" dirty="0">
              <a:solidFill>
                <a:schemeClr val="accent6">
                  <a:lumMod val="50000"/>
                </a:schemeClr>
              </a:solidFill>
            </a:endParaRPr>
          </a:p>
        </p:txBody>
      </p:sp>
      <p:sp>
        <p:nvSpPr>
          <p:cNvPr id="15" name="TextBox 14"/>
          <p:cNvSpPr txBox="1"/>
          <p:nvPr/>
        </p:nvSpPr>
        <p:spPr>
          <a:xfrm>
            <a:off x="3029804" y="1678676"/>
            <a:ext cx="1528549" cy="830997"/>
          </a:xfrm>
          <a:prstGeom prst="rect">
            <a:avLst/>
          </a:prstGeom>
          <a:noFill/>
        </p:spPr>
        <p:txBody>
          <a:bodyPr wrap="square" rtlCol="0">
            <a:spAutoFit/>
          </a:bodyPr>
          <a:lstStyle/>
          <a:p>
            <a:r>
              <a:rPr lang="en-GB" sz="1600" dirty="0" smtClean="0">
                <a:solidFill>
                  <a:schemeClr val="accent6">
                    <a:lumMod val="50000"/>
                  </a:schemeClr>
                </a:solidFill>
              </a:rPr>
              <a:t>Not correct </a:t>
            </a:r>
            <a:r>
              <a:rPr lang="en-GB" sz="1600" dirty="0" smtClean="0">
                <a:solidFill>
                  <a:schemeClr val="accent6">
                    <a:lumMod val="50000"/>
                  </a:schemeClr>
                </a:solidFill>
              </a:rPr>
              <a:t>s</a:t>
            </a:r>
            <a:r>
              <a:rPr lang="en-GB" sz="1600" dirty="0" smtClean="0">
                <a:solidFill>
                  <a:schemeClr val="accent6">
                    <a:lumMod val="50000"/>
                  </a:schemeClr>
                </a:solidFill>
              </a:rPr>
              <a:t>hape for Rack Room 2</a:t>
            </a:r>
            <a:endParaRPr lang="en-US" sz="1600" dirty="0">
              <a:solidFill>
                <a:schemeClr val="accent6">
                  <a:lumMod val="50000"/>
                </a:schemeClr>
              </a:solidFill>
            </a:endParaRPr>
          </a:p>
        </p:txBody>
      </p:sp>
    </p:spTree>
    <p:extLst>
      <p:ext uri="{BB962C8B-B14F-4D97-AF65-F5344CB8AC3E}">
        <p14:creationId xmlns:p14="http://schemas.microsoft.com/office/powerpoint/2010/main" xmlns="" val="25892919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Sub Modelling</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18</a:t>
            </a:fld>
            <a:endParaRPr lang="en-US"/>
          </a:p>
        </p:txBody>
      </p:sp>
      <p:sp>
        <p:nvSpPr>
          <p:cNvPr id="7" name="TextBox 6"/>
          <p:cNvSpPr txBox="1"/>
          <p:nvPr/>
        </p:nvSpPr>
        <p:spPr>
          <a:xfrm>
            <a:off x="539552" y="1196752"/>
            <a:ext cx="8280920" cy="4801314"/>
          </a:xfrm>
          <a:prstGeom prst="rect">
            <a:avLst/>
          </a:prstGeom>
          <a:noFill/>
        </p:spPr>
        <p:txBody>
          <a:bodyPr wrap="square" rtlCol="0">
            <a:spAutoFit/>
          </a:bodyPr>
          <a:lstStyle/>
          <a:p>
            <a:r>
              <a:rPr lang="en-GB" dirty="0" smtClean="0">
                <a:solidFill>
                  <a:schemeClr val="accent6">
                    <a:lumMod val="50000"/>
                  </a:schemeClr>
                </a:solidFill>
              </a:rPr>
              <a:t>A sub-model is a region of the hall that we wish to model in much finer detail.</a:t>
            </a:r>
          </a:p>
          <a:p>
            <a:endParaRPr lang="en-GB" dirty="0">
              <a:solidFill>
                <a:schemeClr val="accent6">
                  <a:lumMod val="50000"/>
                </a:schemeClr>
              </a:solidFill>
            </a:endParaRPr>
          </a:p>
          <a:p>
            <a:r>
              <a:rPr lang="en-GB" dirty="0" smtClean="0">
                <a:solidFill>
                  <a:schemeClr val="accent6">
                    <a:lumMod val="50000"/>
                  </a:schemeClr>
                </a:solidFill>
              </a:rPr>
              <a:t>Sub-modelling allows us to parallelise the problem of looking at different areas of the MICE hall.</a:t>
            </a:r>
          </a:p>
          <a:p>
            <a:endParaRPr lang="en-GB" dirty="0" smtClean="0">
              <a:solidFill>
                <a:schemeClr val="accent6">
                  <a:lumMod val="50000"/>
                </a:schemeClr>
              </a:solidFill>
            </a:endParaRPr>
          </a:p>
          <a:p>
            <a:r>
              <a:rPr lang="en-GB" dirty="0" smtClean="0">
                <a:solidFill>
                  <a:schemeClr val="accent6">
                    <a:lumMod val="50000"/>
                  </a:schemeClr>
                </a:solidFill>
              </a:rPr>
              <a:t>There are many areas that need to be looked at. There is a list of potentially affected equipment and this can be correlated with the Hall field map to ascertain whether something needs to be looked at more closely. This task still needs to be done rigorously but there are plenty of obvious candidates.</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Tracker – Cryostats and Electronics</a:t>
            </a:r>
          </a:p>
          <a:p>
            <a:pPr marL="285750" indent="-285750">
              <a:buFont typeface="Arial" pitchFamily="34" charset="0"/>
              <a:buChar char="•"/>
            </a:pPr>
            <a:r>
              <a:rPr lang="en-GB" dirty="0" smtClean="0">
                <a:solidFill>
                  <a:schemeClr val="accent6">
                    <a:lumMod val="50000"/>
                  </a:schemeClr>
                </a:solidFill>
              </a:rPr>
              <a:t>Quads </a:t>
            </a:r>
          </a:p>
          <a:p>
            <a:pPr marL="285750" indent="-285750">
              <a:buFont typeface="Arial" pitchFamily="34" charset="0"/>
              <a:buChar char="•"/>
            </a:pPr>
            <a:r>
              <a:rPr lang="en-GB" dirty="0" smtClean="0">
                <a:solidFill>
                  <a:schemeClr val="accent6">
                    <a:lumMod val="50000"/>
                  </a:schemeClr>
                </a:solidFill>
              </a:rPr>
              <a:t>Sub Station</a:t>
            </a:r>
          </a:p>
          <a:p>
            <a:pPr marL="285750" indent="-285750">
              <a:buFont typeface="Arial" pitchFamily="34" charset="0"/>
              <a:buChar char="•"/>
            </a:pPr>
            <a:r>
              <a:rPr lang="en-GB" dirty="0" smtClean="0">
                <a:solidFill>
                  <a:schemeClr val="accent6">
                    <a:lumMod val="50000"/>
                  </a:schemeClr>
                </a:solidFill>
              </a:rPr>
              <a:t>Control Racks behind North Shield Wall</a:t>
            </a:r>
          </a:p>
          <a:p>
            <a:pPr marL="285750" indent="-285750">
              <a:buFont typeface="Arial" pitchFamily="34" charset="0"/>
              <a:buChar char="•"/>
            </a:pPr>
            <a:r>
              <a:rPr lang="en-GB" dirty="0" smtClean="0">
                <a:solidFill>
                  <a:schemeClr val="accent6">
                    <a:lumMod val="50000"/>
                  </a:schemeClr>
                </a:solidFill>
              </a:rPr>
              <a:t>Quad Power Supplies</a:t>
            </a:r>
          </a:p>
          <a:p>
            <a:pPr marL="285750" indent="-285750">
              <a:buFont typeface="Arial" pitchFamily="34" charset="0"/>
              <a:buChar char="•"/>
            </a:pPr>
            <a:r>
              <a:rPr lang="en-GB" dirty="0" smtClean="0">
                <a:solidFill>
                  <a:schemeClr val="accent6">
                    <a:lumMod val="50000"/>
                  </a:schemeClr>
                </a:solidFill>
              </a:rPr>
              <a:t>Transformer in Trench</a:t>
            </a:r>
          </a:p>
          <a:p>
            <a:endParaRPr lang="en-GB" dirty="0">
              <a:solidFill>
                <a:schemeClr val="accent6">
                  <a:lumMod val="50000"/>
                </a:schemeClr>
              </a:solidFill>
            </a:endParaRPr>
          </a:p>
        </p:txBody>
      </p:sp>
    </p:spTree>
    <p:extLst>
      <p:ext uri="{BB962C8B-B14F-4D97-AF65-F5344CB8AC3E}">
        <p14:creationId xmlns:p14="http://schemas.microsoft.com/office/powerpoint/2010/main" xmlns="" val="1826516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Sub Modelling</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19</a:t>
            </a:fld>
            <a:endParaRPr lang="en-US"/>
          </a:p>
        </p:txBody>
      </p:sp>
      <p:sp>
        <p:nvSpPr>
          <p:cNvPr id="7" name="TextBox 6"/>
          <p:cNvSpPr txBox="1"/>
          <p:nvPr/>
        </p:nvSpPr>
        <p:spPr>
          <a:xfrm>
            <a:off x="539552" y="1196752"/>
            <a:ext cx="8280920" cy="4247317"/>
          </a:xfrm>
          <a:prstGeom prst="rect">
            <a:avLst/>
          </a:prstGeom>
          <a:noFill/>
        </p:spPr>
        <p:txBody>
          <a:bodyPr wrap="square" rtlCol="0">
            <a:spAutoFit/>
          </a:bodyPr>
          <a:lstStyle/>
          <a:p>
            <a:r>
              <a:rPr lang="en-GB" dirty="0" smtClean="0">
                <a:solidFill>
                  <a:schemeClr val="accent6">
                    <a:lumMod val="50000"/>
                  </a:schemeClr>
                </a:solidFill>
              </a:rPr>
              <a:t>We’ve have recently acquired some additional help with this problem:</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Melissa George (Imperial) -&gt; R9 Sub-model &amp; Racks</a:t>
            </a:r>
          </a:p>
          <a:p>
            <a:endParaRPr lang="en-GB" dirty="0" smtClean="0">
              <a:solidFill>
                <a:schemeClr val="accent6">
                  <a:lumMod val="50000"/>
                </a:schemeClr>
              </a:solidFill>
            </a:endParaRPr>
          </a:p>
          <a:p>
            <a:r>
              <a:rPr lang="en-GB" dirty="0" smtClean="0">
                <a:solidFill>
                  <a:schemeClr val="accent6">
                    <a:lumMod val="50000"/>
                  </a:schemeClr>
                </a:solidFill>
              </a:rPr>
              <a:t>Our rack model placed in the MICE hall gave poor results. Can we improve upon this? Can we get agreement with experimental results from R9. </a:t>
            </a:r>
          </a:p>
          <a:p>
            <a:endParaRPr lang="en-GB" dirty="0">
              <a:solidFill>
                <a:schemeClr val="accent6">
                  <a:lumMod val="50000"/>
                </a:schemeClr>
              </a:solidFill>
            </a:endParaRPr>
          </a:p>
          <a:p>
            <a:pPr marL="285750" indent="-285750">
              <a:buFont typeface="Arial" pitchFamily="34" charset="0"/>
              <a:buChar char="•"/>
            </a:pPr>
            <a:r>
              <a:rPr lang="en-GB" dirty="0" err="1" smtClean="0">
                <a:solidFill>
                  <a:schemeClr val="accent6">
                    <a:lumMod val="50000"/>
                  </a:schemeClr>
                </a:solidFill>
              </a:rPr>
              <a:t>Kiril</a:t>
            </a:r>
            <a:r>
              <a:rPr lang="en-GB" dirty="0" smtClean="0">
                <a:solidFill>
                  <a:schemeClr val="accent6">
                    <a:lumMod val="50000"/>
                  </a:schemeClr>
                </a:solidFill>
              </a:rPr>
              <a:t> </a:t>
            </a:r>
            <a:r>
              <a:rPr lang="en-GB" dirty="0" err="1" smtClean="0">
                <a:solidFill>
                  <a:schemeClr val="accent6">
                    <a:lumMod val="50000"/>
                  </a:schemeClr>
                </a:solidFill>
              </a:rPr>
              <a:t>Marinov</a:t>
            </a:r>
            <a:r>
              <a:rPr lang="en-GB" dirty="0" smtClean="0">
                <a:solidFill>
                  <a:schemeClr val="accent6">
                    <a:lumMod val="50000"/>
                  </a:schemeClr>
                </a:solidFill>
              </a:rPr>
              <a:t> (</a:t>
            </a:r>
            <a:r>
              <a:rPr lang="en-GB" dirty="0" err="1" smtClean="0">
                <a:solidFill>
                  <a:schemeClr val="accent6">
                    <a:lumMod val="50000"/>
                  </a:schemeClr>
                </a:solidFill>
              </a:rPr>
              <a:t>Daresbury</a:t>
            </a:r>
            <a:r>
              <a:rPr lang="en-GB" dirty="0" smtClean="0">
                <a:solidFill>
                  <a:schemeClr val="accent6">
                    <a:lumMod val="50000"/>
                  </a:schemeClr>
                </a:solidFill>
              </a:rPr>
              <a:t>) -&gt; Tracker</a:t>
            </a:r>
          </a:p>
          <a:p>
            <a:endParaRPr lang="en-GB" dirty="0">
              <a:solidFill>
                <a:schemeClr val="accent6">
                  <a:lumMod val="50000"/>
                </a:schemeClr>
              </a:solidFill>
            </a:endParaRPr>
          </a:p>
          <a:p>
            <a:r>
              <a:rPr lang="en-GB" dirty="0" smtClean="0">
                <a:solidFill>
                  <a:schemeClr val="accent6">
                    <a:lumMod val="50000"/>
                  </a:schemeClr>
                </a:solidFill>
              </a:rPr>
              <a:t>The tracker is a high risk item as it will see some of the highest fields of any of the sensitive equipment. There is a clear need to have a shielding solution for this equipment.</a:t>
            </a:r>
          </a:p>
          <a:p>
            <a:endParaRPr lang="en-GB" dirty="0">
              <a:solidFill>
                <a:schemeClr val="accent6">
                  <a:lumMod val="50000"/>
                </a:schemeClr>
              </a:solidFill>
            </a:endParaRPr>
          </a:p>
          <a:p>
            <a:r>
              <a:rPr lang="en-GB" dirty="0" smtClean="0">
                <a:solidFill>
                  <a:schemeClr val="accent6">
                    <a:lumMod val="50000"/>
                  </a:schemeClr>
                </a:solidFill>
              </a:rPr>
              <a:t>I shall also pick up a sub-model soon but I want to do some more work on validating the results on the Hall model first with </a:t>
            </a:r>
            <a:r>
              <a:rPr lang="en-GB" dirty="0" err="1" smtClean="0">
                <a:solidFill>
                  <a:schemeClr val="accent6">
                    <a:lumMod val="50000"/>
                  </a:schemeClr>
                </a:solidFill>
              </a:rPr>
              <a:t>Biot-Savart</a:t>
            </a:r>
            <a:r>
              <a:rPr lang="en-GB" dirty="0" smtClean="0">
                <a:solidFill>
                  <a:schemeClr val="accent6">
                    <a:lumMod val="50000"/>
                  </a:schemeClr>
                </a:solidFill>
              </a:rPr>
              <a:t> where that is possible. </a:t>
            </a:r>
            <a:endParaRPr lang="en-GB" dirty="0">
              <a:solidFill>
                <a:schemeClr val="accent6">
                  <a:lumMod val="50000"/>
                </a:schemeClr>
              </a:solidFill>
            </a:endParaRPr>
          </a:p>
        </p:txBody>
      </p:sp>
    </p:spTree>
    <p:extLst>
      <p:ext uri="{BB962C8B-B14F-4D97-AF65-F5344CB8AC3E}">
        <p14:creationId xmlns:p14="http://schemas.microsoft.com/office/powerpoint/2010/main" xmlns="" val="796540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Update to the Hall model</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2</a:t>
            </a:fld>
            <a:endParaRPr lang="en-US"/>
          </a:p>
        </p:txBody>
      </p:sp>
      <p:sp>
        <p:nvSpPr>
          <p:cNvPr id="8" name="TextBox 7"/>
          <p:cNvSpPr txBox="1"/>
          <p:nvPr/>
        </p:nvSpPr>
        <p:spPr>
          <a:xfrm>
            <a:off x="539552" y="980728"/>
            <a:ext cx="8280920" cy="5355312"/>
          </a:xfrm>
          <a:prstGeom prst="rect">
            <a:avLst/>
          </a:prstGeom>
          <a:noFill/>
        </p:spPr>
        <p:txBody>
          <a:bodyPr wrap="square" rtlCol="0">
            <a:spAutoFit/>
          </a:bodyPr>
          <a:lstStyle/>
          <a:p>
            <a:r>
              <a:rPr lang="en-GB" dirty="0">
                <a:solidFill>
                  <a:schemeClr val="accent6">
                    <a:lumMod val="50000"/>
                  </a:schemeClr>
                </a:solidFill>
              </a:rPr>
              <a:t>At the last CM </a:t>
            </a:r>
            <a:r>
              <a:rPr lang="en-GB" dirty="0" smtClean="0">
                <a:solidFill>
                  <a:schemeClr val="accent6">
                    <a:lumMod val="50000"/>
                  </a:schemeClr>
                </a:solidFill>
              </a:rPr>
              <a:t>we had a reasonably well developed model of the MICE hall but it was still missing some iron. The Hall model now contains all of the iron that we think is appropriate for this particular model. I have also included </a:t>
            </a:r>
            <a:r>
              <a:rPr lang="en-GB" dirty="0" err="1" smtClean="0">
                <a:solidFill>
                  <a:schemeClr val="accent6">
                    <a:lumMod val="50000"/>
                  </a:schemeClr>
                </a:solidFill>
              </a:rPr>
              <a:t>Holger’s</a:t>
            </a:r>
            <a:r>
              <a:rPr lang="en-GB" dirty="0" smtClean="0">
                <a:solidFill>
                  <a:schemeClr val="accent6">
                    <a:lumMod val="50000"/>
                  </a:schemeClr>
                </a:solidFill>
              </a:rPr>
              <a:t> return yoke (Step IV) but that is all I will say about the return yoke in this presentation. </a:t>
            </a:r>
          </a:p>
          <a:p>
            <a:endParaRPr lang="en-GB" dirty="0">
              <a:solidFill>
                <a:schemeClr val="accent6">
                  <a:lumMod val="50000"/>
                </a:schemeClr>
              </a:solidFill>
            </a:endParaRPr>
          </a:p>
          <a:p>
            <a:r>
              <a:rPr lang="en-GB" dirty="0">
                <a:solidFill>
                  <a:schemeClr val="accent6">
                    <a:lumMod val="50000"/>
                  </a:schemeClr>
                </a:solidFill>
              </a:rPr>
              <a:t>I’ve </a:t>
            </a:r>
            <a:r>
              <a:rPr lang="en-GB" dirty="0" smtClean="0">
                <a:solidFill>
                  <a:schemeClr val="accent6">
                    <a:lumMod val="50000"/>
                  </a:schemeClr>
                </a:solidFill>
              </a:rPr>
              <a:t>resisted the urge to list every </a:t>
            </a:r>
            <a:r>
              <a:rPr lang="en-GB" dirty="0">
                <a:solidFill>
                  <a:schemeClr val="accent6">
                    <a:lumMod val="50000"/>
                  </a:schemeClr>
                </a:solidFill>
              </a:rPr>
              <a:t>piece of </a:t>
            </a:r>
            <a:r>
              <a:rPr lang="en-GB" dirty="0" smtClean="0">
                <a:solidFill>
                  <a:schemeClr val="accent6">
                    <a:lumMod val="50000"/>
                  </a:schemeClr>
                </a:solidFill>
              </a:rPr>
              <a:t>iron </a:t>
            </a:r>
            <a:r>
              <a:rPr lang="en-GB" dirty="0">
                <a:solidFill>
                  <a:schemeClr val="accent6">
                    <a:lumMod val="50000"/>
                  </a:schemeClr>
                </a:solidFill>
              </a:rPr>
              <a:t>in </a:t>
            </a:r>
            <a:r>
              <a:rPr lang="en-GB" dirty="0" smtClean="0">
                <a:solidFill>
                  <a:schemeClr val="accent6">
                    <a:lumMod val="50000"/>
                  </a:schemeClr>
                </a:solidFill>
              </a:rPr>
              <a:t>the model this </a:t>
            </a:r>
            <a:r>
              <a:rPr lang="en-GB" dirty="0">
                <a:solidFill>
                  <a:schemeClr val="accent6">
                    <a:lumMod val="50000"/>
                  </a:schemeClr>
                </a:solidFill>
              </a:rPr>
              <a:t>talk, I don’t think that will accomplish anything  other than boring you– there is plenty of documentation if you’re interested or you can talk to me</a:t>
            </a:r>
            <a:r>
              <a:rPr lang="en-GB" dirty="0" smtClean="0">
                <a:solidFill>
                  <a:schemeClr val="accent6">
                    <a:lumMod val="50000"/>
                  </a:schemeClr>
                </a:solidFill>
              </a:rPr>
              <a:t>.</a:t>
            </a:r>
          </a:p>
          <a:p>
            <a:endParaRPr lang="en-GB" dirty="0" smtClean="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There is a requirement for realistically representing the iron but we need a solvable model, and to do this the level of detail has to be constrained.</a:t>
            </a:r>
          </a:p>
          <a:p>
            <a:pPr marL="285750" indent="-285750">
              <a:buFont typeface="Arial" pitchFamily="34" charset="0"/>
              <a:buChar char="•"/>
            </a:pPr>
            <a:endParaRPr lang="en-GB" dirty="0" smtClean="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There </a:t>
            </a:r>
            <a:r>
              <a:rPr lang="en-GB" dirty="0" smtClean="0">
                <a:solidFill>
                  <a:schemeClr val="accent6">
                    <a:lumMod val="50000"/>
                  </a:schemeClr>
                </a:solidFill>
              </a:rPr>
              <a:t>is an element of judgement </a:t>
            </a:r>
            <a:r>
              <a:rPr lang="en-GB" dirty="0" smtClean="0">
                <a:solidFill>
                  <a:schemeClr val="accent6">
                    <a:lumMod val="50000"/>
                  </a:schemeClr>
                </a:solidFill>
              </a:rPr>
              <a:t>here, </a:t>
            </a:r>
            <a:r>
              <a:rPr lang="en-GB" dirty="0" smtClean="0">
                <a:solidFill>
                  <a:schemeClr val="accent6">
                    <a:lumMod val="50000"/>
                  </a:schemeClr>
                </a:solidFill>
              </a:rPr>
              <a:t>and it is understood that this judgement </a:t>
            </a:r>
            <a:r>
              <a:rPr lang="en-GB" dirty="0" smtClean="0">
                <a:solidFill>
                  <a:schemeClr val="accent6">
                    <a:lumMod val="50000"/>
                  </a:schemeClr>
                </a:solidFill>
              </a:rPr>
              <a:t>require </a:t>
            </a:r>
            <a:r>
              <a:rPr lang="en-GB" dirty="0" smtClean="0">
                <a:solidFill>
                  <a:schemeClr val="accent6">
                    <a:lumMod val="50000"/>
                  </a:schemeClr>
                </a:solidFill>
              </a:rPr>
              <a:t>some form of validation. Even now it’s not exactly clear where </a:t>
            </a:r>
            <a:r>
              <a:rPr lang="en-GB" dirty="0">
                <a:solidFill>
                  <a:schemeClr val="accent6">
                    <a:lumMod val="50000"/>
                  </a:schemeClr>
                </a:solidFill>
              </a:rPr>
              <a:t>the balance </a:t>
            </a:r>
            <a:r>
              <a:rPr lang="en-GB" dirty="0" smtClean="0">
                <a:solidFill>
                  <a:schemeClr val="accent6">
                    <a:lumMod val="50000"/>
                  </a:schemeClr>
                </a:solidFill>
              </a:rPr>
              <a:t>lies, and opinions differ. </a:t>
            </a:r>
          </a:p>
          <a:p>
            <a:pPr marL="285750" indent="-285750"/>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There is also the argument that if you want an understandable model that having too much iron in the model can become a hindrance – something that has become clearer over the last few months.</a:t>
            </a:r>
            <a:endParaRPr lang="en-GB" dirty="0">
              <a:solidFill>
                <a:schemeClr val="accent6">
                  <a:lumMod val="50000"/>
                </a:schemeClr>
              </a:solidFill>
            </a:endParaRPr>
          </a:p>
        </p:txBody>
      </p:sp>
    </p:spTree>
    <p:extLst>
      <p:ext uri="{BB962C8B-B14F-4D97-AF65-F5344CB8AC3E}">
        <p14:creationId xmlns:p14="http://schemas.microsoft.com/office/powerpoint/2010/main" xmlns="" val="1063580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Conclusions</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20</a:t>
            </a:fld>
            <a:endParaRPr lang="en-US"/>
          </a:p>
        </p:txBody>
      </p:sp>
      <p:sp>
        <p:nvSpPr>
          <p:cNvPr id="8" name="TextBox 7"/>
          <p:cNvSpPr txBox="1"/>
          <p:nvPr/>
        </p:nvSpPr>
        <p:spPr>
          <a:xfrm>
            <a:off x="611560" y="980728"/>
            <a:ext cx="7992888" cy="5632311"/>
          </a:xfrm>
          <a:prstGeom prst="rect">
            <a:avLst/>
          </a:prstGeom>
          <a:noFill/>
        </p:spPr>
        <p:txBody>
          <a:bodyPr wrap="square" rtlCol="0">
            <a:spAutoFit/>
          </a:bodyPr>
          <a:lstStyle/>
          <a:p>
            <a:r>
              <a:rPr lang="en-GB" dirty="0" smtClean="0">
                <a:solidFill>
                  <a:schemeClr val="accent6">
                    <a:lumMod val="50000"/>
                  </a:schemeClr>
                </a:solidFill>
              </a:rPr>
              <a:t>We have made good progress with the Modelling effort – we now have a reasonable representation of the iron in the MICE hall on a course scale.</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We are confident that the West Wall looks like a safe location for equipment during Step IV operation.</a:t>
            </a:r>
          </a:p>
          <a:p>
            <a:pPr marL="285750" indent="-285750">
              <a:buFont typeface="Arial" pitchFamily="34" charset="0"/>
              <a:buChar char="•"/>
            </a:pPr>
            <a:r>
              <a:rPr lang="en-GB" dirty="0" smtClean="0">
                <a:solidFill>
                  <a:schemeClr val="accent6">
                    <a:lumMod val="50000"/>
                  </a:schemeClr>
                </a:solidFill>
              </a:rPr>
              <a:t>I am trying to validate other areas that are clearly in relatively low fields.</a:t>
            </a:r>
          </a:p>
          <a:p>
            <a:endParaRPr lang="en-GB" dirty="0" smtClean="0">
              <a:solidFill>
                <a:schemeClr val="accent6">
                  <a:lumMod val="50000"/>
                </a:schemeClr>
              </a:solidFill>
            </a:endParaRPr>
          </a:p>
          <a:p>
            <a:r>
              <a:rPr lang="en-GB" dirty="0" smtClean="0">
                <a:solidFill>
                  <a:schemeClr val="accent6">
                    <a:lumMod val="50000"/>
                  </a:schemeClr>
                </a:solidFill>
              </a:rPr>
              <a:t>We have put in a lot of effort just trying to understand the problem that we have.</a:t>
            </a:r>
          </a:p>
          <a:p>
            <a:r>
              <a:rPr lang="en-GB" dirty="0">
                <a:solidFill>
                  <a:schemeClr val="accent6">
                    <a:lumMod val="50000"/>
                  </a:schemeClr>
                </a:solidFill>
              </a:rPr>
              <a:t>We’re starting to understand what the problems with the problem are…</a:t>
            </a:r>
            <a:endParaRPr lang="en-GB" dirty="0" smtClean="0">
              <a:solidFill>
                <a:schemeClr val="accent6">
                  <a:lumMod val="50000"/>
                </a:schemeClr>
              </a:solidFill>
            </a:endParaRP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We have that understanding in some very specific areas.</a:t>
            </a:r>
          </a:p>
          <a:p>
            <a:pPr marL="285750" indent="-285750">
              <a:buFont typeface="Arial" pitchFamily="34" charset="0"/>
              <a:buChar char="•"/>
            </a:pPr>
            <a:r>
              <a:rPr lang="en-GB" dirty="0" smtClean="0">
                <a:solidFill>
                  <a:schemeClr val="accent6">
                    <a:lumMod val="50000"/>
                  </a:schemeClr>
                </a:solidFill>
              </a:rPr>
              <a:t>In a lot of other areas we have field plots but  there is some question on what the errors on those results are – particularly areas with lots of iron.</a:t>
            </a:r>
          </a:p>
          <a:p>
            <a:pPr marL="285750" indent="-285750">
              <a:buFont typeface="Arial" pitchFamily="34" charset="0"/>
              <a:buChar char="•"/>
            </a:pPr>
            <a:r>
              <a:rPr lang="en-GB" dirty="0" smtClean="0">
                <a:solidFill>
                  <a:schemeClr val="accent6">
                    <a:lumMod val="50000"/>
                  </a:schemeClr>
                </a:solidFill>
              </a:rPr>
              <a:t>I have concerns </a:t>
            </a:r>
            <a:r>
              <a:rPr lang="en-GB" dirty="0">
                <a:solidFill>
                  <a:schemeClr val="accent6">
                    <a:lumMod val="50000"/>
                  </a:schemeClr>
                </a:solidFill>
              </a:rPr>
              <a:t>about how we validate the model in </a:t>
            </a:r>
            <a:r>
              <a:rPr lang="en-GB" dirty="0" smtClean="0">
                <a:solidFill>
                  <a:schemeClr val="accent6">
                    <a:lumMod val="50000"/>
                  </a:schemeClr>
                </a:solidFill>
              </a:rPr>
              <a:t>these areas.</a:t>
            </a:r>
            <a:endParaRPr lang="en-GB" dirty="0">
              <a:solidFill>
                <a:schemeClr val="accent6">
                  <a:lumMod val="50000"/>
                </a:schemeClr>
              </a:solidFill>
            </a:endParaRPr>
          </a:p>
          <a:p>
            <a:endParaRPr lang="en-GB" dirty="0" smtClean="0">
              <a:solidFill>
                <a:schemeClr val="accent6">
                  <a:lumMod val="50000"/>
                </a:schemeClr>
              </a:solidFill>
            </a:endParaRPr>
          </a:p>
          <a:p>
            <a:r>
              <a:rPr lang="en-GB" dirty="0" smtClean="0">
                <a:solidFill>
                  <a:schemeClr val="accent6">
                    <a:lumMod val="50000"/>
                  </a:schemeClr>
                </a:solidFill>
              </a:rPr>
              <a:t>We haven’t yet tried to solve a specific problem by shielding.</a:t>
            </a:r>
          </a:p>
          <a:p>
            <a:endParaRPr lang="en-GB" dirty="0">
              <a:solidFill>
                <a:schemeClr val="accent6">
                  <a:lumMod val="50000"/>
                </a:schemeClr>
              </a:solidFill>
            </a:endParaRPr>
          </a:p>
          <a:p>
            <a:r>
              <a:rPr lang="en-GB" dirty="0" smtClean="0">
                <a:solidFill>
                  <a:schemeClr val="accent6">
                    <a:lumMod val="50000"/>
                  </a:schemeClr>
                </a:solidFill>
              </a:rPr>
              <a:t>We are now at a good point to parallelise the problem and start to try and close in on this a little.  </a:t>
            </a:r>
          </a:p>
          <a:p>
            <a:r>
              <a:rPr lang="en-GB" dirty="0" smtClean="0">
                <a:solidFill>
                  <a:schemeClr val="accent6">
                    <a:lumMod val="50000"/>
                  </a:schemeClr>
                </a:solidFill>
              </a:rPr>
              <a:t> </a:t>
            </a:r>
            <a:endParaRPr lang="en-GB" dirty="0">
              <a:solidFill>
                <a:schemeClr val="accent6">
                  <a:lumMod val="50000"/>
                </a:schemeClr>
              </a:solidFill>
            </a:endParaRPr>
          </a:p>
        </p:txBody>
      </p:sp>
    </p:spTree>
    <p:extLst>
      <p:ext uri="{BB962C8B-B14F-4D97-AF65-F5344CB8AC3E}">
        <p14:creationId xmlns:p14="http://schemas.microsoft.com/office/powerpoint/2010/main" xmlns="" val="2929431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So what is in the model?</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3</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52450" y="809625"/>
            <a:ext cx="8039100" cy="5238750"/>
          </a:xfrm>
          <a:prstGeom prst="rect">
            <a:avLst/>
          </a:prstGeom>
          <a:noFill/>
          <a:ln w="9525">
            <a:noFill/>
            <a:miter lim="800000"/>
            <a:headEnd/>
            <a:tailEnd/>
          </a:ln>
        </p:spPr>
      </p:pic>
    </p:spTree>
    <p:extLst>
      <p:ext uri="{BB962C8B-B14F-4D97-AF65-F5344CB8AC3E}">
        <p14:creationId xmlns:p14="http://schemas.microsoft.com/office/powerpoint/2010/main" xmlns="" val="3225414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Modelling Website</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4</a:t>
            </a:fld>
            <a:endParaRPr lang="en-US"/>
          </a:p>
        </p:txBody>
      </p:sp>
      <p:sp>
        <p:nvSpPr>
          <p:cNvPr id="8" name="TextBox 7"/>
          <p:cNvSpPr txBox="1"/>
          <p:nvPr/>
        </p:nvSpPr>
        <p:spPr>
          <a:xfrm>
            <a:off x="467544" y="1196752"/>
            <a:ext cx="8208912" cy="4801314"/>
          </a:xfrm>
          <a:prstGeom prst="rect">
            <a:avLst/>
          </a:prstGeom>
          <a:noFill/>
        </p:spPr>
        <p:txBody>
          <a:bodyPr wrap="square" rtlCol="0">
            <a:spAutoFit/>
          </a:bodyPr>
          <a:lstStyle/>
          <a:p>
            <a:r>
              <a:rPr lang="en-GB" dirty="0" smtClean="0">
                <a:solidFill>
                  <a:schemeClr val="accent6">
                    <a:lumMod val="50000"/>
                  </a:schemeClr>
                </a:solidFill>
              </a:rPr>
              <a:t>We have been very careful to ensure that the modelling process has been fully documented. To this end we now have a website at:</a:t>
            </a:r>
          </a:p>
          <a:p>
            <a:endParaRPr lang="en-GB" dirty="0">
              <a:solidFill>
                <a:schemeClr val="accent6">
                  <a:lumMod val="50000"/>
                </a:schemeClr>
              </a:solidFill>
            </a:endParaRPr>
          </a:p>
          <a:p>
            <a:r>
              <a:rPr lang="en-GB" dirty="0">
                <a:solidFill>
                  <a:schemeClr val="accent6">
                    <a:lumMod val="50000"/>
                  </a:schemeClr>
                </a:solidFill>
                <a:hlinkClick r:id="rId2"/>
              </a:rPr>
              <a:t>http://www.hep.shef.ac.uk/research/mice/opera_models</a:t>
            </a:r>
            <a:r>
              <a:rPr lang="en-GB" dirty="0" smtClean="0">
                <a:solidFill>
                  <a:schemeClr val="accent6">
                    <a:lumMod val="50000"/>
                  </a:schemeClr>
                </a:solidFill>
                <a:hlinkClick r:id="rId2"/>
              </a:rPr>
              <a:t>/</a:t>
            </a:r>
            <a:endParaRPr lang="en-GB" dirty="0" smtClean="0">
              <a:solidFill>
                <a:schemeClr val="accent6">
                  <a:lumMod val="50000"/>
                </a:schemeClr>
              </a:solidFill>
            </a:endParaRPr>
          </a:p>
          <a:p>
            <a:endParaRPr lang="en-GB" dirty="0">
              <a:solidFill>
                <a:schemeClr val="accent6">
                  <a:lumMod val="50000"/>
                </a:schemeClr>
              </a:solidFill>
            </a:endParaRPr>
          </a:p>
          <a:p>
            <a:r>
              <a:rPr lang="en-GB" dirty="0" smtClean="0">
                <a:solidFill>
                  <a:schemeClr val="accent6">
                    <a:lumMod val="50000"/>
                  </a:schemeClr>
                </a:solidFill>
              </a:rPr>
              <a:t>This contains links to:</a:t>
            </a:r>
          </a:p>
          <a:p>
            <a:endParaRPr lang="en-GB" dirty="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Notes on individual models as they are generated.</a:t>
            </a:r>
          </a:p>
          <a:p>
            <a:pPr marL="285750" indent="-285750">
              <a:buFont typeface="Arial" pitchFamily="34" charset="0"/>
              <a:buChar char="•"/>
            </a:pPr>
            <a:r>
              <a:rPr lang="en-GB" dirty="0">
                <a:solidFill>
                  <a:schemeClr val="accent6">
                    <a:lumMod val="50000"/>
                  </a:schemeClr>
                </a:solidFill>
              </a:rPr>
              <a:t>S</a:t>
            </a:r>
            <a:r>
              <a:rPr lang="en-GB" dirty="0" smtClean="0">
                <a:solidFill>
                  <a:schemeClr val="accent6">
                    <a:lumMod val="50000"/>
                  </a:schemeClr>
                </a:solidFill>
              </a:rPr>
              <a:t>olution files that are generated.</a:t>
            </a:r>
          </a:p>
          <a:p>
            <a:pPr marL="285750" indent="-285750">
              <a:buFont typeface="Arial" pitchFamily="34" charset="0"/>
              <a:buChar char="•"/>
            </a:pPr>
            <a:r>
              <a:rPr lang="en-GB" dirty="0">
                <a:solidFill>
                  <a:schemeClr val="accent6">
                    <a:lumMod val="50000"/>
                  </a:schemeClr>
                </a:solidFill>
              </a:rPr>
              <a:t>P</a:t>
            </a:r>
            <a:r>
              <a:rPr lang="en-GB" dirty="0" smtClean="0">
                <a:solidFill>
                  <a:schemeClr val="accent6">
                    <a:lumMod val="50000"/>
                  </a:schemeClr>
                </a:solidFill>
              </a:rPr>
              <a:t>resentations to the modelling group.</a:t>
            </a:r>
          </a:p>
          <a:p>
            <a:pPr marL="285750" indent="-285750">
              <a:buFont typeface="Arial" pitchFamily="34" charset="0"/>
              <a:buChar char="•"/>
            </a:pPr>
            <a:r>
              <a:rPr lang="en-GB" dirty="0">
                <a:solidFill>
                  <a:schemeClr val="accent6">
                    <a:lumMod val="50000"/>
                  </a:schemeClr>
                </a:solidFill>
              </a:rPr>
              <a:t>S</a:t>
            </a:r>
            <a:r>
              <a:rPr lang="en-GB" dirty="0" smtClean="0">
                <a:solidFill>
                  <a:schemeClr val="accent6">
                    <a:lumMod val="50000"/>
                  </a:schemeClr>
                </a:solidFill>
              </a:rPr>
              <a:t>napshots of the code that builds the hall model (.</a:t>
            </a:r>
            <a:r>
              <a:rPr lang="en-GB" dirty="0" err="1" smtClean="0">
                <a:solidFill>
                  <a:schemeClr val="accent6">
                    <a:lumMod val="50000"/>
                  </a:schemeClr>
                </a:solidFill>
              </a:rPr>
              <a:t>comi</a:t>
            </a:r>
            <a:r>
              <a:rPr lang="en-GB" dirty="0" smtClean="0">
                <a:solidFill>
                  <a:schemeClr val="accent6">
                    <a:lumMod val="50000"/>
                  </a:schemeClr>
                </a:solidFill>
              </a:rPr>
              <a:t>) and a link to a repository that stores this code.</a:t>
            </a:r>
          </a:p>
          <a:p>
            <a:pPr marL="285750" indent="-285750">
              <a:buFont typeface="Arial" pitchFamily="34" charset="0"/>
              <a:buChar char="•"/>
            </a:pPr>
            <a:r>
              <a:rPr lang="en-GB" dirty="0">
                <a:solidFill>
                  <a:schemeClr val="accent6">
                    <a:lumMod val="50000"/>
                  </a:schemeClr>
                </a:solidFill>
              </a:rPr>
              <a:t>D</a:t>
            </a:r>
            <a:r>
              <a:rPr lang="en-GB" dirty="0" smtClean="0">
                <a:solidFill>
                  <a:schemeClr val="accent6">
                    <a:lumMod val="50000"/>
                  </a:schemeClr>
                </a:solidFill>
              </a:rPr>
              <a:t>rawings/photographs/reference material used to generate the model.</a:t>
            </a:r>
          </a:p>
          <a:p>
            <a:endParaRPr lang="en-GB" dirty="0">
              <a:solidFill>
                <a:schemeClr val="accent6">
                  <a:lumMod val="50000"/>
                </a:schemeClr>
              </a:solidFill>
            </a:endParaRPr>
          </a:p>
          <a:p>
            <a:r>
              <a:rPr lang="en-GB" dirty="0" smtClean="0">
                <a:solidFill>
                  <a:schemeClr val="accent6">
                    <a:lumMod val="50000"/>
                  </a:schemeClr>
                </a:solidFill>
              </a:rPr>
              <a:t>I’ve </a:t>
            </a:r>
            <a:r>
              <a:rPr lang="en-GB" dirty="0" smtClean="0">
                <a:solidFill>
                  <a:schemeClr val="accent6">
                    <a:lumMod val="50000"/>
                  </a:schemeClr>
                </a:solidFill>
              </a:rPr>
              <a:t>recently </a:t>
            </a:r>
            <a:r>
              <a:rPr lang="en-GB" dirty="0" smtClean="0">
                <a:solidFill>
                  <a:schemeClr val="accent6">
                    <a:lumMod val="50000"/>
                  </a:schemeClr>
                </a:solidFill>
              </a:rPr>
              <a:t>started an auto-generated screenshot creator that generates field maps throughout the hall for specific models. Nice for quickly looking at the field in specific areas. All these screenshots are linked from the website. This is work in progress.</a:t>
            </a:r>
          </a:p>
        </p:txBody>
      </p:sp>
    </p:spTree>
    <p:extLst>
      <p:ext uri="{BB962C8B-B14F-4D97-AF65-F5344CB8AC3E}">
        <p14:creationId xmlns:p14="http://schemas.microsoft.com/office/powerpoint/2010/main" xmlns="" val="2929431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Modelling Website</a:t>
            </a:r>
            <a:endParaRPr lang="en-GB" sz="2800" b="1" dirty="0"/>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5</a:t>
            </a:fld>
            <a:endParaRPr lang="en-US"/>
          </a:p>
        </p:txBody>
      </p:sp>
      <p:sp>
        <p:nvSpPr>
          <p:cNvPr id="8" name="TextBox 7"/>
          <p:cNvSpPr txBox="1"/>
          <p:nvPr/>
        </p:nvSpPr>
        <p:spPr>
          <a:xfrm>
            <a:off x="467544" y="1196752"/>
            <a:ext cx="8208912" cy="2308324"/>
          </a:xfrm>
          <a:prstGeom prst="rect">
            <a:avLst/>
          </a:prstGeom>
          <a:noFill/>
        </p:spPr>
        <p:txBody>
          <a:bodyPr wrap="square" rtlCol="0">
            <a:spAutoFit/>
          </a:bodyPr>
          <a:lstStyle/>
          <a:p>
            <a:r>
              <a:rPr lang="en-GB" dirty="0" smtClean="0">
                <a:solidFill>
                  <a:schemeClr val="accent6">
                    <a:lumMod val="50000"/>
                  </a:schemeClr>
                </a:solidFill>
              </a:rPr>
              <a:t>There is still material to add to this website:</a:t>
            </a:r>
          </a:p>
          <a:p>
            <a:endParaRPr lang="en-GB" dirty="0" smtClean="0">
              <a:solidFill>
                <a:schemeClr val="accent6">
                  <a:lumMod val="50000"/>
                </a:schemeClr>
              </a:solidFill>
            </a:endParaRPr>
          </a:p>
          <a:p>
            <a:pPr marL="285750" indent="-285750">
              <a:buFont typeface="Arial" pitchFamily="34" charset="0"/>
              <a:buChar char="•"/>
            </a:pPr>
            <a:r>
              <a:rPr lang="en-GB" dirty="0" smtClean="0">
                <a:solidFill>
                  <a:schemeClr val="accent6">
                    <a:lumMod val="50000"/>
                  </a:schemeClr>
                </a:solidFill>
              </a:rPr>
              <a:t>Results </a:t>
            </a:r>
          </a:p>
          <a:p>
            <a:pPr marL="285750" indent="-285750">
              <a:buFont typeface="Arial" pitchFamily="34" charset="0"/>
              <a:buChar char="•"/>
            </a:pPr>
            <a:r>
              <a:rPr lang="en-GB" dirty="0" smtClean="0">
                <a:solidFill>
                  <a:schemeClr val="accent6">
                    <a:lumMod val="50000"/>
                  </a:schemeClr>
                </a:solidFill>
              </a:rPr>
              <a:t>Sub-modelling when we get started in earnest,</a:t>
            </a:r>
          </a:p>
          <a:p>
            <a:endParaRPr lang="en-GB" dirty="0">
              <a:solidFill>
                <a:schemeClr val="accent6">
                  <a:lumMod val="50000"/>
                </a:schemeClr>
              </a:solidFill>
            </a:endParaRPr>
          </a:p>
          <a:p>
            <a:r>
              <a:rPr lang="en-GB" dirty="0" smtClean="0">
                <a:solidFill>
                  <a:schemeClr val="accent6">
                    <a:lumMod val="50000"/>
                  </a:schemeClr>
                </a:solidFill>
              </a:rPr>
              <a:t>so  this should become a valuable resource/record to those interested and involved in the modelling work.</a:t>
            </a:r>
          </a:p>
          <a:p>
            <a:endParaRPr lang="en-GB" dirty="0">
              <a:solidFill>
                <a:schemeClr val="accent6">
                  <a:lumMod val="50000"/>
                </a:schemeClr>
              </a:solidFill>
            </a:endParaRPr>
          </a:p>
        </p:txBody>
      </p:sp>
    </p:spTree>
    <p:extLst>
      <p:ext uri="{BB962C8B-B14F-4D97-AF65-F5344CB8AC3E}">
        <p14:creationId xmlns:p14="http://schemas.microsoft.com/office/powerpoint/2010/main" xmlns="" val="2382033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a:t>
            </a:r>
            <a:r>
              <a:rPr lang="en-GB" sz="2800" b="1" dirty="0" smtClean="0"/>
              <a:t>the Rack </a:t>
            </a:r>
            <a:r>
              <a:rPr lang="en-GB" sz="2800" b="1" dirty="0"/>
              <a:t>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6</a:t>
            </a:fld>
            <a:endParaRPr lang="en-US"/>
          </a:p>
        </p:txBody>
      </p:sp>
      <p:sp>
        <p:nvSpPr>
          <p:cNvPr id="7" name="TextBox 6"/>
          <p:cNvSpPr txBox="1"/>
          <p:nvPr/>
        </p:nvSpPr>
        <p:spPr>
          <a:xfrm>
            <a:off x="467544" y="1340768"/>
            <a:ext cx="8208912" cy="3416320"/>
          </a:xfrm>
          <a:prstGeom prst="rect">
            <a:avLst/>
          </a:prstGeom>
          <a:noFill/>
        </p:spPr>
        <p:txBody>
          <a:bodyPr wrap="square" rtlCol="0">
            <a:spAutoFit/>
          </a:bodyPr>
          <a:lstStyle/>
          <a:p>
            <a:r>
              <a:rPr lang="en-GB" dirty="0" smtClean="0">
                <a:solidFill>
                  <a:schemeClr val="accent6">
                    <a:lumMod val="50000"/>
                  </a:schemeClr>
                </a:solidFill>
              </a:rPr>
              <a:t>After adding the structural iron I started to try and increase the level of detail in the MICE hall by adding some racks and compressors in particular areas of interest, namely the West Wall and behind the North Shield Wall.</a:t>
            </a:r>
          </a:p>
          <a:p>
            <a:endParaRPr lang="en-GB" dirty="0">
              <a:solidFill>
                <a:schemeClr val="accent6">
                  <a:lumMod val="50000"/>
                </a:schemeClr>
              </a:solidFill>
            </a:endParaRPr>
          </a:p>
          <a:p>
            <a:r>
              <a:rPr lang="en-GB" dirty="0" smtClean="0">
                <a:solidFill>
                  <a:schemeClr val="accent6">
                    <a:lumMod val="50000"/>
                  </a:schemeClr>
                </a:solidFill>
              </a:rPr>
              <a:t>We knew that this increase in detail was risky as it was clear that we were pushing the resolution of the hall model and it wasn’t clear whether the results would be valid.</a:t>
            </a:r>
          </a:p>
          <a:p>
            <a:endParaRPr lang="en-GB" dirty="0" smtClean="0">
              <a:solidFill>
                <a:schemeClr val="accent6">
                  <a:lumMod val="50000"/>
                </a:schemeClr>
              </a:solidFill>
            </a:endParaRPr>
          </a:p>
          <a:p>
            <a:r>
              <a:rPr lang="en-GB" dirty="0" smtClean="0">
                <a:solidFill>
                  <a:schemeClr val="accent6">
                    <a:lumMod val="50000"/>
                  </a:schemeClr>
                </a:solidFill>
              </a:rPr>
              <a:t>Why do it? At the time it was a question of why not (inexperience on my part) </a:t>
            </a:r>
            <a:r>
              <a:rPr lang="en-GB" dirty="0" smtClean="0">
                <a:solidFill>
                  <a:schemeClr val="accent6">
                    <a:lumMod val="50000"/>
                  </a:schemeClr>
                </a:solidFill>
              </a:rPr>
              <a:t>–we </a:t>
            </a:r>
            <a:r>
              <a:rPr lang="en-GB" dirty="0" smtClean="0">
                <a:solidFill>
                  <a:schemeClr val="accent6">
                    <a:lumMod val="50000"/>
                  </a:schemeClr>
                </a:solidFill>
              </a:rPr>
              <a:t>knew that we were going to get some validation data later on from the R9 AFC setup.</a:t>
            </a:r>
          </a:p>
          <a:p>
            <a:endParaRPr lang="en-GB" dirty="0">
              <a:solidFill>
                <a:schemeClr val="accent6">
                  <a:lumMod val="50000"/>
                </a:schemeClr>
              </a:solidFill>
            </a:endParaRPr>
          </a:p>
          <a:p>
            <a:r>
              <a:rPr lang="en-GB" dirty="0" smtClean="0">
                <a:solidFill>
                  <a:schemeClr val="accent6">
                    <a:lumMod val="50000"/>
                  </a:schemeClr>
                </a:solidFill>
              </a:rPr>
              <a:t>By a twist of fate the results from these models piqued </a:t>
            </a:r>
            <a:r>
              <a:rPr lang="en-GB" dirty="0" err="1" smtClean="0">
                <a:solidFill>
                  <a:schemeClr val="accent6">
                    <a:lumMod val="50000"/>
                  </a:schemeClr>
                </a:solidFill>
              </a:rPr>
              <a:t>Holger’s</a:t>
            </a:r>
            <a:r>
              <a:rPr lang="en-GB" dirty="0" smtClean="0">
                <a:solidFill>
                  <a:schemeClr val="accent6">
                    <a:lumMod val="50000"/>
                  </a:schemeClr>
                </a:solidFill>
              </a:rPr>
              <a:t> interest who did some studies of his own…this has proven to be very useful to us.</a:t>
            </a:r>
            <a:endParaRPr lang="en-GB" dirty="0">
              <a:solidFill>
                <a:schemeClr val="accent6">
                  <a:lumMod val="50000"/>
                </a:schemeClr>
              </a:solidFill>
            </a:endParaRPr>
          </a:p>
        </p:txBody>
      </p:sp>
    </p:spTree>
    <p:extLst>
      <p:ext uri="{BB962C8B-B14F-4D97-AF65-F5344CB8AC3E}">
        <p14:creationId xmlns:p14="http://schemas.microsoft.com/office/powerpoint/2010/main" xmlns="" val="2929431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a:t>
            </a:r>
            <a:r>
              <a:rPr lang="en-GB" sz="2800" b="1" dirty="0" smtClean="0"/>
              <a:t>the Rack </a:t>
            </a:r>
            <a:r>
              <a:rPr lang="en-GB" sz="2800" b="1" dirty="0"/>
              <a:t>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7</a:t>
            </a:fld>
            <a:endParaRPr lang="en-US"/>
          </a:p>
        </p:txBody>
      </p:sp>
      <p:sp>
        <p:nvSpPr>
          <p:cNvPr id="7" name="TextBox 6"/>
          <p:cNvSpPr txBox="1"/>
          <p:nvPr/>
        </p:nvSpPr>
        <p:spPr>
          <a:xfrm>
            <a:off x="467544" y="1340768"/>
            <a:ext cx="8208912" cy="1477328"/>
          </a:xfrm>
          <a:prstGeom prst="rect">
            <a:avLst/>
          </a:prstGeom>
          <a:noFill/>
        </p:spPr>
        <p:txBody>
          <a:bodyPr wrap="square" rtlCol="0">
            <a:spAutoFit/>
          </a:bodyPr>
          <a:lstStyle/>
          <a:p>
            <a:r>
              <a:rPr lang="en-GB" dirty="0" smtClean="0">
                <a:solidFill>
                  <a:schemeClr val="accent6">
                    <a:lumMod val="50000"/>
                  </a:schemeClr>
                </a:solidFill>
              </a:rPr>
              <a:t>I took the Hall model and added a series of racks behind the NSW and placed all of the compressors against the West wall.</a:t>
            </a:r>
          </a:p>
          <a:p>
            <a:endParaRPr lang="en-GB" dirty="0">
              <a:solidFill>
                <a:schemeClr val="accent6">
                  <a:lumMod val="50000"/>
                </a:schemeClr>
              </a:solidFill>
            </a:endParaRPr>
          </a:p>
          <a:p>
            <a:r>
              <a:rPr lang="en-GB" dirty="0" smtClean="0">
                <a:solidFill>
                  <a:schemeClr val="accent6">
                    <a:lumMod val="50000"/>
                  </a:schemeClr>
                </a:solidFill>
              </a:rPr>
              <a:t>The West wall is the default location for the compressors as it a low field region in the Hall  (air field &lt; 1 gauss –which I’ll show later)</a:t>
            </a:r>
            <a:endParaRPr lang="en-GB" dirty="0">
              <a:solidFill>
                <a:schemeClr val="accent6">
                  <a:lumMod val="50000"/>
                </a:schemeClr>
              </a:solidFill>
            </a:endParaRPr>
          </a:p>
        </p:txBody>
      </p:sp>
      <p:pic>
        <p:nvPicPr>
          <p:cNvPr id="8" name="Picture 2" descr="http://www.hep.shef.ac.uk/research/mice/opera_models/test_models/Hall_Test_29/screenshots/overview.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187" r="54576"/>
          <a:stretch/>
        </p:blipFill>
        <p:spPr bwMode="auto">
          <a:xfrm>
            <a:off x="832678" y="2924944"/>
            <a:ext cx="3290001" cy="34200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hall_model_2013_01_15b.png"/>
          <p:cNvPicPr>
            <a:picLocks noChangeAspect="1"/>
          </p:cNvPicPr>
          <p:nvPr/>
        </p:nvPicPr>
        <p:blipFill rotWithShape="1">
          <a:blip r:embed="rId3" cstate="print"/>
          <a:srcRect l="21056" t="39253" r="56402"/>
          <a:stretch/>
        </p:blipFill>
        <p:spPr>
          <a:xfrm>
            <a:off x="4714804" y="2924944"/>
            <a:ext cx="3457596" cy="3420000"/>
          </a:xfrm>
          <a:prstGeom prst="rect">
            <a:avLst/>
          </a:prstGeom>
        </p:spPr>
      </p:pic>
    </p:spTree>
    <p:extLst>
      <p:ext uri="{BB962C8B-B14F-4D97-AF65-F5344CB8AC3E}">
        <p14:creationId xmlns:p14="http://schemas.microsoft.com/office/powerpoint/2010/main" xmlns="" val="56895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a:t>
            </a:r>
            <a:r>
              <a:rPr lang="en-GB" sz="2800" b="1" dirty="0" smtClean="0"/>
              <a:t>the Rack </a:t>
            </a:r>
            <a:r>
              <a:rPr lang="en-GB" sz="2800" b="1" dirty="0"/>
              <a:t>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8</a:t>
            </a:fld>
            <a:endParaRPr lang="en-US"/>
          </a:p>
        </p:txBody>
      </p:sp>
      <p:sp>
        <p:nvSpPr>
          <p:cNvPr id="3" name="TextBox 2"/>
          <p:cNvSpPr txBox="1"/>
          <p:nvPr/>
        </p:nvSpPr>
        <p:spPr>
          <a:xfrm>
            <a:off x="683568" y="1268760"/>
            <a:ext cx="7848872" cy="4801314"/>
          </a:xfrm>
          <a:prstGeom prst="rect">
            <a:avLst/>
          </a:prstGeom>
          <a:noFill/>
        </p:spPr>
        <p:txBody>
          <a:bodyPr wrap="square" rtlCol="0">
            <a:spAutoFit/>
          </a:bodyPr>
          <a:lstStyle/>
          <a:p>
            <a:r>
              <a:rPr lang="en-GB" dirty="0" smtClean="0">
                <a:solidFill>
                  <a:schemeClr val="accent6">
                    <a:lumMod val="50000"/>
                  </a:schemeClr>
                </a:solidFill>
              </a:rPr>
              <a:t>And we ran a number of models with different rack/compressor configurations…</a:t>
            </a:r>
          </a:p>
          <a:p>
            <a:endParaRPr lang="en-GB" dirty="0">
              <a:solidFill>
                <a:schemeClr val="accent6">
                  <a:lumMod val="50000"/>
                </a:schemeClr>
              </a:solidFill>
            </a:endParaRPr>
          </a:p>
          <a:p>
            <a:r>
              <a:rPr lang="en-GB" dirty="0" smtClean="0">
                <a:solidFill>
                  <a:schemeClr val="accent6">
                    <a:lumMod val="50000"/>
                  </a:schemeClr>
                </a:solidFill>
              </a:rPr>
              <a:t>I’ve deliberately not shown </a:t>
            </a:r>
            <a:r>
              <a:rPr lang="en-GB" dirty="0" smtClean="0">
                <a:solidFill>
                  <a:schemeClr val="accent6">
                    <a:lumMod val="50000"/>
                  </a:schemeClr>
                </a:solidFill>
              </a:rPr>
              <a:t>details </a:t>
            </a:r>
            <a:r>
              <a:rPr lang="en-GB" dirty="0" smtClean="0">
                <a:solidFill>
                  <a:schemeClr val="accent6">
                    <a:lumMod val="50000"/>
                  </a:schemeClr>
                </a:solidFill>
              </a:rPr>
              <a:t>of these </a:t>
            </a:r>
            <a:r>
              <a:rPr lang="en-GB" dirty="0" smtClean="0">
                <a:solidFill>
                  <a:schemeClr val="accent6">
                    <a:lumMod val="50000"/>
                  </a:schemeClr>
                </a:solidFill>
              </a:rPr>
              <a:t>configuration</a:t>
            </a:r>
            <a:r>
              <a:rPr lang="en-GB" dirty="0" smtClean="0">
                <a:solidFill>
                  <a:schemeClr val="accent6">
                    <a:lumMod val="50000"/>
                  </a:schemeClr>
                </a:solidFill>
              </a:rPr>
              <a:t>s here </a:t>
            </a:r>
            <a:r>
              <a:rPr lang="en-GB" dirty="0" smtClean="0">
                <a:solidFill>
                  <a:schemeClr val="accent6">
                    <a:lumMod val="50000"/>
                  </a:schemeClr>
                </a:solidFill>
              </a:rPr>
              <a:t>as </a:t>
            </a:r>
            <a:r>
              <a:rPr lang="en-GB" dirty="0" smtClean="0">
                <a:solidFill>
                  <a:schemeClr val="accent6">
                    <a:lumMod val="50000"/>
                  </a:schemeClr>
                </a:solidFill>
              </a:rPr>
              <a:t>I’ll run out of time and it is tangential to the point of these slides but basically the racks were composed of an outer skin (iron) with some inner iron in different configurations</a:t>
            </a:r>
            <a:r>
              <a:rPr lang="en-GB" dirty="0" smtClean="0">
                <a:solidFill>
                  <a:schemeClr val="accent6">
                    <a:lumMod val="50000"/>
                  </a:schemeClr>
                </a:solidFill>
              </a:rPr>
              <a:t>. Details of the models run are on the website.</a:t>
            </a:r>
            <a:endParaRPr lang="en-GB" dirty="0" smtClean="0">
              <a:solidFill>
                <a:schemeClr val="accent6">
                  <a:lumMod val="50000"/>
                </a:schemeClr>
              </a:solidFill>
            </a:endParaRPr>
          </a:p>
          <a:p>
            <a:endParaRPr lang="en-GB" dirty="0" smtClean="0">
              <a:solidFill>
                <a:schemeClr val="accent6">
                  <a:lumMod val="50000"/>
                </a:schemeClr>
              </a:solidFill>
            </a:endParaRPr>
          </a:p>
          <a:p>
            <a:r>
              <a:rPr lang="en-GB" dirty="0" smtClean="0">
                <a:solidFill>
                  <a:schemeClr val="accent6">
                    <a:lumMod val="50000"/>
                  </a:schemeClr>
                </a:solidFill>
              </a:rPr>
              <a:t>Concentrating on the West Wall the models showed:</a:t>
            </a:r>
          </a:p>
          <a:p>
            <a:endParaRPr lang="en-GB" dirty="0" smtClean="0">
              <a:solidFill>
                <a:schemeClr val="accent6">
                  <a:lumMod val="50000"/>
                </a:schemeClr>
              </a:solidFill>
            </a:endParaRPr>
          </a:p>
          <a:p>
            <a:pPr>
              <a:buFont typeface="Arial" pitchFamily="34" charset="0"/>
              <a:buChar char="•"/>
            </a:pPr>
            <a:r>
              <a:rPr lang="en-GB" dirty="0" smtClean="0">
                <a:solidFill>
                  <a:schemeClr val="accent6">
                    <a:lumMod val="50000"/>
                  </a:schemeClr>
                </a:solidFill>
              </a:rPr>
              <a:t>Air field &lt; 1 gauss at the West </a:t>
            </a:r>
            <a:r>
              <a:rPr lang="en-GB" dirty="0" smtClean="0">
                <a:solidFill>
                  <a:schemeClr val="accent6">
                    <a:lumMod val="50000"/>
                  </a:schemeClr>
                </a:solidFill>
              </a:rPr>
              <a:t>Wall</a:t>
            </a:r>
          </a:p>
          <a:p>
            <a:pPr>
              <a:buFont typeface="Arial" pitchFamily="34" charset="0"/>
              <a:buChar char="•"/>
            </a:pPr>
            <a:endParaRPr lang="en-GB" dirty="0" smtClean="0">
              <a:solidFill>
                <a:schemeClr val="accent6">
                  <a:lumMod val="50000"/>
                </a:schemeClr>
              </a:solidFill>
            </a:endParaRPr>
          </a:p>
          <a:p>
            <a:pPr>
              <a:buFont typeface="Arial" pitchFamily="34" charset="0"/>
              <a:buChar char="•"/>
            </a:pPr>
            <a:r>
              <a:rPr lang="en-GB" dirty="0" smtClean="0">
                <a:solidFill>
                  <a:schemeClr val="accent6">
                    <a:lumMod val="50000"/>
                  </a:schemeClr>
                </a:solidFill>
              </a:rPr>
              <a:t>Magnetisation of steel skin on outside of racks typically 20 to 120 gauss</a:t>
            </a:r>
          </a:p>
          <a:p>
            <a:pPr>
              <a:buFont typeface="Arial" pitchFamily="34" charset="0"/>
              <a:buChar char="•"/>
            </a:pPr>
            <a:r>
              <a:rPr lang="en-GB" dirty="0" smtClean="0">
                <a:solidFill>
                  <a:schemeClr val="accent6">
                    <a:lumMod val="50000"/>
                  </a:schemeClr>
                </a:solidFill>
              </a:rPr>
              <a:t>Small but non-zero field inside of the racks.</a:t>
            </a:r>
          </a:p>
          <a:p>
            <a:endParaRPr lang="en-GB" dirty="0" smtClean="0">
              <a:solidFill>
                <a:schemeClr val="accent6">
                  <a:lumMod val="50000"/>
                </a:schemeClr>
              </a:solidFill>
            </a:endParaRPr>
          </a:p>
          <a:p>
            <a:endParaRPr lang="en-GB" dirty="0" smtClean="0">
              <a:solidFill>
                <a:schemeClr val="accent6">
                  <a:lumMod val="50000"/>
                </a:schemeClr>
              </a:solidFill>
            </a:endParaRPr>
          </a:p>
          <a:p>
            <a:r>
              <a:rPr lang="en-GB" dirty="0" smtClean="0">
                <a:solidFill>
                  <a:schemeClr val="accent6">
                    <a:lumMod val="50000"/>
                  </a:schemeClr>
                </a:solidFill>
              </a:rPr>
              <a:t>Considering the first point...</a:t>
            </a:r>
            <a:endParaRPr lang="en-GB" dirty="0">
              <a:solidFill>
                <a:schemeClr val="accent6">
                  <a:lumMod val="50000"/>
                </a:schemeClr>
              </a:solidFill>
            </a:endParaRPr>
          </a:p>
          <a:p>
            <a:endParaRPr lang="en-GB" dirty="0">
              <a:solidFill>
                <a:schemeClr val="accent6">
                  <a:lumMod val="50000"/>
                </a:schemeClr>
              </a:solidFill>
            </a:endParaRPr>
          </a:p>
        </p:txBody>
      </p:sp>
    </p:spTree>
    <p:extLst>
      <p:ext uri="{BB962C8B-B14F-4D97-AF65-F5344CB8AC3E}">
        <p14:creationId xmlns:p14="http://schemas.microsoft.com/office/powerpoint/2010/main" xmlns="" val="3235939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t>Brief Overview of </a:t>
            </a:r>
            <a:r>
              <a:rPr lang="en-GB" sz="2800" b="1" dirty="0" smtClean="0"/>
              <a:t>the Rack </a:t>
            </a:r>
            <a:r>
              <a:rPr lang="en-GB" sz="2800" b="1" dirty="0"/>
              <a:t>Studies</a:t>
            </a:r>
          </a:p>
        </p:txBody>
      </p:sp>
      <p:sp>
        <p:nvSpPr>
          <p:cNvPr id="4" name="Date Placeholder 3"/>
          <p:cNvSpPr>
            <a:spLocks noGrp="1"/>
          </p:cNvSpPr>
          <p:nvPr>
            <p:ph type="dt" sz="half" idx="10"/>
          </p:nvPr>
        </p:nvSpPr>
        <p:spPr/>
        <p:txBody>
          <a:bodyPr/>
          <a:lstStyle/>
          <a:p>
            <a:r>
              <a:rPr lang="en-US" smtClean="0"/>
              <a:t>14/02/2013</a:t>
            </a:r>
            <a:endParaRPr lang="en-US"/>
          </a:p>
        </p:txBody>
      </p:sp>
      <p:sp>
        <p:nvSpPr>
          <p:cNvPr id="5" name="Footer Placeholder 4"/>
          <p:cNvSpPr>
            <a:spLocks noGrp="1"/>
          </p:cNvSpPr>
          <p:nvPr>
            <p:ph type="ftr" sz="quarter" idx="11"/>
          </p:nvPr>
        </p:nvSpPr>
        <p:spPr/>
        <p:txBody>
          <a:bodyPr/>
          <a:lstStyle/>
          <a:p>
            <a:r>
              <a:rPr lang="en-GB" smtClean="0"/>
              <a:t>P. J. Smith - Dept of Physics and Astronomy, University of Sheffield</a:t>
            </a:r>
            <a:endParaRPr lang="en-US"/>
          </a:p>
        </p:txBody>
      </p:sp>
      <p:sp>
        <p:nvSpPr>
          <p:cNvPr id="6" name="Slide Number Placeholder 5"/>
          <p:cNvSpPr>
            <a:spLocks noGrp="1"/>
          </p:cNvSpPr>
          <p:nvPr>
            <p:ph type="sldNum" sz="quarter" idx="12"/>
          </p:nvPr>
        </p:nvSpPr>
        <p:spPr/>
        <p:txBody>
          <a:bodyPr/>
          <a:lstStyle/>
          <a:p>
            <a:fld id="{0B76208D-B1C3-45EC-920B-6CDE767397A1}" type="slidenum">
              <a:rPr lang="en-US" smtClean="0"/>
              <a:pPr/>
              <a:t>9</a:t>
            </a:fld>
            <a:endParaRPr lang="en-US"/>
          </a:p>
        </p:txBody>
      </p:sp>
      <p:sp>
        <p:nvSpPr>
          <p:cNvPr id="7" name="TextBox 6"/>
          <p:cNvSpPr txBox="1"/>
          <p:nvPr/>
        </p:nvSpPr>
        <p:spPr>
          <a:xfrm>
            <a:off x="395536" y="980728"/>
            <a:ext cx="7776864" cy="369332"/>
          </a:xfrm>
          <a:prstGeom prst="rect">
            <a:avLst/>
          </a:prstGeom>
          <a:noFill/>
        </p:spPr>
        <p:txBody>
          <a:bodyPr wrap="square" rtlCol="0">
            <a:spAutoFit/>
          </a:bodyPr>
          <a:lstStyle/>
          <a:p>
            <a:r>
              <a:rPr lang="en-GB" dirty="0" err="1" smtClean="0">
                <a:solidFill>
                  <a:schemeClr val="accent6">
                    <a:lumMod val="50000"/>
                  </a:schemeClr>
                </a:solidFill>
              </a:rPr>
              <a:t>Holger</a:t>
            </a:r>
            <a:r>
              <a:rPr lang="en-GB" dirty="0" smtClean="0">
                <a:solidFill>
                  <a:schemeClr val="accent6">
                    <a:lumMod val="50000"/>
                  </a:schemeClr>
                </a:solidFill>
              </a:rPr>
              <a:t> first looked at the field at the location of the </a:t>
            </a:r>
            <a:r>
              <a:rPr lang="en-GB" dirty="0" err="1" smtClean="0">
                <a:solidFill>
                  <a:schemeClr val="accent6">
                    <a:lumMod val="50000"/>
                  </a:schemeClr>
                </a:solidFill>
              </a:rPr>
              <a:t>Cryomech</a:t>
            </a:r>
            <a:r>
              <a:rPr lang="en-GB" dirty="0" smtClean="0">
                <a:solidFill>
                  <a:schemeClr val="accent6">
                    <a:lumMod val="50000"/>
                  </a:schemeClr>
                </a:solidFill>
              </a:rPr>
              <a:t> compressors</a:t>
            </a:r>
            <a:endParaRPr lang="en-GB" dirty="0">
              <a:solidFill>
                <a:schemeClr val="accent6">
                  <a:lumMod val="50000"/>
                </a:schemeClr>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413256"/>
            <a:ext cx="5762108" cy="43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4932040" y="2545159"/>
            <a:ext cx="1728192" cy="307777"/>
          </a:xfrm>
          <a:prstGeom prst="rect">
            <a:avLst/>
          </a:prstGeom>
          <a:noFill/>
        </p:spPr>
        <p:txBody>
          <a:bodyPr wrap="square" rtlCol="0">
            <a:spAutoFit/>
          </a:bodyPr>
          <a:lstStyle/>
          <a:p>
            <a:r>
              <a:rPr lang="en-GB" sz="1400" dirty="0" smtClean="0">
                <a:solidFill>
                  <a:schemeClr val="accent6">
                    <a:lumMod val="50000"/>
                  </a:schemeClr>
                </a:solidFill>
              </a:rPr>
              <a:t>&lt;- (No Return Yoke)</a:t>
            </a:r>
            <a:endParaRPr lang="en-GB" sz="1400" dirty="0">
              <a:solidFill>
                <a:schemeClr val="accent6">
                  <a:lumMod val="50000"/>
                </a:schemeClr>
              </a:solidFill>
            </a:endParaRPr>
          </a:p>
        </p:txBody>
      </p:sp>
      <p:sp>
        <p:nvSpPr>
          <p:cNvPr id="9" name="TextBox 8"/>
          <p:cNvSpPr txBox="1"/>
          <p:nvPr/>
        </p:nvSpPr>
        <p:spPr>
          <a:xfrm>
            <a:off x="6372200" y="2924944"/>
            <a:ext cx="2520280" cy="3416320"/>
          </a:xfrm>
          <a:prstGeom prst="rect">
            <a:avLst/>
          </a:prstGeom>
          <a:noFill/>
        </p:spPr>
        <p:txBody>
          <a:bodyPr wrap="square" rtlCol="0">
            <a:spAutoFit/>
          </a:bodyPr>
          <a:lstStyle/>
          <a:p>
            <a:r>
              <a:rPr lang="en-GB" dirty="0" smtClean="0">
                <a:solidFill>
                  <a:schemeClr val="accent6">
                    <a:lumMod val="50000"/>
                  </a:schemeClr>
                </a:solidFill>
              </a:rPr>
              <a:t>Red line is a little high but compares well with </a:t>
            </a:r>
            <a:r>
              <a:rPr lang="en-GB" dirty="0" err="1" smtClean="0">
                <a:solidFill>
                  <a:schemeClr val="accent6">
                    <a:lumMod val="50000"/>
                  </a:schemeClr>
                </a:solidFill>
              </a:rPr>
              <a:t>Biot</a:t>
            </a:r>
            <a:r>
              <a:rPr lang="en-GB" dirty="0" smtClean="0">
                <a:solidFill>
                  <a:schemeClr val="accent6">
                    <a:lumMod val="50000"/>
                  </a:schemeClr>
                </a:solidFill>
              </a:rPr>
              <a:t> </a:t>
            </a:r>
            <a:r>
              <a:rPr lang="en-GB" dirty="0" err="1" smtClean="0">
                <a:solidFill>
                  <a:schemeClr val="accent6">
                    <a:lumMod val="50000"/>
                  </a:schemeClr>
                </a:solidFill>
              </a:rPr>
              <a:t>Savart</a:t>
            </a:r>
            <a:r>
              <a:rPr lang="en-GB" dirty="0" smtClean="0">
                <a:solidFill>
                  <a:schemeClr val="accent6">
                    <a:lumMod val="50000"/>
                  </a:schemeClr>
                </a:solidFill>
              </a:rPr>
              <a:t> – Hall model Absolute value seems to be reasonable at  the location of the West Wall – Reassuring.</a:t>
            </a:r>
          </a:p>
          <a:p>
            <a:endParaRPr lang="en-GB" dirty="0">
              <a:solidFill>
                <a:schemeClr val="accent6">
                  <a:lumMod val="50000"/>
                </a:schemeClr>
              </a:solidFill>
            </a:endParaRPr>
          </a:p>
          <a:p>
            <a:r>
              <a:rPr lang="en-GB" dirty="0">
                <a:solidFill>
                  <a:schemeClr val="accent6">
                    <a:lumMod val="50000"/>
                  </a:schemeClr>
                </a:solidFill>
              </a:rPr>
              <a:t>Earth's </a:t>
            </a:r>
            <a:r>
              <a:rPr lang="en-GB" dirty="0" smtClean="0">
                <a:solidFill>
                  <a:schemeClr val="accent6">
                    <a:lumMod val="50000"/>
                  </a:schemeClr>
                </a:solidFill>
              </a:rPr>
              <a:t>magnetic field at the surface </a:t>
            </a:r>
            <a:r>
              <a:rPr lang="en-GB" dirty="0">
                <a:solidFill>
                  <a:schemeClr val="accent6">
                    <a:lumMod val="50000"/>
                  </a:schemeClr>
                </a:solidFill>
              </a:rPr>
              <a:t>ranges from 25 to 65 </a:t>
            </a:r>
            <a:r>
              <a:rPr lang="en-GB" dirty="0">
                <a:solidFill>
                  <a:schemeClr val="accent6">
                    <a:lumMod val="50000"/>
                  </a:schemeClr>
                </a:solidFill>
                <a:hlinkClick r:id="rId3" tooltip="Tesla (unit)"/>
              </a:rPr>
              <a:t>µT</a:t>
            </a:r>
            <a:r>
              <a:rPr lang="en-GB" dirty="0">
                <a:solidFill>
                  <a:schemeClr val="accent6">
                    <a:lumMod val="50000"/>
                  </a:schemeClr>
                </a:solidFill>
              </a:rPr>
              <a:t> (0.25 to 0.65 </a:t>
            </a:r>
            <a:r>
              <a:rPr lang="en-GB" dirty="0">
                <a:solidFill>
                  <a:schemeClr val="accent6">
                    <a:lumMod val="50000"/>
                  </a:schemeClr>
                </a:solidFill>
                <a:hlinkClick r:id="rId4" tooltip="Gauss (unit)"/>
              </a:rPr>
              <a:t>G</a:t>
            </a:r>
            <a:r>
              <a:rPr lang="en-GB" dirty="0">
                <a:solidFill>
                  <a:schemeClr val="accent6">
                    <a:lumMod val="50000"/>
                  </a:schemeClr>
                </a:solidFill>
              </a:rPr>
              <a:t>).</a:t>
            </a:r>
          </a:p>
        </p:txBody>
      </p:sp>
      <p:sp>
        <p:nvSpPr>
          <p:cNvPr id="10" name="TextBox 9"/>
          <p:cNvSpPr txBox="1"/>
          <p:nvPr/>
        </p:nvSpPr>
        <p:spPr>
          <a:xfrm>
            <a:off x="467544" y="5805264"/>
            <a:ext cx="6336704" cy="369332"/>
          </a:xfrm>
          <a:prstGeom prst="rect">
            <a:avLst/>
          </a:prstGeom>
          <a:noFill/>
        </p:spPr>
        <p:txBody>
          <a:bodyPr wrap="square" rtlCol="0">
            <a:spAutoFit/>
          </a:bodyPr>
          <a:lstStyle/>
          <a:p>
            <a:r>
              <a:rPr lang="en-GB" dirty="0" smtClean="0">
                <a:solidFill>
                  <a:schemeClr val="accent6">
                    <a:lumMod val="50000"/>
                  </a:schemeClr>
                </a:solidFill>
              </a:rPr>
              <a:t>Slide taken from </a:t>
            </a:r>
            <a:r>
              <a:rPr lang="en-GB" dirty="0" err="1" smtClean="0">
                <a:solidFill>
                  <a:schemeClr val="accent6">
                    <a:lumMod val="50000"/>
                  </a:schemeClr>
                </a:solidFill>
              </a:rPr>
              <a:t>Holger’s</a:t>
            </a:r>
            <a:r>
              <a:rPr lang="en-GB" dirty="0" smtClean="0">
                <a:solidFill>
                  <a:schemeClr val="accent6">
                    <a:lumMod val="50000"/>
                  </a:schemeClr>
                </a:solidFill>
              </a:rPr>
              <a:t> presentation 23/01/2013</a:t>
            </a:r>
            <a:endParaRPr lang="en-GB" dirty="0">
              <a:solidFill>
                <a:schemeClr val="accent6">
                  <a:lumMod val="50000"/>
                </a:schemeClr>
              </a:solidFill>
            </a:endParaRPr>
          </a:p>
        </p:txBody>
      </p:sp>
    </p:spTree>
    <p:extLst>
      <p:ext uri="{BB962C8B-B14F-4D97-AF65-F5344CB8AC3E}">
        <p14:creationId xmlns:p14="http://schemas.microsoft.com/office/powerpoint/2010/main" xmlns="" val="2808164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MICE_Target_001">
  <a:themeElements>
    <a:clrScheme name="">
      <a:dk1>
        <a:srgbClr val="FFFFFF"/>
      </a:dk1>
      <a:lt1>
        <a:srgbClr val="FFFFFF"/>
      </a:lt1>
      <a:dk2>
        <a:srgbClr val="004080"/>
      </a:dk2>
      <a:lt2>
        <a:srgbClr val="004080"/>
      </a:lt2>
      <a:accent1>
        <a:srgbClr val="FFFFFF"/>
      </a:accent1>
      <a:accent2>
        <a:srgbClr val="004080"/>
      </a:accent2>
      <a:accent3>
        <a:srgbClr val="FFFFFF"/>
      </a:accent3>
      <a:accent4>
        <a:srgbClr val="DADADA"/>
      </a:accent4>
      <a:accent5>
        <a:srgbClr val="FFFFFF"/>
      </a:accent5>
      <a:accent6>
        <a:srgbClr val="003973"/>
      </a:accent6>
      <a:hlink>
        <a:srgbClr val="333333"/>
      </a:hlink>
      <a:folHlink>
        <a:srgbClr val="66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siness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siness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siness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siness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siness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siness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siness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siness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siness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siness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siness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siness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sinesstemplate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sinesstemplate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businesstemplate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businesstemplate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MICE_Target_001</Template>
  <TotalTime>14476</TotalTime>
  <Words>2091</Words>
  <Application>Microsoft Office PowerPoint</Application>
  <PresentationFormat>On-screen Show (4:3)</PresentationFormat>
  <Paragraphs>225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MICE_Target_001</vt:lpstr>
      <vt:lpstr>Magnetic Modelling</vt:lpstr>
      <vt:lpstr>Update to the Hall model</vt:lpstr>
      <vt:lpstr>So what is in the model?</vt:lpstr>
      <vt:lpstr>Modelling Website</vt:lpstr>
      <vt:lpstr>Modelling Website</vt:lpstr>
      <vt:lpstr>Brief Overview of the Rack Studies</vt:lpstr>
      <vt:lpstr>Brief Overview of the Rack Studies</vt:lpstr>
      <vt:lpstr>Brief Overview of the Rack Studies</vt:lpstr>
      <vt:lpstr>Brief Overview of the Rack Studies</vt:lpstr>
      <vt:lpstr>Slide 10</vt:lpstr>
      <vt:lpstr>Slide 11</vt:lpstr>
      <vt:lpstr>Brief Overview of the Rack Studies</vt:lpstr>
      <vt:lpstr>Brief Overview of the Rack Studies</vt:lpstr>
      <vt:lpstr>Validation</vt:lpstr>
      <vt:lpstr>Field Maps of the Hall</vt:lpstr>
      <vt:lpstr>Field Maps of the Hall</vt:lpstr>
      <vt:lpstr>Field Maps of the Hall</vt:lpstr>
      <vt:lpstr>Sub Modelling</vt:lpstr>
      <vt:lpstr>Sub Modelling</vt:lpstr>
      <vt:lpstr>Conclusions</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MICE Target</dc:title>
  <dc:creator>Valued Acer Customer</dc:creator>
  <cp:lastModifiedBy>Valued Acer Customer</cp:lastModifiedBy>
  <cp:revision>127</cp:revision>
  <dcterms:created xsi:type="dcterms:W3CDTF">2012-06-15T10:29:14Z</dcterms:created>
  <dcterms:modified xsi:type="dcterms:W3CDTF">2013-02-14T11:00:26Z</dcterms:modified>
</cp:coreProperties>
</file>