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7" r:id="rId4"/>
  </p:sldMasterIdLst>
  <p:notesMasterIdLst>
    <p:notesMasterId r:id="rId32"/>
  </p:notesMasterIdLst>
  <p:sldIdLst>
    <p:sldId id="258" r:id="rId5"/>
    <p:sldId id="272" r:id="rId6"/>
    <p:sldId id="302" r:id="rId7"/>
    <p:sldId id="290" r:id="rId8"/>
    <p:sldId id="303" r:id="rId9"/>
    <p:sldId id="273" r:id="rId10"/>
    <p:sldId id="275" r:id="rId11"/>
    <p:sldId id="277" r:id="rId12"/>
    <p:sldId id="276" r:id="rId13"/>
    <p:sldId id="279" r:id="rId14"/>
    <p:sldId id="280" r:id="rId15"/>
    <p:sldId id="282" r:id="rId16"/>
    <p:sldId id="281" r:id="rId17"/>
    <p:sldId id="283" r:id="rId18"/>
    <p:sldId id="294" r:id="rId19"/>
    <p:sldId id="295" r:id="rId20"/>
    <p:sldId id="296" r:id="rId21"/>
    <p:sldId id="299" r:id="rId22"/>
    <p:sldId id="284" r:id="rId23"/>
    <p:sldId id="301" r:id="rId24"/>
    <p:sldId id="288" r:id="rId25"/>
    <p:sldId id="289" r:id="rId26"/>
    <p:sldId id="297" r:id="rId27"/>
    <p:sldId id="285" r:id="rId28"/>
    <p:sldId id="286" r:id="rId29"/>
    <p:sldId id="300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0" autoAdjust="0"/>
    <p:restoredTop sz="94604" autoAdjust="0"/>
  </p:normalViewPr>
  <p:slideViewPr>
    <p:cSldViewPr>
      <p:cViewPr varScale="1">
        <p:scale>
          <a:sx n="66" d="100"/>
          <a:sy n="66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6E923-0648-41CD-A528-0C49A50E1D41}" type="datetimeFigureOut">
              <a:rPr lang="en-US" smtClean="0"/>
              <a:pPr/>
              <a:t>11/19/2007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16B2C-5C76-4B03-8C76-32C8A58447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556116-7316-414B-80A4-FC5F96441216}" type="slidenum">
              <a:rPr lang="en-US"/>
              <a:pPr/>
              <a:t>1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2E4A5B-DF39-4AC0-9D68-11C2E06AFA69}" type="slidenum">
              <a:rPr lang="en-US"/>
              <a:pPr/>
              <a:t>3</a:t>
            </a:fld>
            <a:endParaRPr lang="en-US"/>
          </a:p>
        </p:txBody>
      </p:sp>
      <p:sp>
        <p:nvSpPr>
          <p:cNvPr id="6440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692150"/>
            <a:ext cx="4556125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3907" y="4342191"/>
            <a:ext cx="5344418" cy="411691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29EB09-1A25-4200-B712-B97971F97C5C}" type="slidenum">
              <a:rPr lang="en-GB"/>
              <a:pPr/>
              <a:t>5</a:t>
            </a:fld>
            <a:endParaRPr lang="en-GB"/>
          </a:p>
        </p:txBody>
      </p:sp>
      <p:sp>
        <p:nvSpPr>
          <p:cNvPr id="71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0243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D4F5B-5223-4485-B625-B7B94413ECA3}" type="slidenum">
              <a:rPr lang="en-US"/>
              <a:pPr/>
              <a:t>12</a:t>
            </a:fld>
            <a:endParaRPr lang="en-US"/>
          </a:p>
        </p:txBody>
      </p:sp>
      <p:sp>
        <p:nvSpPr>
          <p:cNvPr id="140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0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44D85-1726-4512-97BA-1A09C34DFF9B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FEAC2-C8F5-4677-BDBF-D9C1FB35258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ED6B19-6F5C-4F41-BAED-390BA6D11FE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FE98C-EEB6-4100-8007-84467E49C7ED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3FDA3-B7C7-4F37-B1E1-8C2838EF9839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03DD9-97B8-40DE-A926-E134EB410776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62997-F6B7-4807-BB71-090032308336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22D1F-900D-4C01-B911-14E5D64F2370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74441-BE98-47F0-9843-02CE6C64E43B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CDA5-3B2F-434A-9FFC-958C2F5E83EC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377A4-EF9C-48F5-909D-E2CFA2B223B6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7D405-EF7F-4420-88AE-F72AC0AC0363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3F9B8-08EE-458C-9C96-B58F88D10890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1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1"/>
            <a:ext cx="6031523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26969-329C-4521-A15E-1C1ED0D36680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0D2B88"/>
          </a:solidFill>
          <a:ln w="9525">
            <a:solidFill>
              <a:srgbClr val="0D2B8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3799" name="Picture 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312863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00" name="Picture 8" descr="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53400" y="5791200"/>
            <a:ext cx="838200" cy="838200"/>
          </a:xfrm>
          <a:prstGeom prst="rect">
            <a:avLst/>
          </a:prstGeom>
          <a:noFill/>
        </p:spPr>
      </p:pic>
      <p:sp>
        <p:nvSpPr>
          <p:cNvPr id="33801" name="Text Box 9"/>
          <p:cNvSpPr txBox="1">
            <a:spLocks noChangeArrowheads="1"/>
          </p:cNvSpPr>
          <p:nvPr userDrawn="1"/>
        </p:nvSpPr>
        <p:spPr bwMode="auto">
          <a:xfrm>
            <a:off x="0" y="5857875"/>
            <a:ext cx="2411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Les </a:t>
            </a:r>
            <a:r>
              <a:rPr lang="en-US" sz="2000" b="1">
                <a:solidFill>
                  <a:schemeClr val="bg1"/>
                </a:solidFill>
              </a:rPr>
              <a:t>Robertson</a:t>
            </a:r>
          </a:p>
          <a:p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LCG Project Leader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>
          <a:solidFill>
            <a:schemeClr val="tx1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613525"/>
            <a:ext cx="4894263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66FF"/>
                </a:solidFill>
              </a:rPr>
              <a:t>les.robertson@cern.ch   </a:t>
            </a:r>
            <a:r>
              <a:rPr lang="en-GB" sz="1200" dirty="0" smtClean="0">
                <a:solidFill>
                  <a:srgbClr val="0066FF"/>
                </a:solidFill>
              </a:rPr>
              <a:t>  </a:t>
            </a:r>
            <a:r>
              <a:rPr lang="en-GB" sz="1000" dirty="0" smtClean="0">
                <a:solidFill>
                  <a:srgbClr val="0066FF"/>
                </a:solidFill>
                <a:latin typeface="Times New Roman" pitchFamily="18" charset="0"/>
              </a:rPr>
              <a:t> </a:t>
            </a:r>
            <a:r>
              <a:rPr lang="en-GB" sz="1000" dirty="0" smtClean="0">
                <a:latin typeface="Times New Roman" pitchFamily="18" charset="0"/>
              </a:rPr>
              <a:t>                                                                                 </a:t>
            </a:r>
            <a:fld id="{8D9C3907-C1F4-4113-879F-A00577240C5E}" type="slidenum">
              <a:rPr lang="en-GB" sz="1200">
                <a:solidFill>
                  <a:srgbClr val="0066FF"/>
                </a:solidFill>
                <a:latin typeface="Times New Roman" pitchFamily="18" charset="0"/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GB" sz="1200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86375" name="Picture 7" descr="CLGlogo2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</p:spPr>
        </p:pic>
        <p:sp>
          <p:nvSpPr>
            <p:cNvPr id="186376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571500" indent="-5715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10477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5621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92405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2286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0308" y="152400"/>
            <a:ext cx="8313127" cy="5143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369" y="6634163"/>
            <a:ext cx="2168769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>
                <a:solidFill>
                  <a:schemeClr val="tx1"/>
                </a:solidFill>
              </a:defRPr>
            </a:lvl1pPr>
          </a:lstStyle>
          <a:p>
            <a:r>
              <a:rPr lang="en-US"/>
              <a:t>October 31, 2007    M.Kasemann 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53213"/>
            <a:ext cx="28956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0">
                <a:solidFill>
                  <a:schemeClr val="tx1"/>
                </a:solidFill>
              </a:defRPr>
            </a:lvl1pPr>
          </a:lstStyle>
          <a:p>
            <a:r>
              <a:rPr lang="en-US"/>
              <a:t>GridCamp 2007: CMS Computing Overview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2154" y="6634163"/>
            <a:ext cx="1906466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chemeClr val="tx1"/>
                </a:solidFill>
              </a:defRPr>
            </a:lvl1pPr>
          </a:lstStyle>
          <a:p>
            <a:fld id="{4C0ADA09-309E-4147-A69C-03D835D7EF8C}" type="slidenum">
              <a:rPr lang="en-US"/>
              <a:pPr/>
              <a:t>‹#›</a:t>
            </a:fld>
            <a:r>
              <a:rPr lang="en-US"/>
              <a:t>/28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264627" y="76200"/>
            <a:ext cx="668655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GB"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55785" y="152400"/>
            <a:ext cx="737381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10308" y="762000"/>
            <a:ext cx="8298474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47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599238"/>
            <a:ext cx="1238250" cy="246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000" b="0" dirty="0">
                <a:latin typeface="Times New Roman" pitchFamily="18" charset="0"/>
                <a:cs typeface="+mn-cs"/>
              </a:rPr>
              <a:t>23-Oct-07 </a:t>
            </a:r>
          </a:p>
        </p:txBody>
      </p:sp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032" name="Picture 7" descr="CLGlogo2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sp>
        <p:nvSpPr>
          <p:cNvPr id="19466" name="Text Box 10"/>
          <p:cNvSpPr txBox="1">
            <a:spLocks noChangeArrowheads="1"/>
          </p:cNvSpPr>
          <p:nvPr userDrawn="1"/>
        </p:nvSpPr>
        <p:spPr bwMode="auto">
          <a:xfrm>
            <a:off x="7553325" y="6557963"/>
            <a:ext cx="15414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000" b="0" dirty="0">
                <a:latin typeface="Times New Roman" pitchFamily="18" charset="0"/>
                <a:cs typeface="+mn-cs"/>
              </a:rPr>
              <a:t>les.robertson@cern.ch</a:t>
            </a:r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3749675" y="6613525"/>
            <a:ext cx="123825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fld id="{34FD9969-A517-4AE7-A4A7-61E8F8029491}" type="slidenum">
              <a:rPr lang="en-GB" sz="1000" b="0">
                <a:latin typeface="Times New Roman" pitchFamily="18" charset="0"/>
                <a:cs typeface="+mn-cs"/>
              </a:rPr>
              <a:pPr algn="ctr" eaLnBrk="0" hangingPunct="0">
                <a:spcBef>
                  <a:spcPct val="50000"/>
                </a:spcBef>
                <a:defRPr/>
              </a:pPr>
              <a:t>‹#›</a:t>
            </a:fld>
            <a:endParaRPr lang="en-GB" sz="1000" b="0" dirty="0">
              <a:latin typeface="Times New Roman" pitchFamily="18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2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 sz="2400">
          <a:solidFill>
            <a:srgbClr val="FF0000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Times New Roman" pitchFamily="18" charset="0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8" charset="0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85918" y="404813"/>
            <a:ext cx="660243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3600" b="1" dirty="0"/>
              <a:t>WLCG – </a:t>
            </a:r>
            <a:r>
              <a:rPr lang="en-GB" sz="3600" b="1" dirty="0" smtClean="0"/>
              <a:t>Overview</a:t>
            </a:r>
            <a:endParaRPr lang="en-US" sz="3600" b="1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-50800" y="1360488"/>
            <a:ext cx="5032375" cy="6842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70000"/>
              </a:lnSpc>
            </a:pPr>
            <a:r>
              <a:rPr lang="en-GB" b="1" dirty="0">
                <a:solidFill>
                  <a:schemeClr val="bg1"/>
                </a:solidFill>
              </a:rPr>
              <a:t>LHCC Comprehensive Review</a:t>
            </a:r>
          </a:p>
          <a:p>
            <a:pPr algn="l">
              <a:lnSpc>
                <a:spcPct val="70000"/>
              </a:lnSpc>
            </a:pPr>
            <a:r>
              <a:rPr lang="en-GB" b="1" dirty="0" smtClean="0">
                <a:solidFill>
                  <a:schemeClr val="bg1"/>
                </a:solidFill>
              </a:rPr>
              <a:t>19-20 November, 2007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5" name="Picture 7" descr="CLGlogo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</p:spPr>
        </p:pic>
        <p:sp>
          <p:nvSpPr>
            <p:cNvPr id="6" name="Text Box 8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419" t="22177" r="10537" b="5242"/>
          <a:stretch>
            <a:fillRect/>
          </a:stretch>
        </p:blipFill>
        <p:spPr bwMode="auto">
          <a:xfrm>
            <a:off x="0" y="214290"/>
            <a:ext cx="9108354" cy="66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4165" t="22177" r="10536" b="5242"/>
          <a:stretch>
            <a:fillRect/>
          </a:stretch>
        </p:blipFill>
        <p:spPr bwMode="auto">
          <a:xfrm>
            <a:off x="0" y="357166"/>
            <a:ext cx="9144000" cy="651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31, 2007    M.Kasemann 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GridCamp 2007: CMS Computing Overview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D7F87-8358-4D37-86EE-82C6BA0BFB4F}" type="slidenum">
              <a:rPr lang="en-US"/>
              <a:pPr/>
              <a:t>12</a:t>
            </a:fld>
            <a:r>
              <a:rPr lang="en-US"/>
              <a:t>/28</a:t>
            </a:r>
          </a:p>
        </p:txBody>
      </p:sp>
      <p:pic>
        <p:nvPicPr>
          <p:cNvPr id="139162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6044" y="2749550"/>
            <a:ext cx="782808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Tests for CMS</a:t>
            </a:r>
          </a:p>
        </p:txBody>
      </p:sp>
      <p:sp>
        <p:nvSpPr>
          <p:cNvPr id="139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7523" y="931863"/>
            <a:ext cx="7772400" cy="17700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/>
              <a:t>We have designed a LoadTest infrastructure to execute 24/7 transfer tests between sites.   The test have been running continuously for some months.  Rates have increased since CSA06 last fall and more sites are participating.   T0 --&gt; T1 and many regional T1 &lt;--&gt; T2 transfers are reliable.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/>
              <a:t>Issues with non-regional T1&lt;--&gt; T2 which are not easy to debug and there are many combinations to test.   A program has started to address this issue.   May require additional manpower.</a:t>
            </a:r>
          </a:p>
        </p:txBody>
      </p:sp>
      <p:sp>
        <p:nvSpPr>
          <p:cNvPr id="1391623" name="Text Box 7"/>
          <p:cNvSpPr txBox="1">
            <a:spLocks noChangeArrowheads="1"/>
          </p:cNvSpPr>
          <p:nvPr/>
        </p:nvSpPr>
        <p:spPr bwMode="auto">
          <a:xfrm>
            <a:off x="2012185" y="4408488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CSA06</a:t>
            </a:r>
          </a:p>
        </p:txBody>
      </p:sp>
      <p:sp>
        <p:nvSpPr>
          <p:cNvPr id="1391624" name="Text Box 8"/>
          <p:cNvSpPr txBox="1">
            <a:spLocks noChangeArrowheads="1"/>
          </p:cNvSpPr>
          <p:nvPr/>
        </p:nvSpPr>
        <p:spPr bwMode="auto">
          <a:xfrm>
            <a:off x="7841485" y="5972176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Sep.07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Distribution from CERN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42844" y="1357298"/>
            <a:ext cx="8358246" cy="3786214"/>
            <a:chOff x="285720" y="1357298"/>
            <a:chExt cx="8358246" cy="378621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 l="20581" t="29605" r="8595" b="18092"/>
            <a:stretch>
              <a:fillRect/>
            </a:stretch>
          </p:blipFill>
          <p:spPr bwMode="auto">
            <a:xfrm>
              <a:off x="285720" y="1357298"/>
              <a:ext cx="8358246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71472" y="4643446"/>
              <a:ext cx="621510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        </a:t>
              </a:r>
              <a:r>
                <a:rPr lang="en-GB" sz="1000" b="1" dirty="0" err="1" smtClean="0"/>
                <a:t>jan</a:t>
              </a:r>
              <a:r>
                <a:rPr lang="en-GB" sz="1000" b="1" dirty="0" smtClean="0"/>
                <a:t>           </a:t>
              </a:r>
              <a:r>
                <a:rPr lang="en-GB" sz="1000" b="1" dirty="0" err="1" smtClean="0"/>
                <a:t>feb</a:t>
              </a:r>
              <a:r>
                <a:rPr lang="en-GB" sz="1000" b="1" dirty="0" smtClean="0"/>
                <a:t>         mar           </a:t>
              </a:r>
              <a:r>
                <a:rPr lang="en-GB" sz="1000" b="1" dirty="0" err="1" smtClean="0"/>
                <a:t>apr</a:t>
              </a:r>
              <a:r>
                <a:rPr lang="en-GB" sz="1000" b="1" dirty="0" smtClean="0"/>
                <a:t>           may           </a:t>
              </a:r>
              <a:r>
                <a:rPr lang="en-GB" sz="1000" b="1" dirty="0" err="1" smtClean="0"/>
                <a:t>jun</a:t>
              </a:r>
              <a:r>
                <a:rPr lang="en-GB" sz="1000" b="1" dirty="0" smtClean="0"/>
                <a:t>          </a:t>
              </a:r>
              <a:r>
                <a:rPr lang="en-GB" sz="1000" b="1" dirty="0" err="1" smtClean="0"/>
                <a:t>jul</a:t>
              </a:r>
              <a:r>
                <a:rPr lang="en-GB" sz="1000" b="1" dirty="0" smtClean="0"/>
                <a:t>          </a:t>
              </a:r>
              <a:r>
                <a:rPr lang="en-GB" sz="1000" b="1" dirty="0" err="1" smtClean="0"/>
                <a:t>aug</a:t>
              </a:r>
              <a:r>
                <a:rPr lang="en-GB" sz="1000" b="1" dirty="0" smtClean="0"/>
                <a:t>          sep          </a:t>
              </a:r>
              <a:r>
                <a:rPr lang="en-GB" sz="1000" b="1" dirty="0" err="1" smtClean="0"/>
                <a:t>oct</a:t>
              </a:r>
              <a:endParaRPr lang="en-US" sz="10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71868" y="1357298"/>
            <a:ext cx="5143504" cy="3571900"/>
            <a:chOff x="3571868" y="1357298"/>
            <a:chExt cx="5143504" cy="3571900"/>
          </a:xfrm>
        </p:grpSpPr>
        <p:grpSp>
          <p:nvGrpSpPr>
            <p:cNvPr id="18" name="Group 17"/>
            <p:cNvGrpSpPr/>
            <p:nvPr/>
          </p:nvGrpSpPr>
          <p:grpSpPr>
            <a:xfrm>
              <a:off x="3571868" y="1357298"/>
              <a:ext cx="5143504" cy="3571900"/>
              <a:chOff x="3571868" y="1357298"/>
              <a:chExt cx="5143504" cy="35719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571868" y="1357298"/>
                <a:ext cx="5143504" cy="3571900"/>
                <a:chOff x="5286380" y="1000108"/>
                <a:chExt cx="3857620" cy="2428892"/>
              </a:xfrm>
            </p:grpSpPr>
            <p:pic>
              <p:nvPicPr>
                <p:cNvPr id="3076" name="Picture 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l="20944" t="47040" r="71792" b="19408"/>
                <a:stretch>
                  <a:fillRect/>
                </a:stretch>
              </p:blipFill>
              <p:spPr bwMode="auto">
                <a:xfrm>
                  <a:off x="5286380" y="1000108"/>
                  <a:ext cx="857256" cy="24288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" name="Picture 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l="39951" t="47368" r="32809" b="19079"/>
                <a:stretch>
                  <a:fillRect/>
                </a:stretch>
              </p:blipFill>
              <p:spPr bwMode="auto">
                <a:xfrm>
                  <a:off x="5929290" y="1000108"/>
                  <a:ext cx="3214710" cy="24288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cxnSp>
            <p:nvCxnSpPr>
              <p:cNvPr id="13" name="Straight Connector 12"/>
              <p:cNvCxnSpPr/>
              <p:nvPr/>
            </p:nvCxnSpPr>
            <p:spPr>
              <a:xfrm>
                <a:off x="4357686" y="1643050"/>
                <a:ext cx="3786214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4500562" y="1643050"/>
              <a:ext cx="1467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Target  2008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285720" y="5286388"/>
            <a:ext cx="7305675" cy="1223963"/>
          </a:xfrm>
          <a:prstGeom prst="rect">
            <a:avLst/>
          </a:prstGeom>
        </p:spPr>
        <p:txBody>
          <a:bodyPr/>
          <a:lstStyle/>
          <a:p>
            <a:pPr marL="571500" marR="0" lvl="0" indent="-57150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distribution from CERN to Tier-1 sites</a:t>
            </a:r>
          </a:p>
          <a:p>
            <a:pPr marL="1047750" marR="0" lvl="1" indent="-28575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The target rate was achieved last year under test conditions </a:t>
            </a:r>
          </a:p>
          <a:p>
            <a:pPr marL="1047750" marR="0" lvl="1" indent="-28575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This year under more realistic experiment testing, reaching target peak rate with ATLAS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and CMS active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luster_c2cms.rrd_S_NUMKBREADAVG_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55713"/>
            <a:ext cx="46767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cluster_c2cms_t0export.rrd_S_NUMKBREADAVG_w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84525"/>
            <a:ext cx="46767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endCxn id="13317" idx="3"/>
          </p:cNvCxnSpPr>
          <p:nvPr/>
        </p:nvCxnSpPr>
        <p:spPr>
          <a:xfrm rot="10800000" flipV="1">
            <a:off x="1689100" y="4256088"/>
            <a:ext cx="1597025" cy="827087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285750" y="4899025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CSA 07 starts</a:t>
            </a:r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5000625" y="1398588"/>
            <a:ext cx="2563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CMS t0 export pool</a:t>
            </a:r>
            <a:br>
              <a:rPr lang="en-US"/>
            </a:br>
            <a:r>
              <a:rPr lang="en-US"/>
              <a:t>(330TB across 60 servers)</a:t>
            </a: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4857750" y="2112963"/>
            <a:ext cx="4071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Red: Data into the pool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  ~</a:t>
            </a:r>
            <a:r>
              <a:rPr lang="en-US" sz="1600" dirty="0">
                <a:solidFill>
                  <a:srgbClr val="FF0000"/>
                </a:solidFill>
              </a:rPr>
              <a:t>100MB/s from tape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   up </a:t>
            </a:r>
            <a:r>
              <a:rPr lang="en-US" sz="1600" dirty="0">
                <a:solidFill>
                  <a:srgbClr val="FF0000"/>
                </a:solidFill>
              </a:rPr>
              <a:t>to 100MB/s data import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   rest </a:t>
            </a:r>
            <a:r>
              <a:rPr lang="en-US" sz="1600" dirty="0">
                <a:solidFill>
                  <a:srgbClr val="FF0000"/>
                </a:solidFill>
              </a:rPr>
              <a:t>is data written by </a:t>
            </a:r>
            <a:r>
              <a:rPr lang="en-US" sz="1600" dirty="0" smtClean="0">
                <a:solidFill>
                  <a:srgbClr val="FF0000"/>
                </a:solidFill>
              </a:rPr>
              <a:t>CSA07-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preparation application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4857750" y="3613150"/>
            <a:ext cx="4071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Green: Data out of the pool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   ~</a:t>
            </a:r>
            <a:r>
              <a:rPr lang="en-US" sz="1600" dirty="0">
                <a:solidFill>
                  <a:srgbClr val="00B050"/>
                </a:solidFill>
              </a:rPr>
              <a:t>280MB/s to tape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   up </a:t>
            </a:r>
            <a:r>
              <a:rPr lang="en-US" sz="1600" dirty="0">
                <a:solidFill>
                  <a:srgbClr val="00B050"/>
                </a:solidFill>
              </a:rPr>
              <a:t>to 100MB/s data export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   rest </a:t>
            </a:r>
            <a:r>
              <a:rPr lang="en-US" sz="1600" dirty="0">
                <a:solidFill>
                  <a:srgbClr val="00B050"/>
                </a:solidFill>
              </a:rPr>
              <a:t>is data read by </a:t>
            </a:r>
            <a:r>
              <a:rPr lang="en-US" sz="1600" dirty="0" smtClean="0">
                <a:solidFill>
                  <a:srgbClr val="00B050"/>
                </a:solidFill>
              </a:rPr>
              <a:t>CSA07-</a:t>
            </a:r>
            <a:br>
              <a:rPr lang="en-US" sz="1600" dirty="0" smtClean="0">
                <a:solidFill>
                  <a:srgbClr val="00B050"/>
                </a:solidFill>
              </a:rPr>
            </a:br>
            <a:r>
              <a:rPr lang="en-US" sz="1600" dirty="0" smtClean="0">
                <a:solidFill>
                  <a:srgbClr val="00B050"/>
                </a:solidFill>
              </a:rPr>
              <a:t>    preparation </a:t>
            </a:r>
            <a:r>
              <a:rPr lang="en-US" sz="1600" dirty="0">
                <a:solidFill>
                  <a:srgbClr val="00B050"/>
                </a:solidFill>
              </a:rPr>
              <a:t>application.</a:t>
            </a:r>
          </a:p>
        </p:txBody>
      </p:sp>
      <p:sp>
        <p:nvSpPr>
          <p:cNvPr id="13321" name="TextBox 14"/>
          <p:cNvSpPr txBox="1">
            <a:spLocks noChangeArrowheads="1"/>
          </p:cNvSpPr>
          <p:nvPr/>
        </p:nvSpPr>
        <p:spPr bwMode="auto">
          <a:xfrm>
            <a:off x="357188" y="5284788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/>
              <a:t>  Several concurrent activities with aggregate I/O  corresponding to</a:t>
            </a:r>
            <a:br>
              <a:rPr lang="en-US" sz="1800" dirty="0"/>
            </a:br>
            <a:r>
              <a:rPr lang="en-US" sz="1800" dirty="0"/>
              <a:t>   nominal CMS speed at 100</a:t>
            </a:r>
            <a:r>
              <a:rPr lang="en-US" sz="1800" dirty="0" smtClean="0"/>
              <a:t>% accelerator </a:t>
            </a:r>
            <a:r>
              <a:rPr lang="en-US" sz="1800" dirty="0"/>
              <a:t>efficiency.</a:t>
            </a:r>
          </a:p>
          <a:p>
            <a:pPr>
              <a:buFont typeface="Arial" charset="0"/>
              <a:buChar char="•"/>
            </a:pPr>
            <a:r>
              <a:rPr lang="en-US" sz="1800" dirty="0"/>
              <a:t>  Up to 900,000 file operations/day (10/s)</a:t>
            </a:r>
          </a:p>
          <a:p>
            <a:pPr>
              <a:buFont typeface="Arial" charset="0"/>
              <a:buChar char="•"/>
            </a:pPr>
            <a:r>
              <a:rPr lang="en-US" sz="1800" dirty="0"/>
              <a:t>  Good stability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528888" y="6621463"/>
            <a:ext cx="25368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Tony Cass </a:t>
            </a:r>
            <a:r>
              <a:rPr lang="en-GB" sz="1400" i="1" dirty="0" err="1">
                <a:solidFill>
                  <a:schemeClr val="accent1">
                    <a:lumMod val="75000"/>
                  </a:schemeClr>
                </a:solidFill>
                <a:cs typeface="+mn-cs"/>
              </a:rPr>
              <a:t>cern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/it – 5 </a:t>
            </a:r>
            <a:r>
              <a:rPr lang="en-GB" sz="1400" i="1" dirty="0" err="1">
                <a:solidFill>
                  <a:schemeClr val="accent1">
                    <a:lumMod val="75000"/>
                  </a:schemeClr>
                </a:solidFill>
                <a:cs typeface="+mn-cs"/>
              </a:rPr>
              <a:t>october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 07</a:t>
            </a:r>
            <a:endParaRPr lang="en-US" sz="1400" i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3323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Castor during CMS Export Tests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60488" y="333375"/>
            <a:ext cx="5703887" cy="838200"/>
          </a:xfrm>
        </p:spPr>
        <p:txBody>
          <a:bodyPr/>
          <a:lstStyle/>
          <a:p>
            <a:pPr eaLnBrk="1" hangingPunct="1"/>
            <a:r>
              <a:rPr lang="en-GB" sz="2800" smtClean="0"/>
              <a:t>Grid Activity</a:t>
            </a:r>
            <a:endParaRPr lang="en-US" sz="280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8450" y="1419225"/>
            <a:ext cx="8177213" cy="5110163"/>
          </a:xfrm>
        </p:spPr>
        <p:txBody>
          <a:bodyPr/>
          <a:lstStyle/>
          <a:p>
            <a:pPr eaLnBrk="1" hangingPunct="1"/>
            <a:r>
              <a:rPr lang="en-GB" smtClean="0"/>
              <a:t>Continuing increase in usage of the EGEE and OSG grids</a:t>
            </a:r>
          </a:p>
          <a:p>
            <a:pPr eaLnBrk="1" hangingPunct="1"/>
            <a:r>
              <a:rPr lang="en-GB" smtClean="0"/>
              <a:t>All sites reporting accounting data (CERN, Tier-1, -2, -3)</a:t>
            </a:r>
          </a:p>
          <a:p>
            <a:pPr eaLnBrk="1" hangingPunct="1"/>
            <a:r>
              <a:rPr lang="en-GB" smtClean="0"/>
              <a:t>Increase in past 17 months – 5 X number of jobs</a:t>
            </a:r>
            <a:br>
              <a:rPr lang="en-GB" smtClean="0"/>
            </a:br>
            <a:r>
              <a:rPr lang="en-GB" smtClean="0"/>
              <a:t>                                           - 3.5 X cpu usage</a:t>
            </a:r>
          </a:p>
        </p:txBody>
      </p:sp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865438"/>
            <a:ext cx="7820025" cy="371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4"/>
          <a:srcRect l="50150" t="37695" r="39180" b="29688"/>
          <a:stretch>
            <a:fillRect/>
          </a:stretch>
        </p:blipFill>
        <p:spPr bwMode="auto">
          <a:xfrm>
            <a:off x="8348663" y="2184400"/>
            <a:ext cx="7810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 descr="osg_logo_4c_tran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202363"/>
            <a:ext cx="1147763" cy="655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73050" y="5441950"/>
            <a:ext cx="838200" cy="641350"/>
            <a:chOff x="5116" y="164"/>
            <a:chExt cx="862" cy="590"/>
          </a:xfrm>
        </p:grpSpPr>
        <p:sp>
          <p:nvSpPr>
            <p:cNvPr id="45067" name="Rectangle 10"/>
            <p:cNvSpPr>
              <a:spLocks noChangeArrowheads="1"/>
            </p:cNvSpPr>
            <p:nvPr/>
          </p:nvSpPr>
          <p:spPr bwMode="auto">
            <a:xfrm>
              <a:off x="5116" y="164"/>
              <a:ext cx="862" cy="590"/>
            </a:xfrm>
            <a:prstGeom prst="rect">
              <a:avLst/>
            </a:prstGeom>
            <a:solidFill>
              <a:srgbClr val="3333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5068" name="Picture 11" descr="new_ege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57" y="231"/>
              <a:ext cx="780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692275" y="3494088"/>
            <a:ext cx="2728913" cy="461962"/>
            <a:chOff x="1692322" y="3493827"/>
            <a:chExt cx="2729553" cy="461665"/>
          </a:xfrm>
        </p:grpSpPr>
        <p:sp>
          <p:nvSpPr>
            <p:cNvPr id="13" name="TextBox 12"/>
            <p:cNvSpPr txBox="1"/>
            <p:nvPr/>
          </p:nvSpPr>
          <p:spPr>
            <a:xfrm>
              <a:off x="1692322" y="3493827"/>
              <a:ext cx="2254779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400" dirty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+mn-cs"/>
                </a:rPr>
                <a:t>100K jobs/day</a:t>
              </a:r>
              <a:endParaRPr lang="en-US" sz="24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+mn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3931222" y="3725453"/>
              <a:ext cx="490653" cy="158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Tier-2 Sites – October 2007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7777740" cy="47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43108" y="5976974"/>
            <a:ext cx="6000792" cy="595298"/>
          </a:xfrm>
        </p:spPr>
        <p:txBody>
          <a:bodyPr/>
          <a:lstStyle/>
          <a:p>
            <a:r>
              <a:rPr lang="en-GB" sz="1800" dirty="0" smtClean="0"/>
              <a:t>30 sites deliver 75% of the </a:t>
            </a:r>
            <a:r>
              <a:rPr lang="en-GB" sz="1800" dirty="0" err="1" smtClean="0"/>
              <a:t>cpu</a:t>
            </a:r>
            <a:endParaRPr lang="en-GB" sz="1800" dirty="0" smtClean="0"/>
          </a:p>
          <a:p>
            <a:r>
              <a:rPr lang="en-GB" sz="1800" dirty="0" smtClean="0"/>
              <a:t>30 sites deliver 1%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October 2007 - CPU Usage</a:t>
            </a:r>
            <a:br>
              <a:rPr lang="en-GB" dirty="0" smtClean="0"/>
            </a:br>
            <a:r>
              <a:rPr lang="en-GB" dirty="0" smtClean="0"/>
              <a:t>CERN, Tier-1s, Tier-2s</a:t>
            </a:r>
            <a:endParaRPr lang="en-US" dirty="0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928662" y="5935701"/>
            <a:ext cx="5857916" cy="565133"/>
          </a:xfrm>
        </p:spPr>
        <p:txBody>
          <a:bodyPr/>
          <a:lstStyle/>
          <a:p>
            <a:pPr eaLnBrk="1" hangingPunct="1"/>
            <a:r>
              <a:rPr lang="en-GB" dirty="0" smtClean="0"/>
              <a:t>&gt; 85% of CPU Usage is external to CERN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8102" y="1357298"/>
            <a:ext cx="689931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72411" y="5509455"/>
            <a:ext cx="2743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 NDGF usage for September 2007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551522" y="35597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Site Reliability – CERN + Tier-1s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72066" y="1500174"/>
            <a:ext cx="3643306" cy="2786082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en-GB" sz="1000" b="1" dirty="0" smtClean="0"/>
          </a:p>
          <a:p>
            <a:pPr>
              <a:buNone/>
            </a:pPr>
            <a:r>
              <a:rPr lang="en-GB" b="1" dirty="0" smtClean="0"/>
              <a:t>“Site Reliability”</a:t>
            </a:r>
            <a:r>
              <a:rPr lang="en-GB" dirty="0" smtClean="0"/>
              <a:t> a function of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grid services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middleware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site operations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storage management systems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networks</a:t>
            </a:r>
          </a:p>
          <a:p>
            <a:r>
              <a:rPr lang="en-GB" sz="1800" i="1" dirty="0" smtClean="0">
                <a:solidFill>
                  <a:schemeClr val="tx1"/>
                </a:solidFill>
              </a:rPr>
              <a:t>........</a:t>
            </a:r>
            <a:endParaRPr lang="en-US" sz="1800" i="1" dirty="0">
              <a:solidFill>
                <a:schemeClr val="tx1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453540" y="4927306"/>
          <a:ext cx="4547616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975"/>
                <a:gridCol w="804672"/>
                <a:gridCol w="890016"/>
                <a:gridCol w="865632"/>
                <a:gridCol w="1036321"/>
              </a:tblGrid>
              <a:tr h="295656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Targets – CERN + Tier-1s</a:t>
                      </a:r>
                      <a:endParaRPr 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52"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Before</a:t>
                      </a:r>
                    </a:p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July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July 07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Dec 07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 smtClean="0">
                          <a:solidFill>
                            <a:srgbClr val="002060"/>
                          </a:solidFill>
                          <a:latin typeface="Calibri" pitchFamily="34" charset="0"/>
                        </a:rPr>
                        <a:t>Avg.last</a:t>
                      </a:r>
                      <a:r>
                        <a:rPr lang="en-GB" sz="1600" b="1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</a:rPr>
                        <a:t> 3 months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Each</a:t>
                      </a:r>
                      <a:r>
                        <a:rPr lang="en-GB" sz="16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 site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88%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91%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93%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FF9900"/>
                          </a:solidFill>
                          <a:latin typeface="Calibri" pitchFamily="34" charset="0"/>
                        </a:rPr>
                        <a:t>89%</a:t>
                      </a:r>
                      <a:endParaRPr lang="en-US" sz="1600" b="1" dirty="0">
                        <a:solidFill>
                          <a:srgbClr val="FF99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8</a:t>
                      </a:r>
                      <a:r>
                        <a:rPr lang="en-GB" sz="16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 b</a:t>
                      </a:r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est sites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88%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93%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95%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8000"/>
                          </a:solidFill>
                          <a:latin typeface="Calibri" pitchFamily="34" charset="0"/>
                        </a:rPr>
                        <a:t>93%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3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08441"/>
            <a:ext cx="4500594" cy="450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Tier-2 Site Reliability</a:t>
            </a:r>
            <a:endParaRPr lang="en-US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428596" y="2000240"/>
            <a:ext cx="5143536" cy="4572032"/>
            <a:chOff x="142844" y="1357298"/>
            <a:chExt cx="4084638" cy="3556000"/>
          </a:xfrm>
        </p:grpSpPr>
        <p:grpSp>
          <p:nvGrpSpPr>
            <p:cNvPr id="2" name="Group 26"/>
            <p:cNvGrpSpPr>
              <a:grpSpLocks/>
            </p:cNvGrpSpPr>
            <p:nvPr/>
          </p:nvGrpSpPr>
          <p:grpSpPr bwMode="auto">
            <a:xfrm>
              <a:off x="142844" y="1357298"/>
              <a:ext cx="4084638" cy="3556000"/>
              <a:chOff x="4864608" y="1991477"/>
              <a:chExt cx="4084320" cy="3555883"/>
            </a:xfrm>
          </p:grpSpPr>
          <p:pic>
            <p:nvPicPr>
              <p:cNvPr id="1538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864608" y="2518273"/>
                <a:ext cx="4084320" cy="3022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390" name="TextBox 7"/>
              <p:cNvSpPr txBox="1">
                <a:spLocks noChangeArrowheads="1"/>
              </p:cNvSpPr>
              <p:nvPr/>
            </p:nvSpPr>
            <p:spPr bwMode="auto">
              <a:xfrm>
                <a:off x="4873534" y="2049543"/>
                <a:ext cx="4038818" cy="70788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000">
                    <a:latin typeface="Calibri" pitchFamily="34" charset="0"/>
                  </a:rPr>
                  <a:t>Site Reliability</a:t>
                </a:r>
              </a:p>
              <a:p>
                <a:pPr algn="ctr"/>
                <a:r>
                  <a:rPr lang="en-GB" sz="2000">
                    <a:latin typeface="Calibri" pitchFamily="34" charset="0"/>
                  </a:rPr>
                  <a:t>Tier-2 Sites</a:t>
                </a:r>
                <a:endParaRPr lang="en-US" sz="2000">
                  <a:latin typeface="Calibri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874132" y="1991477"/>
                <a:ext cx="4068446" cy="355588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7030" y="3882128"/>
                <a:ext cx="2690603" cy="355588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GB" sz="1600" dirty="0">
                    <a:solidFill>
                      <a:schemeClr val="accent1">
                        <a:lumMod val="50000"/>
                      </a:schemeClr>
                    </a:solidFill>
                    <a:latin typeface="Calibri" pitchFamily="34" charset="0"/>
                  </a:rPr>
                  <a:t>83 Tier-2 sites being monitored</a:t>
                </a:r>
                <a:endParaRPr lang="en-US" sz="1600" dirty="0">
                  <a:solidFill>
                    <a:schemeClr val="accent1">
                      <a:lumMod val="50000"/>
                    </a:schemeClr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707994" y="2228836"/>
              <a:ext cx="3128963" cy="66675"/>
              <a:chOff x="5429250" y="2862263"/>
              <a:chExt cx="3128963" cy="66675"/>
            </a:xfrm>
          </p:grpSpPr>
          <p:cxnSp>
            <p:nvCxnSpPr>
              <p:cNvPr id="15386" name="Straight Connector 17"/>
              <p:cNvCxnSpPr>
                <a:cxnSpLocks noChangeShapeType="1"/>
              </p:cNvCxnSpPr>
              <p:nvPr/>
            </p:nvCxnSpPr>
            <p:spPr bwMode="auto">
              <a:xfrm flipV="1">
                <a:off x="5429250" y="2924175"/>
                <a:ext cx="2295525" cy="4763"/>
              </a:xfrm>
              <a:prstGeom prst="line">
                <a:avLst/>
              </a:prstGeom>
              <a:noFill/>
              <a:ln w="28575" algn="ctr">
                <a:solidFill>
                  <a:srgbClr val="008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5387" name="Straight Connector 19"/>
              <p:cNvCxnSpPr>
                <a:cxnSpLocks noChangeShapeType="1"/>
              </p:cNvCxnSpPr>
              <p:nvPr/>
            </p:nvCxnSpPr>
            <p:spPr bwMode="auto">
              <a:xfrm flipV="1">
                <a:off x="7729538" y="2862263"/>
                <a:ext cx="419100" cy="61912"/>
              </a:xfrm>
              <a:prstGeom prst="line">
                <a:avLst/>
              </a:prstGeom>
              <a:noFill/>
              <a:ln w="28575" algn="ctr">
                <a:solidFill>
                  <a:srgbClr val="008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5388" name="Straight Connector 21"/>
              <p:cNvCxnSpPr>
                <a:cxnSpLocks noChangeShapeType="1"/>
              </p:cNvCxnSpPr>
              <p:nvPr/>
            </p:nvCxnSpPr>
            <p:spPr bwMode="auto">
              <a:xfrm>
                <a:off x="8153400" y="2862263"/>
                <a:ext cx="404813" cy="1588"/>
              </a:xfrm>
              <a:prstGeom prst="line">
                <a:avLst/>
              </a:prstGeom>
              <a:noFill/>
              <a:ln w="28575" algn="ctr">
                <a:solidFill>
                  <a:srgbClr val="008000"/>
                </a:solidFill>
                <a:prstDash val="dash"/>
                <a:round/>
                <a:headEnd/>
                <a:tailEnd/>
              </a:ln>
            </p:spPr>
          </p:cxn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199993"/>
            <a:ext cx="3509958" cy="272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7130" y="4071942"/>
            <a:ext cx="305668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73038" y="166688"/>
            <a:ext cx="8496300" cy="6116637"/>
            <a:chOff x="109" y="105"/>
            <a:chExt cx="5352" cy="3853"/>
          </a:xfrm>
        </p:grpSpPr>
        <p:sp>
          <p:nvSpPr>
            <p:cNvPr id="111621" name="Rectangle 5"/>
            <p:cNvSpPr>
              <a:spLocks noChangeAspect="1" noChangeArrowheads="1"/>
            </p:cNvSpPr>
            <p:nvPr/>
          </p:nvSpPr>
          <p:spPr bwMode="auto">
            <a:xfrm>
              <a:off x="109" y="1887"/>
              <a:ext cx="5352" cy="3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/>
              <a:endParaRPr lang="en-US" b="1"/>
            </a:p>
          </p:txBody>
        </p:sp>
        <p:sp>
          <p:nvSpPr>
            <p:cNvPr id="111622" name="Text Box 6"/>
            <p:cNvSpPr txBox="1">
              <a:spLocks noChangeAspect="1" noChangeArrowheads="1"/>
            </p:cNvSpPr>
            <p:nvPr/>
          </p:nvSpPr>
          <p:spPr bwMode="auto">
            <a:xfrm>
              <a:off x="825" y="590"/>
              <a:ext cx="1919" cy="5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CC66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LHC Committee - LHCC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Scientific Review</a:t>
              </a:r>
              <a:endParaRPr lang="en-US" sz="1600" b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3" name="Text Box 7"/>
            <p:cNvSpPr txBox="1">
              <a:spLocks noChangeAspect="1" noChangeArrowheads="1"/>
            </p:cNvSpPr>
            <p:nvPr/>
          </p:nvSpPr>
          <p:spPr bwMode="auto">
            <a:xfrm>
              <a:off x="3083" y="584"/>
              <a:ext cx="1905" cy="54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CC66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Computing Resources Review Board - </a:t>
              </a:r>
              <a:r>
                <a:rPr lang="en-US" sz="1600" b="1">
                  <a:latin typeface="Helvetica" pitchFamily="34" charset="0"/>
                  <a:cs typeface="Arial" charset="0"/>
                </a:rPr>
                <a:t>C-RRB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 i="1">
                  <a:latin typeface="Helvetica" pitchFamily="34" charset="0"/>
                  <a:cs typeface="Arial" charset="0"/>
                </a:rPr>
                <a:t>Funding Agencies</a:t>
              </a:r>
              <a:endParaRPr lang="en-US" sz="1600" b="1" i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4" name="Rectangle 8"/>
            <p:cNvSpPr>
              <a:spLocks noChangeAspect="1" noChangeArrowheads="1"/>
            </p:cNvSpPr>
            <p:nvPr/>
          </p:nvSpPr>
          <p:spPr bwMode="auto">
            <a:xfrm>
              <a:off x="1420" y="1703"/>
              <a:ext cx="2875" cy="20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Overview Board - OB</a:t>
              </a:r>
              <a:endParaRPr lang="en-US" sz="1600" b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5" name="Rectangle 9"/>
            <p:cNvSpPr>
              <a:spLocks noChangeAspect="1" noChangeArrowheads="1"/>
            </p:cNvSpPr>
            <p:nvPr/>
          </p:nvSpPr>
          <p:spPr bwMode="auto">
            <a:xfrm>
              <a:off x="1778" y="2196"/>
              <a:ext cx="2331" cy="375"/>
            </a:xfrm>
            <a:prstGeom prst="rect">
              <a:avLst/>
            </a:prstGeom>
            <a:solidFill>
              <a:srgbClr val="BBFFB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Management Board - MB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 i="1">
                  <a:latin typeface="Helvetica" pitchFamily="34" charset="0"/>
                  <a:cs typeface="Arial" charset="0"/>
                </a:rPr>
                <a:t>Management of the Project</a:t>
              </a:r>
              <a:endParaRPr lang="en-US" sz="1600" b="1" i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6" name="Text Box 10"/>
            <p:cNvSpPr txBox="1">
              <a:spLocks noChangeAspect="1" noChangeArrowheads="1"/>
            </p:cNvSpPr>
            <p:nvPr/>
          </p:nvSpPr>
          <p:spPr bwMode="auto">
            <a:xfrm>
              <a:off x="946" y="105"/>
              <a:ext cx="3774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2800" b="1">
                  <a:solidFill>
                    <a:srgbClr val="990000"/>
                  </a:solidFill>
                  <a:latin typeface="Helvetica" pitchFamily="34" charset="0"/>
                  <a:cs typeface="Arial" charset="0"/>
                </a:rPr>
                <a:t>LCG Organisation – Phase 2</a:t>
              </a:r>
              <a:endParaRPr lang="en-US" sz="2800" b="1">
                <a:solidFill>
                  <a:srgbClr val="990000"/>
                </a:solidFill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7" name="Rectangle 11"/>
            <p:cNvSpPr>
              <a:spLocks noChangeAspect="1" noChangeArrowheads="1"/>
            </p:cNvSpPr>
            <p:nvPr/>
          </p:nvSpPr>
          <p:spPr bwMode="auto">
            <a:xfrm>
              <a:off x="3574" y="2805"/>
              <a:ext cx="1704" cy="401"/>
            </a:xfrm>
            <a:prstGeom prst="rect">
              <a:avLst/>
            </a:prstGeom>
            <a:solidFill>
              <a:srgbClr val="BBFFB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Grid Deployment Board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400" b="1" i="1">
                  <a:latin typeface="Helvetica" pitchFamily="34" charset="0"/>
                  <a:cs typeface="Arial" charset="0"/>
                </a:rPr>
                <a:t>Coordination of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400" b="1" i="1">
                  <a:latin typeface="Helvetica" pitchFamily="34" charset="0"/>
                  <a:cs typeface="Arial" charset="0"/>
                </a:rPr>
                <a:t>Grid Operation</a:t>
              </a:r>
              <a:endParaRPr lang="en-US" sz="1400" b="1" i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8" name="Rectangle 12"/>
            <p:cNvSpPr>
              <a:spLocks noChangeAspect="1" noChangeArrowheads="1"/>
            </p:cNvSpPr>
            <p:nvPr/>
          </p:nvSpPr>
          <p:spPr bwMode="auto">
            <a:xfrm>
              <a:off x="629" y="2803"/>
              <a:ext cx="1768" cy="399"/>
            </a:xfrm>
            <a:prstGeom prst="rect">
              <a:avLst/>
            </a:prstGeom>
            <a:solidFill>
              <a:srgbClr val="BBFFB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Architects Forum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400" b="1" i="1">
                  <a:latin typeface="Helvetica" pitchFamily="34" charset="0"/>
                  <a:cs typeface="Arial" charset="0"/>
                </a:rPr>
                <a:t>Coordination of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400" b="1" i="1">
                  <a:latin typeface="Helvetica" pitchFamily="34" charset="0"/>
                  <a:cs typeface="Arial" charset="0"/>
                </a:rPr>
                <a:t>Common Applications</a:t>
              </a:r>
              <a:endParaRPr lang="en-US" sz="1400" b="1" i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29" name="Rectangle 13"/>
            <p:cNvSpPr>
              <a:spLocks noChangeAspect="1" noChangeArrowheads="1"/>
            </p:cNvSpPr>
            <p:nvPr/>
          </p:nvSpPr>
          <p:spPr bwMode="auto">
            <a:xfrm>
              <a:off x="1426" y="1245"/>
              <a:ext cx="2878" cy="32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  <a:cs typeface="Arial" charset="0"/>
                </a:rPr>
                <a:t>Collaboration Board – CB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 i="1">
                  <a:latin typeface="Helvetica" pitchFamily="34" charset="0"/>
                  <a:cs typeface="Arial" charset="0"/>
                </a:rPr>
                <a:t>Experiments and Regional Centres</a:t>
              </a:r>
              <a:endParaRPr lang="en-US" sz="1600" b="1" i="1">
                <a:latin typeface="Helvetica" pitchFamily="34" charset="0"/>
                <a:cs typeface="Arial" charset="0"/>
              </a:endParaRPr>
            </a:p>
          </p:txBody>
        </p:sp>
        <p:sp>
          <p:nvSpPr>
            <p:cNvPr id="111630" name="Line 14"/>
            <p:cNvSpPr>
              <a:spLocks noChangeAspect="1" noChangeShapeType="1"/>
            </p:cNvSpPr>
            <p:nvPr/>
          </p:nvSpPr>
          <p:spPr bwMode="auto">
            <a:xfrm flipV="1">
              <a:off x="2080" y="2637"/>
              <a:ext cx="163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1" name="Line 15"/>
            <p:cNvSpPr>
              <a:spLocks noChangeAspect="1" noChangeShapeType="1"/>
            </p:cNvSpPr>
            <p:nvPr/>
          </p:nvSpPr>
          <p:spPr bwMode="auto">
            <a:xfrm flipH="1" flipV="1">
              <a:off x="4057" y="2637"/>
              <a:ext cx="189" cy="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2" name="Line 16"/>
            <p:cNvSpPr>
              <a:spLocks noChangeAspect="1" noChangeShapeType="1"/>
            </p:cNvSpPr>
            <p:nvPr/>
          </p:nvSpPr>
          <p:spPr bwMode="auto">
            <a:xfrm flipV="1">
              <a:off x="2894" y="1940"/>
              <a:ext cx="3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3" name="Line 17"/>
            <p:cNvSpPr>
              <a:spLocks noChangeAspect="1" noChangeShapeType="1"/>
            </p:cNvSpPr>
            <p:nvPr/>
          </p:nvSpPr>
          <p:spPr bwMode="auto">
            <a:xfrm>
              <a:off x="2894" y="2601"/>
              <a:ext cx="3" cy="7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4" name="Rectangle 18"/>
            <p:cNvSpPr>
              <a:spLocks noChangeAspect="1" noChangeArrowheads="1"/>
            </p:cNvSpPr>
            <p:nvPr/>
          </p:nvSpPr>
          <p:spPr bwMode="auto">
            <a:xfrm>
              <a:off x="496" y="3555"/>
              <a:ext cx="782" cy="403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Physics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Applications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Software</a:t>
              </a:r>
              <a:endParaRPr lang="en-US" sz="1600" b="1">
                <a:latin typeface="Helvetica" pitchFamily="34" charset="0"/>
              </a:endParaRPr>
            </a:p>
          </p:txBody>
        </p:sp>
        <p:sp>
          <p:nvSpPr>
            <p:cNvPr id="111635" name="Rectangle 19"/>
            <p:cNvSpPr>
              <a:spLocks noChangeAspect="1" noChangeArrowheads="1"/>
            </p:cNvSpPr>
            <p:nvPr/>
          </p:nvSpPr>
          <p:spPr bwMode="auto">
            <a:xfrm>
              <a:off x="2589" y="3555"/>
              <a:ext cx="866" cy="403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Distributed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Analysis &amp; 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Grid Support </a:t>
              </a:r>
              <a:endParaRPr lang="en-US" sz="1600" b="1">
                <a:latin typeface="Helvetica" pitchFamily="34" charset="0"/>
              </a:endParaRPr>
            </a:p>
          </p:txBody>
        </p:sp>
        <p:sp>
          <p:nvSpPr>
            <p:cNvPr id="111636" name="Rectangle 20"/>
            <p:cNvSpPr>
              <a:spLocks noChangeAspect="1" noChangeArrowheads="1"/>
            </p:cNvSpPr>
            <p:nvPr/>
          </p:nvSpPr>
          <p:spPr bwMode="auto">
            <a:xfrm>
              <a:off x="3583" y="3555"/>
              <a:ext cx="881" cy="403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Grid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Deployment</a:t>
              </a:r>
              <a:endParaRPr lang="en-US" sz="1600" b="1">
                <a:latin typeface="Helvetica" pitchFamily="34" charset="0"/>
              </a:endParaRPr>
            </a:p>
          </p:txBody>
        </p:sp>
        <p:sp>
          <p:nvSpPr>
            <p:cNvPr id="111637" name="Rectangle 21"/>
            <p:cNvSpPr>
              <a:spLocks noChangeAspect="1" noChangeArrowheads="1"/>
            </p:cNvSpPr>
            <p:nvPr/>
          </p:nvSpPr>
          <p:spPr bwMode="auto">
            <a:xfrm>
              <a:off x="4551" y="3555"/>
              <a:ext cx="826" cy="403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Computing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Fabric</a:t>
              </a:r>
              <a:endParaRPr lang="en-US" sz="1600" b="1">
                <a:latin typeface="Helvetica" pitchFamily="34" charset="0"/>
              </a:endParaRPr>
            </a:p>
          </p:txBody>
        </p:sp>
        <p:sp>
          <p:nvSpPr>
            <p:cNvPr id="111638" name="Line 22"/>
            <p:cNvSpPr>
              <a:spLocks noChangeAspect="1" noChangeShapeType="1"/>
            </p:cNvSpPr>
            <p:nvPr/>
          </p:nvSpPr>
          <p:spPr bwMode="auto">
            <a:xfrm flipV="1">
              <a:off x="906" y="3309"/>
              <a:ext cx="4026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9" name="Line 23"/>
            <p:cNvSpPr>
              <a:spLocks noChangeAspect="1" noChangeShapeType="1"/>
            </p:cNvSpPr>
            <p:nvPr/>
          </p:nvSpPr>
          <p:spPr bwMode="auto">
            <a:xfrm>
              <a:off x="2990" y="3309"/>
              <a:ext cx="6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40" name="Text Box 24"/>
            <p:cNvSpPr txBox="1">
              <a:spLocks noChangeAspect="1" noChangeArrowheads="1"/>
            </p:cNvSpPr>
            <p:nvPr/>
          </p:nvSpPr>
          <p:spPr bwMode="auto">
            <a:xfrm>
              <a:off x="1356" y="3656"/>
              <a:ext cx="1079" cy="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600" b="1">
                  <a:latin typeface="Helvetica" pitchFamily="34" charset="0"/>
                </a:rPr>
                <a:t>Activity Areas</a:t>
              </a:r>
              <a:endParaRPr lang="en-US" sz="1600" b="1">
                <a:latin typeface="Helvetica" pitchFamily="34" charset="0"/>
              </a:endParaRPr>
            </a:p>
          </p:txBody>
        </p:sp>
        <p:sp>
          <p:nvSpPr>
            <p:cNvPr id="111642" name="Line 26"/>
            <p:cNvSpPr>
              <a:spLocks noChangeAspect="1" noChangeShapeType="1"/>
            </p:cNvSpPr>
            <p:nvPr/>
          </p:nvSpPr>
          <p:spPr bwMode="auto">
            <a:xfrm>
              <a:off x="908" y="3309"/>
              <a:ext cx="6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43" name="Line 27"/>
            <p:cNvSpPr>
              <a:spLocks noChangeAspect="1" noChangeShapeType="1"/>
            </p:cNvSpPr>
            <p:nvPr/>
          </p:nvSpPr>
          <p:spPr bwMode="auto">
            <a:xfrm>
              <a:off x="4025" y="3309"/>
              <a:ext cx="6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44" name="Line 28"/>
            <p:cNvSpPr>
              <a:spLocks noChangeAspect="1" noChangeShapeType="1"/>
            </p:cNvSpPr>
            <p:nvPr/>
          </p:nvSpPr>
          <p:spPr bwMode="auto">
            <a:xfrm>
              <a:off x="4944" y="3309"/>
              <a:ext cx="5" cy="2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pic>
          <p:nvPicPr>
            <p:cNvPr id="111645" name="Picture 29" descr="LCG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4" y="164"/>
              <a:ext cx="499" cy="499"/>
            </a:xfrm>
            <a:prstGeom prst="rect">
              <a:avLst/>
            </a:prstGeom>
            <a:noFill/>
          </p:spPr>
        </p:pic>
      </p:grpSp>
      <p:sp>
        <p:nvSpPr>
          <p:cNvPr id="27" name="TextBox 26"/>
          <p:cNvSpPr txBox="1"/>
          <p:nvPr/>
        </p:nvSpPr>
        <p:spPr>
          <a:xfrm rot="1631845">
            <a:off x="7650684" y="357166"/>
            <a:ext cx="1415772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changes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Improving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1428736"/>
            <a:ext cx="3143272" cy="250033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Monitoring</a:t>
            </a:r>
          </a:p>
          <a:p>
            <a:r>
              <a:rPr lang="en-GB" dirty="0" smtClean="0"/>
              <a:t>Metrics</a:t>
            </a:r>
          </a:p>
          <a:p>
            <a:r>
              <a:rPr lang="en-GB" dirty="0" smtClean="0"/>
              <a:t>Workshops</a:t>
            </a:r>
          </a:p>
          <a:p>
            <a:r>
              <a:rPr lang="en-GB" dirty="0" smtClean="0"/>
              <a:t>Data challenges</a:t>
            </a:r>
          </a:p>
          <a:p>
            <a:r>
              <a:rPr lang="en-GB" dirty="0" smtClean="0"/>
              <a:t>Experience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Systematic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problem analysis</a:t>
            </a:r>
          </a:p>
          <a:p>
            <a:r>
              <a:rPr lang="en-GB" dirty="0" smtClean="0"/>
              <a:t>Priority from software developers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023" t="26367" r="21484" b="16992"/>
          <a:stretch>
            <a:fillRect/>
          </a:stretch>
        </p:blipFill>
        <p:spPr bwMode="auto">
          <a:xfrm>
            <a:off x="2571736" y="1285860"/>
            <a:ext cx="412369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25391" t="21679" r="28320" b="27539"/>
          <a:stretch>
            <a:fillRect/>
          </a:stretch>
        </p:blipFill>
        <p:spPr bwMode="auto">
          <a:xfrm>
            <a:off x="5786446" y="1142984"/>
            <a:ext cx="2714612" cy="178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9" descr="sam_qual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214554"/>
            <a:ext cx="2571768" cy="3662467"/>
          </a:xfrm>
          <a:prstGeom prst="rect">
            <a:avLst/>
          </a:prstGeom>
          <a:noFill/>
        </p:spPr>
      </p:pic>
      <p:pic>
        <p:nvPicPr>
          <p:cNvPr id="9" name="Picture 5" descr="Dashboard_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857760"/>
            <a:ext cx="2697120" cy="158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929066"/>
            <a:ext cx="3019418" cy="209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 descr="0611-Monitoring-Flo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714884"/>
            <a:ext cx="3407071" cy="1928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642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"/>
            <a:ext cx="4500562" cy="41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6351" y="428604"/>
            <a:ext cx="4483868" cy="642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21214744">
            <a:off x="5317429" y="4485778"/>
            <a:ext cx="2965877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Fallback strategy implemented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214744">
            <a:off x="233095" y="2832311"/>
            <a:ext cx="4123245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Suspended – re-design and new deployment plan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 Level 1 Milestones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b="64583"/>
          <a:stretch>
            <a:fillRect/>
          </a:stretch>
        </p:blipFill>
        <p:spPr bwMode="auto">
          <a:xfrm>
            <a:off x="0" y="1214422"/>
            <a:ext cx="914894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42877" y="5929330"/>
            <a:ext cx="4071933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Only 5 sites have tested their 24 X 7 support, and only 4 have put the support into operation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0628" y="6068817"/>
            <a:ext cx="4143372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Only 3sites have completed the</a:t>
            </a:r>
          </a:p>
          <a:p>
            <a:r>
              <a:rPr lang="en-GB" b="1" dirty="0" smtClean="0"/>
              <a:t>set of VO BOX milestones</a:t>
            </a:r>
            <a:endParaRPr lang="en-US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6286512" y="0"/>
            <a:ext cx="2714644" cy="1000108"/>
            <a:chOff x="6286512" y="0"/>
            <a:chExt cx="2714644" cy="1000108"/>
          </a:xfrm>
        </p:grpSpPr>
        <p:sp>
          <p:nvSpPr>
            <p:cNvPr id="11" name="TextBox 10"/>
            <p:cNvSpPr txBox="1"/>
            <p:nvPr/>
          </p:nvSpPr>
          <p:spPr>
            <a:xfrm>
              <a:off x="6357950" y="71414"/>
              <a:ext cx="692818" cy="646331"/>
            </a:xfrm>
            <a:prstGeom prst="rect">
              <a:avLst/>
            </a:prstGeom>
            <a:solidFill>
              <a:srgbClr val="66FF33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Done</a:t>
              </a:r>
            </a:p>
            <a:p>
              <a:endParaRPr lang="en-US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96609" y="71414"/>
              <a:ext cx="904415" cy="646331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Late</a:t>
              </a:r>
            </a:p>
            <a:p>
              <a:pPr algn="ctr"/>
              <a:r>
                <a:rPr lang="en-GB" b="1" dirty="0" smtClean="0"/>
                <a:t>&lt;1 </a:t>
              </a:r>
              <a:r>
                <a:rPr lang="en-GB" b="1" dirty="0" err="1" smtClean="0"/>
                <a:t>mon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72462" y="71414"/>
              <a:ext cx="904415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Late  </a:t>
              </a:r>
            </a:p>
            <a:p>
              <a:pPr algn="ctr"/>
              <a:r>
                <a:rPr lang="en-GB" b="1" dirty="0" smtClean="0"/>
                <a:t>&gt;1 </a:t>
              </a:r>
              <a:r>
                <a:rPr lang="en-GB" b="1" dirty="0" err="1" smtClean="0"/>
                <a:t>mon</a:t>
              </a:r>
              <a:endParaRPr lang="en-US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86512" y="0"/>
              <a:ext cx="2714644" cy="1000108"/>
            </a:xfrm>
            <a:prstGeom prst="rect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00892" y="692331"/>
              <a:ext cx="11895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colour coding</a:t>
              </a:r>
              <a:endParaRPr lang="en-US" sz="14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Integration with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ALICE</a:t>
            </a:r>
            <a:endParaRPr lang="en-US" dirty="0" smtClean="0"/>
          </a:p>
          <a:p>
            <a:pPr lvl="1"/>
            <a:r>
              <a:rPr lang="en-GB" dirty="0" smtClean="0"/>
              <a:t>Major test programme over several years</a:t>
            </a:r>
          </a:p>
          <a:p>
            <a:pPr lvl="1"/>
            <a:r>
              <a:rPr lang="en-GB" dirty="0" smtClean="0"/>
              <a:t>Full data rate demonstrated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On-going tests, full data rate demonstrated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Exercised during </a:t>
            </a:r>
            <a:r>
              <a:rPr lang="en-GB" dirty="0" err="1" smtClean="0"/>
              <a:t>Muons</a:t>
            </a:r>
            <a:r>
              <a:rPr lang="en-GB" dirty="0" smtClean="0"/>
              <a:t> tests (M4, M5)</a:t>
            </a:r>
          </a:p>
          <a:p>
            <a:pPr lvl="1"/>
            <a:r>
              <a:rPr lang="en-GB" dirty="0" smtClean="0"/>
              <a:t>~50% of full data rate</a:t>
            </a:r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First tests scheduled January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Combined Computing Readiness Challenge - CCRC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84175" y="1444625"/>
            <a:ext cx="8077200" cy="4310063"/>
          </a:xfrm>
        </p:spPr>
        <p:txBody>
          <a:bodyPr/>
          <a:lstStyle/>
          <a:p>
            <a:pPr eaLnBrk="1" hangingPunct="1">
              <a:tabLst>
                <a:tab pos="8474075" algn="r"/>
              </a:tabLst>
            </a:pPr>
            <a:r>
              <a:rPr lang="en-US" smtClean="0"/>
              <a:t>A combined challenge by all Experiments &amp; Sites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validate the readiness of the WLCG computing infrastructure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before start of data taking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at a scale comparable to that need for data taking in 2008</a:t>
            </a:r>
          </a:p>
          <a:p>
            <a:pPr eaLnBrk="1" hangingPunct="1">
              <a:tabLst>
                <a:tab pos="8474075" algn="r"/>
              </a:tabLst>
            </a:pPr>
            <a:r>
              <a:rPr lang="en-US" smtClean="0"/>
              <a:t>Should be done well in advance of the start of data taking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to identify flaws, bottlenecks 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and allow time to fix them</a:t>
            </a:r>
          </a:p>
          <a:p>
            <a:pPr eaLnBrk="1" hangingPunct="1">
              <a:tabLst>
                <a:tab pos="8474075" algn="r"/>
              </a:tabLst>
            </a:pPr>
            <a:r>
              <a:rPr lang="en-GB" sz="1800" smtClean="0"/>
              <a:t>Wide battery of tests – simultaneously – all experiments 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GB" sz="1600" smtClean="0"/>
              <a:t>Driven from DAQ</a:t>
            </a:r>
            <a:r>
              <a:rPr lang="en-GB" sz="1600" smtClean="0">
                <a:sym typeface="Wingdings" pitchFamily="2" charset="2"/>
              </a:rPr>
              <a:t> with full Tier-0 processing</a:t>
            </a:r>
            <a:endParaRPr lang="en-GB" sz="1600" smtClean="0"/>
          </a:p>
          <a:p>
            <a:pPr lvl="1" eaLnBrk="1" hangingPunct="1">
              <a:tabLst>
                <a:tab pos="8474075" algn="r"/>
              </a:tabLst>
            </a:pPr>
            <a:r>
              <a:rPr lang="en-GB" sz="1600" smtClean="0"/>
              <a:t>Site-site data transfers, s</a:t>
            </a:r>
            <a:r>
              <a:rPr lang="en-US" sz="1800" smtClean="0"/>
              <a:t>torage system to storage system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Required functionality and performance</a:t>
            </a:r>
          </a:p>
          <a:p>
            <a:pPr lvl="1" eaLnBrk="1" hangingPunct="1">
              <a:tabLst>
                <a:tab pos="8474075" algn="r"/>
              </a:tabLst>
            </a:pPr>
            <a:r>
              <a:rPr lang="en-GB" sz="1800" smtClean="0"/>
              <a:t>Data access patterns similar to 2008 processing </a:t>
            </a:r>
            <a:endParaRPr lang="en-US" sz="1800" smtClean="0"/>
          </a:p>
          <a:p>
            <a:pPr lvl="1" eaLnBrk="1" hangingPunct="1">
              <a:tabLst>
                <a:tab pos="8474075" algn="r"/>
              </a:tabLst>
            </a:pPr>
            <a:r>
              <a:rPr lang="en-US" sz="1800" smtClean="0"/>
              <a:t>CPU and data loads simulated as required to reach 2008 scale</a:t>
            </a:r>
          </a:p>
          <a:p>
            <a:pPr eaLnBrk="1" hangingPunct="1">
              <a:tabLst>
                <a:tab pos="8474075" algn="r"/>
              </a:tabLst>
            </a:pPr>
            <a:r>
              <a:rPr lang="en-GB" smtClean="0"/>
              <a:t>Coordination team in place</a:t>
            </a:r>
          </a:p>
          <a:p>
            <a:pPr eaLnBrk="1" hangingPunct="1">
              <a:tabLst>
                <a:tab pos="8474075" algn="r"/>
              </a:tabLst>
            </a:pPr>
            <a:r>
              <a:rPr lang="en-GB" smtClean="0"/>
              <a:t>Two test periods – February, May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Ramp-up Needed for Startup</a:t>
            </a:r>
            <a:endParaRPr lang="en-US" smtClean="0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6018213" y="2286000"/>
            <a:ext cx="2065337" cy="2620963"/>
            <a:chOff x="1105218" y="4017485"/>
            <a:chExt cx="2064702" cy="2620588"/>
          </a:xfrm>
        </p:grpSpPr>
        <p:grpSp>
          <p:nvGrpSpPr>
            <p:cNvPr id="3" name="Group 27"/>
            <p:cNvGrpSpPr>
              <a:grpSpLocks noChangeAspect="1"/>
            </p:cNvGrpSpPr>
            <p:nvPr/>
          </p:nvGrpSpPr>
          <p:grpSpPr bwMode="auto">
            <a:xfrm>
              <a:off x="1105218" y="4017485"/>
              <a:ext cx="2064702" cy="2620588"/>
              <a:chOff x="3055938" y="1560513"/>
              <a:chExt cx="3032125" cy="3848473"/>
            </a:xfrm>
          </p:grpSpPr>
          <p:pic>
            <p:nvPicPr>
              <p:cNvPr id="1745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055938" y="1560513"/>
                <a:ext cx="3032125" cy="3741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3535680" y="4844004"/>
                <a:ext cx="2531123" cy="564982"/>
                <a:chOff x="5646585" y="5721831"/>
                <a:chExt cx="2531123" cy="806947"/>
              </a:xfrm>
            </p:grpSpPr>
            <p:sp>
              <p:nvSpPr>
                <p:cNvPr id="17452" name="Rectangle 30"/>
                <p:cNvSpPr>
                  <a:spLocks noChangeArrowheads="1"/>
                </p:cNvSpPr>
                <p:nvPr/>
              </p:nvSpPr>
              <p:spPr bwMode="auto">
                <a:xfrm>
                  <a:off x="5657088" y="5839968"/>
                  <a:ext cx="2243328" cy="45110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5646949" y="5723089"/>
                  <a:ext cx="2531044" cy="80568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 Jul        Sep                         Apr</a:t>
                  </a:r>
                </a:p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-07        -07                          -08</a:t>
                  </a:r>
                </a:p>
              </p:txBody>
            </p:sp>
          </p:grpSp>
        </p:grpSp>
        <p:cxnSp>
          <p:nvCxnSpPr>
            <p:cNvPr id="17448" name="Straight Arrow Connector 39"/>
            <p:cNvCxnSpPr>
              <a:cxnSpLocks noChangeShapeType="1"/>
            </p:cNvCxnSpPr>
            <p:nvPr/>
          </p:nvCxnSpPr>
          <p:spPr bwMode="auto">
            <a:xfrm rot="5400000" flipH="1" flipV="1">
              <a:off x="1932432" y="4901184"/>
              <a:ext cx="1066800" cy="68884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7449" name="TextBox 40"/>
            <p:cNvSpPr txBox="1">
              <a:spLocks noChangeArrowheads="1"/>
            </p:cNvSpPr>
            <p:nvPr/>
          </p:nvSpPr>
          <p:spPr bwMode="auto">
            <a:xfrm>
              <a:off x="1834896" y="4846320"/>
              <a:ext cx="7825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333399"/>
                  </a:solidFill>
                </a:rPr>
                <a:t>3.7 X</a:t>
              </a:r>
              <a:endParaRPr lang="en-US" sz="2000">
                <a:solidFill>
                  <a:srgbClr val="333399"/>
                </a:solidFill>
              </a:endParaRPr>
            </a:p>
          </p:txBody>
        </p:sp>
      </p:grpSp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195263" y="1360488"/>
            <a:ext cx="4168775" cy="2559050"/>
            <a:chOff x="158496" y="1397200"/>
            <a:chExt cx="4169628" cy="2558574"/>
          </a:xfrm>
        </p:grpSpPr>
        <p:grpSp>
          <p:nvGrpSpPr>
            <p:cNvPr id="6" name="Group 26"/>
            <p:cNvGrpSpPr>
              <a:grpSpLocks noChangeAspect="1"/>
            </p:cNvGrpSpPr>
            <p:nvPr/>
          </p:nvGrpSpPr>
          <p:grpSpPr bwMode="auto">
            <a:xfrm>
              <a:off x="158496" y="1397200"/>
              <a:ext cx="4169628" cy="2558574"/>
              <a:chOff x="2109216" y="2677351"/>
              <a:chExt cx="6097793" cy="3741737"/>
            </a:xfrm>
          </p:grpSpPr>
          <p:pic>
            <p:nvPicPr>
              <p:cNvPr id="17440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09216" y="2677351"/>
                <a:ext cx="6019800" cy="3741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17"/>
              <p:cNvGrpSpPr>
                <a:grpSpLocks/>
              </p:cNvGrpSpPr>
              <p:nvPr/>
            </p:nvGrpSpPr>
            <p:grpSpPr bwMode="auto">
              <a:xfrm>
                <a:off x="5646585" y="5794983"/>
                <a:ext cx="2560424" cy="562628"/>
                <a:chOff x="5646585" y="5794983"/>
                <a:chExt cx="2560424" cy="562628"/>
              </a:xfrm>
            </p:grpSpPr>
            <p:sp>
              <p:nvSpPr>
                <p:cNvPr id="17445" name="Rectangle 16"/>
                <p:cNvSpPr>
                  <a:spLocks noChangeArrowheads="1"/>
                </p:cNvSpPr>
                <p:nvPr/>
              </p:nvSpPr>
              <p:spPr bwMode="auto">
                <a:xfrm>
                  <a:off x="5657088" y="5839968"/>
                  <a:ext cx="2243328" cy="45110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645750" y="5794691"/>
                  <a:ext cx="2561259" cy="56404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Sep                 Jul                  Apr</a:t>
                  </a:r>
                </a:p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-06                  -07                 -08</a:t>
                  </a:r>
                </a:p>
              </p:txBody>
            </p:sp>
          </p:grpSp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>
                <a:off x="2629065" y="5788887"/>
                <a:ext cx="2560424" cy="562627"/>
                <a:chOff x="2476665" y="5636487"/>
                <a:chExt cx="2560424" cy="562627"/>
              </a:xfrm>
            </p:grpSpPr>
            <p:sp>
              <p:nvSpPr>
                <p:cNvPr id="17443" name="Rectangle 21"/>
                <p:cNvSpPr>
                  <a:spLocks noChangeArrowheads="1"/>
                </p:cNvSpPr>
                <p:nvPr/>
              </p:nvSpPr>
              <p:spPr bwMode="auto">
                <a:xfrm>
                  <a:off x="2499360" y="5669280"/>
                  <a:ext cx="2243328" cy="451104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476963" y="5635328"/>
                  <a:ext cx="2561258" cy="564045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Sep                 Jul                  Apr</a:t>
                  </a:r>
                </a:p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-06                  -07                 -08</a:t>
                  </a:r>
                </a:p>
              </p:txBody>
            </p:sp>
          </p:grp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1328928" y="2133600"/>
              <a:ext cx="658368" cy="902208"/>
              <a:chOff x="1328928" y="2133600"/>
              <a:chExt cx="658368" cy="902208"/>
            </a:xfrm>
          </p:grpSpPr>
          <p:cxnSp>
            <p:nvCxnSpPr>
              <p:cNvPr id="17438" name="Straight Arrow Connector 3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41120" y="2389632"/>
                <a:ext cx="902208" cy="390144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17439" name="TextBox 36"/>
              <p:cNvSpPr txBox="1">
                <a:spLocks noChangeArrowheads="1"/>
              </p:cNvSpPr>
              <p:nvPr/>
            </p:nvSpPr>
            <p:spPr bwMode="auto">
              <a:xfrm>
                <a:off x="1328928" y="2170176"/>
                <a:ext cx="56938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2000">
                    <a:solidFill>
                      <a:srgbClr val="333399"/>
                    </a:solidFill>
                  </a:rPr>
                  <a:t>3 X</a:t>
                </a:r>
                <a:endParaRPr lang="en-US" sz="2000">
                  <a:solidFill>
                    <a:srgbClr val="333399"/>
                  </a:solidFill>
                </a:endParaRPr>
              </a:p>
            </p:txBody>
          </p:sp>
        </p:grpSp>
        <p:cxnSp>
          <p:nvCxnSpPr>
            <p:cNvPr id="17436" name="Straight Arrow Connector 42"/>
            <p:cNvCxnSpPr>
              <a:cxnSpLocks noChangeShapeType="1"/>
            </p:cNvCxnSpPr>
            <p:nvPr/>
          </p:nvCxnSpPr>
          <p:spPr bwMode="auto">
            <a:xfrm rot="5400000" flipH="1" flipV="1">
              <a:off x="3377184" y="2231136"/>
              <a:ext cx="902208" cy="39014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7437" name="TextBox 43"/>
            <p:cNvSpPr txBox="1">
              <a:spLocks noChangeArrowheads="1"/>
            </p:cNvSpPr>
            <p:nvPr/>
          </p:nvSpPr>
          <p:spPr bwMode="auto">
            <a:xfrm>
              <a:off x="3121152" y="2109216"/>
              <a:ext cx="7825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333399"/>
                  </a:solidFill>
                </a:rPr>
                <a:t>2.9 X</a:t>
              </a:r>
              <a:endParaRPr lang="en-US" sz="2000">
                <a:solidFill>
                  <a:srgbClr val="333399"/>
                </a:solidFill>
              </a:endParaRPr>
            </a:p>
          </p:txBody>
        </p:sp>
      </p:grp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158750" y="4002088"/>
            <a:ext cx="4260850" cy="2574925"/>
            <a:chOff x="4535424" y="1386650"/>
            <a:chExt cx="4261758" cy="2575750"/>
          </a:xfrm>
        </p:grpSpPr>
        <p:grpSp>
          <p:nvGrpSpPr>
            <p:cNvPr id="13" name="Group 13"/>
            <p:cNvGrpSpPr>
              <a:grpSpLocks noChangeAspect="1"/>
            </p:cNvGrpSpPr>
            <p:nvPr/>
          </p:nvGrpSpPr>
          <p:grpSpPr bwMode="auto">
            <a:xfrm>
              <a:off x="4535424" y="1386650"/>
              <a:ext cx="4261758" cy="2575750"/>
              <a:chOff x="1546225" y="1557338"/>
              <a:chExt cx="6204097" cy="3749675"/>
            </a:xfrm>
          </p:grpSpPr>
          <p:pic>
            <p:nvPicPr>
              <p:cNvPr id="17427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546225" y="1557338"/>
                <a:ext cx="6049963" cy="374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" name="Group 8"/>
              <p:cNvGrpSpPr>
                <a:grpSpLocks/>
              </p:cNvGrpSpPr>
              <p:nvPr/>
            </p:nvGrpSpPr>
            <p:grpSpPr bwMode="auto">
              <a:xfrm>
                <a:off x="2109216" y="4624551"/>
                <a:ext cx="2562625" cy="560061"/>
                <a:chOff x="2109216" y="4624551"/>
                <a:chExt cx="2562625" cy="560061"/>
              </a:xfrm>
            </p:grpSpPr>
            <p:sp>
              <p:nvSpPr>
                <p:cNvPr id="17432" name="Rectangle 7"/>
                <p:cNvSpPr>
                  <a:spLocks noChangeArrowheads="1"/>
                </p:cNvSpPr>
                <p:nvPr/>
              </p:nvSpPr>
              <p:spPr bwMode="auto">
                <a:xfrm>
                  <a:off x="2109216" y="4718304"/>
                  <a:ext cx="2243328" cy="365760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124103" y="4625043"/>
                  <a:ext cx="2547285" cy="55944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Sep                 Jul                  Apr</a:t>
                  </a:r>
                </a:p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-06                  -07                 -08</a:t>
                  </a:r>
                </a:p>
              </p:txBody>
            </p:sp>
          </p:grpSp>
          <p:grpSp>
            <p:nvGrpSpPr>
              <p:cNvPr id="15" name="Group 9"/>
              <p:cNvGrpSpPr>
                <a:grpSpLocks/>
              </p:cNvGrpSpPr>
              <p:nvPr/>
            </p:nvGrpSpPr>
            <p:grpSpPr bwMode="auto">
              <a:xfrm>
                <a:off x="5201577" y="4667223"/>
                <a:ext cx="2548745" cy="560061"/>
                <a:chOff x="2098713" y="4624551"/>
                <a:chExt cx="2548745" cy="560061"/>
              </a:xfrm>
            </p:grpSpPr>
            <p:sp>
              <p:nvSpPr>
                <p:cNvPr id="17430" name="Rectangle 10"/>
                <p:cNvSpPr>
                  <a:spLocks noChangeArrowheads="1"/>
                </p:cNvSpPr>
                <p:nvPr/>
              </p:nvSpPr>
              <p:spPr bwMode="auto">
                <a:xfrm>
                  <a:off x="2109216" y="4718304"/>
                  <a:ext cx="2243328" cy="365760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097861" y="4623983"/>
                  <a:ext cx="2549597" cy="56175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Sep                 Jul                  Apr</a:t>
                  </a:r>
                </a:p>
                <a:p>
                  <a:pPr marL="228600" indent="-228600">
                    <a:defRPr/>
                  </a:pPr>
                  <a:r>
                    <a:rPr lang="en-GB" sz="950" dirty="0">
                      <a:latin typeface="Calibri" pitchFamily="34" charset="0"/>
                      <a:cs typeface="+mn-cs"/>
                    </a:rPr>
                    <a:t>    -06                  -07                 -08</a:t>
                  </a:r>
                </a:p>
              </p:txBody>
            </p:sp>
          </p:grpSp>
        </p:grpSp>
        <p:cxnSp>
          <p:nvCxnSpPr>
            <p:cNvPr id="17423" name="Straight Arrow Connector 45"/>
            <p:cNvCxnSpPr>
              <a:cxnSpLocks noChangeShapeType="1"/>
            </p:cNvCxnSpPr>
            <p:nvPr/>
          </p:nvCxnSpPr>
          <p:spPr bwMode="auto">
            <a:xfrm rot="5400000" flipH="1" flipV="1">
              <a:off x="5711952" y="2225040"/>
              <a:ext cx="902208" cy="39014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7424" name="TextBox 46"/>
            <p:cNvSpPr txBox="1">
              <a:spLocks noChangeArrowheads="1"/>
            </p:cNvSpPr>
            <p:nvPr/>
          </p:nvSpPr>
          <p:spPr bwMode="auto">
            <a:xfrm>
              <a:off x="5431536" y="2103120"/>
              <a:ext cx="7825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333399"/>
                  </a:solidFill>
                </a:rPr>
                <a:t>2.3 X</a:t>
              </a:r>
              <a:endParaRPr lang="en-US" sz="2000">
                <a:solidFill>
                  <a:srgbClr val="333399"/>
                </a:solidFill>
              </a:endParaRPr>
            </a:p>
          </p:txBody>
        </p:sp>
        <p:cxnSp>
          <p:nvCxnSpPr>
            <p:cNvPr id="17425" name="Straight Arrow Connector 48"/>
            <p:cNvCxnSpPr>
              <a:cxnSpLocks noChangeShapeType="1"/>
            </p:cNvCxnSpPr>
            <p:nvPr/>
          </p:nvCxnSpPr>
          <p:spPr bwMode="auto">
            <a:xfrm rot="5400000" flipH="1" flipV="1">
              <a:off x="7796784" y="2407920"/>
              <a:ext cx="926592" cy="3291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7426" name="TextBox 49"/>
            <p:cNvSpPr txBox="1">
              <a:spLocks noChangeArrowheads="1"/>
            </p:cNvSpPr>
            <p:nvPr/>
          </p:nvSpPr>
          <p:spPr bwMode="auto">
            <a:xfrm>
              <a:off x="7571232" y="2145792"/>
              <a:ext cx="7825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333399"/>
                  </a:solidFill>
                </a:rPr>
                <a:t>3.7 X</a:t>
              </a:r>
              <a:endParaRPr lang="en-US" sz="2000">
                <a:solidFill>
                  <a:srgbClr val="333399"/>
                </a:solidFill>
              </a:endParaRPr>
            </a:p>
          </p:txBody>
        </p:sp>
      </p:grpSp>
      <p:grpSp>
        <p:nvGrpSpPr>
          <p:cNvPr id="17" name="Group 58"/>
          <p:cNvGrpSpPr>
            <a:grpSpLocks/>
          </p:cNvGrpSpPr>
          <p:nvPr/>
        </p:nvGrpSpPr>
        <p:grpSpPr bwMode="auto">
          <a:xfrm>
            <a:off x="7259638" y="4827588"/>
            <a:ext cx="1446212" cy="461962"/>
            <a:chOff x="6699504" y="4974336"/>
            <a:chExt cx="1445850" cy="461665"/>
          </a:xfrm>
        </p:grpSpPr>
        <p:sp>
          <p:nvSpPr>
            <p:cNvPr id="17419" name="Rectangle 55"/>
            <p:cNvSpPr>
              <a:spLocks noChangeArrowheads="1"/>
            </p:cNvSpPr>
            <p:nvPr/>
          </p:nvSpPr>
          <p:spPr bwMode="auto">
            <a:xfrm>
              <a:off x="6705600" y="5084064"/>
              <a:ext cx="377952" cy="73152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0" name="Rectangle 56"/>
            <p:cNvSpPr>
              <a:spLocks noChangeArrowheads="1"/>
            </p:cNvSpPr>
            <p:nvPr/>
          </p:nvSpPr>
          <p:spPr bwMode="auto">
            <a:xfrm>
              <a:off x="6699504" y="5248656"/>
              <a:ext cx="377952" cy="73152"/>
            </a:xfrm>
            <a:prstGeom prst="rect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TextBox 57"/>
            <p:cNvSpPr txBox="1">
              <a:spLocks noChangeArrowheads="1"/>
            </p:cNvSpPr>
            <p:nvPr/>
          </p:nvSpPr>
          <p:spPr bwMode="auto">
            <a:xfrm>
              <a:off x="7046976" y="4974336"/>
              <a:ext cx="109837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target usage</a:t>
              </a:r>
            </a:p>
            <a:p>
              <a:r>
                <a:rPr lang="en-GB"/>
                <a:t>usage</a:t>
              </a:r>
              <a:endParaRPr lang="en-US"/>
            </a:p>
          </p:txBody>
        </p:sp>
      </p:grpSp>
      <p:grpSp>
        <p:nvGrpSpPr>
          <p:cNvPr id="18" name="Group 59"/>
          <p:cNvGrpSpPr>
            <a:grpSpLocks/>
          </p:cNvGrpSpPr>
          <p:nvPr/>
        </p:nvGrpSpPr>
        <p:grpSpPr bwMode="auto">
          <a:xfrm>
            <a:off x="2073275" y="6396038"/>
            <a:ext cx="1157288" cy="461962"/>
            <a:chOff x="6699504" y="4974336"/>
            <a:chExt cx="1157309" cy="461665"/>
          </a:xfrm>
        </p:grpSpPr>
        <p:sp>
          <p:nvSpPr>
            <p:cNvPr id="17416" name="Rectangle 60"/>
            <p:cNvSpPr>
              <a:spLocks noChangeArrowheads="1"/>
            </p:cNvSpPr>
            <p:nvPr/>
          </p:nvSpPr>
          <p:spPr bwMode="auto">
            <a:xfrm>
              <a:off x="6705600" y="5084064"/>
              <a:ext cx="377952" cy="73152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7" name="Rectangle 61"/>
            <p:cNvSpPr>
              <a:spLocks noChangeArrowheads="1"/>
            </p:cNvSpPr>
            <p:nvPr/>
          </p:nvSpPr>
          <p:spPr bwMode="auto">
            <a:xfrm>
              <a:off x="6699504" y="5248656"/>
              <a:ext cx="377952" cy="73152"/>
            </a:xfrm>
            <a:prstGeom prst="rect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8" name="TextBox 62"/>
            <p:cNvSpPr txBox="1">
              <a:spLocks noChangeArrowheads="1"/>
            </p:cNvSpPr>
            <p:nvPr/>
          </p:nvSpPr>
          <p:spPr bwMode="auto">
            <a:xfrm>
              <a:off x="7046976" y="4974336"/>
              <a:ext cx="8098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pledge</a:t>
              </a:r>
            </a:p>
            <a:p>
              <a:r>
                <a:rPr lang="en-GB"/>
                <a:t>installed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51"/>
            <a:ext cx="3714776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14348" y="333375"/>
            <a:ext cx="4659320" cy="838200"/>
          </a:xfrm>
        </p:spPr>
        <p:txBody>
          <a:bodyPr/>
          <a:lstStyle/>
          <a:p>
            <a:r>
              <a:rPr lang="en-GB" dirty="0" smtClean="0"/>
              <a:t>Grid Infrastructure Outlook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357298"/>
            <a:ext cx="9001188" cy="4310062"/>
          </a:xfrm>
        </p:spPr>
        <p:txBody>
          <a:bodyPr/>
          <a:lstStyle/>
          <a:p>
            <a:pPr>
              <a:buNone/>
            </a:pPr>
            <a:r>
              <a:rPr lang="en-GB" dirty="0" smtClean="0">
                <a:solidFill>
                  <a:schemeClr val="tx1"/>
                </a:solidFill>
              </a:rPr>
              <a:t>WLCG uses two major science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grid infrastructures:</a:t>
            </a:r>
          </a:p>
          <a:p>
            <a:r>
              <a:rPr lang="en-GB" dirty="0" smtClean="0"/>
              <a:t>OSG – current funding cycle goes to </a:t>
            </a:r>
            <a:br>
              <a:rPr lang="en-GB" dirty="0" smtClean="0"/>
            </a:br>
            <a:r>
              <a:rPr lang="en-GB" dirty="0" smtClean="0"/>
              <a:t>the end of 2010</a:t>
            </a:r>
          </a:p>
          <a:p>
            <a:r>
              <a:rPr lang="en-GB" dirty="0" smtClean="0"/>
              <a:t>EGEE – current funding stops April 2008</a:t>
            </a:r>
          </a:p>
          <a:p>
            <a:pPr lvl="1"/>
            <a:r>
              <a:rPr lang="en-GB" dirty="0" smtClean="0"/>
              <a:t>proposal to extend to March 2010 – expect acceptance, but possibly with major cut in software support</a:t>
            </a:r>
          </a:p>
          <a:p>
            <a:pPr lvl="1"/>
            <a:r>
              <a:rPr lang="en-GB" dirty="0" smtClean="0"/>
              <a:t>EGI-DS - Design project under way since September to propose</a:t>
            </a:r>
            <a:br>
              <a:rPr lang="en-GB" dirty="0" smtClean="0"/>
            </a:br>
            <a:r>
              <a:rPr lang="en-GB" dirty="0" smtClean="0"/>
              <a:t>a long-term follow-on infrastructure</a:t>
            </a:r>
          </a:p>
          <a:p>
            <a:pPr lvl="1"/>
            <a:r>
              <a:rPr lang="en-GB" dirty="0" smtClean="0"/>
              <a:t>This would be based on formal National Grid Infrastructures, many of which have not yet been formed</a:t>
            </a:r>
          </a:p>
          <a:p>
            <a:pPr lvl="1"/>
            <a:r>
              <a:rPr lang="en-GB" dirty="0" smtClean="0"/>
              <a:t>Too early to guess what will be proposed, whether it will provide the underlying operational support needed for WLCG</a:t>
            </a:r>
          </a:p>
          <a:p>
            <a:pPr lvl="1"/>
            <a:r>
              <a:rPr lang="en-GB" dirty="0" smtClean="0"/>
              <a:t>But time is short to formulate a project that could be operational </a:t>
            </a:r>
            <a:br>
              <a:rPr lang="en-GB" dirty="0" smtClean="0"/>
            </a:br>
            <a:r>
              <a:rPr lang="en-GB" dirty="0" smtClean="0"/>
              <a:t>by April 2010</a:t>
            </a:r>
          </a:p>
          <a:p>
            <a:pPr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                      Time now to look at fall-back strategies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Summary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1377950"/>
            <a:ext cx="8702675" cy="501015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Applications support in good shape </a:t>
            </a:r>
          </a:p>
          <a:p>
            <a:pPr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WLCG service</a:t>
            </a:r>
          </a:p>
          <a:p>
            <a:pPr lvl="1"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Baseline services in production with the exception of SRM 2.2</a:t>
            </a:r>
          </a:p>
          <a:p>
            <a:pPr lvl="1"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Continuously increasing capacity and workload</a:t>
            </a:r>
          </a:p>
          <a:p>
            <a:pPr lvl="1"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General site reliability is improving – but still a concern</a:t>
            </a:r>
          </a:p>
          <a:p>
            <a:pPr lvl="1"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Data and storage remain the weak points</a:t>
            </a:r>
          </a:p>
          <a:p>
            <a:pPr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Experiment testing progressing – </a:t>
            </a:r>
          </a:p>
          <a:p>
            <a:pPr lvl="1"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involving now most sites, approaching full dress rehearsals</a:t>
            </a: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Sites &amp; experiments working well together to tackle the problems  </a:t>
            </a: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Major </a:t>
            </a:r>
            <a:r>
              <a:rPr lang="de-DE" dirty="0" smtClean="0">
                <a:solidFill>
                  <a:srgbClr val="FF0000"/>
                </a:solidFill>
                <a:latin typeface="Arial" charset="0"/>
              </a:rPr>
              <a:t>Combined Computing Readiness Challenge </a:t>
            </a:r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next year before the machine starts, </a:t>
            </a:r>
            <a:br>
              <a:rPr lang="de-DE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-- essential to provide experience for site operations and storage</a:t>
            </a:r>
            <a:br>
              <a:rPr lang="de-DE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   systems – stressed simultaneously by all four experiments </a:t>
            </a:r>
          </a:p>
          <a:p>
            <a:pPr eaLnBrk="1" hangingPunct="1"/>
            <a:r>
              <a:rPr lang="en-GB" dirty="0" smtClean="0">
                <a:solidFill>
                  <a:srgbClr val="333399"/>
                </a:solidFill>
                <a:latin typeface="Arial" charset="0"/>
              </a:rPr>
              <a:t>S</a:t>
            </a:r>
            <a:r>
              <a:rPr lang="de-DE" dirty="0" smtClean="0">
                <a:solidFill>
                  <a:srgbClr val="333399"/>
                </a:solidFill>
                <a:latin typeface="Arial" charset="0"/>
              </a:rPr>
              <a:t>teep ramp-up ahead to deliver the capacity needed for 2008 run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Area Progress Summary</a:t>
            </a:r>
            <a:endParaRPr lang="en-US" dirty="0"/>
          </a:p>
        </p:txBody>
      </p:sp>
      <p:sp>
        <p:nvSpPr>
          <p:cNvPr id="6430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428736"/>
            <a:ext cx="8929718" cy="4310062"/>
          </a:xfrm>
        </p:spPr>
        <p:txBody>
          <a:bodyPr/>
          <a:lstStyle/>
          <a:p>
            <a:r>
              <a:rPr lang="en-US" dirty="0" smtClean="0"/>
              <a:t>The organization of the Applications Area is mature and works reasonable well</a:t>
            </a:r>
            <a:endParaRPr lang="en-US" sz="2000" dirty="0" smtClean="0"/>
          </a:p>
          <a:p>
            <a:r>
              <a:rPr lang="en-US" dirty="0" smtClean="0"/>
              <a:t>The main emphasis for the area has been consolidation and getting as stable as possible for the startup of LHC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Regular production </a:t>
            </a:r>
            <a:r>
              <a:rPr lang="en-US" sz="2000" dirty="0"/>
              <a:t>releases </a:t>
            </a:r>
            <a:r>
              <a:rPr lang="en-US" sz="2000" dirty="0" smtClean="0"/>
              <a:t>– ROOT, Geant4, CORAL, POOL, Cool - each with many improvements including performance and some new functionality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new organization of the MC Generator services has been put in place and a new repository structure has been </a:t>
            </a:r>
            <a:r>
              <a:rPr lang="en-US" sz="2000" dirty="0" smtClean="0"/>
              <a:t>introduced, as agreed with the community</a:t>
            </a:r>
          </a:p>
          <a:p>
            <a:r>
              <a:rPr lang="en-GB" dirty="0" smtClean="0"/>
              <a:t>Introduced the Applications Area </a:t>
            </a:r>
            <a:r>
              <a:rPr lang="en-US" i="1" dirty="0" smtClean="0"/>
              <a:t>nightly build </a:t>
            </a:r>
            <a:r>
              <a:rPr lang="en-US" dirty="0" smtClean="0"/>
              <a:t>system to help in the integration and validation of new releases – and several complete configurations have been released with strong emphasis on </a:t>
            </a:r>
            <a:r>
              <a:rPr lang="en-US" dirty="0" smtClean="0">
                <a:solidFill>
                  <a:schemeClr val="tx1"/>
                </a:solidFill>
              </a:rPr>
              <a:t>consolidation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tx1"/>
                </a:solidFill>
              </a:rPr>
              <a:t>stability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Improving coordination of software releases with other areas (middleware, fabric), and adding support for other significant platforms such as 64-bit Scientific Linux and </a:t>
            </a:r>
            <a:r>
              <a:rPr lang="en-US" dirty="0" err="1" smtClean="0"/>
              <a:t>MacOSX</a:t>
            </a:r>
            <a:r>
              <a:rPr lang="en-US" dirty="0" smtClean="0"/>
              <a:t>/Intel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43763" y="6400800"/>
            <a:ext cx="1900237" cy="304800"/>
          </a:xfrm>
          <a:prstGeom prst="rect">
            <a:avLst/>
          </a:prstGeom>
        </p:spPr>
        <p:txBody>
          <a:bodyPr/>
          <a:lstStyle/>
          <a:p>
            <a:fld id="{E1CE930F-D7E7-4139-AEFF-F84E0222F41A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7786742" cy="4310062"/>
          </a:xfrm>
        </p:spPr>
        <p:txBody>
          <a:bodyPr/>
          <a:lstStyle/>
          <a:p>
            <a:pPr marL="569913" indent="-569913">
              <a:spcBef>
                <a:spcPts val="7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err="1" smtClean="0">
                <a:ea typeface="AR PL ShanHeiSun Uni" charset="0"/>
                <a:cs typeface="AR PL ShanHeiSun Uni" charset="0"/>
              </a:rPr>
              <a:t>Ganga</a:t>
            </a:r>
            <a:r>
              <a:rPr lang="en-GB" dirty="0" smtClean="0">
                <a:ea typeface="AR PL ShanHeiSun Uni" charset="0"/>
                <a:cs typeface="AR PL ShanHeiSun Uni" charset="0"/>
              </a:rPr>
              <a:t> – ATLAS and </a:t>
            </a:r>
            <a:r>
              <a:rPr lang="en-GB" dirty="0" err="1" smtClean="0">
                <a:ea typeface="AR PL ShanHeiSun Uni" charset="0"/>
                <a:cs typeface="AR PL ShanHeiSun Uni" charset="0"/>
              </a:rPr>
              <a:t>LHCb</a:t>
            </a:r>
            <a:endParaRPr lang="en-GB" dirty="0" smtClean="0">
              <a:ea typeface="AR PL ShanHeiSun Uni" charset="0"/>
              <a:cs typeface="AR PL ShanHeiSun Uni" charset="0"/>
            </a:endParaRP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exposed to users</a:t>
            </a: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Lot of effort in training and support</a:t>
            </a:r>
          </a:p>
          <a:p>
            <a:pPr marL="1560513" lvl="2" eaLnBrk="0" hangingPunct="0">
              <a:spcBef>
                <a:spcPts val="900"/>
              </a:spcBef>
              <a:buFont typeface="Wingdings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ea typeface="AR PL ShanHeiSun Uni" charset="0"/>
                <a:cs typeface="AR PL ShanHeiSun Uni" charset="0"/>
              </a:rPr>
              <a:t>Good feedback and a lot of users!</a:t>
            </a:r>
          </a:p>
          <a:p>
            <a:pPr marL="569913" indent="-569913">
              <a:spcBef>
                <a:spcPts val="7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ea typeface="AR PL ShanHeiSun Uni" charset="0"/>
                <a:cs typeface="AR PL ShanHeiSun Uni" charset="0"/>
              </a:rPr>
              <a:t>Dashboards &amp; monitoring</a:t>
            </a: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In production for all 4 experiments</a:t>
            </a:r>
          </a:p>
          <a:p>
            <a:pPr marL="1560513" lvl="2" eaLnBrk="0" hangingPunct="0">
              <a:spcBef>
                <a:spcPts val="900"/>
              </a:spcBef>
              <a:buFont typeface="Wingdings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ea typeface="AR PL ShanHeiSun Uni" charset="0"/>
                <a:cs typeface="AR PL ShanHeiSun Uni" charset="0"/>
              </a:rPr>
              <a:t>General core</a:t>
            </a:r>
          </a:p>
          <a:p>
            <a:pPr marL="1560513" lvl="2" eaLnBrk="0" hangingPunct="0">
              <a:spcBef>
                <a:spcPts val="900"/>
              </a:spcBef>
              <a:buFont typeface="Wingdings" charset="2"/>
              <a:buChar char="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ea typeface="AR PL ShanHeiSun Uni" charset="0"/>
                <a:cs typeface="AR PL ShanHeiSun Uni" charset="0"/>
              </a:rPr>
              <a:t>Specialised plug-in (CMS and ATLAS)</a:t>
            </a:r>
            <a:r>
              <a:rPr lang="ar-SA" dirty="0" smtClean="0">
                <a:cs typeface="Arial" charset="0"/>
              </a:rPr>
              <a:t>‏</a:t>
            </a:r>
            <a:endParaRPr lang="en-GB" dirty="0" smtClean="0">
              <a:ea typeface="AR PL ShanHeiSun Uni" charset="0"/>
              <a:cs typeface="AR PL ShanHeiSun Uni" charset="0"/>
            </a:endParaRP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VO information (global figures)</a:t>
            </a:r>
            <a:r>
              <a:rPr lang="ar-SA" dirty="0" smtClean="0">
                <a:solidFill>
                  <a:srgbClr val="000000"/>
                </a:solidFill>
                <a:cs typeface="Arial" charset="0"/>
              </a:rPr>
              <a:t>‏</a:t>
            </a:r>
            <a:endParaRPr lang="en-GB" dirty="0" smtClean="0">
              <a:solidFill>
                <a:srgbClr val="000000"/>
              </a:solidFill>
              <a:ea typeface="AR PL ShanHeiSun Uni" charset="0"/>
              <a:cs typeface="AR PL ShanHeiSun Uni" charset="0"/>
            </a:endParaRP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User info (tracking of individual users jobs)</a:t>
            </a:r>
            <a:r>
              <a:rPr lang="ar-SA" dirty="0" smtClean="0">
                <a:solidFill>
                  <a:srgbClr val="000000"/>
                </a:solidFill>
                <a:cs typeface="Arial" charset="0"/>
              </a:rPr>
              <a:t>‏</a:t>
            </a:r>
            <a:endParaRPr lang="en-GB" dirty="0" smtClean="0">
              <a:solidFill>
                <a:srgbClr val="000000"/>
              </a:solidFill>
              <a:ea typeface="AR PL ShanHeiSun Uni" charset="0"/>
              <a:cs typeface="AR PL ShanHeiSun Uni" charset="0"/>
            </a:endParaRPr>
          </a:p>
          <a:p>
            <a:pPr marL="1046163" lvl="1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Site info (breakdown of errors and efficiency figures)</a:t>
            </a:r>
            <a:r>
              <a:rPr lang="ar-SA" dirty="0" smtClean="0">
                <a:solidFill>
                  <a:srgbClr val="000000"/>
                </a:solidFill>
                <a:cs typeface="Arial" charset="0"/>
              </a:rPr>
              <a:t>‏</a:t>
            </a:r>
            <a:endParaRPr lang="en-GB" dirty="0" smtClean="0">
              <a:solidFill>
                <a:srgbClr val="000000"/>
              </a:solidFill>
              <a:cs typeface="Arial" charset="0"/>
            </a:endParaRPr>
          </a:p>
          <a:p>
            <a:pPr lvl="0">
              <a:defRPr/>
            </a:pPr>
            <a:r>
              <a:rPr lang="en-GB" dirty="0" smtClean="0"/>
              <a:t>Experiment-specific support</a:t>
            </a:r>
          </a:p>
          <a:p>
            <a:pPr lvl="1">
              <a:defRPr/>
            </a:pPr>
            <a:r>
              <a:rPr lang="en-GB" dirty="0" smtClean="0"/>
              <a:t>Participation in  </a:t>
            </a:r>
            <a:r>
              <a:rPr lang="en-GB" i="1" dirty="0" err="1" smtClean="0"/>
              <a:t>xrootd</a:t>
            </a:r>
            <a:r>
              <a:rPr lang="en-GB" dirty="0" smtClean="0"/>
              <a:t> support for ALICE</a:t>
            </a:r>
          </a:p>
          <a:p>
            <a:pPr lvl="1">
              <a:defRPr/>
            </a:pPr>
            <a:r>
              <a:rPr lang="en-GB" dirty="0" smtClean="0"/>
              <a:t>Distributed analysis  coordination for ATLAS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US" dirty="0" smtClean="0"/>
          </a:p>
          <a:p>
            <a:pPr marL="569913" eaLnBrk="0" hangingPunct="0">
              <a:spcBef>
                <a:spcPts val="1050"/>
              </a:spcBef>
              <a:buFont typeface="Wingdings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 smtClean="0">
              <a:solidFill>
                <a:srgbClr val="000000"/>
              </a:solidFill>
              <a:ea typeface="AR PL ShanHeiSun Uni" charset="0"/>
              <a:cs typeface="AR PL ShanHeiSun Uni" charset="0"/>
            </a:endParaRPr>
          </a:p>
          <a:p>
            <a:endParaRPr lang="en-US" dirty="0"/>
          </a:p>
        </p:txBody>
      </p:sp>
      <p:pic>
        <p:nvPicPr>
          <p:cNvPr id="5" name="Picture 5" descr="Dashboard_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2528" y="3000373"/>
            <a:ext cx="290966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17892" t="36190" r="23211" b="7507"/>
          <a:stretch>
            <a:fillRect/>
          </a:stretch>
        </p:blipFill>
        <p:spPr bwMode="auto">
          <a:xfrm>
            <a:off x="6357950" y="1428736"/>
            <a:ext cx="2193012" cy="147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143636" y="1285860"/>
            <a:ext cx="257176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2950" y="152400"/>
            <a:ext cx="4457700" cy="447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953000"/>
            <a:ext cx="5581650" cy="318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" y="1257300"/>
            <a:ext cx="4210050" cy="270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825" y="4429125"/>
            <a:ext cx="2600325" cy="447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295400" y="742950"/>
            <a:ext cx="2087563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24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Site info per VO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577013" y="107950"/>
            <a:ext cx="2457450" cy="86201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24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Monitor of the </a:t>
            </a:r>
          </a:p>
          <a:p>
            <a:pPr>
              <a:lnSpc>
                <a:spcPct val="124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production system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227388" y="4470400"/>
            <a:ext cx="2955925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24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ea typeface="AR PL ShanHeiSun Uni" charset="0"/>
                <a:cs typeface="AR PL ShanHeiSun Uni" charset="0"/>
              </a:rPr>
              <a:t>Tracking of users' jobs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5715000" cy="868362"/>
          </a:xfrm>
        </p:spPr>
        <p:txBody>
          <a:bodyPr/>
          <a:lstStyle/>
          <a:p>
            <a:pPr eaLnBrk="1" hangingPunct="1"/>
            <a:r>
              <a:rPr lang="en-GB" dirty="0" smtClean="0"/>
              <a:t>Baseline Services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5750" y="1763713"/>
            <a:ext cx="4429126" cy="4525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Storage Element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Castor, </a:t>
            </a:r>
            <a:r>
              <a:rPr lang="en-GB" sz="18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dCache</a:t>
            </a: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DPM </a:t>
            </a:r>
            <a:r>
              <a:rPr lang="en-GB" sz="1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(with SRM 1.1)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Storm added in 2007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Calibri" pitchFamily="34" charset="0"/>
              </a:rPr>
              <a:t>SRM 2.2 –  long delays incurred</a:t>
            </a:r>
            <a:br>
              <a:rPr lang="en-GB" sz="1800" b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en-GB" sz="1800" b="1" dirty="0" smtClean="0">
                <a:solidFill>
                  <a:srgbClr val="FF0000"/>
                </a:solidFill>
                <a:latin typeface="Calibri" pitchFamily="34" charset="0"/>
              </a:rPr>
              <a:t>- being deployed in production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Basic transfer tools – </a:t>
            </a:r>
            <a:r>
              <a:rPr lang="en-GB" sz="2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Gridftp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..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File Transfer Service (FTS)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LCG File </a:t>
            </a:r>
            <a:r>
              <a:rPr lang="en-GB" sz="2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Catalog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(LFC)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LCG data mgt tools -  </a:t>
            </a:r>
            <a:r>
              <a:rPr lang="en-GB" sz="2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lcg-utils</a:t>
            </a:r>
            <a:endParaRPr lang="en-GB" sz="2000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GB" sz="2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Posix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I/O – 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Grid File Access Library (GFAL)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Synchronised databases </a:t>
            </a: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T0</a:t>
            </a: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</a:t>
            </a: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T1s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3D project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GB" sz="2000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787525"/>
            <a:ext cx="4038600" cy="452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Information System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Compute Elements</a:t>
            </a:r>
          </a:p>
          <a:p>
            <a:pPr lvl="1" eaLnBrk="1" hangingPunct="1">
              <a:defRPr/>
            </a:pPr>
            <a:r>
              <a:rPr lang="en-GB" sz="18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Globus</a:t>
            </a: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/Condor-C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rgbClr val="FF9900"/>
                </a:solidFill>
                <a:latin typeface="Calibri" pitchFamily="34" charset="0"/>
              </a:rPr>
              <a:t>web services (CREAM)</a:t>
            </a:r>
          </a:p>
          <a:p>
            <a:pPr eaLnBrk="1" hangingPunct="1">
              <a:defRPr/>
            </a:pPr>
            <a:r>
              <a:rPr lang="en-GB" sz="20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gLite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Workload Management</a:t>
            </a:r>
          </a:p>
          <a:p>
            <a:pPr lvl="1" eaLnBrk="1" hangingPunct="1">
              <a:defRPr/>
            </a:pPr>
            <a:r>
              <a:rPr lang="en-GB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 production at CERN   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VO Management System  (VOMS)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VO Boxes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Application software installation</a:t>
            </a:r>
          </a:p>
          <a:p>
            <a:pPr eaLnBrk="1" hangingPunct="1">
              <a:defRPr/>
            </a:pP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Job Monitoring Tools</a:t>
            </a:r>
          </a:p>
          <a:p>
            <a:pPr eaLnBrk="1" hangingPunct="1">
              <a:defRPr/>
            </a:pPr>
            <a:endParaRPr lang="en-US" sz="20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173" name="Content Placeholder 3"/>
          <p:cNvSpPr txBox="1">
            <a:spLocks/>
          </p:cNvSpPr>
          <p:nvPr/>
        </p:nvSpPr>
        <p:spPr bwMode="auto">
          <a:xfrm>
            <a:off x="357188" y="1233488"/>
            <a:ext cx="8286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GB" sz="2800">
                <a:latin typeface="Calibri" pitchFamily="34" charset="0"/>
              </a:rPr>
              <a:t>The </a:t>
            </a:r>
            <a:r>
              <a:rPr lang="en-GB" sz="2800" i="1">
                <a:solidFill>
                  <a:srgbClr val="0070C0"/>
                </a:solidFill>
                <a:latin typeface="Calibri" pitchFamily="34" charset="0"/>
              </a:rPr>
              <a:t>Basic</a:t>
            </a:r>
            <a:r>
              <a:rPr lang="en-GB" sz="2800">
                <a:latin typeface="Calibri" pitchFamily="34" charset="0"/>
              </a:rPr>
              <a:t> Baseline Services – from the TDR (2005)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3286125" y="2928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Folded Corner 8"/>
          <p:cNvSpPr/>
          <p:nvPr/>
        </p:nvSpPr>
        <p:spPr>
          <a:xfrm rot="774693">
            <a:off x="5245100" y="3159125"/>
            <a:ext cx="3214688" cy="2132013"/>
          </a:xfrm>
          <a:prstGeom prst="foldedCorner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</a:rPr>
              <a:t>... continuing evolution</a:t>
            </a:r>
          </a:p>
          <a:p>
            <a:pPr algn="ctr">
              <a:defRPr/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</a:rPr>
              <a:t>reliability, performance, functionality,  requirements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Data &amp; Storage Services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19097" y="1571612"/>
            <a:ext cx="7867679" cy="4086238"/>
          </a:xfrm>
        </p:spPr>
        <p:txBody>
          <a:bodyPr/>
          <a:lstStyle/>
          <a:p>
            <a:pPr eaLnBrk="1" hangingPunct="1"/>
            <a:r>
              <a:rPr lang="en-GB" dirty="0" smtClean="0"/>
              <a:t>At the time of the last review there was concern over the storage management services, in particular:</a:t>
            </a:r>
          </a:p>
          <a:p>
            <a:pPr eaLnBrk="1" hangingPunct="1"/>
            <a:endParaRPr lang="en-GB" dirty="0" smtClean="0"/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Implementation of the new version of the Storage </a:t>
            </a:r>
            <a:r>
              <a:rPr lang="en-GB" sz="1800" dirty="0">
                <a:solidFill>
                  <a:srgbClr val="0000FF"/>
                </a:solidFill>
                <a:latin typeface="+mn-lt"/>
              </a:rPr>
              <a:t>Resource </a:t>
            </a:r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Manager (SRM 2.2)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latin typeface="+mn-lt"/>
              </a:rPr>
              <a:t>SRM is a standard interface </a:t>
            </a:r>
            <a:r>
              <a:rPr lang="en-GB" dirty="0">
                <a:solidFill>
                  <a:srgbClr val="0000FF"/>
                </a:solidFill>
                <a:latin typeface="+mn-lt"/>
              </a:rPr>
              <a:t>to the storage management </a:t>
            </a:r>
            <a:r>
              <a:rPr lang="en-GB" dirty="0" smtClean="0">
                <a:solidFill>
                  <a:srgbClr val="0000FF"/>
                </a:solidFill>
                <a:latin typeface="+mn-lt"/>
              </a:rPr>
              <a:t>systems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</a:rPr>
              <a:t>WLCG </a:t>
            </a:r>
            <a:r>
              <a:rPr lang="en-GB" dirty="0">
                <a:solidFill>
                  <a:srgbClr val="0000FF"/>
                </a:solidFill>
              </a:rPr>
              <a:t>spec/usage agreed May </a:t>
            </a:r>
            <a:r>
              <a:rPr lang="en-GB" dirty="0" smtClean="0">
                <a:solidFill>
                  <a:srgbClr val="0000FF"/>
                </a:solidFill>
              </a:rPr>
              <a:t>2006, but details finally agreed only in </a:t>
            </a:r>
            <a:r>
              <a:rPr lang="en-GB" dirty="0">
                <a:solidFill>
                  <a:srgbClr val="0000FF"/>
                </a:solidFill>
              </a:rPr>
              <a:t>November </a:t>
            </a:r>
            <a:r>
              <a:rPr lang="en-GB" dirty="0" smtClean="0">
                <a:solidFill>
                  <a:srgbClr val="0000FF"/>
                </a:solidFill>
              </a:rPr>
              <a:t>2006</a:t>
            </a:r>
          </a:p>
          <a:p>
            <a:pPr lvl="2"/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The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performance and stability of CASTOR2 needs to be improved for both the Tier-0 and Tier-1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sites</a:t>
            </a:r>
          </a:p>
          <a:p>
            <a:pPr eaLnBrk="1" hangingPunct="1">
              <a:buNone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Data &amp; Storage Services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47725" y="1347788"/>
            <a:ext cx="7305675" cy="4581542"/>
          </a:xfrm>
        </p:spPr>
        <p:txBody>
          <a:bodyPr/>
          <a:lstStyle/>
          <a:p>
            <a:pPr eaLnBrk="1" hangingPunct="1"/>
            <a:r>
              <a:rPr lang="en-GB" dirty="0" err="1" smtClean="0"/>
              <a:t>dCache</a:t>
            </a:r>
            <a:r>
              <a:rPr lang="en-GB" dirty="0" smtClean="0"/>
              <a:t> (</a:t>
            </a:r>
            <a:r>
              <a:rPr lang="en-GB" sz="1800" i="1" dirty="0" smtClean="0"/>
              <a:t>DESY, FNAL</a:t>
            </a:r>
            <a:r>
              <a:rPr lang="en-GB" dirty="0" smtClean="0"/>
              <a:t>) </a:t>
            </a:r>
          </a:p>
          <a:p>
            <a:pPr lvl="1" eaLnBrk="1" hangingPunct="1"/>
            <a:r>
              <a:rPr lang="en-GB" sz="1800" dirty="0" smtClean="0"/>
              <a:t>New version being deployed now with all functionality needed for start-up (including SRM 2.2)</a:t>
            </a:r>
          </a:p>
          <a:p>
            <a:pPr lvl="1" eaLnBrk="1" hangingPunct="1"/>
            <a:r>
              <a:rPr lang="en-GB" dirty="0" smtClean="0"/>
              <a:t>In production at  NDGF (end October) and FZK (second week of November)</a:t>
            </a:r>
            <a:endParaRPr lang="en-GB" sz="1800" dirty="0" smtClean="0"/>
          </a:p>
          <a:p>
            <a:pPr eaLnBrk="1" hangingPunct="1"/>
            <a:r>
              <a:rPr lang="en-GB" dirty="0" smtClean="0"/>
              <a:t>CASTOR (</a:t>
            </a:r>
            <a:r>
              <a:rPr lang="en-GB" sz="1800" i="1" dirty="0" smtClean="0"/>
              <a:t>CERN</a:t>
            </a:r>
            <a:r>
              <a:rPr lang="en-GB" dirty="0" smtClean="0"/>
              <a:t>)</a:t>
            </a:r>
          </a:p>
          <a:p>
            <a:pPr lvl="1" eaLnBrk="1" hangingPunct="1"/>
            <a:r>
              <a:rPr lang="en-GB" sz="1800" dirty="0" smtClean="0"/>
              <a:t>Performance problems at CERN resolved; full performance demonstrated with ATLAS</a:t>
            </a:r>
          </a:p>
          <a:p>
            <a:pPr lvl="1" eaLnBrk="1" hangingPunct="1"/>
            <a:r>
              <a:rPr lang="en-GB" sz="1800" dirty="0" smtClean="0"/>
              <a:t>New version (SRM 2.2-ready) deployed at all Castor sites over past few months </a:t>
            </a:r>
          </a:p>
          <a:p>
            <a:pPr lvl="1" eaLnBrk="1" hangingPunct="1"/>
            <a:r>
              <a:rPr lang="en-GB" sz="1800" dirty="0" smtClean="0"/>
              <a:t>Upgrades with all the functionality needed for start-up is being deployed now</a:t>
            </a:r>
          </a:p>
          <a:p>
            <a:pPr eaLnBrk="1" hangingPunct="1"/>
            <a:r>
              <a:rPr lang="en-GB" dirty="0" smtClean="0"/>
              <a:t>DPM (</a:t>
            </a:r>
            <a:r>
              <a:rPr lang="en-GB" sz="1800" i="1" dirty="0" smtClean="0"/>
              <a:t>CERN</a:t>
            </a:r>
            <a:r>
              <a:rPr lang="en-GB" dirty="0" smtClean="0"/>
              <a:t>), STORM (</a:t>
            </a:r>
            <a:r>
              <a:rPr lang="en-GB" sz="1800" i="1" dirty="0" smtClean="0"/>
              <a:t>INFN</a:t>
            </a:r>
            <a:r>
              <a:rPr lang="en-GB" dirty="0" smtClean="0"/>
              <a:t>) </a:t>
            </a:r>
          </a:p>
          <a:p>
            <a:pPr lvl="1" eaLnBrk="1" hangingPunct="1"/>
            <a:r>
              <a:rPr lang="en-GB" sz="1800" dirty="0" smtClean="0"/>
              <a:t>“simpler” disk-only systems for Tier-2s</a:t>
            </a:r>
          </a:p>
          <a:p>
            <a:pPr lvl="1" eaLnBrk="1" hangingPunct="1"/>
            <a:r>
              <a:rPr lang="en-GB" sz="1800" dirty="0" smtClean="0"/>
              <a:t>Being introduced in production</a:t>
            </a:r>
          </a:p>
          <a:p>
            <a:pPr lvl="1" eaLnBrk="1" hangingPunct="1"/>
            <a:endParaRPr lang="en-US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0070C0"/>
                </a:solidFill>
              </a:rPr>
              <a:t>SRM 2.2  Deployment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7158" y="1262078"/>
            <a:ext cx="8572560" cy="431006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Calibri" pitchFamily="34" charset="0"/>
              </a:rPr>
              <a:t>First implementations available around the end of 2006</a:t>
            </a:r>
          </a:p>
          <a:p>
            <a:pPr eaLnBrk="1" hangingPunct="1">
              <a:defRPr/>
            </a:pPr>
            <a:r>
              <a:rPr lang="en-GB" dirty="0" smtClean="0">
                <a:latin typeface="Calibri" pitchFamily="34" charset="0"/>
              </a:rPr>
              <a:t>GSSD – working group of sites and developers formed to guide deployment </a:t>
            </a:r>
          </a:p>
          <a:p>
            <a:pPr eaLnBrk="1" hangingPunct="1">
              <a:defRPr/>
            </a:pPr>
            <a:r>
              <a:rPr lang="en-GB" dirty="0" smtClean="0">
                <a:latin typeface="Calibri" pitchFamily="34" charset="0"/>
              </a:rPr>
              <a:t>Many problems encountered – but basic tests finally passed and test instances installed at several sites in July</a:t>
            </a:r>
          </a:p>
          <a:p>
            <a:pPr eaLnBrk="1" hangingPunct="1">
              <a:defRPr/>
            </a:pPr>
            <a:r>
              <a:rPr lang="en-GB" dirty="0" smtClean="0">
                <a:latin typeface="Calibri" pitchFamily="34" charset="0"/>
              </a:rPr>
              <a:t>Priority/availability problems at developer sites </a:t>
            </a:r>
            <a:br>
              <a:rPr lang="en-GB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	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</a:t>
            </a:r>
            <a:r>
              <a:rPr lang="en-GB" dirty="0" smtClean="0">
                <a:latin typeface="Calibri" pitchFamily="34" charset="0"/>
              </a:rPr>
              <a:t> test programme stalled during the summer</a:t>
            </a:r>
            <a:br>
              <a:rPr lang="en-GB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	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 more realistic schedule agreed at</a:t>
            </a:r>
            <a:r>
              <a:rPr lang="en-GB" dirty="0" smtClean="0">
                <a:latin typeface="Calibri" pitchFamily="34" charset="0"/>
              </a:rPr>
              <a:t> WLCG workshop early September</a:t>
            </a:r>
            <a:endParaRPr lang="en-GB" dirty="0" smtClean="0">
              <a:latin typeface="Calibri" pitchFamily="34" charset="0"/>
              <a:sym typeface="Wingdings" pitchFamily="2" charset="2"/>
            </a:endParaRPr>
          </a:p>
          <a:p>
            <a:pPr eaLnBrk="1" hangingPunct="1">
              <a:defRPr/>
            </a:pPr>
            <a:r>
              <a:rPr lang="en-GB" dirty="0" smtClean="0">
                <a:latin typeface="Calibri" pitchFamily="34" charset="0"/>
                <a:sym typeface="Wingdings" pitchFamily="2" charset="2"/>
              </a:rPr>
              <a:t>SRM 2.2 now in production:</a:t>
            </a:r>
            <a:endParaRPr lang="en-GB" sz="2200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1">
              <a:spcBef>
                <a:spcPct val="0"/>
              </a:spcBef>
              <a:buFontTx/>
              <a:buChar char="•"/>
              <a:defRPr/>
            </a:pPr>
            <a:r>
              <a:rPr lang="en-GB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dCache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- 2</a:t>
            </a:r>
            <a:r>
              <a:rPr lang="en-GB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nd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week of November at FZK</a:t>
            </a:r>
          </a:p>
          <a:p>
            <a:pPr lvl="1">
              <a:spcBef>
                <a:spcPct val="0"/>
              </a:spcBef>
              <a:buFontTx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Castor – end October at CERN, 3</a:t>
            </a:r>
            <a:r>
              <a:rPr lang="en-GB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rd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week of November at CNAF</a:t>
            </a:r>
            <a:b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</a:br>
            <a:r>
              <a:rPr lang="en-GB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(SRM 1.1 and SRM 2.2 can co-exist at CASTOR sites)</a:t>
            </a:r>
          </a:p>
          <a:p>
            <a:pPr>
              <a:spcBef>
                <a:spcPct val="0"/>
              </a:spcBef>
              <a:buFontTx/>
              <a:buChar char="•"/>
              <a:defRPr/>
            </a:pPr>
            <a:r>
              <a:rPr lang="en-GB" dirty="0" smtClean="0">
                <a:latin typeface="Calibri" pitchFamily="34" charset="0"/>
              </a:rPr>
              <a:t>Comprehensive testing using packaged tests – but only </a:t>
            </a:r>
            <a:r>
              <a:rPr lang="en-GB" dirty="0" err="1" smtClean="0">
                <a:latin typeface="Calibri" pitchFamily="34" charset="0"/>
              </a:rPr>
              <a:t>LHCb</a:t>
            </a:r>
            <a:r>
              <a:rPr lang="en-GB" dirty="0" smtClean="0">
                <a:latin typeface="Calibri" pitchFamily="34" charset="0"/>
              </a:rPr>
              <a:t> has tested </a:t>
            </a:r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SRM 2.2 functionality </a:t>
            </a:r>
            <a:r>
              <a:rPr lang="en-GB" dirty="0" smtClean="0">
                <a:latin typeface="Calibri" pitchFamily="34" charset="0"/>
              </a:rPr>
              <a:t>with experiment applications</a:t>
            </a:r>
          </a:p>
          <a:p>
            <a:pPr>
              <a:defRPr/>
            </a:pPr>
            <a:r>
              <a:rPr lang="en-GB" dirty="0" smtClean="0">
                <a:latin typeface="Calibri" pitchFamily="34" charset="0"/>
              </a:rPr>
              <a:t>Target </a:t>
            </a:r>
            <a:r>
              <a:rPr lang="en-GB" dirty="0">
                <a:latin typeface="Calibri" pitchFamily="34" charset="0"/>
              </a:rPr>
              <a:t>is to have SRM 2.2 in production </a:t>
            </a:r>
            <a:r>
              <a:rPr lang="en-GB" dirty="0" smtClean="0">
                <a:latin typeface="Calibri" pitchFamily="34" charset="0"/>
              </a:rPr>
              <a:t>(</a:t>
            </a:r>
            <a:r>
              <a:rPr lang="en-GB" dirty="0" err="1" smtClean="0">
                <a:latin typeface="Calibri" pitchFamily="34" charset="0"/>
              </a:rPr>
              <a:t>dCache</a:t>
            </a:r>
            <a:r>
              <a:rPr lang="en-GB" dirty="0" smtClean="0">
                <a:latin typeface="Calibri" pitchFamily="34" charset="0"/>
              </a:rPr>
              <a:t>. Castor) at all Tier-1s by end of year, key Tier-2 sites </a:t>
            </a:r>
            <a:r>
              <a:rPr lang="en-GB" dirty="0">
                <a:latin typeface="Calibri" pitchFamily="34" charset="0"/>
              </a:rPr>
              <a:t>by February </a:t>
            </a:r>
            <a:r>
              <a:rPr lang="en-GB" dirty="0" smtClean="0">
                <a:latin typeface="Calibri" pitchFamily="34" charset="0"/>
              </a:rPr>
              <a:t>2008</a:t>
            </a:r>
            <a:endParaRPr lang="en-GB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en-GB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DPM, STORM already available for production use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MS-master">
  <a:themeElements>
    <a:clrScheme name="CMS-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MS-master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00547E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00547E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CMS-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-mast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-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3115</TotalTime>
  <Words>1403</Words>
  <Application>Microsoft Office PowerPoint</Application>
  <PresentationFormat>On-screen Show (4:3)</PresentationFormat>
  <Paragraphs>286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1_Paper Presentation 2</vt:lpstr>
      <vt:lpstr>Paper Presentation 2</vt:lpstr>
      <vt:lpstr>CMS-master</vt:lpstr>
      <vt:lpstr>2_Paper Presentation 2</vt:lpstr>
      <vt:lpstr>Slide 1</vt:lpstr>
      <vt:lpstr>Slide 2</vt:lpstr>
      <vt:lpstr>Applications Area Progress Summary</vt:lpstr>
      <vt:lpstr>ARDA</vt:lpstr>
      <vt:lpstr>Slide 5</vt:lpstr>
      <vt:lpstr>Baseline Services</vt:lpstr>
      <vt:lpstr>Data &amp; Storage Services</vt:lpstr>
      <vt:lpstr>Data &amp; Storage Services</vt:lpstr>
      <vt:lpstr>SRM 2.2  Deployment</vt:lpstr>
      <vt:lpstr>Slide 10</vt:lpstr>
      <vt:lpstr>Slide 11</vt:lpstr>
      <vt:lpstr>Load Tests for CMS</vt:lpstr>
      <vt:lpstr>Data Distribution from CERN</vt:lpstr>
      <vt:lpstr>Castor during CMS Export Tests</vt:lpstr>
      <vt:lpstr>Grid Activity</vt:lpstr>
      <vt:lpstr>Tier-2 Sites – October 2007</vt:lpstr>
      <vt:lpstr>October 2007 - CPU Usage CERN, Tier-1s, Tier-2s</vt:lpstr>
      <vt:lpstr>Site Reliability – CERN + Tier-1s</vt:lpstr>
      <vt:lpstr>Tier-2 Site Reliability</vt:lpstr>
      <vt:lpstr>Improving Reliability</vt:lpstr>
      <vt:lpstr>Slide 21</vt:lpstr>
      <vt:lpstr> Level 1 Milestones</vt:lpstr>
      <vt:lpstr>Testing Integration with DAQ</vt:lpstr>
      <vt:lpstr>Combined Computing Readiness Challenge - CCRC</vt:lpstr>
      <vt:lpstr>Ramp-up Needed for Startup</vt:lpstr>
      <vt:lpstr>Grid Infrastructure Outlook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Robertson</dc:creator>
  <cp:lastModifiedBy>Robertson</cp:lastModifiedBy>
  <cp:revision>28</cp:revision>
  <dcterms:created xsi:type="dcterms:W3CDTF">2007-11-12T13:41:49Z</dcterms:created>
  <dcterms:modified xsi:type="dcterms:W3CDTF">2007-11-19T06:50:33Z</dcterms:modified>
</cp:coreProperties>
</file>