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665" r:id="rId2"/>
  </p:sldMasterIdLst>
  <p:notesMasterIdLst>
    <p:notesMasterId r:id="rId44"/>
  </p:notesMasterIdLst>
  <p:sldIdLst>
    <p:sldId id="282" r:id="rId3"/>
    <p:sldId id="385" r:id="rId4"/>
    <p:sldId id="386" r:id="rId5"/>
    <p:sldId id="283" r:id="rId6"/>
    <p:sldId id="356" r:id="rId7"/>
    <p:sldId id="357" r:id="rId8"/>
    <p:sldId id="358" r:id="rId9"/>
    <p:sldId id="347" r:id="rId10"/>
    <p:sldId id="359" r:id="rId11"/>
    <p:sldId id="395" r:id="rId12"/>
    <p:sldId id="367" r:id="rId13"/>
    <p:sldId id="394" r:id="rId14"/>
    <p:sldId id="399" r:id="rId15"/>
    <p:sldId id="391" r:id="rId16"/>
    <p:sldId id="393" r:id="rId17"/>
    <p:sldId id="388" r:id="rId18"/>
    <p:sldId id="369" r:id="rId19"/>
    <p:sldId id="387" r:id="rId20"/>
    <p:sldId id="382" r:id="rId21"/>
    <p:sldId id="353" r:id="rId22"/>
    <p:sldId id="374" r:id="rId23"/>
    <p:sldId id="354" r:id="rId24"/>
    <p:sldId id="398" r:id="rId25"/>
    <p:sldId id="360" r:id="rId26"/>
    <p:sldId id="355" r:id="rId27"/>
    <p:sldId id="361" r:id="rId28"/>
    <p:sldId id="365" r:id="rId29"/>
    <p:sldId id="362" r:id="rId30"/>
    <p:sldId id="363" r:id="rId31"/>
    <p:sldId id="364" r:id="rId32"/>
    <p:sldId id="370" r:id="rId33"/>
    <p:sldId id="371" r:id="rId34"/>
    <p:sldId id="372" r:id="rId35"/>
    <p:sldId id="373" r:id="rId36"/>
    <p:sldId id="375" r:id="rId37"/>
    <p:sldId id="376" r:id="rId38"/>
    <p:sldId id="377" r:id="rId39"/>
    <p:sldId id="378" r:id="rId40"/>
    <p:sldId id="379" r:id="rId41"/>
    <p:sldId id="396" r:id="rId42"/>
    <p:sldId id="381" r:id="rId4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A50021"/>
    <a:srgbClr val="FF339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12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1D8EBE3-B055-43AC-9CEE-CCEF86C8D279}" type="datetimeFigureOut">
              <a:rPr lang="en-US"/>
              <a:pPr>
                <a:defRPr/>
              </a:pPr>
              <a:t>1/9/2013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ED5D8BA-D5BF-409A-BE3F-CAF12E21A9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0819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D5D8BA-D5BF-409A-BE3F-CAF12E21A99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148B11-F8E2-43A2-BC73-420EFE36ABD9}" type="slidenum">
              <a:rPr lang="en-US"/>
              <a:pPr/>
              <a:t>23</a:t>
            </a:fld>
            <a:endParaRPr lang="en-US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8487-8710-46A3-9426-7846F447D5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40458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40458C"/>
                </a:solidFill>
              </a:rPr>
              <a:t>Alfredo Ferrari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A7F1B6-D915-4AEE-AB2C-974089472C75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002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40458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40458C"/>
                </a:solidFill>
              </a:rPr>
              <a:t>Alfredo Ferrari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D08C19-9CC0-4026-867A-C41E8225A2AE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203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40458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40458C"/>
                </a:solidFill>
              </a:rPr>
              <a:t>Alfredo Ferrari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8A78D1-B958-43F2-B407-41FA3634CEFA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132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40458C"/>
                </a:solidFill>
              </a:rPr>
              <a:t>Alfredo Ferrari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5ABC35-793A-42A2-81C1-2E5D2F80130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998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304800"/>
            <a:ext cx="19812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7912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40458C"/>
                </a:solidFill>
              </a:rPr>
              <a:t>Alfredo Ferrari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224C5-2256-4349-A406-E4D2A88377EB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6629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43000"/>
            <a:ext cx="38862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43000"/>
            <a:ext cx="38862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10000"/>
            <a:ext cx="38862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40458C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19400" y="6400800"/>
            <a:ext cx="39624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40458C"/>
                </a:solidFill>
              </a:rPr>
              <a:t>Alfredo Ferrari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934200" y="6400800"/>
            <a:ext cx="1600200" cy="304800"/>
          </a:xfrm>
        </p:spPr>
        <p:txBody>
          <a:bodyPr/>
          <a:lstStyle>
            <a:lvl1pPr>
              <a:defRPr/>
            </a:lvl1pPr>
          </a:lstStyle>
          <a:p>
            <a:fld id="{3D739F10-CA8C-462A-89AC-58391272B108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9025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43000"/>
            <a:ext cx="38862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143000"/>
            <a:ext cx="38862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40458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19400" y="6400800"/>
            <a:ext cx="39624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40458C"/>
                </a:solidFill>
              </a:rPr>
              <a:t>Alfredo Ferrari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34200" y="6400800"/>
            <a:ext cx="1600200" cy="304800"/>
          </a:xfrm>
        </p:spPr>
        <p:txBody>
          <a:bodyPr/>
          <a:lstStyle>
            <a:lvl1pPr>
              <a:defRPr/>
            </a:lvl1pPr>
          </a:lstStyle>
          <a:p>
            <a:fld id="{E86C85BE-5131-477D-BB98-9E5B5BD09A96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1230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143000"/>
            <a:ext cx="38862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862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40458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19400" y="6400800"/>
            <a:ext cx="39624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40458C"/>
                </a:solidFill>
              </a:rPr>
              <a:t>Alfredo Ferrari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34200" y="6400800"/>
            <a:ext cx="1600200" cy="304800"/>
          </a:xfrm>
        </p:spPr>
        <p:txBody>
          <a:bodyPr/>
          <a:lstStyle>
            <a:lvl1pPr>
              <a:defRPr/>
            </a:lvl1pPr>
          </a:lstStyle>
          <a:p>
            <a:fld id="{6FC57005-5F38-4B01-8D6A-1106ECBF0EAB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170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8487-8710-46A3-9426-7846F447D5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8487-8710-46A3-9426-7846F447D5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4" name="Group 6"/>
          <p:cNvGrpSpPr>
            <a:grpSpLocks/>
          </p:cNvGrpSpPr>
          <p:nvPr/>
        </p:nvGrpSpPr>
        <p:grpSpPr bwMode="auto">
          <a:xfrm>
            <a:off x="1588" y="887413"/>
            <a:ext cx="6654800" cy="2851150"/>
            <a:chOff x="1" y="559"/>
            <a:chExt cx="4192" cy="1796"/>
          </a:xfrm>
        </p:grpSpPr>
        <p:sp>
          <p:nvSpPr>
            <p:cNvPr id="2050" name="Line 2"/>
            <p:cNvSpPr>
              <a:spLocks noChangeShapeType="1"/>
            </p:cNvSpPr>
            <p:nvPr/>
          </p:nvSpPr>
          <p:spPr bwMode="ltGray">
            <a:xfrm>
              <a:off x="506" y="559"/>
              <a:ext cx="0" cy="1796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ctr" eaLnBrk="1" hangingPunct="1"/>
              <a:endParaRPr lang="en-US" sz="16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051" name="Line 3"/>
            <p:cNvSpPr>
              <a:spLocks noChangeShapeType="1"/>
            </p:cNvSpPr>
            <p:nvPr/>
          </p:nvSpPr>
          <p:spPr bwMode="ltGray">
            <a:xfrm flipH="1" flipV="1">
              <a:off x="1" y="1922"/>
              <a:ext cx="3211" cy="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ctr" eaLnBrk="1" hangingPunct="1"/>
              <a:endParaRPr lang="en-US" sz="16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052" name="Line 4"/>
            <p:cNvSpPr>
              <a:spLocks noChangeShapeType="1"/>
            </p:cNvSpPr>
            <p:nvPr/>
          </p:nvSpPr>
          <p:spPr bwMode="ltGray">
            <a:xfrm flipH="1" flipV="1">
              <a:off x="382" y="936"/>
              <a:ext cx="3811" cy="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ctr" eaLnBrk="1" hangingPunct="1"/>
              <a:endParaRPr lang="en-US" sz="16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053" name="Arc 5"/>
            <p:cNvSpPr>
              <a:spLocks/>
            </p:cNvSpPr>
            <p:nvPr/>
          </p:nvSpPr>
          <p:spPr bwMode="ltGray">
            <a:xfrm rot="16200000">
              <a:off x="426" y="864"/>
              <a:ext cx="156" cy="157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198 w 43198"/>
                <a:gd name="T1" fmla="*/ 21879 h 43200"/>
                <a:gd name="T2" fmla="*/ 21875 w 43198"/>
                <a:gd name="T3" fmla="*/ 2 h 43200"/>
                <a:gd name="T4" fmla="*/ 21600 w 43198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8" h="43200" fill="none" extrusionOk="0">
                  <a:moveTo>
                    <a:pt x="43198" y="21879"/>
                  </a:moveTo>
                  <a:cubicBezTo>
                    <a:pt x="43045" y="33698"/>
                    <a:pt x="33420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1691" y="-1"/>
                    <a:pt x="21783" y="0"/>
                    <a:pt x="21875" y="1"/>
                  </a:cubicBezTo>
                </a:path>
                <a:path w="43198" h="43200" stroke="0" extrusionOk="0">
                  <a:moveTo>
                    <a:pt x="43198" y="21879"/>
                  </a:moveTo>
                  <a:cubicBezTo>
                    <a:pt x="43045" y="33698"/>
                    <a:pt x="33420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1691" y="-1"/>
                    <a:pt x="21783" y="0"/>
                    <a:pt x="21875" y="1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ctr" eaLnBrk="1" hangingPunct="1"/>
              <a:endParaRPr lang="en-US" sz="16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2349500" y="3098800"/>
            <a:ext cx="6045200" cy="2876550"/>
            <a:chOff x="1480" y="1952"/>
            <a:chExt cx="3808" cy="1812"/>
          </a:xfrm>
        </p:grpSpPr>
        <p:sp>
          <p:nvSpPr>
            <p:cNvPr id="2055" name="Line 7"/>
            <p:cNvSpPr>
              <a:spLocks noChangeShapeType="1"/>
            </p:cNvSpPr>
            <p:nvPr/>
          </p:nvSpPr>
          <p:spPr bwMode="ltGray">
            <a:xfrm>
              <a:off x="1480" y="3442"/>
              <a:ext cx="3808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ctr" eaLnBrk="1" hangingPunct="1"/>
              <a:endParaRPr lang="en-US" sz="16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056" name="Line 8"/>
            <p:cNvSpPr>
              <a:spLocks noChangeShapeType="1"/>
            </p:cNvSpPr>
            <p:nvPr/>
          </p:nvSpPr>
          <p:spPr bwMode="ltGray">
            <a:xfrm>
              <a:off x="5172" y="1952"/>
              <a:ext cx="0" cy="181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ctr" eaLnBrk="1" hangingPunct="1"/>
              <a:endParaRPr lang="en-US" sz="16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057" name="Arc 9"/>
            <p:cNvSpPr>
              <a:spLocks/>
            </p:cNvSpPr>
            <p:nvPr/>
          </p:nvSpPr>
          <p:spPr bwMode="ltGray">
            <a:xfrm rot="5400000">
              <a:off x="5098" y="3350"/>
              <a:ext cx="156" cy="157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050 w 43200"/>
                <a:gd name="T1" fmla="*/ 7 h 43200"/>
                <a:gd name="T2" fmla="*/ 0 w 43200"/>
                <a:gd name="T3" fmla="*/ 2160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21050" y="7"/>
                  </a:moveTo>
                  <a:cubicBezTo>
                    <a:pt x="21233" y="2"/>
                    <a:pt x="21416" y="-1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</a:path>
                <a:path w="43200" h="43200" stroke="0" extrusionOk="0">
                  <a:moveTo>
                    <a:pt x="21050" y="7"/>
                  </a:moveTo>
                  <a:cubicBezTo>
                    <a:pt x="21233" y="2"/>
                    <a:pt x="21416" y="-1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ctr" eaLnBrk="1" hangingPunct="1"/>
              <a:endParaRPr lang="en-US" sz="16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205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309938"/>
            <a:ext cx="7162800" cy="2024062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endParaRPr lang="en-US">
              <a:solidFill>
                <a:srgbClr val="40458C"/>
              </a:solidFill>
            </a:endParaRPr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srgbClr val="40458C"/>
                </a:solidFill>
              </a:rPr>
              <a:t>Alfredo Ferrari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fld id="{C642F6AF-D763-40A4-8CDE-BCAFBC9D99CB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838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40458C"/>
                </a:solidFill>
              </a:rPr>
              <a:t>Alfredo </a:t>
            </a:r>
            <a:r>
              <a:rPr lang="en-US" dirty="0" smtClean="0">
                <a:solidFill>
                  <a:srgbClr val="40458C"/>
                </a:solidFill>
              </a:rPr>
              <a:t>Ferrari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25177-2264-40B4-BDFE-0F7BFD0339E5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926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40458C"/>
                </a:solidFill>
              </a:rPr>
              <a:t>Alfredo Ferrari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B6586C-7B54-49E2-9333-5AA105EF3893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772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43000"/>
            <a:ext cx="38862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862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40458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40458C"/>
                </a:solidFill>
              </a:rPr>
              <a:t>Alfredo Ferrari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EBB585-F0CA-4F02-A848-978CD5D7871A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321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40458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40458C"/>
                </a:solidFill>
              </a:rPr>
              <a:t>Alfredo Ferrari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82B65-A3CA-4399-87EB-C06B2AE79728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160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40458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40458C"/>
                </a:solidFill>
              </a:rPr>
              <a:t>Alfredo Ferrari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24AF57-7992-42AF-8830-1553FCB010C6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039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D8487-8710-46A3-9426-7846F447D5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" name="Picture 17" descr="imagenuc1_rev3"/>
          <p:cNvPicPr>
            <a:picLocks noChangeAspect="1" noChangeArrowheads="1"/>
          </p:cNvPicPr>
          <p:nvPr/>
        </p:nvPicPr>
        <p:blipFill>
          <a:blip r:embed="rId16" cstate="print"/>
          <a:srcRect l="1003" t="1346" r="1024" b="1016"/>
          <a:stretch>
            <a:fillRect/>
          </a:stretch>
        </p:blipFill>
        <p:spPr bwMode="auto">
          <a:xfrm>
            <a:off x="1258888" y="1052513"/>
            <a:ext cx="6985000" cy="5184775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43000"/>
            <a:ext cx="7924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Line 3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 eaLnBrk="1" hangingPunct="1"/>
            <a:endParaRPr lang="en-US" sz="1600">
              <a:solidFill>
                <a:srgbClr val="000000"/>
              </a:solidFill>
              <a:latin typeface="Comic Sans MS" pitchFamily="66" charset="0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533400"/>
            <a:ext cx="1893888" cy="2590800"/>
            <a:chOff x="192" y="336"/>
            <a:chExt cx="1193" cy="1632"/>
          </a:xfrm>
        </p:grpSpPr>
        <p:sp>
          <p:nvSpPr>
            <p:cNvPr id="1028" name="Line 4"/>
            <p:cNvSpPr>
              <a:spLocks noChangeShapeType="1"/>
            </p:cNvSpPr>
            <p:nvPr/>
          </p:nvSpPr>
          <p:spPr bwMode="ltGray">
            <a:xfrm flipH="1">
              <a:off x="192" y="566"/>
              <a:ext cx="1193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ctr" eaLnBrk="1" hangingPunct="1"/>
              <a:endParaRPr lang="en-US" sz="16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029" name="Line 5"/>
            <p:cNvSpPr>
              <a:spLocks noChangeShapeType="1"/>
            </p:cNvSpPr>
            <p:nvPr/>
          </p:nvSpPr>
          <p:spPr bwMode="ltGray">
            <a:xfrm>
              <a:off x="383" y="336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ctr" eaLnBrk="1" hangingPunct="1"/>
              <a:endParaRPr lang="en-US" sz="16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030" name="Arc 6"/>
            <p:cNvSpPr>
              <a:spLocks/>
            </p:cNvSpPr>
            <p:nvPr/>
          </p:nvSpPr>
          <p:spPr bwMode="ltGray">
            <a:xfrm>
              <a:off x="325" y="506"/>
              <a:ext cx="121" cy="122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ctr" eaLnBrk="1" hangingPunct="1"/>
              <a:endParaRPr lang="en-US" sz="16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pPr eaLnBrk="1" hangingPunct="1"/>
            <a:endParaRPr lang="en-US">
              <a:solidFill>
                <a:srgbClr val="40458C"/>
              </a:solidFill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008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pPr algn="ctr" eaLnBrk="1" hangingPunct="1"/>
            <a:r>
              <a:rPr lang="en-US" dirty="0" smtClean="0">
                <a:solidFill>
                  <a:srgbClr val="40458C"/>
                </a:solidFill>
              </a:rPr>
              <a:t>Alfredo Ferrari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pPr eaLnBrk="1" hangingPunct="1"/>
            <a:fld id="{997541EC-7B9E-4253-A452-439757EADCEC}" type="slidenum">
              <a:rPr lang="en-US">
                <a:solidFill>
                  <a:srgbClr val="40458C"/>
                </a:solidFill>
              </a:rPr>
              <a:pPr eaLnBrk="1" hangingPunct="1"/>
              <a:t>‹#›</a:t>
            </a:fld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054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3444" y="1472386"/>
            <a:ext cx="7843815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  <a:latin typeface="Comic Sans MS" pitchFamily="66" charset="0"/>
              </a:rPr>
              <a:t>TLEP3</a:t>
            </a:r>
          </a:p>
          <a:p>
            <a:pPr algn="ctr"/>
            <a:r>
              <a:rPr lang="en-US" sz="3200" dirty="0" smtClean="0">
                <a:solidFill>
                  <a:srgbClr val="C00000"/>
                </a:solidFill>
                <a:latin typeface="Comic Sans MS" pitchFamily="66" charset="0"/>
              </a:rPr>
              <a:t>How radiation issues could be studied </a:t>
            </a:r>
          </a:p>
          <a:p>
            <a:pPr algn="ctr"/>
            <a:r>
              <a:rPr lang="en-US" sz="3200" dirty="0" smtClean="0">
                <a:solidFill>
                  <a:srgbClr val="C00000"/>
                </a:solidFill>
                <a:latin typeface="Comic Sans MS" pitchFamily="66" charset="0"/>
              </a:rPr>
              <a:t>through FLUKA simulations.</a:t>
            </a:r>
          </a:p>
          <a:p>
            <a:pPr algn="ctr"/>
            <a:r>
              <a:rPr lang="en-US" sz="3200" dirty="0" smtClean="0">
                <a:solidFill>
                  <a:srgbClr val="C00000"/>
                </a:solidFill>
                <a:latin typeface="Comic Sans MS" pitchFamily="66" charset="0"/>
              </a:rPr>
              <a:t>Possible approaches/mitigation schemes</a:t>
            </a:r>
            <a:endParaRPr lang="en-US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05200" y="38100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Comic Sans MS" pitchFamily="66" charset="0"/>
              </a:rPr>
              <a:t>Alberto </a:t>
            </a:r>
            <a:r>
              <a:rPr lang="en-US" dirty="0" err="1" smtClean="0">
                <a:solidFill>
                  <a:srgbClr val="008000"/>
                </a:solidFill>
                <a:latin typeface="Comic Sans MS" pitchFamily="66" charset="0"/>
              </a:rPr>
              <a:t>Fassò</a:t>
            </a:r>
            <a:endParaRPr lang="en-US" dirty="0">
              <a:solidFill>
                <a:srgbClr val="008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573401"/>
            <a:ext cx="4181475" cy="546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24400" y="762000"/>
            <a:ext cx="39624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The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same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SR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spectra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in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lethargy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units</a:t>
            </a:r>
            <a:endParaRPr lang="fr-CH" dirty="0" smtClean="0">
              <a:solidFill>
                <a:schemeClr val="tx2"/>
              </a:solidFill>
              <a:latin typeface="Comic Sans MS" pitchFamily="66" charset="0"/>
            </a:endParaRPr>
          </a:p>
          <a:p>
            <a:endParaRPr lang="fr-CH" dirty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Critical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energy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:</a:t>
            </a:r>
          </a:p>
          <a:p>
            <a:pPr>
              <a:spcBef>
                <a:spcPts val="1200"/>
              </a:spcBef>
            </a:pP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51.5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GeV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:  97.8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keV</a:t>
            </a:r>
            <a:endParaRPr lang="fr-CH" dirty="0" smtClean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86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GeV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:   455.2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keV</a:t>
            </a:r>
            <a:endParaRPr lang="fr-CH" dirty="0" smtClean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100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GeV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:  715.7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keV</a:t>
            </a:r>
            <a:endParaRPr lang="fr-CH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>
              <a:spcBef>
                <a:spcPts val="1200"/>
              </a:spcBef>
            </a:pP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120 </a:t>
            </a:r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</a:rPr>
              <a:t>GeV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: 1400.  </a:t>
            </a:r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</a:rPr>
              <a:t>keV</a:t>
            </a:r>
            <a:endParaRPr lang="fr-CH" dirty="0">
              <a:solidFill>
                <a:srgbClr val="C00000"/>
              </a:solidFill>
              <a:latin typeface="Comic Sans MS" pitchFamily="66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19400" y="2895600"/>
            <a:ext cx="76200" cy="26670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971800" y="2286000"/>
            <a:ext cx="76200" cy="32766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390900" y="1143000"/>
            <a:ext cx="38100" cy="44196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095500" y="3162300"/>
            <a:ext cx="38100" cy="2400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767884" y="2056326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solidFill>
                  <a:schemeClr val="tx2"/>
                </a:solidFill>
              </a:rPr>
              <a:t>716</a:t>
            </a:r>
            <a:endParaRPr lang="fr-CH" sz="1400" dirty="0">
              <a:solidFill>
                <a:schemeClr val="tx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76847" y="2653047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solidFill>
                  <a:schemeClr val="tx2"/>
                </a:solidFill>
              </a:rPr>
              <a:t>455</a:t>
            </a:r>
            <a:endParaRPr lang="fr-CH" sz="1400" dirty="0">
              <a:solidFill>
                <a:schemeClr val="tx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38338" y="2947116"/>
            <a:ext cx="500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solidFill>
                  <a:schemeClr val="tx2"/>
                </a:solidFill>
              </a:rPr>
              <a:t>98</a:t>
            </a:r>
            <a:endParaRPr lang="fr-CH" sz="1400" dirty="0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24200" y="91440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solidFill>
                  <a:srgbClr val="C00000"/>
                </a:solidFill>
              </a:rPr>
              <a:t>1400</a:t>
            </a:r>
            <a:endParaRPr lang="fr-CH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05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228600"/>
            <a:ext cx="784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000" dirty="0" smtClean="0">
                <a:solidFill>
                  <a:schemeClr val="tx2"/>
                </a:solidFill>
                <a:latin typeface="Comic Sans MS" pitchFamily="66" charset="0"/>
              </a:rPr>
              <a:t>Calculations for LEP 1 and 2</a:t>
            </a:r>
            <a:endParaRPr lang="fr-CH" sz="40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990600"/>
            <a:ext cx="89154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20000"/>
              <a:buFont typeface="+mj-lt"/>
              <a:buAutoNum type="arabicPeriod"/>
            </a:pP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SR doses to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coils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,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cables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in ring </a:t>
            </a:r>
            <a:r>
              <a:rPr lang="fr-CH" dirty="0" smtClean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damage</a:t>
            </a:r>
            <a:endParaRPr lang="fr-CH" dirty="0" smtClean="0">
              <a:solidFill>
                <a:srgbClr val="FF0000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20000"/>
              <a:buFont typeface="+mj-lt"/>
              <a:buAutoNum type="arabicPeriod"/>
            </a:pP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SR 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doses to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electronics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in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alcoves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</a:t>
            </a:r>
            <a:r>
              <a:rPr lang="fr-CH" dirty="0" smtClean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damage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20000"/>
            </a:pPr>
            <a:r>
              <a:rPr lang="fr-CH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smtClean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     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(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would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we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now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need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also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hadron fluence for SEU?)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20000"/>
              <a:buFont typeface="+mj-lt"/>
              <a:buAutoNum type="arabicPeriod" startAt="3"/>
            </a:pP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SR streaming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through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ducts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 and mazes </a:t>
            </a:r>
            <a:r>
              <a:rPr lang="fr-CH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 dose to people</a:t>
            </a:r>
            <a:endParaRPr lang="fr-CH" dirty="0" smtClean="0">
              <a:solidFill>
                <a:srgbClr val="FF0000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20000"/>
              <a:buFont typeface="+mj-lt"/>
              <a:buAutoNum type="arabicPeriod" startAt="3"/>
            </a:pP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O</a:t>
            </a:r>
            <a:r>
              <a:rPr lang="fr-CH" b="1" baseline="-25000" dirty="0" smtClean="0">
                <a:solidFill>
                  <a:schemeClr val="tx2"/>
                </a:solidFill>
                <a:latin typeface="Comic Sans MS" pitchFamily="66" charset="0"/>
              </a:rPr>
              <a:t>3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,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NO</a:t>
            </a:r>
            <a:r>
              <a:rPr lang="fr-CH" b="1" baseline="-25000" dirty="0" err="1" smtClean="0">
                <a:solidFill>
                  <a:schemeClr val="tx2"/>
                </a:solidFill>
                <a:latin typeface="Comic Sans MS" pitchFamily="66" charset="0"/>
              </a:rPr>
              <a:t>x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production </a:t>
            </a:r>
            <a:r>
              <a:rPr lang="fr-CH" dirty="0" smtClean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 damage, impact on </a:t>
            </a:r>
            <a:r>
              <a:rPr lang="fr-CH" dirty="0" err="1" smtClean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environment</a:t>
            </a:r>
            <a:endParaRPr lang="fr-CH" dirty="0" smtClean="0">
              <a:solidFill>
                <a:srgbClr val="FF0000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20000"/>
              <a:buFont typeface="+mj-lt"/>
              <a:buAutoNum type="arabicPeriod" startAt="3"/>
            </a:pP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Dose rate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effects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(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transients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) on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pick-ups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,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sparking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in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high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-tension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cables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(10</a:t>
            </a:r>
            <a:r>
              <a:rPr lang="fr-CH" baseline="300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8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Gy/s!) </a:t>
            </a:r>
            <a:r>
              <a:rPr lang="fr-CH" dirty="0" smtClean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 damage</a:t>
            </a:r>
            <a:endParaRPr lang="fr-CH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538008"/>
            <a:ext cx="8382000" cy="193899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 err="1">
                <a:solidFill>
                  <a:schemeClr val="tx2"/>
                </a:solidFill>
                <a:latin typeface="Comic Sans MS" pitchFamily="66" charset="0"/>
              </a:rPr>
              <a:t>C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alculations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smtClean="0">
                <a:solidFill>
                  <a:srgbClr val="FF0000"/>
                </a:solidFill>
                <a:latin typeface="Comic Sans MS" pitchFamily="66" charset="0"/>
              </a:rPr>
              <a:t>2.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, </a:t>
            </a:r>
            <a:r>
              <a:rPr lang="fr-CH" dirty="0" smtClean="0">
                <a:solidFill>
                  <a:srgbClr val="FF0000"/>
                </a:solidFill>
                <a:latin typeface="Comic Sans MS" pitchFamily="66" charset="0"/>
              </a:rPr>
              <a:t>3.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and </a:t>
            </a:r>
            <a:r>
              <a:rPr lang="fr-CH" dirty="0" smtClean="0">
                <a:solidFill>
                  <a:srgbClr val="FF0000"/>
                </a:solidFill>
                <a:latin typeface="Comic Sans MS" pitchFamily="66" charset="0"/>
              </a:rPr>
              <a:t>4.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were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made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with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MORSE</a:t>
            </a:r>
          </a:p>
          <a:p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Calculations </a:t>
            </a:r>
            <a:r>
              <a:rPr lang="fr-CH" dirty="0" smtClean="0">
                <a:solidFill>
                  <a:srgbClr val="FF0000"/>
                </a:solidFill>
                <a:latin typeface="Comic Sans MS" pitchFamily="66" charset="0"/>
              </a:rPr>
              <a:t>1.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and </a:t>
            </a:r>
            <a:r>
              <a:rPr lang="fr-CH" dirty="0" smtClean="0">
                <a:solidFill>
                  <a:srgbClr val="FF0000"/>
                </a:solidFill>
                <a:latin typeface="Comic Sans MS" pitchFamily="66" charset="0"/>
              </a:rPr>
              <a:t>5.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with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MORSE and EGS3</a:t>
            </a:r>
          </a:p>
          <a:p>
            <a:endParaRPr lang="fr-CH" dirty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All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could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be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done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now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with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FLUKA,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with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much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better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accuracy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fr-CH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9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136098"/>
            <a:ext cx="8153400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20000"/>
              <a:buFont typeface="Arial" pitchFamily="34" charset="0"/>
              <a:buChar char="•"/>
            </a:pP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SR 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streaming in </a:t>
            </a:r>
            <a:r>
              <a:rPr lang="fr-CH" dirty="0" err="1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waveguide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ducts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, in long straight sections 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to the klystron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galleries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(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ducts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: 8m long, 80 cm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diameter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20000"/>
              <a:buFont typeface="Arial" pitchFamily="34" charset="0"/>
              <a:buChar char="•"/>
            </a:pP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Superconducting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cavity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 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radiation streaming in </a:t>
            </a:r>
            <a:r>
              <a:rPr lang="fr-CH" dirty="0" err="1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waveguide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ducts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 (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high-energy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 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photons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)</a:t>
            </a:r>
            <a:endParaRPr lang="fr-CH" dirty="0" smtClean="0">
              <a:solidFill>
                <a:srgbClr val="FF0000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342900" indent="-342900">
              <a:buClr>
                <a:srgbClr val="FF0000"/>
              </a:buClr>
              <a:buSzPct val="120000"/>
              <a:buFont typeface="Arial" pitchFamily="34" charset="0"/>
              <a:buChar char="•"/>
            </a:pPr>
            <a:endParaRPr lang="fr-CH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0000"/>
              </a:buClr>
              <a:buSzPct val="120000"/>
            </a:pP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       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These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calculations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were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 made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with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 MORSE.</a:t>
            </a:r>
          </a:p>
          <a:p>
            <a:pPr>
              <a:buClr>
                <a:srgbClr val="FF0000"/>
              </a:buClr>
              <a:buSzPct val="120000"/>
            </a:pP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         FLUKA of course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can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 do it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much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 better</a:t>
            </a:r>
            <a:endParaRPr lang="fr-CH" dirty="0">
              <a:solidFill>
                <a:schemeClr val="tx2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0" y="762000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dirty="0" smtClean="0">
                <a:solidFill>
                  <a:schemeClr val="tx2"/>
                </a:solidFill>
                <a:latin typeface="Comic Sans MS" pitchFamily="66" charset="0"/>
              </a:rPr>
              <a:t>Photon streaming</a:t>
            </a:r>
            <a:endParaRPr lang="fr-CH" sz="36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3000" y="4572000"/>
            <a:ext cx="6477000" cy="80542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67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6200"/>
            <a:ext cx="4063343" cy="66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05400" y="609600"/>
            <a:ext cx="388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Example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of SR streaming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calculated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with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MORSE</a:t>
            </a:r>
            <a:endParaRPr lang="fr-CH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4340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175000"/>
            <a:ext cx="4883966" cy="24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9702" y="76200"/>
            <a:ext cx="5741898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5279" y="609600"/>
            <a:ext cx="3505200" cy="193899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An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educational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report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explaining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the ozone impact on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environment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,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used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in the discussions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with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local populations</a:t>
            </a:r>
            <a:endParaRPr lang="fr-CH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0" y="5410200"/>
            <a:ext cx="3505200" cy="8309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Production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scaling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with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total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escaping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power</a:t>
            </a:r>
            <a:endParaRPr lang="fr-CH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87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463" y="0"/>
            <a:ext cx="3576937" cy="3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895600"/>
            <a:ext cx="4238625" cy="367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828400"/>
            <a:ext cx="3640353" cy="34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29200" y="76200"/>
            <a:ext cx="4038600" cy="23083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Ozone in the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environment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: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calculated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values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much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smaller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than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measured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background, but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fierce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opposition by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some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local communes</a:t>
            </a:r>
            <a:endParaRPr lang="fr-CH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30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3048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dirty="0" err="1" smtClean="0">
                <a:solidFill>
                  <a:schemeClr val="tx2"/>
                </a:solidFill>
                <a:latin typeface="Comic Sans MS" pitchFamily="66" charset="0"/>
              </a:rPr>
              <a:t>Beam</a:t>
            </a:r>
            <a:r>
              <a:rPr lang="fr-CH" sz="36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sz="3600" dirty="0" err="1" smtClean="0">
                <a:solidFill>
                  <a:schemeClr val="tx2"/>
                </a:solidFill>
                <a:latin typeface="Comic Sans MS" pitchFamily="66" charset="0"/>
              </a:rPr>
              <a:t>losses</a:t>
            </a:r>
            <a:r>
              <a:rPr lang="fr-CH" sz="36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sz="3600" dirty="0" err="1" smtClean="0">
                <a:solidFill>
                  <a:schemeClr val="tx2"/>
                </a:solidFill>
                <a:latin typeface="Comic Sans MS" pitchFamily="66" charset="0"/>
              </a:rPr>
              <a:t>at</a:t>
            </a:r>
            <a:r>
              <a:rPr lang="fr-CH" sz="3600" dirty="0" smtClean="0">
                <a:solidFill>
                  <a:schemeClr val="tx2"/>
                </a:solidFill>
                <a:latin typeface="Comic Sans MS" pitchFamily="66" charset="0"/>
              </a:rPr>
              <a:t> LEP 1 and 2</a:t>
            </a:r>
            <a:endParaRPr lang="fr-CH" sz="36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143000"/>
            <a:ext cx="8512103" cy="512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Arial" pitchFamily="34" charset="0"/>
              <a:buChar char="•"/>
            </a:pP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Injection </a:t>
            </a:r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</a:rPr>
              <a:t>losses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: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assumed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1.55×10</a:t>
            </a:r>
            <a:r>
              <a:rPr lang="fr-CH" b="1" baseline="30000" dirty="0" smtClean="0">
                <a:solidFill>
                  <a:schemeClr val="tx2"/>
                </a:solidFill>
                <a:latin typeface="Comic Sans MS" pitchFamily="66" charset="0"/>
              </a:rPr>
              <a:t>10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e</a:t>
            </a:r>
            <a:r>
              <a:rPr lang="fr-CH" b="1" baseline="30000" dirty="0" smtClean="0">
                <a:solidFill>
                  <a:schemeClr val="tx2"/>
                </a:solidFill>
                <a:latin typeface="Comic Sans MS" pitchFamily="66" charset="0"/>
              </a:rPr>
              <a:t>±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/s</a:t>
            </a:r>
          </a:p>
          <a:p>
            <a:pPr>
              <a:buClr>
                <a:srgbClr val="FF0000"/>
              </a:buClr>
            </a:pPr>
            <a:r>
              <a:rPr lang="fr-CH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  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 720 </a:t>
            </a:r>
            <a:r>
              <a:rPr lang="fr-CH" b="1" dirty="0" err="1" smtClean="0">
                <a:solidFill>
                  <a:schemeClr val="tx2"/>
                </a:solidFill>
                <a:latin typeface="Symbol" pitchFamily="18" charset="2"/>
                <a:sym typeface="Wingdings" pitchFamily="2" charset="2"/>
              </a:rPr>
              <a:t>m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Sv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/h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4 m 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(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can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>
                <a:solidFill>
                  <a:schemeClr val="tx2"/>
                </a:solidFill>
                <a:latin typeface="Comic Sans MS" pitchFamily="66" charset="0"/>
              </a:rPr>
              <a:t>be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>
                <a:solidFill>
                  <a:schemeClr val="tx2"/>
                </a:solidFill>
                <a:latin typeface="Comic Sans MS" pitchFamily="66" charset="0"/>
              </a:rPr>
              <a:t>much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higher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in 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</a:rPr>
              <a:t>top-off </a:t>
            </a:r>
          </a:p>
          <a:p>
            <a:pPr>
              <a:buClr>
                <a:srgbClr val="FF0000"/>
              </a:buClr>
            </a:pP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   mode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</a:rPr>
              <a:t>)</a:t>
            </a:r>
            <a:endParaRPr lang="fr-CH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marL="342900" indent="-342900">
              <a:buClr>
                <a:srgbClr val="FF0000"/>
              </a:buClr>
              <a:buFont typeface="Arial" pitchFamily="34" charset="0"/>
              <a:buChar char="•"/>
            </a:pPr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</a:rPr>
              <a:t>Stored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</a:rPr>
              <a:t>beam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</a:rPr>
              <a:t>losses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: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assumed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1.1×10</a:t>
            </a:r>
            <a:r>
              <a:rPr lang="fr-CH" b="1" baseline="30000" dirty="0" smtClean="0">
                <a:solidFill>
                  <a:schemeClr val="tx2"/>
                </a:solidFill>
                <a:latin typeface="Comic Sans MS" pitchFamily="66" charset="0"/>
              </a:rPr>
              <a:t>13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</a:rPr>
              <a:t>e</a:t>
            </a:r>
            <a:r>
              <a:rPr lang="fr-CH" b="1" baseline="30000" dirty="0">
                <a:solidFill>
                  <a:schemeClr val="tx2"/>
                </a:solidFill>
                <a:latin typeface="Comic Sans MS" pitchFamily="66" charset="0"/>
              </a:rPr>
              <a:t>±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</a:rPr>
              <a:t>/s 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(2×10 mA)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lost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locally</a:t>
            </a:r>
            <a:endParaRPr lang="fr-CH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>
              <a:buClr>
                <a:srgbClr val="FF0000"/>
              </a:buClr>
            </a:pPr>
            <a:r>
              <a:rPr lang="fr-CH" dirty="0">
                <a:solidFill>
                  <a:schemeClr val="tx2"/>
                </a:solidFill>
                <a:latin typeface="Comic Sans MS" pitchFamily="66" charset="0"/>
              </a:rPr>
              <a:t>    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 99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b="1" dirty="0" err="1" smtClean="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Sv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integrated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dose</a:t>
            </a:r>
          </a:p>
          <a:p>
            <a:pPr>
              <a:buClr>
                <a:srgbClr val="FF0000"/>
              </a:buClr>
            </a:pPr>
            <a:r>
              <a:rPr lang="fr-CH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  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 in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experiments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, 1.20 m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concrete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equivalent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</a:p>
          <a:p>
            <a:pPr>
              <a:buClr>
                <a:srgbClr val="FF0000"/>
              </a:buClr>
            </a:pP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   (280 g/cm</a:t>
            </a:r>
            <a:r>
              <a:rPr lang="fr-CH" b="1" baseline="300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2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)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required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in all directions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from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loss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point</a:t>
            </a:r>
          </a:p>
          <a:p>
            <a:pPr marL="342900" indent="-342900">
              <a:spcBef>
                <a:spcPts val="1200"/>
              </a:spcBef>
              <a:buClr>
                <a:srgbClr val="FF0000"/>
              </a:buClr>
              <a:buFont typeface="Arial" pitchFamily="34" charset="0"/>
              <a:buChar char="•"/>
            </a:pPr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Experiments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: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assumed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to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be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smtClean="0">
                <a:solidFill>
                  <a:srgbClr val="008000"/>
                </a:solidFill>
                <a:latin typeface="Comic Sans MS" pitchFamily="66" charset="0"/>
                <a:sym typeface="Wingdings" pitchFamily="2" charset="2"/>
              </a:rPr>
              <a:t>self-</a:t>
            </a:r>
            <a:r>
              <a:rPr lang="fr-CH" dirty="0" err="1" smtClean="0">
                <a:solidFill>
                  <a:srgbClr val="008000"/>
                </a:solidFill>
                <a:latin typeface="Comic Sans MS" pitchFamily="66" charset="0"/>
                <a:sym typeface="Wingdings" pitchFamily="2" charset="2"/>
              </a:rPr>
              <a:t>shielded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(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needs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active collaboration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between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RP and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experiment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designers)</a:t>
            </a:r>
          </a:p>
          <a:p>
            <a:pPr marL="342900" indent="-342900">
              <a:spcBef>
                <a:spcPts val="600"/>
              </a:spcBef>
              <a:buClr>
                <a:srgbClr val="FF0000"/>
              </a:buClr>
              <a:buFont typeface="Arial" pitchFamily="34" charset="0"/>
              <a:buChar char="•"/>
            </a:pP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Shielding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high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energy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losses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was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calculated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using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Swanson’s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book (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now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everything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could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be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done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with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FLUKA)</a:t>
            </a:r>
          </a:p>
        </p:txBody>
      </p:sp>
    </p:spTree>
    <p:extLst>
      <p:ext uri="{BB962C8B-B14F-4D97-AF65-F5344CB8AC3E}">
        <p14:creationId xmlns:p14="http://schemas.microsoft.com/office/powerpoint/2010/main" val="475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585788"/>
            <a:ext cx="3733800" cy="568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12192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20000"/>
            </a:pPr>
            <a:r>
              <a:rPr lang="fr-CH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SWANSON’s</a:t>
            </a:r>
            <a:r>
              <a:rPr lang="fr-CH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BOOK</a:t>
            </a:r>
            <a:endParaRPr lang="fr-CH" dirty="0">
              <a:solidFill>
                <a:schemeClr val="tx2"/>
              </a:solidFill>
              <a:latin typeface="Comic Sans MS" pitchFamily="66" charset="0"/>
              <a:cs typeface="Arial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7219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228600"/>
            <a:ext cx="784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000" dirty="0" smtClean="0">
                <a:solidFill>
                  <a:schemeClr val="tx2"/>
                </a:solidFill>
                <a:latin typeface="Comic Sans MS" pitchFamily="66" charset="0"/>
              </a:rPr>
              <a:t>Calculations for LEP 1 and 2</a:t>
            </a:r>
            <a:endParaRPr lang="fr-CH" sz="40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990600"/>
            <a:ext cx="89154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20000"/>
              <a:buFont typeface="+mj-lt"/>
              <a:buAutoNum type="arabicPeriod" startAt="6"/>
            </a:pP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Neutron production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from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SR and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beam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losses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(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from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SR minimal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LEP,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will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increase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with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higher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critical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energies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)  dose to people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near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ducts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and mazes</a:t>
            </a:r>
            <a:endParaRPr lang="fr-CH" dirty="0" smtClean="0">
              <a:solidFill>
                <a:srgbClr val="C00000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20000"/>
              <a:buFont typeface="+mj-lt"/>
              <a:buAutoNum type="arabicPeriod" startAt="6"/>
            </a:pP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Neutron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shielding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in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experimental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areas (due to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beam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losses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)   dose to people</a:t>
            </a:r>
            <a:endParaRPr lang="fr-CH" dirty="0">
              <a:solidFill>
                <a:srgbClr val="C00000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20000"/>
              <a:buFont typeface="+mj-lt"/>
              <a:buAutoNum type="arabicPeriod" startAt="6"/>
            </a:pP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Muons in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experimental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 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areas (due to </a:t>
            </a:r>
            <a:r>
              <a:rPr lang="fr-CH" dirty="0" err="1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beam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losses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)  dose to people</a:t>
            </a:r>
            <a:endParaRPr lang="fr-CH" dirty="0" smtClean="0">
              <a:solidFill>
                <a:srgbClr val="C00000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6"/>
            </a:pPr>
            <a:endParaRPr lang="fr-CH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4027944"/>
            <a:ext cx="8610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These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calculations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were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done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analytically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by hand,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using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very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crude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assumptions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. For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calculation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>
                <a:solidFill>
                  <a:srgbClr val="FF0000"/>
                </a:solidFill>
                <a:latin typeface="Comic Sans MS" pitchFamily="66" charset="0"/>
              </a:rPr>
              <a:t>8</a:t>
            </a:r>
            <a:r>
              <a:rPr lang="fr-CH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, a muon transport code </a:t>
            </a:r>
            <a:r>
              <a:rPr lang="fr-CH" dirty="0" smtClean="0">
                <a:solidFill>
                  <a:srgbClr val="FF0000"/>
                </a:solidFill>
                <a:latin typeface="Comic Sans MS" pitchFamily="66" charset="0"/>
              </a:rPr>
              <a:t>TOMCAT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was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also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used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.</a:t>
            </a:r>
          </a:p>
          <a:p>
            <a:endParaRPr lang="fr-CH" dirty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All could be done now with FLUKA, with much better accuracy </a:t>
            </a:r>
          </a:p>
          <a:p>
            <a:endParaRPr lang="fr-CH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962400"/>
            <a:ext cx="8382000" cy="24384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8163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285720"/>
            <a:ext cx="4648200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MORSE as </a:t>
            </a:r>
            <a:r>
              <a:rPr lang="fr-CH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used</a:t>
            </a:r>
            <a:r>
              <a:rPr lang="fr-CH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for LEP SR:</a:t>
            </a:r>
            <a:endParaRPr lang="fr-CH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Multigroup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photon transport: 21 </a:t>
            </a:r>
            <a:r>
              <a:rPr lang="fr-CH" b="1" dirty="0" err="1" smtClean="0">
                <a:solidFill>
                  <a:schemeClr val="tx2"/>
                </a:solidFill>
                <a:latin typeface="Symbol" pitchFamily="18" charset="2"/>
              </a:rPr>
              <a:t>g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-ray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energy groups (max. energy 14 MeV)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P3 Legendre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angular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expansion 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only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2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scattering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angles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at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each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collision 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No electron transport (pair production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accounted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for as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scattering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to 511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keV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group!)</a:t>
            </a:r>
            <a:endParaRPr lang="fr-CH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Special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scoring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and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biasing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prepared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CERN (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later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brought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to FLUKA…) </a:t>
            </a:r>
            <a:endParaRPr lang="fr-CH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24400" y="295671"/>
            <a:ext cx="403860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CH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FLUKA as </a:t>
            </a:r>
            <a:r>
              <a:rPr lang="fr-CH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can</a:t>
            </a:r>
            <a:r>
              <a:rPr lang="fr-CH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fr-CH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used</a:t>
            </a:r>
            <a:r>
              <a:rPr lang="fr-CH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for LEP3 SR and </a:t>
            </a:r>
            <a:r>
              <a:rPr lang="fr-CH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beam</a:t>
            </a:r>
            <a:r>
              <a:rPr lang="fr-CH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losses</a:t>
            </a:r>
            <a:r>
              <a:rPr lang="fr-CH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spcAft>
                <a:spcPts val="600"/>
              </a:spcAft>
            </a:pP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Continuous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 transport of </a:t>
            </a:r>
            <a:r>
              <a:rPr lang="fr-CH" b="1" dirty="0" smtClean="0">
                <a:solidFill>
                  <a:schemeClr val="tx2"/>
                </a:solidFill>
                <a:latin typeface="Symbol" pitchFamily="18" charset="2"/>
                <a:cs typeface="Arial" pitchFamily="34" charset="0"/>
              </a:rPr>
              <a:t>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 and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electrons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 up to </a:t>
            </a:r>
            <a:r>
              <a:rPr lang="fr-CH" dirty="0" err="1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P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eV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energies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. </a:t>
            </a:r>
            <a:endParaRPr lang="fr-CH" dirty="0">
              <a:solidFill>
                <a:schemeClr val="tx2"/>
              </a:solidFill>
              <a:latin typeface="Comic Sans MS" pitchFamily="66" charset="0"/>
              <a:cs typeface="Arial" pitchFamily="34" charset="0"/>
            </a:endParaRPr>
          </a:p>
          <a:p>
            <a:pPr>
              <a:spcAft>
                <a:spcPts val="600"/>
              </a:spcAft>
            </a:pP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Explicit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effects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: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photoelectric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, Compton, pair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prod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., e</a:t>
            </a:r>
            <a:r>
              <a:rPr lang="fr-CH" b="1" baseline="30000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+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 annihilation</a:t>
            </a:r>
            <a:endParaRPr lang="fr-CH" dirty="0">
              <a:solidFill>
                <a:schemeClr val="tx2"/>
              </a:solidFill>
              <a:latin typeface="Comic Sans MS" pitchFamily="66" charset="0"/>
              <a:cs typeface="Arial" pitchFamily="34" charset="0"/>
            </a:endParaRPr>
          </a:p>
          <a:p>
            <a:pPr>
              <a:spcAft>
                <a:spcPts val="600"/>
              </a:spcAft>
            </a:pP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Photon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polarization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 (important for SR!)</a:t>
            </a:r>
            <a:endParaRPr lang="fr-CH" dirty="0">
              <a:solidFill>
                <a:schemeClr val="tx2"/>
              </a:solidFill>
              <a:latin typeface="Comic Sans MS" pitchFamily="66" charset="0"/>
              <a:cs typeface="Arial" pitchFamily="34" charset="0"/>
            </a:endParaRPr>
          </a:p>
          <a:p>
            <a:pPr>
              <a:spcAft>
                <a:spcPts val="600"/>
              </a:spcAft>
            </a:pP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Photonuclear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reactions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at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 all photon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energies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Photomuon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 production.</a:t>
            </a:r>
          </a:p>
          <a:p>
            <a:endParaRPr lang="fr-CH" dirty="0">
              <a:solidFill>
                <a:schemeClr val="tx2"/>
              </a:solidFill>
              <a:latin typeface="Comic Sans MS" pitchFamily="66" charset="0"/>
              <a:cs typeface="Arial" pitchFamily="34" charset="0"/>
            </a:endParaRPr>
          </a:p>
          <a:p>
            <a:endParaRPr lang="fr-CH" dirty="0">
              <a:solidFill>
                <a:schemeClr val="tx2"/>
              </a:solidFill>
              <a:latin typeface="Comic Sans MS" pitchFamily="66" charset="0"/>
              <a:cs typeface="Arial" pitchFamily="34" charset="0"/>
            </a:endParaRPr>
          </a:p>
          <a:p>
            <a:endParaRPr lang="fr-CH" sz="2800" dirty="0"/>
          </a:p>
        </p:txBody>
      </p:sp>
      <p:sp>
        <p:nvSpPr>
          <p:cNvPr id="4" name="Rectangle 3"/>
          <p:cNvSpPr/>
          <p:nvPr/>
        </p:nvSpPr>
        <p:spPr>
          <a:xfrm>
            <a:off x="152400" y="285720"/>
            <a:ext cx="4495800" cy="58864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" name="Rectangle 4"/>
          <p:cNvSpPr/>
          <p:nvPr/>
        </p:nvSpPr>
        <p:spPr>
          <a:xfrm>
            <a:off x="4724400" y="272298"/>
            <a:ext cx="4267200" cy="58999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276600" y="5562600"/>
            <a:ext cx="1828800" cy="2169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612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467683"/>
            <a:ext cx="8229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Compared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fr-CH" dirty="0" err="1">
                <a:solidFill>
                  <a:srgbClr val="002060"/>
                </a:solidFill>
                <a:latin typeface="Comic Sans MS" pitchFamily="66" charset="0"/>
              </a:rPr>
              <a:t>with</a:t>
            </a:r>
            <a:r>
              <a:rPr lang="fr-CH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fr-CH" dirty="0" err="1">
                <a:solidFill>
                  <a:srgbClr val="002060"/>
                </a:solidFill>
                <a:latin typeface="Comic Sans MS" pitchFamily="66" charset="0"/>
              </a:rPr>
              <a:t>present</a:t>
            </a:r>
            <a:r>
              <a:rPr lang="fr-CH" dirty="0">
                <a:solidFill>
                  <a:srgbClr val="002060"/>
                </a:solidFill>
                <a:latin typeface="Comic Sans MS" pitchFamily="66" charset="0"/>
              </a:rPr>
              <a:t> (and 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future</a:t>
            </a:r>
            <a:r>
              <a:rPr lang="fr-CH" dirty="0">
                <a:solidFill>
                  <a:srgbClr val="002060"/>
                </a:solidFill>
                <a:latin typeface="Comic Sans MS" pitchFamily="66" charset="0"/>
              </a:rPr>
              <a:t>!) 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times,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computing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resources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for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shielding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design </a:t>
            </a:r>
            <a:r>
              <a:rPr lang="fr-CH" dirty="0">
                <a:solidFill>
                  <a:srgbClr val="002060"/>
                </a:solidFill>
                <a:latin typeface="Comic Sans MS" pitchFamily="66" charset="0"/>
              </a:rPr>
              <a:t>of LEP 1 and 2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were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poor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  <a:endParaRPr lang="fr-CH" dirty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But radiation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studies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were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successful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  <a:endParaRPr lang="fr-CH" dirty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spcBef>
                <a:spcPts val="1200"/>
              </a:spcBef>
            </a:pP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I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will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show: </a:t>
            </a:r>
          </a:p>
          <a:p>
            <a:pPr marL="342900" indent="-342900">
              <a:spcBef>
                <a:spcPts val="600"/>
              </a:spcBef>
              <a:buFont typeface="Courier New" pitchFamily="49" charset="0"/>
              <a:buChar char="o"/>
            </a:pP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what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the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most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important radiation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problems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were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30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years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ago</a:t>
            </a:r>
            <a:endParaRPr lang="fr-CH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342900" indent="-342900">
              <a:spcBef>
                <a:spcPts val="600"/>
              </a:spcBef>
              <a:buFont typeface="Courier New" pitchFamily="49" charset="0"/>
              <a:buChar char="o"/>
            </a:pP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how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they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were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solved</a:t>
            </a:r>
            <a:endParaRPr lang="fr-CH" dirty="0">
              <a:solidFill>
                <a:srgbClr val="002060"/>
              </a:solidFill>
              <a:latin typeface="Comic Sans MS" pitchFamily="66" charset="0"/>
            </a:endParaRPr>
          </a:p>
          <a:p>
            <a:pPr marL="342900" indent="-342900">
              <a:spcBef>
                <a:spcPts val="600"/>
              </a:spcBef>
              <a:buFont typeface="Courier New" pitchFamily="49" charset="0"/>
              <a:buChar char="o"/>
            </a:pP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which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issues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will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become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more important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at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TLEP3</a:t>
            </a:r>
          </a:p>
          <a:p>
            <a:pPr marL="342900" indent="-342900">
              <a:spcBef>
                <a:spcPts val="600"/>
              </a:spcBef>
              <a:buFont typeface="Courier New" pitchFamily="49" charset="0"/>
              <a:buChar char="o"/>
            </a:pPr>
            <a:r>
              <a:rPr lang="fr-CH" dirty="0" err="1">
                <a:solidFill>
                  <a:srgbClr val="002060"/>
                </a:solidFill>
                <a:latin typeface="Comic Sans MS" pitchFamily="66" charset="0"/>
              </a:rPr>
              <a:t>w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hich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of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these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will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need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improvements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, not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always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easy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to figure out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yet</a:t>
            </a:r>
            <a:endParaRPr lang="fr-CH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55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457200"/>
            <a:ext cx="81534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dirty="0" smtClean="0">
                <a:solidFill>
                  <a:schemeClr val="tx2"/>
                </a:solidFill>
                <a:latin typeface="Comic Sans MS" pitchFamily="66" charset="0"/>
              </a:rPr>
              <a:t>                 </a:t>
            </a:r>
            <a:r>
              <a:rPr lang="fr-CH" sz="3600" dirty="0" err="1" smtClean="0">
                <a:solidFill>
                  <a:schemeClr val="tx2"/>
                </a:solidFill>
                <a:latin typeface="Comic Sans MS" pitchFamily="66" charset="0"/>
              </a:rPr>
              <a:t>Induced</a:t>
            </a:r>
            <a:r>
              <a:rPr lang="fr-CH" sz="36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sz="3600" dirty="0" err="1" smtClean="0">
                <a:solidFill>
                  <a:schemeClr val="tx2"/>
                </a:solidFill>
                <a:latin typeface="Comic Sans MS" pitchFamily="66" charset="0"/>
              </a:rPr>
              <a:t>activity</a:t>
            </a:r>
            <a:r>
              <a:rPr lang="fr-CH" sz="36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  <a:p>
            <a:endParaRPr lang="fr-CH" dirty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fr-CH" dirty="0" err="1">
                <a:solidFill>
                  <a:schemeClr val="tx2"/>
                </a:solidFill>
                <a:latin typeface="Comic Sans MS" pitchFamily="66" charset="0"/>
              </a:rPr>
              <a:t>L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ow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at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LEP 1 and 2 (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although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important on dumps), but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required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a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big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effort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at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decommissioning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time:</a:t>
            </a:r>
            <a:endParaRPr lang="fr-CH" dirty="0" smtClean="0">
              <a:solidFill>
                <a:srgbClr val="008000"/>
              </a:solidFill>
              <a:latin typeface="Comic Sans MS" pitchFamily="66" charset="0"/>
            </a:endParaRPr>
          </a:p>
          <a:p>
            <a:pPr>
              <a:spcBef>
                <a:spcPts val="1200"/>
              </a:spcBef>
            </a:pPr>
            <a:r>
              <a:rPr lang="fr-CH" dirty="0" smtClean="0">
                <a:solidFill>
                  <a:srgbClr val="008000"/>
                </a:solidFill>
                <a:latin typeface="Comic Sans MS" pitchFamily="66" charset="0"/>
              </a:rPr>
              <a:t>M. </a:t>
            </a:r>
            <a:r>
              <a:rPr lang="fr-CH" dirty="0" err="1" smtClean="0">
                <a:solidFill>
                  <a:srgbClr val="008000"/>
                </a:solidFill>
                <a:latin typeface="Comic Sans MS" pitchFamily="66" charset="0"/>
              </a:rPr>
              <a:t>Silari</a:t>
            </a:r>
            <a:r>
              <a:rPr lang="fr-CH" dirty="0" smtClean="0">
                <a:solidFill>
                  <a:srgbClr val="008000"/>
                </a:solidFill>
                <a:latin typeface="Comic Sans MS" pitchFamily="66" charset="0"/>
              </a:rPr>
              <a:t> and L. </a:t>
            </a:r>
            <a:r>
              <a:rPr lang="fr-CH" dirty="0" err="1" smtClean="0">
                <a:solidFill>
                  <a:srgbClr val="008000"/>
                </a:solidFill>
                <a:latin typeface="Comic Sans MS" pitchFamily="66" charset="0"/>
              </a:rPr>
              <a:t>Ulrici</a:t>
            </a:r>
            <a:r>
              <a:rPr lang="fr-CH" dirty="0" smtClean="0">
                <a:solidFill>
                  <a:srgbClr val="008000"/>
                </a:solidFill>
                <a:latin typeface="Comic Sans MS" pitchFamily="66" charset="0"/>
              </a:rPr>
              <a:t>, </a:t>
            </a:r>
            <a:r>
              <a:rPr lang="fr-CH" dirty="0">
                <a:solidFill>
                  <a:srgbClr val="008000"/>
                </a:solidFill>
                <a:latin typeface="Comic Sans MS" pitchFamily="66" charset="0"/>
              </a:rPr>
              <a:t>	</a:t>
            </a:r>
          </a:p>
          <a:p>
            <a:r>
              <a:rPr lang="fr-CH" dirty="0">
                <a:solidFill>
                  <a:srgbClr val="008000"/>
                </a:solidFill>
                <a:latin typeface="Comic Sans MS" pitchFamily="66" charset="0"/>
              </a:rPr>
              <a:t>Investigation of </a:t>
            </a:r>
            <a:r>
              <a:rPr lang="fr-CH" dirty="0" err="1">
                <a:solidFill>
                  <a:srgbClr val="008000"/>
                </a:solidFill>
                <a:latin typeface="Comic Sans MS" pitchFamily="66" charset="0"/>
              </a:rPr>
              <a:t>induced</a:t>
            </a:r>
            <a:r>
              <a:rPr lang="fr-CH" dirty="0">
                <a:solidFill>
                  <a:srgbClr val="008000"/>
                </a:solidFill>
                <a:latin typeface="Comic Sans MS" pitchFamily="66" charset="0"/>
              </a:rPr>
              <a:t> </a:t>
            </a:r>
            <a:r>
              <a:rPr lang="fr-CH" dirty="0" err="1">
                <a:solidFill>
                  <a:srgbClr val="008000"/>
                </a:solidFill>
                <a:latin typeface="Comic Sans MS" pitchFamily="66" charset="0"/>
              </a:rPr>
              <a:t>radioactivity</a:t>
            </a:r>
            <a:r>
              <a:rPr lang="fr-CH" dirty="0">
                <a:solidFill>
                  <a:srgbClr val="008000"/>
                </a:solidFill>
                <a:latin typeface="Comic Sans MS" pitchFamily="66" charset="0"/>
              </a:rPr>
              <a:t> in the CERN Large Electron Positron </a:t>
            </a:r>
            <a:r>
              <a:rPr lang="fr-CH" dirty="0" err="1">
                <a:solidFill>
                  <a:srgbClr val="008000"/>
                </a:solidFill>
                <a:latin typeface="Comic Sans MS" pitchFamily="66" charset="0"/>
              </a:rPr>
              <a:t>collider</a:t>
            </a:r>
            <a:r>
              <a:rPr lang="fr-CH" dirty="0">
                <a:solidFill>
                  <a:srgbClr val="008000"/>
                </a:solidFill>
                <a:latin typeface="Comic Sans MS" pitchFamily="66" charset="0"/>
              </a:rPr>
              <a:t> for </a:t>
            </a:r>
            <a:r>
              <a:rPr lang="fr-CH" dirty="0" err="1">
                <a:solidFill>
                  <a:srgbClr val="008000"/>
                </a:solidFill>
                <a:latin typeface="Comic Sans MS" pitchFamily="66" charset="0"/>
              </a:rPr>
              <a:t>its</a:t>
            </a:r>
            <a:r>
              <a:rPr lang="fr-CH" dirty="0">
                <a:solidFill>
                  <a:srgbClr val="008000"/>
                </a:solidFill>
                <a:latin typeface="Comic Sans MS" pitchFamily="66" charset="0"/>
              </a:rPr>
              <a:t> </a:t>
            </a:r>
            <a:r>
              <a:rPr lang="fr-CH" dirty="0" err="1">
                <a:solidFill>
                  <a:srgbClr val="008000"/>
                </a:solidFill>
                <a:latin typeface="Comic Sans MS" pitchFamily="66" charset="0"/>
              </a:rPr>
              <a:t>decommissioning</a:t>
            </a:r>
            <a:endParaRPr lang="fr-CH" dirty="0">
              <a:solidFill>
                <a:srgbClr val="008000"/>
              </a:solidFill>
              <a:latin typeface="Comic Sans MS" pitchFamily="66" charset="0"/>
            </a:endParaRPr>
          </a:p>
          <a:p>
            <a:r>
              <a:rPr lang="fr-CH" dirty="0" smtClean="0">
                <a:solidFill>
                  <a:srgbClr val="008000"/>
                </a:solidFill>
                <a:latin typeface="Comic Sans MS" pitchFamily="66" charset="0"/>
              </a:rPr>
              <a:t>NIM A 526</a:t>
            </a:r>
            <a:r>
              <a:rPr lang="fr-CH" dirty="0">
                <a:solidFill>
                  <a:srgbClr val="008000"/>
                </a:solidFill>
                <a:latin typeface="Comic Sans MS" pitchFamily="66" charset="0"/>
              </a:rPr>
              <a:t>, </a:t>
            </a:r>
            <a:r>
              <a:rPr lang="fr-CH" dirty="0" smtClean="0">
                <a:solidFill>
                  <a:srgbClr val="008000"/>
                </a:solidFill>
                <a:latin typeface="Comic Sans MS" pitchFamily="66" charset="0"/>
              </a:rPr>
              <a:t>510-536 (2004)</a:t>
            </a:r>
            <a:endParaRPr lang="fr-CH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>
              <a:spcBef>
                <a:spcPts val="1200"/>
              </a:spcBef>
            </a:pP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From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beam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losses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, </a:t>
            </a:r>
            <a:r>
              <a:rPr lang="fr-CH" dirty="0" err="1">
                <a:solidFill>
                  <a:schemeClr val="tx2"/>
                </a:solidFill>
                <a:latin typeface="Comic Sans MS" pitchFamily="66" charset="0"/>
              </a:rPr>
              <a:t>c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alculated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first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using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Swanson’s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book,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with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FLUKA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later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From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SR,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negligible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at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LEP 1 and 2,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will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not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be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so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at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LEP3.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Photonuclear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reactions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in FLUKA are OK, but cross-sections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near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threshold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will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be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critical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, and are not all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well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known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yet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. 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Photofission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possible in Pb.</a:t>
            </a:r>
          </a:p>
          <a:p>
            <a:endParaRPr lang="fr-CH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95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000146" y="-133455"/>
            <a:ext cx="5118508" cy="87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188" y="4391025"/>
            <a:ext cx="3095625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812400"/>
            <a:ext cx="6526412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934200" y="812400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</a:rPr>
              <a:t>Also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</a:rPr>
              <a:t>induced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</a:rPr>
              <a:t>activity</a:t>
            </a:r>
            <a:endParaRPr lang="fr-CH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48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762000"/>
            <a:ext cx="6440103" cy="46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5334000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Pb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thickness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3 or 8 mm,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attenuates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power by 98 to 99%</a:t>
            </a:r>
          </a:p>
          <a:p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</a:rPr>
              <a:t>Would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</a:rPr>
              <a:t>be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</a:rPr>
              <a:t>very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 ineffective </a:t>
            </a:r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</a:rPr>
              <a:t>at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</a:rPr>
              <a:t>higher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 SR </a:t>
            </a:r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</a:rPr>
              <a:t>energies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!!!</a:t>
            </a:r>
          </a:p>
          <a:p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How to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mitigate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?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Don’t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know: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needs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new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ideas</a:t>
            </a:r>
            <a:endParaRPr lang="fr-CH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42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2"/>
          <p:cNvSpPr txBox="1">
            <a:spLocks noChangeArrowheads="1"/>
          </p:cNvSpPr>
          <p:nvPr/>
        </p:nvSpPr>
        <p:spPr bwMode="auto">
          <a:xfrm>
            <a:off x="642910" y="642918"/>
            <a:ext cx="8172480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en-US" sz="2800" b="1" kern="0" dirty="0">
              <a:solidFill>
                <a:srgbClr val="660066"/>
              </a:solidFill>
              <a:latin typeface="Comic Sans MS"/>
            </a:endParaRPr>
          </a:p>
        </p:txBody>
      </p:sp>
      <p:sp>
        <p:nvSpPr>
          <p:cNvPr id="42" name="Title 38"/>
          <p:cNvSpPr txBox="1">
            <a:spLocks/>
          </p:cNvSpPr>
          <p:nvPr/>
        </p:nvSpPr>
        <p:spPr bwMode="auto">
          <a:xfrm>
            <a:off x="571472" y="21429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b="1" kern="0" dirty="0" smtClean="0">
                <a:solidFill>
                  <a:srgbClr val="660066"/>
                </a:solidFill>
                <a:latin typeface="Comic Sans MS"/>
              </a:rPr>
              <a:t>Photon cross </a:t>
            </a:r>
            <a:r>
              <a:rPr lang="en-US" sz="3200" b="1" kern="0" dirty="0" smtClean="0">
                <a:solidFill>
                  <a:srgbClr val="660066"/>
                </a:solidFill>
                <a:latin typeface="Comic Sans MS"/>
              </a:rPr>
              <a:t>sections</a:t>
            </a:r>
            <a:endParaRPr lang="en-US" sz="3200" kern="0" dirty="0">
              <a:solidFill>
                <a:srgbClr val="660066"/>
              </a:solidFill>
              <a:latin typeface="Comic Sans MS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478500" y="843962"/>
            <a:ext cx="8379781" cy="4711107"/>
            <a:chOff x="478500" y="928671"/>
            <a:chExt cx="8379781" cy="4711107"/>
          </a:xfrm>
        </p:grpSpPr>
        <p:pic>
          <p:nvPicPr>
            <p:cNvPr id="1967105" name="Picture 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110" b="901"/>
            <a:stretch>
              <a:fillRect/>
            </a:stretch>
          </p:blipFill>
          <p:spPr bwMode="auto">
            <a:xfrm rot="5400000">
              <a:off x="2659410" y="-1087829"/>
              <a:ext cx="4182372" cy="8215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9" name="Straight Connector 8"/>
            <p:cNvCxnSpPr/>
            <p:nvPr/>
          </p:nvCxnSpPr>
          <p:spPr bwMode="auto">
            <a:xfrm rot="5400000">
              <a:off x="1355792" y="4287754"/>
              <a:ext cx="1584907" cy="1027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rot="5400000">
              <a:off x="2636538" y="4507206"/>
              <a:ext cx="1156282" cy="1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 rot="5400000">
              <a:off x="5815530" y="4185734"/>
              <a:ext cx="1799221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 rot="5400000">
              <a:off x="6250793" y="4263808"/>
              <a:ext cx="1643074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2000232" y="5051526"/>
              <a:ext cx="135732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US" sz="1600" dirty="0" smtClean="0">
                  <a:solidFill>
                    <a:srgbClr val="FF0000"/>
                  </a:solidFill>
                  <a:latin typeface="Comic Sans MS" pitchFamily="66" charset="0"/>
                </a:rPr>
                <a:t>Compton dominated</a:t>
              </a:r>
              <a:endParaRPr lang="en-US" sz="1600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215074" y="5034455"/>
              <a:ext cx="135732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US" sz="1600" dirty="0" smtClean="0">
                  <a:solidFill>
                    <a:srgbClr val="FF0000"/>
                  </a:solidFill>
                  <a:latin typeface="Comic Sans MS" pitchFamily="66" charset="0"/>
                </a:rPr>
                <a:t>Compton dominated</a:t>
              </a:r>
              <a:endParaRPr lang="en-US" sz="1600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78500" y="5055003"/>
              <a:ext cx="15931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US" sz="1600" dirty="0" smtClean="0">
                  <a:solidFill>
                    <a:srgbClr val="0070C0"/>
                  </a:solidFill>
                  <a:latin typeface="Comic Sans MS" pitchFamily="66" charset="0"/>
                </a:rPr>
                <a:t>Photoelectric dominated</a:t>
              </a:r>
              <a:endParaRPr lang="en-US" sz="1600" dirty="0">
                <a:solidFill>
                  <a:srgbClr val="0070C0"/>
                </a:solidFill>
                <a:latin typeface="Comic Sans MS" pitchFamily="66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836218" y="5033975"/>
              <a:ext cx="15931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US" sz="1600" dirty="0" smtClean="0">
                  <a:solidFill>
                    <a:srgbClr val="0070C0"/>
                  </a:solidFill>
                  <a:latin typeface="Comic Sans MS" pitchFamily="66" charset="0"/>
                </a:rPr>
                <a:t>Photoelectric dominated</a:t>
              </a:r>
              <a:endParaRPr lang="en-US" sz="1600" dirty="0">
                <a:solidFill>
                  <a:srgbClr val="0070C0"/>
                </a:solidFill>
                <a:latin typeface="Comic Sans MS" pitchFamily="66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214678" y="5051526"/>
              <a:ext cx="12799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US" sz="1600" dirty="0" smtClean="0">
                  <a:solidFill>
                    <a:srgbClr val="339966"/>
                  </a:solidFill>
                  <a:latin typeface="Comic Sans MS" pitchFamily="66" charset="0"/>
                </a:rPr>
                <a:t>Pair dominated</a:t>
              </a:r>
              <a:endParaRPr lang="en-US" sz="1600" dirty="0">
                <a:solidFill>
                  <a:srgbClr val="339966"/>
                </a:solidFill>
                <a:latin typeface="Comic Sans MS" pitchFamily="66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363969" y="5034455"/>
              <a:ext cx="12799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US" sz="1600" dirty="0" smtClean="0">
                  <a:solidFill>
                    <a:srgbClr val="339966"/>
                  </a:solidFill>
                  <a:latin typeface="Comic Sans MS" pitchFamily="66" charset="0"/>
                </a:rPr>
                <a:t>Pair dominated</a:t>
              </a:r>
              <a:endParaRPr lang="en-US" sz="1600" dirty="0">
                <a:solidFill>
                  <a:srgbClr val="339966"/>
                </a:solidFill>
                <a:latin typeface="Comic Sans MS" pitchFamily="66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105518" y="5479186"/>
            <a:ext cx="63979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eaLnBrk="1" hangingPunct="1"/>
            <a:r>
              <a:rPr lang="en-US" sz="1600" dirty="0" smtClean="0">
                <a:solidFill>
                  <a:srgbClr val="000000"/>
                </a:solidFill>
                <a:latin typeface="Comic Sans MS" pitchFamily="66" charset="0"/>
                <a:sym typeface="Symbol"/>
              </a:rPr>
              <a:t></a:t>
            </a:r>
            <a:r>
              <a:rPr lang="en-US" sz="1600" baseline="-25000" dirty="0" err="1" smtClean="0">
                <a:solidFill>
                  <a:srgbClr val="000000"/>
                </a:solidFill>
                <a:latin typeface="Comic Sans MS" pitchFamily="66" charset="0"/>
                <a:sym typeface="Symbol"/>
              </a:rPr>
              <a:t>p.e</a:t>
            </a:r>
            <a:r>
              <a:rPr lang="en-US" sz="1600" baseline="-25000" dirty="0" smtClean="0">
                <a:solidFill>
                  <a:srgbClr val="000000"/>
                </a:solidFill>
                <a:latin typeface="Comic Sans MS" pitchFamily="66" charset="0"/>
                <a:sym typeface="Symbol"/>
              </a:rPr>
              <a:t>.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66" charset="0"/>
                <a:sym typeface="Symbol"/>
              </a:rPr>
              <a:t>=photoelectric cross section;   </a:t>
            </a:r>
            <a:r>
              <a:rPr lang="en-US" sz="1600" baseline="-25000" dirty="0" err="1" smtClean="0">
                <a:solidFill>
                  <a:srgbClr val="000000"/>
                </a:solidFill>
                <a:latin typeface="Comic Sans MS" pitchFamily="66" charset="0"/>
                <a:sym typeface="Symbol"/>
              </a:rPr>
              <a:t>incoh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66" charset="0"/>
                <a:sym typeface="Symbol"/>
              </a:rPr>
              <a:t>=Compton cross section;</a:t>
            </a:r>
          </a:p>
          <a:p>
            <a:pPr algn="just" eaLnBrk="1" hangingPunct="1"/>
            <a:r>
              <a:rPr lang="en-US" sz="1600" dirty="0" smtClean="0">
                <a:solidFill>
                  <a:srgbClr val="000000"/>
                </a:solidFill>
                <a:latin typeface="Comic Sans MS" pitchFamily="66" charset="0"/>
                <a:sym typeface="Symbol"/>
              </a:rPr>
              <a:t> </a:t>
            </a:r>
            <a:r>
              <a:rPr lang="en-US" sz="1600" baseline="-25000" dirty="0" smtClean="0">
                <a:solidFill>
                  <a:srgbClr val="000000"/>
                </a:solidFill>
                <a:latin typeface="Comic Sans MS" pitchFamily="66" charset="0"/>
                <a:sym typeface="Symbol"/>
              </a:rPr>
              <a:t>coherent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66" charset="0"/>
                <a:sym typeface="Symbol"/>
              </a:rPr>
              <a:t>=Rayleigh cross section;  </a:t>
            </a:r>
            <a:r>
              <a:rPr lang="en-US" sz="1600" baseline="-25000" dirty="0" err="1" smtClean="0">
                <a:solidFill>
                  <a:srgbClr val="000000"/>
                </a:solidFill>
                <a:latin typeface="Comic Sans MS" pitchFamily="66" charset="0"/>
                <a:sym typeface="Symbol"/>
              </a:rPr>
              <a:t>nuc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66" charset="0"/>
                <a:sym typeface="Symbol"/>
              </a:rPr>
              <a:t>=photonuclear cross section;</a:t>
            </a:r>
          </a:p>
          <a:p>
            <a:pPr algn="just" eaLnBrk="1" hangingPunct="1"/>
            <a:r>
              <a:rPr lang="en-US" sz="1600" dirty="0" smtClean="0">
                <a:solidFill>
                  <a:srgbClr val="000000"/>
                </a:solidFill>
                <a:latin typeface="Comic Sans MS" pitchFamily="66" charset="0"/>
                <a:sym typeface="Symbol"/>
              </a:rPr>
              <a:t></a:t>
            </a:r>
            <a:r>
              <a:rPr lang="en-US" sz="1600" baseline="-25000" dirty="0" smtClean="0">
                <a:solidFill>
                  <a:srgbClr val="000000"/>
                </a:solidFill>
                <a:latin typeface="Comic Sans MS" pitchFamily="66" charset="0"/>
                <a:sym typeface="Symbol"/>
              </a:rPr>
              <a:t>N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66" charset="0"/>
                <a:sym typeface="Symbol"/>
              </a:rPr>
              <a:t>=pair production cross section, nuclear field;</a:t>
            </a:r>
          </a:p>
          <a:p>
            <a:pPr algn="just" eaLnBrk="1" hangingPunct="1"/>
            <a:r>
              <a:rPr lang="en-US" sz="1600" dirty="0" smtClean="0">
                <a:solidFill>
                  <a:srgbClr val="000000"/>
                </a:solidFill>
                <a:latin typeface="Comic Sans MS" pitchFamily="66" charset="0"/>
                <a:sym typeface="Symbol"/>
              </a:rPr>
              <a:t></a:t>
            </a:r>
            <a:r>
              <a:rPr lang="en-US" sz="1600" baseline="-25000" dirty="0" smtClean="0">
                <a:solidFill>
                  <a:srgbClr val="000000"/>
                </a:solidFill>
                <a:latin typeface="Comic Sans MS" pitchFamily="66" charset="0"/>
                <a:sym typeface="Symbol"/>
              </a:rPr>
              <a:t>e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66" charset="0"/>
                <a:sym typeface="Symbol"/>
              </a:rPr>
              <a:t>=pair production cross section, electron field</a:t>
            </a:r>
            <a:endParaRPr lang="en-US" sz="1600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50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339" y="76200"/>
            <a:ext cx="6791861" cy="68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315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04800"/>
            <a:ext cx="6531632" cy="59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793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143000"/>
            <a:ext cx="84582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dirty="0">
                <a:solidFill>
                  <a:schemeClr val="tx2"/>
                </a:solidFill>
                <a:latin typeface="Comic Sans MS" pitchFamily="66" charset="0"/>
              </a:rPr>
              <a:t> Radiation </a:t>
            </a:r>
            <a:r>
              <a:rPr lang="fr-CH" sz="3600" dirty="0" smtClean="0">
                <a:solidFill>
                  <a:schemeClr val="tx2"/>
                </a:solidFill>
                <a:latin typeface="Comic Sans MS" pitchFamily="66" charset="0"/>
              </a:rPr>
              <a:t>Damage</a:t>
            </a:r>
          </a:p>
          <a:p>
            <a:endParaRPr lang="fr-CH" sz="3600" dirty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fr-CH" dirty="0" err="1">
                <a:solidFill>
                  <a:schemeClr val="tx2"/>
                </a:solidFill>
                <a:latin typeface="Comic Sans MS" pitchFamily="66" charset="0"/>
              </a:rPr>
              <a:t>Assumed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>
                <a:solidFill>
                  <a:schemeClr val="tx2"/>
                </a:solidFill>
                <a:latin typeface="Comic Sans MS" pitchFamily="66" charset="0"/>
              </a:rPr>
              <a:t>criterion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</a:rPr>
              <a:t> for </a:t>
            </a:r>
            <a:r>
              <a:rPr lang="fr-CH" dirty="0" err="1">
                <a:solidFill>
                  <a:schemeClr val="tx2"/>
                </a:solidFill>
                <a:latin typeface="Comic Sans MS" pitchFamily="66" charset="0"/>
              </a:rPr>
              <a:t>acceptability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</a:rPr>
              <a:t> of </a:t>
            </a:r>
            <a:r>
              <a:rPr lang="fr-CH" dirty="0" err="1">
                <a:solidFill>
                  <a:schemeClr val="tx2"/>
                </a:solidFill>
                <a:latin typeface="Comic Sans MS" pitchFamily="66" charset="0"/>
              </a:rPr>
              <a:t>materials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</a:rPr>
              <a:t>: must survive </a:t>
            </a:r>
            <a:r>
              <a:rPr lang="fr-CH" dirty="0" err="1">
                <a:solidFill>
                  <a:schemeClr val="tx2"/>
                </a:solidFill>
                <a:latin typeface="Comic Sans MS" pitchFamily="66" charset="0"/>
              </a:rPr>
              <a:t>after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</a:rPr>
              <a:t> 200 Ah </a:t>
            </a:r>
            <a:r>
              <a:rPr lang="fr-CH" dirty="0" err="1">
                <a:solidFill>
                  <a:schemeClr val="tx2"/>
                </a:solidFill>
                <a:latin typeface="Comic Sans MS" pitchFamily="66" charset="0"/>
              </a:rPr>
              <a:t>at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</a:rPr>
              <a:t> 86 </a:t>
            </a:r>
            <a:r>
              <a:rPr lang="fr-CH" dirty="0" err="1">
                <a:solidFill>
                  <a:schemeClr val="tx2"/>
                </a:solidFill>
                <a:latin typeface="Comic Sans MS" pitchFamily="66" charset="0"/>
              </a:rPr>
              <a:t>GeV</a:t>
            </a:r>
            <a:endParaRPr lang="fr-CH" dirty="0" smtClean="0">
              <a:solidFill>
                <a:schemeClr val="tx2"/>
              </a:solidFill>
              <a:latin typeface="Comic Sans MS" pitchFamily="66" charset="0"/>
            </a:endParaRPr>
          </a:p>
          <a:p>
            <a:endParaRPr lang="fr-CH" dirty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Coil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insulation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: glass-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fiber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reinforced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epoxy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resins</a:t>
            </a:r>
            <a:endParaRPr lang="fr-CH" dirty="0" smtClean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          Survive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&lt; 10</a:t>
            </a:r>
            <a:r>
              <a:rPr lang="fr-CH" baseline="300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8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Gy</a:t>
            </a:r>
          </a:p>
          <a:p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Cable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insulation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: no PVC or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other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that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can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produce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corrosive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gases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(EPR: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ethylene-propylene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rubber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,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polyethylene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)  survive &lt; 10</a:t>
            </a:r>
            <a:r>
              <a:rPr lang="fr-CH" baseline="300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6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Gy</a:t>
            </a:r>
            <a:endParaRPr lang="fr-CH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57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678" y="533400"/>
            <a:ext cx="6050522" cy="24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124200"/>
            <a:ext cx="5144107" cy="30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299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6" y="31200"/>
            <a:ext cx="9227780" cy="68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5000" y="5405735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</a:rPr>
              <a:t>Measured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!</a:t>
            </a:r>
            <a:endParaRPr lang="fr-CH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5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6200"/>
            <a:ext cx="8520679" cy="67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4781544" y="4281488"/>
            <a:ext cx="457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019800" y="4281488"/>
            <a:ext cx="457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862065" y="304800"/>
            <a:ext cx="358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</a:rPr>
              <a:t>Too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 good to </a:t>
            </a:r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</a:rPr>
              <a:t>be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</a:rPr>
              <a:t>true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!</a:t>
            </a:r>
            <a:endParaRPr lang="fr-CH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41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533400"/>
            <a:ext cx="76200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Three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main classes of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problems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: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Protection of the machine (</a:t>
            </a:r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</a:rPr>
              <a:t>including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</a:rPr>
              <a:t>electronics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) 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 the </a:t>
            </a:r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most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critical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!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Protection of people  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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easy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, not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worse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than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for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any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other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large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accelerator</a:t>
            </a:r>
            <a:endParaRPr lang="fr-CH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Protection of the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environment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 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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technically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not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too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difficult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to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calculate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with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modern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tools</a:t>
            </a:r>
            <a:r>
              <a:rPr lang="fr-CH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.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Very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important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politically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and in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order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to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avoid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too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conservative and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costly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solutions</a:t>
            </a:r>
            <a:endParaRPr lang="fr-CH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5800" y="48006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Mitigation of 1.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is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problematic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.</a:t>
            </a:r>
          </a:p>
          <a:p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Mitigation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easy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for 2.,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provided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deep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underground</a:t>
            </a:r>
          </a:p>
          <a:p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Mitigation of 3.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needs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dedicated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studies</a:t>
            </a:r>
            <a:endParaRPr lang="fr-CH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0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29" y="914399"/>
            <a:ext cx="8722371" cy="58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231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400"/>
            <a:ext cx="7824000" cy="58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480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49"/>
          <a:stretch/>
        </p:blipFill>
        <p:spPr bwMode="auto">
          <a:xfrm>
            <a:off x="190500" y="457201"/>
            <a:ext cx="47625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479" y="1466850"/>
            <a:ext cx="4295775" cy="392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680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"/>
            <a:ext cx="5295900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24500" y="1741944"/>
            <a:ext cx="36195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Effects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on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environment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were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minimal, but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were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calculated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in a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very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crude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way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(</a:t>
            </a:r>
            <a:r>
              <a:rPr lang="fr-CH" dirty="0" err="1">
                <a:solidFill>
                  <a:schemeClr val="tx2"/>
                </a:solidFill>
                <a:latin typeface="Comic Sans MS" pitchFamily="66" charset="0"/>
              </a:rPr>
              <a:t>e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.g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.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induced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activities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calculated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as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integrated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values over all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soil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thicknesses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).</a:t>
            </a:r>
            <a:endParaRPr lang="fr-CH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76550" y="4473476"/>
            <a:ext cx="61912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But </a:t>
            </a:r>
            <a:r>
              <a:rPr lang="fr-CH" dirty="0" err="1" smtClean="0">
                <a:solidFill>
                  <a:srgbClr val="C00000"/>
                </a:solidFill>
                <a:latin typeface="Comic Sans MS" pitchFamily="66" charset="0"/>
              </a:rPr>
              <a:t>politically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 VERY important!!! </a:t>
            </a:r>
          </a:p>
          <a:p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Very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accurate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and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detailed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calculations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are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now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possible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with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FLUKA, and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needed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due to the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constraining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evolution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of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legal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limits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and the excessive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cost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of a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too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conservative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approach</a:t>
            </a:r>
            <a:endParaRPr lang="fr-CH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83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078" y="381000"/>
            <a:ext cx="5990122" cy="39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388" y="4312800"/>
            <a:ext cx="6246381" cy="20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671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3" y="152400"/>
            <a:ext cx="4454227" cy="57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472" y="1219800"/>
            <a:ext cx="4798528" cy="32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795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35" y="152400"/>
            <a:ext cx="8507565" cy="56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904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567" y="115888"/>
            <a:ext cx="7636433" cy="59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241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13" y="406758"/>
            <a:ext cx="7011987" cy="61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830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6" y="762002"/>
            <a:ext cx="9072000" cy="5263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103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14" b="35374"/>
          <a:stretch/>
        </p:blipFill>
        <p:spPr bwMode="auto">
          <a:xfrm>
            <a:off x="1173236" y="193234"/>
            <a:ext cx="7056364" cy="5893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73236" y="193234"/>
            <a:ext cx="1569964" cy="10259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04800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dirty="0" smtClean="0">
                <a:solidFill>
                  <a:schemeClr val="tx2"/>
                </a:solidFill>
                <a:latin typeface="Comic Sans MS" pitchFamily="66" charset="0"/>
              </a:rPr>
              <a:t>The </a:t>
            </a:r>
            <a:r>
              <a:rPr lang="fr-CH" sz="3200" dirty="0" smtClean="0">
                <a:solidFill>
                  <a:srgbClr val="FF0000"/>
                </a:solidFill>
                <a:latin typeface="Comic Sans MS" pitchFamily="66" charset="0"/>
              </a:rPr>
              <a:t>RAWOG</a:t>
            </a:r>
            <a:r>
              <a:rPr lang="fr-CH" sz="3200" dirty="0" smtClean="0">
                <a:solidFill>
                  <a:schemeClr val="tx2"/>
                </a:solidFill>
                <a:latin typeface="Comic Sans MS" pitchFamily="66" charset="0"/>
              </a:rPr>
              <a:t> (</a:t>
            </a:r>
            <a:r>
              <a:rPr lang="fr-CH" sz="3200" dirty="0" err="1" smtClean="0">
                <a:solidFill>
                  <a:srgbClr val="FF0000"/>
                </a:solidFill>
                <a:latin typeface="Comic Sans MS" pitchFamily="66" charset="0"/>
              </a:rPr>
              <a:t>RA</a:t>
            </a:r>
            <a:r>
              <a:rPr lang="fr-CH" sz="3200" dirty="0" err="1" smtClean="0">
                <a:solidFill>
                  <a:schemeClr val="tx2"/>
                </a:solidFill>
                <a:latin typeface="Comic Sans MS" pitchFamily="66" charset="0"/>
              </a:rPr>
              <a:t>diation</a:t>
            </a:r>
            <a:r>
              <a:rPr lang="fr-CH" sz="32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sz="3200" dirty="0" err="1" smtClean="0">
                <a:solidFill>
                  <a:srgbClr val="FF0000"/>
                </a:solidFill>
                <a:latin typeface="Comic Sans MS" pitchFamily="66" charset="0"/>
              </a:rPr>
              <a:t>WO</a:t>
            </a:r>
            <a:r>
              <a:rPr lang="fr-CH" sz="3200" dirty="0" err="1" smtClean="0">
                <a:solidFill>
                  <a:schemeClr val="tx2"/>
                </a:solidFill>
                <a:latin typeface="Comic Sans MS" pitchFamily="66" charset="0"/>
              </a:rPr>
              <a:t>rking</a:t>
            </a:r>
            <a:r>
              <a:rPr lang="fr-CH" sz="32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sz="3200" dirty="0" smtClean="0">
                <a:solidFill>
                  <a:srgbClr val="FF0000"/>
                </a:solidFill>
                <a:latin typeface="Comic Sans MS" pitchFamily="66" charset="0"/>
              </a:rPr>
              <a:t>G</a:t>
            </a:r>
            <a:r>
              <a:rPr lang="fr-CH" sz="3200" dirty="0" smtClean="0">
                <a:solidFill>
                  <a:schemeClr val="tx2"/>
                </a:solidFill>
                <a:latin typeface="Comic Sans MS" pitchFamily="66" charset="0"/>
              </a:rPr>
              <a:t>roup)  </a:t>
            </a:r>
            <a:endParaRPr lang="fr-CH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990600"/>
            <a:ext cx="83058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The LEP radiation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studies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were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organized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by the RAWOG, in a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way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that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proved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very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successful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Members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of RAWOG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were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radiation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physicists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, LEP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engineers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and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physicists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, and experts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from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various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European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electron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accelerators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(DESY, Frascati, Orsay…)</a:t>
            </a:r>
          </a:p>
          <a:p>
            <a:pPr>
              <a:spcBef>
                <a:spcPts val="1200"/>
              </a:spcBef>
            </a:pP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The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working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group met once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every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month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to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present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and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discuss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one or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two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radiation issues.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During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the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coming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month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, radiation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physicists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made relevant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calculations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whose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results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were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presented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and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discussed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in the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next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monthly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meeting. </a:t>
            </a:r>
          </a:p>
          <a:p>
            <a:pPr>
              <a:spcBef>
                <a:spcPts val="1200"/>
              </a:spcBef>
            </a:pP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Examples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: mazes, klystron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galleries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,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alcoves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, vacuum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chamber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tx2"/>
                </a:solidFill>
                <a:latin typeface="Comic Sans MS" pitchFamily="66" charset="0"/>
              </a:rPr>
              <a:t>shielding</a:t>
            </a:r>
            <a:r>
              <a:rPr lang="fr-CH" dirty="0" smtClean="0">
                <a:solidFill>
                  <a:schemeClr val="tx2"/>
                </a:solidFill>
                <a:latin typeface="Comic Sans MS" pitchFamily="66" charset="0"/>
              </a:rPr>
              <a:t>…</a:t>
            </a:r>
            <a:r>
              <a:rPr lang="fr-CH" dirty="0" smtClean="0"/>
              <a:t>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8965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63" y="76199"/>
            <a:ext cx="8936231" cy="66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933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874" y="304800"/>
            <a:ext cx="6748726" cy="58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944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88" y="679200"/>
            <a:ext cx="8451512" cy="51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194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74" y="444000"/>
            <a:ext cx="8537209" cy="56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-42864" y="5076824"/>
            <a:ext cx="60960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445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8" y="838200"/>
            <a:ext cx="8620125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827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1" y="381000"/>
            <a:ext cx="8730210" cy="57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81000" y="152400"/>
            <a:ext cx="44807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3200" dirty="0">
                <a:solidFill>
                  <a:schemeClr val="tx2"/>
                </a:solidFill>
                <a:latin typeface="Comic Sans MS" pitchFamily="66" charset="0"/>
              </a:rPr>
              <a:t>Synchrotron Radiation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591" y="685800"/>
            <a:ext cx="4724409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dirty="0" err="1">
                <a:solidFill>
                  <a:srgbClr val="002060"/>
                </a:solidFill>
                <a:latin typeface="Comic Sans MS" pitchFamily="66" charset="0"/>
              </a:rPr>
              <a:t>Critical</a:t>
            </a:r>
            <a:r>
              <a:rPr lang="fr-CH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fr-CH" dirty="0" err="1">
                <a:solidFill>
                  <a:srgbClr val="002060"/>
                </a:solidFill>
                <a:latin typeface="Comic Sans MS" pitchFamily="66" charset="0"/>
              </a:rPr>
              <a:t>energy</a:t>
            </a:r>
            <a:r>
              <a:rPr lang="fr-CH" dirty="0">
                <a:solidFill>
                  <a:srgbClr val="002060"/>
                </a:solidFill>
                <a:latin typeface="Comic Sans MS" pitchFamily="66" charset="0"/>
              </a:rPr>
              <a:t>: </a:t>
            </a:r>
            <a:endParaRPr lang="fr-CH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spcBef>
                <a:spcPts val="1200"/>
              </a:spcBef>
            </a:pPr>
            <a:r>
              <a:rPr lang="fr-CH" dirty="0" err="1">
                <a:solidFill>
                  <a:srgbClr val="002060"/>
                </a:solidFill>
                <a:latin typeface="Comic Sans MS" pitchFamily="66" charset="0"/>
              </a:rPr>
              <a:t>H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alf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fr-CH" dirty="0">
                <a:solidFill>
                  <a:srgbClr val="002060"/>
                </a:solidFill>
                <a:latin typeface="Comic Sans MS" pitchFamily="66" charset="0"/>
              </a:rPr>
              <a:t>power </a:t>
            </a:r>
            <a:r>
              <a:rPr lang="fr-CH" dirty="0" err="1">
                <a:solidFill>
                  <a:srgbClr val="002060"/>
                </a:solidFill>
                <a:latin typeface="Comic Sans MS" pitchFamily="66" charset="0"/>
              </a:rPr>
              <a:t>below</a:t>
            </a:r>
            <a:r>
              <a:rPr lang="fr-CH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fr-CH" dirty="0" err="1">
                <a:solidFill>
                  <a:srgbClr val="002060"/>
                </a:solidFill>
                <a:latin typeface="Comic Sans MS" pitchFamily="66" charset="0"/>
              </a:rPr>
              <a:t>it</a:t>
            </a:r>
            <a:r>
              <a:rPr lang="fr-CH" dirty="0"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fr-CH" dirty="0" err="1">
                <a:solidFill>
                  <a:srgbClr val="002060"/>
                </a:solidFill>
                <a:latin typeface="Comic Sans MS" pitchFamily="66" charset="0"/>
              </a:rPr>
              <a:t>half</a:t>
            </a:r>
            <a:r>
              <a:rPr lang="fr-CH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above</a:t>
            </a:r>
            <a:endParaRPr lang="fr-CH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spcBef>
                <a:spcPts val="600"/>
              </a:spcBef>
            </a:pPr>
            <a:r>
              <a:rPr lang="fr-CH" dirty="0" err="1">
                <a:solidFill>
                  <a:srgbClr val="002060"/>
                </a:solidFill>
                <a:latin typeface="Comic Sans MS" pitchFamily="66" charset="0"/>
              </a:rPr>
              <a:t>P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roportional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fr-CH" dirty="0">
                <a:solidFill>
                  <a:srgbClr val="002060"/>
                </a:solidFill>
                <a:latin typeface="Comic Sans MS" pitchFamily="66" charset="0"/>
              </a:rPr>
              <a:t>to </a:t>
            </a:r>
            <a:r>
              <a:rPr lang="fr-CH" dirty="0">
                <a:solidFill>
                  <a:srgbClr val="FF0000"/>
                </a:solidFill>
                <a:latin typeface="Comic Sans MS" pitchFamily="66" charset="0"/>
              </a:rPr>
              <a:t>E</a:t>
            </a:r>
            <a:r>
              <a:rPr lang="fr-CH" baseline="30000" dirty="0">
                <a:solidFill>
                  <a:srgbClr val="FF0000"/>
                </a:solidFill>
                <a:latin typeface="Comic Sans MS" pitchFamily="66" charset="0"/>
              </a:rPr>
              <a:t>3</a:t>
            </a:r>
            <a:r>
              <a:rPr lang="fr-CH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CH" dirty="0" smtClean="0">
                <a:solidFill>
                  <a:srgbClr val="FF0000"/>
                </a:solidFill>
                <a:latin typeface="Comic Sans MS" pitchFamily="66" charset="0"/>
              </a:rPr>
              <a:t>/ </a:t>
            </a:r>
            <a:r>
              <a:rPr lang="fr-CH" b="1" dirty="0" smtClean="0">
                <a:solidFill>
                  <a:srgbClr val="FF0000"/>
                </a:solidFill>
                <a:latin typeface="Symbol" pitchFamily="18" charset="2"/>
              </a:rPr>
              <a:t>r</a:t>
            </a:r>
          </a:p>
          <a:p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(</a:t>
            </a:r>
            <a:r>
              <a:rPr lang="fr-CH" dirty="0">
                <a:solidFill>
                  <a:srgbClr val="002060"/>
                </a:solidFill>
                <a:latin typeface="Comic Sans MS" pitchFamily="66" charset="0"/>
              </a:rPr>
              <a:t>E=</a:t>
            </a:r>
            <a:r>
              <a:rPr lang="fr-CH" dirty="0" err="1">
                <a:solidFill>
                  <a:srgbClr val="002060"/>
                </a:solidFill>
                <a:latin typeface="Comic Sans MS" pitchFamily="66" charset="0"/>
              </a:rPr>
              <a:t>electron</a:t>
            </a:r>
            <a:r>
              <a:rPr lang="fr-CH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energy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fr-CH" b="1" dirty="0">
                <a:solidFill>
                  <a:srgbClr val="002060"/>
                </a:solidFill>
                <a:latin typeface="Symbol" pitchFamily="18" charset="2"/>
              </a:rPr>
              <a:t>r 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= </a:t>
            </a:r>
            <a:r>
              <a:rPr lang="fr-CH" dirty="0" err="1" smtClean="0">
                <a:solidFill>
                  <a:srgbClr val="002060"/>
                </a:solidFill>
                <a:latin typeface="Comic Sans MS" pitchFamily="66" charset="0"/>
              </a:rPr>
              <a:t>bending</a:t>
            </a:r>
            <a:r>
              <a:rPr lang="fr-CH" dirty="0" smtClean="0">
                <a:solidFill>
                  <a:srgbClr val="002060"/>
                </a:solidFill>
                <a:latin typeface="Comic Sans MS" pitchFamily="66" charset="0"/>
              </a:rPr>
              <a:t> radius)</a:t>
            </a:r>
            <a:endParaRPr lang="fr-CH" dirty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spcBef>
                <a:spcPts val="1200"/>
              </a:spcBef>
            </a:pPr>
            <a:r>
              <a:rPr lang="fr-CH" dirty="0">
                <a:solidFill>
                  <a:srgbClr val="002060"/>
                </a:solidFill>
                <a:latin typeface="Comic Sans MS" pitchFamily="66" charset="0"/>
              </a:rPr>
              <a:t>SR power: </a:t>
            </a:r>
            <a:r>
              <a:rPr lang="fr-CH" dirty="0" err="1">
                <a:solidFill>
                  <a:srgbClr val="002060"/>
                </a:solidFill>
                <a:latin typeface="Comic Sans MS" pitchFamily="66" charset="0"/>
              </a:rPr>
              <a:t>proportional</a:t>
            </a:r>
            <a:r>
              <a:rPr lang="fr-CH" dirty="0">
                <a:solidFill>
                  <a:srgbClr val="002060"/>
                </a:solidFill>
                <a:latin typeface="Comic Sans MS" pitchFamily="66" charset="0"/>
              </a:rPr>
              <a:t> to </a:t>
            </a:r>
            <a:r>
              <a:rPr lang="fr-CH" dirty="0" smtClean="0">
                <a:solidFill>
                  <a:srgbClr val="FF0000"/>
                </a:solidFill>
                <a:latin typeface="Comic Sans MS" pitchFamily="66" charset="0"/>
              </a:rPr>
              <a:t>E</a:t>
            </a:r>
            <a:r>
              <a:rPr lang="fr-CH" baseline="30000" dirty="0" smtClean="0">
                <a:solidFill>
                  <a:srgbClr val="FF0000"/>
                </a:solidFill>
                <a:latin typeface="Comic Sans MS" pitchFamily="66" charset="0"/>
              </a:rPr>
              <a:t>4 </a:t>
            </a:r>
            <a:r>
              <a:rPr lang="fr-CH" dirty="0" smtClean="0">
                <a:solidFill>
                  <a:srgbClr val="FF0000"/>
                </a:solidFill>
                <a:latin typeface="Comic Sans MS" pitchFamily="66" charset="0"/>
              </a:rPr>
              <a:t>/</a:t>
            </a:r>
            <a:r>
              <a:rPr lang="fr-CH" baseline="300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CH" b="1" dirty="0">
                <a:solidFill>
                  <a:srgbClr val="FF0000"/>
                </a:solidFill>
                <a:latin typeface="Symbol" pitchFamily="18" charset="2"/>
              </a:rPr>
              <a:t>r</a:t>
            </a:r>
            <a:endParaRPr lang="fr-CH" baseline="30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spcBef>
                <a:spcPts val="1200"/>
              </a:spcBef>
            </a:pPr>
            <a:endParaRPr lang="fr-CH" baseline="300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45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ueprint">
  <a:themeElements>
    <a:clrScheme name="Blueprint 9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0033CC"/>
      </a:accent2>
      <a:accent3>
        <a:srgbClr val="FFFFFF"/>
      </a:accent3>
      <a:accent4>
        <a:srgbClr val="353A77"/>
      </a:accent4>
      <a:accent5>
        <a:srgbClr val="F4E9C1"/>
      </a:accent5>
      <a:accent6>
        <a:srgbClr val="002DB9"/>
      </a:accent6>
      <a:hlink>
        <a:srgbClr val="6F89F7"/>
      </a:hlink>
      <a:folHlink>
        <a:srgbClr val="CFDBFD"/>
      </a:folHlink>
    </a:clrScheme>
    <a:fontScheme name="Blueprin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9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0033CC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002DB9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9605</TotalTime>
  <Words>1133</Words>
  <Application>Microsoft Office PowerPoint</Application>
  <PresentationFormat>On-screen Show (4:3)</PresentationFormat>
  <Paragraphs>129</Paragraphs>
  <Slides>41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43" baseType="lpstr">
      <vt:lpstr>Custom Design</vt:lpstr>
      <vt:lpstr>Blueprint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Jefferson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Shannan Kyte</dc:creator>
  <cp:lastModifiedBy>fluka</cp:lastModifiedBy>
  <cp:revision>549</cp:revision>
  <dcterms:created xsi:type="dcterms:W3CDTF">2006-10-20T18:11:04Z</dcterms:created>
  <dcterms:modified xsi:type="dcterms:W3CDTF">2013-01-09T16:38:18Z</dcterms:modified>
</cp:coreProperties>
</file>