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264" r:id="rId2"/>
    <p:sldId id="496" r:id="rId3"/>
    <p:sldId id="340" r:id="rId4"/>
    <p:sldId id="497" r:id="rId5"/>
    <p:sldId id="493" r:id="rId6"/>
    <p:sldId id="499" r:id="rId7"/>
    <p:sldId id="500" r:id="rId8"/>
    <p:sldId id="569" r:id="rId9"/>
    <p:sldId id="565" r:id="rId10"/>
    <p:sldId id="501" r:id="rId11"/>
    <p:sldId id="502" r:id="rId12"/>
    <p:sldId id="505" r:id="rId13"/>
    <p:sldId id="570" r:id="rId14"/>
    <p:sldId id="516" r:id="rId15"/>
    <p:sldId id="517" r:id="rId16"/>
    <p:sldId id="518" r:id="rId17"/>
    <p:sldId id="519" r:id="rId18"/>
    <p:sldId id="521" r:id="rId19"/>
    <p:sldId id="522" r:id="rId20"/>
    <p:sldId id="524" r:id="rId21"/>
    <p:sldId id="566" r:id="rId22"/>
    <p:sldId id="567" r:id="rId23"/>
    <p:sldId id="525" r:id="rId24"/>
    <p:sldId id="509" r:id="rId25"/>
    <p:sldId id="510" r:id="rId26"/>
    <p:sldId id="512" r:id="rId27"/>
    <p:sldId id="514" r:id="rId28"/>
    <p:sldId id="513" r:id="rId29"/>
    <p:sldId id="515" r:id="rId30"/>
    <p:sldId id="526" r:id="rId31"/>
    <p:sldId id="527" r:id="rId32"/>
    <p:sldId id="528" r:id="rId33"/>
    <p:sldId id="531" r:id="rId34"/>
    <p:sldId id="532" r:id="rId35"/>
    <p:sldId id="533" r:id="rId36"/>
    <p:sldId id="535" r:id="rId37"/>
    <p:sldId id="536" r:id="rId38"/>
    <p:sldId id="537" r:id="rId39"/>
    <p:sldId id="534" r:id="rId40"/>
    <p:sldId id="538" r:id="rId41"/>
    <p:sldId id="539" r:id="rId42"/>
    <p:sldId id="540" r:id="rId43"/>
    <p:sldId id="541" r:id="rId44"/>
    <p:sldId id="542" r:id="rId45"/>
    <p:sldId id="473" r:id="rId46"/>
    <p:sldId id="370" r:id="rId47"/>
    <p:sldId id="491" r:id="rId48"/>
    <p:sldId id="543" r:id="rId49"/>
    <p:sldId id="544" r:id="rId50"/>
    <p:sldId id="545" r:id="rId51"/>
    <p:sldId id="547" r:id="rId52"/>
    <p:sldId id="548" r:id="rId53"/>
    <p:sldId id="492" r:id="rId54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E46C0A"/>
    <a:srgbClr val="0000FF"/>
    <a:srgbClr val="FF0000"/>
    <a:srgbClr val="CCFFFF"/>
    <a:srgbClr val="CCFF99"/>
    <a:srgbClr val="BADDE1"/>
    <a:srgbClr val="CC00FF"/>
    <a:srgbClr val="FF99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2111" autoAdjust="0"/>
  </p:normalViewPr>
  <p:slideViewPr>
    <p:cSldViewPr>
      <p:cViewPr varScale="1">
        <p:scale>
          <a:sx n="106" d="100"/>
          <a:sy n="106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58"/>
    </p:cViewPr>
  </p:sorterViewPr>
  <p:notesViewPr>
    <p:cSldViewPr>
      <p:cViewPr varScale="1">
        <p:scale>
          <a:sx n="71" d="100"/>
          <a:sy n="71" d="100"/>
        </p:scale>
        <p:origin x="-1829" y="-8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7" Type="http://schemas.openxmlformats.org/officeDocument/2006/relationships/image" Target="../media/image90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5FBF0A-0BF2-4796-ACF2-959B9FD06D31}" type="datetimeFigureOut">
              <a:rPr lang="fr-FR"/>
              <a:pPr>
                <a:defRPr/>
              </a:pPr>
              <a:t>14/01/2013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D682B0-466E-4D83-97BC-B929157A37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64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DC87F0-1B13-4C22-A0BC-0D2D7BBA682D}" type="datetimeFigureOut">
              <a:rPr lang="fr-FR"/>
              <a:pPr>
                <a:defRPr/>
              </a:pPr>
              <a:t>14/01/2013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CC5A30-9BAF-4923-BE60-FBF513CD95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979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56A4CA-0027-4F06-83A8-8573658FE363}" type="slidenum">
              <a:rPr lang="fr-FR" smtClean="0">
                <a:latin typeface="Arial" pitchFamily="34" charset="0"/>
              </a:rPr>
              <a:pPr/>
              <a:t>1</a:t>
            </a:fld>
            <a:endParaRPr lang="fr-F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C5A30-9BAF-4923-BE60-FBF513CD95C4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942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C5A30-9BAF-4923-BE60-FBF513CD95C4}" type="slidenum">
              <a:rPr lang="fr-FR" smtClean="0"/>
              <a:pPr>
                <a:defRPr/>
              </a:pPr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6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LHCbtrack"/>
          <p:cNvPicPr>
            <a:picLocks noChangeAspect="1" noChangeArrowheads="1"/>
          </p:cNvPicPr>
          <p:nvPr userDrawn="1"/>
        </p:nvPicPr>
        <p:blipFill>
          <a:blip r:embed="rId2" cstate="print"/>
          <a:srcRect t="8396" b="21074"/>
          <a:stretch>
            <a:fillRect/>
          </a:stretch>
        </p:blipFill>
        <p:spPr bwMode="auto">
          <a:xfrm>
            <a:off x="64" y="1142984"/>
            <a:ext cx="91440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6"/>
          <p:cNvSpPr txBox="1"/>
          <p:nvPr userDrawn="1"/>
        </p:nvSpPr>
        <p:spPr>
          <a:xfrm>
            <a:off x="-32" y="1026690"/>
            <a:ext cx="9144001" cy="4254098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noAutofit/>
          </a:bodyPr>
          <a:lstStyle/>
          <a:p>
            <a:pPr algn="l" defTabSz="457200" rtl="0"/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" name="Picture 5" descr="panorama-2"/>
          <p:cNvPicPr>
            <a:picLocks noChangeAspect="1" noChangeArrowheads="1"/>
          </p:cNvPicPr>
          <p:nvPr userDrawn="1"/>
        </p:nvPicPr>
        <p:blipFill>
          <a:blip r:embed="rId3" cstate="print">
            <a:lum bright="18000" contrast="6000"/>
          </a:blip>
          <a:srcRect/>
          <a:stretch>
            <a:fillRect/>
          </a:stretch>
        </p:blipFill>
        <p:spPr bwMode="auto">
          <a:xfrm>
            <a:off x="0" y="3929066"/>
            <a:ext cx="9144000" cy="291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5634061"/>
            <a:ext cx="1752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5634061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9588"/>
            <a:ext cx="7772400" cy="1311275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GB"/>
              <a:t>Cliquez pour modifier le style du titre du masque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3713" y="3432179"/>
            <a:ext cx="5648325" cy="639763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  <a:p>
            <a:r>
              <a:rPr lang="fr-FR"/>
              <a:t>LPC Clermont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84988" y="93663"/>
            <a:ext cx="2259012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7950" y="93663"/>
            <a:ext cx="6624638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contenu 2"/>
          <p:cNvSpPr>
            <a:spLocks noGrp="1"/>
          </p:cNvSpPr>
          <p:nvPr>
            <p:ph idx="12"/>
          </p:nvPr>
        </p:nvSpPr>
        <p:spPr>
          <a:xfrm>
            <a:off x="107982" y="3902092"/>
            <a:ext cx="9036050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4392042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2"/>
          </p:nvPr>
        </p:nvSpPr>
        <p:spPr>
          <a:xfrm>
            <a:off x="4644454" y="836712"/>
            <a:ext cx="4392042" cy="1884362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9" name="Espace réservé de la dat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xfrm>
            <a:off x="1230313" y="6584950"/>
            <a:ext cx="2743200" cy="2286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14/01/2013</a:t>
            </a:r>
            <a:endParaRPr lang="en-GB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524625"/>
            <a:ext cx="46085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88582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36613"/>
            <a:ext cx="90360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texte</a:t>
            </a:r>
            <a:r>
              <a:rPr lang="en-GB" dirty="0" smtClean="0"/>
              <a:t>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masqu</a:t>
            </a:r>
            <a:endParaRPr lang="en-GB" dirty="0" smtClean="0"/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A60020E-3E29-48E7-B5D8-8D0CBCD9DD31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28400" y="144000"/>
            <a:ext cx="8229600" cy="583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 style </a:t>
            </a:r>
            <a:r>
              <a:rPr lang="en-GB" dirty="0" err="1" smtClean="0"/>
              <a:t>du</a:t>
            </a:r>
            <a:r>
              <a:rPr lang="en-GB" dirty="0" smtClean="0"/>
              <a:t> titre</a:t>
            </a:r>
          </a:p>
        </p:txBody>
      </p:sp>
      <p:pic>
        <p:nvPicPr>
          <p:cNvPr id="9" name="Picture 6" descr="lp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86776" y="6500834"/>
            <a:ext cx="357166" cy="35716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7772490" y="6503738"/>
            <a:ext cx="514286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4" name="Picture 2" descr="C:\Users\Pascal\Documents\LHCb\Conferences\Berkeley 2013\logoBerkeley.gi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448609"/>
            <a:ext cx="611559" cy="40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20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8825" indent="-280988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6175" indent="-196850" algn="l" rtl="0" eaLnBrk="0" fontAlgn="base" hangingPunct="0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525588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4pPr>
      <a:lvl5pPr marL="1905000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5pPr>
      <a:lvl6pPr marL="23622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0.png"/><Relationship Id="rId3" Type="http://schemas.openxmlformats.org/officeDocument/2006/relationships/image" Target="../media/image45.png"/><Relationship Id="rId7" Type="http://schemas.openxmlformats.org/officeDocument/2006/relationships/image" Target="../media/image11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image" Target="../media/image150.png"/><Relationship Id="rId5" Type="http://schemas.openxmlformats.org/officeDocument/2006/relationships/image" Target="../media/image9.png"/><Relationship Id="rId10" Type="http://schemas.openxmlformats.org/officeDocument/2006/relationships/image" Target="../media/image140.png"/><Relationship Id="rId4" Type="http://schemas.openxmlformats.org/officeDocument/2006/relationships/image" Target="../media/image84.png"/><Relationship Id="rId9" Type="http://schemas.openxmlformats.org/officeDocument/2006/relationships/image" Target="../media/image1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87.wmf"/><Relationship Id="rId18" Type="http://schemas.openxmlformats.org/officeDocument/2006/relationships/oleObject" Target="../embeddings/oleObject10.bin"/><Relationship Id="rId3" Type="http://schemas.openxmlformats.org/officeDocument/2006/relationships/image" Target="../media/image69.jpe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89.wmf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84.wmf"/><Relationship Id="rId11" Type="http://schemas.openxmlformats.org/officeDocument/2006/relationships/image" Target="../media/image86.wmf"/><Relationship Id="rId5" Type="http://schemas.openxmlformats.org/officeDocument/2006/relationships/oleObject" Target="../embeddings/oleObject3.bin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90.wmf"/><Relationship Id="rId4" Type="http://schemas.openxmlformats.org/officeDocument/2006/relationships/image" Target="../media/image91.jpeg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8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0.png"/><Relationship Id="rId4" Type="http://schemas.openxmlformats.org/officeDocument/2006/relationships/image" Target="../media/image99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ctrTitle"/>
          </p:nvPr>
        </p:nvSpPr>
        <p:spPr>
          <a:xfrm>
            <a:off x="685800" y="1879388"/>
            <a:ext cx="7772400" cy="1323439"/>
          </a:xfrm>
          <a:noFill/>
          <a:ln w="19050"/>
        </p:spPr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/>
              <a:t>Status and Recent Highlights </a:t>
            </a:r>
            <a:endParaRPr lang="fr-FR" dirty="0" smtClean="0"/>
          </a:p>
        </p:txBody>
      </p:sp>
      <p:sp>
        <p:nvSpPr>
          <p:cNvPr id="1536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763713" y="3429000"/>
            <a:ext cx="5648325" cy="929485"/>
          </a:xfrm>
        </p:spPr>
        <p:txBody>
          <a:bodyPr/>
          <a:lstStyle/>
          <a:p>
            <a:r>
              <a:rPr lang="fr-FR" dirty="0" smtClean="0"/>
              <a:t>Pascal Perret </a:t>
            </a:r>
          </a:p>
          <a:p>
            <a:r>
              <a:rPr lang="fr-FR" dirty="0" smtClean="0"/>
              <a:t>LPC Clermont</a:t>
            </a:r>
          </a:p>
          <a:p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fr-FR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behalf</a:t>
            </a:r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fr-FR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Collaboration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118195" y="1142984"/>
            <a:ext cx="302580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9900"/>
                </a:solidFill>
              </a:rPr>
              <a:t>14 January 2013</a:t>
            </a:r>
            <a:endParaRPr lang="en-GB" sz="2400" b="1" dirty="0">
              <a:solidFill>
                <a:srgbClr val="009900"/>
              </a:solidFill>
            </a:endParaRPr>
          </a:p>
        </p:txBody>
      </p:sp>
      <p:sp>
        <p:nvSpPr>
          <p:cNvPr id="10" name="Rectangle 1031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rgbClr val="FFFFFF"/>
                </a:solidFill>
                <a:latin typeface="verdana"/>
              </a:rPr>
              <a:t>Berkeley Workshop on </a:t>
            </a:r>
            <a:br>
              <a:rPr lang="en-US" sz="2800" b="1" dirty="0">
                <a:solidFill>
                  <a:srgbClr val="FFFFFF"/>
                </a:solidFill>
                <a:latin typeface="verdana"/>
              </a:rPr>
            </a:br>
            <a:r>
              <a:rPr lang="en-US" sz="2800" b="1" dirty="0">
                <a:solidFill>
                  <a:srgbClr val="FFFFFF"/>
                </a:solidFill>
                <a:latin typeface="verdana"/>
              </a:rPr>
              <a:t>Heavy Flavor Production at Hadron </a:t>
            </a:r>
            <a:r>
              <a:rPr lang="en-US" sz="2800" b="1" dirty="0" smtClean="0">
                <a:solidFill>
                  <a:srgbClr val="FFFFFF"/>
                </a:solidFill>
                <a:latin typeface="verdana"/>
              </a:rPr>
              <a:t>Colliders</a:t>
            </a:r>
            <a:endParaRPr lang="en-US" sz="2800" dirty="0">
              <a:latin typeface="Arial" pitchFamily="-109" charset="0"/>
            </a:endParaRPr>
          </a:p>
        </p:txBody>
      </p:sp>
      <p:pic>
        <p:nvPicPr>
          <p:cNvPr id="73730" name="Picture 2" descr="C:\Users\Pascal\Documents\LHCb\Conferences\Berkeley 2013\logoBerkele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052736"/>
            <a:ext cx="11525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LHCb</a:t>
            </a:r>
            <a:r>
              <a:rPr lang="fr-FR" dirty="0" smtClean="0"/>
              <a:t> trigger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875676" y="923230"/>
            <a:ext cx="5232828" cy="5386090"/>
          </a:xfrm>
        </p:spPr>
        <p:txBody>
          <a:bodyPr/>
          <a:lstStyle/>
          <a:p>
            <a:pPr lvl="1"/>
            <a:r>
              <a:rPr lang="en-GB" dirty="0" smtClean="0"/>
              <a:t>Level-0 trigger: hardware</a:t>
            </a:r>
          </a:p>
          <a:p>
            <a:pPr lvl="2"/>
            <a:r>
              <a:rPr lang="en-GB" dirty="0" smtClean="0"/>
              <a:t>4 </a:t>
            </a:r>
            <a:r>
              <a:rPr lang="en-GB" dirty="0" err="1" smtClean="0"/>
              <a:t>μs</a:t>
            </a:r>
            <a:r>
              <a:rPr lang="en-GB" dirty="0" smtClean="0"/>
              <a:t> latency @ 40MHz</a:t>
            </a:r>
          </a:p>
          <a:p>
            <a:pPr lvl="2"/>
            <a:r>
              <a:rPr lang="en-GB" dirty="0" smtClean="0"/>
              <a:t>“Moderate”  E</a:t>
            </a:r>
            <a:r>
              <a:rPr lang="en-GB" baseline="-25000" dirty="0" smtClean="0"/>
              <a:t>T</a:t>
            </a:r>
            <a:r>
              <a:rPr lang="en-GB" dirty="0" smtClean="0"/>
              <a:t>/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threshold:</a:t>
            </a:r>
          </a:p>
          <a:p>
            <a:pPr lvl="3"/>
            <a:r>
              <a:rPr lang="en-GB" i="1" dirty="0" smtClean="0"/>
              <a:t>Typically</a:t>
            </a:r>
          </a:p>
          <a:p>
            <a:pPr lvl="4"/>
            <a:r>
              <a:rPr lang="en-GB" i="1" dirty="0" smtClean="0"/>
              <a:t>E</a:t>
            </a:r>
            <a:r>
              <a:rPr lang="en-GB" i="1" baseline="-25000" dirty="0" smtClean="0"/>
              <a:t>T</a:t>
            </a:r>
            <a:r>
              <a:rPr lang="en-GB" i="1" dirty="0" smtClean="0"/>
              <a:t>(e/γ)&gt;2.7 </a:t>
            </a:r>
            <a:r>
              <a:rPr lang="en-GB" i="1" dirty="0" err="1" smtClean="0"/>
              <a:t>GeV</a:t>
            </a:r>
            <a:r>
              <a:rPr lang="en-GB" i="1" dirty="0" smtClean="0"/>
              <a:t>; E</a:t>
            </a:r>
            <a:r>
              <a:rPr lang="en-GB" i="1" baseline="-25000" dirty="0" smtClean="0"/>
              <a:t>T</a:t>
            </a:r>
            <a:r>
              <a:rPr lang="en-GB" i="1" dirty="0" smtClean="0"/>
              <a:t>(h)&gt;3.6 </a:t>
            </a:r>
            <a:r>
              <a:rPr lang="en-GB" i="1" dirty="0" err="1" smtClean="0"/>
              <a:t>GeV</a:t>
            </a:r>
            <a:endParaRPr lang="en-GB" i="1" dirty="0" smtClean="0"/>
          </a:p>
          <a:p>
            <a:pPr lvl="4"/>
            <a:r>
              <a:rPr lang="en-GB" i="1" dirty="0" err="1" smtClean="0"/>
              <a:t>p</a:t>
            </a:r>
            <a:r>
              <a:rPr lang="en-GB" i="1" baseline="-25000" dirty="0" err="1" smtClean="0"/>
              <a:t>T</a:t>
            </a:r>
            <a:r>
              <a:rPr lang="en-GB" i="1" dirty="0" smtClean="0"/>
              <a:t>(μ)&gt;1.4 </a:t>
            </a:r>
            <a:r>
              <a:rPr lang="en-GB" i="1" dirty="0" err="1" smtClean="0"/>
              <a:t>GeV</a:t>
            </a:r>
            <a:r>
              <a:rPr lang="en-GB" i="1" dirty="0" smtClean="0"/>
              <a:t>/c</a:t>
            </a:r>
          </a:p>
          <a:p>
            <a:pPr lvl="1"/>
            <a:r>
              <a:rPr lang="en-GB" dirty="0" smtClean="0"/>
              <a:t>HLT trigger: software</a:t>
            </a:r>
          </a:p>
          <a:p>
            <a:pPr lvl="2"/>
            <a:r>
              <a:rPr lang="en-GB" dirty="0" smtClean="0"/>
              <a:t>~30000 tasks in parallel on ~1500 nodes</a:t>
            </a:r>
          </a:p>
          <a:p>
            <a:pPr lvl="1"/>
            <a:r>
              <a:rPr lang="en-GB" dirty="0" smtClean="0"/>
              <a:t>Storage rate: 5 kHz</a:t>
            </a:r>
          </a:p>
          <a:p>
            <a:pPr lvl="1"/>
            <a:r>
              <a:rPr lang="en-GB" dirty="0" smtClean="0"/>
              <a:t>Combined efficiency (L0+HLT):</a:t>
            </a:r>
          </a:p>
          <a:p>
            <a:pPr lvl="2"/>
            <a:r>
              <a:rPr lang="en-GB" dirty="0" smtClean="0"/>
              <a:t>~90 % for di-</a:t>
            </a:r>
            <a:r>
              <a:rPr lang="en-GB" dirty="0" err="1" smtClean="0"/>
              <a:t>muon</a:t>
            </a:r>
            <a:r>
              <a:rPr lang="en-GB" dirty="0" smtClean="0"/>
              <a:t> channels</a:t>
            </a:r>
          </a:p>
          <a:p>
            <a:pPr lvl="2"/>
            <a:r>
              <a:rPr lang="en-GB" dirty="0" smtClean="0"/>
              <a:t>~30 % for multi-body </a:t>
            </a:r>
            <a:r>
              <a:rPr lang="en-GB" dirty="0" err="1" smtClean="0"/>
              <a:t>hadronic</a:t>
            </a:r>
            <a:r>
              <a:rPr lang="en-GB" dirty="0" smtClean="0"/>
              <a:t> final states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026" name="Picture 2" descr="C:\Users\Pascal\Documents\LHCb\Conferences\Berkeley 2013\LHCb_Trigger_P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696164" cy="53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7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2050" name="Picture 2" descr="C:\Users\Pascal\Documents\LHCb\Conferences\Berkeley 2013\IntegratedLumiLHCbTime_Yearl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" r="7587" b="2225"/>
          <a:stretch/>
        </p:blipFill>
        <p:spPr bwMode="auto">
          <a:xfrm>
            <a:off x="71899" y="764704"/>
            <a:ext cx="4896544" cy="352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scal\Documents\LHCb\Conferences\Berkeley 2013\PieChartEffBreakdow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5632" r="20676" b="24577"/>
          <a:stretch/>
        </p:blipFill>
        <p:spPr bwMode="auto">
          <a:xfrm>
            <a:off x="5364088" y="1556792"/>
            <a:ext cx="2588234" cy="13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792893"/>
              </p:ext>
            </p:extLst>
          </p:nvPr>
        </p:nvGraphicFramePr>
        <p:xfrm>
          <a:off x="467544" y="1124744"/>
          <a:ext cx="2736303" cy="111252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71778"/>
                <a:gridCol w="771778"/>
                <a:gridCol w="119274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2012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2.1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2011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1.1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0.038 fb</a:t>
                      </a:r>
                      <a:r>
                        <a:rPr lang="fr-FR" baseline="30000" dirty="0" smtClean="0"/>
                        <a:t>-1</a:t>
                      </a:r>
                      <a:endParaRPr lang="fr-FR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63888" y="37170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553762" y="27089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95936" y="18448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2012</a:t>
            </a:r>
            <a:endParaRPr lang="fr-F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296" y="3015259"/>
            <a:ext cx="3253216" cy="358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90990" y="4194792"/>
            <a:ext cx="534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Semi-continuous </a:t>
            </a:r>
            <a:r>
              <a:rPr lang="en-US" dirty="0">
                <a:solidFill>
                  <a:srgbClr val="0000FF"/>
                </a:solidFill>
              </a:rPr>
              <a:t>(automatic) adjustment of offset of colliding beams allows luminosity to be </a:t>
            </a:r>
            <a:r>
              <a:rPr lang="en-US" i="1" dirty="0" err="1">
                <a:solidFill>
                  <a:srgbClr val="0000FF"/>
                </a:solidFill>
              </a:rPr>
              <a:t>levelled</a:t>
            </a:r>
            <a:endParaRPr lang="en-US" i="1" dirty="0">
              <a:solidFill>
                <a:srgbClr val="0000FF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" r="1514" b="7010"/>
          <a:stretch/>
        </p:blipFill>
        <p:spPr bwMode="auto">
          <a:xfrm>
            <a:off x="169712" y="4841123"/>
            <a:ext cx="4580965" cy="141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112459" y="5157192"/>
            <a:ext cx="1331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4x10</a:t>
            </a:r>
            <a:r>
              <a:rPr lang="fr-FR" sz="1400" baseline="30000" dirty="0" smtClean="0">
                <a:solidFill>
                  <a:srgbClr val="0000FF"/>
                </a:solidFill>
              </a:rPr>
              <a:t>32</a:t>
            </a:r>
            <a:r>
              <a:rPr lang="fr-FR" sz="1400" dirty="0" smtClean="0">
                <a:solidFill>
                  <a:srgbClr val="0000FF"/>
                </a:solidFill>
              </a:rPr>
              <a:t>cm</a:t>
            </a:r>
            <a:r>
              <a:rPr lang="fr-FR" sz="1400" baseline="30000" dirty="0" smtClean="0">
                <a:solidFill>
                  <a:srgbClr val="0000FF"/>
                </a:solidFill>
              </a:rPr>
              <a:t>-2</a:t>
            </a:r>
            <a:r>
              <a:rPr lang="fr-FR" sz="1400" dirty="0" smtClean="0">
                <a:solidFill>
                  <a:srgbClr val="0000FF"/>
                </a:solidFill>
              </a:rPr>
              <a:t>s</a:t>
            </a:r>
            <a:r>
              <a:rPr lang="fr-FR" sz="1400" baseline="30000" dirty="0" smtClean="0">
                <a:solidFill>
                  <a:srgbClr val="0000FF"/>
                </a:solidFill>
              </a:rPr>
              <a:t>-1</a:t>
            </a:r>
            <a:endParaRPr lang="fr-FR" sz="1400" baseline="30000" dirty="0">
              <a:solidFill>
                <a:srgbClr val="0000FF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6156176" y="5733256"/>
            <a:ext cx="29878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112459" y="5498068"/>
            <a:ext cx="133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Design:</a:t>
            </a:r>
          </a:p>
          <a:p>
            <a:r>
              <a:rPr lang="fr-FR" sz="1400" dirty="0">
                <a:solidFill>
                  <a:srgbClr val="FF0000"/>
                </a:solidFill>
              </a:rPr>
              <a:t>2</a:t>
            </a:r>
            <a:r>
              <a:rPr lang="fr-FR" sz="1400" dirty="0" smtClean="0">
                <a:solidFill>
                  <a:srgbClr val="FF0000"/>
                </a:solidFill>
              </a:rPr>
              <a:t>x10</a:t>
            </a:r>
            <a:r>
              <a:rPr lang="fr-FR" sz="1400" baseline="30000" dirty="0" smtClean="0">
                <a:solidFill>
                  <a:srgbClr val="FF0000"/>
                </a:solidFill>
              </a:rPr>
              <a:t>32</a:t>
            </a:r>
            <a:r>
              <a:rPr lang="fr-FR" sz="1400" dirty="0" smtClean="0">
                <a:solidFill>
                  <a:srgbClr val="FF0000"/>
                </a:solidFill>
              </a:rPr>
              <a:t>cm</a:t>
            </a:r>
            <a:r>
              <a:rPr lang="fr-FR" sz="1400" baseline="30000" dirty="0" smtClean="0">
                <a:solidFill>
                  <a:srgbClr val="FF0000"/>
                </a:solidFill>
              </a:rPr>
              <a:t>-2</a:t>
            </a:r>
            <a:r>
              <a:rPr lang="fr-FR" sz="1400" dirty="0" smtClean="0">
                <a:solidFill>
                  <a:srgbClr val="FF0000"/>
                </a:solidFill>
              </a:rPr>
              <a:t>s</a:t>
            </a:r>
            <a:r>
              <a:rPr lang="fr-FR" sz="1400" baseline="30000" dirty="0" smtClean="0">
                <a:solidFill>
                  <a:srgbClr val="FF0000"/>
                </a:solidFill>
              </a:rPr>
              <a:t>-1</a:t>
            </a:r>
            <a:endParaRPr lang="fr-FR" sz="1400" baseline="30000" dirty="0">
              <a:solidFill>
                <a:srgbClr val="FF0000"/>
              </a:solidFill>
            </a:endParaRPr>
          </a:p>
        </p:txBody>
      </p:sp>
      <p:pic>
        <p:nvPicPr>
          <p:cNvPr id="21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174" y="57771"/>
            <a:ext cx="2388096" cy="1492560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>
          <a:xfrm>
            <a:off x="6668565" y="1196752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High Efficiency!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316416" y="8274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076057" y="2931423"/>
            <a:ext cx="39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Detectors all </a:t>
            </a:r>
            <a:r>
              <a:rPr lang="fr-FR" sz="1600" dirty="0" err="1" smtClean="0">
                <a:solidFill>
                  <a:srgbClr val="0000FF"/>
                </a:solidFill>
              </a:rPr>
              <a:t>with</a:t>
            </a:r>
            <a:r>
              <a:rPr lang="fr-FR" sz="1600" dirty="0" smtClean="0">
                <a:solidFill>
                  <a:srgbClr val="0000FF"/>
                </a:solidFill>
              </a:rPr>
              <a:t> &gt;~99% active </a:t>
            </a:r>
            <a:r>
              <a:rPr lang="fr-FR" sz="1600" dirty="0" err="1" smtClean="0">
                <a:solidFill>
                  <a:srgbClr val="0000FF"/>
                </a:solidFill>
              </a:rPr>
              <a:t>channels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948264" y="1628800"/>
            <a:ext cx="2159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  <a:sym typeface="Symbol"/>
              </a:rPr>
              <a:t></a:t>
            </a:r>
            <a:r>
              <a:rPr lang="fr-FR" sz="1600" dirty="0" smtClean="0">
                <a:solidFill>
                  <a:srgbClr val="0000FF"/>
                </a:solidFill>
              </a:rPr>
              <a:t>(</a:t>
            </a:r>
            <a:r>
              <a:rPr lang="fr-FR" sz="1600" dirty="0" err="1" smtClean="0">
                <a:solidFill>
                  <a:srgbClr val="0000FF"/>
                </a:solidFill>
              </a:rPr>
              <a:t>operation</a:t>
            </a:r>
            <a:r>
              <a:rPr lang="fr-FR" sz="1600" dirty="0" smtClean="0">
                <a:solidFill>
                  <a:srgbClr val="0000FF"/>
                </a:solidFill>
              </a:rPr>
              <a:t>)&gt;94%</a:t>
            </a:r>
          </a:p>
          <a:p>
            <a:r>
              <a:rPr lang="fr-FR" sz="1600" dirty="0">
                <a:solidFill>
                  <a:srgbClr val="0000FF"/>
                </a:solidFill>
              </a:rPr>
              <a:t>~</a:t>
            </a:r>
            <a:r>
              <a:rPr lang="fr-FR" sz="1600" dirty="0" smtClean="0">
                <a:solidFill>
                  <a:srgbClr val="0000FF"/>
                </a:solidFill>
              </a:rPr>
              <a:t>98% are good data! 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339752" y="6237312"/>
            <a:ext cx="599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GB" dirty="0"/>
              <a:t>4 times more collisions per crossing than in the </a:t>
            </a:r>
            <a:r>
              <a:rPr lang="en-GB" dirty="0" smtClean="0"/>
              <a:t>design!!!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8100392" y="472514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 h!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96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Physics program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/>
        </p:nvSpPr>
        <p:spPr>
          <a:xfrm>
            <a:off x="71500" y="908720"/>
            <a:ext cx="4500500" cy="5616624"/>
          </a:xfrm>
          <a:prstGeom prst="rect">
            <a:avLst/>
          </a:prstGeom>
        </p:spPr>
        <p:txBody>
          <a:bodyPr vert="horz" lIns="91440" tIns="91440" rtlCol="0">
            <a:no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Tx/>
              <a:buSzPct val="80000"/>
              <a:buFont typeface="Wingdings" pitchFamily="2" charset="2"/>
              <a:buChar char="§"/>
              <a:defRPr kumimoji="0" sz="2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Tx/>
              <a:buSzPct val="90000"/>
              <a:buFont typeface="Wingdings" pitchFamily="2" charset="2"/>
              <a:buChar char="§"/>
              <a:defRPr kumimoji="0" sz="24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Tx/>
              <a:buFont typeface="Wingdings 3"/>
              <a:buChar char=""/>
              <a:defRPr kumimoji="0" lang="en-US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b="1" dirty="0" smtClean="0">
                <a:solidFill>
                  <a:srgbClr val="0000FF"/>
                </a:solidFill>
              </a:rPr>
              <a:t>B decays to </a:t>
            </a:r>
            <a:r>
              <a:rPr lang="en-US" sz="2000" b="1" dirty="0" err="1" smtClean="0">
                <a:solidFill>
                  <a:srgbClr val="0000FF"/>
                </a:solidFill>
              </a:rPr>
              <a:t>charmonium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Bs mixing parameters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CP violation measurements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 </a:t>
            </a: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</a:rPr>
              <a:t> J/</a:t>
            </a:r>
            <a:r>
              <a:rPr lang="el-GR" sz="1800" dirty="0" smtClean="0">
                <a:solidFill>
                  <a:srgbClr val="0000FF"/>
                </a:solidFill>
                <a:latin typeface="Calibri"/>
              </a:rPr>
              <a:t>ψ</a:t>
            </a:r>
            <a:r>
              <a:rPr lang="en-US" sz="1800" dirty="0" smtClean="0">
                <a:solidFill>
                  <a:srgbClr val="0000FF"/>
                </a:solidFill>
              </a:rPr>
              <a:t> X and related decays</a:t>
            </a:r>
          </a:p>
          <a:p>
            <a:pPr lvl="1">
              <a:buNone/>
            </a:pPr>
            <a:r>
              <a:rPr lang="en-US" sz="1000" dirty="0" smtClean="0">
                <a:solidFill>
                  <a:srgbClr val="0000FF"/>
                </a:solidFill>
              </a:rPr>
              <a:t> </a:t>
            </a:r>
            <a:endParaRPr lang="en-US" sz="105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B decays to open charm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CKM angle </a:t>
            </a:r>
            <a:r>
              <a:rPr lang="el-GR" sz="1800" dirty="0" smtClean="0">
                <a:solidFill>
                  <a:srgbClr val="0000FF"/>
                </a:solidFill>
                <a:latin typeface="Calibri"/>
              </a:rPr>
              <a:t>γ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from B </a:t>
            </a: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</a:rPr>
              <a:t> D K family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 decays to double charm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Rare </a:t>
            </a:r>
            <a:r>
              <a:rPr lang="en-US" sz="1800" dirty="0" err="1" smtClean="0">
                <a:solidFill>
                  <a:srgbClr val="0000FF"/>
                </a:solidFill>
              </a:rPr>
              <a:t>hadronic</a:t>
            </a:r>
            <a:r>
              <a:rPr lang="en-US" sz="1800" dirty="0" smtClean="0">
                <a:solidFill>
                  <a:srgbClr val="0000FF"/>
                </a:solidFill>
              </a:rPr>
              <a:t> B decays </a:t>
            </a:r>
          </a:p>
          <a:p>
            <a:pPr lvl="1"/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2000" b="1" dirty="0">
                <a:solidFill>
                  <a:srgbClr val="0000FF"/>
                </a:solidFill>
              </a:rPr>
              <a:t>Charmless B decays </a:t>
            </a:r>
          </a:p>
          <a:p>
            <a:pPr lvl="1"/>
            <a:r>
              <a:rPr lang="pt-BR" sz="1800" dirty="0">
                <a:solidFill>
                  <a:srgbClr val="0000FF"/>
                </a:solidFill>
              </a:rPr>
              <a:t>Studies of B </a:t>
            </a:r>
            <a:r>
              <a:rPr lang="pt-BR" sz="1800" dirty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pt-BR" sz="1800" dirty="0">
                <a:solidFill>
                  <a:srgbClr val="0000FF"/>
                </a:solidFill>
              </a:rPr>
              <a:t>h h</a:t>
            </a:r>
            <a:r>
              <a:rPr lang="pt-BR" sz="1800" baseline="30000" dirty="0">
                <a:solidFill>
                  <a:srgbClr val="0000FF"/>
                </a:solidFill>
              </a:rPr>
              <a:t>(‘)  </a:t>
            </a:r>
            <a:r>
              <a:rPr lang="pt-BR" sz="1800" dirty="0">
                <a:solidFill>
                  <a:srgbClr val="0000FF"/>
                </a:solidFill>
              </a:rPr>
              <a:t>and  B </a:t>
            </a:r>
            <a:r>
              <a:rPr lang="pt-BR" sz="1800" dirty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pt-BR" sz="1800" dirty="0">
                <a:solidFill>
                  <a:srgbClr val="0000FF"/>
                </a:solidFill>
              </a:rPr>
              <a:t>h h</a:t>
            </a:r>
            <a:r>
              <a:rPr lang="pt-BR" sz="1800" baseline="30000" dirty="0">
                <a:solidFill>
                  <a:srgbClr val="0000FF"/>
                </a:solidFill>
              </a:rPr>
              <a:t>(‘)</a:t>
            </a:r>
            <a:r>
              <a:rPr lang="pt-BR" sz="1800" dirty="0">
                <a:solidFill>
                  <a:srgbClr val="0000FF"/>
                </a:solidFill>
              </a:rPr>
              <a:t>h</a:t>
            </a:r>
            <a:r>
              <a:rPr lang="pt-BR" sz="1800" baseline="30000" dirty="0">
                <a:solidFill>
                  <a:srgbClr val="0000FF"/>
                </a:solidFill>
              </a:rPr>
              <a:t>(“)</a:t>
            </a:r>
            <a:r>
              <a:rPr lang="pt-BR" sz="1800" dirty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B </a:t>
            </a:r>
            <a:r>
              <a:rPr lang="en-US" sz="1800" dirty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00FF"/>
                </a:solidFill>
              </a:rPr>
              <a:t> V </a:t>
            </a:r>
            <a:r>
              <a:rPr lang="en-US" sz="1800" dirty="0" err="1">
                <a:solidFill>
                  <a:srgbClr val="0000FF"/>
                </a:solidFill>
              </a:rPr>
              <a:t>V</a:t>
            </a:r>
            <a:r>
              <a:rPr lang="en-US" sz="1800" dirty="0">
                <a:solidFill>
                  <a:srgbClr val="0000FF"/>
                </a:solidFill>
              </a:rPr>
              <a:t> decays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Rare charmless B decays </a:t>
            </a:r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Charm physics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Mixing and CP violation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Open charm prod. &amp; spectroscopy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Rare charm decays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7" name="Content Placeholder 7"/>
          <p:cNvSpPr>
            <a:spLocks noGrp="1"/>
          </p:cNvSpPr>
          <p:nvPr/>
        </p:nvSpPr>
        <p:spPr>
          <a:xfrm>
            <a:off x="4356484" y="980728"/>
            <a:ext cx="4716016" cy="5328592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Tx/>
              <a:buSzPct val="80000"/>
              <a:buFont typeface="Wingdings" pitchFamily="2" charset="2"/>
              <a:buChar char="§"/>
              <a:defRPr kumimoji="0" sz="2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Tx/>
              <a:buSzPct val="90000"/>
              <a:buFont typeface="Wingdings" pitchFamily="2" charset="2"/>
              <a:buChar char="§"/>
              <a:defRPr kumimoji="0" sz="24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Tx/>
              <a:buFont typeface="Wingdings 3"/>
              <a:buChar char=""/>
              <a:defRPr kumimoji="0" lang="en-US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3200" b="1" dirty="0">
                <a:solidFill>
                  <a:srgbClr val="0000FF"/>
                </a:solidFill>
              </a:rPr>
              <a:t>Rare decays </a:t>
            </a:r>
          </a:p>
          <a:p>
            <a:pPr lvl="1">
              <a:lnSpc>
                <a:spcPct val="80000"/>
              </a:lnSpc>
            </a:pPr>
            <a:r>
              <a:rPr lang="en-US" sz="3200" dirty="0" err="1">
                <a:solidFill>
                  <a:srgbClr val="0000FF"/>
                </a:solidFill>
              </a:rPr>
              <a:t>Leptonic</a:t>
            </a:r>
            <a:r>
              <a:rPr lang="en-US" sz="3200" dirty="0">
                <a:solidFill>
                  <a:srgbClr val="0000FF"/>
                </a:solidFill>
              </a:rPr>
              <a:t>, electroweak and </a:t>
            </a:r>
            <a:r>
              <a:rPr lang="en-US" sz="3200" dirty="0" err="1">
                <a:solidFill>
                  <a:srgbClr val="0000FF"/>
                </a:solidFill>
              </a:rPr>
              <a:t>radiative</a:t>
            </a:r>
            <a:r>
              <a:rPr lang="en-US" sz="3200" dirty="0">
                <a:solidFill>
                  <a:srgbClr val="0000FF"/>
                </a:solidFill>
              </a:rPr>
              <a:t> decays 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0000FF"/>
                </a:solidFill>
              </a:rPr>
              <a:t>SM forbidden processes</a:t>
            </a:r>
          </a:p>
          <a:p>
            <a:endParaRPr lang="en-US" sz="2900" dirty="0" smtClean="0">
              <a:solidFill>
                <a:srgbClr val="0000FF"/>
              </a:solidFill>
            </a:endParaRPr>
          </a:p>
          <a:p>
            <a:r>
              <a:rPr lang="en-US" sz="3200" b="1" dirty="0" err="1" smtClean="0">
                <a:solidFill>
                  <a:srgbClr val="0000FF"/>
                </a:solidFill>
              </a:rPr>
              <a:t>Semileptonic</a:t>
            </a:r>
            <a:r>
              <a:rPr lang="en-US" sz="3200" b="1" dirty="0" smtClean="0">
                <a:solidFill>
                  <a:srgbClr val="0000FF"/>
                </a:solidFill>
              </a:rPr>
              <a:t> B decays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Search for CP violation in mixing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Form factors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Rare decays </a:t>
            </a:r>
            <a:endParaRPr lang="en-US" sz="3200" dirty="0" smtClean="0">
              <a:solidFill>
                <a:srgbClr val="0000FF"/>
              </a:solidFill>
            </a:endParaRPr>
          </a:p>
          <a:p>
            <a:endParaRPr lang="en-US" sz="2900" dirty="0" smtClean="0">
              <a:solidFill>
                <a:srgbClr val="0000FF"/>
              </a:solidFill>
            </a:endParaRPr>
          </a:p>
          <a:p>
            <a:r>
              <a:rPr lang="en-US" sz="3400" b="1" dirty="0" smtClean="0">
                <a:solidFill>
                  <a:srgbClr val="0000FF"/>
                </a:solidFill>
              </a:rPr>
              <a:t>B hadrons &amp; </a:t>
            </a:r>
            <a:r>
              <a:rPr lang="en-US" sz="3400" b="1" dirty="0" err="1" smtClean="0">
                <a:solidFill>
                  <a:srgbClr val="0000FF"/>
                </a:solidFill>
              </a:rPr>
              <a:t>quarkonia</a:t>
            </a:r>
            <a:r>
              <a:rPr lang="en-US" sz="3400" b="1" dirty="0" smtClean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Production and spectroscopy of B hadrons and </a:t>
            </a:r>
            <a:r>
              <a:rPr lang="en-US" sz="2900" dirty="0" err="1" smtClean="0">
                <a:solidFill>
                  <a:srgbClr val="0000FF"/>
                </a:solidFill>
              </a:rPr>
              <a:t>quarkonia</a:t>
            </a:r>
            <a:r>
              <a:rPr lang="en-US" sz="2900" dirty="0" smtClean="0">
                <a:solidFill>
                  <a:srgbClr val="0000FF"/>
                </a:solidFill>
              </a:rPr>
              <a:t> </a:t>
            </a:r>
          </a:p>
          <a:p>
            <a:endParaRPr lang="en-US" sz="4000" dirty="0" smtClean="0">
              <a:solidFill>
                <a:srgbClr val="0000FF"/>
              </a:solidFill>
            </a:endParaRPr>
          </a:p>
          <a:p>
            <a:r>
              <a:rPr lang="en-US" sz="3200" b="1" dirty="0" smtClean="0">
                <a:solidFill>
                  <a:srgbClr val="0000FF"/>
                </a:solidFill>
              </a:rPr>
              <a:t>QCD, electroweak &amp; exotica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“Soft” &amp; “hard” QCD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Electroweak boson production, PDFs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New long-lived particles </a:t>
            </a:r>
          </a:p>
          <a:p>
            <a:endParaRPr lang="en-US" sz="3300" dirty="0">
              <a:solidFill>
                <a:srgbClr val="0000FF"/>
              </a:solidFill>
            </a:endParaRPr>
          </a:p>
          <a:p>
            <a:r>
              <a:rPr lang="en-US" sz="3300" b="1" dirty="0" err="1" smtClean="0">
                <a:solidFill>
                  <a:srgbClr val="0000FF"/>
                </a:solidFill>
              </a:rPr>
              <a:t>Etc</a:t>
            </a:r>
            <a:r>
              <a:rPr lang="en-US" sz="3300" b="1" dirty="0" smtClean="0">
                <a:solidFill>
                  <a:srgbClr val="0000FF"/>
                </a:solidFill>
              </a:rPr>
              <a:t> …</a:t>
            </a:r>
          </a:p>
          <a:p>
            <a:pPr lvl="1"/>
            <a:endParaRPr lang="en-US" sz="2200" dirty="0" smtClean="0">
              <a:solidFill>
                <a:srgbClr val="0000FF"/>
              </a:solidFill>
            </a:endParaRPr>
          </a:p>
          <a:p>
            <a:pPr lvl="1"/>
            <a:endParaRPr lang="en-US" sz="2200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Physics program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/>
        </p:nvSpPr>
        <p:spPr>
          <a:xfrm>
            <a:off x="71500" y="908720"/>
            <a:ext cx="4500500" cy="5616624"/>
          </a:xfrm>
          <a:prstGeom prst="rect">
            <a:avLst/>
          </a:prstGeom>
        </p:spPr>
        <p:txBody>
          <a:bodyPr vert="horz" lIns="91440" tIns="91440" rtlCol="0">
            <a:no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Tx/>
              <a:buSzPct val="80000"/>
              <a:buFont typeface="Wingdings" pitchFamily="2" charset="2"/>
              <a:buChar char="§"/>
              <a:defRPr kumimoji="0" sz="2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Tx/>
              <a:buSzPct val="90000"/>
              <a:buFont typeface="Wingdings" pitchFamily="2" charset="2"/>
              <a:buChar char="§"/>
              <a:defRPr kumimoji="0" sz="24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Tx/>
              <a:buFont typeface="Wingdings 3"/>
              <a:buChar char=""/>
              <a:defRPr kumimoji="0" lang="en-US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b="1" dirty="0" smtClean="0">
                <a:solidFill>
                  <a:srgbClr val="0000FF"/>
                </a:solidFill>
              </a:rPr>
              <a:t>B decays to </a:t>
            </a:r>
            <a:r>
              <a:rPr lang="en-US" sz="2000" b="1" dirty="0" err="1" smtClean="0">
                <a:solidFill>
                  <a:srgbClr val="0000FF"/>
                </a:solidFill>
              </a:rPr>
              <a:t>charmonium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Bs mixing parameters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CP violation measurements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 </a:t>
            </a: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</a:rPr>
              <a:t> J/</a:t>
            </a:r>
            <a:r>
              <a:rPr lang="el-GR" sz="1800" dirty="0" smtClean="0">
                <a:solidFill>
                  <a:srgbClr val="0000FF"/>
                </a:solidFill>
                <a:latin typeface="Calibri"/>
              </a:rPr>
              <a:t>ψ</a:t>
            </a:r>
            <a:r>
              <a:rPr lang="en-US" sz="1800" dirty="0" smtClean="0">
                <a:solidFill>
                  <a:srgbClr val="0000FF"/>
                </a:solidFill>
              </a:rPr>
              <a:t> X and related decays</a:t>
            </a:r>
          </a:p>
          <a:p>
            <a:pPr lvl="1">
              <a:buNone/>
            </a:pPr>
            <a:r>
              <a:rPr lang="en-US" sz="1000" dirty="0" smtClean="0">
                <a:solidFill>
                  <a:srgbClr val="0000FF"/>
                </a:solidFill>
              </a:rPr>
              <a:t> </a:t>
            </a:r>
            <a:endParaRPr lang="en-US" sz="105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B decays to open charm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CKM angle </a:t>
            </a:r>
            <a:r>
              <a:rPr lang="el-GR" sz="1800" dirty="0" smtClean="0">
                <a:solidFill>
                  <a:srgbClr val="FF0000"/>
                </a:solidFill>
                <a:latin typeface="Calibri"/>
              </a:rPr>
              <a:t>γ</a:t>
            </a: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from B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1800" dirty="0" smtClean="0">
                <a:solidFill>
                  <a:srgbClr val="FF0000"/>
                </a:solidFill>
              </a:rPr>
              <a:t> D K family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B decays to double charm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Rare </a:t>
            </a:r>
            <a:r>
              <a:rPr lang="en-US" sz="1800" dirty="0" err="1" smtClean="0">
                <a:solidFill>
                  <a:srgbClr val="0000FF"/>
                </a:solidFill>
              </a:rPr>
              <a:t>hadronic</a:t>
            </a:r>
            <a:r>
              <a:rPr lang="en-US" sz="1800" dirty="0" smtClean="0">
                <a:solidFill>
                  <a:srgbClr val="0000FF"/>
                </a:solidFill>
              </a:rPr>
              <a:t> B decays </a:t>
            </a:r>
          </a:p>
          <a:p>
            <a:pPr lvl="1"/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2000" b="1" dirty="0">
                <a:solidFill>
                  <a:srgbClr val="0000FF"/>
                </a:solidFill>
              </a:rPr>
              <a:t>Charmless B decays </a:t>
            </a:r>
          </a:p>
          <a:p>
            <a:pPr lvl="1"/>
            <a:r>
              <a:rPr lang="pt-BR" sz="1800" dirty="0">
                <a:solidFill>
                  <a:srgbClr val="FF0000"/>
                </a:solidFill>
              </a:rPr>
              <a:t>Studies of B </a:t>
            </a:r>
            <a:r>
              <a:rPr lang="pt-BR" sz="18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pt-BR" sz="1800" dirty="0">
                <a:solidFill>
                  <a:srgbClr val="FF0000"/>
                </a:solidFill>
              </a:rPr>
              <a:t>h h</a:t>
            </a:r>
            <a:r>
              <a:rPr lang="pt-BR" sz="1800" baseline="30000" dirty="0">
                <a:solidFill>
                  <a:srgbClr val="FF0000"/>
                </a:solidFill>
              </a:rPr>
              <a:t>(‘)  </a:t>
            </a:r>
            <a:r>
              <a:rPr lang="pt-BR" sz="1800" dirty="0">
                <a:solidFill>
                  <a:srgbClr val="FF0000"/>
                </a:solidFill>
              </a:rPr>
              <a:t>and  B </a:t>
            </a:r>
            <a:r>
              <a:rPr lang="pt-BR" sz="18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pt-BR" sz="1800" dirty="0">
                <a:solidFill>
                  <a:srgbClr val="FF0000"/>
                </a:solidFill>
              </a:rPr>
              <a:t>h h</a:t>
            </a:r>
            <a:r>
              <a:rPr lang="pt-BR" sz="1800" baseline="30000" dirty="0">
                <a:solidFill>
                  <a:srgbClr val="FF0000"/>
                </a:solidFill>
              </a:rPr>
              <a:t>(‘)</a:t>
            </a:r>
            <a:r>
              <a:rPr lang="pt-BR" sz="1800" dirty="0">
                <a:solidFill>
                  <a:srgbClr val="FF0000"/>
                </a:solidFill>
              </a:rPr>
              <a:t>h</a:t>
            </a:r>
            <a:r>
              <a:rPr lang="pt-BR" sz="1800" baseline="30000" dirty="0">
                <a:solidFill>
                  <a:srgbClr val="FF0000"/>
                </a:solidFill>
              </a:rPr>
              <a:t>(“)</a:t>
            </a:r>
            <a:r>
              <a:rPr lang="pt-BR" sz="1800" dirty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B </a:t>
            </a:r>
            <a:r>
              <a:rPr lang="en-US" sz="1800" dirty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00FF"/>
                </a:solidFill>
              </a:rPr>
              <a:t> V </a:t>
            </a:r>
            <a:r>
              <a:rPr lang="en-US" sz="1800" dirty="0" err="1">
                <a:solidFill>
                  <a:srgbClr val="0000FF"/>
                </a:solidFill>
              </a:rPr>
              <a:t>V</a:t>
            </a:r>
            <a:r>
              <a:rPr lang="en-US" sz="1800" dirty="0">
                <a:solidFill>
                  <a:srgbClr val="0000FF"/>
                </a:solidFill>
              </a:rPr>
              <a:t> decays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Rare charmless B decays </a:t>
            </a:r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Charm physics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Mixing and CP violation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B050"/>
                </a:solidFill>
              </a:rPr>
              <a:t>Open charm prod. &amp; spectroscopy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Rare charm decays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7" name="Content Placeholder 7"/>
          <p:cNvSpPr>
            <a:spLocks noGrp="1"/>
          </p:cNvSpPr>
          <p:nvPr/>
        </p:nvSpPr>
        <p:spPr>
          <a:xfrm>
            <a:off x="4356484" y="980728"/>
            <a:ext cx="4716016" cy="5328592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Tx/>
              <a:buSzPct val="80000"/>
              <a:buFont typeface="Wingdings" pitchFamily="2" charset="2"/>
              <a:buChar char="§"/>
              <a:defRPr kumimoji="0" sz="2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Tx/>
              <a:buSzPct val="90000"/>
              <a:buFont typeface="Wingdings" pitchFamily="2" charset="2"/>
              <a:buChar char="§"/>
              <a:defRPr kumimoji="0" sz="24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Tx/>
              <a:buFont typeface="Arial"/>
              <a:buChar char="▪"/>
              <a:defRPr kumimoji="0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Tx/>
              <a:buFont typeface="Wingdings 3"/>
              <a:buChar char=""/>
              <a:defRPr kumimoji="0" lang="en-US" sz="18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3200" b="1" dirty="0">
                <a:solidFill>
                  <a:srgbClr val="0000FF"/>
                </a:solidFill>
              </a:rPr>
              <a:t>Rare decays </a:t>
            </a:r>
          </a:p>
          <a:p>
            <a:pPr lvl="1">
              <a:lnSpc>
                <a:spcPct val="80000"/>
              </a:lnSpc>
            </a:pPr>
            <a:r>
              <a:rPr lang="en-US" sz="3200" dirty="0" err="1">
                <a:solidFill>
                  <a:srgbClr val="FF0000"/>
                </a:solidFill>
              </a:rPr>
              <a:t>Leptonic</a:t>
            </a:r>
            <a:r>
              <a:rPr lang="en-US" sz="3200" dirty="0">
                <a:solidFill>
                  <a:srgbClr val="FF0000"/>
                </a:solidFill>
              </a:rPr>
              <a:t>, electroweak and </a:t>
            </a:r>
            <a:r>
              <a:rPr lang="en-US" sz="3200" dirty="0" err="1">
                <a:solidFill>
                  <a:srgbClr val="FF0000"/>
                </a:solidFill>
              </a:rPr>
              <a:t>radiative</a:t>
            </a:r>
            <a:r>
              <a:rPr lang="en-US" sz="3200" dirty="0">
                <a:solidFill>
                  <a:srgbClr val="FF0000"/>
                </a:solidFill>
              </a:rPr>
              <a:t> decays 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0000FF"/>
                </a:solidFill>
              </a:rPr>
              <a:t>SM forbidden processes</a:t>
            </a:r>
          </a:p>
          <a:p>
            <a:endParaRPr lang="en-US" sz="2900" dirty="0" smtClean="0">
              <a:solidFill>
                <a:srgbClr val="0000FF"/>
              </a:solidFill>
            </a:endParaRPr>
          </a:p>
          <a:p>
            <a:r>
              <a:rPr lang="en-US" sz="3200" b="1" dirty="0" err="1" smtClean="0">
                <a:solidFill>
                  <a:srgbClr val="0000FF"/>
                </a:solidFill>
              </a:rPr>
              <a:t>Semileptonic</a:t>
            </a:r>
            <a:r>
              <a:rPr lang="en-US" sz="3200" b="1" dirty="0" smtClean="0">
                <a:solidFill>
                  <a:srgbClr val="0000FF"/>
                </a:solidFill>
              </a:rPr>
              <a:t> B decays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Search for CP violation in mixing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Form factors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Rare decays </a:t>
            </a:r>
            <a:endParaRPr lang="en-US" sz="3200" dirty="0" smtClean="0">
              <a:solidFill>
                <a:srgbClr val="0000FF"/>
              </a:solidFill>
            </a:endParaRPr>
          </a:p>
          <a:p>
            <a:endParaRPr lang="en-US" sz="2900" dirty="0" smtClean="0">
              <a:solidFill>
                <a:srgbClr val="0000FF"/>
              </a:solidFill>
            </a:endParaRPr>
          </a:p>
          <a:p>
            <a:r>
              <a:rPr lang="en-US" sz="3400" b="1" dirty="0" smtClean="0">
                <a:solidFill>
                  <a:srgbClr val="0000FF"/>
                </a:solidFill>
              </a:rPr>
              <a:t>B hadrons &amp; </a:t>
            </a:r>
            <a:r>
              <a:rPr lang="en-US" sz="3400" b="1" dirty="0" err="1" smtClean="0">
                <a:solidFill>
                  <a:srgbClr val="0000FF"/>
                </a:solidFill>
              </a:rPr>
              <a:t>quarkonia</a:t>
            </a:r>
            <a:r>
              <a:rPr lang="en-US" sz="3400" b="1" dirty="0" smtClean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US" sz="2900" dirty="0" smtClean="0">
                <a:solidFill>
                  <a:srgbClr val="00B050"/>
                </a:solidFill>
              </a:rPr>
              <a:t>Production and spectroscopy of B hadrons and </a:t>
            </a:r>
            <a:r>
              <a:rPr lang="en-US" sz="2900" dirty="0" err="1" smtClean="0">
                <a:solidFill>
                  <a:srgbClr val="00B050"/>
                </a:solidFill>
              </a:rPr>
              <a:t>quarkonia</a:t>
            </a:r>
            <a:r>
              <a:rPr lang="en-US" sz="2900" dirty="0" smtClean="0">
                <a:solidFill>
                  <a:srgbClr val="00B050"/>
                </a:solidFill>
              </a:rPr>
              <a:t> </a:t>
            </a:r>
          </a:p>
          <a:p>
            <a:endParaRPr lang="en-US" sz="4000" dirty="0" smtClean="0">
              <a:solidFill>
                <a:srgbClr val="0000FF"/>
              </a:solidFill>
            </a:endParaRPr>
          </a:p>
          <a:p>
            <a:r>
              <a:rPr lang="en-US" sz="3200" b="1" dirty="0" smtClean="0">
                <a:solidFill>
                  <a:srgbClr val="0000FF"/>
                </a:solidFill>
              </a:rPr>
              <a:t>QCD, electroweak &amp; exotica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“Soft” &amp; “hard” QCD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Electroweak boson production, PDFs 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New long-lived particles </a:t>
            </a:r>
          </a:p>
          <a:p>
            <a:endParaRPr lang="en-US" sz="3300" dirty="0">
              <a:solidFill>
                <a:srgbClr val="0000FF"/>
              </a:solidFill>
            </a:endParaRPr>
          </a:p>
          <a:p>
            <a:r>
              <a:rPr lang="en-US" sz="3300" b="1" dirty="0" err="1" smtClean="0">
                <a:solidFill>
                  <a:srgbClr val="0000FF"/>
                </a:solidFill>
              </a:rPr>
              <a:t>Etc</a:t>
            </a:r>
            <a:r>
              <a:rPr lang="en-US" sz="3300" b="1" dirty="0" smtClean="0">
                <a:solidFill>
                  <a:srgbClr val="0000FF"/>
                </a:solidFill>
              </a:rPr>
              <a:t> …</a:t>
            </a:r>
          </a:p>
          <a:p>
            <a:pPr lvl="1"/>
            <a:endParaRPr lang="en-US" sz="2200" dirty="0" smtClean="0">
              <a:solidFill>
                <a:srgbClr val="0000FF"/>
              </a:solidFill>
            </a:endParaRPr>
          </a:p>
          <a:p>
            <a:pPr lvl="1"/>
            <a:endParaRPr lang="en-US" sz="2200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Espace réservé du contenu 7"/>
          <p:cNvSpPr txBox="1">
            <a:spLocks/>
          </p:cNvSpPr>
          <p:nvPr/>
        </p:nvSpPr>
        <p:spPr>
          <a:xfrm>
            <a:off x="4140430" y="4256972"/>
            <a:ext cx="5040082" cy="2340380"/>
          </a:xfrm>
          <a:prstGeom prst="rect">
            <a:avLst/>
          </a:prstGeom>
          <a:solidFill>
            <a:srgbClr val="CCFF99"/>
          </a:solidFill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Char char="u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8825" indent="-2809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0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2pPr>
            <a:lvl3pPr marL="1146175" indent="-1968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CC33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525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190500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23622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8194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2766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733800" indent="-188913" algn="l" rtl="0" fontAlgn="base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+ 2 additional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talks:</a:t>
            </a: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Andrew Cook: </a:t>
            </a:r>
          </a:p>
          <a:p>
            <a:pPr lvl="2"/>
            <a:r>
              <a:rPr lang="fr-FR" dirty="0" err="1" smtClean="0">
                <a:solidFill>
                  <a:srgbClr val="0000FF"/>
                </a:solidFill>
              </a:rPr>
              <a:t>Quarkonium</a:t>
            </a:r>
            <a:r>
              <a:rPr lang="fr-FR" dirty="0" smtClean="0">
                <a:solidFill>
                  <a:srgbClr val="0000FF"/>
                </a:solidFill>
              </a:rPr>
              <a:t> production in </a:t>
            </a:r>
            <a:r>
              <a:rPr lang="fr-FR" dirty="0" err="1" smtClean="0">
                <a:solidFill>
                  <a:srgbClr val="0000FF"/>
                </a:solidFill>
              </a:rPr>
              <a:t>LHCb</a:t>
            </a:r>
            <a:endParaRPr lang="fr-FR" dirty="0" smtClean="0">
              <a:solidFill>
                <a:srgbClr val="0000FF"/>
              </a:solidFill>
            </a:endParaRP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Jean </a:t>
            </a:r>
            <a:r>
              <a:rPr lang="fr-FR" dirty="0" err="1" smtClean="0">
                <a:solidFill>
                  <a:srgbClr val="0000FF"/>
                </a:solidFill>
              </a:rPr>
              <a:t>Wicht</a:t>
            </a:r>
            <a:r>
              <a:rPr lang="fr-FR" dirty="0" smtClean="0">
                <a:solidFill>
                  <a:srgbClr val="0000FF"/>
                </a:solidFill>
              </a:rPr>
              <a:t>: 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Open c and b meson production in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9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23439"/>
          </a:xfrm>
        </p:spPr>
        <p:txBody>
          <a:bodyPr/>
          <a:lstStyle/>
          <a:p>
            <a:r>
              <a:rPr lang="fr-FR" dirty="0" err="1" smtClean="0"/>
              <a:t>Measurements</a:t>
            </a:r>
            <a:r>
              <a:rPr lang="fr-FR" dirty="0" smtClean="0"/>
              <a:t> of the CKM angle </a:t>
            </a:r>
            <a:r>
              <a:rPr lang="fr-FR" dirty="0" smtClean="0">
                <a:sym typeface="Symbol"/>
              </a:rPr>
              <a:t>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722313" y="3268127"/>
            <a:ext cx="7772400" cy="1138773"/>
          </a:xfrm>
        </p:spPr>
        <p:txBody>
          <a:bodyPr/>
          <a:lstStyle/>
          <a:p>
            <a:endParaRPr lang="fr-FR" i="1" dirty="0">
              <a:solidFill>
                <a:srgbClr val="0000FF"/>
              </a:solidFill>
            </a:endParaRPr>
          </a:p>
          <a:p>
            <a:endParaRPr lang="fr-FR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T</a:t>
            </a:r>
            <a:r>
              <a:rPr lang="en-US" i="1" dirty="0" smtClean="0">
                <a:solidFill>
                  <a:srgbClr val="0000FF"/>
                </a:solidFill>
              </a:rPr>
              <a:t>he </a:t>
            </a:r>
            <a:r>
              <a:rPr lang="en-US" i="1" dirty="0">
                <a:solidFill>
                  <a:srgbClr val="0000FF"/>
                </a:solidFill>
              </a:rPr>
              <a:t>least well-constrained angle of the CKM triangle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t="7834" r="3547" b="2699"/>
          <a:stretch/>
        </p:blipFill>
        <p:spPr bwMode="auto">
          <a:xfrm>
            <a:off x="3779912" y="238135"/>
            <a:ext cx="4056566" cy="382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087712"/>
              </p:ext>
            </p:extLst>
          </p:nvPr>
        </p:nvGraphicFramePr>
        <p:xfrm>
          <a:off x="722313" y="2708528"/>
          <a:ext cx="2736304" cy="7924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ym typeface="Symbol"/>
                        </a:rPr>
                        <a:t>CKM </a:t>
                      </a:r>
                      <a:r>
                        <a:rPr lang="fr-FR" sz="2000" dirty="0" err="1" smtClean="0">
                          <a:sym typeface="Symbol"/>
                        </a:rPr>
                        <a:t>fitter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66±12°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UTFit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72±9°</a:t>
                      </a:r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500284"/>
              </p:ext>
            </p:extLst>
          </p:nvPr>
        </p:nvGraphicFramePr>
        <p:xfrm>
          <a:off x="365125" y="1217613"/>
          <a:ext cx="3406775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6" name="Équation" r:id="rId4" imgW="1168200" imgH="482400" progId="Equation.3">
                  <p:embed/>
                </p:oleObj>
              </mc:Choice>
              <mc:Fallback>
                <p:oleObj name="Équation" r:id="rId4" imgW="116820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25" y="1217613"/>
                        <a:ext cx="3406775" cy="1443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755576" y="35010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Babar + Belle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84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4607" r="40698" b="53193"/>
          <a:stretch/>
        </p:blipFill>
        <p:spPr bwMode="auto">
          <a:xfrm>
            <a:off x="5724128" y="4509120"/>
            <a:ext cx="3218331" cy="136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</a:t>
            </a:r>
            <a:r>
              <a:rPr lang="fr-FR" dirty="0" smtClean="0"/>
              <a:t>of </a:t>
            </a:r>
            <a:r>
              <a:rPr lang="fr-FR" dirty="0">
                <a:sym typeface="Symbol"/>
              </a:rPr>
              <a:t>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846659"/>
          </a:xfrm>
        </p:spPr>
        <p:txBody>
          <a:bodyPr/>
          <a:lstStyle/>
          <a:p>
            <a:r>
              <a:rPr lang="fr-FR" dirty="0">
                <a:sym typeface="Symbol"/>
              </a:rPr>
              <a:t> </a:t>
            </a:r>
            <a:r>
              <a:rPr lang="en-US" dirty="0" smtClean="0"/>
              <a:t>can </a:t>
            </a:r>
            <a:r>
              <a:rPr lang="en-US" dirty="0"/>
              <a:t>be measured in  </a:t>
            </a:r>
            <a:r>
              <a:rPr lang="en-US" dirty="0" smtClean="0"/>
              <a:t>tree </a:t>
            </a:r>
            <a:r>
              <a:rPr lang="en-US" dirty="0"/>
              <a:t>and loop-level </a:t>
            </a:r>
            <a:r>
              <a:rPr lang="en-US" dirty="0" smtClean="0"/>
              <a:t>decays</a:t>
            </a:r>
          </a:p>
          <a:p>
            <a:pPr lvl="1"/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 smtClean="0"/>
              <a:t>decays</a:t>
            </a:r>
            <a:r>
              <a:rPr lang="fr-FR" dirty="0" smtClean="0"/>
              <a:t>: SM </a:t>
            </a:r>
            <a:r>
              <a:rPr lang="fr-FR" dirty="0"/>
              <a:t>benchmark </a:t>
            </a:r>
            <a:r>
              <a:rPr lang="fr-FR" dirty="0" err="1"/>
              <a:t>measurement</a:t>
            </a:r>
            <a:r>
              <a:rPr lang="fr-FR" dirty="0"/>
              <a:t> </a:t>
            </a:r>
            <a:r>
              <a:rPr lang="fr-FR" dirty="0" smtClean="0"/>
              <a:t>of </a:t>
            </a:r>
            <a:r>
              <a:rPr lang="fr-FR" dirty="0" smtClean="0">
                <a:sym typeface="Symbol"/>
              </a:rPr>
              <a:t></a:t>
            </a:r>
          </a:p>
          <a:p>
            <a:pPr lvl="2"/>
            <a:r>
              <a:rPr lang="fr-FR" dirty="0" smtClean="0">
                <a:sym typeface="Symbol"/>
              </a:rPr>
              <a:t>B  DK </a:t>
            </a:r>
            <a:r>
              <a:rPr lang="fr-FR" dirty="0" err="1" smtClean="0">
                <a:sym typeface="Symbol"/>
              </a:rPr>
              <a:t>family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provide</a:t>
            </a:r>
            <a:r>
              <a:rPr lang="fr-FR" dirty="0" smtClean="0">
                <a:sym typeface="Symbol"/>
              </a:rPr>
              <a:t> a </a:t>
            </a:r>
            <a:r>
              <a:rPr lang="fr-FR" dirty="0" err="1" smtClean="0">
                <a:sym typeface="Symbol"/>
              </a:rPr>
              <a:t>wide</a:t>
            </a:r>
            <a:r>
              <a:rPr lang="fr-FR" dirty="0" smtClean="0">
                <a:sym typeface="Symbol"/>
              </a:rPr>
              <a:t> and clean </a:t>
            </a:r>
            <a:r>
              <a:rPr lang="fr-FR" dirty="0" err="1" smtClean="0">
                <a:sym typeface="Symbol"/>
              </a:rPr>
              <a:t>lab</a:t>
            </a:r>
            <a:r>
              <a:rPr lang="fr-FR" dirty="0" smtClean="0">
                <a:sym typeface="Symbol"/>
              </a:rPr>
              <a:t> to </a:t>
            </a:r>
            <a:r>
              <a:rPr lang="fr-FR" dirty="0" err="1" smtClean="0">
                <a:sym typeface="Symbol"/>
              </a:rPr>
              <a:t>measure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it</a:t>
            </a:r>
            <a:endParaRPr lang="fr-FR" dirty="0" smtClean="0">
              <a:sym typeface="Symbol"/>
            </a:endParaRPr>
          </a:p>
          <a:p>
            <a:pPr lvl="3"/>
            <a:r>
              <a:rPr lang="fr-FR" dirty="0" err="1" smtClean="0">
                <a:sym typeface="Symbol"/>
              </a:rPr>
              <a:t>Several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different</a:t>
            </a:r>
            <a:r>
              <a:rPr lang="fr-FR" dirty="0" smtClean="0">
                <a:sym typeface="Symbol"/>
              </a:rPr>
              <a:t> final states (and B </a:t>
            </a:r>
            <a:r>
              <a:rPr lang="fr-FR" dirty="0" err="1" smtClean="0">
                <a:sym typeface="Symbol"/>
              </a:rPr>
              <a:t>flavour</a:t>
            </a:r>
            <a:r>
              <a:rPr lang="fr-FR" dirty="0" smtClean="0">
                <a:sym typeface="Symbol"/>
              </a:rPr>
              <a:t>) </a:t>
            </a:r>
            <a:r>
              <a:rPr lang="fr-FR" dirty="0" err="1" smtClean="0">
                <a:sym typeface="Symbol"/>
              </a:rPr>
              <a:t>give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independent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measurements</a:t>
            </a:r>
            <a:r>
              <a:rPr lang="fr-FR" dirty="0" smtClean="0">
                <a:sym typeface="Symbol"/>
              </a:rPr>
              <a:t> </a:t>
            </a: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107982" y="4293096"/>
            <a:ext cx="9036050" cy="2268313"/>
          </a:xfrm>
        </p:spPr>
        <p:txBody>
          <a:bodyPr/>
          <a:lstStyle/>
          <a:p>
            <a:pPr lvl="1"/>
            <a:r>
              <a:rPr lang="fr-FR" dirty="0" err="1"/>
              <a:t>Loop-level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: </a:t>
            </a:r>
            <a:r>
              <a:rPr lang="en-US" dirty="0"/>
              <a:t>Measurement of </a:t>
            </a:r>
            <a:r>
              <a:rPr lang="fr-FR" dirty="0">
                <a:sym typeface="Symbol"/>
              </a:rPr>
              <a:t></a:t>
            </a:r>
            <a:r>
              <a:rPr lang="en-US" dirty="0"/>
              <a:t> sensitive to NP</a:t>
            </a:r>
            <a:r>
              <a:rPr lang="fr-FR" dirty="0"/>
              <a:t> </a:t>
            </a:r>
          </a:p>
          <a:p>
            <a:pPr lvl="2"/>
            <a:r>
              <a:rPr lang="fr-FR" dirty="0" err="1"/>
              <a:t>B</a:t>
            </a:r>
            <a:r>
              <a:rPr lang="fr-FR" baseline="-25000" dirty="0" err="1"/>
              <a:t>d,s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fr-FR" dirty="0" err="1"/>
              <a:t>hh</a:t>
            </a:r>
            <a:r>
              <a:rPr lang="fr-FR" dirty="0"/>
              <a:t> or </a:t>
            </a:r>
            <a:r>
              <a:rPr lang="fr-FR" dirty="0" err="1"/>
              <a:t>hhh</a:t>
            </a:r>
            <a:r>
              <a:rPr lang="fr-FR" dirty="0"/>
              <a:t> (h = </a:t>
            </a:r>
            <a:r>
              <a:rPr lang="fr-FR" dirty="0">
                <a:sym typeface="Symbol"/>
              </a:rPr>
              <a:t></a:t>
            </a:r>
            <a:r>
              <a:rPr lang="fr-FR" dirty="0"/>
              <a:t>, K)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lab</a:t>
            </a:r>
            <a:r>
              <a:rPr lang="fr-FR" dirty="0"/>
              <a:t> </a:t>
            </a:r>
            <a:endParaRPr lang="fr-FR" dirty="0" smtClean="0"/>
          </a:p>
          <a:p>
            <a:pPr lvl="3"/>
            <a:endParaRPr lang="fr-FR" dirty="0" smtClean="0"/>
          </a:p>
          <a:p>
            <a:pPr marL="949325" lvl="2" indent="0">
              <a:buNone/>
            </a:pPr>
            <a:endParaRPr lang="fr-FR" sz="1800" dirty="0" smtClean="0"/>
          </a:p>
          <a:p>
            <a:pPr marL="949325" lvl="2" indent="0">
              <a:spcBef>
                <a:spcPts val="1800"/>
              </a:spcBef>
              <a:buNone/>
            </a:pPr>
            <a:r>
              <a:rPr lang="fr-FR" sz="1800" dirty="0" smtClean="0"/>
              <a:t>Large </a:t>
            </a:r>
            <a:r>
              <a:rPr lang="en-US" sz="1800" dirty="0" err="1"/>
              <a:t>hadronic</a:t>
            </a:r>
            <a:r>
              <a:rPr lang="en-US" sz="1800" dirty="0"/>
              <a:t> uncertainties: can be controlled employing U-Spin </a:t>
            </a:r>
            <a:r>
              <a:rPr lang="en-US" sz="1800" dirty="0" smtClean="0"/>
              <a:t>symmetry</a:t>
            </a:r>
          </a:p>
          <a:p>
            <a:pPr marL="949325" lvl="2" indent="0">
              <a:buNone/>
            </a:pPr>
            <a:r>
              <a:rPr lang="en-US" sz="1600" b="1" i="1" dirty="0"/>
              <a:t>(</a:t>
            </a:r>
            <a:r>
              <a:rPr lang="en-US" sz="1600" i="1" dirty="0"/>
              <a:t>invariance of strong interaction under exchange of d and s quarks</a:t>
            </a:r>
            <a:r>
              <a:rPr lang="en-US" sz="1600" b="1" i="1" dirty="0" smtClean="0"/>
              <a:t>)</a:t>
            </a:r>
            <a:endParaRPr lang="en-US" sz="1600" i="1" dirty="0" smtClean="0"/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2708920"/>
            <a:ext cx="3289131" cy="156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788024" y="2492896"/>
            <a:ext cx="4032448" cy="18312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</a:rPr>
              <a:t>2 amplitudes,  </a:t>
            </a:r>
            <a:r>
              <a:rPr lang="en-US" dirty="0" err="1" smtClean="0">
                <a:solidFill>
                  <a:srgbClr val="006600"/>
                </a:solidFill>
              </a:rPr>
              <a:t>b</a:t>
            </a:r>
            <a:r>
              <a:rPr lang="en-US" altLang="zh-CN" dirty="0" err="1" smtClean="0">
                <a:solidFill>
                  <a:srgbClr val="006600"/>
                </a:solidFill>
                <a:ea typeface="宋体" pitchFamily="2" charset="-122"/>
                <a:cs typeface="Arial" charset="0"/>
              </a:rPr>
              <a:t>→</a:t>
            </a:r>
            <a:r>
              <a:rPr lang="en-US" dirty="0" err="1" smtClean="0">
                <a:solidFill>
                  <a:srgbClr val="006600"/>
                </a:solidFill>
              </a:rPr>
              <a:t>c</a:t>
            </a:r>
            <a:r>
              <a:rPr lang="en-US" dirty="0" smtClean="0">
                <a:solidFill>
                  <a:srgbClr val="006600"/>
                </a:solidFill>
              </a:rPr>
              <a:t> (dominant) &amp; </a:t>
            </a:r>
            <a:r>
              <a:rPr lang="en-US" dirty="0" err="1" smtClean="0">
                <a:solidFill>
                  <a:srgbClr val="006600"/>
                </a:solidFill>
              </a:rPr>
              <a:t>b</a:t>
            </a:r>
            <a:r>
              <a:rPr lang="en-US" altLang="zh-CN" dirty="0" err="1" smtClean="0">
                <a:solidFill>
                  <a:srgbClr val="006600"/>
                </a:solidFill>
                <a:ea typeface="宋体" pitchFamily="2" charset="-122"/>
                <a:cs typeface="Arial" charset="0"/>
              </a:rPr>
              <a:t>→</a:t>
            </a:r>
            <a:r>
              <a:rPr lang="en-US" dirty="0" err="1" smtClean="0">
                <a:solidFill>
                  <a:srgbClr val="006600"/>
                </a:solidFill>
              </a:rPr>
              <a:t>u</a:t>
            </a:r>
            <a:r>
              <a:rPr lang="en-US" dirty="0" smtClean="0">
                <a:solidFill>
                  <a:srgbClr val="006600"/>
                </a:solidFill>
              </a:rPr>
              <a:t> (color suppressed),  interfere in decays  to a common D</a:t>
            </a:r>
            <a:r>
              <a:rPr lang="en-US" baseline="30000" dirty="0" smtClean="0">
                <a:solidFill>
                  <a:srgbClr val="006600"/>
                </a:solidFill>
              </a:rPr>
              <a:t>0</a:t>
            </a:r>
            <a:r>
              <a:rPr lang="en-US" dirty="0" smtClean="0">
                <a:solidFill>
                  <a:srgbClr val="006600"/>
                </a:solidFill>
              </a:rPr>
              <a:t> and D</a:t>
            </a:r>
            <a:r>
              <a:rPr lang="en-US" baseline="30000" dirty="0" smtClean="0">
                <a:solidFill>
                  <a:srgbClr val="006600"/>
                </a:solidFill>
              </a:rPr>
              <a:t>0 </a:t>
            </a:r>
            <a:r>
              <a:rPr lang="en-US" dirty="0" smtClean="0">
                <a:solidFill>
                  <a:srgbClr val="006600"/>
                </a:solidFill>
              </a:rPr>
              <a:t>modes state.</a:t>
            </a:r>
          </a:p>
          <a:p>
            <a:pPr marL="0" lvl="1">
              <a:spcBef>
                <a:spcPts val="600"/>
              </a:spcBef>
            </a:pPr>
            <a:r>
              <a:rPr lang="en-GB" i="1" dirty="0" err="1"/>
              <a:t>B</a:t>
            </a:r>
            <a:r>
              <a:rPr lang="en-GB" i="1" baseline="-25000" dirty="0" err="1"/>
              <a:t>s</a:t>
            </a:r>
            <a:r>
              <a:rPr lang="en-GB" i="1" dirty="0"/>
              <a:t> </a:t>
            </a:r>
            <a:r>
              <a:rPr lang="en-GB" i="1" dirty="0">
                <a:sym typeface="Symbol" pitchFamily="18" charset="2"/>
              </a:rPr>
              <a:t> </a:t>
            </a:r>
            <a:r>
              <a:rPr lang="en-GB" i="1" dirty="0"/>
              <a:t>D</a:t>
            </a:r>
            <a:r>
              <a:rPr lang="en-GB" i="1" baseline="-25000" dirty="0"/>
              <a:t>s</a:t>
            </a:r>
            <a:r>
              <a:rPr lang="en-GB" i="1" baseline="30000" dirty="0">
                <a:sym typeface="Symbol" pitchFamily="18" charset="2"/>
              </a:rPr>
              <a:t></a:t>
            </a:r>
            <a:r>
              <a:rPr lang="en-GB" i="1" dirty="0"/>
              <a:t> K</a:t>
            </a:r>
            <a:r>
              <a:rPr lang="en-GB" i="1" baseline="20000" dirty="0">
                <a:solidFill>
                  <a:srgbClr val="006600"/>
                </a:solidFill>
              </a:rPr>
              <a:t>+</a:t>
            </a:r>
            <a:r>
              <a:rPr lang="en-GB" i="1" dirty="0">
                <a:solidFill>
                  <a:srgbClr val="006600"/>
                </a:solidFill>
              </a:rPr>
              <a:t>:</a:t>
            </a:r>
            <a:r>
              <a:rPr lang="en-GB" i="1" baseline="20000" dirty="0">
                <a:solidFill>
                  <a:srgbClr val="006600"/>
                </a:solidFill>
              </a:rPr>
              <a:t> </a:t>
            </a:r>
            <a:r>
              <a:rPr lang="en-US" altLang="fr-FR" i="1" dirty="0">
                <a:solidFill>
                  <a:srgbClr val="006600"/>
                </a:solidFill>
                <a:sym typeface="Symbol" pitchFamily="18" charset="2"/>
              </a:rPr>
              <a:t>Interference between 2 tree diagrams</a:t>
            </a:r>
            <a:r>
              <a:rPr lang="en-US" i="1" dirty="0">
                <a:solidFill>
                  <a:srgbClr val="006600"/>
                </a:solidFill>
              </a:rPr>
              <a:t> via </a:t>
            </a:r>
            <a:r>
              <a:rPr lang="en-US" i="1" dirty="0" err="1">
                <a:solidFill>
                  <a:srgbClr val="006600"/>
                </a:solidFill>
              </a:rPr>
              <a:t>B</a:t>
            </a:r>
            <a:r>
              <a:rPr lang="en-US" i="1" baseline="-25000" dirty="0" err="1">
                <a:solidFill>
                  <a:srgbClr val="006600"/>
                </a:solidFill>
              </a:rPr>
              <a:t>s</a:t>
            </a:r>
            <a:r>
              <a:rPr lang="en-US" i="1" dirty="0">
                <a:solidFill>
                  <a:srgbClr val="006600"/>
                </a:solidFill>
              </a:rPr>
              <a:t> </a:t>
            </a:r>
            <a:r>
              <a:rPr lang="en-US" i="1" dirty="0" smtClean="0">
                <a:solidFill>
                  <a:srgbClr val="006600"/>
                </a:solidFill>
              </a:rPr>
              <a:t>mixing</a:t>
            </a:r>
            <a:endParaRPr lang="fr-FR" i="1" dirty="0">
              <a:solidFill>
                <a:srgbClr val="006600"/>
              </a:solidFill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7884368" y="3068960"/>
            <a:ext cx="144463" cy="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959981" y="5229200"/>
            <a:ext cx="4764147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00"/>
                </a:solidFill>
                <a:sym typeface="Times New Roman" pitchFamily="18" charset="0"/>
              </a:rPr>
              <a:t>Penguin amplitudes: </a:t>
            </a:r>
            <a:r>
              <a:rPr lang="en-US" sz="1600" i="1" dirty="0" smtClean="0">
                <a:solidFill>
                  <a:srgbClr val="006600"/>
                </a:solidFill>
                <a:sym typeface="Times New Roman" pitchFamily="18" charset="0"/>
              </a:rPr>
              <a:t>Interference of </a:t>
            </a:r>
            <a:r>
              <a:rPr lang="en-US" sz="1600" i="1" dirty="0" err="1" smtClean="0">
                <a:solidFill>
                  <a:srgbClr val="006600"/>
                </a:solidFill>
              </a:rPr>
              <a:t>b</a:t>
            </a:r>
            <a:r>
              <a:rPr lang="en-US" altLang="zh-CN" sz="1600" i="1" dirty="0" err="1" smtClean="0">
                <a:solidFill>
                  <a:srgbClr val="006600"/>
                </a:solidFill>
                <a:ea typeface="宋体" pitchFamily="2" charset="-122"/>
                <a:cs typeface="Arial" charset="0"/>
              </a:rPr>
              <a:t>→</a:t>
            </a:r>
            <a:r>
              <a:rPr lang="en-US" sz="1600" i="1" dirty="0" err="1" smtClean="0">
                <a:solidFill>
                  <a:srgbClr val="006600"/>
                </a:solidFill>
              </a:rPr>
              <a:t>u</a:t>
            </a:r>
            <a:r>
              <a:rPr lang="en-US" sz="1600" i="1" dirty="0" smtClean="0">
                <a:solidFill>
                  <a:srgbClr val="006600"/>
                </a:solidFill>
              </a:rPr>
              <a:t> tree &amp; </a:t>
            </a:r>
            <a:r>
              <a:rPr lang="en-US" sz="1600" i="1" dirty="0" err="1" smtClean="0">
                <a:solidFill>
                  <a:srgbClr val="006600"/>
                </a:solidFill>
              </a:rPr>
              <a:t>b</a:t>
            </a:r>
            <a:r>
              <a:rPr lang="en-US" altLang="zh-CN" sz="1600" i="1" dirty="0" err="1" smtClean="0">
                <a:solidFill>
                  <a:srgbClr val="006600"/>
                </a:solidFill>
                <a:ea typeface="宋体" pitchFamily="2" charset="-122"/>
                <a:cs typeface="Arial" charset="0"/>
              </a:rPr>
              <a:t>→</a:t>
            </a:r>
            <a:r>
              <a:rPr lang="en-US" altLang="zh-CN" sz="1600" i="1" dirty="0" err="1" smtClean="0">
                <a:solidFill>
                  <a:srgbClr val="006600"/>
                </a:solidFill>
              </a:rPr>
              <a:t>d</a:t>
            </a:r>
            <a:r>
              <a:rPr lang="en-US" altLang="zh-CN" sz="1600" i="1" dirty="0" smtClean="0">
                <a:solidFill>
                  <a:srgbClr val="006600"/>
                </a:solidFill>
              </a:rPr>
              <a:t>(s) penguin diagrams</a:t>
            </a:r>
            <a:endParaRPr lang="fr-FR" sz="1600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552289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Aside </a:t>
            </a:r>
            <a:r>
              <a:rPr lang="en-US" sz="2200" dirty="0"/>
              <a:t>from </a:t>
            </a:r>
            <a:r>
              <a:rPr lang="fr-FR" sz="2200" dirty="0">
                <a:sym typeface="Symbol"/>
              </a:rPr>
              <a:t></a:t>
            </a:r>
            <a:r>
              <a:rPr lang="en-US" sz="2200" dirty="0" smtClean="0"/>
              <a:t>, the </a:t>
            </a:r>
            <a:r>
              <a:rPr lang="en-US" sz="2200" dirty="0"/>
              <a:t>ratio of </a:t>
            </a:r>
            <a:r>
              <a:rPr lang="en-US" sz="2200" dirty="0" err="1"/>
              <a:t>favoured</a:t>
            </a:r>
            <a:r>
              <a:rPr lang="en-US" sz="2200" dirty="0"/>
              <a:t> to suppressed B(D) decay </a:t>
            </a:r>
            <a:r>
              <a:rPr lang="en-US" sz="2200" dirty="0" smtClean="0"/>
              <a:t>amplitudes </a:t>
            </a:r>
            <a:r>
              <a:rPr lang="en-US" sz="2200" dirty="0" err="1" smtClean="0"/>
              <a:t>r</a:t>
            </a:r>
            <a:r>
              <a:rPr lang="en-US" sz="2200" baseline="-25000" dirty="0" err="1" smtClean="0"/>
              <a:t>B</a:t>
            </a:r>
            <a:r>
              <a:rPr lang="en-US" sz="2200" dirty="0" err="1" smtClean="0"/>
              <a:t>e</a:t>
            </a:r>
            <a:r>
              <a:rPr lang="en-US" sz="2200" baseline="30000" dirty="0" err="1" smtClean="0"/>
              <a:t>i</a:t>
            </a:r>
            <a:r>
              <a:rPr lang="en-US" sz="2200" baseline="30000" dirty="0" smtClean="0"/>
              <a:t>(</a:t>
            </a:r>
            <a:r>
              <a:rPr lang="en-US" sz="2200" baseline="30000" dirty="0" smtClean="0">
                <a:sym typeface="Symbol"/>
              </a:rPr>
              <a:t></a:t>
            </a:r>
            <a:r>
              <a:rPr lang="en-US" sz="2200" dirty="0" smtClean="0"/>
              <a:t>B</a:t>
            </a:r>
            <a:r>
              <a:rPr lang="en-US" sz="2200" baseline="30000" dirty="0" smtClean="0"/>
              <a:t>- </a:t>
            </a:r>
            <a:r>
              <a:rPr lang="en-US" sz="2200" baseline="30000" dirty="0" smtClean="0">
                <a:sym typeface="Symbol"/>
              </a:rPr>
              <a:t></a:t>
            </a:r>
            <a:r>
              <a:rPr lang="en-US" sz="2200" baseline="30000" dirty="0" smtClean="0"/>
              <a:t>)</a:t>
            </a:r>
            <a:r>
              <a:rPr lang="en-US" sz="2200" dirty="0"/>
              <a:t> </a:t>
            </a:r>
            <a:r>
              <a:rPr lang="en-US" sz="2200" dirty="0" smtClean="0"/>
              <a:t>(</a:t>
            </a:r>
            <a:r>
              <a:rPr lang="en-US" sz="2200" dirty="0" err="1" smtClean="0"/>
              <a:t>r</a:t>
            </a:r>
            <a:r>
              <a:rPr lang="en-US" sz="2200" baseline="-25000" dirty="0" err="1" smtClean="0"/>
              <a:t>D</a:t>
            </a:r>
            <a:r>
              <a:rPr lang="en-US" sz="2200" dirty="0" err="1" smtClean="0"/>
              <a:t>e</a:t>
            </a:r>
            <a:r>
              <a:rPr lang="en-US" sz="2200" baseline="30000" dirty="0" err="1" smtClean="0"/>
              <a:t>i</a:t>
            </a:r>
            <a:r>
              <a:rPr lang="en-US" sz="2200" baseline="30000" dirty="0" err="1" smtClean="0">
                <a:sym typeface="Symbol"/>
              </a:rPr>
              <a:t></a:t>
            </a:r>
            <a:r>
              <a:rPr lang="en-US" sz="2200" baseline="30000" dirty="0" err="1" smtClean="0"/>
              <a:t>D</a:t>
            </a:r>
            <a:r>
              <a:rPr lang="en-US" sz="2200" dirty="0"/>
              <a:t>) </a:t>
            </a:r>
            <a:r>
              <a:rPr lang="en-US" sz="2200" dirty="0" smtClean="0"/>
              <a:t> depends on 2 </a:t>
            </a:r>
            <a:r>
              <a:rPr lang="en-US" sz="2200" dirty="0" err="1"/>
              <a:t>hadronic</a:t>
            </a:r>
            <a:r>
              <a:rPr lang="en-US" sz="2200" dirty="0"/>
              <a:t> </a:t>
            </a:r>
            <a:r>
              <a:rPr lang="en-US" sz="2200" dirty="0" smtClean="0"/>
              <a:t>unknowns: </a:t>
            </a:r>
          </a:p>
          <a:p>
            <a:pPr marL="0" indent="0">
              <a:buNone/>
            </a:pPr>
            <a:r>
              <a:rPr lang="en-US" sz="2200" dirty="0" smtClean="0"/>
              <a:t>      </a:t>
            </a:r>
            <a:r>
              <a:rPr lang="en-US" sz="2200" dirty="0" err="1" smtClean="0"/>
              <a:t>r</a:t>
            </a:r>
            <a:r>
              <a:rPr lang="en-US" sz="2200" baseline="-25000" dirty="0" err="1" smtClean="0"/>
              <a:t>B</a:t>
            </a:r>
            <a:r>
              <a:rPr lang="en-US" sz="2200" baseline="-25000" dirty="0" smtClean="0"/>
              <a:t>(D</a:t>
            </a:r>
            <a:r>
              <a:rPr lang="en-US" sz="2200" baseline="-25000" dirty="0"/>
              <a:t>)</a:t>
            </a:r>
            <a:r>
              <a:rPr lang="en-US" sz="2200" dirty="0"/>
              <a:t>, </a:t>
            </a:r>
            <a:r>
              <a:rPr lang="en-US" sz="2200" dirty="0">
                <a:sym typeface="Symbol"/>
              </a:rPr>
              <a:t></a:t>
            </a:r>
            <a:r>
              <a:rPr lang="en-US" sz="2200" baseline="-25000" dirty="0"/>
              <a:t>B(D</a:t>
            </a:r>
            <a:r>
              <a:rPr lang="en-US" sz="2200" baseline="-25000" dirty="0" smtClean="0"/>
              <a:t>)</a:t>
            </a:r>
            <a:r>
              <a:rPr lang="en-US" sz="2200" dirty="0" smtClean="0"/>
              <a:t> </a:t>
            </a:r>
          </a:p>
          <a:p>
            <a:pPr marL="0" indent="0">
              <a:buNone/>
            </a:pPr>
            <a:endParaRPr lang="en-US" sz="2200" dirty="0" smtClean="0"/>
          </a:p>
          <a:p>
            <a:pPr lvl="1"/>
            <a:r>
              <a:rPr lang="en-US" dirty="0" smtClean="0"/>
              <a:t>Several methods </a:t>
            </a:r>
            <a:r>
              <a:rPr lang="en-US" dirty="0"/>
              <a:t>to extract these </a:t>
            </a:r>
            <a:r>
              <a:rPr lang="en-US" dirty="0" err="1"/>
              <a:t>hadronic</a:t>
            </a:r>
            <a:r>
              <a:rPr lang="en-US" dirty="0"/>
              <a:t> unknowns (and </a:t>
            </a:r>
            <a:r>
              <a:rPr lang="fr-FR" dirty="0">
                <a:sym typeface="Symbol"/>
              </a:rPr>
              <a:t></a:t>
            </a:r>
            <a:r>
              <a:rPr lang="en-US" dirty="0" smtClean="0"/>
              <a:t>) are used. They depend </a:t>
            </a:r>
            <a:r>
              <a:rPr lang="en-US" dirty="0"/>
              <a:t>on the D final </a:t>
            </a:r>
            <a:r>
              <a:rPr lang="en-US" dirty="0" smtClean="0"/>
              <a:t>state:</a:t>
            </a:r>
          </a:p>
          <a:p>
            <a:pPr lvl="2"/>
            <a:r>
              <a:rPr lang="en-US" dirty="0" smtClean="0"/>
              <a:t>D in CP </a:t>
            </a:r>
            <a:r>
              <a:rPr lang="en-US" dirty="0" err="1" smtClean="0"/>
              <a:t>eigenstates</a:t>
            </a:r>
            <a:r>
              <a:rPr lang="en-US" dirty="0" smtClean="0"/>
              <a:t>  (D</a:t>
            </a:r>
            <a:r>
              <a:rPr lang="en-US" baseline="30000" dirty="0" smtClean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+</a:t>
            </a:r>
            <a:r>
              <a:rPr lang="fr-FR" dirty="0" smtClean="0">
                <a:sym typeface="Symbol"/>
              </a:rPr>
              <a:t> 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endParaRPr lang="fr-FR" dirty="0" smtClean="0"/>
          </a:p>
          <a:p>
            <a:pPr lvl="3"/>
            <a:r>
              <a:rPr lang="fr-FR" dirty="0" smtClean="0">
                <a:solidFill>
                  <a:srgbClr val="FF0000"/>
                </a:solidFill>
              </a:rPr>
              <a:t>GLW</a:t>
            </a:r>
            <a:r>
              <a:rPr lang="fr-FR" dirty="0" smtClean="0"/>
              <a:t> </a:t>
            </a:r>
            <a:r>
              <a:rPr lang="fr-FR" dirty="0"/>
              <a:t>(</a:t>
            </a:r>
            <a:r>
              <a:rPr lang="fr-FR" dirty="0" err="1" smtClean="0">
                <a:solidFill>
                  <a:srgbClr val="FF0000"/>
                </a:solidFill>
              </a:rPr>
              <a:t>G</a:t>
            </a:r>
            <a:r>
              <a:rPr lang="fr-FR" dirty="0" err="1" smtClean="0"/>
              <a:t>ronau</a:t>
            </a:r>
            <a:r>
              <a:rPr lang="fr-FR" dirty="0" smtClean="0"/>
              <a:t>-</a:t>
            </a:r>
            <a:r>
              <a:rPr lang="fr-FR" dirty="0" smtClean="0">
                <a:solidFill>
                  <a:srgbClr val="FF0000"/>
                </a:solidFill>
              </a:rPr>
              <a:t>L</a:t>
            </a:r>
            <a:r>
              <a:rPr lang="fr-FR" dirty="0" smtClean="0"/>
              <a:t>ondon-</a:t>
            </a:r>
            <a:r>
              <a:rPr lang="fr-FR" dirty="0" smtClean="0">
                <a:solidFill>
                  <a:srgbClr val="FF0000"/>
                </a:solidFill>
              </a:rPr>
              <a:t>W</a:t>
            </a:r>
            <a:r>
              <a:rPr lang="fr-FR" dirty="0" smtClean="0"/>
              <a:t>yler)  </a:t>
            </a:r>
            <a:r>
              <a:rPr lang="fr-FR" sz="1400" i="1" dirty="0" smtClean="0"/>
              <a:t>[</a:t>
            </a:r>
            <a:r>
              <a:rPr lang="fr-FR" sz="1400" i="1" dirty="0"/>
              <a:t>PLB 265, 172 (1991</a:t>
            </a:r>
            <a:r>
              <a:rPr lang="fr-FR" sz="1400" i="1" dirty="0" smtClean="0"/>
              <a:t>)]</a:t>
            </a:r>
            <a:endParaRPr lang="fr-FR" i="1" dirty="0" smtClean="0"/>
          </a:p>
          <a:p>
            <a:pPr lvl="2"/>
            <a:r>
              <a:rPr lang="en-US" dirty="0" err="1"/>
              <a:t>Cabibbo</a:t>
            </a:r>
            <a:r>
              <a:rPr lang="en-US" dirty="0"/>
              <a:t> allowed (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en-US" baseline="30000" dirty="0" smtClean="0"/>
              <a:t>-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+</a:t>
            </a:r>
            <a:r>
              <a:rPr lang="en-US" dirty="0" smtClean="0"/>
              <a:t>) </a:t>
            </a:r>
            <a:r>
              <a:rPr lang="en-US" dirty="0"/>
              <a:t>and double </a:t>
            </a:r>
            <a:r>
              <a:rPr lang="en-US" dirty="0" err="1"/>
              <a:t>Cabibbo</a:t>
            </a:r>
            <a:r>
              <a:rPr lang="en-US" dirty="0"/>
              <a:t> suppressed </a:t>
            </a:r>
            <a:r>
              <a:rPr lang="en-US" dirty="0" smtClean="0"/>
              <a:t>states (D</a:t>
            </a:r>
            <a:r>
              <a:rPr lang="en-US" baseline="30000" dirty="0" smtClean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en-US" baseline="30000" dirty="0"/>
              <a:t>+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and 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en-US" baseline="30000" dirty="0"/>
              <a:t>+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-</a:t>
            </a:r>
            <a:r>
              <a:rPr lang="en-US" dirty="0" smtClean="0">
                <a:latin typeface="Calibri"/>
              </a:rPr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+</a:t>
            </a:r>
            <a:r>
              <a:rPr lang="fr-FR" dirty="0" smtClean="0">
                <a:sym typeface="Symbol"/>
              </a:rPr>
              <a:t> </a:t>
            </a:r>
            <a:r>
              <a:rPr lang="en-US" baseline="30000" dirty="0" smtClean="0"/>
              <a:t>-  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ADS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twood-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/>
              <a:t>unietz</a:t>
            </a:r>
            <a:r>
              <a:rPr lang="en-US" dirty="0" smtClean="0"/>
              <a:t>-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err="1" smtClean="0"/>
              <a:t>oni</a:t>
            </a:r>
            <a:r>
              <a:rPr lang="en-US" dirty="0" smtClean="0"/>
              <a:t>)  </a:t>
            </a:r>
            <a:r>
              <a:rPr lang="en-US" sz="1400" i="1" dirty="0" smtClean="0"/>
              <a:t>[</a:t>
            </a:r>
            <a:r>
              <a:rPr lang="en-US" sz="1400" i="1" dirty="0"/>
              <a:t>PRL 78, 3257 (1997)]</a:t>
            </a:r>
          </a:p>
          <a:p>
            <a:pPr lvl="2"/>
            <a:r>
              <a:rPr lang="en-US" dirty="0"/>
              <a:t>D in </a:t>
            </a:r>
            <a:r>
              <a:rPr lang="en-US" dirty="0" smtClean="0"/>
              <a:t>3-body </a:t>
            </a:r>
            <a:r>
              <a:rPr lang="en-US" dirty="0"/>
              <a:t>decays (D</a:t>
            </a:r>
            <a:r>
              <a:rPr lang="en-US" baseline="30000" dirty="0"/>
              <a:t>0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dirty="0" smtClean="0">
                <a:latin typeface="Calibri"/>
              </a:rPr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+</a:t>
            </a:r>
            <a:r>
              <a:rPr lang="fr-FR" dirty="0" smtClean="0">
                <a:sym typeface="Symbol"/>
              </a:rPr>
              <a:t>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GGSZ</a:t>
            </a:r>
            <a:r>
              <a:rPr lang="en-US" dirty="0"/>
              <a:t>, </a:t>
            </a:r>
            <a:r>
              <a:rPr lang="en-US" dirty="0" err="1" smtClean="0"/>
              <a:t>Dalitz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dirty="0" err="1" smtClean="0"/>
              <a:t>iri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rossmann-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err="1" smtClean="0"/>
              <a:t>offer</a:t>
            </a:r>
            <a:r>
              <a:rPr lang="en-US" dirty="0" smtClean="0"/>
              <a:t>-</a:t>
            </a:r>
            <a:r>
              <a:rPr lang="en-US" dirty="0" err="1" smtClean="0">
                <a:solidFill>
                  <a:srgbClr val="FF0000"/>
                </a:solidFill>
              </a:rPr>
              <a:t>Z</a:t>
            </a:r>
            <a:r>
              <a:rPr lang="en-US" dirty="0" err="1" smtClean="0"/>
              <a:t>upan</a:t>
            </a:r>
            <a:r>
              <a:rPr lang="en-US" dirty="0" smtClean="0"/>
              <a:t>)</a:t>
            </a:r>
            <a:r>
              <a:rPr lang="en-US" b="1" dirty="0" smtClean="0"/>
              <a:t> </a:t>
            </a:r>
            <a:r>
              <a:rPr lang="en-US" dirty="0"/>
              <a:t>	</a:t>
            </a:r>
            <a:r>
              <a:rPr lang="en-US" sz="1400" i="1" dirty="0"/>
              <a:t>[ PRD 68, 054018 (2003] </a:t>
            </a:r>
            <a:endParaRPr lang="en-US" sz="1400" i="1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Combined analyses of all modes to extract all the unknowns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647426"/>
          </a:xfrm>
        </p:spPr>
        <p:txBody>
          <a:bodyPr/>
          <a:lstStyle/>
          <a:p>
            <a:pPr marL="287338" lvl="1" indent="-287338">
              <a:buClr>
                <a:srgbClr val="0000FF"/>
              </a:buClr>
              <a:buFont typeface="Wingdings" pitchFamily="2" charset="2"/>
              <a:buChar char="u"/>
            </a:pP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kind</a:t>
            </a:r>
            <a:r>
              <a:rPr lang="fr-FR" dirty="0" smtClean="0"/>
              <a:t> of </a:t>
            </a:r>
            <a:r>
              <a:rPr lang="fr-FR" dirty="0" err="1" smtClean="0"/>
              <a:t>measurements</a:t>
            </a:r>
            <a:r>
              <a:rPr lang="fr-FR" dirty="0" smtClean="0"/>
              <a:t> have been </a:t>
            </a:r>
            <a:r>
              <a:rPr lang="fr-FR" dirty="0" err="1" smtClean="0"/>
              <a:t>published</a:t>
            </a:r>
            <a:r>
              <a:rPr lang="fr-FR" dirty="0" smtClean="0"/>
              <a:t> </a:t>
            </a:r>
          </a:p>
          <a:p>
            <a:pPr marL="387350" lvl="2" indent="0">
              <a:buClr>
                <a:srgbClr val="0000FF"/>
              </a:buClr>
              <a:buNone/>
            </a:pPr>
            <a:r>
              <a:rPr lang="en-US" dirty="0"/>
              <a:t> </a:t>
            </a:r>
            <a:r>
              <a:rPr lang="en-US" dirty="0" smtClean="0"/>
              <a:t>  all </a:t>
            </a:r>
            <a:r>
              <a:rPr lang="en-US" dirty="0"/>
              <a:t>using </a:t>
            </a:r>
            <a:r>
              <a:rPr lang="en-US" dirty="0" smtClean="0"/>
              <a:t>1fb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of 2011 data (√s = </a:t>
            </a:r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):</a:t>
            </a:r>
            <a:endParaRPr lang="fr-FR" dirty="0" smtClean="0"/>
          </a:p>
          <a:p>
            <a:pPr lvl="1"/>
            <a:r>
              <a:rPr lang="fr-FR" dirty="0"/>
              <a:t>Time-</a:t>
            </a:r>
            <a:r>
              <a:rPr lang="fr-FR" dirty="0" err="1"/>
              <a:t>independent</a:t>
            </a:r>
            <a:r>
              <a:rPr lang="fr-FR" dirty="0"/>
              <a:t> </a:t>
            </a:r>
            <a:r>
              <a:rPr lang="fr-FR" dirty="0" err="1"/>
              <a:t>measurements</a:t>
            </a:r>
            <a:r>
              <a:rPr lang="fr-FR" dirty="0" smtClean="0"/>
              <a:t>:</a:t>
            </a:r>
          </a:p>
          <a:p>
            <a:pPr lvl="2"/>
            <a:r>
              <a:rPr lang="fr-FR" dirty="0"/>
              <a:t>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 smtClean="0"/>
              <a:t>K</a:t>
            </a:r>
            <a:r>
              <a:rPr lang="fr-FR" baseline="30000" dirty="0"/>
              <a:t>+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en-US" dirty="0" smtClean="0">
                <a:latin typeface="Calibri"/>
              </a:rPr>
              <a:t>, </a:t>
            </a:r>
            <a:r>
              <a:rPr lang="en-US" dirty="0" smtClean="0"/>
              <a:t>KK, </a:t>
            </a:r>
            <a:r>
              <a:rPr lang="fr-FR" dirty="0">
                <a:sym typeface="Symbol"/>
              </a:rPr>
              <a:t></a:t>
            </a:r>
            <a:r>
              <a:rPr lang="en-US" dirty="0" smtClean="0"/>
              <a:t> </a:t>
            </a:r>
            <a:r>
              <a:rPr lang="fr-FR" i="1" dirty="0">
                <a:solidFill>
                  <a:srgbClr val="E46C0A"/>
                </a:solidFill>
              </a:rPr>
              <a:t>[</a:t>
            </a:r>
            <a:r>
              <a:rPr lang="fr-FR" i="1" dirty="0" smtClean="0">
                <a:solidFill>
                  <a:srgbClr val="E46C0A"/>
                </a:solidFill>
              </a:rPr>
              <a:t>PLB </a:t>
            </a:r>
            <a:r>
              <a:rPr lang="fr-FR" i="1" dirty="0">
                <a:solidFill>
                  <a:srgbClr val="E46C0A"/>
                </a:solidFill>
              </a:rPr>
              <a:t>712 (2012) </a:t>
            </a:r>
            <a:r>
              <a:rPr lang="fr-FR" i="1" dirty="0" smtClean="0">
                <a:solidFill>
                  <a:srgbClr val="E46C0A"/>
                </a:solidFill>
              </a:rPr>
              <a:t>203</a:t>
            </a:r>
            <a:r>
              <a:rPr lang="fr-FR" i="1" dirty="0">
                <a:solidFill>
                  <a:srgbClr val="E46C0A"/>
                </a:solidFill>
              </a:rPr>
              <a:t>]</a:t>
            </a:r>
            <a:endParaRPr lang="fr-FR" i="1" dirty="0" smtClean="0">
              <a:solidFill>
                <a:srgbClr val="E46C0A"/>
              </a:solidFill>
            </a:endParaRPr>
          </a:p>
          <a:p>
            <a:pPr lvl="2"/>
            <a:r>
              <a:rPr lang="fr-FR" dirty="0" smtClean="0"/>
              <a:t>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 smtClean="0"/>
              <a:t>K</a:t>
            </a:r>
            <a:r>
              <a:rPr lang="fr-FR" baseline="30000" dirty="0" smtClean="0"/>
              <a:t>+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fr-FR" dirty="0" smtClean="0">
                <a:sym typeface="Symbol"/>
              </a:rPr>
              <a:t> </a:t>
            </a:r>
            <a:r>
              <a:rPr lang="fr-FR" dirty="0" smtClean="0"/>
              <a:t> </a:t>
            </a:r>
            <a:r>
              <a:rPr lang="en-US" dirty="0" smtClean="0"/>
              <a:t>K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</a:t>
            </a:r>
            <a:r>
              <a:rPr lang="en-US" dirty="0" smtClean="0">
                <a:latin typeface="Calibri"/>
              </a:rPr>
              <a:t> </a:t>
            </a:r>
            <a:r>
              <a:rPr lang="en-US" dirty="0">
                <a:latin typeface="Calibri"/>
              </a:rPr>
              <a:t>: </a:t>
            </a:r>
            <a:r>
              <a:rPr lang="en-US" i="1" dirty="0" smtClean="0">
                <a:solidFill>
                  <a:srgbClr val="E46C0A"/>
                </a:solidFill>
              </a:rPr>
              <a:t>[LHCb-CONF-2012-030</a:t>
            </a:r>
            <a:r>
              <a:rPr lang="en-US" i="1" dirty="0">
                <a:solidFill>
                  <a:srgbClr val="E46C0A"/>
                </a:solidFill>
              </a:rPr>
              <a:t>]</a:t>
            </a:r>
            <a:endParaRPr lang="en-US" i="1" dirty="0" smtClean="0">
              <a:solidFill>
                <a:srgbClr val="E46C0A"/>
              </a:solidFill>
            </a:endParaRPr>
          </a:p>
          <a:p>
            <a:pPr lvl="2"/>
            <a:r>
              <a:rPr lang="fr-FR" dirty="0" smtClean="0"/>
              <a:t>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 smtClean="0"/>
              <a:t>K</a:t>
            </a:r>
            <a:r>
              <a:rPr lang="fr-FR" baseline="30000" dirty="0" smtClean="0"/>
              <a:t>+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fr-FR" dirty="0" smtClean="0">
                <a:sym typeface="Symbol"/>
              </a:rPr>
              <a:t> </a:t>
            </a:r>
            <a:r>
              <a:rPr lang="fr-FR" dirty="0" smtClean="0"/>
              <a:t>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fr-FR" dirty="0">
                <a:sym typeface="Symbol"/>
              </a:rPr>
              <a:t> </a:t>
            </a:r>
            <a:r>
              <a:rPr lang="en-US" dirty="0" smtClean="0">
                <a:latin typeface="Calibri"/>
              </a:rPr>
              <a:t>,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dirty="0" smtClean="0"/>
              <a:t>KK</a:t>
            </a:r>
            <a:r>
              <a:rPr lang="en-US" dirty="0">
                <a:latin typeface="Calibri"/>
              </a:rPr>
              <a:t> : </a:t>
            </a:r>
            <a:r>
              <a:rPr lang="en-US" i="1" dirty="0" smtClean="0">
                <a:solidFill>
                  <a:srgbClr val="E46C0A"/>
                </a:solidFill>
              </a:rPr>
              <a:t>[PLB </a:t>
            </a:r>
            <a:r>
              <a:rPr lang="en-US" i="1" dirty="0">
                <a:solidFill>
                  <a:srgbClr val="E46C0A"/>
                </a:solidFill>
              </a:rPr>
              <a:t>718 (2012) </a:t>
            </a:r>
            <a:r>
              <a:rPr lang="en-US" i="1" dirty="0" smtClean="0">
                <a:solidFill>
                  <a:srgbClr val="E46C0A"/>
                </a:solidFill>
              </a:rPr>
              <a:t>43]</a:t>
            </a:r>
            <a:endParaRPr lang="fr-FR" i="1" dirty="0" smtClean="0">
              <a:solidFill>
                <a:srgbClr val="E46C0A"/>
              </a:solidFill>
            </a:endParaRPr>
          </a:p>
          <a:p>
            <a:pPr lvl="1"/>
            <a:r>
              <a:rPr lang="fr-FR" dirty="0" smtClean="0"/>
              <a:t>Gamma </a:t>
            </a:r>
            <a:r>
              <a:rPr lang="fr-FR" dirty="0" err="1"/>
              <a:t>combination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time-</a:t>
            </a:r>
            <a:r>
              <a:rPr lang="fr-FR" dirty="0" err="1"/>
              <a:t>independent</a:t>
            </a:r>
            <a:r>
              <a:rPr lang="fr-FR" dirty="0" smtClean="0"/>
              <a:t>:</a:t>
            </a:r>
          </a:p>
          <a:p>
            <a:pPr lvl="2"/>
            <a:r>
              <a:rPr lang="fr-FR" dirty="0" err="1" smtClean="0"/>
              <a:t>Using</a:t>
            </a:r>
            <a:r>
              <a:rPr lang="fr-FR" dirty="0" smtClean="0"/>
              <a:t> 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 smtClean="0"/>
              <a:t>K</a:t>
            </a:r>
            <a:r>
              <a:rPr lang="fr-FR" baseline="30000" dirty="0" smtClean="0"/>
              <a:t>+</a:t>
            </a:r>
            <a:r>
              <a:rPr lang="fr-FR" dirty="0" smtClean="0"/>
              <a:t> and B</a:t>
            </a:r>
            <a:r>
              <a:rPr lang="fr-FR" baseline="30000" dirty="0" smtClean="0"/>
              <a:t>+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fr-FR" baseline="30000" dirty="0" smtClean="0"/>
              <a:t>+</a:t>
            </a:r>
            <a:r>
              <a:rPr lang="fr-FR" dirty="0" smtClean="0"/>
              <a:t>: </a:t>
            </a:r>
            <a:r>
              <a:rPr lang="fr-FR" i="1" dirty="0">
                <a:solidFill>
                  <a:srgbClr val="E46C0A"/>
                </a:solidFill>
              </a:rPr>
              <a:t>[</a:t>
            </a:r>
            <a:r>
              <a:rPr lang="fr-FR" i="1" dirty="0" smtClean="0">
                <a:solidFill>
                  <a:srgbClr val="E46C0A"/>
                </a:solidFill>
              </a:rPr>
              <a:t>LHCb-CONF-2012-032</a:t>
            </a:r>
            <a:r>
              <a:rPr lang="fr-FR" i="1" dirty="0">
                <a:solidFill>
                  <a:srgbClr val="E46C0A"/>
                </a:solidFill>
              </a:rPr>
              <a:t>]</a:t>
            </a:r>
          </a:p>
          <a:p>
            <a:pPr lvl="1"/>
            <a:r>
              <a:rPr lang="en-US" dirty="0" smtClean="0"/>
              <a:t>Time-independent </a:t>
            </a:r>
            <a:r>
              <a:rPr lang="en-US" dirty="0"/>
              <a:t>with neutral B decays</a:t>
            </a:r>
            <a:r>
              <a:rPr lang="en-US" dirty="0" smtClean="0"/>
              <a:t>:</a:t>
            </a:r>
          </a:p>
          <a:p>
            <a:pPr lvl="2"/>
            <a:r>
              <a:rPr lang="fr-FR" dirty="0" smtClean="0"/>
              <a:t>B</a:t>
            </a:r>
            <a:r>
              <a:rPr lang="fr-FR" baseline="30000" dirty="0" smtClean="0"/>
              <a:t>0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30000" dirty="0" smtClean="0"/>
              <a:t>0</a:t>
            </a:r>
            <a:r>
              <a:rPr lang="fr-FR" dirty="0" smtClean="0"/>
              <a:t>K</a:t>
            </a:r>
            <a:r>
              <a:rPr lang="fr-FR" baseline="30000" dirty="0" smtClean="0"/>
              <a:t>*0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fr-FR" dirty="0" smtClean="0">
                <a:sym typeface="Symbol"/>
              </a:rPr>
              <a:t> </a:t>
            </a:r>
            <a:r>
              <a:rPr lang="en-US" dirty="0" smtClean="0">
                <a:latin typeface="Calibri"/>
              </a:rPr>
              <a:t> </a:t>
            </a:r>
            <a:r>
              <a:rPr lang="en-US" dirty="0"/>
              <a:t>KK: </a:t>
            </a:r>
            <a:r>
              <a:rPr lang="en-US" i="1" dirty="0" smtClean="0">
                <a:solidFill>
                  <a:srgbClr val="E46C0A"/>
                </a:solidFill>
              </a:rPr>
              <a:t>[LHCb-CONF-2012-024</a:t>
            </a:r>
            <a:r>
              <a:rPr lang="en-US" i="1" dirty="0">
                <a:solidFill>
                  <a:srgbClr val="E46C0A"/>
                </a:solidFill>
              </a:rPr>
              <a:t>]</a:t>
            </a:r>
          </a:p>
          <a:p>
            <a:pPr lvl="1"/>
            <a:r>
              <a:rPr lang="fr-FR" dirty="0" smtClean="0"/>
              <a:t>Time-</a:t>
            </a:r>
            <a:r>
              <a:rPr lang="fr-FR" dirty="0" err="1" smtClean="0"/>
              <a:t>dependent</a:t>
            </a:r>
            <a:r>
              <a:rPr lang="fr-FR" dirty="0" smtClean="0"/>
              <a:t> </a:t>
            </a:r>
            <a:r>
              <a:rPr lang="fr-FR" dirty="0" err="1"/>
              <a:t>measurements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B</a:t>
            </a:r>
            <a:r>
              <a:rPr lang="fr-FR" baseline="-25000" dirty="0" smtClean="0"/>
              <a:t>S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D</a:t>
            </a:r>
            <a:r>
              <a:rPr lang="fr-FR" baseline="-25000" dirty="0" smtClean="0"/>
              <a:t>S</a:t>
            </a:r>
            <a:r>
              <a:rPr lang="fr-FR" dirty="0" smtClean="0"/>
              <a:t>K</a:t>
            </a:r>
            <a:r>
              <a:rPr lang="fr-FR" baseline="30000" dirty="0" smtClean="0"/>
              <a:t> </a:t>
            </a:r>
            <a:r>
              <a:rPr lang="fr-FR" dirty="0" err="1"/>
              <a:t>decays</a:t>
            </a:r>
            <a:r>
              <a:rPr lang="fr-FR" dirty="0"/>
              <a:t> (first!) </a:t>
            </a:r>
            <a:r>
              <a:rPr lang="fr-FR" i="1" dirty="0" smtClean="0">
                <a:solidFill>
                  <a:srgbClr val="E46C0A"/>
                </a:solidFill>
              </a:rPr>
              <a:t>[LHCb-CONF-2012-029</a:t>
            </a:r>
            <a:r>
              <a:rPr lang="fr-FR" i="1" dirty="0">
                <a:solidFill>
                  <a:srgbClr val="E46C0A"/>
                </a:solidFill>
              </a:rPr>
              <a:t>]</a:t>
            </a:r>
            <a:endParaRPr lang="fr-FR" i="1" dirty="0" smtClean="0">
              <a:solidFill>
                <a:srgbClr val="E46C0A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Flèche droite 5"/>
          <p:cNvSpPr/>
          <p:nvPr/>
        </p:nvSpPr>
        <p:spPr>
          <a:xfrm>
            <a:off x="7740352" y="2060848"/>
            <a:ext cx="720080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7740352" y="2420888"/>
            <a:ext cx="720080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7740352" y="3573016"/>
            <a:ext cx="720080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1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ADS modes: </a:t>
            </a:r>
            <a:r>
              <a:rPr lang="fr-FR" dirty="0"/>
              <a:t>B</a:t>
            </a:r>
            <a:r>
              <a:rPr lang="fr-FR" baseline="30000" dirty="0"/>
              <a:t>+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D</a:t>
            </a:r>
            <a:r>
              <a:rPr lang="fr-FR" baseline="30000" dirty="0"/>
              <a:t>0</a:t>
            </a:r>
            <a:r>
              <a:rPr lang="fr-FR" dirty="0"/>
              <a:t>K</a:t>
            </a:r>
            <a:r>
              <a:rPr lang="fr-FR" baseline="30000" dirty="0"/>
              <a:t>+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smtClean="0"/>
              <a:t>K</a:t>
            </a:r>
            <a:r>
              <a:rPr lang="fr-FR" dirty="0" smtClean="0">
                <a:sym typeface="Symbol"/>
              </a:rPr>
              <a:t></a:t>
            </a:r>
            <a:r>
              <a:rPr lang="en-US" dirty="0" smtClean="0">
                <a:latin typeface="Calibri"/>
              </a:rPr>
              <a:t>, </a:t>
            </a:r>
            <a:r>
              <a:rPr lang="en-US" dirty="0"/>
              <a:t>KK, </a:t>
            </a:r>
            <a:r>
              <a:rPr lang="fr-FR" dirty="0">
                <a:sym typeface="Symbol"/>
              </a:rPr>
              <a:t></a:t>
            </a:r>
            <a:r>
              <a:rPr lang="en-US" dirty="0"/>
              <a:t> 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idx="12"/>
          </p:nvPr>
        </p:nvSpPr>
        <p:spPr>
          <a:xfrm>
            <a:off x="107982" y="5755903"/>
            <a:ext cx="9036050" cy="769441"/>
          </a:xfrm>
        </p:spPr>
        <p:txBody>
          <a:bodyPr/>
          <a:lstStyle/>
          <a:p>
            <a:pPr lvl="1"/>
            <a:r>
              <a:rPr lang="en-US" dirty="0"/>
              <a:t>Considering KK, </a:t>
            </a:r>
            <a:r>
              <a:rPr lang="en-US" dirty="0" smtClean="0"/>
              <a:t>K</a:t>
            </a:r>
            <a:r>
              <a:rPr lang="fr-FR" dirty="0" smtClean="0">
                <a:sym typeface="Symbol"/>
              </a:rPr>
              <a:t>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fr-FR" dirty="0" smtClean="0">
                <a:sym typeface="Symbol"/>
              </a:rPr>
              <a:t></a:t>
            </a:r>
            <a:r>
              <a:rPr lang="en-US" dirty="0" smtClean="0"/>
              <a:t> </a:t>
            </a:r>
            <a:r>
              <a:rPr lang="en-US" dirty="0"/>
              <a:t>together, </a:t>
            </a:r>
            <a:r>
              <a:rPr lang="en-US" dirty="0" smtClean="0"/>
              <a:t>direct CPV </a:t>
            </a:r>
            <a:r>
              <a:rPr lang="en-US" dirty="0"/>
              <a:t>is observed </a:t>
            </a:r>
            <a:r>
              <a:rPr lang="en-US" dirty="0" smtClean="0"/>
              <a:t> (5.8</a:t>
            </a:r>
            <a:r>
              <a:rPr lang="fr-FR" dirty="0">
                <a:sym typeface="Symbol"/>
              </a:rPr>
              <a:t> </a:t>
            </a:r>
            <a:r>
              <a:rPr lang="en-US" dirty="0" smtClean="0"/>
              <a:t>) </a:t>
            </a:r>
            <a:r>
              <a:rPr lang="en-US" dirty="0"/>
              <a:t>in </a:t>
            </a:r>
            <a:r>
              <a:rPr lang="en-US" dirty="0" smtClean="0"/>
              <a:t>B</a:t>
            </a:r>
            <a:r>
              <a:rPr lang="fr-FR" dirty="0">
                <a:sym typeface="Symbol"/>
              </a:rPr>
              <a:t>  </a:t>
            </a:r>
            <a:r>
              <a:rPr lang="en-US" dirty="0" smtClean="0"/>
              <a:t>DK </a:t>
            </a:r>
            <a:r>
              <a:rPr lang="en-US" dirty="0"/>
              <a:t>decays for the first </a:t>
            </a:r>
            <a:r>
              <a:rPr lang="en-US" dirty="0" smtClean="0"/>
              <a:t>time!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985132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64" y="2060847"/>
            <a:ext cx="4663584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1754769"/>
            <a:ext cx="37498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err="1" smtClean="0"/>
              <a:t>C</a:t>
            </a:r>
            <a:r>
              <a:rPr lang="en-US" sz="1600" i="1" baseline="-25000" dirty="0" err="1" smtClean="0"/>
              <a:t>f</a:t>
            </a:r>
            <a:r>
              <a:rPr lang="en-US" sz="1600" i="1" dirty="0" smtClean="0"/>
              <a:t> </a:t>
            </a:r>
            <a:r>
              <a:rPr lang="en-US" sz="1600" i="1" dirty="0"/>
              <a:t>(or κ) is the coherence factor, with </a:t>
            </a:r>
            <a:r>
              <a:rPr lang="en-US" sz="1600" i="1" dirty="0" err="1"/>
              <a:t>C</a:t>
            </a:r>
            <a:r>
              <a:rPr lang="en-US" sz="1600" i="1" baseline="-25000" dirty="0" err="1"/>
              <a:t>f</a:t>
            </a:r>
            <a:r>
              <a:rPr lang="en-US" sz="1600" i="1" dirty="0"/>
              <a:t> =1 for two-body decay, and 0&lt; </a:t>
            </a:r>
            <a:r>
              <a:rPr lang="en-US" sz="1600" i="1" dirty="0" err="1"/>
              <a:t>C</a:t>
            </a:r>
            <a:r>
              <a:rPr lang="en-US" sz="1600" i="1" baseline="-25000" dirty="0" err="1"/>
              <a:t>f</a:t>
            </a:r>
            <a:r>
              <a:rPr lang="en-US" sz="1600" i="1" dirty="0"/>
              <a:t> &lt;1 for multi-body decay </a:t>
            </a:r>
            <a:endParaRPr lang="fr-FR" sz="1600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411" y="2924944"/>
            <a:ext cx="6075093" cy="290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44208" y="2564904"/>
            <a:ext cx="2619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dirty="0">
                <a:solidFill>
                  <a:srgbClr val="E46C0A"/>
                </a:solidFill>
              </a:rPr>
              <a:t>[PLB 712 (2012) 203]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79512" y="3130424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rgbClr val="0000FF"/>
                </a:solidFill>
              </a:rPr>
              <a:t>Evidence for </a:t>
            </a:r>
            <a:r>
              <a:rPr lang="fr-FR" dirty="0" err="1" smtClean="0">
                <a:solidFill>
                  <a:srgbClr val="0000FF"/>
                </a:solidFill>
              </a:rPr>
              <a:t>asymmetry</a:t>
            </a:r>
            <a:r>
              <a:rPr lang="fr-FR" dirty="0" smtClean="0">
                <a:solidFill>
                  <a:srgbClr val="0000FF"/>
                </a:solidFill>
              </a:rPr>
              <a:t> in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B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</a:t>
            </a:r>
            <a:r>
              <a:rPr lang="fr-FR" dirty="0" smtClean="0">
                <a:solidFill>
                  <a:srgbClr val="0000FF"/>
                </a:solidFill>
              </a:rPr>
              <a:t>DK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 (4 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</a:t>
            </a:r>
            <a:r>
              <a:rPr lang="fr-FR" dirty="0" smtClean="0">
                <a:solidFill>
                  <a:srgbClr val="0000FF"/>
                </a:solidFill>
              </a:rPr>
              <a:t>):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(DK)= - 0.52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 0.15  0.02</a:t>
            </a:r>
          </a:p>
          <a:p>
            <a:endParaRPr lang="fr-FR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err="1" smtClean="0">
                <a:solidFill>
                  <a:srgbClr val="0000FF"/>
                </a:solidFill>
              </a:rPr>
              <a:t>Hint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>
                <a:solidFill>
                  <a:srgbClr val="0000FF"/>
                </a:solidFill>
              </a:rPr>
              <a:t>for </a:t>
            </a:r>
            <a:r>
              <a:rPr lang="fr-FR" dirty="0" err="1">
                <a:solidFill>
                  <a:srgbClr val="0000FF"/>
                </a:solidFill>
              </a:rPr>
              <a:t>asymmetry</a:t>
            </a:r>
            <a:r>
              <a:rPr lang="fr-FR" dirty="0">
                <a:solidFill>
                  <a:srgbClr val="0000FF"/>
                </a:solidFill>
              </a:rPr>
              <a:t> in </a:t>
            </a:r>
          </a:p>
          <a:p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</a:t>
            </a:r>
            <a:r>
              <a:rPr lang="fr-FR" baseline="30000" dirty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</a:t>
            </a:r>
            <a:r>
              <a:rPr lang="fr-FR" dirty="0" smtClean="0">
                <a:solidFill>
                  <a:srgbClr val="0000FF"/>
                </a:solidFill>
              </a:rPr>
              <a:t>D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 (2.4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</a:t>
            </a:r>
            <a:r>
              <a:rPr lang="fr-FR" dirty="0">
                <a:solidFill>
                  <a:srgbClr val="0000FF"/>
                </a:solidFill>
              </a:rPr>
              <a:t>):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</a:t>
            </a:r>
            <a:r>
              <a:rPr lang="fr-FR" dirty="0">
                <a:sym typeface="Symbol"/>
              </a:rPr>
              <a:t>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</a:t>
            </a:r>
            <a:r>
              <a:rPr lang="fr-FR" dirty="0" smtClean="0">
                <a:solidFill>
                  <a:srgbClr val="FF0000"/>
                </a:solidFill>
              </a:rPr>
              <a:t>)= </a:t>
            </a:r>
            <a:r>
              <a:rPr lang="fr-FR" dirty="0">
                <a:solidFill>
                  <a:srgbClr val="FF0000"/>
                </a:solidFill>
              </a:rPr>
              <a:t>- </a:t>
            </a:r>
            <a:r>
              <a:rPr lang="fr-FR" dirty="0" smtClean="0">
                <a:solidFill>
                  <a:srgbClr val="FF0000"/>
                </a:solidFill>
              </a:rPr>
              <a:t>0.143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0.062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0.011</a:t>
            </a:r>
            <a:endParaRPr lang="fr-FR" dirty="0">
              <a:solidFill>
                <a:srgbClr val="FF0000"/>
              </a:solidFill>
              <a:sym typeface="Symbol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4283968" y="5013176"/>
            <a:ext cx="292140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644008" y="49243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186028" y="49243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</a:t>
            </a:r>
            <a:r>
              <a:rPr lang="fr-FR" baseline="30000" dirty="0" smtClean="0">
                <a:solidFill>
                  <a:srgbClr val="0000FF"/>
                </a:solidFill>
              </a:rPr>
              <a:t>+</a:t>
            </a:r>
            <a:endParaRPr lang="fr-FR" baseline="30000" dirty="0">
              <a:solidFill>
                <a:srgbClr val="0000FF"/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4211960" y="3645024"/>
            <a:ext cx="29523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16016" y="3717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308304" y="3717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</a:t>
            </a:r>
            <a:r>
              <a:rPr lang="fr-FR" baseline="30000" dirty="0" smtClean="0">
                <a:solidFill>
                  <a:srgbClr val="0000FF"/>
                </a:solidFill>
              </a:rPr>
              <a:t>+</a:t>
            </a:r>
            <a:endParaRPr lang="fr-FR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5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606594"/>
          </a:xfrm>
        </p:spPr>
        <p:txBody>
          <a:bodyPr/>
          <a:lstStyle/>
          <a:p>
            <a:r>
              <a:rPr lang="fr-FR" dirty="0"/>
              <a:t>ADS modes: B</a:t>
            </a:r>
            <a:r>
              <a:rPr lang="fr-FR" baseline="30000" dirty="0"/>
              <a:t>+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D</a:t>
            </a:r>
            <a:r>
              <a:rPr lang="fr-FR" baseline="30000" dirty="0"/>
              <a:t>0</a:t>
            </a:r>
            <a:r>
              <a:rPr lang="fr-FR" dirty="0"/>
              <a:t>K</a:t>
            </a:r>
            <a:r>
              <a:rPr lang="fr-FR" baseline="30000" dirty="0"/>
              <a:t>+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/>
              <a:t>K</a:t>
            </a:r>
            <a:r>
              <a:rPr lang="fr-FR" dirty="0" smtClean="0">
                <a:sym typeface="Symbol"/>
              </a:rPr>
              <a:t></a:t>
            </a:r>
          </a:p>
          <a:p>
            <a:pPr lvl="1"/>
            <a:r>
              <a:rPr lang="fr-FR" dirty="0" err="1" smtClean="0">
                <a:sym typeface="Symbol"/>
              </a:rPr>
              <a:t>Similar</a:t>
            </a:r>
            <a:r>
              <a:rPr lang="fr-FR" dirty="0" smtClean="0">
                <a:sym typeface="Symbol"/>
              </a:rPr>
              <a:t> to ADS but D </a:t>
            </a:r>
            <a:r>
              <a:rPr lang="fr-FR" dirty="0" err="1" smtClean="0">
                <a:sym typeface="Symbol"/>
              </a:rPr>
              <a:t>decay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parameters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differ</a:t>
            </a:r>
            <a:r>
              <a:rPr lang="fr-FR" dirty="0" smtClean="0">
                <a:sym typeface="Symbol"/>
              </a:rPr>
              <a:t> (</a:t>
            </a:r>
            <a:r>
              <a:rPr lang="fr-FR" dirty="0" err="1" smtClean="0">
                <a:sym typeface="Symbol"/>
              </a:rPr>
              <a:t>r</a:t>
            </a:r>
            <a:r>
              <a:rPr lang="fr-FR" baseline="-25000" dirty="0" err="1" smtClean="0">
                <a:sym typeface="Symbol"/>
              </a:rPr>
              <a:t>D</a:t>
            </a:r>
            <a:r>
              <a:rPr lang="fr-FR" dirty="0" smtClean="0">
                <a:sym typeface="Symbol"/>
              </a:rPr>
              <a:t>, </a:t>
            </a:r>
            <a:r>
              <a:rPr lang="fr-FR" baseline="-25000" dirty="0" smtClean="0">
                <a:sym typeface="Symbol"/>
              </a:rPr>
              <a:t>D</a:t>
            </a:r>
            <a:r>
              <a:rPr lang="fr-FR" dirty="0" smtClean="0">
                <a:sym typeface="Symbol"/>
              </a:rPr>
              <a:t>)</a:t>
            </a:r>
            <a:endParaRPr lang="en-US" dirty="0">
              <a:sym typeface="Symbol"/>
            </a:endParaRPr>
          </a:p>
          <a:p>
            <a:pPr lvl="2"/>
            <a:r>
              <a:rPr lang="en-US" dirty="0" smtClean="0"/>
              <a:t>Add </a:t>
            </a:r>
            <a:r>
              <a:rPr lang="en-US" dirty="0"/>
              <a:t>statistics but also new </a:t>
            </a:r>
            <a:r>
              <a:rPr lang="en-US" dirty="0" smtClean="0"/>
              <a:t>information</a:t>
            </a:r>
          </a:p>
          <a:p>
            <a:pPr lvl="2"/>
            <a:r>
              <a:rPr lang="en-US" dirty="0" smtClean="0"/>
              <a:t>First observation of rare ADS decays: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44488" y="5316421"/>
            <a:ext cx="9036050" cy="1064907"/>
          </a:xfrm>
        </p:spPr>
        <p:txBody>
          <a:bodyPr/>
          <a:lstStyle/>
          <a:p>
            <a:pPr lvl="2"/>
            <a:r>
              <a:rPr lang="fr-FR" dirty="0" err="1"/>
              <a:t>S</a:t>
            </a:r>
            <a:r>
              <a:rPr lang="fr-FR" dirty="0" err="1" smtClean="0"/>
              <a:t>ystematics</a:t>
            </a:r>
            <a:r>
              <a:rPr lang="fr-FR" dirty="0" smtClean="0"/>
              <a:t> </a:t>
            </a:r>
            <a:r>
              <a:rPr lang="fr-FR" dirty="0" err="1"/>
              <a:t>small</a:t>
            </a:r>
            <a:r>
              <a:rPr lang="fr-FR" dirty="0"/>
              <a:t>, </a:t>
            </a:r>
            <a:r>
              <a:rPr lang="fr-FR" dirty="0" err="1"/>
              <a:t>dominated</a:t>
            </a:r>
            <a:r>
              <a:rPr lang="fr-FR" dirty="0"/>
              <a:t> </a:t>
            </a:r>
            <a:r>
              <a:rPr lang="fr-FR" dirty="0" smtClean="0"/>
              <a:t>by</a:t>
            </a:r>
          </a:p>
          <a:p>
            <a:pPr lvl="3"/>
            <a:r>
              <a:rPr lang="fr-FR" dirty="0" err="1"/>
              <a:t>P</a:t>
            </a:r>
            <a:r>
              <a:rPr lang="fr-FR" dirty="0" err="1" smtClean="0"/>
              <a:t>article</a:t>
            </a:r>
            <a:r>
              <a:rPr lang="fr-FR" dirty="0" smtClean="0"/>
              <a:t> </a:t>
            </a:r>
            <a:r>
              <a:rPr lang="fr-FR" dirty="0"/>
              <a:t>identification (R)</a:t>
            </a:r>
          </a:p>
          <a:p>
            <a:pPr lvl="3"/>
            <a:r>
              <a:rPr lang="fr-FR" dirty="0"/>
              <a:t>P</a:t>
            </a:r>
            <a:r>
              <a:rPr lang="fr-FR" dirty="0" smtClean="0"/>
              <a:t>roduction</a:t>
            </a:r>
            <a:r>
              <a:rPr lang="fr-FR" dirty="0"/>
              <a:t>, interaction, </a:t>
            </a:r>
            <a:r>
              <a:rPr lang="fr-FR" dirty="0" err="1"/>
              <a:t>detection</a:t>
            </a:r>
            <a:r>
              <a:rPr lang="fr-FR" dirty="0"/>
              <a:t> </a:t>
            </a:r>
            <a:r>
              <a:rPr lang="fr-FR" dirty="0" err="1"/>
              <a:t>asymmetries</a:t>
            </a:r>
            <a:r>
              <a:rPr lang="fr-FR" dirty="0"/>
              <a:t> (A)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561" y="2420888"/>
            <a:ext cx="632994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9512" y="2492896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rgbClr val="0000FF"/>
                </a:solidFill>
              </a:rPr>
              <a:t>5.1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 </a:t>
            </a:r>
            <a:r>
              <a:rPr lang="fr-FR" dirty="0" smtClean="0">
                <a:solidFill>
                  <a:srgbClr val="0000FF"/>
                </a:solidFill>
              </a:rPr>
              <a:t>in B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</a:t>
            </a:r>
            <a:r>
              <a:rPr lang="fr-FR" dirty="0" smtClean="0">
                <a:solidFill>
                  <a:srgbClr val="0000FF"/>
                </a:solidFill>
              </a:rPr>
              <a:t>DK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: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(DK)= -  0.42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 0.22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R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(DK</a:t>
            </a:r>
            <a:r>
              <a:rPr lang="fr-FR" dirty="0">
                <a:solidFill>
                  <a:srgbClr val="FF0000"/>
                </a:solidFill>
              </a:rPr>
              <a:t>)= </a:t>
            </a:r>
            <a:r>
              <a:rPr lang="fr-FR" dirty="0" smtClean="0">
                <a:solidFill>
                  <a:srgbClr val="FF0000"/>
                </a:solidFill>
              </a:rPr>
              <a:t>(1.24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0.27)%</a:t>
            </a:r>
            <a:endParaRPr lang="fr-FR" dirty="0">
              <a:solidFill>
                <a:srgbClr val="FF0000"/>
              </a:solidFill>
              <a:sym typeface="Symbol"/>
            </a:endParaRPr>
          </a:p>
          <a:p>
            <a:endParaRPr lang="fr-FR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smtClean="0">
                <a:solidFill>
                  <a:srgbClr val="0000FF"/>
                </a:solidFill>
              </a:rPr>
              <a:t>10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 </a:t>
            </a:r>
            <a:r>
              <a:rPr lang="fr-FR" dirty="0" smtClean="0">
                <a:solidFill>
                  <a:srgbClr val="0000FF"/>
                </a:solidFill>
              </a:rPr>
              <a:t>in B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baseline="30000" dirty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</a:t>
            </a:r>
            <a:r>
              <a:rPr lang="fr-FR" dirty="0" smtClean="0">
                <a:solidFill>
                  <a:srgbClr val="0000FF"/>
                </a:solidFill>
              </a:rPr>
              <a:t>D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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: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</a:t>
            </a:r>
            <a:r>
              <a:rPr lang="fr-FR" dirty="0" smtClean="0">
                <a:solidFill>
                  <a:srgbClr val="FF0000"/>
                </a:solidFill>
              </a:rPr>
              <a:t>)= + 0.13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0.10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R</a:t>
            </a:r>
            <a:r>
              <a:rPr lang="fr-FR" baseline="-25000" dirty="0" smtClean="0">
                <a:solidFill>
                  <a:srgbClr val="FF0000"/>
                </a:solidFill>
              </a:rPr>
              <a:t>ADS</a:t>
            </a:r>
            <a:r>
              <a:rPr lang="fr-FR" dirty="0" smtClean="0">
                <a:solidFill>
                  <a:srgbClr val="FF0000"/>
                </a:solidFill>
              </a:rPr>
              <a:t>(D</a:t>
            </a:r>
            <a:r>
              <a:rPr lang="fr-FR" dirty="0">
                <a:solidFill>
                  <a:srgbClr val="FF0000"/>
                </a:solidFill>
                <a:sym typeface="Symbol"/>
              </a:rPr>
              <a:t> </a:t>
            </a:r>
            <a:r>
              <a:rPr lang="fr-FR" dirty="0" smtClean="0">
                <a:solidFill>
                  <a:srgbClr val="FF0000"/>
                </a:solidFill>
              </a:rPr>
              <a:t>)= (0.369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0.036)%</a:t>
            </a:r>
            <a:endParaRPr lang="fr-FR" dirty="0">
              <a:solidFill>
                <a:srgbClr val="FF0000"/>
              </a:solidFill>
              <a:sym typeface="Symbol"/>
            </a:endParaRPr>
          </a:p>
          <a:p>
            <a:endParaRPr lang="fr-FR" dirty="0">
              <a:solidFill>
                <a:srgbClr val="FF0000"/>
              </a:solidFill>
              <a:sym typeface="Symbol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3923928" y="4515970"/>
            <a:ext cx="29523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067944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948264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</a:t>
            </a:r>
            <a:r>
              <a:rPr lang="fr-FR" baseline="30000" dirty="0" smtClean="0">
                <a:solidFill>
                  <a:srgbClr val="0000FF"/>
                </a:solidFill>
              </a:rPr>
              <a:t>+</a:t>
            </a:r>
            <a:endParaRPr lang="fr-FR" baseline="30000" dirty="0">
              <a:solidFill>
                <a:srgbClr val="0000FF"/>
              </a:solidFill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3923928" y="3291834"/>
            <a:ext cx="29523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083405" y="32849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963725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</a:t>
            </a:r>
            <a:r>
              <a:rPr lang="fr-FR" baseline="30000" dirty="0" smtClean="0">
                <a:solidFill>
                  <a:srgbClr val="0000FF"/>
                </a:solidFill>
              </a:rPr>
              <a:t>+</a:t>
            </a:r>
            <a:endParaRPr lang="fr-FR" baseline="300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01409" y="1844824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rgbClr val="E46C0A"/>
                </a:solidFill>
              </a:rPr>
              <a:t>[LHCb-CONF-2012-030]</a:t>
            </a:r>
          </a:p>
        </p:txBody>
      </p:sp>
    </p:spTree>
    <p:extLst>
      <p:ext uri="{BB962C8B-B14F-4D97-AF65-F5344CB8AC3E}">
        <p14:creationId xmlns:p14="http://schemas.microsoft.com/office/powerpoint/2010/main" val="329793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scal\Documents\LHCb\Conferences\Berkeley 2013\08_rad_acc_scheme_lef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" t="12238" r="7073" b="4989"/>
          <a:stretch/>
        </p:blipFill>
        <p:spPr bwMode="auto">
          <a:xfrm>
            <a:off x="6415063" y="3645024"/>
            <a:ext cx="2733038" cy="24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Heavy </a:t>
            </a:r>
            <a:r>
              <a:rPr lang="fr-FR" dirty="0" err="1"/>
              <a:t>Flavours</a:t>
            </a:r>
            <a:r>
              <a:rPr lang="fr-FR" dirty="0"/>
              <a:t> @ LHC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970318"/>
          </a:xfrm>
        </p:spPr>
        <p:txBody>
          <a:bodyPr/>
          <a:lstStyle/>
          <a:p>
            <a:r>
              <a:rPr lang="en-GB" dirty="0"/>
              <a:t>LHC is a B- and D-mesons super factory:</a:t>
            </a:r>
          </a:p>
          <a:p>
            <a:pPr lvl="1"/>
            <a:r>
              <a:rPr lang="en-GB" dirty="0"/>
              <a:t>Large bb cross section </a:t>
            </a:r>
            <a:r>
              <a:rPr lang="en-GB" dirty="0" smtClean="0"/>
              <a:t>(~250 </a:t>
            </a:r>
            <a:r>
              <a:rPr lang="en-GB" dirty="0"/>
              <a:t>µb – 500 µb @ √s=7 – 14 </a:t>
            </a:r>
            <a:r>
              <a:rPr lang="en-GB" dirty="0" err="1"/>
              <a:t>TeV</a:t>
            </a:r>
            <a:r>
              <a:rPr lang="en-GB" dirty="0" smtClean="0"/>
              <a:t>):</a:t>
            </a:r>
          </a:p>
          <a:p>
            <a:pPr lvl="2"/>
            <a:r>
              <a:rPr lang="en-GB" dirty="0" err="1" smtClean="0"/>
              <a:t>LHCb</a:t>
            </a:r>
            <a:r>
              <a:rPr lang="en-GB" dirty="0" smtClean="0"/>
              <a:t> measurement @ 7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sz="1600" i="1" dirty="0">
                <a:solidFill>
                  <a:srgbClr val="E46C0A"/>
                </a:solidFill>
              </a:rPr>
              <a:t>[</a:t>
            </a:r>
            <a:r>
              <a:rPr lang="fr-FR" sz="1600" i="1" dirty="0" smtClean="0">
                <a:solidFill>
                  <a:srgbClr val="E46C0A"/>
                </a:solidFill>
              </a:rPr>
              <a:t>PLB </a:t>
            </a:r>
            <a:r>
              <a:rPr lang="fr-FR" sz="1600" i="1" dirty="0">
                <a:solidFill>
                  <a:srgbClr val="E46C0A"/>
                </a:solidFill>
              </a:rPr>
              <a:t>694 (2010) </a:t>
            </a:r>
            <a:r>
              <a:rPr lang="fr-FR" sz="1600" i="1" dirty="0" smtClean="0">
                <a:solidFill>
                  <a:srgbClr val="E46C0A"/>
                </a:solidFill>
              </a:rPr>
              <a:t>209]</a:t>
            </a:r>
            <a:r>
              <a:rPr lang="fr-FR" dirty="0" smtClean="0"/>
              <a:t>:</a:t>
            </a:r>
          </a:p>
          <a:p>
            <a:pPr lvl="3"/>
            <a:r>
              <a:rPr lang="en-US" dirty="0"/>
              <a:t>~ 280 </a:t>
            </a:r>
            <a:r>
              <a:rPr lang="en-US" dirty="0" err="1"/>
              <a:t>μb</a:t>
            </a:r>
            <a:r>
              <a:rPr lang="en-US" dirty="0"/>
              <a:t> (~</a:t>
            </a:r>
            <a:r>
              <a:rPr lang="en-US" dirty="0" smtClean="0"/>
              <a:t>75 ± 14 </a:t>
            </a:r>
            <a:r>
              <a:rPr lang="en-US" dirty="0" err="1"/>
              <a:t>μb</a:t>
            </a:r>
            <a:r>
              <a:rPr lang="en-US" dirty="0"/>
              <a:t> in </a:t>
            </a:r>
            <a:r>
              <a:rPr lang="en-US" dirty="0" err="1"/>
              <a:t>LHCb</a:t>
            </a:r>
            <a:r>
              <a:rPr lang="en-US" dirty="0"/>
              <a:t> acceptance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/>
              <a:t>σ</a:t>
            </a:r>
            <a:r>
              <a:rPr lang="en-US" baseline="-25000" dirty="0" err="1"/>
              <a:t>cc</a:t>
            </a:r>
            <a:r>
              <a:rPr lang="en-US" dirty="0"/>
              <a:t> is 20 times larger</a:t>
            </a:r>
            <a:r>
              <a:rPr lang="en-US" dirty="0" smtClean="0"/>
              <a:t>! </a:t>
            </a:r>
            <a:r>
              <a:rPr lang="fr-FR" sz="1600" i="1" dirty="0">
                <a:solidFill>
                  <a:srgbClr val="E46C0A"/>
                </a:solidFill>
              </a:rPr>
              <a:t>[LHCb-CONF-2010-013</a:t>
            </a:r>
            <a:r>
              <a:rPr lang="fr-FR" sz="1600" i="1" dirty="0" smtClean="0">
                <a:solidFill>
                  <a:srgbClr val="E46C0A"/>
                </a:solidFill>
              </a:rPr>
              <a:t>] </a:t>
            </a:r>
            <a:r>
              <a:rPr lang="el-GR" dirty="0"/>
              <a:t>σ(</a:t>
            </a:r>
            <a:r>
              <a:rPr lang="fr-FR" dirty="0"/>
              <a:t>pp → </a:t>
            </a:r>
            <a:r>
              <a:rPr lang="fr-FR" dirty="0" err="1"/>
              <a:t>ccX</a:t>
            </a:r>
            <a:r>
              <a:rPr lang="fr-FR" dirty="0"/>
              <a:t>) = ~6 mb</a:t>
            </a:r>
            <a:endParaRPr lang="en-GB" dirty="0"/>
          </a:p>
          <a:p>
            <a:pPr lvl="3"/>
            <a:r>
              <a:rPr lang="en-GB" dirty="0" err="1" smtClean="0"/>
              <a:t>LHCb</a:t>
            </a:r>
            <a:r>
              <a:rPr lang="en-GB" dirty="0" smtClean="0"/>
              <a:t> acceptance / 1 fb</a:t>
            </a:r>
            <a:r>
              <a:rPr lang="en-GB" baseline="30000" dirty="0" smtClean="0"/>
              <a:t>-1</a:t>
            </a:r>
            <a:r>
              <a:rPr lang="en-GB" dirty="0" smtClean="0"/>
              <a:t>:</a:t>
            </a:r>
            <a:endParaRPr lang="en-GB" dirty="0"/>
          </a:p>
          <a:p>
            <a:pPr lvl="4"/>
            <a:r>
              <a:rPr lang="en-GB" dirty="0" smtClean="0"/>
              <a:t>~10</a:t>
            </a:r>
            <a:r>
              <a:rPr lang="en-GB" baseline="30000" dirty="0" smtClean="0"/>
              <a:t>11</a:t>
            </a:r>
            <a:r>
              <a:rPr lang="en-GB" dirty="0" smtClean="0"/>
              <a:t> b decays </a:t>
            </a:r>
            <a:r>
              <a:rPr lang="en-GB" dirty="0"/>
              <a:t>[all species produced, B</a:t>
            </a:r>
            <a:r>
              <a:rPr lang="en-GB" baseline="30000" dirty="0"/>
              <a:t>0</a:t>
            </a:r>
            <a:r>
              <a:rPr lang="en-GB" dirty="0"/>
              <a:t>,B</a:t>
            </a:r>
            <a:r>
              <a:rPr lang="en-GB" baseline="30000" dirty="0"/>
              <a:t>+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</a:rPr>
              <a:t>B</a:t>
            </a:r>
            <a:r>
              <a:rPr lang="en-GB" baseline="-25000" dirty="0">
                <a:solidFill>
                  <a:srgbClr val="FF0000"/>
                </a:solidFill>
              </a:rPr>
              <a:t>S</a:t>
            </a:r>
            <a:r>
              <a:rPr lang="en-GB" dirty="0" smtClean="0"/>
              <a:t>,</a:t>
            </a:r>
            <a:r>
              <a:rPr lang="el-GR" dirty="0">
                <a:solidFill>
                  <a:srgbClr val="FF0000"/>
                </a:solidFill>
                <a:latin typeface="Times New Roman"/>
                <a:cs typeface="Times New Roman"/>
              </a:rPr>
              <a:t> Λ</a:t>
            </a:r>
            <a:r>
              <a:rPr lang="en-GB" baseline="-25000" dirty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..]</a:t>
            </a:r>
          </a:p>
          <a:p>
            <a:pPr lvl="4"/>
            <a:r>
              <a:rPr lang="en-GB" dirty="0" smtClean="0"/>
              <a:t>~10</a:t>
            </a:r>
            <a:r>
              <a:rPr lang="en-GB" baseline="30000" dirty="0" smtClean="0"/>
              <a:t>12</a:t>
            </a:r>
            <a:r>
              <a:rPr lang="en-GB" dirty="0" smtClean="0"/>
              <a:t> c decays </a:t>
            </a:r>
          </a:p>
          <a:p>
            <a:pPr lvl="2"/>
            <a:r>
              <a:rPr lang="en-US" dirty="0" smtClean="0"/>
              <a:t>b-hadrons </a:t>
            </a:r>
            <a:r>
              <a:rPr lang="en-US" dirty="0"/>
              <a:t>produced at low </a:t>
            </a:r>
            <a:r>
              <a:rPr lang="en-US" dirty="0" smtClean="0"/>
              <a:t>angle</a:t>
            </a:r>
          </a:p>
          <a:p>
            <a:pPr lvl="3"/>
            <a:r>
              <a:rPr lang="en-US" dirty="0"/>
              <a:t>Spreading predominantly in </a:t>
            </a:r>
            <a:r>
              <a:rPr lang="en-US" dirty="0" smtClean="0"/>
              <a:t>the </a:t>
            </a:r>
            <a:r>
              <a:rPr lang="en-US" dirty="0"/>
              <a:t>narrow cone </a:t>
            </a:r>
            <a:endParaRPr lang="en-US" dirty="0" smtClean="0"/>
          </a:p>
          <a:p>
            <a:pPr marL="1336675" lvl="3" indent="0">
              <a:buNone/>
            </a:pPr>
            <a:r>
              <a:rPr lang="en-US" dirty="0" smtClean="0"/>
              <a:t>around </a:t>
            </a:r>
            <a:r>
              <a:rPr lang="en-US" dirty="0"/>
              <a:t>the </a:t>
            </a:r>
            <a:r>
              <a:rPr lang="en-US" dirty="0" smtClean="0"/>
              <a:t>beam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7" name="Espace réservé du contenu 6"/>
          <p:cNvSpPr>
            <a:spLocks noGrp="1"/>
          </p:cNvSpPr>
          <p:nvPr>
            <p:ph idx="12"/>
          </p:nvPr>
        </p:nvSpPr>
        <p:spPr>
          <a:xfrm>
            <a:off x="107504" y="4725144"/>
            <a:ext cx="6408712" cy="1341906"/>
          </a:xfrm>
        </p:spPr>
        <p:txBody>
          <a:bodyPr/>
          <a:lstStyle/>
          <a:p>
            <a:pPr lvl="2"/>
            <a:r>
              <a:rPr lang="en-US" dirty="0" smtClean="0"/>
              <a:t>High </a:t>
            </a:r>
            <a:r>
              <a:rPr lang="en-US" dirty="0"/>
              <a:t>rate of background </a:t>
            </a:r>
            <a:r>
              <a:rPr lang="en-US" dirty="0" smtClean="0"/>
              <a:t>events:</a:t>
            </a:r>
          </a:p>
          <a:p>
            <a:pPr lvl="3"/>
            <a:r>
              <a:rPr lang="en-US" dirty="0" smtClean="0"/>
              <a:t>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vis</a:t>
            </a:r>
            <a:r>
              <a:rPr lang="en-US" baseline="-25000" dirty="0"/>
              <a:t>. </a:t>
            </a:r>
            <a:r>
              <a:rPr lang="en-US" baseline="-25000" dirty="0" err="1"/>
              <a:t>Inel</a:t>
            </a:r>
            <a:r>
              <a:rPr lang="en-US" baseline="-25000" dirty="0"/>
              <a:t>. </a:t>
            </a:r>
            <a:r>
              <a:rPr lang="en-US" dirty="0"/>
              <a:t>~ 60 </a:t>
            </a:r>
            <a:r>
              <a:rPr lang="en-US" dirty="0" err="1"/>
              <a:t>mb</a:t>
            </a:r>
            <a:r>
              <a:rPr lang="en-US" dirty="0"/>
              <a:t> at √s =7 </a:t>
            </a:r>
            <a:r>
              <a:rPr lang="en-US" dirty="0" err="1" smtClean="0"/>
              <a:t>TeV</a:t>
            </a:r>
            <a:endParaRPr lang="en-US" dirty="0"/>
          </a:p>
          <a:p>
            <a:pPr lvl="3"/>
            <a:r>
              <a:rPr lang="en-US" dirty="0"/>
              <a:t>1/200 event contains a b quark, typical interesting BR &lt; </a:t>
            </a:r>
            <a:r>
              <a:rPr lang="en-US" dirty="0" smtClean="0"/>
              <a:t>10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6" name="ZoneTexte 5"/>
          <p:cNvSpPr txBox="1"/>
          <p:nvPr/>
        </p:nvSpPr>
        <p:spPr>
          <a:xfrm rot="19195153">
            <a:off x="2189" y="5494078"/>
            <a:ext cx="1296144" cy="369332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TRIGGER!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907704" y="1340768"/>
            <a:ext cx="144463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7110000" y="2466000"/>
            <a:ext cx="1080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584000" y="2592000"/>
            <a:ext cx="720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9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Tree-level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867930"/>
          </a:xfrm>
        </p:spPr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/>
              <a:t>combination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B</a:t>
            </a:r>
            <a:r>
              <a:rPr lang="fr-FR" dirty="0" err="1">
                <a:sym typeface="Symbol"/>
              </a:rPr>
              <a:t></a:t>
            </a:r>
            <a:r>
              <a:rPr lang="fr-FR" dirty="0" err="1"/>
              <a:t>Dh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D</a:t>
            </a:r>
            <a:r>
              <a:rPr lang="fr-FR" dirty="0" err="1">
                <a:sym typeface="Symbol"/>
              </a:rPr>
              <a:t>hh</a:t>
            </a:r>
            <a:r>
              <a:rPr lang="fr-FR" dirty="0">
                <a:sym typeface="Symbol"/>
              </a:rPr>
              <a:t>, </a:t>
            </a:r>
            <a:r>
              <a:rPr lang="fr-FR" dirty="0" err="1">
                <a:sym typeface="Symbol"/>
              </a:rPr>
              <a:t>hhh</a:t>
            </a:r>
            <a:r>
              <a:rPr lang="fr-FR" dirty="0">
                <a:sym typeface="Symbol"/>
              </a:rPr>
              <a:t>, </a:t>
            </a:r>
            <a:r>
              <a:rPr lang="fr-FR" dirty="0" err="1">
                <a:sym typeface="Symbol"/>
              </a:rPr>
              <a:t>K</a:t>
            </a:r>
            <a:r>
              <a:rPr lang="fr-FR" baseline="-25000" dirty="0" err="1">
                <a:sym typeface="Symbol"/>
              </a:rPr>
              <a:t>s</a:t>
            </a:r>
            <a:r>
              <a:rPr lang="fr-FR" dirty="0" err="1">
                <a:sym typeface="Symbol"/>
              </a:rPr>
              <a:t>hh</a:t>
            </a:r>
            <a:r>
              <a:rPr lang="fr-FR" dirty="0">
                <a:sym typeface="Symbol"/>
              </a:rPr>
              <a:t> (h=K,)</a:t>
            </a:r>
            <a:endParaRPr lang="fr-FR" dirty="0"/>
          </a:p>
          <a:p>
            <a:pPr lvl="1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err="1"/>
              <a:t>frequentist</a:t>
            </a:r>
            <a:r>
              <a:rPr lang="en-US" dirty="0"/>
              <a:t> approach to combine the results from</a:t>
            </a:r>
            <a:r>
              <a:rPr lang="en-US" dirty="0" smtClean="0"/>
              <a:t>: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3356992"/>
            <a:ext cx="5040082" cy="2616101"/>
          </a:xfrm>
        </p:spPr>
        <p:txBody>
          <a:bodyPr/>
          <a:lstStyle/>
          <a:p>
            <a:pPr lvl="1"/>
            <a:r>
              <a:rPr lang="fr-FR" b="1" dirty="0" smtClean="0">
                <a:sym typeface="Symbol"/>
              </a:rPr>
              <a:t></a:t>
            </a:r>
            <a:r>
              <a:rPr lang="fr-FR" dirty="0" smtClean="0">
                <a:sym typeface="Symbol"/>
              </a:rPr>
              <a:t> =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71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16°</a:t>
            </a:r>
          </a:p>
          <a:p>
            <a:pPr lvl="2"/>
            <a:r>
              <a:rPr lang="fr-FR" b="1" dirty="0" smtClean="0">
                <a:sym typeface="Symbol"/>
              </a:rPr>
              <a:t> 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[43.8 – 101.5]° @ 95%</a:t>
            </a:r>
          </a:p>
          <a:p>
            <a:pPr lvl="1"/>
            <a:endParaRPr lang="fr-FR" dirty="0" smtClean="0">
              <a:sym typeface="Symbol"/>
            </a:endParaRPr>
          </a:p>
          <a:p>
            <a:pPr lvl="1"/>
            <a:r>
              <a:rPr lang="fr-FR" dirty="0" err="1" smtClean="0">
                <a:sym typeface="Symbol"/>
              </a:rPr>
              <a:t>Precision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already</a:t>
            </a:r>
            <a:r>
              <a:rPr lang="fr-FR" dirty="0" smtClean="0">
                <a:sym typeface="Symbol"/>
              </a:rPr>
              <a:t> comparable </a:t>
            </a:r>
            <a:r>
              <a:rPr lang="fr-FR" dirty="0" err="1" smtClean="0">
                <a:sym typeface="Symbol"/>
              </a:rPr>
              <a:t>with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 </a:t>
            </a:r>
            <a:r>
              <a:rPr lang="fr-FR" dirty="0" err="1" smtClean="0">
                <a:sym typeface="Symbol"/>
              </a:rPr>
              <a:t>averages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from</a:t>
            </a:r>
            <a:r>
              <a:rPr lang="fr-FR" dirty="0" smtClean="0">
                <a:sym typeface="Symbol"/>
              </a:rPr>
              <a:t> B </a:t>
            </a:r>
            <a:r>
              <a:rPr lang="fr-FR" dirty="0" err="1" smtClean="0">
                <a:sym typeface="Symbol"/>
              </a:rPr>
              <a:t>factories</a:t>
            </a:r>
            <a:endParaRPr lang="fr-FR" dirty="0" smtClean="0">
              <a:sym typeface="Symbol"/>
            </a:endParaRPr>
          </a:p>
          <a:p>
            <a:pPr lvl="3"/>
            <a:r>
              <a:rPr lang="fr-FR" dirty="0" smtClean="0">
                <a:sym typeface="Symbol"/>
              </a:rPr>
              <a:t>Babar:  = 69  17°</a:t>
            </a:r>
          </a:p>
          <a:p>
            <a:pPr lvl="3"/>
            <a:r>
              <a:rPr lang="fr-FR" dirty="0" smtClean="0">
                <a:sym typeface="Symbol"/>
              </a:rPr>
              <a:t>Belle:    = 68 </a:t>
            </a:r>
            <a:r>
              <a:rPr lang="fr-FR" dirty="0">
                <a:sym typeface="Symbol"/>
              </a:rPr>
              <a:t> </a:t>
            </a:r>
            <a:r>
              <a:rPr lang="fr-FR" dirty="0" smtClean="0">
                <a:sym typeface="Symbol"/>
              </a:rPr>
              <a:t>15°</a:t>
            </a:r>
            <a:endParaRPr lang="fr-FR" dirty="0"/>
          </a:p>
        </p:txBody>
      </p:sp>
      <p:graphicFrame>
        <p:nvGraphicFramePr>
          <p:cNvPr id="7" name="Espace réservé du contenu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2503748"/>
              </p:ext>
            </p:extLst>
          </p:nvPr>
        </p:nvGraphicFramePr>
        <p:xfrm>
          <a:off x="107504" y="1812424"/>
          <a:ext cx="5760639" cy="111252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00200"/>
                <a:gridCol w="1368152"/>
                <a:gridCol w="259228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B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  <a:sym typeface="Symbol"/>
                        </a:rPr>
                        <a:t>[</a:t>
                      </a:r>
                      <a:r>
                        <a:rPr lang="fr-FR" dirty="0" err="1" smtClean="0">
                          <a:solidFill>
                            <a:srgbClr val="0000FF"/>
                          </a:solidFill>
                          <a:sym typeface="Symbol"/>
                        </a:rPr>
                        <a:t>hh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  <a:sym typeface="Symbol"/>
                        </a:rPr>
                        <a:t>]</a:t>
                      </a:r>
                      <a:r>
                        <a:rPr lang="fr-FR" baseline="-25000" dirty="0" smtClean="0">
                          <a:solidFill>
                            <a:srgbClr val="0000FF"/>
                          </a:solidFill>
                          <a:sym typeface="Symbol"/>
                        </a:rPr>
                        <a:t>D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K</a:t>
                      </a:r>
                      <a:endParaRPr lang="fr-FR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GLW/ADS</a:t>
                      </a:r>
                      <a:endParaRPr lang="fr-FR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i="1" dirty="0" smtClean="0">
                          <a:solidFill>
                            <a:srgbClr val="E46C0A"/>
                          </a:solidFill>
                        </a:rPr>
                        <a:t>PLB 713 (2012) 351</a:t>
                      </a:r>
                      <a:endParaRPr lang="fr-FR" i="1" dirty="0">
                        <a:solidFill>
                          <a:srgbClr val="E46C0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B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  <a:sym typeface="Symbol"/>
                        </a:rPr>
                        <a:t>[K]</a:t>
                      </a:r>
                      <a:r>
                        <a:rPr lang="fr-FR" baseline="-25000" dirty="0" smtClean="0">
                          <a:solidFill>
                            <a:srgbClr val="0000FF"/>
                          </a:solidFill>
                          <a:sym typeface="Symbol"/>
                        </a:rPr>
                        <a:t>D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K</a:t>
                      </a:r>
                      <a:endParaRPr lang="fr-FR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GLW/ADS</a:t>
                      </a:r>
                      <a:endParaRPr lang="fr-FR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i="1" dirty="0" smtClean="0">
                          <a:solidFill>
                            <a:srgbClr val="E46C0A"/>
                          </a:solidFill>
                        </a:rPr>
                        <a:t>LHCb-CONF-2012-030</a:t>
                      </a:r>
                      <a:endParaRPr lang="fr-FR" i="1" dirty="0">
                        <a:solidFill>
                          <a:srgbClr val="E46C0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B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  <a:sym typeface="Symbol"/>
                        </a:rPr>
                        <a:t>[K</a:t>
                      </a:r>
                      <a:r>
                        <a:rPr lang="fr-FR" baseline="30000" dirty="0" smtClean="0">
                          <a:solidFill>
                            <a:srgbClr val="0000FF"/>
                          </a:solidFill>
                          <a:sym typeface="Symbol"/>
                        </a:rPr>
                        <a:t>0</a:t>
                      </a:r>
                      <a:r>
                        <a:rPr lang="fr-FR" baseline="-25000" dirty="0" smtClean="0">
                          <a:solidFill>
                            <a:srgbClr val="0000FF"/>
                          </a:solidFill>
                          <a:sym typeface="Symbol"/>
                        </a:rPr>
                        <a:t>S </a:t>
                      </a:r>
                      <a:r>
                        <a:rPr lang="fr-FR" dirty="0" err="1" smtClean="0">
                          <a:solidFill>
                            <a:srgbClr val="0000FF"/>
                          </a:solidFill>
                          <a:sym typeface="Symbol"/>
                        </a:rPr>
                        <a:t>hh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  <a:sym typeface="Symbol"/>
                        </a:rPr>
                        <a:t>]</a:t>
                      </a:r>
                      <a:r>
                        <a:rPr lang="fr-FR" baseline="-25000" dirty="0" smtClean="0">
                          <a:solidFill>
                            <a:srgbClr val="0000FF"/>
                          </a:solidFill>
                          <a:sym typeface="Symbol"/>
                        </a:rPr>
                        <a:t>D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K</a:t>
                      </a:r>
                      <a:endParaRPr lang="fr-FR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GGSZ</a:t>
                      </a:r>
                      <a:endParaRPr lang="fr-FR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i="1" dirty="0" smtClean="0">
                          <a:solidFill>
                            <a:srgbClr val="E46C0A"/>
                          </a:solidFill>
                        </a:rPr>
                        <a:t>PLB 718 (2012) 43</a:t>
                      </a:r>
                      <a:endParaRPr lang="fr-FR" i="1" dirty="0">
                        <a:solidFill>
                          <a:srgbClr val="E46C0A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" t="2481" r="2421" b="2917"/>
          <a:stretch/>
        </p:blipFill>
        <p:spPr bwMode="auto">
          <a:xfrm>
            <a:off x="5796136" y="1700808"/>
            <a:ext cx="3347864" cy="241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596336" y="2636912"/>
            <a:ext cx="1502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 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 </a:t>
            </a:r>
            <a:r>
              <a:rPr lang="fr-FR" dirty="0" smtClean="0">
                <a:solidFill>
                  <a:srgbClr val="0000FF"/>
                </a:solidFill>
              </a:rPr>
              <a:t>DK </a:t>
            </a:r>
            <a:r>
              <a:rPr lang="fr-FR" dirty="0" err="1" smtClean="0">
                <a:solidFill>
                  <a:srgbClr val="0000FF"/>
                </a:solidFill>
              </a:rPr>
              <a:t>only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-142" r="2213" b="2711"/>
          <a:stretch/>
        </p:blipFill>
        <p:spPr bwMode="auto">
          <a:xfrm>
            <a:off x="5796136" y="4077072"/>
            <a:ext cx="3348000" cy="249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96336" y="5147900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+ B 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 </a:t>
            </a:r>
            <a:r>
              <a:rPr lang="fr-FR" dirty="0" smtClean="0">
                <a:solidFill>
                  <a:srgbClr val="0000FF"/>
                </a:solidFill>
              </a:rPr>
              <a:t>D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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ascal\AppData\Local\Temp\wz002f\figures-CONF-2012-007\fig8le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29000"/>
            <a:ext cx="263950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Loop-level</a:t>
            </a:r>
            <a:r>
              <a:rPr lang="fr-FR" dirty="0"/>
              <a:t> </a:t>
            </a:r>
            <a:r>
              <a:rPr lang="fr-FR" dirty="0" err="1" smtClean="0"/>
              <a:t>decays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831544"/>
          </a:xfrm>
        </p:spPr>
        <p:txBody>
          <a:bodyPr/>
          <a:lstStyle/>
          <a:p>
            <a:pPr lvl="1"/>
            <a:r>
              <a:rPr lang="en-US" dirty="0" err="1" smtClean="0"/>
              <a:t>LHCb</a:t>
            </a:r>
            <a:r>
              <a:rPr lang="en-US" dirty="0" smtClean="0"/>
              <a:t> has </a:t>
            </a:r>
            <a:r>
              <a:rPr lang="en-US" dirty="0"/>
              <a:t>already provided several results in the field</a:t>
            </a:r>
            <a:r>
              <a:rPr lang="en-US" dirty="0" smtClean="0"/>
              <a:t>:</a:t>
            </a:r>
          </a:p>
          <a:p>
            <a:pPr lvl="2"/>
            <a:r>
              <a:rPr lang="fr-FR" dirty="0" smtClean="0"/>
              <a:t>Time-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/>
              <a:t>CP </a:t>
            </a:r>
            <a:r>
              <a:rPr lang="fr-FR" dirty="0" err="1" smtClean="0"/>
              <a:t>asymmetries</a:t>
            </a:r>
            <a:r>
              <a:rPr lang="fr-FR" dirty="0" smtClean="0"/>
              <a:t> B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</a:t>
            </a:r>
            <a:r>
              <a:rPr lang="en-US" dirty="0"/>
              <a:t>K</a:t>
            </a:r>
            <a:r>
              <a:rPr lang="en-US" baseline="30000" dirty="0"/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en-US" dirty="0" smtClean="0"/>
              <a:t>: </a:t>
            </a:r>
            <a:r>
              <a:rPr lang="en-US" sz="1400" i="1" dirty="0">
                <a:solidFill>
                  <a:srgbClr val="E46C0A"/>
                </a:solidFill>
              </a:rPr>
              <a:t>[</a:t>
            </a:r>
            <a:r>
              <a:rPr lang="fr-FR" sz="1400" i="1" dirty="0">
                <a:solidFill>
                  <a:srgbClr val="E46C0A"/>
                </a:solidFill>
              </a:rPr>
              <a:t>PRL 108 (</a:t>
            </a:r>
            <a:r>
              <a:rPr lang="fr-FR" sz="1400" i="1" dirty="0" smtClean="0">
                <a:solidFill>
                  <a:srgbClr val="E46C0A"/>
                </a:solidFill>
              </a:rPr>
              <a:t>2012)201601]  </a:t>
            </a:r>
            <a:r>
              <a:rPr lang="en-US" sz="1400" dirty="0" smtClean="0"/>
              <a:t>0.35fb</a:t>
            </a:r>
            <a:r>
              <a:rPr lang="en-US" sz="1400" baseline="30000" dirty="0" smtClean="0"/>
              <a:t>-1</a:t>
            </a:r>
            <a:endParaRPr lang="en-US" sz="1400" dirty="0" smtClean="0"/>
          </a:p>
          <a:p>
            <a:pPr lvl="3"/>
            <a:r>
              <a:rPr lang="fr-FR" dirty="0"/>
              <a:t>B</a:t>
            </a:r>
            <a:r>
              <a:rPr lang="fr-FR" baseline="-25000" dirty="0"/>
              <a:t>d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/>
              <a:t>K</a:t>
            </a:r>
            <a:r>
              <a:rPr lang="en-US" baseline="30000" dirty="0"/>
              <a:t> </a:t>
            </a:r>
            <a:r>
              <a:rPr lang="fr-FR" dirty="0" smtClean="0">
                <a:sym typeface="Symbol"/>
              </a:rPr>
              <a:t></a:t>
            </a:r>
            <a:r>
              <a:rPr lang="en-US" dirty="0">
                <a:sym typeface="Symbol"/>
              </a:rPr>
              <a:t>:</a:t>
            </a:r>
            <a:r>
              <a:rPr lang="en-US" dirty="0" smtClean="0"/>
              <a:t> </a:t>
            </a:r>
            <a:r>
              <a:rPr lang="en-US" dirty="0"/>
              <a:t>world’s best (</a:t>
            </a:r>
            <a:r>
              <a:rPr lang="en-US" dirty="0" smtClean="0"/>
              <a:t>6</a:t>
            </a:r>
            <a:r>
              <a:rPr lang="en-US" dirty="0" smtClean="0">
                <a:sym typeface="Symbol"/>
              </a:rPr>
              <a:t></a:t>
            </a:r>
            <a:r>
              <a:rPr lang="en-US" dirty="0" smtClean="0"/>
              <a:t>) </a:t>
            </a:r>
            <a:r>
              <a:rPr lang="en-US" dirty="0"/>
              <a:t>significance of the direct </a:t>
            </a:r>
            <a:r>
              <a:rPr lang="en-US" i="1" dirty="0"/>
              <a:t>CP </a:t>
            </a:r>
            <a:r>
              <a:rPr lang="en-US" dirty="0"/>
              <a:t>asymmetry</a:t>
            </a:r>
            <a:r>
              <a:rPr lang="en-US" dirty="0" smtClean="0"/>
              <a:t>.</a:t>
            </a:r>
          </a:p>
          <a:p>
            <a:pPr lvl="3"/>
            <a:r>
              <a:rPr lang="fr-FR" dirty="0"/>
              <a:t>B</a:t>
            </a:r>
            <a:r>
              <a:rPr lang="fr-FR" baseline="-25000" dirty="0"/>
              <a:t>s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fr-FR" dirty="0">
                <a:sym typeface="Symbol"/>
              </a:rPr>
              <a:t></a:t>
            </a:r>
            <a:r>
              <a:rPr lang="en-US" dirty="0" smtClean="0"/>
              <a:t>K: </a:t>
            </a:r>
            <a:r>
              <a:rPr lang="en-US" dirty="0"/>
              <a:t>first evidence of direct </a:t>
            </a:r>
            <a:r>
              <a:rPr lang="en-US" i="1" dirty="0"/>
              <a:t>CP </a:t>
            </a:r>
            <a:r>
              <a:rPr lang="en-US" dirty="0"/>
              <a:t>asymmetry (</a:t>
            </a:r>
            <a:r>
              <a:rPr lang="en-US" dirty="0" smtClean="0"/>
              <a:t>3</a:t>
            </a:r>
            <a:r>
              <a:rPr lang="en-US" dirty="0">
                <a:sym typeface="Symbol"/>
              </a:rPr>
              <a:t> </a:t>
            </a:r>
            <a:r>
              <a:rPr lang="en-US" dirty="0" smtClean="0"/>
              <a:t>).</a:t>
            </a:r>
          </a:p>
          <a:p>
            <a:pPr lvl="2"/>
            <a:r>
              <a:rPr lang="fr-FR" dirty="0"/>
              <a:t>Time-</a:t>
            </a:r>
            <a:r>
              <a:rPr lang="fr-FR" dirty="0" err="1"/>
              <a:t>dependent</a:t>
            </a:r>
            <a:r>
              <a:rPr lang="fr-FR" dirty="0"/>
              <a:t> CP </a:t>
            </a:r>
            <a:r>
              <a:rPr lang="fr-FR" dirty="0" err="1" smtClean="0"/>
              <a:t>asymmetries</a:t>
            </a:r>
            <a:r>
              <a:rPr lang="fr-FR" dirty="0" smtClean="0"/>
              <a:t> </a:t>
            </a:r>
            <a:r>
              <a:rPr lang="fr-FR" dirty="0"/>
              <a:t>B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fr-FR" dirty="0" smtClean="0">
                <a:sym typeface="Symbol"/>
              </a:rPr>
              <a:t></a:t>
            </a:r>
            <a:r>
              <a:rPr lang="en-US" dirty="0" smtClean="0"/>
              <a:t>/KK </a:t>
            </a:r>
            <a:r>
              <a:rPr lang="fr-FR" dirty="0" smtClean="0"/>
              <a:t>: </a:t>
            </a:r>
            <a:r>
              <a:rPr lang="en-US" dirty="0"/>
              <a:t>0.67 fb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endParaRPr lang="fr-FR" dirty="0"/>
          </a:p>
          <a:p>
            <a:pPr lvl="3"/>
            <a:r>
              <a:rPr lang="fr-FR" dirty="0" smtClean="0"/>
              <a:t>B</a:t>
            </a:r>
            <a:r>
              <a:rPr lang="fr-FR" baseline="-25000" dirty="0" smtClean="0"/>
              <a:t>d</a:t>
            </a:r>
            <a:r>
              <a:rPr lang="fr-FR" baseline="-25000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</a:t>
            </a:r>
            <a:r>
              <a:rPr lang="fr-FR" dirty="0" smtClean="0">
                <a:sym typeface="Symbol"/>
              </a:rPr>
              <a:t>: </a:t>
            </a:r>
            <a:r>
              <a:rPr lang="fr-FR" dirty="0" err="1"/>
              <a:t>measurement</a:t>
            </a:r>
            <a:r>
              <a:rPr lang="fr-FR" dirty="0"/>
              <a:t> </a:t>
            </a:r>
            <a:r>
              <a:rPr lang="fr-FR" dirty="0" err="1"/>
              <a:t>favors</a:t>
            </a:r>
            <a:r>
              <a:rPr lang="fr-FR" dirty="0"/>
              <a:t> </a:t>
            </a:r>
            <a:r>
              <a:rPr lang="fr-FR" dirty="0" err="1"/>
              <a:t>BaBar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.</a:t>
            </a:r>
            <a:endParaRPr lang="fr-FR" dirty="0" smtClean="0"/>
          </a:p>
          <a:p>
            <a:pPr lvl="3"/>
            <a:r>
              <a:rPr lang="fr-FR" dirty="0" smtClean="0"/>
              <a:t>B</a:t>
            </a:r>
            <a:r>
              <a:rPr lang="fr-FR" baseline="-25000" dirty="0" smtClean="0"/>
              <a:t>s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</a:t>
            </a:r>
            <a:r>
              <a:rPr lang="fr-FR" dirty="0">
                <a:sym typeface="Symbol"/>
              </a:rPr>
              <a:t>K</a:t>
            </a:r>
            <a:r>
              <a:rPr lang="en-US" dirty="0" smtClean="0"/>
              <a:t>K: first </a:t>
            </a:r>
            <a:r>
              <a:rPr lang="en-US" dirty="0"/>
              <a:t>ever measurement in this channel </a:t>
            </a:r>
            <a:r>
              <a:rPr lang="en-US" dirty="0" smtClean="0"/>
              <a:t> </a:t>
            </a:r>
          </a:p>
          <a:p>
            <a:pPr marL="1336675" lvl="3" indent="0">
              <a:buNone/>
            </a:pPr>
            <a:r>
              <a:rPr lang="en-US" i="1" dirty="0" smtClean="0">
                <a:solidFill>
                  <a:srgbClr val="E46C0A"/>
                </a:solidFill>
              </a:rPr>
              <a:t>                              [</a:t>
            </a:r>
            <a:r>
              <a:rPr lang="fr-FR" i="1" dirty="0">
                <a:solidFill>
                  <a:srgbClr val="E46C0A"/>
                </a:solidFill>
              </a:rPr>
              <a:t>LHCb-CONF-2012-007</a:t>
            </a:r>
            <a:r>
              <a:rPr lang="fr-FR" i="1" dirty="0" smtClean="0">
                <a:solidFill>
                  <a:srgbClr val="E46C0A"/>
                </a:solidFill>
              </a:rPr>
              <a:t>] </a:t>
            </a:r>
            <a:endParaRPr lang="fr-FR" i="1" dirty="0">
              <a:solidFill>
                <a:srgbClr val="E46C0A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1267" name="Picture 3" descr="C:\Users\Pascal\AppData\Local\Temp\wz3bc8\figures-CONF-2012-007\fig8r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312" y="3429000"/>
            <a:ext cx="263951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16730"/>
            <a:ext cx="351313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4313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pic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91" y="5946892"/>
            <a:ext cx="3890962" cy="5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4313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552937" y="4034158"/>
            <a:ext cx="2955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</a:t>
            </a:r>
            <a:r>
              <a:rPr lang="fr-FR" baseline="30000" dirty="0" err="1" smtClean="0"/>
              <a:t>dir</a:t>
            </a:r>
            <a:r>
              <a:rPr lang="fr-FR" baseline="-25000" dirty="0" smtClean="0">
                <a:sym typeface="Symbol"/>
              </a:rPr>
              <a:t></a:t>
            </a:r>
            <a:r>
              <a:rPr lang="fr-FR" dirty="0" smtClean="0">
                <a:sym typeface="Symbol"/>
              </a:rPr>
              <a:t> 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=  0.11  0.21  0.03</a:t>
            </a:r>
          </a:p>
          <a:p>
            <a:r>
              <a:rPr lang="fr-FR" dirty="0" err="1" smtClean="0"/>
              <a:t>A</a:t>
            </a:r>
            <a:r>
              <a:rPr lang="fr-FR" baseline="30000" dirty="0" err="1" smtClean="0"/>
              <a:t>mix</a:t>
            </a:r>
            <a:r>
              <a:rPr lang="fr-FR" baseline="-25000" dirty="0" smtClean="0">
                <a:sym typeface="Symbol"/>
              </a:rPr>
              <a:t>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=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-0.56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0.17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0.03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09740" y="4766343"/>
            <a:ext cx="2950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</a:t>
            </a:r>
            <a:r>
              <a:rPr lang="fr-FR" baseline="30000" dirty="0" err="1" smtClean="0"/>
              <a:t>dir</a:t>
            </a:r>
            <a:r>
              <a:rPr lang="fr-FR" baseline="-25000" dirty="0" err="1" smtClean="0">
                <a:sym typeface="Symbol"/>
              </a:rPr>
              <a:t>KK</a:t>
            </a:r>
            <a:r>
              <a:rPr lang="fr-FR" dirty="0" smtClean="0">
                <a:sym typeface="Symbol"/>
              </a:rPr>
              <a:t> 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= 0.02  0.18  0.04</a:t>
            </a:r>
          </a:p>
          <a:p>
            <a:r>
              <a:rPr lang="fr-FR" dirty="0" err="1" smtClean="0"/>
              <a:t>A</a:t>
            </a:r>
            <a:r>
              <a:rPr lang="fr-FR" baseline="30000" dirty="0" err="1" smtClean="0"/>
              <a:t>mix</a:t>
            </a:r>
            <a:r>
              <a:rPr lang="fr-FR" baseline="-25000" dirty="0" err="1" smtClean="0">
                <a:sym typeface="Symbol"/>
              </a:rPr>
              <a:t>KK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=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0.17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0.18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0.05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 of </a:t>
            </a:r>
            <a:r>
              <a:rPr lang="fr-FR" dirty="0">
                <a:sym typeface="Symbol"/>
              </a:rPr>
              <a:t></a:t>
            </a:r>
            <a:r>
              <a:rPr lang="fr-FR" dirty="0"/>
              <a:t> : </a:t>
            </a:r>
            <a:r>
              <a:rPr lang="fr-FR" dirty="0" err="1"/>
              <a:t>Loop-level</a:t>
            </a:r>
            <a:r>
              <a:rPr lang="fr-FR" dirty="0"/>
              <a:t> </a:t>
            </a:r>
            <a:r>
              <a:rPr lang="fr-FR" dirty="0" err="1"/>
              <a:t>decays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397306"/>
          </a:xfrm>
        </p:spPr>
        <p:txBody>
          <a:bodyPr/>
          <a:lstStyle/>
          <a:p>
            <a:pPr lvl="2"/>
            <a:r>
              <a:rPr lang="fr-FR" dirty="0" smtClean="0"/>
              <a:t>Time-</a:t>
            </a:r>
            <a:r>
              <a:rPr lang="fr-FR" dirty="0" err="1" smtClean="0"/>
              <a:t>integrated</a:t>
            </a:r>
            <a:r>
              <a:rPr lang="en-US" dirty="0" smtClean="0"/>
              <a:t> </a:t>
            </a:r>
            <a:r>
              <a:rPr lang="fr-FR" dirty="0"/>
              <a:t>CP </a:t>
            </a:r>
            <a:r>
              <a:rPr lang="fr-FR" dirty="0" err="1" smtClean="0"/>
              <a:t>asymmetries</a:t>
            </a:r>
            <a:r>
              <a:rPr lang="fr-FR" dirty="0" smtClean="0"/>
              <a:t>: B</a:t>
            </a:r>
            <a:r>
              <a:rPr lang="fr-FR" baseline="-25000" dirty="0" smtClean="0"/>
              <a:t>u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</a:t>
            </a:r>
            <a:r>
              <a:rPr lang="en-US" dirty="0" err="1" smtClean="0"/>
              <a:t>hhh</a:t>
            </a:r>
            <a:r>
              <a:rPr lang="en-US" dirty="0"/>
              <a:t> </a:t>
            </a:r>
            <a:r>
              <a:rPr lang="en-US" dirty="0" smtClean="0"/>
              <a:t>( </a:t>
            </a:r>
            <a:r>
              <a:rPr lang="en-US" dirty="0"/>
              <a:t>K</a:t>
            </a:r>
            <a:r>
              <a:rPr lang="fr-FR" dirty="0">
                <a:sym typeface="Symbol"/>
              </a:rPr>
              <a:t></a:t>
            </a:r>
            <a:r>
              <a:rPr lang="en-US" dirty="0"/>
              <a:t>, </a:t>
            </a:r>
            <a:r>
              <a:rPr lang="en-US" dirty="0" smtClean="0"/>
              <a:t>K</a:t>
            </a:r>
            <a:r>
              <a:rPr lang="fr-FR" dirty="0">
                <a:sym typeface="Symbol"/>
              </a:rPr>
              <a:t>KK</a:t>
            </a:r>
            <a:r>
              <a:rPr lang="en-US" dirty="0"/>
              <a:t>, </a:t>
            </a:r>
            <a:r>
              <a:rPr lang="fr-FR" dirty="0" smtClean="0">
                <a:sym typeface="Symbol"/>
              </a:rPr>
              <a:t>)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 </a:t>
            </a:r>
            <a:endParaRPr lang="en-US" dirty="0"/>
          </a:p>
          <a:p>
            <a:pPr marL="1336675" lvl="3" indent="0">
              <a:buNone/>
            </a:pPr>
            <a:r>
              <a:rPr lang="fr-FR" i="1" dirty="0" smtClean="0">
                <a:solidFill>
                  <a:srgbClr val="E46C0A"/>
                </a:solidFill>
              </a:rPr>
              <a:t>    [LHCb-CONF-2012-028, LHCb-CONF-2012-018] </a:t>
            </a:r>
            <a:r>
              <a:rPr lang="en-US" dirty="0" smtClean="0"/>
              <a:t>1 fb</a:t>
            </a:r>
            <a:r>
              <a:rPr lang="en-US" baseline="30000" dirty="0" smtClean="0"/>
              <a:t>-1</a:t>
            </a:r>
            <a:r>
              <a:rPr lang="en-US" dirty="0" smtClean="0"/>
              <a:t>: </a:t>
            </a:r>
          </a:p>
          <a:p>
            <a:pPr lvl="3"/>
            <a:r>
              <a:rPr lang="en-US" dirty="0"/>
              <a:t>S</a:t>
            </a:r>
            <a:r>
              <a:rPr lang="en-US" dirty="0" smtClean="0"/>
              <a:t>everal first observations of CP violation. </a:t>
            </a:r>
          </a:p>
          <a:p>
            <a:pPr lvl="3"/>
            <a:r>
              <a:rPr lang="en-US" dirty="0" smtClean="0"/>
              <a:t>Study of asymmetries in localized regions.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2"/>
          </p:nvPr>
        </p:nvSpPr>
        <p:spPr>
          <a:xfrm>
            <a:off x="107982" y="4725144"/>
            <a:ext cx="9036050" cy="1742015"/>
          </a:xfrm>
        </p:spPr>
        <p:txBody>
          <a:bodyPr/>
          <a:lstStyle/>
          <a:p>
            <a:pPr lvl="3"/>
            <a:r>
              <a:rPr lang="el-GR" sz="1600" dirty="0" smtClean="0"/>
              <a:t>Asy</a:t>
            </a:r>
            <a:r>
              <a:rPr lang="fr-FR" sz="1600" dirty="0" smtClean="0"/>
              <a:t>m</a:t>
            </a:r>
            <a:r>
              <a:rPr lang="el-GR" sz="1600" dirty="0" smtClean="0"/>
              <a:t>metries </a:t>
            </a:r>
            <a:r>
              <a:rPr lang="el-GR" sz="1600" dirty="0"/>
              <a:t>observed and well controlled using control channels (B</a:t>
            </a:r>
            <a:r>
              <a:rPr lang="fr-FR" sz="1600" dirty="0">
                <a:sym typeface="Symbol"/>
              </a:rPr>
              <a:t> </a:t>
            </a:r>
            <a:r>
              <a:rPr lang="el-GR" sz="1600" dirty="0">
                <a:sym typeface="Wingdings"/>
              </a:rPr>
              <a:t> J/</a:t>
            </a:r>
            <a:r>
              <a:rPr lang="el-GR" sz="1600" dirty="0">
                <a:sym typeface="Symbol"/>
              </a:rPr>
              <a:t></a:t>
            </a:r>
            <a:r>
              <a:rPr lang="el-GR" sz="1600" dirty="0">
                <a:sym typeface="Wingdings"/>
              </a:rPr>
              <a:t> K)</a:t>
            </a:r>
            <a:r>
              <a:rPr lang="el-GR" sz="1600" dirty="0"/>
              <a:t>.</a:t>
            </a:r>
          </a:p>
          <a:p>
            <a:pPr lvl="2"/>
            <a:r>
              <a:rPr lang="fr-FR" dirty="0"/>
              <a:t>A</a:t>
            </a:r>
            <a:r>
              <a:rPr lang="fr-FR" baseline="-25000" dirty="0"/>
              <a:t>CP</a:t>
            </a:r>
            <a:r>
              <a:rPr lang="fr-FR" dirty="0"/>
              <a:t>(K</a:t>
            </a:r>
            <a:r>
              <a:rPr lang="fr-FR" dirty="0">
                <a:sym typeface="Symbol"/>
              </a:rPr>
              <a:t></a:t>
            </a:r>
            <a:r>
              <a:rPr lang="el-GR" dirty="0"/>
              <a:t>) = </a:t>
            </a:r>
            <a:r>
              <a:rPr lang="el-GR" dirty="0">
                <a:solidFill>
                  <a:srgbClr val="FF0000"/>
                </a:solidFill>
              </a:rPr>
              <a:t>0.034 ± 0.0</a:t>
            </a:r>
            <a:r>
              <a:rPr lang="fr-FR" dirty="0">
                <a:solidFill>
                  <a:srgbClr val="FF0000"/>
                </a:solidFill>
              </a:rPr>
              <a:t>09(stat) </a:t>
            </a:r>
            <a:r>
              <a:rPr lang="el-GR" dirty="0">
                <a:solidFill>
                  <a:srgbClr val="FF0000"/>
                </a:solidFill>
              </a:rPr>
              <a:t>± 0.0</a:t>
            </a:r>
            <a:r>
              <a:rPr lang="fr-FR" dirty="0">
                <a:solidFill>
                  <a:srgbClr val="FF0000"/>
                </a:solidFill>
              </a:rPr>
              <a:t>04(</a:t>
            </a:r>
            <a:r>
              <a:rPr lang="fr-FR" dirty="0" err="1">
                <a:solidFill>
                  <a:srgbClr val="FF0000"/>
                </a:solidFill>
              </a:rPr>
              <a:t>syst</a:t>
            </a:r>
            <a:r>
              <a:rPr lang="fr-FR" dirty="0">
                <a:solidFill>
                  <a:srgbClr val="FF0000"/>
                </a:solidFill>
              </a:rPr>
              <a:t>) </a:t>
            </a:r>
            <a:r>
              <a:rPr lang="el-GR" dirty="0">
                <a:solidFill>
                  <a:srgbClr val="FF0000"/>
                </a:solidFill>
              </a:rPr>
              <a:t>± 0.0</a:t>
            </a:r>
            <a:r>
              <a:rPr lang="fr-FR" dirty="0">
                <a:solidFill>
                  <a:srgbClr val="FF0000"/>
                </a:solidFill>
              </a:rPr>
              <a:t>07 </a:t>
            </a:r>
            <a:endParaRPr lang="fr-FR" dirty="0" smtClean="0">
              <a:solidFill>
                <a:srgbClr val="FF0000"/>
              </a:solidFill>
            </a:endParaRPr>
          </a:p>
          <a:p>
            <a:pPr lvl="3"/>
            <a:endParaRPr lang="fr-FR" dirty="0" smtClean="0"/>
          </a:p>
          <a:p>
            <a:pPr lvl="2"/>
            <a:r>
              <a:rPr lang="en-US" dirty="0" smtClean="0"/>
              <a:t>Several </a:t>
            </a:r>
            <a:r>
              <a:rPr lang="en-US" dirty="0"/>
              <a:t>first observations are </a:t>
            </a:r>
            <a:r>
              <a:rPr lang="en-US" dirty="0" smtClean="0"/>
              <a:t>made in </a:t>
            </a:r>
            <a:r>
              <a:rPr lang="fr-FR" dirty="0"/>
              <a:t>B</a:t>
            </a:r>
            <a:r>
              <a:rPr lang="fr-FR" baseline="-25000" dirty="0"/>
              <a:t>s</a:t>
            </a:r>
            <a:r>
              <a:rPr lang="fr-FR" dirty="0">
                <a:sym typeface="Symbol"/>
              </a:rPr>
              <a:t> </a:t>
            </a:r>
            <a:r>
              <a:rPr lang="fr-FR" dirty="0"/>
              <a:t>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s</a:t>
            </a:r>
            <a:r>
              <a:rPr lang="en-US" dirty="0" err="1" smtClean="0"/>
              <a:t>hh</a:t>
            </a:r>
            <a:r>
              <a:rPr lang="en-US" dirty="0"/>
              <a:t> </a:t>
            </a:r>
            <a:r>
              <a:rPr lang="en-US" i="1" dirty="0" smtClean="0">
                <a:solidFill>
                  <a:srgbClr val="E46C0A"/>
                </a:solidFill>
              </a:rPr>
              <a:t> </a:t>
            </a:r>
            <a:r>
              <a:rPr lang="en-US" sz="1400" i="1" dirty="0">
                <a:solidFill>
                  <a:srgbClr val="E46C0A"/>
                </a:solidFill>
              </a:rPr>
              <a:t>[</a:t>
            </a:r>
            <a:r>
              <a:rPr lang="fr-FR" sz="1400" i="1" dirty="0">
                <a:solidFill>
                  <a:srgbClr val="E46C0A"/>
                </a:solidFill>
              </a:rPr>
              <a:t>LHCb-CONF-2012-23</a:t>
            </a:r>
            <a:r>
              <a:rPr lang="fr-FR" sz="1400" i="1" dirty="0" smtClean="0">
                <a:solidFill>
                  <a:srgbClr val="E46C0A"/>
                </a:solidFill>
              </a:rPr>
              <a:t>]</a:t>
            </a:r>
            <a:endParaRPr lang="en-US" dirty="0" smtClean="0"/>
          </a:p>
          <a:p>
            <a:pPr lvl="3"/>
            <a:r>
              <a:rPr lang="en-US" dirty="0" smtClean="0"/>
              <a:t> </a:t>
            </a:r>
            <a:r>
              <a:rPr lang="en-US" dirty="0"/>
              <a:t>Good prospects for future </a:t>
            </a:r>
            <a:r>
              <a:rPr lang="en-US" dirty="0" smtClean="0"/>
              <a:t>analyses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900470" y="2204864"/>
            <a:ext cx="7703977" cy="2448272"/>
            <a:chOff x="900471" y="2709160"/>
            <a:chExt cx="7415066" cy="2160000"/>
          </a:xfrm>
        </p:grpSpPr>
        <p:pic>
          <p:nvPicPr>
            <p:cNvPr id="8" name="Picture 15" descr="C:\Users\Pascal\AppData\Local\Temp\wz8127\figs-CONF-2012-018\Fig2a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471" y="2709160"/>
              <a:ext cx="3383497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6" descr="C:\Users\Pascal\AppData\Local\Temp\wzc1af\figs-CONF-2012-018\Fig2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2709160"/>
              <a:ext cx="3383497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Connecteur droit 10"/>
            <p:cNvCxnSpPr/>
            <p:nvPr/>
          </p:nvCxnSpPr>
          <p:spPr>
            <a:xfrm>
              <a:off x="2699792" y="3069200"/>
              <a:ext cx="432048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2339752" y="328651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B</a:t>
              </a:r>
              <a:r>
                <a:rPr lang="fr-FR" baseline="30000" dirty="0" smtClean="0">
                  <a:solidFill>
                    <a:srgbClr val="FF0000"/>
                  </a:solidFill>
                </a:rPr>
                <a:t>-</a:t>
              </a:r>
              <a:endParaRPr lang="fr-FR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300192" y="328651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00FF"/>
                  </a:solidFill>
                </a:rPr>
                <a:t>B</a:t>
              </a:r>
              <a:r>
                <a:rPr lang="fr-FR" baseline="30000" dirty="0" smtClean="0">
                  <a:solidFill>
                    <a:srgbClr val="0000FF"/>
                  </a:solidFill>
                </a:rPr>
                <a:t>+</a:t>
              </a:r>
              <a:endParaRPr lang="fr-FR" baseline="30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978673" y="5373216"/>
            <a:ext cx="31298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assumption of no CP violation </a:t>
            </a:r>
            <a:r>
              <a:rPr lang="en-US" sz="1200" dirty="0" smtClean="0"/>
              <a:t>in </a:t>
            </a:r>
            <a:r>
              <a:rPr lang="el-GR" sz="1200" dirty="0"/>
              <a:t>B</a:t>
            </a:r>
            <a:r>
              <a:rPr lang="fr-FR" sz="1200" dirty="0">
                <a:sym typeface="Symbol"/>
              </a:rPr>
              <a:t> </a:t>
            </a:r>
            <a:r>
              <a:rPr lang="el-GR" sz="1200" dirty="0">
                <a:sym typeface="Wingdings"/>
              </a:rPr>
              <a:t> J/</a:t>
            </a:r>
            <a:r>
              <a:rPr lang="el-GR" sz="1200" dirty="0">
                <a:sym typeface="Symbol"/>
              </a:rPr>
              <a:t></a:t>
            </a:r>
            <a:r>
              <a:rPr lang="el-GR" sz="1200" dirty="0">
                <a:sym typeface="Wingdings"/>
              </a:rPr>
              <a:t> K</a:t>
            </a:r>
            <a:endParaRPr lang="fr-FR" sz="120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7308304" y="5301208"/>
            <a:ext cx="288032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4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1637809" y="3573016"/>
            <a:ext cx="423514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i="0" dirty="0">
                <a:solidFill>
                  <a:schemeClr val="accent2"/>
                </a:solidFill>
                <a:latin typeface="Times New Roman" pitchFamily="18" charset="0"/>
              </a:rPr>
              <a:t>B</a:t>
            </a:r>
            <a:r>
              <a:rPr lang="en-GB" sz="2000" b="1" i="0" baseline="-25000" dirty="0">
                <a:solidFill>
                  <a:schemeClr val="accent2"/>
                </a:solidFill>
                <a:latin typeface="Times New Roman" pitchFamily="18" charset="0"/>
              </a:rPr>
              <a:t>s</a:t>
            </a:r>
            <a:endParaRPr lang="en-GB" sz="2000" b="1" i="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12" name="Groupe 60"/>
          <p:cNvGrpSpPr/>
          <p:nvPr/>
        </p:nvGrpSpPr>
        <p:grpSpPr>
          <a:xfrm>
            <a:off x="467544" y="2258559"/>
            <a:ext cx="3000396" cy="1314457"/>
            <a:chOff x="6072198" y="3714752"/>
            <a:chExt cx="3000396" cy="1314457"/>
          </a:xfrm>
        </p:grpSpPr>
        <p:grpSp>
          <p:nvGrpSpPr>
            <p:cNvPr id="13" name="Groupe 55"/>
            <p:cNvGrpSpPr/>
            <p:nvPr/>
          </p:nvGrpSpPr>
          <p:grpSpPr>
            <a:xfrm>
              <a:off x="6072198" y="4643446"/>
              <a:ext cx="1204913" cy="385763"/>
              <a:chOff x="6746879" y="4502129"/>
              <a:chExt cx="1204913" cy="385763"/>
            </a:xfrm>
          </p:grpSpPr>
          <p:sp>
            <p:nvSpPr>
              <p:cNvPr id="25" name="Rectangle 17"/>
              <p:cNvSpPr>
                <a:spLocks noChangeArrowheads="1"/>
              </p:cNvSpPr>
              <p:nvPr/>
            </p:nvSpPr>
            <p:spPr bwMode="auto">
              <a:xfrm>
                <a:off x="6804029" y="4502129"/>
                <a:ext cx="1125538" cy="385763"/>
              </a:xfrm>
              <a:prstGeom prst="rect">
                <a:avLst/>
              </a:prstGeom>
              <a:solidFill>
                <a:srgbClr val="FFFF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26" name="Text Box 18"/>
              <p:cNvSpPr txBox="1">
                <a:spLocks noChangeArrowheads="1"/>
              </p:cNvSpPr>
              <p:nvPr/>
            </p:nvSpPr>
            <p:spPr bwMode="auto">
              <a:xfrm>
                <a:off x="6746879" y="4510067"/>
                <a:ext cx="1204913" cy="3365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/>
                <a:r>
                  <a:rPr lang="en-GB" sz="1600" i="0" dirty="0"/>
                  <a:t>B</a:t>
                </a:r>
                <a:r>
                  <a:rPr lang="en-GB" sz="1600" i="0" baseline="-25000" dirty="0"/>
                  <a:t>S</a:t>
                </a:r>
                <a:r>
                  <a:rPr lang="en-GB" sz="1600" i="0" baseline="30000" dirty="0"/>
                  <a:t>0 </a:t>
                </a:r>
                <a:r>
                  <a:rPr lang="en-GB" altLang="en-GB" sz="1600" i="0" dirty="0">
                    <a:latin typeface="Symbol" pitchFamily="18" charset="2"/>
                  </a:rPr>
                  <a:t> </a:t>
                </a:r>
                <a:r>
                  <a:rPr lang="en-GB" altLang="en-GB" sz="1600" i="0" dirty="0"/>
                  <a:t>J/</a:t>
                </a:r>
                <a:r>
                  <a:rPr lang="en-GB" altLang="en-GB" sz="1600" i="0" dirty="0">
                    <a:latin typeface="Symbol" pitchFamily="18" charset="2"/>
                  </a:rPr>
                  <a:t>y f</a:t>
                </a:r>
                <a:endParaRPr lang="en-GB" sz="1600" i="0" baseline="30000" dirty="0"/>
              </a:p>
            </p:txBody>
          </p:sp>
        </p:grpSp>
        <p:sp>
          <p:nvSpPr>
            <p:cNvPr id="14" name="Arc 59"/>
            <p:cNvSpPr>
              <a:spLocks/>
            </p:cNvSpPr>
            <p:nvPr/>
          </p:nvSpPr>
          <p:spPr bwMode="auto">
            <a:xfrm rot="17829863" flipV="1">
              <a:off x="7053000" y="4111865"/>
              <a:ext cx="158060" cy="371513"/>
            </a:xfrm>
            <a:custGeom>
              <a:avLst/>
              <a:gdLst>
                <a:gd name="G0" fmla="+- 1447 0 0"/>
                <a:gd name="G1" fmla="+- 21600 0 0"/>
                <a:gd name="G2" fmla="+- 21600 0 0"/>
                <a:gd name="T0" fmla="*/ 0 w 22095"/>
                <a:gd name="T1" fmla="*/ 49 h 21600"/>
                <a:gd name="T2" fmla="*/ 22095 w 22095"/>
                <a:gd name="T3" fmla="*/ 15260 h 21600"/>
                <a:gd name="T4" fmla="*/ 1447 w 2209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95" h="21600" fill="none" extrusionOk="0">
                  <a:moveTo>
                    <a:pt x="-1" y="48"/>
                  </a:moveTo>
                  <a:cubicBezTo>
                    <a:pt x="481" y="16"/>
                    <a:pt x="964" y="-1"/>
                    <a:pt x="1447" y="0"/>
                  </a:cubicBezTo>
                  <a:cubicBezTo>
                    <a:pt x="10934" y="0"/>
                    <a:pt x="19310" y="6190"/>
                    <a:pt x="22095" y="15259"/>
                  </a:cubicBezTo>
                </a:path>
                <a:path w="22095" h="21600" stroke="0" extrusionOk="0">
                  <a:moveTo>
                    <a:pt x="-1" y="48"/>
                  </a:moveTo>
                  <a:cubicBezTo>
                    <a:pt x="481" y="16"/>
                    <a:pt x="964" y="-1"/>
                    <a:pt x="1447" y="0"/>
                  </a:cubicBezTo>
                  <a:cubicBezTo>
                    <a:pt x="10934" y="0"/>
                    <a:pt x="19310" y="6190"/>
                    <a:pt x="22095" y="15259"/>
                  </a:cubicBezTo>
                  <a:lnTo>
                    <a:pt x="1447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endParaRPr lang="fr-FR"/>
            </a:p>
          </p:txBody>
        </p:sp>
        <p:sp>
          <p:nvSpPr>
            <p:cNvPr id="15" name="Text Box 62"/>
            <p:cNvSpPr txBox="1">
              <a:spLocks noChangeArrowheads="1"/>
            </p:cNvSpPr>
            <p:nvPr/>
          </p:nvSpPr>
          <p:spPr bwMode="auto">
            <a:xfrm>
              <a:off x="7215206" y="4071942"/>
              <a:ext cx="428628" cy="3715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dirty="0" err="1" smtClean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en-GB" baseline="-25000" dirty="0" err="1" smtClean="0">
                  <a:solidFill>
                    <a:srgbClr val="FF0000"/>
                  </a:solidFill>
                </a:rPr>
                <a:t>s</a:t>
              </a:r>
              <a:endParaRPr lang="en-GB" sz="18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16" name="Text Box 64"/>
            <p:cNvSpPr txBox="1">
              <a:spLocks noChangeArrowheads="1"/>
            </p:cNvSpPr>
            <p:nvPr/>
          </p:nvSpPr>
          <p:spPr bwMode="auto">
            <a:xfrm>
              <a:off x="6858016" y="3786190"/>
              <a:ext cx="1079500" cy="3407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0" i="0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GB" sz="1600" b="0" i="0" baseline="-25000" dirty="0" err="1" smtClean="0">
                  <a:latin typeface="Times New Roman" pitchFamily="18" charset="0"/>
                  <a:cs typeface="Times New Roman" pitchFamily="18" charset="0"/>
                </a:rPr>
                <a:t>ts</a:t>
              </a:r>
              <a:r>
                <a:rPr lang="en-GB" sz="1600" b="0" i="0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GB" sz="1600" baseline="-25000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GB" sz="1600" b="0" i="0" baseline="-25000" dirty="0" err="1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GB" sz="1600" b="0" i="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/>
          </p:nvSpPr>
          <p:spPr bwMode="auto">
            <a:xfrm>
              <a:off x="7215206" y="4500570"/>
              <a:ext cx="714380" cy="3407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0" i="0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GB" sz="1600" baseline="-25000" dirty="0" err="1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GB" sz="1600" b="0" i="0" baseline="-25000" dirty="0" err="1" smtClean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GB" sz="1600" b="0" i="0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GB" sz="1600" b="0" i="0" baseline="-25000" dirty="0" err="1" smtClean="0">
                  <a:latin typeface="Times New Roman" pitchFamily="18" charset="0"/>
                  <a:cs typeface="Times New Roman" pitchFamily="18" charset="0"/>
                </a:rPr>
                <a:t>cb</a:t>
              </a:r>
              <a:endParaRPr lang="en-GB" sz="1600" b="0" i="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68"/>
            <p:cNvSpPr txBox="1">
              <a:spLocks noChangeArrowheads="1"/>
            </p:cNvSpPr>
            <p:nvPr/>
          </p:nvSpPr>
          <p:spPr bwMode="auto">
            <a:xfrm>
              <a:off x="7286644" y="3714752"/>
              <a:ext cx="287337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grpSp>
          <p:nvGrpSpPr>
            <p:cNvPr id="19" name="Groupe 59"/>
            <p:cNvGrpSpPr/>
            <p:nvPr/>
          </p:nvGrpSpPr>
          <p:grpSpPr>
            <a:xfrm>
              <a:off x="8316913" y="4000504"/>
              <a:ext cx="755681" cy="389948"/>
              <a:chOff x="7304092" y="3260704"/>
              <a:chExt cx="827087" cy="389948"/>
            </a:xfrm>
          </p:grpSpPr>
          <p:sp>
            <p:nvSpPr>
              <p:cNvPr id="23" name="Text Box 65"/>
              <p:cNvSpPr txBox="1">
                <a:spLocks noChangeArrowheads="1"/>
              </p:cNvSpPr>
              <p:nvPr/>
            </p:nvSpPr>
            <p:spPr bwMode="auto">
              <a:xfrm>
                <a:off x="7304092" y="3309917"/>
                <a:ext cx="785818" cy="34073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 b="0" i="0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1600" baseline="-25000" dirty="0" err="1" smtClean="0">
                    <a:latin typeface="Times New Roman" pitchFamily="18" charset="0"/>
                    <a:cs typeface="Times New Roman" pitchFamily="18" charset="0"/>
                  </a:rPr>
                  <a:t>us</a:t>
                </a:r>
                <a:r>
                  <a:rPr lang="en-GB" sz="1600" b="0" i="0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1600" b="0" i="0" baseline="-25000" dirty="0" err="1" smtClean="0">
                    <a:latin typeface="Times New Roman" pitchFamily="18" charset="0"/>
                    <a:cs typeface="Times New Roman" pitchFamily="18" charset="0"/>
                  </a:rPr>
                  <a:t>ub</a:t>
                </a:r>
                <a:endParaRPr lang="en-GB" sz="1600" b="0" i="0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 Box 69"/>
              <p:cNvSpPr txBox="1">
                <a:spLocks noChangeArrowheads="1"/>
              </p:cNvSpPr>
              <p:nvPr/>
            </p:nvSpPr>
            <p:spPr bwMode="auto">
              <a:xfrm>
                <a:off x="7843842" y="3260704"/>
                <a:ext cx="287337" cy="3365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>
                    <a:latin typeface="Times New Roman" pitchFamily="18" charset="0"/>
                    <a:cs typeface="Times New Roman" pitchFamily="18" charset="0"/>
                  </a:rPr>
                  <a:t>*</a:t>
                </a:r>
              </a:p>
            </p:txBody>
          </p:sp>
        </p:grpSp>
        <p:sp>
          <p:nvSpPr>
            <p:cNvPr id="20" name="Text Box 72"/>
            <p:cNvSpPr txBox="1">
              <a:spLocks noChangeArrowheads="1"/>
            </p:cNvSpPr>
            <p:nvPr/>
          </p:nvSpPr>
          <p:spPr bwMode="auto">
            <a:xfrm>
              <a:off x="7643834" y="4449772"/>
              <a:ext cx="287337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sp>
          <p:nvSpPr>
            <p:cNvPr id="21" name="Line 74"/>
            <p:cNvSpPr>
              <a:spLocks noChangeShapeType="1"/>
            </p:cNvSpPr>
            <p:nvPr/>
          </p:nvSpPr>
          <p:spPr bwMode="auto">
            <a:xfrm flipV="1">
              <a:off x="6786578" y="4357694"/>
              <a:ext cx="431801" cy="28575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endParaRPr lang="fr-FR"/>
            </a:p>
          </p:txBody>
        </p:sp>
        <p:sp>
          <p:nvSpPr>
            <p:cNvPr id="22" name="Triangle isocèle 21"/>
            <p:cNvSpPr/>
            <p:nvPr/>
          </p:nvSpPr>
          <p:spPr>
            <a:xfrm rot="16200000">
              <a:off x="7134332" y="3415534"/>
              <a:ext cx="689503" cy="1783441"/>
            </a:xfrm>
            <a:prstGeom prst="triangle">
              <a:avLst>
                <a:gd name="adj" fmla="val 50971"/>
              </a:avLst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1866691" y="1280954"/>
            <a:ext cx="3425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CDF: 2.8 fb</a:t>
            </a:r>
            <a:r>
              <a:rPr lang="fr-FR" sz="2000" baseline="30000" dirty="0" smtClean="0"/>
              <a:t>-1</a:t>
            </a:r>
            <a:r>
              <a:rPr lang="fr-FR" sz="2000" dirty="0" smtClean="0"/>
              <a:t> + D0: 2.8 fb</a:t>
            </a:r>
            <a:r>
              <a:rPr lang="fr-FR" sz="2000" baseline="30000" dirty="0" smtClean="0"/>
              <a:t>-1</a:t>
            </a:r>
          </a:p>
          <a:p>
            <a:r>
              <a:rPr lang="fr-FR" sz="2000" dirty="0" smtClean="0"/>
              <a:t>2.3 </a:t>
            </a:r>
            <a:r>
              <a:rPr lang="fr-FR" sz="2000" dirty="0" smtClean="0">
                <a:sym typeface="Symbol"/>
              </a:rPr>
              <a:t> </a:t>
            </a:r>
            <a:r>
              <a:rPr lang="fr-FR" sz="2000" dirty="0" err="1" smtClean="0"/>
              <a:t>consistency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SM</a:t>
            </a:r>
          </a:p>
          <a:p>
            <a:endParaRPr lang="fr-FR" sz="20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04" y="1052735"/>
            <a:ext cx="4140000" cy="313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" t="12386" r="4124" b="7561"/>
          <a:stretch/>
        </p:blipFill>
        <p:spPr bwMode="auto">
          <a:xfrm>
            <a:off x="5508000" y="3973127"/>
            <a:ext cx="2484000" cy="72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>
                <a:sym typeface="Symbol"/>
              </a:rPr>
              <a:t></a:t>
            </a:r>
            <a:r>
              <a:rPr lang="en-US" altLang="fr-FR" baseline="-25000" dirty="0" smtClean="0">
                <a:sym typeface="Symbol" pitchFamily="18" charset="2"/>
              </a:rPr>
              <a:t>s</a:t>
            </a:r>
            <a:r>
              <a:rPr lang="en-US" altLang="fr-FR" dirty="0" smtClean="0">
                <a:cs typeface="Times New Roman" pitchFamily="18" charset="0"/>
                <a:sym typeface="Symbol" pitchFamily="18" charset="2"/>
              </a:rPr>
              <a:t> measurements</a:t>
            </a:r>
            <a:r>
              <a:rPr lang="en-US" altLang="fr-FR" dirty="0">
                <a:cs typeface="Times New Roman" pitchFamily="18" charset="0"/>
                <a:sym typeface="Symbol" pitchFamily="18" charset="2"/>
              </a:rPr>
              <a:t/>
            </a:r>
            <a:br>
              <a:rPr lang="en-US" altLang="fr-FR" dirty="0">
                <a:cs typeface="Times New Roman" pitchFamily="18" charset="0"/>
                <a:sym typeface="Symbol" pitchFamily="18" charset="2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91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707886"/>
          </a:xfrm>
        </p:spPr>
        <p:txBody>
          <a:bodyPr/>
          <a:lstStyle/>
          <a:p>
            <a:r>
              <a:rPr lang="en-GB" dirty="0" smtClean="0"/>
              <a:t>CP violation in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s</a:t>
            </a:r>
            <a:r>
              <a:rPr lang="en-GB" dirty="0" smtClean="0"/>
              <a:t> </a:t>
            </a:r>
            <a:r>
              <a:rPr lang="en-GB" dirty="0">
                <a:sym typeface="Symbol" pitchFamily="18" charset="2"/>
              </a:rPr>
              <a:t> J/</a:t>
            </a:r>
            <a:r>
              <a:rPr lang="en-GB" sz="4000" dirty="0">
                <a:latin typeface="Symbol" pitchFamily="18" charset="2"/>
                <a:sym typeface="Symbol" pitchFamily="18" charset="2"/>
              </a:rPr>
              <a:t>y </a:t>
            </a:r>
            <a:r>
              <a:rPr lang="en-GB" dirty="0"/>
              <a:t>X 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315027"/>
          </a:xfrm>
        </p:spPr>
        <p:txBody>
          <a:bodyPr/>
          <a:lstStyle/>
          <a:p>
            <a:r>
              <a:rPr lang="en-US" altLang="fr-FR" dirty="0">
                <a:sym typeface="Symbol" pitchFamily="18" charset="2"/>
              </a:rPr>
              <a:t>The interference between </a:t>
            </a:r>
            <a:r>
              <a:rPr lang="en-US" altLang="fr-FR" dirty="0" err="1">
                <a:sym typeface="Symbol" pitchFamily="18" charset="2"/>
              </a:rPr>
              <a:t>B</a:t>
            </a:r>
            <a:r>
              <a:rPr lang="en-US" altLang="fr-FR" baseline="-25000" dirty="0" err="1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 decay to </a:t>
            </a:r>
            <a:r>
              <a:rPr lang="en-US" altLang="fr-FR" dirty="0" smtClean="0">
                <a:sym typeface="Symbol" pitchFamily="18" charset="2"/>
              </a:rPr>
              <a:t>J/</a:t>
            </a:r>
            <a:r>
              <a:rPr lang="en-US" altLang="fr-FR" dirty="0" err="1" smtClean="0">
                <a:latin typeface="Symbol" pitchFamily="18" charset="2"/>
                <a:sym typeface="Symbol" pitchFamily="18" charset="2"/>
              </a:rPr>
              <a:t>y</a:t>
            </a:r>
            <a:r>
              <a:rPr lang="en-US" altLang="fr-FR" dirty="0" err="1" smtClean="0">
                <a:sym typeface="Symbol" pitchFamily="18" charset="2"/>
              </a:rPr>
              <a:t>X</a:t>
            </a:r>
            <a:r>
              <a:rPr lang="en-US" altLang="fr-FR" dirty="0" smtClean="0">
                <a:sym typeface="Symbol" pitchFamily="18" charset="2"/>
              </a:rPr>
              <a:t> with </a:t>
            </a:r>
            <a:r>
              <a:rPr lang="en-US" altLang="fr-FR" dirty="0">
                <a:sym typeface="Symbol" pitchFamily="18" charset="2"/>
              </a:rPr>
              <a:t>or without mixing gives rise to a CP violating phase </a:t>
            </a:r>
            <a:r>
              <a:rPr lang="en-US" altLang="fr-FR" dirty="0" smtClean="0">
                <a:sym typeface="Symbol"/>
              </a:rPr>
              <a:t></a:t>
            </a:r>
            <a:r>
              <a:rPr lang="en-US" altLang="fr-FR" baseline="-25000" dirty="0" smtClean="0">
                <a:sym typeface="Symbol" pitchFamily="18" charset="2"/>
              </a:rPr>
              <a:t>s</a:t>
            </a:r>
            <a:r>
              <a:rPr lang="en-US" altLang="fr-FR" dirty="0" smtClean="0">
                <a:latin typeface="Symbol" pitchFamily="18" charset="2"/>
                <a:sym typeface="Symbol" pitchFamily="18" charset="2"/>
              </a:rPr>
              <a:t>.</a:t>
            </a:r>
            <a:r>
              <a:rPr lang="en-US" altLang="fr-FR" dirty="0" smtClean="0">
                <a:cs typeface="Times New Roman" pitchFamily="18" charset="0"/>
                <a:sym typeface="Symbol" pitchFamily="18" charset="2"/>
              </a:rPr>
              <a:t> </a:t>
            </a:r>
            <a:endParaRPr lang="en-US" altLang="fr-FR" dirty="0">
              <a:cs typeface="Times New Roman" pitchFamily="18" charset="0"/>
              <a:sym typeface="Symbol" pitchFamily="18" charset="2"/>
            </a:endParaRPr>
          </a:p>
          <a:p>
            <a:pPr lvl="1"/>
            <a:endParaRPr lang="en-US" dirty="0" smtClean="0">
              <a:cs typeface="Times New Roman" pitchFamily="18" charset="0"/>
              <a:sym typeface="Symbol" pitchFamily="18" charset="2"/>
            </a:endParaRPr>
          </a:p>
          <a:p>
            <a:pPr lvl="1"/>
            <a:endParaRPr lang="en-US" dirty="0" smtClean="0">
              <a:cs typeface="Times New Roman" pitchFamily="18" charset="0"/>
              <a:sym typeface="Symbol" pitchFamily="18" charset="2"/>
            </a:endParaRPr>
          </a:p>
          <a:p>
            <a:pPr lvl="1"/>
            <a:endParaRPr lang="en-US" dirty="0">
              <a:cs typeface="Times New Roman" pitchFamily="18" charset="0"/>
              <a:sym typeface="Symbol" pitchFamily="18" charset="2"/>
            </a:endParaRPr>
          </a:p>
          <a:p>
            <a:pPr lvl="1"/>
            <a:r>
              <a:rPr lang="en-US" dirty="0" smtClean="0">
                <a:cs typeface="Times New Roman" pitchFamily="18" charset="0"/>
                <a:sym typeface="Symbol" pitchFamily="18" charset="2"/>
              </a:rPr>
              <a:t>It </a:t>
            </a:r>
            <a:r>
              <a:rPr lang="en-US" dirty="0">
                <a:cs typeface="Times New Roman" pitchFamily="18" charset="0"/>
                <a:sym typeface="Symbol" pitchFamily="18" charset="2"/>
              </a:rPr>
              <a:t>is a sensitive probe of New Physics:</a:t>
            </a:r>
          </a:p>
          <a:p>
            <a:pPr lvl="2"/>
            <a:r>
              <a:rPr lang="en-US" altLang="fr-FR" dirty="0">
                <a:sym typeface="Symbol" pitchFamily="18" charset="2"/>
              </a:rPr>
              <a:t>It is well </a:t>
            </a:r>
            <a:r>
              <a:rPr lang="en-US" altLang="fr-FR" dirty="0" smtClean="0">
                <a:sym typeface="Symbol" pitchFamily="18" charset="2"/>
              </a:rPr>
              <a:t>calculated </a:t>
            </a:r>
            <a:r>
              <a:rPr lang="en-US" altLang="fr-FR" dirty="0">
                <a:sym typeface="Symbol" pitchFamily="18" charset="2"/>
              </a:rPr>
              <a:t>in the SM: </a:t>
            </a:r>
            <a:endParaRPr lang="en-US" altLang="fr-FR" dirty="0" smtClean="0">
              <a:sym typeface="Symbol" pitchFamily="18" charset="2"/>
            </a:endParaRPr>
          </a:p>
          <a:p>
            <a:pPr lvl="3"/>
            <a:r>
              <a:rPr lang="en-US" altLang="fr-FR" sz="2200" dirty="0" smtClean="0">
                <a:ea typeface="+mn-ea"/>
                <a:cs typeface="+mn-cs"/>
                <a:sym typeface="Symbol"/>
              </a:rPr>
              <a:t></a:t>
            </a:r>
            <a:r>
              <a:rPr lang="en-US" altLang="fr-FR" sz="2200" baseline="-25000" dirty="0" err="1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sz="2200" baseline="30000" dirty="0" err="1" smtClean="0">
                <a:ea typeface="+mn-ea"/>
                <a:cs typeface="+mn-cs"/>
                <a:sym typeface="Symbol" pitchFamily="18" charset="2"/>
              </a:rPr>
              <a:t>SM</a:t>
            </a:r>
            <a:r>
              <a:rPr lang="en-US" altLang="fr-FR" dirty="0" smtClean="0">
                <a:sym typeface="Symbol" pitchFamily="18" charset="2"/>
              </a:rPr>
              <a:t>=</a:t>
            </a:r>
            <a:r>
              <a:rPr lang="en-US" altLang="fr-FR" sz="2200" dirty="0" smtClean="0">
                <a:ea typeface="+mn-ea"/>
                <a:cs typeface="+mn-cs"/>
                <a:sym typeface="Symbol"/>
              </a:rPr>
              <a:t> </a:t>
            </a:r>
            <a:r>
              <a:rPr lang="en-US" altLang="fr-FR" sz="2200" dirty="0">
                <a:ea typeface="+mn-ea"/>
                <a:cs typeface="+mn-cs"/>
                <a:sym typeface="Symbol"/>
              </a:rPr>
              <a:t></a:t>
            </a:r>
            <a:r>
              <a:rPr lang="en-US" altLang="fr-FR" sz="2200" baseline="-25000" dirty="0" err="1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sz="2200" baseline="30000" dirty="0" err="1" smtClean="0">
                <a:ea typeface="+mn-ea"/>
                <a:cs typeface="+mn-cs"/>
                <a:sym typeface="Symbol" pitchFamily="18" charset="2"/>
              </a:rPr>
              <a:t>M</a:t>
            </a:r>
            <a:r>
              <a:rPr lang="en-US" altLang="fr-FR" sz="2200" dirty="0" smtClean="0">
                <a:ea typeface="+mn-ea"/>
                <a:cs typeface="+mn-cs"/>
                <a:sym typeface="Symbol" pitchFamily="18" charset="2"/>
              </a:rPr>
              <a:t> </a:t>
            </a:r>
            <a:r>
              <a:rPr lang="en-US" altLang="fr-FR" dirty="0" smtClean="0">
                <a:ea typeface="+mn-ea"/>
                <a:cs typeface="+mn-cs"/>
                <a:sym typeface="Symbol" pitchFamily="18" charset="2"/>
              </a:rPr>
              <a:t>– 2</a:t>
            </a:r>
            <a:r>
              <a:rPr lang="en-US" altLang="fr-FR" sz="2200" dirty="0" smtClean="0">
                <a:ea typeface="+mn-ea"/>
                <a:cs typeface="+mn-cs"/>
                <a:sym typeface="Symbol"/>
              </a:rPr>
              <a:t></a:t>
            </a:r>
            <a:r>
              <a:rPr lang="en-US" altLang="fr-FR" sz="2200" baseline="-25000" dirty="0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sz="2200" baseline="30000" dirty="0" smtClean="0">
                <a:ea typeface="+mn-ea"/>
                <a:cs typeface="+mn-cs"/>
                <a:sym typeface="Symbol" pitchFamily="18" charset="2"/>
              </a:rPr>
              <a:t>D</a:t>
            </a:r>
            <a:r>
              <a:rPr lang="en-US" altLang="fr-FR" dirty="0" smtClean="0">
                <a:sym typeface="Symbol"/>
              </a:rPr>
              <a:t> </a:t>
            </a:r>
            <a:r>
              <a:rPr lang="en-US" altLang="fr-FR" dirty="0">
                <a:sym typeface="Symbol"/>
              </a:rPr>
              <a:t> </a:t>
            </a:r>
            <a:r>
              <a:rPr lang="en-US" altLang="fr-FR" dirty="0" smtClean="0">
                <a:sym typeface="Symbol" pitchFamily="18" charset="2"/>
              </a:rPr>
              <a:t>-2</a:t>
            </a:r>
            <a:r>
              <a:rPr lang="en-US" altLang="fr-FR" dirty="0">
                <a:sym typeface="Symbol" pitchFamily="18" charset="2"/>
              </a:rPr>
              <a:t></a:t>
            </a:r>
            <a:r>
              <a:rPr lang="en-US" altLang="fr-FR" baseline="-25000" dirty="0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= </a:t>
            </a:r>
            <a:r>
              <a:rPr lang="fr-FR" dirty="0"/>
              <a:t>-2arg(-</a:t>
            </a:r>
            <a:r>
              <a:rPr lang="fr-FR" dirty="0" err="1"/>
              <a:t>V</a:t>
            </a:r>
            <a:r>
              <a:rPr lang="fr-FR" baseline="-25000" dirty="0" err="1"/>
              <a:t>ts</a:t>
            </a:r>
            <a:r>
              <a:rPr lang="fr-FR" dirty="0" err="1"/>
              <a:t>V</a:t>
            </a:r>
            <a:r>
              <a:rPr lang="fr-FR" baseline="-25000" dirty="0" err="1"/>
              <a:t>tb</a:t>
            </a:r>
            <a:r>
              <a:rPr lang="fr-FR" dirty="0"/>
              <a:t>*/</a:t>
            </a:r>
            <a:r>
              <a:rPr lang="fr-FR" dirty="0" err="1"/>
              <a:t>V</a:t>
            </a:r>
            <a:r>
              <a:rPr lang="fr-FR" baseline="-25000" dirty="0" err="1"/>
              <a:t>cs</a:t>
            </a:r>
            <a:r>
              <a:rPr lang="fr-FR" dirty="0" err="1"/>
              <a:t>V</a:t>
            </a:r>
            <a:r>
              <a:rPr lang="fr-FR" baseline="-25000" dirty="0" err="1"/>
              <a:t>cb</a:t>
            </a:r>
            <a:r>
              <a:rPr lang="fr-FR" dirty="0" smtClean="0"/>
              <a:t>*) = </a:t>
            </a:r>
            <a:r>
              <a:rPr lang="en-US" altLang="fr-FR" dirty="0" smtClean="0">
                <a:sym typeface="Symbol" pitchFamily="18" charset="2"/>
              </a:rPr>
              <a:t>-0.0370.002</a:t>
            </a:r>
            <a:endParaRPr lang="en-US" altLang="fr-FR" dirty="0">
              <a:sym typeface="Symbol" pitchFamily="18" charset="2"/>
            </a:endParaRPr>
          </a:p>
          <a:p>
            <a:pPr lvl="2"/>
            <a:r>
              <a:rPr lang="en-US" altLang="fr-FR" dirty="0" smtClean="0">
                <a:sym typeface="Symbol" pitchFamily="18" charset="2"/>
              </a:rPr>
              <a:t>New </a:t>
            </a:r>
            <a:r>
              <a:rPr lang="en-US" altLang="fr-FR" dirty="0">
                <a:sym typeface="Symbol" pitchFamily="18" charset="2"/>
              </a:rPr>
              <a:t>particles can contribute to the </a:t>
            </a:r>
            <a:r>
              <a:rPr lang="en-US" altLang="fr-FR" dirty="0" err="1">
                <a:sym typeface="Symbol" pitchFamily="18" charset="2"/>
              </a:rPr>
              <a:t>B</a:t>
            </a:r>
            <a:r>
              <a:rPr lang="en-US" altLang="fr-FR" baseline="-25000" dirty="0" err="1">
                <a:sym typeface="Symbol" pitchFamily="18" charset="2"/>
              </a:rPr>
              <a:t>s</a:t>
            </a:r>
            <a:r>
              <a:rPr lang="en-US" altLang="fr-FR" dirty="0" err="1">
                <a:sym typeface="Symbol" pitchFamily="18" charset="2"/>
              </a:rPr>
              <a:t>-B</a:t>
            </a:r>
            <a:r>
              <a:rPr lang="en-US" altLang="fr-FR" baseline="-25000" dirty="0" err="1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 box diagrams and significantly modify the SM </a:t>
            </a:r>
            <a:r>
              <a:rPr lang="en-US" altLang="fr-FR" dirty="0" smtClean="0">
                <a:sym typeface="Symbol" pitchFamily="18" charset="2"/>
              </a:rPr>
              <a:t>prediction adding large phases:</a:t>
            </a:r>
          </a:p>
          <a:p>
            <a:pPr lvl="3"/>
            <a:r>
              <a:rPr lang="en-US" altLang="fr-FR" sz="2200" dirty="0">
                <a:ea typeface="+mn-ea"/>
                <a:cs typeface="+mn-cs"/>
                <a:sym typeface="Symbol"/>
              </a:rPr>
              <a:t></a:t>
            </a:r>
            <a:r>
              <a:rPr lang="en-US" altLang="fr-FR" sz="2200" baseline="-25000" dirty="0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dirty="0" smtClean="0">
                <a:sym typeface="Symbol" pitchFamily="18" charset="2"/>
              </a:rPr>
              <a:t>=</a:t>
            </a:r>
            <a:r>
              <a:rPr lang="en-US" altLang="fr-FR" sz="2200" dirty="0" smtClean="0">
                <a:ea typeface="+mn-ea"/>
                <a:cs typeface="+mn-cs"/>
                <a:sym typeface="Symbol"/>
              </a:rPr>
              <a:t> </a:t>
            </a:r>
            <a:r>
              <a:rPr lang="en-US" altLang="fr-FR" sz="2200" baseline="-25000" dirty="0" err="1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sz="2200" baseline="30000" dirty="0" err="1" smtClean="0">
                <a:ea typeface="+mn-ea"/>
                <a:cs typeface="+mn-cs"/>
                <a:sym typeface="Symbol" pitchFamily="18" charset="2"/>
              </a:rPr>
              <a:t>SM</a:t>
            </a:r>
            <a:r>
              <a:rPr lang="en-US" altLang="fr-FR" sz="2200" dirty="0" smtClean="0">
                <a:ea typeface="+mn-ea"/>
                <a:cs typeface="+mn-cs"/>
                <a:sym typeface="Symbol" pitchFamily="18" charset="2"/>
              </a:rPr>
              <a:t> </a:t>
            </a:r>
            <a:r>
              <a:rPr lang="en-US" altLang="fr-FR" dirty="0" smtClean="0">
                <a:ea typeface="+mn-ea"/>
                <a:cs typeface="+mn-cs"/>
                <a:sym typeface="Symbol" pitchFamily="18" charset="2"/>
              </a:rPr>
              <a:t>+ </a:t>
            </a:r>
            <a:r>
              <a:rPr lang="en-US" altLang="fr-FR" sz="2200" dirty="0" smtClean="0">
                <a:ea typeface="+mn-ea"/>
                <a:cs typeface="+mn-cs"/>
                <a:sym typeface="Symbol"/>
              </a:rPr>
              <a:t></a:t>
            </a:r>
            <a:r>
              <a:rPr lang="en-US" altLang="fr-FR" sz="2200" baseline="-25000" dirty="0" err="1" smtClean="0">
                <a:ea typeface="+mn-ea"/>
                <a:cs typeface="+mn-cs"/>
                <a:sym typeface="Symbol" pitchFamily="18" charset="2"/>
              </a:rPr>
              <a:t>s</a:t>
            </a:r>
            <a:r>
              <a:rPr lang="en-US" altLang="fr-FR" sz="2200" baseline="30000" dirty="0" err="1" smtClean="0">
                <a:ea typeface="+mn-ea"/>
                <a:cs typeface="+mn-cs"/>
                <a:sym typeface="Symbol" pitchFamily="18" charset="2"/>
              </a:rPr>
              <a:t>NP</a:t>
            </a:r>
            <a:endParaRPr lang="en-US" altLang="fr-FR" dirty="0" smtClean="0">
              <a:sym typeface="Symbol" pitchFamily="18" charset="2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grpSp>
        <p:nvGrpSpPr>
          <p:cNvPr id="17" name="Groupe 16"/>
          <p:cNvGrpSpPr/>
          <p:nvPr/>
        </p:nvGrpSpPr>
        <p:grpSpPr>
          <a:xfrm>
            <a:off x="3473878" y="1742562"/>
            <a:ext cx="2196244" cy="1025374"/>
            <a:chOff x="6408204" y="1548368"/>
            <a:chExt cx="2196244" cy="1025374"/>
          </a:xfrm>
        </p:grpSpPr>
        <p:grpSp>
          <p:nvGrpSpPr>
            <p:cNvPr id="6" name="Groupe 5"/>
            <p:cNvGrpSpPr/>
            <p:nvPr/>
          </p:nvGrpSpPr>
          <p:grpSpPr>
            <a:xfrm>
              <a:off x="6408204" y="1734344"/>
              <a:ext cx="2196244" cy="823913"/>
              <a:chOff x="6364560" y="1340768"/>
              <a:chExt cx="2196244" cy="823913"/>
            </a:xfrm>
          </p:grpSpPr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6364560" y="1340768"/>
                <a:ext cx="5334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B</a:t>
                </a:r>
                <a:r>
                  <a:rPr kumimoji="0" lang="en-US" sz="1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</a:t>
                </a:r>
              </a:p>
            </p:txBody>
          </p:sp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7278960" y="1797968"/>
                <a:ext cx="4572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B</a:t>
                </a:r>
                <a:r>
                  <a:rPr kumimoji="0" lang="en-US" sz="18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</a:t>
                </a:r>
                <a:endPara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Text Box 9"/>
              <p:cNvSpPr txBox="1">
                <a:spLocks noChangeArrowheads="1"/>
              </p:cNvSpPr>
              <p:nvPr/>
            </p:nvSpPr>
            <p:spPr bwMode="auto">
              <a:xfrm>
                <a:off x="7812360" y="1340768"/>
                <a:ext cx="74844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J/</a:t>
                </a: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Symbol" pitchFamily="18" charset="2"/>
                  </a:rPr>
                  <a:t>y</a:t>
                </a: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</a:rPr>
                  <a:t>X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6821760" y="1569368"/>
                <a:ext cx="9144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V="1">
                <a:off x="7583760" y="1721768"/>
                <a:ext cx="381000" cy="228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6669360" y="1721768"/>
                <a:ext cx="609600" cy="228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7355160" y="1811288"/>
                <a:ext cx="1524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6713004" y="2204410"/>
              <a:ext cx="4331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fr-FR" dirty="0" smtClean="0">
                  <a:sym typeface="Symbol"/>
                </a:rPr>
                <a:t></a:t>
              </a:r>
              <a:r>
                <a:rPr lang="en-US" altLang="fr-FR" baseline="-25000" dirty="0" smtClean="0">
                  <a:sym typeface="Symbol"/>
                </a:rPr>
                <a:t>M</a:t>
              </a:r>
              <a:endParaRPr lang="fr-FR" baseline="-25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91762" y="1548368"/>
              <a:ext cx="6703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fr-FR" dirty="0" smtClean="0">
                  <a:sym typeface="Symbol"/>
                </a:rPr>
                <a:t></a:t>
              </a:r>
              <a:r>
                <a:rPr lang="en-US" altLang="fr-FR" baseline="-25000" dirty="0" smtClean="0">
                  <a:sym typeface="Symbol"/>
                </a:rPr>
                <a:t>D</a:t>
              </a:r>
              <a:r>
                <a:rPr lang="en-US" altLang="fr-FR" dirty="0" smtClean="0">
                  <a:sym typeface="Symbol"/>
                </a:rPr>
                <a:t>0</a:t>
              </a:r>
              <a:endParaRPr lang="fr-FR" baseline="-25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764796" y="2159278"/>
              <a:ext cx="7473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fr-FR" dirty="0">
                  <a:sym typeface="Symbol"/>
                </a:rPr>
                <a:t>-</a:t>
              </a:r>
              <a:r>
                <a:rPr lang="en-US" altLang="fr-FR" dirty="0" smtClean="0">
                  <a:sym typeface="Symbol"/>
                </a:rPr>
                <a:t></a:t>
              </a:r>
              <a:r>
                <a:rPr lang="en-US" altLang="fr-FR" baseline="-25000" dirty="0" smtClean="0">
                  <a:sym typeface="Symbol"/>
                </a:rPr>
                <a:t>D</a:t>
              </a:r>
              <a:r>
                <a:rPr lang="en-US" altLang="fr-FR" dirty="0" smtClean="0">
                  <a:sym typeface="Symbol"/>
                </a:rPr>
                <a:t>0</a:t>
              </a:r>
              <a:endParaRPr lang="fr-FR" baseline="-25000" dirty="0"/>
            </a:p>
          </p:txBody>
        </p:sp>
      </p:grpSp>
      <p:sp>
        <p:nvSpPr>
          <p:cNvPr id="108" name="Line 4"/>
          <p:cNvSpPr>
            <a:spLocks noChangeShapeType="1"/>
          </p:cNvSpPr>
          <p:nvPr/>
        </p:nvSpPr>
        <p:spPr bwMode="auto">
          <a:xfrm>
            <a:off x="5652120" y="4077072"/>
            <a:ext cx="144463" cy="0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121" name="Groupe 120"/>
          <p:cNvGrpSpPr/>
          <p:nvPr/>
        </p:nvGrpSpPr>
        <p:grpSpPr>
          <a:xfrm>
            <a:off x="2987824" y="4954848"/>
            <a:ext cx="3168352" cy="1714512"/>
            <a:chOff x="5432254" y="2313073"/>
            <a:chExt cx="3168352" cy="1714512"/>
          </a:xfrm>
        </p:grpSpPr>
        <p:grpSp>
          <p:nvGrpSpPr>
            <p:cNvPr id="122" name="Group 276"/>
            <p:cNvGrpSpPr>
              <a:grpSpLocks/>
            </p:cNvGrpSpPr>
            <p:nvPr/>
          </p:nvGrpSpPr>
          <p:grpSpPr bwMode="auto">
            <a:xfrm>
              <a:off x="5504262" y="2313073"/>
              <a:ext cx="2928958" cy="1714512"/>
              <a:chOff x="565" y="894"/>
              <a:chExt cx="2071" cy="1136"/>
            </a:xfrm>
            <a:noFill/>
          </p:grpSpPr>
          <p:sp>
            <p:nvSpPr>
              <p:cNvPr id="135" name="Rectangle 274"/>
              <p:cNvSpPr>
                <a:spLocks noChangeArrowheads="1"/>
              </p:cNvSpPr>
              <p:nvPr/>
            </p:nvSpPr>
            <p:spPr bwMode="auto">
              <a:xfrm>
                <a:off x="565" y="894"/>
                <a:ext cx="2071" cy="1136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36" name="Group 262"/>
              <p:cNvGrpSpPr>
                <a:grpSpLocks/>
              </p:cNvGrpSpPr>
              <p:nvPr/>
            </p:nvGrpSpPr>
            <p:grpSpPr bwMode="auto">
              <a:xfrm>
                <a:off x="889" y="1167"/>
                <a:ext cx="1543" cy="504"/>
                <a:chOff x="889" y="1167"/>
                <a:chExt cx="1543" cy="504"/>
              </a:xfrm>
              <a:grpFill/>
            </p:grpSpPr>
            <p:sp>
              <p:nvSpPr>
                <p:cNvPr id="137" name="Line 8"/>
                <p:cNvSpPr>
                  <a:spLocks noChangeShapeType="1"/>
                </p:cNvSpPr>
                <p:nvPr/>
              </p:nvSpPr>
              <p:spPr bwMode="auto">
                <a:xfrm>
                  <a:off x="889" y="1170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8" name="Line 9"/>
                <p:cNvSpPr>
                  <a:spLocks noChangeShapeType="1"/>
                </p:cNvSpPr>
                <p:nvPr/>
              </p:nvSpPr>
              <p:spPr bwMode="auto">
                <a:xfrm>
                  <a:off x="889" y="1669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39" name="Group 10"/>
                <p:cNvGrpSpPr>
                  <a:grpSpLocks/>
                </p:cNvGrpSpPr>
                <p:nvPr/>
              </p:nvGrpSpPr>
              <p:grpSpPr bwMode="auto">
                <a:xfrm rot="16200000">
                  <a:off x="1052" y="1367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17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181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97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205" name="Group 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209" name="Arc 1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210" name="Arc 1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06" name="Group 17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207" name="Arc 1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208" name="Arc 19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98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99" name="Group 2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203" name="Arc 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204" name="Arc 2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00" name="Group 24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201" name="Arc 2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202" name="Arc 2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82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83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91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95" name="Arc 3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96" name="Arc 3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92" name="Group 32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93" name="Arc 3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94" name="Arc 34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84" name="Group 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85" name="Group 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89" name="Arc 3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90" name="Arc 3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86" name="Group 39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87" name="Arc 4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88" name="Arc 4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179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0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40" name="Group 44"/>
                <p:cNvGrpSpPr>
                  <a:grpSpLocks/>
                </p:cNvGrpSpPr>
                <p:nvPr/>
              </p:nvGrpSpPr>
              <p:grpSpPr bwMode="auto">
                <a:xfrm rot="16200000">
                  <a:off x="1585" y="1369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145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148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64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72" name="Group 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76" name="Arc 4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77" name="Arc 5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73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74" name="Arc 5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75" name="Arc 5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65" name="Group 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66" name="Group 5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70" name="Arc 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71" name="Arc 57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67" name="Group 58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68" name="Arc 5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69" name="Arc 6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49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50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58" name="Group 6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62" name="Arc 6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63" name="Arc 6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59" name="Group 66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60" name="Arc 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61" name="Arc 6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51" name="Group 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52" name="Group 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56" name="Arc 7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57" name="Arc 72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53" name="Group 73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54" name="Arc 7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55" name="Arc 7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146" name="Line 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7" name="Line 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41" name="Line 240"/>
                <p:cNvSpPr>
                  <a:spLocks noChangeShapeType="1"/>
                </p:cNvSpPr>
                <p:nvPr/>
              </p:nvSpPr>
              <p:spPr bwMode="auto">
                <a:xfrm>
                  <a:off x="1048" y="1671"/>
                  <a:ext cx="4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2" name="Line 241"/>
                <p:cNvSpPr>
                  <a:spLocks noChangeShapeType="1"/>
                </p:cNvSpPr>
                <p:nvPr/>
              </p:nvSpPr>
              <p:spPr bwMode="auto">
                <a:xfrm>
                  <a:off x="2120" y="1666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3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2087" y="1176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4" name="Line 243"/>
                <p:cNvSpPr>
                  <a:spLocks noChangeShapeType="1"/>
                </p:cNvSpPr>
                <p:nvPr/>
              </p:nvSpPr>
              <p:spPr bwMode="auto">
                <a:xfrm flipH="1">
                  <a:off x="999" y="1172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123" name="Groupe 122"/>
            <p:cNvGrpSpPr/>
            <p:nvPr/>
          </p:nvGrpSpPr>
          <p:grpSpPr>
            <a:xfrm>
              <a:off x="5432254" y="2411596"/>
              <a:ext cx="3168352" cy="1386736"/>
              <a:chOff x="5432254" y="2411596"/>
              <a:chExt cx="3168352" cy="1386736"/>
            </a:xfrm>
          </p:grpSpPr>
          <p:sp>
            <p:nvSpPr>
              <p:cNvPr id="124" name="Text Box 267"/>
              <p:cNvSpPr txBox="1">
                <a:spLocks noChangeArrowheads="1"/>
              </p:cNvSpPr>
              <p:nvPr/>
            </p:nvSpPr>
            <p:spPr bwMode="auto">
              <a:xfrm>
                <a:off x="6523111" y="3140968"/>
                <a:ext cx="71318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</a:rPr>
                  <a:t>+NP?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5" name="ZoneTexte 124"/>
                  <p:cNvSpPr txBox="1"/>
                  <p:nvPr/>
                </p:nvSpPr>
                <p:spPr>
                  <a:xfrm>
                    <a:off x="8108227" y="2852936"/>
                    <a:ext cx="492379" cy="4297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fr-FR" b="0" i="0" smtClean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acc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125" name="ZoneTexte 1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08227" y="2852936"/>
                    <a:ext cx="492379" cy="429798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6" name="ZoneTexte 125"/>
                  <p:cNvSpPr txBox="1"/>
                  <p:nvPr/>
                </p:nvSpPr>
                <p:spPr>
                  <a:xfrm>
                    <a:off x="5432254" y="2883169"/>
                    <a:ext cx="51462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B</m:t>
                              </m:r>
                            </m:e>
                            <m:sup>
                              <m:r>
                                <a:rPr lang="fr-FR" b="0" i="0" smtClean="0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126" name="ZoneTexte 1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32254" y="2883169"/>
                    <a:ext cx="514628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7" name="ZoneTexte 126"/>
                  <p:cNvSpPr txBox="1"/>
                  <p:nvPr/>
                </p:nvSpPr>
                <p:spPr>
                  <a:xfrm>
                    <a:off x="5724128" y="2411596"/>
                    <a:ext cx="426719" cy="3754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0" smtClean="0"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b</m:t>
                              </m:r>
                            </m:e>
                          </m:acc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9" name="ZoneTexte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4128" y="2411596"/>
                    <a:ext cx="426719" cy="375487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r="-7143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ZoneTexte 127"/>
                  <p:cNvSpPr txBox="1"/>
                  <p:nvPr/>
                </p:nvSpPr>
                <p:spPr>
                  <a:xfrm>
                    <a:off x="6516216" y="2417751"/>
                    <a:ext cx="83548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fr-FR" b="0" i="0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/>
                              </a:rPr>
                              <m:t>u</m:t>
                            </m:r>
                          </m:e>
                        </m:acc>
                      </m:oMath>
                    </a14:m>
                    <a:r>
                      <a:rPr lang="fr-FR" dirty="0" smtClean="0">
                        <a:latin typeface="+mn-lt"/>
                      </a:rPr>
                      <a:t>,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b="0" i="0" dirty="0" smtClean="0">
                                <a:latin typeface="Cambria Math"/>
                              </a:rPr>
                              <m:t>c</m:t>
                            </m:r>
                          </m:e>
                        </m:acc>
                        <m:r>
                          <a:rPr lang="fr-FR" b="0" i="0" dirty="0" smtClean="0">
                            <a:latin typeface="Cambria Math"/>
                          </a:rPr>
                          <m:t>,  </m:t>
                        </m:r>
                        <m:acc>
                          <m:accPr>
                            <m:chr m:val="̅"/>
                            <m:ctrlPr>
                              <a:rPr lang="fr-FR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b="0" i="0" dirty="0" smtClean="0">
                                <a:latin typeface="Cambria Math"/>
                              </a:rPr>
                              <m:t>t</m:t>
                            </m:r>
                          </m:e>
                        </m:acc>
                      </m:oMath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198" name="ZoneTexte 19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6216" y="2417751"/>
                    <a:ext cx="835485" cy="36933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8333" r="-3211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9" name="ZoneTexte 128"/>
                  <p:cNvSpPr txBox="1"/>
                  <p:nvPr/>
                </p:nvSpPr>
                <p:spPr>
                  <a:xfrm>
                    <a:off x="6569115" y="3429000"/>
                    <a:ext cx="72968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u</m:t>
                          </m:r>
                          <m:r>
                            <a:rPr lang="fr-FR" b="0" i="0" smtClean="0"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c</m:t>
                          </m:r>
                          <m:r>
                            <a:rPr lang="fr-FR" b="0" i="0" smtClean="0"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t</m:t>
                          </m:r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0" name="ZoneTexte 19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69115" y="3429000"/>
                    <a:ext cx="729687" cy="36933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0" name="ZoneTexte 129"/>
                  <p:cNvSpPr txBox="1"/>
                  <p:nvPr/>
                </p:nvSpPr>
                <p:spPr>
                  <a:xfrm>
                    <a:off x="7724587" y="2411596"/>
                    <a:ext cx="591829" cy="3754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fr-FR" b="0" i="0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/>
                              </a:rPr>
                              <m:t>d</m:t>
                            </m:r>
                          </m:e>
                        </m:acc>
                      </m:oMath>
                    </a14:m>
                    <a:r>
                      <a:rPr lang="fr-FR" dirty="0" smtClean="0">
                        <a:latin typeface="+mn-lt"/>
                      </a:rPr>
                      <a:t>,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b="0" i="0" dirty="0" smtClean="0">
                                <a:latin typeface="Cambria Math"/>
                              </a:rPr>
                              <m:t>s</m:t>
                            </m:r>
                          </m:e>
                        </m:acc>
                      </m:oMath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1" name="ZoneTexte 20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24587" y="2411596"/>
                    <a:ext cx="591829" cy="375487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t="-4918" r="-41237" b="-2786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ZoneTexte 130"/>
                  <p:cNvSpPr txBox="1"/>
                  <p:nvPr/>
                </p:nvSpPr>
                <p:spPr>
                  <a:xfrm>
                    <a:off x="5724128" y="3429000"/>
                    <a:ext cx="56297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fr-FR" smtClean="0">
                              <a:latin typeface="Cambria Math"/>
                            </a:rPr>
                            <m:t>d</m:t>
                          </m:r>
                          <m:r>
                            <a:rPr lang="fr-FR" b="0" i="0" smtClean="0"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s</m:t>
                          </m:r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2" name="ZoneTexte 20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4128" y="3429000"/>
                    <a:ext cx="562975" cy="369332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2" name="ZoneTexte 131"/>
                  <p:cNvSpPr txBox="1"/>
                  <p:nvPr/>
                </p:nvSpPr>
                <p:spPr>
                  <a:xfrm>
                    <a:off x="7724587" y="3429000"/>
                    <a:ext cx="37542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b</m:t>
                          </m:r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3" name="ZoneTexte 20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24587" y="3429000"/>
                    <a:ext cx="375423" cy="369332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3" name="ZoneTexte 132"/>
                  <p:cNvSpPr txBox="1"/>
                  <p:nvPr/>
                </p:nvSpPr>
                <p:spPr>
                  <a:xfrm>
                    <a:off x="6478670" y="2877623"/>
                    <a:ext cx="598176" cy="3804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W</m:t>
                              </m:r>
                            </m:e>
                            <m:sup>
                              <m:r>
                                <a:rPr lang="fr-FR" b="0" i="0" smtClean="0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4" name="ZoneTexte 20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78670" y="2877623"/>
                    <a:ext cx="598176" cy="380425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4" name="ZoneTexte 133"/>
                  <p:cNvSpPr txBox="1"/>
                  <p:nvPr/>
                </p:nvSpPr>
                <p:spPr>
                  <a:xfrm>
                    <a:off x="6858952" y="2883169"/>
                    <a:ext cx="59336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W</m:t>
                              </m:r>
                            </m:e>
                            <m:sup>
                              <m:r>
                                <a:rPr lang="fr-FR" b="0" i="0" smtClean="0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fr-FR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5" name="ZoneTexte 20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58952" y="2883169"/>
                    <a:ext cx="593368" cy="369332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68913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63" y="4437112"/>
            <a:ext cx="6014113" cy="162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fr-FR" dirty="0"/>
              <a:t>Golden </a:t>
            </a:r>
            <a:r>
              <a:rPr lang="fr-FR" dirty="0" err="1"/>
              <a:t>channel</a:t>
            </a:r>
            <a:r>
              <a:rPr lang="fr-FR" dirty="0"/>
              <a:t>: </a:t>
            </a:r>
            <a:r>
              <a:rPr lang="en-US" altLang="fr-FR" dirty="0" err="1">
                <a:sym typeface="Symbol" pitchFamily="18" charset="2"/>
              </a:rPr>
              <a:t>B</a:t>
            </a:r>
            <a:r>
              <a:rPr lang="en-US" altLang="fr-FR" baseline="-25000" dirty="0" err="1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 </a:t>
            </a:r>
            <a:r>
              <a:rPr lang="en-GB" dirty="0">
                <a:sym typeface="Symbol" pitchFamily="18" charset="2"/>
              </a:rPr>
              <a:t> </a:t>
            </a:r>
            <a:r>
              <a:rPr lang="en-US" altLang="fr-FR" dirty="0">
                <a:sym typeface="Symbol" pitchFamily="18" charset="2"/>
              </a:rPr>
              <a:t>J/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y</a:t>
            </a:r>
            <a:r>
              <a:rPr lang="en-US" altLang="fr-FR" dirty="0">
                <a:sym typeface="Symbol" pitchFamily="18" charset="2"/>
              </a:rPr>
              <a:t>(</a:t>
            </a:r>
            <a:r>
              <a:rPr lang="en-US" altLang="fr-FR" dirty="0">
                <a:sym typeface="Symbol"/>
              </a:rPr>
              <a:t></a:t>
            </a:r>
            <a:r>
              <a:rPr lang="en-US" altLang="fr-FR" baseline="30000" dirty="0">
                <a:sym typeface="Symbol" pitchFamily="18" charset="2"/>
              </a:rPr>
              <a:t>+</a:t>
            </a:r>
            <a:r>
              <a:rPr lang="en-US" altLang="fr-FR" dirty="0">
                <a:sym typeface="Symbol"/>
              </a:rPr>
              <a:t></a:t>
            </a:r>
            <a:r>
              <a:rPr lang="en-US" altLang="fr-FR" baseline="30000" dirty="0">
                <a:sym typeface="Symbol" pitchFamily="18" charset="2"/>
              </a:rPr>
              <a:t>-</a:t>
            </a:r>
            <a:r>
              <a:rPr lang="en-US" altLang="fr-FR" dirty="0">
                <a:sym typeface="Symbol" pitchFamily="18" charset="2"/>
              </a:rPr>
              <a:t>)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f</a:t>
            </a:r>
            <a:r>
              <a:rPr lang="en-US" altLang="fr-FR" dirty="0">
                <a:sym typeface="Symbol" pitchFamily="18" charset="2"/>
              </a:rPr>
              <a:t>(K</a:t>
            </a:r>
            <a:r>
              <a:rPr lang="en-US" altLang="fr-FR" baseline="30000" dirty="0">
                <a:sym typeface="Symbol" pitchFamily="18" charset="2"/>
              </a:rPr>
              <a:t>+</a:t>
            </a:r>
            <a:r>
              <a:rPr lang="en-US" altLang="fr-FR" dirty="0">
                <a:sym typeface="Symbol" pitchFamily="18" charset="2"/>
              </a:rPr>
              <a:t>K</a:t>
            </a:r>
            <a:r>
              <a:rPr lang="en-US" altLang="fr-FR" baseline="30000" dirty="0">
                <a:sym typeface="Symbol" pitchFamily="18" charset="2"/>
              </a:rPr>
              <a:t>-</a:t>
            </a:r>
            <a:r>
              <a:rPr lang="en-US" altLang="fr-FR" dirty="0">
                <a:sym typeface="Symbol" pitchFamily="18" charset="2"/>
              </a:rPr>
              <a:t>)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736407"/>
          </a:xfrm>
        </p:spPr>
        <p:txBody>
          <a:bodyPr/>
          <a:lstStyle/>
          <a:p>
            <a:pPr lvl="1"/>
            <a:r>
              <a:rPr lang="fr-FR" dirty="0" err="1" smtClean="0"/>
              <a:t>Theoretically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fr-FR" dirty="0" err="1" smtClean="0"/>
              <a:t>experimentally</a:t>
            </a:r>
            <a:r>
              <a:rPr lang="fr-FR" dirty="0" smtClean="0"/>
              <a:t> clean</a:t>
            </a:r>
          </a:p>
          <a:p>
            <a:pPr lvl="2"/>
            <a:r>
              <a:rPr lang="en-US" dirty="0"/>
              <a:t>Relatively large branching ratio and clean </a:t>
            </a:r>
            <a:r>
              <a:rPr lang="en-US" dirty="0" smtClean="0"/>
              <a:t>topology</a:t>
            </a:r>
          </a:p>
          <a:p>
            <a:pPr lvl="1"/>
            <a:r>
              <a:rPr lang="en-US" dirty="0" smtClean="0">
                <a:cs typeface="Times New Roman" pitchFamily="18" charset="0"/>
                <a:sym typeface="Symbol" pitchFamily="18" charset="2"/>
              </a:rPr>
              <a:t>It </a:t>
            </a:r>
            <a:r>
              <a:rPr lang="en-US" dirty="0">
                <a:cs typeface="Times New Roman" pitchFamily="18" charset="0"/>
                <a:sym typeface="Symbol" pitchFamily="18" charset="2"/>
              </a:rPr>
              <a:t>is not a pure CP </a:t>
            </a:r>
            <a:r>
              <a:rPr lang="en-US" dirty="0" err="1">
                <a:cs typeface="Times New Roman" pitchFamily="18" charset="0"/>
                <a:sym typeface="Symbol" pitchFamily="18" charset="2"/>
              </a:rPr>
              <a:t>eigenstate</a:t>
            </a:r>
            <a:r>
              <a:rPr lang="en-US" dirty="0">
                <a:cs typeface="Times New Roman" pitchFamily="18" charset="0"/>
                <a:sym typeface="Symbol" pitchFamily="18" charset="2"/>
              </a:rPr>
              <a:t> (P VV decay)</a:t>
            </a:r>
          </a:p>
          <a:p>
            <a:pPr lvl="2"/>
            <a:r>
              <a:rPr lang="en-US" dirty="0">
                <a:cs typeface="Times New Roman" pitchFamily="18" charset="0"/>
                <a:sym typeface="Symbol" pitchFamily="18" charset="2"/>
              </a:rPr>
              <a:t>2 CP even, 1 CP odd amplitude </a:t>
            </a:r>
          </a:p>
          <a:p>
            <a:pPr lvl="3"/>
            <a:r>
              <a:rPr lang="en-US" dirty="0"/>
              <a:t>Needs </a:t>
            </a:r>
            <a:r>
              <a:rPr lang="en-US" dirty="0" err="1"/>
              <a:t>flavour</a:t>
            </a:r>
            <a:r>
              <a:rPr lang="en-US" dirty="0"/>
              <a:t>-tagged, time-dependent angular analysis to disentangle CP-even and CP-odd components</a:t>
            </a:r>
          </a:p>
          <a:p>
            <a:pPr lvl="4"/>
            <a:r>
              <a:rPr lang="en-US" sz="1600" dirty="0" smtClean="0"/>
              <a:t>Initial </a:t>
            </a:r>
            <a:r>
              <a:rPr lang="en-US" sz="1600" dirty="0"/>
              <a:t>states must be tagged</a:t>
            </a:r>
          </a:p>
          <a:p>
            <a:pPr lvl="4"/>
            <a:r>
              <a:rPr lang="en-US" sz="1600" dirty="0"/>
              <a:t>Final states need to be statistically separated through angular </a:t>
            </a:r>
            <a:r>
              <a:rPr lang="en-US" sz="1600" dirty="0" smtClean="0"/>
              <a:t>analysis</a:t>
            </a:r>
          </a:p>
          <a:p>
            <a:pPr lvl="3"/>
            <a:r>
              <a:rPr lang="en-GB" dirty="0" err="1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Mistag</a:t>
            </a:r>
            <a:r>
              <a:rPr lang="en-GB" dirty="0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GB" dirty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and proper time resolution are crucial</a:t>
            </a:r>
            <a:r>
              <a:rPr lang="en-GB" dirty="0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…</a:t>
            </a:r>
          </a:p>
          <a:p>
            <a:pPr marL="1716087" lvl="4" indent="0">
              <a:buNone/>
            </a:pPr>
            <a:r>
              <a:rPr lang="en-US" sz="1600" dirty="0">
                <a:cs typeface="Times New Roman" pitchFamily="18" charset="0"/>
                <a:sym typeface="Symbol" pitchFamily="18" charset="2"/>
              </a:rPr>
              <a:t>Use opposite side tag: Power=(</a:t>
            </a:r>
            <a:r>
              <a:rPr lang="en-US" sz="1600" dirty="0" smtClean="0">
                <a:cs typeface="Times New Roman" pitchFamily="18" charset="0"/>
                <a:sym typeface="Symbol" pitchFamily="18" charset="2"/>
              </a:rPr>
              <a:t>2.35 </a:t>
            </a:r>
            <a:r>
              <a:rPr lang="en-US" sz="1600" dirty="0">
                <a:cs typeface="Times New Roman" pitchFamily="18" charset="0"/>
                <a:sym typeface="Symbol" pitchFamily="18" charset="2"/>
              </a:rPr>
              <a:t>± </a:t>
            </a:r>
            <a:r>
              <a:rPr lang="en-US" sz="1600" dirty="0" smtClean="0">
                <a:cs typeface="Times New Roman" pitchFamily="18" charset="0"/>
                <a:sym typeface="Symbol" pitchFamily="18" charset="2"/>
              </a:rPr>
              <a:t>0.06 (stat))% </a:t>
            </a:r>
            <a:r>
              <a:rPr lang="en-US" sz="1400" i="1" dirty="0" smtClean="0">
                <a:solidFill>
                  <a:srgbClr val="E46C0A"/>
                </a:solidFill>
                <a:cs typeface="Times New Roman" pitchFamily="18" charset="0"/>
                <a:sym typeface="Symbol" pitchFamily="18" charset="2"/>
              </a:rPr>
              <a:t>[</a:t>
            </a:r>
            <a:r>
              <a:rPr lang="en-US" sz="1400" i="1" dirty="0">
                <a:solidFill>
                  <a:srgbClr val="E46C0A"/>
                </a:solidFill>
                <a:cs typeface="Times New Roman" pitchFamily="18" charset="0"/>
                <a:sym typeface="Symbol" pitchFamily="18" charset="2"/>
              </a:rPr>
              <a:t>LHCb-CONF-2012-026</a:t>
            </a:r>
            <a:r>
              <a:rPr lang="en-US" sz="1400" i="1" dirty="0" smtClean="0">
                <a:solidFill>
                  <a:srgbClr val="E46C0A"/>
                </a:solidFill>
                <a:cs typeface="Times New Roman" pitchFamily="18" charset="0"/>
                <a:sym typeface="Symbol" pitchFamily="18" charset="2"/>
              </a:rPr>
              <a:t>]</a:t>
            </a:r>
          </a:p>
          <a:p>
            <a:pPr lvl="3"/>
            <a:r>
              <a:rPr lang="en-US" dirty="0" smtClean="0"/>
              <a:t>3 angles in the </a:t>
            </a:r>
            <a:r>
              <a:rPr lang="en-US" dirty="0" err="1" smtClean="0"/>
              <a:t>transversity</a:t>
            </a:r>
            <a:r>
              <a:rPr lang="en-US" dirty="0" smtClean="0"/>
              <a:t> rest frame: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3456137" y="6021288"/>
            <a:ext cx="1763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dirty="0" smtClean="0">
                <a:solidFill>
                  <a:srgbClr val="0000FF"/>
                </a:solidFill>
                <a:sym typeface="Symbol" pitchFamily="18" charset="2"/>
              </a:rPr>
              <a:t>J/</a:t>
            </a:r>
            <a:r>
              <a:rPr lang="en-US" altLang="fr-FR" dirty="0" smtClean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y  </a:t>
            </a:r>
            <a:r>
              <a:rPr lang="fr-FR" altLang="fr-FR" dirty="0" err="1" smtClean="0">
                <a:solidFill>
                  <a:srgbClr val="0000FF"/>
                </a:solidFill>
                <a:sym typeface="Symbol" pitchFamily="18" charset="2"/>
              </a:rPr>
              <a:t>rest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 frame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6021288"/>
            <a:ext cx="1763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dirty="0" smtClean="0">
                <a:solidFill>
                  <a:srgbClr val="0000FF"/>
                </a:solidFill>
                <a:sym typeface="Symbol"/>
              </a:rPr>
              <a:t></a:t>
            </a:r>
            <a:r>
              <a:rPr lang="en-US" altLang="fr-FR" dirty="0" smtClean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fr-FR" altLang="fr-FR" dirty="0" err="1" smtClean="0">
                <a:solidFill>
                  <a:srgbClr val="0000FF"/>
                </a:solidFill>
                <a:sym typeface="Symbol" pitchFamily="18" charset="2"/>
              </a:rPr>
              <a:t>rest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 frame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93711" y="4293096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cos </a:t>
            </a:r>
            <a:r>
              <a:rPr lang="en-US" altLang="fr-FR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y</a:t>
            </a:r>
            <a:r>
              <a:rPr lang="fr-FR" altLang="fr-FR" baseline="-25000" dirty="0" smtClean="0">
                <a:solidFill>
                  <a:srgbClr val="0000FF"/>
                </a:solidFill>
                <a:sym typeface="Symbol" pitchFamily="18" charset="2"/>
              </a:rPr>
              <a:t>tr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: kaons</a:t>
            </a:r>
          </a:p>
          <a:p>
            <a:r>
              <a:rPr lang="fr-FR" altLang="fr-FR" dirty="0">
                <a:solidFill>
                  <a:srgbClr val="0000FF"/>
                </a:solidFill>
                <a:sym typeface="Symbol" pitchFamily="18" charset="2"/>
              </a:rPr>
              <a:t>c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os </a:t>
            </a:r>
            <a:r>
              <a:rPr lang="fr-FR" altLang="fr-FR" dirty="0" smtClean="0">
                <a:solidFill>
                  <a:srgbClr val="0000FF"/>
                </a:solidFill>
                <a:sym typeface="Symbol"/>
              </a:rPr>
              <a:t></a:t>
            </a:r>
            <a:r>
              <a:rPr lang="fr-FR" altLang="fr-FR" baseline="-25000" dirty="0" smtClean="0">
                <a:solidFill>
                  <a:srgbClr val="0000FF"/>
                </a:solidFill>
                <a:sym typeface="Symbol" pitchFamily="18" charset="2"/>
              </a:rPr>
              <a:t>tr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, cos </a:t>
            </a:r>
            <a:r>
              <a:rPr lang="fr-FR" altLang="fr-FR" dirty="0">
                <a:solidFill>
                  <a:srgbClr val="0000FF"/>
                </a:solidFill>
                <a:sym typeface="Symbol"/>
              </a:rPr>
              <a:t></a:t>
            </a:r>
            <a:r>
              <a:rPr lang="fr-FR" altLang="fr-FR" baseline="-25000" dirty="0" smtClean="0">
                <a:solidFill>
                  <a:srgbClr val="0000FF"/>
                </a:solidFill>
                <a:sym typeface="Symbol" pitchFamily="18" charset="2"/>
              </a:rPr>
              <a:t>tr</a:t>
            </a:r>
            <a:r>
              <a:rPr lang="fr-FR" altLang="fr-FR" dirty="0" smtClean="0">
                <a:solidFill>
                  <a:srgbClr val="0000FF"/>
                </a:solidFill>
                <a:sym typeface="Symbol" pitchFamily="18" charset="2"/>
              </a:rPr>
              <a:t> : muons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1187624" y="4509120"/>
            <a:ext cx="4606087" cy="936104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4644008" y="4869160"/>
            <a:ext cx="1657369" cy="380365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4572000" y="4869160"/>
            <a:ext cx="2465919" cy="720080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5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707886"/>
          </a:xfrm>
        </p:spPr>
        <p:txBody>
          <a:bodyPr/>
          <a:lstStyle/>
          <a:p>
            <a:r>
              <a:rPr lang="en-GB" dirty="0"/>
              <a:t>CP violation in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</a:t>
            </a:r>
            <a:r>
              <a:rPr lang="en-GB" dirty="0">
                <a:sym typeface="Symbol" pitchFamily="18" charset="2"/>
              </a:rPr>
              <a:t> J/</a:t>
            </a:r>
            <a:r>
              <a:rPr lang="en-GB" sz="4000" dirty="0">
                <a:latin typeface="Symbol" pitchFamily="18" charset="2"/>
                <a:sym typeface="Symbol" pitchFamily="18" charset="2"/>
              </a:rPr>
              <a:t>y f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237809"/>
          </a:xfrm>
        </p:spPr>
        <p:txBody>
          <a:bodyPr/>
          <a:lstStyle/>
          <a:p>
            <a:pPr lvl="1"/>
            <a:r>
              <a:rPr lang="fr-FR" dirty="0"/>
              <a:t>6 observables: 3 angles + </a:t>
            </a:r>
            <a:r>
              <a:rPr lang="fr-FR" dirty="0" smtClean="0"/>
              <a:t>invariant mass, </a:t>
            </a:r>
            <a:r>
              <a:rPr lang="fr-FR" dirty="0"/>
              <a:t>B</a:t>
            </a:r>
            <a:r>
              <a:rPr lang="fr-FR" baseline="-25000" dirty="0"/>
              <a:t>s</a:t>
            </a:r>
            <a:r>
              <a:rPr lang="fr-FR" dirty="0"/>
              <a:t> </a:t>
            </a:r>
            <a:r>
              <a:rPr lang="fr-FR" dirty="0" err="1" smtClean="0"/>
              <a:t>flavour</a:t>
            </a:r>
            <a:r>
              <a:rPr lang="fr-FR" dirty="0" smtClean="0"/>
              <a:t>, </a:t>
            </a:r>
            <a:r>
              <a:rPr lang="fr-FR" dirty="0" err="1" smtClean="0"/>
              <a:t>proper</a:t>
            </a:r>
            <a:r>
              <a:rPr lang="fr-FR" dirty="0" smtClean="0"/>
              <a:t> time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nalysis </a:t>
            </a:r>
            <a:r>
              <a:rPr lang="en-US" dirty="0"/>
              <a:t>based on 1.0 fb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i="1" dirty="0">
                <a:solidFill>
                  <a:srgbClr val="E46C0A"/>
                </a:solidFill>
              </a:rPr>
              <a:t>[LHCb-CONF-2012-002</a:t>
            </a:r>
            <a:r>
              <a:rPr lang="en-US" i="1" dirty="0" smtClean="0">
                <a:solidFill>
                  <a:srgbClr val="E46C0A"/>
                </a:solidFill>
              </a:rPr>
              <a:t>]</a:t>
            </a:r>
          </a:p>
          <a:p>
            <a:pPr lvl="2"/>
            <a:r>
              <a:rPr lang="fr-FR" sz="1800" dirty="0"/>
              <a:t>21k signal </a:t>
            </a:r>
            <a:r>
              <a:rPr lang="fr-FR" sz="1800" dirty="0" err="1" smtClean="0"/>
              <a:t>events</a:t>
            </a:r>
            <a:endParaRPr lang="fr-FR" sz="1800" dirty="0" smtClean="0"/>
          </a:p>
          <a:p>
            <a:pPr lvl="3"/>
            <a:r>
              <a:rPr lang="fr-FR" sz="1600" dirty="0" err="1"/>
              <a:t>world's</a:t>
            </a:r>
            <a:r>
              <a:rPr lang="fr-FR" sz="1600" dirty="0"/>
              <a:t> </a:t>
            </a:r>
            <a:r>
              <a:rPr lang="fr-FR" sz="1600" dirty="0" err="1"/>
              <a:t>largest</a:t>
            </a:r>
            <a:r>
              <a:rPr lang="fr-FR" sz="1600" dirty="0"/>
              <a:t> </a:t>
            </a:r>
            <a:r>
              <a:rPr lang="fr-FR" sz="1600" dirty="0" err="1" smtClean="0"/>
              <a:t>sample</a:t>
            </a:r>
            <a:endParaRPr lang="fr-FR" sz="1600" dirty="0" smtClean="0"/>
          </a:p>
          <a:p>
            <a:pPr lvl="2"/>
            <a:r>
              <a:rPr lang="fr-FR" sz="1800" dirty="0" err="1"/>
              <a:t>O</a:t>
            </a:r>
            <a:r>
              <a:rPr lang="fr-FR" sz="1800" dirty="0" err="1" smtClean="0"/>
              <a:t>nly</a:t>
            </a:r>
            <a:r>
              <a:rPr lang="fr-FR" sz="1800" dirty="0" smtClean="0"/>
              <a:t> </a:t>
            </a:r>
            <a:r>
              <a:rPr lang="fr-FR" sz="1800" dirty="0"/>
              <a:t>few % </a:t>
            </a:r>
            <a:r>
              <a:rPr lang="fr-FR" sz="1800" dirty="0" smtClean="0"/>
              <a:t>background</a:t>
            </a:r>
          </a:p>
          <a:p>
            <a:pPr lvl="2"/>
            <a:r>
              <a:rPr lang="en-US" sz="1800" dirty="0"/>
              <a:t>F</a:t>
            </a:r>
            <a:r>
              <a:rPr lang="en-US" sz="1800" dirty="0" smtClean="0"/>
              <a:t>it </a:t>
            </a:r>
            <a:r>
              <a:rPr lang="en-US" sz="1800" dirty="0"/>
              <a:t>cleanly separates</a:t>
            </a:r>
          </a:p>
          <a:p>
            <a:pPr marL="949325" lvl="2" indent="0">
              <a:buNone/>
            </a:pPr>
            <a:r>
              <a:rPr lang="en-US" sz="1800" dirty="0"/>
              <a:t>CP even/odd </a:t>
            </a:r>
            <a:r>
              <a:rPr lang="en-US" sz="1800" dirty="0" smtClean="0"/>
              <a:t>components</a:t>
            </a:r>
          </a:p>
          <a:p>
            <a:pPr lvl="2"/>
            <a:r>
              <a:rPr lang="en-US" sz="1800" dirty="0"/>
              <a:t>D</a:t>
            </a:r>
            <a:r>
              <a:rPr lang="en-US" sz="1800" dirty="0" smtClean="0"/>
              <a:t>ifferent </a:t>
            </a:r>
            <a:r>
              <a:rPr lang="en-US" sz="1800" dirty="0"/>
              <a:t>lifetimes clearly</a:t>
            </a:r>
          </a:p>
          <a:p>
            <a:pPr marL="949325" lvl="2" indent="0">
              <a:buNone/>
            </a:pPr>
            <a:r>
              <a:rPr lang="en-US" sz="1800" dirty="0"/>
              <a:t>visible in fit projection</a:t>
            </a:r>
            <a:endParaRPr lang="fr-FR" sz="1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504" y="1700808"/>
            <a:ext cx="25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504" y="1700808"/>
            <a:ext cx="25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32" y="4167080"/>
            <a:ext cx="25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67080"/>
            <a:ext cx="25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562000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164288" y="206084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even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092280" y="249289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odd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452320" y="3060794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9999"/>
                </a:solidFill>
              </a:rPr>
              <a:t>S-</a:t>
            </a:r>
            <a:r>
              <a:rPr lang="fr-FR" sz="1200" dirty="0" err="1" smtClean="0">
                <a:solidFill>
                  <a:srgbClr val="FF9999"/>
                </a:solidFill>
              </a:rPr>
              <a:t>wave</a:t>
            </a:r>
            <a:r>
              <a:rPr lang="fr-FR" sz="1200" dirty="0" smtClean="0">
                <a:solidFill>
                  <a:srgbClr val="FF9999"/>
                </a:solidFill>
              </a:rPr>
              <a:t>-</a:t>
            </a:r>
            <a:r>
              <a:rPr lang="fr-FR" sz="1200" dirty="0" err="1" smtClean="0">
                <a:solidFill>
                  <a:srgbClr val="FF9999"/>
                </a:solidFill>
              </a:rPr>
              <a:t>odd</a:t>
            </a:r>
            <a:endParaRPr lang="fr-FR" sz="1200" dirty="0">
              <a:solidFill>
                <a:srgbClr val="FF9999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024464" y="3193958"/>
            <a:ext cx="27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B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16216" y="558465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odd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635896" y="558465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odd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27584" y="558465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odd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884368" y="510239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even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60032" y="510239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even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123728" y="510239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CP-</a:t>
            </a:r>
            <a:r>
              <a:rPr lang="fr-FR" sz="1200" dirty="0" err="1" smtClean="0">
                <a:solidFill>
                  <a:srgbClr val="0000FF"/>
                </a:solidFill>
              </a:rPr>
              <a:t>even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427984" y="571948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9999"/>
                </a:solidFill>
              </a:rPr>
              <a:t>S-</a:t>
            </a:r>
            <a:r>
              <a:rPr lang="fr-FR" sz="1200" dirty="0" err="1" smtClean="0">
                <a:solidFill>
                  <a:srgbClr val="FF9999"/>
                </a:solidFill>
              </a:rPr>
              <a:t>wave</a:t>
            </a:r>
            <a:r>
              <a:rPr lang="fr-FR" sz="1200" dirty="0" smtClean="0">
                <a:solidFill>
                  <a:srgbClr val="FF9999"/>
                </a:solidFill>
              </a:rPr>
              <a:t>-</a:t>
            </a:r>
            <a:r>
              <a:rPr lang="fr-FR" sz="1200" dirty="0" err="1" smtClean="0">
                <a:solidFill>
                  <a:srgbClr val="FF9999"/>
                </a:solidFill>
              </a:rPr>
              <a:t>odd</a:t>
            </a:r>
            <a:endParaRPr lang="fr-FR" sz="1200" dirty="0">
              <a:solidFill>
                <a:srgbClr val="FF9999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236296" y="571948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9999"/>
                </a:solidFill>
              </a:rPr>
              <a:t>S-</a:t>
            </a:r>
            <a:r>
              <a:rPr lang="fr-FR" sz="1200" dirty="0" err="1" smtClean="0">
                <a:solidFill>
                  <a:srgbClr val="FF9999"/>
                </a:solidFill>
              </a:rPr>
              <a:t>wave</a:t>
            </a:r>
            <a:r>
              <a:rPr lang="fr-FR" sz="1200" dirty="0" smtClean="0">
                <a:solidFill>
                  <a:srgbClr val="FF9999"/>
                </a:solidFill>
              </a:rPr>
              <a:t>-</a:t>
            </a:r>
            <a:r>
              <a:rPr lang="fr-FR" sz="1200" dirty="0" err="1" smtClean="0">
                <a:solidFill>
                  <a:srgbClr val="FF9999"/>
                </a:solidFill>
              </a:rPr>
              <a:t>odd</a:t>
            </a:r>
            <a:endParaRPr lang="fr-FR" sz="1200" dirty="0">
              <a:solidFill>
                <a:srgbClr val="FF9999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511660" y="571948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9999"/>
                </a:solidFill>
              </a:rPr>
              <a:t>S-</a:t>
            </a:r>
            <a:r>
              <a:rPr lang="fr-FR" sz="1200" dirty="0" err="1" smtClean="0">
                <a:solidFill>
                  <a:srgbClr val="FF9999"/>
                </a:solidFill>
              </a:rPr>
              <a:t>wave</a:t>
            </a:r>
            <a:r>
              <a:rPr lang="fr-FR" sz="1200" dirty="0" smtClean="0">
                <a:solidFill>
                  <a:srgbClr val="FF9999"/>
                </a:solidFill>
              </a:rPr>
              <a:t>-</a:t>
            </a:r>
            <a:r>
              <a:rPr lang="fr-FR" sz="1200" dirty="0" err="1" smtClean="0">
                <a:solidFill>
                  <a:srgbClr val="FF9999"/>
                </a:solidFill>
              </a:rPr>
              <a:t>odd</a:t>
            </a:r>
            <a:endParaRPr lang="fr-FR" sz="1200" dirty="0">
              <a:solidFill>
                <a:srgbClr val="FF9999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814410" y="5717645"/>
            <a:ext cx="27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B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148336" y="5717645"/>
            <a:ext cx="27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B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135324" y="5717645"/>
            <a:ext cx="27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B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553834" y="3645024"/>
            <a:ext cx="1549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B050"/>
                </a:solidFill>
              </a:rPr>
              <a:t>Invariant mass + B</a:t>
            </a:r>
            <a:r>
              <a:rPr lang="fr-FR" sz="1600" baseline="-25000" dirty="0" smtClean="0">
                <a:solidFill>
                  <a:srgbClr val="00B050"/>
                </a:solidFill>
              </a:rPr>
              <a:t>s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flavour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229009" y="3717032"/>
            <a:ext cx="1238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00B050"/>
                </a:solidFill>
              </a:rPr>
              <a:t>Proper</a:t>
            </a:r>
            <a:r>
              <a:rPr lang="fr-FR" sz="1600" dirty="0" smtClean="0">
                <a:solidFill>
                  <a:srgbClr val="00B050"/>
                </a:solidFill>
              </a:rPr>
              <a:t> time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51520" y="6093296"/>
            <a:ext cx="2976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B050"/>
                </a:solidFill>
              </a:rPr>
              <a:t>Angles of the </a:t>
            </a:r>
            <a:r>
              <a:rPr lang="fr-FR" sz="1600" dirty="0" err="1" smtClean="0">
                <a:solidFill>
                  <a:srgbClr val="00B050"/>
                </a:solidFill>
              </a:rPr>
              <a:t>decay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products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210223" y="6243719"/>
            <a:ext cx="3452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9999"/>
                </a:solidFill>
              </a:rPr>
              <a:t>S-</a:t>
            </a:r>
            <a:r>
              <a:rPr lang="fr-FR" sz="1400" dirty="0" err="1" smtClean="0">
                <a:solidFill>
                  <a:srgbClr val="FF9999"/>
                </a:solidFill>
              </a:rPr>
              <a:t>wave</a:t>
            </a:r>
            <a:r>
              <a:rPr lang="fr-FR" sz="1400" dirty="0" smtClean="0">
                <a:solidFill>
                  <a:srgbClr val="FF9999"/>
                </a:solidFill>
              </a:rPr>
              <a:t>-</a:t>
            </a:r>
            <a:r>
              <a:rPr lang="fr-FR" sz="1400" dirty="0" err="1" smtClean="0">
                <a:solidFill>
                  <a:srgbClr val="FF9999"/>
                </a:solidFill>
              </a:rPr>
              <a:t>odd</a:t>
            </a:r>
            <a:r>
              <a:rPr lang="fr-FR" sz="1400" dirty="0" smtClean="0">
                <a:solidFill>
                  <a:srgbClr val="FF9999"/>
                </a:solidFill>
              </a:rPr>
              <a:t>: </a:t>
            </a:r>
            <a:r>
              <a:rPr lang="fr-FR" sz="1400" dirty="0">
                <a:solidFill>
                  <a:srgbClr val="FF9999"/>
                </a:solidFill>
              </a:rPr>
              <a:t>Non-</a:t>
            </a:r>
            <a:r>
              <a:rPr lang="fr-FR" sz="1400" dirty="0" err="1">
                <a:solidFill>
                  <a:srgbClr val="FF9999"/>
                </a:solidFill>
              </a:rPr>
              <a:t>resonant</a:t>
            </a:r>
            <a:r>
              <a:rPr lang="fr-FR" sz="1400" dirty="0">
                <a:solidFill>
                  <a:srgbClr val="FF9999"/>
                </a:solidFill>
              </a:rPr>
              <a:t> Bs→ J/</a:t>
            </a:r>
            <a:r>
              <a:rPr lang="el-GR" sz="1400" dirty="0">
                <a:solidFill>
                  <a:srgbClr val="FF9999"/>
                </a:solidFill>
              </a:rPr>
              <a:t>ψ</a:t>
            </a:r>
            <a:r>
              <a:rPr lang="fr-FR" sz="1400" dirty="0" smtClean="0">
                <a:solidFill>
                  <a:srgbClr val="FF9999"/>
                </a:solidFill>
              </a:rPr>
              <a:t>KK</a:t>
            </a:r>
            <a:endParaRPr lang="fr-FR" sz="1400" dirty="0">
              <a:solidFill>
                <a:srgbClr val="FF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707886"/>
          </a:xfrm>
        </p:spPr>
        <p:txBody>
          <a:bodyPr/>
          <a:lstStyle/>
          <a:p>
            <a:r>
              <a:rPr lang="en-GB" dirty="0"/>
              <a:t>CP violation in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</a:t>
            </a:r>
            <a:r>
              <a:rPr lang="en-GB" dirty="0">
                <a:sym typeface="Symbol" pitchFamily="18" charset="2"/>
              </a:rPr>
              <a:t> J/</a:t>
            </a:r>
            <a:r>
              <a:rPr lang="en-GB" sz="4000" dirty="0">
                <a:latin typeface="Symbol" pitchFamily="18" charset="2"/>
                <a:sym typeface="Symbol" pitchFamily="18" charset="2"/>
              </a:rPr>
              <a:t>y 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30887"/>
          </a:xfrm>
        </p:spPr>
        <p:txBody>
          <a:bodyPr/>
          <a:lstStyle/>
          <a:p>
            <a:pPr lvl="1"/>
            <a:r>
              <a:rPr lang="fr-FR" dirty="0"/>
              <a:t>But: </a:t>
            </a:r>
            <a:r>
              <a:rPr lang="fr-FR" dirty="0" err="1"/>
              <a:t>Two-fold</a:t>
            </a:r>
            <a:r>
              <a:rPr lang="fr-FR" dirty="0"/>
              <a:t> </a:t>
            </a:r>
            <a:r>
              <a:rPr lang="fr-FR" dirty="0" err="1"/>
              <a:t>intrinsic</a:t>
            </a:r>
            <a:r>
              <a:rPr lang="fr-FR" dirty="0"/>
              <a:t> </a:t>
            </a:r>
            <a:r>
              <a:rPr lang="fr-FR" dirty="0" err="1"/>
              <a:t>ambiguity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1700808"/>
            <a:ext cx="9036050" cy="4093428"/>
          </a:xfrm>
        </p:spPr>
        <p:txBody>
          <a:bodyPr/>
          <a:lstStyle/>
          <a:p>
            <a:pPr lvl="2"/>
            <a:r>
              <a:rPr lang="en-US" dirty="0"/>
              <a:t>S</a:t>
            </a:r>
            <a:r>
              <a:rPr lang="en-US" dirty="0" smtClean="0"/>
              <a:t>tudy strong phase difference </a:t>
            </a:r>
            <a:r>
              <a:rPr lang="en-US" dirty="0" smtClean="0">
                <a:sym typeface="Symbol"/>
              </a:rPr>
              <a:t></a:t>
            </a:r>
            <a:r>
              <a:rPr lang="en-US" baseline="-25000" dirty="0" smtClean="0">
                <a:sym typeface="Symbol"/>
              </a:rPr>
              <a:t>s</a:t>
            </a:r>
            <a:r>
              <a:rPr lang="en-US" dirty="0" smtClean="0"/>
              <a:t>= </a:t>
            </a:r>
            <a:r>
              <a:rPr lang="en-US" dirty="0" smtClean="0">
                <a:sym typeface="Symbol"/>
              </a:rPr>
              <a:t></a:t>
            </a:r>
            <a:r>
              <a:rPr lang="en-US" baseline="-25000" dirty="0" smtClean="0"/>
              <a:t>s</a:t>
            </a:r>
            <a:r>
              <a:rPr lang="en-US" dirty="0" smtClean="0"/>
              <a:t>-</a:t>
            </a:r>
            <a:r>
              <a:rPr lang="en-US" dirty="0" smtClean="0">
                <a:sym typeface="Symbol"/>
              </a:rPr>
              <a:t> </a:t>
            </a:r>
            <a:r>
              <a:rPr lang="en-US" baseline="-25000" dirty="0" smtClean="0">
                <a:sym typeface="Symbol"/>
              </a:rPr>
              <a:t></a:t>
            </a:r>
            <a:r>
              <a:rPr lang="en-US" dirty="0" smtClean="0"/>
              <a:t> between </a:t>
            </a:r>
            <a:r>
              <a:rPr lang="en-US" dirty="0"/>
              <a:t>K</a:t>
            </a:r>
            <a:r>
              <a:rPr lang="en-US" baseline="30000" dirty="0"/>
              <a:t>+</a:t>
            </a:r>
            <a:r>
              <a:rPr lang="en-US" dirty="0"/>
              <a:t>K</a:t>
            </a:r>
            <a:r>
              <a:rPr lang="en-US" baseline="30000" dirty="0"/>
              <a:t>-</a:t>
            </a:r>
            <a:r>
              <a:rPr lang="en-US" dirty="0"/>
              <a:t> P-wave and S-wave </a:t>
            </a:r>
            <a:r>
              <a:rPr lang="en-US" dirty="0" smtClean="0"/>
              <a:t>amplitudes as </a:t>
            </a:r>
            <a:r>
              <a:rPr lang="en-US" dirty="0"/>
              <a:t>a function of </a:t>
            </a:r>
            <a:r>
              <a:rPr lang="en-US" dirty="0" smtClean="0"/>
              <a:t>m(K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) </a:t>
            </a:r>
            <a:r>
              <a:rPr lang="en-US" dirty="0"/>
              <a:t>around the </a:t>
            </a:r>
            <a:r>
              <a:rPr lang="en-GB" sz="2400" dirty="0" smtClean="0">
                <a:latin typeface="Symbol" pitchFamily="18" charset="2"/>
                <a:sym typeface="Symbol" pitchFamily="18" charset="2"/>
              </a:rPr>
              <a:t>f</a:t>
            </a:r>
            <a:r>
              <a:rPr lang="en-US" dirty="0" smtClean="0"/>
              <a:t>(1020)</a:t>
            </a:r>
          </a:p>
          <a:p>
            <a:pPr lvl="3"/>
            <a:r>
              <a:rPr lang="en-US" dirty="0"/>
              <a:t>S-wave: non-resonant + tail from </a:t>
            </a:r>
            <a:r>
              <a:rPr lang="en-US" dirty="0" smtClean="0"/>
              <a:t>f</a:t>
            </a:r>
            <a:r>
              <a:rPr lang="en-US" baseline="-25000" dirty="0" smtClean="0"/>
              <a:t>0</a:t>
            </a:r>
            <a:r>
              <a:rPr lang="en-US" dirty="0" smtClean="0"/>
              <a:t>(980)</a:t>
            </a:r>
          </a:p>
          <a:p>
            <a:pPr lvl="4"/>
            <a:r>
              <a:rPr lang="en-US" dirty="0"/>
              <a:t>E</a:t>
            </a:r>
            <a:r>
              <a:rPr lang="en-US" dirty="0" smtClean="0"/>
              <a:t>xpect </a:t>
            </a:r>
            <a:r>
              <a:rPr lang="en-US" dirty="0"/>
              <a:t>no significant variation of </a:t>
            </a:r>
            <a:r>
              <a:rPr lang="en-US" dirty="0" smtClean="0"/>
              <a:t>phase</a:t>
            </a:r>
          </a:p>
          <a:p>
            <a:pPr lvl="3"/>
            <a:r>
              <a:rPr lang="en-US" dirty="0"/>
              <a:t>P-wave: </a:t>
            </a:r>
            <a:r>
              <a:rPr lang="en-GB" sz="2000" dirty="0">
                <a:latin typeface="Symbol" pitchFamily="18" charset="2"/>
                <a:sym typeface="Symbol" pitchFamily="18" charset="2"/>
              </a:rPr>
              <a:t>f</a:t>
            </a:r>
            <a:r>
              <a:rPr lang="en-US" dirty="0" smtClean="0"/>
              <a:t>(1020</a:t>
            </a:r>
            <a:r>
              <a:rPr lang="en-US" dirty="0"/>
              <a:t>), going through </a:t>
            </a:r>
            <a:r>
              <a:rPr lang="en-US" dirty="0" smtClean="0"/>
              <a:t>resonance</a:t>
            </a:r>
          </a:p>
          <a:p>
            <a:pPr lvl="4"/>
            <a:r>
              <a:rPr lang="en-US" dirty="0"/>
              <a:t>E</a:t>
            </a:r>
            <a:r>
              <a:rPr lang="en-US" dirty="0" smtClean="0"/>
              <a:t>xpect </a:t>
            </a:r>
            <a:r>
              <a:rPr lang="en-US" dirty="0"/>
              <a:t>rapid positive phase </a:t>
            </a:r>
            <a:r>
              <a:rPr lang="en-US" dirty="0" smtClean="0"/>
              <a:t>shift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based on 0.37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</a:p>
          <a:p>
            <a:pPr lvl="2"/>
            <a:r>
              <a:rPr lang="en-US" kern="1200" dirty="0">
                <a:latin typeface="Arial" pitchFamily="34" charset="0"/>
                <a:ea typeface="+mn-ea"/>
                <a:cs typeface="+mn-cs"/>
              </a:rPr>
              <a:t>D</a:t>
            </a:r>
            <a:r>
              <a:rPr lang="en-US" kern="1200" dirty="0" smtClean="0">
                <a:latin typeface="Arial" pitchFamily="34" charset="0"/>
                <a:ea typeface="+mn-ea"/>
                <a:cs typeface="+mn-cs"/>
              </a:rPr>
              <a:t>etermine </a:t>
            </a:r>
            <a:r>
              <a:rPr lang="en-US" dirty="0" smtClean="0">
                <a:sym typeface="Symbol"/>
              </a:rPr>
              <a:t></a:t>
            </a:r>
            <a:r>
              <a:rPr lang="en-US" baseline="-25000" dirty="0" smtClean="0">
                <a:sym typeface="Symbol"/>
              </a:rPr>
              <a:t>s  </a:t>
            </a:r>
            <a:r>
              <a:rPr lang="en-US" kern="1200" dirty="0" smtClean="0">
                <a:latin typeface="Arial" pitchFamily="34" charset="0"/>
                <a:ea typeface="+mn-ea"/>
                <a:cs typeface="+mn-cs"/>
              </a:rPr>
              <a:t>in four </a:t>
            </a:r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 </a:t>
            </a:r>
            <a:r>
              <a:rPr lang="en-US" kern="1200" dirty="0" smtClean="0">
                <a:latin typeface="Arial" pitchFamily="34" charset="0"/>
                <a:ea typeface="+mn-ea"/>
                <a:cs typeface="+mn-cs"/>
              </a:rPr>
              <a:t>mass bins</a:t>
            </a:r>
          </a:p>
          <a:p>
            <a:pPr marL="957262" lvl="2" indent="0">
              <a:buNone/>
            </a:pPr>
            <a:r>
              <a:rPr lang="en-US" i="1" dirty="0" smtClean="0">
                <a:solidFill>
                  <a:srgbClr val="E46C0A"/>
                </a:solidFill>
              </a:rPr>
              <a:t>[</a:t>
            </a:r>
            <a:r>
              <a:rPr lang="en-US" i="1" dirty="0">
                <a:solidFill>
                  <a:srgbClr val="E46C0A"/>
                </a:solidFill>
              </a:rPr>
              <a:t>PRL 108 (2012) 241801</a:t>
            </a:r>
            <a:r>
              <a:rPr lang="en-US" i="1" dirty="0" smtClean="0">
                <a:solidFill>
                  <a:srgbClr val="E46C0A"/>
                </a:solidFill>
              </a:rPr>
              <a:t>]</a:t>
            </a:r>
          </a:p>
          <a:p>
            <a:pPr lvl="1"/>
            <a:r>
              <a:rPr lang="en-US" kern="1200" dirty="0">
                <a:latin typeface="Arial" pitchFamily="34" charset="0"/>
                <a:ea typeface="+mn-ea"/>
                <a:cs typeface="+mn-cs"/>
              </a:rPr>
              <a:t>S</a:t>
            </a:r>
            <a:r>
              <a:rPr lang="en-US" kern="1200" dirty="0" smtClean="0">
                <a:latin typeface="Arial" pitchFamily="34" charset="0"/>
                <a:ea typeface="+mn-ea"/>
                <a:cs typeface="+mn-cs"/>
              </a:rPr>
              <a:t>olution </a:t>
            </a:r>
            <a:r>
              <a:rPr lang="en-US" kern="1200" dirty="0">
                <a:latin typeface="Arial" pitchFamily="34" charset="0"/>
                <a:ea typeface="+mn-ea"/>
                <a:cs typeface="+mn-cs"/>
              </a:rPr>
              <a:t>corresponding to </a:t>
            </a:r>
            <a:r>
              <a:rPr lang="el-GR" dirty="0"/>
              <a:t>ΔΓ</a:t>
            </a:r>
            <a:r>
              <a:rPr lang="fr-FR" baseline="-25000" dirty="0" smtClean="0"/>
              <a:t>s</a:t>
            </a:r>
            <a:r>
              <a:rPr lang="fr-FR" dirty="0" smtClean="0"/>
              <a:t> </a:t>
            </a:r>
            <a:r>
              <a:rPr lang="en-US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&gt; </a:t>
            </a:r>
            <a:r>
              <a:rPr lang="en-US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0</a:t>
            </a:r>
          </a:p>
          <a:p>
            <a:pPr marL="477837" lvl="1" indent="0">
              <a:buNone/>
            </a:pPr>
            <a:r>
              <a:rPr lang="en-US" kern="1200" dirty="0">
                <a:latin typeface="Arial" pitchFamily="34" charset="0"/>
                <a:ea typeface="+mn-ea"/>
                <a:cs typeface="+mn-cs"/>
              </a:rPr>
              <a:t>preferred with </a:t>
            </a:r>
            <a:r>
              <a:rPr lang="en-US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4.7 </a:t>
            </a:r>
            <a:r>
              <a:rPr lang="el-GR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en-US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kern="1200" dirty="0">
                <a:latin typeface="Arial" pitchFamily="34" charset="0"/>
                <a:ea typeface="+mn-ea"/>
                <a:cs typeface="+mn-cs"/>
              </a:rPr>
              <a:t>significance</a:t>
            </a:r>
            <a:endParaRPr lang="fr-FR" kern="1200" dirty="0"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" t="8569" r="9275"/>
          <a:stretch/>
        </p:blipFill>
        <p:spPr bwMode="auto">
          <a:xfrm>
            <a:off x="6268290" y="2420888"/>
            <a:ext cx="2844134" cy="196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04" y="4384954"/>
            <a:ext cx="2844000" cy="193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560" y="1269921"/>
            <a:ext cx="8136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ym typeface="Symbol"/>
              </a:rPr>
              <a:t>(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,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,</a:t>
            </a:r>
            <a:r>
              <a:rPr lang="fr-FR" sz="2200" baseline="-25000" dirty="0" smtClean="0">
                <a:sym typeface="Symbol"/>
              </a:rPr>
              <a:t>//</a:t>
            </a:r>
            <a:r>
              <a:rPr lang="fr-FR" sz="2200" dirty="0" smtClean="0">
                <a:sym typeface="Symbol"/>
              </a:rPr>
              <a:t>,</a:t>
            </a:r>
            <a:r>
              <a:rPr lang="fr-FR" sz="2200" baseline="-25000" dirty="0" smtClean="0">
                <a:sym typeface="Symbol"/>
              </a:rPr>
              <a:t></a:t>
            </a:r>
            <a:r>
              <a:rPr lang="fr-FR" sz="2200" dirty="0" smtClean="0">
                <a:sym typeface="Symbol"/>
              </a:rPr>
              <a:t>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)  (-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,-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,-</a:t>
            </a:r>
            <a:r>
              <a:rPr lang="fr-FR" sz="2200" baseline="-25000" dirty="0" smtClean="0">
                <a:sym typeface="Symbol"/>
              </a:rPr>
              <a:t>//</a:t>
            </a:r>
            <a:r>
              <a:rPr lang="fr-FR" sz="2200" dirty="0" smtClean="0">
                <a:sym typeface="Symbol"/>
              </a:rPr>
              <a:t>,-</a:t>
            </a:r>
            <a:r>
              <a:rPr lang="fr-FR" sz="2200" baseline="-25000" dirty="0" smtClean="0">
                <a:sym typeface="Symbol"/>
              </a:rPr>
              <a:t></a:t>
            </a:r>
            <a:r>
              <a:rPr lang="fr-FR" sz="2200" dirty="0" smtClean="0">
                <a:sym typeface="Symbol"/>
              </a:rPr>
              <a:t>,-</a:t>
            </a:r>
            <a:r>
              <a:rPr lang="fr-FR" sz="2200" baseline="-25000" dirty="0" smtClean="0">
                <a:sym typeface="Symbol"/>
              </a:rPr>
              <a:t>s</a:t>
            </a:r>
            <a:r>
              <a:rPr lang="fr-FR" sz="2200" dirty="0" smtClean="0">
                <a:sym typeface="Symbol"/>
              </a:rPr>
              <a:t>)            </a:t>
            </a:r>
            <a:r>
              <a:rPr lang="fr-FR" sz="2200" baseline="-25000" dirty="0" smtClean="0">
                <a:sym typeface="Symbol"/>
              </a:rPr>
              <a:t>s</a:t>
            </a:r>
            <a:r>
              <a:rPr lang="fr-FR" sz="2200" baseline="-25000" dirty="0">
                <a:sym typeface="Symbol"/>
              </a:rPr>
              <a:t> </a:t>
            </a:r>
            <a:r>
              <a:rPr lang="fr-FR" sz="2200" dirty="0">
                <a:sym typeface="Symbol"/>
              </a:rPr>
              <a:t></a:t>
            </a:r>
            <a:r>
              <a:rPr lang="fr-FR" sz="2200" dirty="0" smtClean="0">
                <a:sym typeface="Symbol"/>
              </a:rPr>
              <a:t> - -</a:t>
            </a:r>
            <a:r>
              <a:rPr lang="fr-FR" sz="2200" baseline="-25000" dirty="0" smtClean="0">
                <a:sym typeface="Symbol"/>
              </a:rPr>
              <a:t>s</a:t>
            </a:r>
            <a:r>
              <a:rPr lang="fr-FR" sz="2200" dirty="0" smtClean="0"/>
              <a:t>  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12893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786" y="1916832"/>
            <a:ext cx="4476429" cy="277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violation in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</a:t>
            </a:r>
            <a:r>
              <a:rPr lang="en-GB" dirty="0">
                <a:sym typeface="Symbol" pitchFamily="18" charset="2"/>
              </a:rPr>
              <a:t> J/</a:t>
            </a:r>
            <a:r>
              <a:rPr lang="en-GB" sz="4000" dirty="0">
                <a:latin typeface="Symbol" pitchFamily="18" charset="2"/>
                <a:sym typeface="Symbol" pitchFamily="18" charset="2"/>
              </a:rPr>
              <a:t>y f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206484"/>
          </a:xfrm>
        </p:spPr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i="1" dirty="0">
                <a:solidFill>
                  <a:srgbClr val="E46C0A"/>
                </a:solidFill>
              </a:rPr>
              <a:t>[LHCb-CONF-2012-002]</a:t>
            </a:r>
          </a:p>
          <a:p>
            <a:pPr lvl="1"/>
            <a:r>
              <a:rPr lang="fr-FR" dirty="0" err="1" smtClean="0"/>
              <a:t>Simultaneous</a:t>
            </a:r>
            <a:r>
              <a:rPr lang="fr-FR" dirty="0" smtClean="0"/>
              <a:t> fit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el-GR" dirty="0" smtClean="0"/>
              <a:t>ΔΓ</a:t>
            </a:r>
            <a:r>
              <a:rPr lang="fr-FR" baseline="-25000" dirty="0" smtClean="0"/>
              <a:t>s</a:t>
            </a:r>
            <a:r>
              <a:rPr lang="fr-FR" dirty="0" smtClean="0"/>
              <a:t>=</a:t>
            </a:r>
            <a:r>
              <a:rPr lang="az-Cyrl-AZ" dirty="0" smtClean="0"/>
              <a:t>Г</a:t>
            </a:r>
            <a:r>
              <a:rPr lang="fr-FR" baseline="-25000" dirty="0"/>
              <a:t>L</a:t>
            </a:r>
            <a:r>
              <a:rPr lang="fr-FR" dirty="0"/>
              <a:t> </a:t>
            </a:r>
            <a:r>
              <a:rPr lang="fr-FR" dirty="0" smtClean="0"/>
              <a:t>– </a:t>
            </a:r>
            <a:r>
              <a:rPr lang="az-Cyrl-AZ" dirty="0"/>
              <a:t>Г</a:t>
            </a:r>
            <a:r>
              <a:rPr lang="fr-FR" baseline="-25000" dirty="0" smtClean="0"/>
              <a:t>H</a:t>
            </a:r>
            <a:r>
              <a:rPr lang="fr-FR" dirty="0" smtClean="0"/>
              <a:t> </a:t>
            </a:r>
            <a:r>
              <a:rPr lang="en-US" dirty="0"/>
              <a:t>lifetime difference </a:t>
            </a:r>
            <a:r>
              <a:rPr lang="en-US" dirty="0" smtClean="0"/>
              <a:t>between </a:t>
            </a:r>
            <a:r>
              <a:rPr lang="en-US" dirty="0"/>
              <a:t>CP </a:t>
            </a:r>
            <a:r>
              <a:rPr lang="en-US" dirty="0" err="1"/>
              <a:t>eigenstates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Pascal </a:t>
            </a:r>
            <a:r>
              <a:rPr lang="en-GB" dirty="0" err="1" smtClean="0"/>
              <a:t>Perret</a:t>
            </a:r>
            <a:r>
              <a:rPr lang="en-GB" dirty="0" smtClean="0"/>
              <a:t>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4509120"/>
            <a:ext cx="9036050" cy="2055947"/>
          </a:xfrm>
        </p:spPr>
        <p:txBody>
          <a:bodyPr/>
          <a:lstStyle/>
          <a:p>
            <a:pPr lvl="1"/>
            <a:r>
              <a:rPr lang="el-GR" dirty="0" smtClean="0"/>
              <a:t>ϕ</a:t>
            </a:r>
            <a:r>
              <a:rPr lang="fr-FR" baseline="-25000" dirty="0" smtClean="0"/>
              <a:t>s</a:t>
            </a:r>
            <a:r>
              <a:rPr lang="fr-FR" dirty="0" smtClean="0"/>
              <a:t>= </a:t>
            </a:r>
            <a:r>
              <a:rPr lang="fr-FR" dirty="0">
                <a:solidFill>
                  <a:srgbClr val="FF0000"/>
                </a:solidFill>
              </a:rPr>
              <a:t>−0.001± 0.101(stat)± 0.027(</a:t>
            </a:r>
            <a:r>
              <a:rPr lang="fr-FR" dirty="0" err="1">
                <a:solidFill>
                  <a:srgbClr val="FF0000"/>
                </a:solidFill>
              </a:rPr>
              <a:t>syst</a:t>
            </a:r>
            <a:r>
              <a:rPr lang="fr-FR" dirty="0">
                <a:solidFill>
                  <a:srgbClr val="FF0000"/>
                </a:solidFill>
              </a:rPr>
              <a:t>) </a:t>
            </a:r>
            <a:r>
              <a:rPr lang="fr-FR" dirty="0" smtClean="0">
                <a:solidFill>
                  <a:srgbClr val="FF0000"/>
                </a:solidFill>
              </a:rPr>
              <a:t>rad</a:t>
            </a:r>
          </a:p>
          <a:p>
            <a:pPr marL="561975" lvl="1" indent="0">
              <a:buNone/>
            </a:pPr>
            <a:r>
              <a:rPr lang="en-US" dirty="0"/>
              <a:t>Result consistent with Standard Model </a:t>
            </a:r>
            <a:r>
              <a:rPr lang="en-US" dirty="0" smtClean="0"/>
              <a:t>prediction</a:t>
            </a:r>
            <a:endParaRPr lang="fr-FR" dirty="0" smtClean="0"/>
          </a:p>
          <a:p>
            <a:pPr lvl="1"/>
            <a:r>
              <a:rPr lang="el-GR" dirty="0"/>
              <a:t>ΔΓ</a:t>
            </a:r>
            <a:r>
              <a:rPr lang="fr-FR" baseline="-25000" dirty="0"/>
              <a:t>s</a:t>
            </a:r>
            <a:r>
              <a:rPr lang="fr-FR" dirty="0" smtClean="0"/>
              <a:t>= </a:t>
            </a:r>
            <a:r>
              <a:rPr lang="fr-FR" dirty="0">
                <a:solidFill>
                  <a:srgbClr val="FF0000"/>
                </a:solidFill>
              </a:rPr>
              <a:t>0.116 ± 0.018(stat)± 0.006(</a:t>
            </a:r>
            <a:r>
              <a:rPr lang="fr-FR" dirty="0" err="1">
                <a:solidFill>
                  <a:srgbClr val="FF0000"/>
                </a:solidFill>
              </a:rPr>
              <a:t>syst</a:t>
            </a:r>
            <a:r>
              <a:rPr lang="fr-FR" dirty="0">
                <a:solidFill>
                  <a:srgbClr val="FF0000"/>
                </a:solidFill>
              </a:rPr>
              <a:t>) ps</a:t>
            </a:r>
            <a:r>
              <a:rPr lang="fr-FR" baseline="30000" dirty="0">
                <a:solidFill>
                  <a:srgbClr val="FF0000"/>
                </a:solidFill>
              </a:rPr>
              <a:t>−</a:t>
            </a:r>
            <a:r>
              <a:rPr lang="fr-FR" baseline="30000" dirty="0" smtClean="0">
                <a:solidFill>
                  <a:srgbClr val="FF0000"/>
                </a:solidFill>
              </a:rPr>
              <a:t>1</a:t>
            </a:r>
          </a:p>
          <a:p>
            <a:pPr marL="561975" lvl="1" indent="0">
              <a:buNone/>
            </a:pPr>
            <a:r>
              <a:rPr lang="en-US" dirty="0"/>
              <a:t>First observation (&gt; 5 </a:t>
            </a:r>
            <a:r>
              <a:rPr lang="el-GR" dirty="0" smtClean="0">
                <a:sym typeface="Symbol"/>
              </a:rPr>
              <a:t></a:t>
            </a:r>
            <a:r>
              <a:rPr lang="en-US" dirty="0" smtClean="0"/>
              <a:t>) </a:t>
            </a:r>
            <a:r>
              <a:rPr lang="en-US" dirty="0"/>
              <a:t>of </a:t>
            </a:r>
            <a:r>
              <a:rPr lang="el-GR" dirty="0" smtClean="0"/>
              <a:t>ΔΓ</a:t>
            </a:r>
            <a:r>
              <a:rPr lang="fr-FR" baseline="-25000" dirty="0" smtClean="0"/>
              <a:t>s </a:t>
            </a:r>
            <a:r>
              <a:rPr lang="en-US" dirty="0" smtClean="0"/>
              <a:t>≠ </a:t>
            </a:r>
            <a:r>
              <a:rPr lang="en-US" dirty="0"/>
              <a:t>0</a:t>
            </a:r>
            <a:endParaRPr lang="fr-FR" dirty="0" smtClean="0"/>
          </a:p>
          <a:p>
            <a:pPr lvl="1"/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en-US" dirty="0"/>
              <a:t>results dominated by statistical uncertainties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35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3614"/>
          <a:stretch/>
        </p:blipFill>
        <p:spPr bwMode="auto">
          <a:xfrm>
            <a:off x="5325035" y="836712"/>
            <a:ext cx="3783469" cy="255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</a:t>
            </a:r>
            <a:r>
              <a:rPr lang="en-GB" baseline="-25000" dirty="0" smtClean="0"/>
              <a:t>s</a:t>
            </a:r>
            <a:r>
              <a:rPr lang="en-GB" dirty="0" smtClean="0"/>
              <a:t> measurements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457218" y="1173144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B</a:t>
            </a:r>
            <a:r>
              <a:rPr lang="en-GB" sz="1600" baseline="-25000" dirty="0" err="1">
                <a:solidFill>
                  <a:srgbClr val="FF0000"/>
                </a:solidFill>
              </a:rPr>
              <a:t>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  <a:sym typeface="Symbol" pitchFamily="18" charset="2"/>
              </a:rPr>
              <a:t> J/</a:t>
            </a:r>
            <a:r>
              <a:rPr lang="en-GB" sz="20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y </a:t>
            </a:r>
            <a:r>
              <a:rPr lang="en-GB" sz="2000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p</a:t>
            </a:r>
            <a:r>
              <a:rPr lang="en-GB" sz="2000" baseline="30000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GB" sz="2000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p</a:t>
            </a:r>
            <a:r>
              <a:rPr lang="en-GB" sz="2000" baseline="300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-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8184" y="1203922"/>
            <a:ext cx="396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B</a:t>
            </a:r>
            <a:r>
              <a:rPr lang="en-GB" sz="1600" baseline="30000" dirty="0">
                <a:solidFill>
                  <a:srgbClr val="0000FF"/>
                </a:solidFill>
              </a:rPr>
              <a:t>0</a:t>
            </a:r>
            <a:endParaRPr lang="fr-FR" sz="1600" baseline="30000" dirty="0">
              <a:solidFill>
                <a:srgbClr val="0000FF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7457218" y="1573254"/>
            <a:ext cx="789639" cy="3919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394172" y="1461176"/>
            <a:ext cx="64286" cy="39197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308304" y="2037240"/>
            <a:ext cx="17556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7421</a:t>
            </a:r>
            <a:r>
              <a:rPr lang="fr-FR" sz="1600" dirty="0" smtClean="0">
                <a:solidFill>
                  <a:srgbClr val="FF0000"/>
                </a:solidFill>
                <a:sym typeface="Symbol"/>
              </a:rPr>
              <a:t></a:t>
            </a:r>
            <a:r>
              <a:rPr lang="fr-FR" sz="1600" dirty="0" smtClean="0">
                <a:solidFill>
                  <a:srgbClr val="FF0000"/>
                </a:solidFill>
              </a:rPr>
              <a:t>105 </a:t>
            </a:r>
            <a:r>
              <a:rPr lang="fr-FR" sz="1600" dirty="0" err="1" smtClean="0">
                <a:solidFill>
                  <a:srgbClr val="FF0000"/>
                </a:solidFill>
              </a:rPr>
              <a:t>events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878" y="4077072"/>
            <a:ext cx="3938122" cy="273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-324544" y="836613"/>
            <a:ext cx="9036050" cy="4801314"/>
          </a:xfrm>
        </p:spPr>
        <p:txBody>
          <a:bodyPr/>
          <a:lstStyle/>
          <a:p>
            <a:pPr lvl="1"/>
            <a:r>
              <a:rPr lang="en-US" altLang="fr-FR" dirty="0">
                <a:sym typeface="Symbol"/>
              </a:rPr>
              <a:t></a:t>
            </a:r>
            <a:r>
              <a:rPr lang="en-US" altLang="fr-FR" baseline="-25000" dirty="0" smtClean="0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 </a:t>
            </a:r>
            <a:r>
              <a:rPr lang="en-US" altLang="fr-FR" dirty="0" smtClean="0">
                <a:sym typeface="Symbol" pitchFamily="18" charset="2"/>
              </a:rPr>
              <a:t>measurement in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</a:t>
            </a:r>
            <a:r>
              <a:rPr lang="en-GB" dirty="0">
                <a:sym typeface="Symbol" pitchFamily="18" charset="2"/>
              </a:rPr>
              <a:t> J/</a:t>
            </a:r>
            <a:r>
              <a:rPr lang="en-GB" sz="3000" dirty="0">
                <a:latin typeface="Symbol" pitchFamily="18" charset="2"/>
                <a:sym typeface="Symbol" pitchFamily="18" charset="2"/>
              </a:rPr>
              <a:t>y </a:t>
            </a:r>
            <a:r>
              <a:rPr lang="en-GB" sz="3000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sz="3000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sz="3000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sz="3000" baseline="30000" dirty="0" smtClean="0">
                <a:latin typeface="Symbol" pitchFamily="18" charset="2"/>
                <a:sym typeface="Symbol" pitchFamily="18" charset="2"/>
              </a:rPr>
              <a:t>-</a:t>
            </a:r>
            <a:endParaRPr lang="en-US" altLang="fr-FR" dirty="0" smtClean="0">
              <a:sym typeface="Symbol" pitchFamily="18" charset="2"/>
            </a:endParaRPr>
          </a:p>
          <a:p>
            <a:pPr marL="949325" lvl="2" indent="0">
              <a:buNone/>
            </a:pPr>
            <a:r>
              <a:rPr lang="fr-FR" i="1" dirty="0" smtClean="0">
                <a:solidFill>
                  <a:srgbClr val="E46C0A"/>
                </a:solidFill>
              </a:rPr>
              <a:t>   [</a:t>
            </a:r>
            <a:r>
              <a:rPr lang="fr-FR" i="1" dirty="0">
                <a:solidFill>
                  <a:srgbClr val="E46C0A"/>
                </a:solidFill>
              </a:rPr>
              <a:t>PLB 713 (2012)378]</a:t>
            </a:r>
            <a:endParaRPr lang="fr-FR" dirty="0" smtClean="0"/>
          </a:p>
          <a:p>
            <a:pPr lvl="2"/>
            <a:r>
              <a:rPr lang="fr-FR" dirty="0" err="1" smtClean="0"/>
              <a:t>Dominated</a:t>
            </a:r>
            <a:r>
              <a:rPr lang="fr-FR" dirty="0" smtClean="0"/>
              <a:t> </a:t>
            </a:r>
            <a:r>
              <a:rPr lang="fr-FR" dirty="0"/>
              <a:t>by f</a:t>
            </a:r>
            <a:r>
              <a:rPr lang="fr-FR" baseline="-25000" dirty="0"/>
              <a:t>0</a:t>
            </a:r>
            <a:r>
              <a:rPr lang="fr-FR" dirty="0"/>
              <a:t>(980) → 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 </a:t>
            </a:r>
          </a:p>
          <a:p>
            <a:pPr lvl="2"/>
            <a:r>
              <a:rPr lang="en-GB" dirty="0">
                <a:sym typeface="Symbol" pitchFamily="18" charset="2"/>
              </a:rPr>
              <a:t>L</a:t>
            </a:r>
            <a:r>
              <a:rPr lang="en-GB" dirty="0" smtClean="0">
                <a:sym typeface="Symbol" pitchFamily="18" charset="2"/>
              </a:rPr>
              <a:t>ower BR than </a:t>
            </a:r>
            <a:r>
              <a:rPr lang="en-US" altLang="fr-FR" dirty="0" err="1">
                <a:sym typeface="Symbol" pitchFamily="18" charset="2"/>
              </a:rPr>
              <a:t>B</a:t>
            </a:r>
            <a:r>
              <a:rPr lang="en-US" altLang="fr-FR" baseline="-25000" dirty="0" err="1">
                <a:sym typeface="Symbol" pitchFamily="18" charset="2"/>
              </a:rPr>
              <a:t>s</a:t>
            </a:r>
            <a:r>
              <a:rPr lang="en-US" altLang="fr-FR" dirty="0">
                <a:sym typeface="Symbol" pitchFamily="18" charset="2"/>
              </a:rPr>
              <a:t> </a:t>
            </a:r>
            <a:r>
              <a:rPr lang="en-GB" dirty="0">
                <a:sym typeface="Symbol" pitchFamily="18" charset="2"/>
              </a:rPr>
              <a:t> </a:t>
            </a:r>
            <a:r>
              <a:rPr lang="en-US" altLang="fr-FR" dirty="0" smtClean="0">
                <a:sym typeface="Symbol" pitchFamily="18" charset="2"/>
              </a:rPr>
              <a:t>J/</a:t>
            </a:r>
            <a:r>
              <a:rPr lang="en-US" altLang="fr-FR" dirty="0" smtClean="0">
                <a:latin typeface="Symbol" pitchFamily="18" charset="2"/>
                <a:sym typeface="Symbol" pitchFamily="18" charset="2"/>
              </a:rPr>
              <a:t>y</a:t>
            </a:r>
            <a:r>
              <a:rPr lang="en-US" altLang="fr-FR" dirty="0">
                <a:sym typeface="Symbol" pitchFamily="18" charset="2"/>
              </a:rPr>
              <a:t> </a:t>
            </a:r>
            <a:r>
              <a:rPr lang="en-US" altLang="fr-FR" dirty="0" smtClean="0">
                <a:latin typeface="Symbol" pitchFamily="18" charset="2"/>
                <a:sym typeface="Symbol" pitchFamily="18" charset="2"/>
              </a:rPr>
              <a:t>f</a:t>
            </a:r>
          </a:p>
          <a:p>
            <a:pPr lvl="2"/>
            <a:r>
              <a:rPr lang="fr-FR" dirty="0" err="1" smtClean="0"/>
              <a:t>Purely</a:t>
            </a:r>
            <a:r>
              <a:rPr lang="fr-FR" dirty="0" smtClean="0"/>
              <a:t> </a:t>
            </a:r>
            <a:r>
              <a:rPr lang="fr-FR" dirty="0"/>
              <a:t>CP-</a:t>
            </a:r>
            <a:r>
              <a:rPr lang="fr-FR" dirty="0" err="1"/>
              <a:t>odd</a:t>
            </a:r>
            <a:r>
              <a:rPr lang="fr-FR" dirty="0"/>
              <a:t> </a:t>
            </a:r>
            <a:r>
              <a:rPr lang="fr-FR" dirty="0" err="1" smtClean="0"/>
              <a:t>eigenstate</a:t>
            </a:r>
            <a:endParaRPr lang="fr-FR" dirty="0" smtClean="0"/>
          </a:p>
          <a:p>
            <a:pPr lvl="3"/>
            <a:r>
              <a:rPr lang="fr-FR" dirty="0"/>
              <a:t>N</a:t>
            </a:r>
            <a:r>
              <a:rPr lang="fr-FR" dirty="0" smtClean="0"/>
              <a:t>o </a:t>
            </a:r>
            <a:r>
              <a:rPr lang="fr-FR" dirty="0" err="1"/>
              <a:t>angular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!</a:t>
            </a:r>
          </a:p>
          <a:p>
            <a:pPr lvl="2"/>
            <a:r>
              <a:rPr lang="el-GR" dirty="0"/>
              <a:t>ϕ</a:t>
            </a:r>
            <a:r>
              <a:rPr lang="fr-FR" baseline="-25000" dirty="0"/>
              <a:t>s</a:t>
            </a:r>
            <a:r>
              <a:rPr lang="fr-FR" dirty="0"/>
              <a:t>= </a:t>
            </a:r>
            <a:r>
              <a:rPr lang="fr-FR" dirty="0">
                <a:solidFill>
                  <a:srgbClr val="FF0000"/>
                </a:solidFill>
              </a:rPr>
              <a:t>−</a:t>
            </a:r>
            <a:r>
              <a:rPr lang="fr-FR" dirty="0" smtClean="0">
                <a:solidFill>
                  <a:srgbClr val="FF0000"/>
                </a:solidFill>
              </a:rPr>
              <a:t>0.019± 0.17(stat</a:t>
            </a:r>
            <a:r>
              <a:rPr lang="fr-FR" dirty="0">
                <a:solidFill>
                  <a:srgbClr val="FF0000"/>
                </a:solidFill>
              </a:rPr>
              <a:t>)± </a:t>
            </a:r>
            <a:r>
              <a:rPr lang="fr-FR" dirty="0" smtClean="0">
                <a:solidFill>
                  <a:srgbClr val="FF0000"/>
                </a:solidFill>
              </a:rPr>
              <a:t>0.004(</a:t>
            </a:r>
            <a:r>
              <a:rPr lang="fr-FR" dirty="0" err="1" smtClean="0">
                <a:solidFill>
                  <a:srgbClr val="FF0000"/>
                </a:solidFill>
              </a:rPr>
              <a:t>syst</a:t>
            </a:r>
            <a:r>
              <a:rPr lang="fr-FR" dirty="0">
                <a:solidFill>
                  <a:srgbClr val="FF0000"/>
                </a:solidFill>
              </a:rPr>
              <a:t>) </a:t>
            </a:r>
            <a:r>
              <a:rPr lang="fr-FR" dirty="0" smtClean="0">
                <a:solidFill>
                  <a:srgbClr val="FF0000"/>
                </a:solidFill>
              </a:rPr>
              <a:t>rad</a:t>
            </a:r>
            <a:endParaRPr lang="fr-FR" sz="1600" i="1" dirty="0" smtClean="0">
              <a:solidFill>
                <a:srgbClr val="E46C0A"/>
              </a:solidFill>
            </a:endParaRPr>
          </a:p>
          <a:p>
            <a:pPr lvl="1"/>
            <a:r>
              <a:rPr lang="fr-FR" dirty="0" err="1"/>
              <a:t>S</a:t>
            </a:r>
            <a:r>
              <a:rPr lang="fr-FR" dirty="0" err="1" smtClean="0"/>
              <a:t>imultaneous</a:t>
            </a:r>
            <a:r>
              <a:rPr lang="fr-FR" dirty="0" smtClean="0"/>
              <a:t> fit of </a:t>
            </a:r>
            <a:r>
              <a:rPr lang="en-US" altLang="fr-FR" dirty="0" err="1" smtClean="0">
                <a:sym typeface="Symbol" pitchFamily="18" charset="2"/>
              </a:rPr>
              <a:t>B</a:t>
            </a:r>
            <a:r>
              <a:rPr lang="en-US" altLang="fr-FR" baseline="-25000" dirty="0" err="1" smtClean="0">
                <a:sym typeface="Symbol" pitchFamily="18" charset="2"/>
              </a:rPr>
              <a:t>s</a:t>
            </a:r>
            <a:r>
              <a:rPr lang="en-US" altLang="fr-FR" dirty="0" smtClean="0">
                <a:sym typeface="Symbol" pitchFamily="18" charset="2"/>
              </a:rPr>
              <a:t> </a:t>
            </a:r>
            <a:r>
              <a:rPr lang="en-GB" dirty="0" smtClean="0">
                <a:sym typeface="Symbol" pitchFamily="18" charset="2"/>
              </a:rPr>
              <a:t> </a:t>
            </a:r>
            <a:r>
              <a:rPr lang="en-US" altLang="fr-FR" dirty="0" smtClean="0">
                <a:sym typeface="Symbol" pitchFamily="18" charset="2"/>
              </a:rPr>
              <a:t>J/</a:t>
            </a:r>
            <a:r>
              <a:rPr lang="en-US" altLang="fr-FR" dirty="0" err="1" smtClean="0">
                <a:latin typeface="Symbol" pitchFamily="18" charset="2"/>
                <a:sym typeface="Symbol" pitchFamily="18" charset="2"/>
              </a:rPr>
              <a:t>yf</a:t>
            </a:r>
            <a:r>
              <a:rPr lang="en-US" altLang="fr-FR" dirty="0" smtClean="0">
                <a:sym typeface="Symbol" pitchFamily="18" charset="2"/>
              </a:rPr>
              <a:t> and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s</a:t>
            </a:r>
            <a:r>
              <a:rPr lang="en-GB" dirty="0" smtClean="0"/>
              <a:t> </a:t>
            </a:r>
            <a:r>
              <a:rPr lang="en-GB" dirty="0" smtClean="0">
                <a:sym typeface="Symbol" pitchFamily="18" charset="2"/>
              </a:rPr>
              <a:t> J/</a:t>
            </a:r>
            <a:r>
              <a:rPr lang="en-GB" dirty="0" smtClean="0">
                <a:latin typeface="Symbol" pitchFamily="18" charset="2"/>
                <a:sym typeface="Symbol" pitchFamily="18" charset="2"/>
              </a:rPr>
              <a:t>y</a:t>
            </a:r>
            <a:r>
              <a:rPr lang="en-GB" sz="3200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 </a:t>
            </a:r>
            <a:endParaRPr lang="fr-FR" dirty="0" smtClean="0"/>
          </a:p>
          <a:p>
            <a:pPr marL="949325" lvl="2" indent="0">
              <a:buNone/>
            </a:pPr>
            <a:r>
              <a:rPr lang="fr-FR" i="1" dirty="0" smtClean="0">
                <a:solidFill>
                  <a:srgbClr val="E46C0A"/>
                </a:solidFill>
              </a:rPr>
              <a:t>   [</a:t>
            </a:r>
            <a:r>
              <a:rPr lang="fr-FR" i="1" dirty="0">
                <a:solidFill>
                  <a:srgbClr val="E46C0A"/>
                </a:solidFill>
              </a:rPr>
              <a:t>LHCb-CONF-2012-002</a:t>
            </a:r>
            <a:r>
              <a:rPr lang="fr-FR" i="1" dirty="0" smtClean="0">
                <a:solidFill>
                  <a:srgbClr val="E46C0A"/>
                </a:solidFill>
              </a:rPr>
              <a:t>]</a:t>
            </a:r>
            <a:endParaRPr lang="fr-FR" dirty="0" smtClean="0"/>
          </a:p>
          <a:p>
            <a:pPr lvl="2"/>
            <a:r>
              <a:rPr lang="el-GR" dirty="0" smtClean="0"/>
              <a:t>ϕ</a:t>
            </a:r>
            <a:r>
              <a:rPr lang="fr-FR" baseline="-25000" dirty="0"/>
              <a:t>s</a:t>
            </a:r>
            <a:r>
              <a:rPr lang="fr-FR" dirty="0"/>
              <a:t>= </a:t>
            </a:r>
            <a:r>
              <a:rPr lang="fr-FR" dirty="0">
                <a:solidFill>
                  <a:srgbClr val="FF0000"/>
                </a:solidFill>
              </a:rPr>
              <a:t>−</a:t>
            </a:r>
            <a:r>
              <a:rPr lang="fr-FR" dirty="0" smtClean="0">
                <a:solidFill>
                  <a:srgbClr val="FF0000"/>
                </a:solidFill>
              </a:rPr>
              <a:t>0.002± 0.083(stat</a:t>
            </a:r>
            <a:r>
              <a:rPr lang="fr-FR" dirty="0">
                <a:solidFill>
                  <a:srgbClr val="FF0000"/>
                </a:solidFill>
              </a:rPr>
              <a:t>)± </a:t>
            </a:r>
            <a:r>
              <a:rPr lang="fr-FR" dirty="0" smtClean="0">
                <a:solidFill>
                  <a:srgbClr val="FF0000"/>
                </a:solidFill>
              </a:rPr>
              <a:t>0.027(</a:t>
            </a:r>
            <a:r>
              <a:rPr lang="fr-FR" dirty="0" err="1" smtClean="0">
                <a:solidFill>
                  <a:srgbClr val="FF0000"/>
                </a:solidFill>
              </a:rPr>
              <a:t>syst</a:t>
            </a:r>
            <a:r>
              <a:rPr lang="fr-FR" dirty="0">
                <a:solidFill>
                  <a:srgbClr val="FF0000"/>
                </a:solidFill>
              </a:rPr>
              <a:t>) </a:t>
            </a:r>
            <a:r>
              <a:rPr lang="fr-FR" dirty="0" smtClean="0">
                <a:solidFill>
                  <a:srgbClr val="FF0000"/>
                </a:solidFill>
              </a:rPr>
              <a:t>rad</a:t>
            </a:r>
            <a:endParaRPr lang="fr-FR" i="1" dirty="0" smtClean="0">
              <a:solidFill>
                <a:srgbClr val="E46C0A"/>
              </a:solidFill>
            </a:endParaRPr>
          </a:p>
          <a:p>
            <a:pPr lvl="2"/>
            <a:r>
              <a:rPr lang="en-US" dirty="0" smtClean="0"/>
              <a:t>Most </a:t>
            </a:r>
            <a:r>
              <a:rPr lang="en-US" dirty="0"/>
              <a:t>precise </a:t>
            </a:r>
            <a:r>
              <a:rPr lang="en-US" dirty="0" smtClean="0"/>
              <a:t>measurement</a:t>
            </a:r>
          </a:p>
          <a:p>
            <a:pPr lvl="2"/>
            <a:r>
              <a:rPr lang="en-US" dirty="0"/>
              <a:t>In perfect agreement </a:t>
            </a:r>
            <a:r>
              <a:rPr lang="en-US" dirty="0" smtClean="0"/>
              <a:t>with </a:t>
            </a:r>
            <a:r>
              <a:rPr lang="en-US" dirty="0"/>
              <a:t>the </a:t>
            </a:r>
            <a:r>
              <a:rPr lang="en-US" dirty="0" smtClean="0"/>
              <a:t>SM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859518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LHCb</a:t>
            </a:r>
            <a:r>
              <a:rPr lang="en-GB" dirty="0" smtClean="0"/>
              <a:t> detector</a:t>
            </a:r>
          </a:p>
          <a:p>
            <a:endParaRPr lang="en-GB" dirty="0" smtClean="0"/>
          </a:p>
          <a:p>
            <a:r>
              <a:rPr lang="en-GB" dirty="0" smtClean="0"/>
              <a:t>Selected </a:t>
            </a:r>
            <a:r>
              <a:rPr lang="en-GB" dirty="0"/>
              <a:t>physics </a:t>
            </a:r>
            <a:r>
              <a:rPr lang="en-GB" dirty="0" smtClean="0"/>
              <a:t>highlights</a:t>
            </a:r>
          </a:p>
          <a:p>
            <a:pPr lvl="1"/>
            <a:r>
              <a:rPr lang="en-GB" dirty="0"/>
              <a:t>Parameters of the CKM matrix: </a:t>
            </a:r>
            <a:r>
              <a:rPr lang="en-GB" dirty="0">
                <a:latin typeface="Symbol" pitchFamily="18" charset="2"/>
                <a:sym typeface="Symbol" pitchFamily="18" charset="2"/>
              </a:rPr>
              <a:t>g </a:t>
            </a:r>
            <a:r>
              <a:rPr lang="en-GB" dirty="0">
                <a:sym typeface="Symbol" pitchFamily="18" charset="2"/>
              </a:rPr>
              <a:t>measurements</a:t>
            </a:r>
          </a:p>
          <a:p>
            <a:pPr lvl="1"/>
            <a:r>
              <a:rPr lang="en-GB" dirty="0"/>
              <a:t>Studies of CPV in the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system</a:t>
            </a:r>
          </a:p>
          <a:p>
            <a:pPr lvl="1"/>
            <a:r>
              <a:rPr lang="en-GB" dirty="0"/>
              <a:t>CP violation in charm</a:t>
            </a:r>
          </a:p>
          <a:p>
            <a:pPr lvl="1"/>
            <a:r>
              <a:rPr lang="en-GB" dirty="0"/>
              <a:t>Rare B decays</a:t>
            </a:r>
          </a:p>
          <a:p>
            <a:endParaRPr lang="en-GB" dirty="0" smtClean="0"/>
          </a:p>
          <a:p>
            <a:r>
              <a:rPr lang="en-GB" dirty="0" smtClean="0"/>
              <a:t>Conclusion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fr-FR" dirty="0" smtClean="0"/>
              <a:t>CP Violation in </a:t>
            </a:r>
            <a:r>
              <a:rPr lang="fr-FR" dirty="0" err="1" smtClean="0"/>
              <a:t>charm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722313" y="2197064"/>
            <a:ext cx="7772400" cy="2209836"/>
          </a:xfrm>
        </p:spPr>
        <p:txBody>
          <a:bodyPr/>
          <a:lstStyle/>
          <a:p>
            <a:r>
              <a:rPr lang="fr-FR" dirty="0" smtClean="0">
                <a:solidFill>
                  <a:srgbClr val="0000FF"/>
                </a:solidFill>
              </a:rPr>
              <a:t>LHC </a:t>
            </a:r>
            <a:r>
              <a:rPr lang="fr-FR" dirty="0" err="1" smtClean="0">
                <a:solidFill>
                  <a:srgbClr val="0000FF"/>
                </a:solidFill>
              </a:rPr>
              <a:t>is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also</a:t>
            </a:r>
            <a:r>
              <a:rPr lang="fr-FR" dirty="0" smtClean="0">
                <a:solidFill>
                  <a:srgbClr val="0000FF"/>
                </a:solidFill>
              </a:rPr>
              <a:t> a </a:t>
            </a:r>
            <a:r>
              <a:rPr lang="fr-FR" dirty="0" err="1" smtClean="0">
                <a:solidFill>
                  <a:srgbClr val="0000FF"/>
                </a:solidFill>
              </a:rPr>
              <a:t>charm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factory</a:t>
            </a:r>
            <a:r>
              <a:rPr lang="fr-FR" dirty="0" smtClean="0">
                <a:solidFill>
                  <a:srgbClr val="0000FF"/>
                </a:solidFill>
              </a:rPr>
              <a:t>: </a:t>
            </a:r>
            <a:r>
              <a:rPr lang="en-US" dirty="0" err="1">
                <a:solidFill>
                  <a:srgbClr val="0000FF"/>
                </a:solidFill>
              </a:rPr>
              <a:t>σ</a:t>
            </a:r>
            <a:r>
              <a:rPr lang="en-US" baseline="-25000" dirty="0" err="1">
                <a:solidFill>
                  <a:srgbClr val="0000FF"/>
                </a:solidFill>
              </a:rPr>
              <a:t>cc</a:t>
            </a:r>
            <a:r>
              <a:rPr lang="en-US" dirty="0">
                <a:solidFill>
                  <a:srgbClr val="0000FF"/>
                </a:solidFill>
              </a:rPr>
              <a:t> ~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20 </a:t>
            </a:r>
            <a:r>
              <a:rPr lang="en-US" dirty="0" err="1" smtClean="0">
                <a:solidFill>
                  <a:srgbClr val="0000FF"/>
                </a:solidFill>
              </a:rPr>
              <a:t>σ</a:t>
            </a:r>
            <a:r>
              <a:rPr lang="en-US" baseline="-25000" dirty="0" err="1" smtClean="0">
                <a:solidFill>
                  <a:srgbClr val="0000FF"/>
                </a:solidFill>
              </a:rPr>
              <a:t>bb</a:t>
            </a:r>
            <a:r>
              <a:rPr lang="en-US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!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solidFill>
                  <a:srgbClr val="0000FF"/>
                </a:solidFill>
              </a:rPr>
              <a:t>Is </a:t>
            </a:r>
            <a:r>
              <a:rPr lang="fr-FR" dirty="0" err="1" smtClean="0">
                <a:solidFill>
                  <a:srgbClr val="0000FF"/>
                </a:solidFill>
              </a:rPr>
              <a:t>charm</a:t>
            </a:r>
            <a:r>
              <a:rPr lang="fr-FR" dirty="0" smtClean="0">
                <a:solidFill>
                  <a:srgbClr val="0000FF"/>
                </a:solidFill>
              </a:rPr>
              <a:t> a background or a </a:t>
            </a:r>
            <a:r>
              <a:rPr lang="fr-FR" dirty="0" err="1" smtClean="0">
                <a:solidFill>
                  <a:srgbClr val="0000FF"/>
                </a:solidFill>
              </a:rPr>
              <a:t>physics</a:t>
            </a:r>
            <a:r>
              <a:rPr lang="fr-FR" dirty="0" smtClean="0">
                <a:solidFill>
                  <a:srgbClr val="0000FF"/>
                </a:solidFill>
              </a:rPr>
              <a:t> signal for </a:t>
            </a:r>
            <a:r>
              <a:rPr lang="fr-FR" dirty="0" err="1" smtClean="0">
                <a:solidFill>
                  <a:srgbClr val="0000FF"/>
                </a:solidFill>
              </a:rPr>
              <a:t>LHCb</a:t>
            </a:r>
            <a:r>
              <a:rPr lang="fr-FR" dirty="0" smtClean="0">
                <a:solidFill>
                  <a:srgbClr val="0000FF"/>
                </a:solidFill>
              </a:rPr>
              <a:t>?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ood </a:t>
            </a:r>
            <a:r>
              <a:rPr lang="en-US" dirty="0">
                <a:solidFill>
                  <a:srgbClr val="0000FF"/>
                </a:solidFill>
              </a:rPr>
              <a:t>efficiency due to moderate high-</a:t>
            </a: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trigger requirements</a:t>
            </a:r>
            <a:endParaRPr lang="fr-FR" dirty="0" smtClean="0">
              <a:solidFill>
                <a:srgbClr val="0000FF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solidFill>
                  <a:srgbClr val="0000FF"/>
                </a:solidFill>
              </a:rPr>
              <a:t>CPV in </a:t>
            </a:r>
            <a:r>
              <a:rPr lang="fr-FR" dirty="0" err="1" smtClean="0">
                <a:solidFill>
                  <a:srgbClr val="0000FF"/>
                </a:solidFill>
              </a:rPr>
              <a:t>charm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predicted</a:t>
            </a:r>
            <a:r>
              <a:rPr lang="fr-FR" dirty="0" smtClean="0">
                <a:solidFill>
                  <a:srgbClr val="0000FF"/>
                </a:solidFill>
              </a:rPr>
              <a:t> to </a:t>
            </a:r>
            <a:r>
              <a:rPr lang="fr-FR" dirty="0" err="1" smtClean="0">
                <a:solidFill>
                  <a:srgbClr val="0000FF"/>
                </a:solidFill>
              </a:rPr>
              <a:t>be</a:t>
            </a:r>
            <a:r>
              <a:rPr lang="fr-FR" dirty="0">
                <a:solidFill>
                  <a:srgbClr val="0000FF"/>
                </a:solidFill>
              </a:rPr>
              <a:t> O(10</a:t>
            </a:r>
            <a:r>
              <a:rPr lang="fr-FR" baseline="30000" dirty="0">
                <a:solidFill>
                  <a:srgbClr val="0000FF"/>
                </a:solidFill>
              </a:rPr>
              <a:t>-3</a:t>
            </a:r>
            <a:r>
              <a:rPr lang="fr-FR" dirty="0" smtClean="0">
                <a:solidFill>
                  <a:srgbClr val="0000FF"/>
                </a:solidFill>
              </a:rPr>
              <a:t>) in SM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dirty="0" smtClean="0">
                <a:solidFill>
                  <a:srgbClr val="0000FF"/>
                </a:solidFill>
              </a:rPr>
              <a:t>ut long distance </a:t>
            </a:r>
            <a:r>
              <a:rPr lang="fr-FR" dirty="0" err="1" smtClean="0">
                <a:solidFill>
                  <a:srgbClr val="0000FF"/>
                </a:solidFill>
              </a:rPr>
              <a:t>effects</a:t>
            </a:r>
            <a:r>
              <a:rPr lang="fr-FR" dirty="0" smtClean="0">
                <a:solidFill>
                  <a:srgbClr val="0000FF"/>
                </a:solidFill>
              </a:rPr>
              <a:t> are </a:t>
            </a:r>
            <a:r>
              <a:rPr lang="fr-FR" dirty="0" err="1" smtClean="0">
                <a:solidFill>
                  <a:srgbClr val="0000FF"/>
                </a:solidFill>
              </a:rPr>
              <a:t>difficult</a:t>
            </a:r>
            <a:r>
              <a:rPr lang="fr-FR" dirty="0" smtClean="0">
                <a:solidFill>
                  <a:srgbClr val="0000FF"/>
                </a:solidFill>
              </a:rPr>
              <a:t> to </a:t>
            </a:r>
            <a:r>
              <a:rPr lang="fr-FR" dirty="0" err="1" smtClean="0">
                <a:solidFill>
                  <a:srgbClr val="0000FF"/>
                </a:solidFill>
              </a:rPr>
              <a:t>estimate</a:t>
            </a:r>
            <a:r>
              <a:rPr lang="fr-FR" dirty="0" smtClean="0">
                <a:solidFill>
                  <a:srgbClr val="0000FF"/>
                </a:solidFill>
              </a:rPr>
              <a:t> …</a:t>
            </a:r>
          </a:p>
          <a:p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4320000" y="2484000"/>
            <a:ext cx="76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5292000" y="2448000"/>
            <a:ext cx="76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998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1337"/>
            <a:ext cx="4333437" cy="291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integrated </a:t>
            </a:r>
            <a:r>
              <a:rPr lang="en-US" dirty="0" smtClean="0"/>
              <a:t>A</a:t>
            </a:r>
            <a:r>
              <a:rPr lang="en-US" baseline="-25000" dirty="0" smtClean="0"/>
              <a:t>CP </a:t>
            </a:r>
            <a:r>
              <a:rPr lang="en-US" dirty="0" smtClean="0"/>
              <a:t>in charm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-396552" y="1844824"/>
            <a:ext cx="9036050" cy="4684359"/>
          </a:xfrm>
        </p:spPr>
        <p:txBody>
          <a:bodyPr/>
          <a:lstStyle/>
          <a:p>
            <a:pPr lvl="2"/>
            <a:r>
              <a:rPr lang="en-US" dirty="0" smtClean="0"/>
              <a:t>The </a:t>
            </a:r>
            <a:r>
              <a:rPr lang="en-US" dirty="0"/>
              <a:t>charge of </a:t>
            </a:r>
            <a:r>
              <a:rPr lang="en-US" dirty="0" smtClean="0"/>
              <a:t>π</a:t>
            </a:r>
            <a:r>
              <a:rPr lang="en-US" baseline="30000" dirty="0" smtClean="0"/>
              <a:t>±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/>
              <a:t>from D</a:t>
            </a:r>
            <a:r>
              <a:rPr lang="en-US" baseline="30000" dirty="0"/>
              <a:t>*+</a:t>
            </a:r>
            <a:r>
              <a:rPr lang="en-US" dirty="0"/>
              <a:t> → D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smtClean="0"/>
              <a:t>π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s</a:t>
            </a:r>
            <a:r>
              <a:rPr lang="en-US" dirty="0" smtClean="0"/>
              <a:t>, </a:t>
            </a:r>
            <a:r>
              <a:rPr lang="en-US" dirty="0"/>
              <a:t>D</a:t>
            </a:r>
            <a:r>
              <a:rPr lang="en-US" baseline="30000" dirty="0"/>
              <a:t>*-</a:t>
            </a:r>
            <a:r>
              <a:rPr lang="en-US" dirty="0"/>
              <a:t> → D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smtClean="0"/>
              <a:t>π</a:t>
            </a:r>
            <a:r>
              <a:rPr lang="en-US" baseline="30000" dirty="0" smtClean="0"/>
              <a:t>-</a:t>
            </a:r>
            <a:r>
              <a:rPr lang="en-US" baseline="-25000" dirty="0" smtClean="0"/>
              <a:t>s</a:t>
            </a:r>
            <a:r>
              <a:rPr lang="en-US" dirty="0" smtClean="0"/>
              <a:t> tags the D </a:t>
            </a:r>
            <a:r>
              <a:rPr lang="en-US" dirty="0" err="1" smtClean="0"/>
              <a:t>flavour</a:t>
            </a:r>
            <a:endParaRPr lang="en-US" dirty="0" smtClean="0"/>
          </a:p>
          <a:p>
            <a:pPr lvl="2"/>
            <a:r>
              <a:rPr lang="en-US" dirty="0" smtClean="0"/>
              <a:t>But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raw</a:t>
            </a:r>
            <a:r>
              <a:rPr lang="en-US" dirty="0" smtClean="0"/>
              <a:t>(f) depends about production and detection asymmetries</a:t>
            </a:r>
          </a:p>
          <a:p>
            <a:pPr lvl="3"/>
            <a:r>
              <a:rPr lang="en-US" dirty="0" smtClean="0"/>
              <a:t>This vanishes for the difference of a </a:t>
            </a:r>
            <a:r>
              <a:rPr lang="en-US" dirty="0" err="1" smtClean="0"/>
              <a:t>flavour</a:t>
            </a:r>
            <a:r>
              <a:rPr lang="en-US" dirty="0" smtClean="0"/>
              <a:t> symmetric final states:</a:t>
            </a:r>
          </a:p>
          <a:p>
            <a:pPr lvl="3"/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A</a:t>
            </a:r>
            <a:r>
              <a:rPr lang="fr-FR" baseline="-25000" dirty="0" smtClean="0"/>
              <a:t>CP</a:t>
            </a:r>
            <a:r>
              <a:rPr lang="fr-FR" dirty="0"/>
              <a:t>= </a:t>
            </a:r>
            <a:r>
              <a:rPr lang="fr-FR" dirty="0" smtClean="0"/>
              <a:t>A</a:t>
            </a:r>
            <a:r>
              <a:rPr lang="fr-FR" baseline="-25000" dirty="0" smtClean="0"/>
              <a:t>CP</a:t>
            </a:r>
            <a:r>
              <a:rPr lang="fr-FR" dirty="0" smtClean="0"/>
              <a:t>(</a:t>
            </a:r>
            <a:r>
              <a:rPr lang="fr-FR" dirty="0" smtClean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+</a:t>
            </a:r>
            <a:r>
              <a:rPr lang="fr-FR" dirty="0" smtClean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-</a:t>
            </a:r>
            <a:r>
              <a:rPr lang="fr-FR" dirty="0" smtClean="0"/>
              <a:t>)  </a:t>
            </a:r>
            <a:r>
              <a:rPr lang="fr-FR" dirty="0"/>
              <a:t>- A</a:t>
            </a:r>
            <a:r>
              <a:rPr lang="fr-FR" baseline="-25000" dirty="0"/>
              <a:t>CP</a:t>
            </a:r>
            <a:r>
              <a:rPr lang="fr-FR" dirty="0" smtClean="0"/>
              <a:t> (K</a:t>
            </a:r>
            <a:r>
              <a:rPr lang="fr-FR" baseline="30000" dirty="0" smtClean="0"/>
              <a:t>+</a:t>
            </a:r>
            <a:r>
              <a:rPr lang="fr-FR" dirty="0" smtClean="0"/>
              <a:t>K</a:t>
            </a:r>
            <a:r>
              <a:rPr lang="fr-FR" baseline="30000" dirty="0" smtClean="0"/>
              <a:t>-</a:t>
            </a:r>
            <a:r>
              <a:rPr lang="fr-FR" dirty="0" smtClean="0"/>
              <a:t>) </a:t>
            </a:r>
            <a:r>
              <a:rPr lang="fr-FR" dirty="0" smtClean="0">
                <a:sym typeface="Symbol"/>
              </a:rPr>
              <a:t> </a:t>
            </a:r>
            <a:r>
              <a:rPr lang="fr-FR" dirty="0" err="1" smtClean="0"/>
              <a:t>A</a:t>
            </a:r>
            <a:r>
              <a:rPr lang="fr-FR" baseline="-25000" dirty="0" err="1" smtClean="0"/>
              <a:t>raw</a:t>
            </a:r>
            <a:r>
              <a:rPr lang="fr-FR" dirty="0" smtClean="0"/>
              <a:t>(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>
                <a:sym typeface="Symbol"/>
              </a:rPr>
              <a:t>+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>
                <a:sym typeface="Symbol"/>
              </a:rPr>
              <a:t>-</a:t>
            </a:r>
            <a:r>
              <a:rPr lang="fr-FR" dirty="0"/>
              <a:t>)  - </a:t>
            </a:r>
            <a:r>
              <a:rPr lang="fr-FR" dirty="0" err="1" smtClean="0"/>
              <a:t>A</a:t>
            </a:r>
            <a:r>
              <a:rPr lang="fr-FR" baseline="-25000" dirty="0" err="1" smtClean="0"/>
              <a:t>raw</a:t>
            </a:r>
            <a:r>
              <a:rPr lang="fr-FR" dirty="0" smtClean="0"/>
              <a:t> </a:t>
            </a:r>
            <a:r>
              <a:rPr lang="fr-FR" dirty="0"/>
              <a:t>(K</a:t>
            </a:r>
            <a:r>
              <a:rPr lang="fr-FR" baseline="30000" dirty="0"/>
              <a:t>+</a:t>
            </a:r>
            <a:r>
              <a:rPr lang="fr-FR" dirty="0"/>
              <a:t>K</a:t>
            </a:r>
            <a:r>
              <a:rPr lang="fr-FR" baseline="30000" dirty="0"/>
              <a:t>-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(0.6 fb</a:t>
            </a:r>
            <a:r>
              <a:rPr lang="fr-FR" baseline="30000" dirty="0" smtClean="0"/>
              <a:t>-1</a:t>
            </a:r>
            <a:r>
              <a:rPr lang="fr-FR" dirty="0"/>
              <a:t>): </a:t>
            </a:r>
            <a:endParaRPr lang="fr-FR" dirty="0" smtClean="0"/>
          </a:p>
          <a:p>
            <a:pPr lvl="2"/>
            <a:r>
              <a:rPr lang="fr-FR" i="1" dirty="0" smtClean="0">
                <a:solidFill>
                  <a:srgbClr val="E46C0A"/>
                </a:solidFill>
              </a:rPr>
              <a:t>[</a:t>
            </a:r>
            <a:r>
              <a:rPr lang="fr-FR" i="1" dirty="0">
                <a:solidFill>
                  <a:srgbClr val="E46C0A"/>
                </a:solidFill>
              </a:rPr>
              <a:t>PRL 108 (2012) 111602]</a:t>
            </a:r>
            <a:endParaRPr lang="fr-FR" i="1" dirty="0" smtClean="0">
              <a:solidFill>
                <a:srgbClr val="E46C0A"/>
              </a:solidFill>
            </a:endParaRPr>
          </a:p>
          <a:p>
            <a:pPr lvl="3"/>
            <a:r>
              <a:rPr lang="fr-FR" dirty="0" smtClean="0"/>
              <a:t>1.4 M </a:t>
            </a:r>
            <a:r>
              <a:rPr lang="fr-FR" dirty="0" err="1" smtClean="0"/>
              <a:t>tagged</a:t>
            </a:r>
            <a:r>
              <a:rPr lang="fr-FR" dirty="0" smtClean="0"/>
              <a:t>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 → </a:t>
            </a:r>
            <a:r>
              <a:rPr lang="fr-FR" dirty="0" smtClean="0"/>
              <a:t>K</a:t>
            </a:r>
            <a:r>
              <a:rPr lang="fr-FR" baseline="30000" dirty="0" smtClean="0"/>
              <a:t>+</a:t>
            </a:r>
            <a:r>
              <a:rPr lang="fr-FR" dirty="0" smtClean="0"/>
              <a:t>K</a:t>
            </a:r>
            <a:r>
              <a:rPr lang="fr-FR" baseline="30000" dirty="0" smtClean="0"/>
              <a:t>-</a:t>
            </a:r>
            <a:endParaRPr lang="fr-FR" dirty="0" smtClean="0"/>
          </a:p>
          <a:p>
            <a:pPr lvl="3"/>
            <a:r>
              <a:rPr lang="fr-FR" dirty="0" smtClean="0"/>
              <a:t>0.4 M </a:t>
            </a:r>
            <a:r>
              <a:rPr lang="fr-FR" dirty="0" err="1" smtClean="0"/>
              <a:t>tagged</a:t>
            </a:r>
            <a:r>
              <a:rPr lang="fr-FR" dirty="0" smtClean="0"/>
              <a:t> </a:t>
            </a: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 → 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>
                <a:sym typeface="Symbol"/>
              </a:rPr>
              <a:t>+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-</a:t>
            </a:r>
            <a:r>
              <a:rPr lang="fr-FR" dirty="0" smtClean="0"/>
              <a:t> </a:t>
            </a:r>
          </a:p>
          <a:p>
            <a:pPr marL="477837" lvl="1" indent="0">
              <a:buNone/>
            </a:pPr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A</a:t>
            </a:r>
            <a:r>
              <a:rPr lang="fr-FR" baseline="-25000" dirty="0" smtClean="0"/>
              <a:t>CP</a:t>
            </a:r>
            <a:r>
              <a:rPr lang="fr-FR" dirty="0" smtClean="0"/>
              <a:t>= </a:t>
            </a:r>
            <a:r>
              <a:rPr lang="fr-FR" dirty="0" smtClean="0">
                <a:solidFill>
                  <a:srgbClr val="FF0000"/>
                </a:solidFill>
              </a:rPr>
              <a:t>(-0.82 ± 0.21(stat) ± 0.11(</a:t>
            </a:r>
            <a:r>
              <a:rPr lang="fr-FR" dirty="0" err="1" smtClean="0">
                <a:solidFill>
                  <a:srgbClr val="FF0000"/>
                </a:solidFill>
              </a:rPr>
              <a:t>sys</a:t>
            </a:r>
            <a:r>
              <a:rPr lang="fr-FR" dirty="0" smtClean="0">
                <a:solidFill>
                  <a:srgbClr val="FF0000"/>
                </a:solidFill>
              </a:rPr>
              <a:t>))%</a:t>
            </a:r>
          </a:p>
          <a:p>
            <a:pPr marL="949325" lvl="2" indent="0">
              <a:buNone/>
            </a:pPr>
            <a:r>
              <a:rPr lang="fr-FR" dirty="0" smtClean="0"/>
              <a:t>3.5 </a:t>
            </a:r>
            <a:r>
              <a:rPr lang="fr-FR" dirty="0" err="1" smtClean="0"/>
              <a:t>significance</a:t>
            </a:r>
            <a:r>
              <a:rPr lang="fr-FR" dirty="0" smtClean="0"/>
              <a:t>: first </a:t>
            </a:r>
            <a:r>
              <a:rPr lang="fr-FR" dirty="0" err="1" smtClean="0"/>
              <a:t>evidence</a:t>
            </a:r>
            <a:r>
              <a:rPr lang="fr-FR" dirty="0" smtClean="0"/>
              <a:t>!</a:t>
            </a:r>
          </a:p>
          <a:p>
            <a:pPr lvl="2"/>
            <a:r>
              <a:rPr lang="fr-FR" dirty="0" smtClean="0"/>
              <a:t>Non-</a:t>
            </a:r>
            <a:r>
              <a:rPr lang="fr-FR" dirty="0" err="1" smtClean="0"/>
              <a:t>zero</a:t>
            </a:r>
            <a:r>
              <a:rPr lang="fr-FR" dirty="0" smtClean="0"/>
              <a:t> </a:t>
            </a:r>
            <a:r>
              <a:rPr lang="fr-FR" dirty="0">
                <a:sym typeface="Symbol"/>
              </a:rPr>
              <a:t></a:t>
            </a:r>
            <a:r>
              <a:rPr lang="fr-FR" dirty="0" smtClean="0"/>
              <a:t>A</a:t>
            </a:r>
            <a:r>
              <a:rPr lang="fr-FR" baseline="-25000" dirty="0" smtClean="0"/>
              <a:t>CP</a:t>
            </a:r>
            <a:r>
              <a:rPr lang="fr-FR" dirty="0" smtClean="0"/>
              <a:t> </a:t>
            </a:r>
            <a:r>
              <a:rPr lang="fr-FR" dirty="0" err="1" smtClean="0"/>
              <a:t>confirmed</a:t>
            </a:r>
            <a:r>
              <a:rPr lang="fr-FR" dirty="0" smtClean="0"/>
              <a:t> by: </a:t>
            </a:r>
          </a:p>
          <a:p>
            <a:pPr lvl="3"/>
            <a:r>
              <a:rPr lang="fr-FR" dirty="0" smtClean="0"/>
              <a:t>CDF (</a:t>
            </a:r>
            <a:r>
              <a:rPr lang="fr-FR" dirty="0"/>
              <a:t>2.7 </a:t>
            </a:r>
            <a:r>
              <a:rPr lang="fr-FR" dirty="0" smtClean="0">
                <a:sym typeface="Symbol"/>
              </a:rPr>
              <a:t></a:t>
            </a:r>
            <a:r>
              <a:rPr lang="fr-FR" dirty="0" smtClean="0"/>
              <a:t>) </a:t>
            </a:r>
            <a:r>
              <a:rPr lang="fr-FR" i="1" dirty="0"/>
              <a:t>[CDF note 10784]</a:t>
            </a:r>
            <a:endParaRPr lang="fr-FR" i="1" dirty="0" smtClean="0"/>
          </a:p>
          <a:p>
            <a:pPr lvl="3"/>
            <a:r>
              <a:rPr lang="fr-FR" dirty="0" smtClean="0"/>
              <a:t>Belle (2.1 </a:t>
            </a:r>
            <a:r>
              <a:rPr lang="fr-FR" dirty="0">
                <a:sym typeface="Symbol"/>
              </a:rPr>
              <a:t></a:t>
            </a:r>
            <a:r>
              <a:rPr lang="fr-FR" dirty="0" smtClean="0"/>
              <a:t>): </a:t>
            </a:r>
            <a:r>
              <a:rPr lang="pl-PL" i="1" dirty="0"/>
              <a:t>[Byeong Rok Ko @ ICHEP 2012</a:t>
            </a:r>
            <a:r>
              <a:rPr lang="pl-PL" dirty="0"/>
              <a:t>]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6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26105"/>
            <a:ext cx="5184576" cy="846711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5796136" y="1916832"/>
            <a:ext cx="1524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92280" y="623179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Signal </a:t>
            </a:r>
            <a:r>
              <a:rPr lang="fr-FR" sz="1200" dirty="0" err="1" smtClean="0">
                <a:solidFill>
                  <a:srgbClr val="0000FF"/>
                </a:solidFill>
              </a:rPr>
              <a:t>window</a:t>
            </a:r>
            <a:endParaRPr lang="fr-FR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Charm mixing measurement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010602"/>
          </a:xfrm>
        </p:spPr>
        <p:txBody>
          <a:bodyPr/>
          <a:lstStyle/>
          <a:p>
            <a:r>
              <a:rPr lang="en-GB" dirty="0"/>
              <a:t>Charm </a:t>
            </a:r>
            <a:r>
              <a:rPr lang="en-GB" dirty="0" smtClean="0"/>
              <a:t>mixing:</a:t>
            </a:r>
          </a:p>
          <a:p>
            <a:pPr lvl="1"/>
            <a:r>
              <a:rPr lang="en-GB" dirty="0" smtClean="0"/>
              <a:t>Should be very small in SM</a:t>
            </a:r>
          </a:p>
          <a:p>
            <a:pPr lvl="1"/>
            <a:r>
              <a:rPr lang="en-GB" dirty="0" smtClean="0"/>
              <a:t>It has been confirmed by </a:t>
            </a:r>
            <a:r>
              <a:rPr lang="en-GB" dirty="0" err="1" smtClean="0"/>
              <a:t>BaBar</a:t>
            </a:r>
            <a:r>
              <a:rPr lang="en-GB" dirty="0" smtClean="0"/>
              <a:t>, Belle &amp; CDF</a:t>
            </a:r>
          </a:p>
          <a:p>
            <a:pPr lvl="2"/>
            <a:r>
              <a:rPr lang="en-GB" dirty="0"/>
              <a:t>B</a:t>
            </a:r>
            <a:r>
              <a:rPr lang="en-GB" dirty="0" smtClean="0"/>
              <a:t>ut no clear observation in a single experiment.</a:t>
            </a:r>
          </a:p>
          <a:p>
            <a:pPr lvl="1"/>
            <a:r>
              <a:rPr lang="en-GB" dirty="0" smtClean="0"/>
              <a:t>The oscillation is very slow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Measurement of </a:t>
            </a:r>
            <a:r>
              <a:rPr lang="en-US" dirty="0"/>
              <a:t>the time-dependent ratio of D</a:t>
            </a:r>
            <a:r>
              <a:rPr lang="en-US" baseline="30000" dirty="0"/>
              <a:t>0</a:t>
            </a:r>
            <a:r>
              <a:rPr lang="en-US" dirty="0"/>
              <a:t> decays to Wrong Sign to Right </a:t>
            </a:r>
            <a:r>
              <a:rPr lang="en-US" dirty="0" smtClean="0"/>
              <a:t>Sign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/>
              <a:t>1</a:t>
            </a:r>
            <a:r>
              <a:rPr lang="fr-FR" dirty="0" smtClean="0"/>
              <a:t> </a:t>
            </a:r>
            <a:r>
              <a:rPr lang="fr-FR" dirty="0"/>
              <a:t>fb</a:t>
            </a:r>
            <a:r>
              <a:rPr lang="fr-FR" baseline="30000" dirty="0"/>
              <a:t>-1</a:t>
            </a:r>
            <a:r>
              <a:rPr lang="fr-FR" dirty="0"/>
              <a:t>):</a:t>
            </a:r>
            <a:r>
              <a:rPr lang="fr-FR" i="1" dirty="0">
                <a:solidFill>
                  <a:srgbClr val="E46C0A"/>
                </a:solidFill>
              </a:rPr>
              <a:t> [</a:t>
            </a:r>
            <a:r>
              <a:rPr lang="fr-FR" i="1" dirty="0" smtClean="0">
                <a:solidFill>
                  <a:srgbClr val="E46C0A"/>
                </a:solidFill>
              </a:rPr>
              <a:t>arXiv:1211.1230]</a:t>
            </a:r>
          </a:p>
          <a:p>
            <a:pPr lvl="2"/>
            <a:endParaRPr lang="fr-FR" dirty="0"/>
          </a:p>
          <a:p>
            <a:pPr marL="949325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charge of π</a:t>
            </a:r>
            <a:r>
              <a:rPr lang="en-US" baseline="30000" dirty="0"/>
              <a:t>±</a:t>
            </a:r>
            <a:r>
              <a:rPr lang="en-US" baseline="-25000" dirty="0"/>
              <a:t>s</a:t>
            </a:r>
            <a:r>
              <a:rPr lang="en-US" dirty="0"/>
              <a:t> from D</a:t>
            </a:r>
            <a:r>
              <a:rPr lang="en-US" baseline="30000" dirty="0"/>
              <a:t>*+</a:t>
            </a:r>
            <a:r>
              <a:rPr lang="en-US" dirty="0"/>
              <a:t> → D</a:t>
            </a:r>
            <a:r>
              <a:rPr lang="en-US" baseline="30000" dirty="0"/>
              <a:t>0</a:t>
            </a:r>
            <a:r>
              <a:rPr lang="en-US" dirty="0"/>
              <a:t> π</a:t>
            </a:r>
            <a:r>
              <a:rPr lang="en-US" baseline="30000" dirty="0"/>
              <a:t>+</a:t>
            </a:r>
            <a:r>
              <a:rPr lang="en-US" baseline="-25000" dirty="0"/>
              <a:t>s</a:t>
            </a:r>
            <a:r>
              <a:rPr lang="en-US" dirty="0"/>
              <a:t>, D</a:t>
            </a:r>
            <a:r>
              <a:rPr lang="en-US" baseline="30000" dirty="0"/>
              <a:t>*-</a:t>
            </a:r>
            <a:r>
              <a:rPr lang="en-US" dirty="0"/>
              <a:t> → D</a:t>
            </a:r>
            <a:r>
              <a:rPr lang="en-US" baseline="30000" dirty="0"/>
              <a:t>0</a:t>
            </a:r>
            <a:r>
              <a:rPr lang="en-US" dirty="0"/>
              <a:t> π</a:t>
            </a:r>
            <a:r>
              <a:rPr lang="en-US" baseline="30000" dirty="0"/>
              <a:t>-</a:t>
            </a:r>
            <a:r>
              <a:rPr lang="en-US" baseline="-25000" dirty="0"/>
              <a:t>s</a:t>
            </a:r>
            <a:r>
              <a:rPr lang="en-US" dirty="0"/>
              <a:t> tags the D </a:t>
            </a:r>
            <a:r>
              <a:rPr lang="en-US" dirty="0" err="1" smtClean="0"/>
              <a:t>flavour</a:t>
            </a:r>
            <a:endParaRPr lang="en-US" dirty="0" smtClean="0"/>
          </a:p>
          <a:p>
            <a:pPr lvl="2"/>
            <a:r>
              <a:rPr lang="en-US" dirty="0" smtClean="0"/>
              <a:t>R(t) flat in decay time </a:t>
            </a:r>
            <a:r>
              <a:rPr lang="en-US" dirty="0" smtClean="0">
                <a:sym typeface="Symbol"/>
              </a:rPr>
              <a:t> no mixing</a:t>
            </a:r>
          </a:p>
          <a:p>
            <a:pPr lvl="2"/>
            <a:r>
              <a:rPr lang="en-US" dirty="0"/>
              <a:t>R(t) </a:t>
            </a:r>
            <a:r>
              <a:rPr lang="en-US" dirty="0" smtClean="0"/>
              <a:t>not flat (parabolic shape) in </a:t>
            </a:r>
            <a:r>
              <a:rPr lang="en-US" dirty="0"/>
              <a:t>decay time </a:t>
            </a:r>
            <a:r>
              <a:rPr lang="en-US" dirty="0">
                <a:sym typeface="Symbol"/>
              </a:rPr>
              <a:t> </a:t>
            </a:r>
            <a:r>
              <a:rPr lang="en-US" dirty="0" smtClean="0">
                <a:sym typeface="Symbol"/>
              </a:rPr>
              <a:t>mixing !</a:t>
            </a:r>
            <a:endParaRPr lang="en-US" dirty="0">
              <a:sym typeface="Symbol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421457"/>
              </p:ext>
            </p:extLst>
          </p:nvPr>
        </p:nvGraphicFramePr>
        <p:xfrm>
          <a:off x="3182938" y="3650282"/>
          <a:ext cx="27781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" name="Équation" r:id="rId3" imgW="1473120" imgH="444240" progId="Equation.3">
                  <p:embed/>
                </p:oleObj>
              </mc:Choice>
              <mc:Fallback>
                <p:oleObj name="Équation" r:id="rId3" imgW="1473120" imgH="444240" progId="Equation.3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938" y="3650282"/>
                        <a:ext cx="2778125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6291808" y="4725144"/>
            <a:ext cx="1524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3546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Charm mixing </a:t>
            </a:r>
            <a:r>
              <a:rPr lang="en-GB" dirty="0" smtClean="0"/>
              <a:t>measurement with </a:t>
            </a:r>
            <a:r>
              <a:rPr lang="en-GB" dirty="0" err="1" smtClean="0"/>
              <a:t>LHCb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4100" name="Picture 4" descr="C:\Users\Pascal\AppData\Local\Temp\wz4886\LHCb-PAPER-2012-038-figures\Fig1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33"/>
          <a:stretch/>
        </p:blipFill>
        <p:spPr bwMode="auto">
          <a:xfrm>
            <a:off x="6052654" y="1268760"/>
            <a:ext cx="3055850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Pascal\AppData\Local\Temp\wz196b\LHCb-PAPER-2012-038-figures\Fig1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51"/>
          <a:stretch/>
        </p:blipFill>
        <p:spPr bwMode="auto">
          <a:xfrm>
            <a:off x="2812292" y="1268760"/>
            <a:ext cx="3073068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244341" y="233252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~8.4 M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478579" y="2332527"/>
            <a:ext cx="829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~36 k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86625" y="1084094"/>
            <a:ext cx="132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D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</a:t>
            </a:r>
            <a:r>
              <a:rPr lang="fr-FR" dirty="0" smtClean="0">
                <a:solidFill>
                  <a:srgbClr val="0000FF"/>
                </a:solidFill>
              </a:rPr>
              <a:t>K</a:t>
            </a:r>
            <a:r>
              <a:rPr lang="fr-FR" baseline="30000" dirty="0" smtClean="0">
                <a:solidFill>
                  <a:srgbClr val="0000FF"/>
                </a:solidFill>
              </a:rPr>
              <a:t>-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+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40019" y="1084094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D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</a:t>
            </a:r>
            <a:r>
              <a:rPr lang="fr-FR" dirty="0" smtClean="0">
                <a:solidFill>
                  <a:srgbClr val="0000FF"/>
                </a:solidFill>
              </a:rPr>
              <a:t>K</a:t>
            </a:r>
            <a:r>
              <a:rPr lang="fr-FR" baseline="30000" dirty="0" smtClean="0">
                <a:solidFill>
                  <a:srgbClr val="0000FF"/>
                </a:solidFill>
              </a:rPr>
              <a:t>+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-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16" name="Picture 5" descr="C:\Users\Pascal\AppData\Local\Temp\wz67d8\LHCb-PAPER-2012-038-figures\Fig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" r="2053" b="1798"/>
          <a:stretch/>
        </p:blipFill>
        <p:spPr bwMode="auto">
          <a:xfrm>
            <a:off x="3131840" y="3968760"/>
            <a:ext cx="2797055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Pascal\AppData\Local\Temp\wz7e83\LHCb-PAPER-2012-038-figures\Fig3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5" r="3688" b="2165"/>
          <a:stretch/>
        </p:blipFill>
        <p:spPr bwMode="auto">
          <a:xfrm>
            <a:off x="6213930" y="3968760"/>
            <a:ext cx="2894574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360580" y="4077072"/>
            <a:ext cx="16403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Ratio in all bins of decay time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12" name="Espace réservé du contenu 11"/>
          <p:cNvSpPr>
            <a:spLocks noGrp="1"/>
          </p:cNvSpPr>
          <p:nvPr>
            <p:ph idx="12"/>
          </p:nvPr>
        </p:nvSpPr>
        <p:spPr>
          <a:xfrm>
            <a:off x="107982" y="3902092"/>
            <a:ext cx="3239882" cy="1785104"/>
          </a:xfrm>
        </p:spPr>
        <p:txBody>
          <a:bodyPr/>
          <a:lstStyle/>
          <a:p>
            <a:pPr lvl="1"/>
            <a:r>
              <a:rPr lang="fr-FR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no mixing </a:t>
            </a:r>
            <a:r>
              <a:rPr lang="en-US" dirty="0"/>
              <a:t>hypothesis is now excluded at the    </a:t>
            </a:r>
            <a:r>
              <a:rPr lang="en-US" dirty="0" smtClean="0">
                <a:solidFill>
                  <a:srgbClr val="FF0000"/>
                </a:solidFill>
              </a:rPr>
              <a:t>9.1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level  in a single experiment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17008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R</a:t>
            </a:r>
            <a:r>
              <a:rPr lang="fr-FR" baseline="-25000" dirty="0" smtClean="0">
                <a:solidFill>
                  <a:srgbClr val="0000FF"/>
                </a:solidFill>
              </a:rPr>
              <a:t>D</a:t>
            </a:r>
            <a:r>
              <a:rPr lang="fr-FR" dirty="0" smtClean="0">
                <a:solidFill>
                  <a:srgbClr val="0000FF"/>
                </a:solidFill>
              </a:rPr>
              <a:t>=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597442"/>
            <a:ext cx="191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BR(</a:t>
            </a:r>
            <a:r>
              <a:rPr lang="fr-FR" dirty="0">
                <a:solidFill>
                  <a:srgbClr val="0000FF"/>
                </a:solidFill>
              </a:rPr>
              <a:t>D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K</a:t>
            </a:r>
            <a:r>
              <a:rPr lang="fr-FR" baseline="30000" dirty="0">
                <a:solidFill>
                  <a:srgbClr val="0000FF"/>
                </a:solidFill>
              </a:rPr>
              <a:t>+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-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)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7584" y="1907540"/>
            <a:ext cx="191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BR(</a:t>
            </a:r>
            <a:r>
              <a:rPr lang="fr-FR" dirty="0">
                <a:solidFill>
                  <a:srgbClr val="0000FF"/>
                </a:solidFill>
              </a:rPr>
              <a:t>D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</a:t>
            </a:r>
            <a:r>
              <a:rPr lang="fr-FR" dirty="0" smtClean="0">
                <a:solidFill>
                  <a:srgbClr val="0000FF"/>
                </a:solidFill>
              </a:rPr>
              <a:t>K</a:t>
            </a:r>
            <a:r>
              <a:rPr lang="fr-FR" baseline="30000" dirty="0" smtClean="0">
                <a:solidFill>
                  <a:srgbClr val="0000FF"/>
                </a:solidFill>
              </a:rPr>
              <a:t>-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 </a:t>
            </a:r>
            <a:r>
              <a:rPr lang="fr-FR" baseline="30000" dirty="0" smtClean="0">
                <a:solidFill>
                  <a:srgbClr val="0000FF"/>
                </a:solidFill>
                <a:sym typeface="Symbol"/>
              </a:rPr>
              <a:t>+</a:t>
            </a:r>
            <a:r>
              <a:rPr lang="fr-FR" dirty="0" smtClean="0">
                <a:solidFill>
                  <a:srgbClr val="0000FF"/>
                </a:solidFill>
                <a:sym typeface="Symbol"/>
              </a:rPr>
              <a:t>)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51520" y="23395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R</a:t>
            </a:r>
            <a:r>
              <a:rPr lang="fr-FR" baseline="-25000" dirty="0" smtClean="0">
                <a:solidFill>
                  <a:srgbClr val="0000FF"/>
                </a:solidFill>
              </a:rPr>
              <a:t>D</a:t>
            </a:r>
            <a:r>
              <a:rPr lang="fr-FR" dirty="0" smtClean="0">
                <a:solidFill>
                  <a:srgbClr val="0000FF"/>
                </a:solidFill>
              </a:rPr>
              <a:t>= </a:t>
            </a:r>
            <a:r>
              <a:rPr lang="fr-FR" dirty="0" smtClean="0">
                <a:solidFill>
                  <a:srgbClr val="FF0000"/>
                </a:solidFill>
              </a:rPr>
              <a:t>(3.52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 </a:t>
            </a:r>
            <a:r>
              <a:rPr lang="fr-FR" dirty="0" smtClean="0">
                <a:solidFill>
                  <a:srgbClr val="FF0000"/>
                </a:solidFill>
              </a:rPr>
              <a:t>0.15)10</a:t>
            </a:r>
            <a:r>
              <a:rPr lang="fr-FR" baseline="30000" dirty="0" smtClean="0">
                <a:solidFill>
                  <a:srgbClr val="FF0000"/>
                </a:solidFill>
              </a:rPr>
              <a:t>-3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899592" y="1916832"/>
            <a:ext cx="165618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95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fr-FR" dirty="0" smtClean="0"/>
              <a:t>(</a:t>
            </a:r>
            <a:r>
              <a:rPr lang="fr-FR" dirty="0" err="1" smtClean="0"/>
              <a:t>very</a:t>
            </a:r>
            <a:r>
              <a:rPr lang="fr-FR" dirty="0" smtClean="0"/>
              <a:t>) Rare </a:t>
            </a:r>
            <a:r>
              <a:rPr lang="fr-FR" dirty="0" err="1" smtClean="0"/>
              <a:t>decays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6632"/>
            <a:ext cx="2743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31144"/>
            <a:ext cx="1841677" cy="162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7122" y="2476366"/>
            <a:ext cx="1744944" cy="156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0109" y="404664"/>
            <a:ext cx="2450585" cy="1857388"/>
          </a:xfrm>
          <a:prstGeom prst="rect">
            <a:avLst/>
          </a:prstGeom>
          <a:noFill/>
        </p:spPr>
      </p:pic>
      <p:grpSp>
        <p:nvGrpSpPr>
          <p:cNvPr id="10" name="Groupe 9"/>
          <p:cNvGrpSpPr/>
          <p:nvPr/>
        </p:nvGrpSpPr>
        <p:grpSpPr>
          <a:xfrm>
            <a:off x="5929322" y="2209359"/>
            <a:ext cx="2876548" cy="2214578"/>
            <a:chOff x="6000760" y="4286256"/>
            <a:chExt cx="2876548" cy="2214578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000760" y="4286256"/>
              <a:ext cx="2876548" cy="220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7000892" y="6357958"/>
              <a:ext cx="1000132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Picture 38" descr="bs_twt_Z_mum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548680"/>
            <a:ext cx="3064929" cy="166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82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Radiative </a:t>
            </a:r>
            <a:r>
              <a:rPr lang="fr-FR" dirty="0" err="1" smtClean="0"/>
              <a:t>decays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111347"/>
          </a:xfrm>
        </p:spPr>
        <p:txBody>
          <a:bodyPr/>
          <a:lstStyle/>
          <a:p>
            <a:pPr lvl="1"/>
            <a:r>
              <a:rPr lang="fr-FR" sz="2000" dirty="0" err="1" smtClean="0"/>
              <a:t>Theory</a:t>
            </a:r>
            <a:endParaRPr lang="fr-FR" sz="2000" dirty="0" smtClean="0"/>
          </a:p>
          <a:p>
            <a:pPr lvl="3"/>
            <a:r>
              <a:rPr lang="fr-FR" dirty="0" err="1" smtClean="0"/>
              <a:t>Predictions</a:t>
            </a:r>
            <a:r>
              <a:rPr lang="fr-FR" dirty="0" smtClean="0"/>
              <a:t> for BR </a:t>
            </a:r>
            <a:r>
              <a:rPr lang="fr-FR" dirty="0" err="1" smtClean="0"/>
              <a:t>suffer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large </a:t>
            </a:r>
            <a:r>
              <a:rPr lang="fr-FR" dirty="0" err="1" smtClean="0"/>
              <a:t>uncertainties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hadronic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endParaRPr lang="fr-FR" dirty="0" smtClean="0"/>
          </a:p>
          <a:p>
            <a:pPr lvl="4"/>
            <a:r>
              <a:rPr lang="fr-FR" dirty="0" smtClean="0"/>
              <a:t>B</a:t>
            </a:r>
            <a:r>
              <a:rPr lang="fr-FR" baseline="30000" dirty="0" smtClean="0"/>
              <a:t>0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 smtClean="0"/>
              <a:t>K</a:t>
            </a:r>
            <a:r>
              <a:rPr lang="fr-FR" baseline="30000" dirty="0" smtClean="0"/>
              <a:t>*</a:t>
            </a:r>
            <a:r>
              <a:rPr lang="fr-FR" dirty="0" smtClean="0">
                <a:sym typeface="Symbol"/>
              </a:rPr>
              <a:t>  = (4.31.4)x10</a:t>
            </a:r>
            <a:r>
              <a:rPr lang="fr-FR" baseline="30000" dirty="0" smtClean="0">
                <a:sym typeface="Symbol"/>
              </a:rPr>
              <a:t>-5</a:t>
            </a:r>
            <a:r>
              <a:rPr lang="fr-FR" dirty="0" smtClean="0">
                <a:sym typeface="Symbol"/>
              </a:rPr>
              <a:t> ; </a:t>
            </a:r>
            <a:r>
              <a:rPr lang="fr-FR" dirty="0" smtClean="0"/>
              <a:t>B</a:t>
            </a:r>
            <a:r>
              <a:rPr lang="fr-FR" baseline="-25000" dirty="0" smtClean="0"/>
              <a:t>s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 smtClean="0">
                <a:sym typeface="Symbol"/>
              </a:rPr>
              <a:t>  </a:t>
            </a:r>
            <a:r>
              <a:rPr lang="fr-FR" dirty="0">
                <a:sym typeface="Symbol"/>
              </a:rPr>
              <a:t>= (4.31.4)x10</a:t>
            </a:r>
            <a:r>
              <a:rPr lang="fr-FR" baseline="30000" dirty="0">
                <a:sym typeface="Symbol"/>
              </a:rPr>
              <a:t>-5</a:t>
            </a:r>
            <a:r>
              <a:rPr lang="fr-FR" dirty="0">
                <a:sym typeface="Symbol"/>
              </a:rPr>
              <a:t> </a:t>
            </a:r>
            <a:endParaRPr lang="fr-FR" dirty="0"/>
          </a:p>
          <a:p>
            <a:pPr lvl="3"/>
            <a:r>
              <a:rPr lang="fr-FR" dirty="0" smtClean="0"/>
              <a:t>Ratio of BR  and direct CP </a:t>
            </a:r>
            <a:r>
              <a:rPr lang="fr-FR" dirty="0" err="1" smtClean="0"/>
              <a:t>asymmetries</a:t>
            </a:r>
            <a:r>
              <a:rPr lang="fr-FR" dirty="0" smtClean="0"/>
              <a:t> are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endParaRPr lang="fr-FR" dirty="0" smtClean="0"/>
          </a:p>
          <a:p>
            <a:pPr lvl="1"/>
            <a:r>
              <a:rPr lang="fr-FR" sz="2000" dirty="0" err="1" smtClean="0"/>
              <a:t>LHCb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(1 fb</a:t>
            </a:r>
            <a:r>
              <a:rPr lang="fr-FR" sz="2000" baseline="30000" dirty="0" smtClean="0"/>
              <a:t>-1</a:t>
            </a:r>
            <a:r>
              <a:rPr lang="fr-FR" sz="2000" dirty="0" smtClean="0"/>
              <a:t>) </a:t>
            </a:r>
            <a:r>
              <a:rPr lang="en-US" sz="2000" i="1" dirty="0">
                <a:solidFill>
                  <a:srgbClr val="E46C0A"/>
                </a:solidFill>
              </a:rPr>
              <a:t>[</a:t>
            </a:r>
            <a:r>
              <a:rPr lang="en-US" sz="2000" i="1" dirty="0" smtClean="0">
                <a:solidFill>
                  <a:srgbClr val="E46C0A"/>
                </a:solidFill>
              </a:rPr>
              <a:t>NP </a:t>
            </a:r>
            <a:r>
              <a:rPr lang="en-US" sz="2000" i="1" dirty="0">
                <a:solidFill>
                  <a:srgbClr val="E46C0A"/>
                </a:solidFill>
              </a:rPr>
              <a:t>B 867 (2012) </a:t>
            </a:r>
            <a:r>
              <a:rPr lang="en-US" sz="2000" i="1" dirty="0" smtClean="0">
                <a:solidFill>
                  <a:srgbClr val="E46C0A"/>
                </a:solidFill>
              </a:rPr>
              <a:t>1]</a:t>
            </a:r>
            <a:endParaRPr lang="fr-FR" sz="2000" i="1" dirty="0">
              <a:solidFill>
                <a:srgbClr val="E46C0A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107982" y="3645024"/>
            <a:ext cx="3887954" cy="2659190"/>
          </a:xfrm>
        </p:spPr>
        <p:txBody>
          <a:bodyPr/>
          <a:lstStyle/>
          <a:p>
            <a:pPr lvl="1"/>
            <a:r>
              <a:rPr lang="fr-FR" dirty="0" smtClean="0">
                <a:solidFill>
                  <a:srgbClr val="FF0000"/>
                </a:solidFill>
              </a:rPr>
              <a:t>R</a:t>
            </a:r>
            <a:r>
              <a:rPr lang="fr-FR" baseline="-25000" dirty="0" smtClean="0">
                <a:solidFill>
                  <a:srgbClr val="FF0000"/>
                </a:solidFill>
              </a:rPr>
              <a:t>BR</a:t>
            </a:r>
            <a:r>
              <a:rPr lang="fr-FR" dirty="0" smtClean="0">
                <a:solidFill>
                  <a:srgbClr val="FF0000"/>
                </a:solidFill>
              </a:rPr>
              <a:t> = 1.23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 0.06     0.04  0.10(</a:t>
            </a:r>
            <a:r>
              <a:rPr lang="fr-FR" dirty="0" err="1" smtClean="0">
                <a:solidFill>
                  <a:srgbClr val="FF0000"/>
                </a:solidFill>
                <a:sym typeface="Symbol"/>
              </a:rPr>
              <a:t>f</a:t>
            </a:r>
            <a:r>
              <a:rPr lang="fr-FR" baseline="-25000" dirty="0" err="1" smtClean="0">
                <a:solidFill>
                  <a:srgbClr val="FF0000"/>
                </a:solidFill>
                <a:sym typeface="Symbol"/>
              </a:rPr>
              <a:t>s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/</a:t>
            </a:r>
            <a:r>
              <a:rPr lang="fr-FR" dirty="0" err="1" smtClean="0">
                <a:solidFill>
                  <a:srgbClr val="FF0000"/>
                </a:solidFill>
                <a:sym typeface="Symbol"/>
              </a:rPr>
              <a:t>f</a:t>
            </a:r>
            <a:r>
              <a:rPr lang="fr-FR" baseline="-25000" dirty="0" err="1" smtClean="0">
                <a:solidFill>
                  <a:srgbClr val="FF0000"/>
                </a:solidFill>
                <a:sym typeface="Symbol"/>
              </a:rPr>
              <a:t>d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)</a:t>
            </a:r>
          </a:p>
          <a:p>
            <a:pPr lvl="2"/>
            <a:r>
              <a:rPr lang="fr-FR" dirty="0" smtClean="0">
                <a:sym typeface="Symbol"/>
              </a:rPr>
              <a:t>Th: </a:t>
            </a:r>
            <a:r>
              <a:rPr lang="fr-FR" dirty="0">
                <a:sym typeface="Symbol"/>
              </a:rPr>
              <a:t>1.0  </a:t>
            </a:r>
            <a:r>
              <a:rPr lang="fr-FR" dirty="0" smtClean="0">
                <a:sym typeface="Symbol"/>
              </a:rPr>
              <a:t>0.2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CP</a:t>
            </a:r>
            <a:r>
              <a:rPr lang="fr-FR" dirty="0" smtClean="0">
                <a:solidFill>
                  <a:srgbClr val="FF0000"/>
                </a:solidFill>
              </a:rPr>
              <a:t>(B</a:t>
            </a:r>
            <a:r>
              <a:rPr lang="fr-FR" baseline="30000" dirty="0" smtClean="0">
                <a:solidFill>
                  <a:srgbClr val="FF0000"/>
                </a:solidFill>
              </a:rPr>
              <a:t>0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→ K</a:t>
            </a:r>
            <a:r>
              <a:rPr lang="fr-FR" baseline="30000" dirty="0">
                <a:solidFill>
                  <a:srgbClr val="FF0000"/>
                </a:solidFill>
              </a:rPr>
              <a:t>*</a:t>
            </a:r>
            <a:r>
              <a:rPr lang="fr-FR" dirty="0">
                <a:solidFill>
                  <a:srgbClr val="FF0000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) =      (0.8  1.7  0.9)%</a:t>
            </a:r>
          </a:p>
          <a:p>
            <a:pPr lvl="2"/>
            <a:r>
              <a:rPr lang="fr-FR" dirty="0" smtClean="0">
                <a:sym typeface="Symbol"/>
              </a:rPr>
              <a:t>Th: (-0.61  0.43)%</a:t>
            </a:r>
          </a:p>
          <a:p>
            <a:pPr lvl="1"/>
            <a:r>
              <a:rPr lang="fr-FR" sz="2000" dirty="0" smtClean="0">
                <a:sym typeface="Symbol"/>
              </a:rPr>
              <a:t>WB </a:t>
            </a:r>
            <a:r>
              <a:rPr lang="fr-FR" sz="2000" dirty="0" err="1" smtClean="0">
                <a:sym typeface="Symbol"/>
              </a:rPr>
              <a:t>measurements</a:t>
            </a:r>
            <a:endParaRPr lang="fr-FR" sz="2000" dirty="0" smtClean="0">
              <a:sym typeface="Symbo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5163"/>
            <a:ext cx="1259632" cy="112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Pascal\AppData\Local\Temp\wzdbe2\fig4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7"/>
          <a:stretch/>
        </p:blipFill>
        <p:spPr bwMode="auto">
          <a:xfrm>
            <a:off x="3347864" y="2852936"/>
            <a:ext cx="287688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Pascal\AppData\Local\Temp\wzfa1c\fig4b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7"/>
          <a:stretch/>
        </p:blipFill>
        <p:spPr bwMode="auto">
          <a:xfrm>
            <a:off x="6253633" y="2852936"/>
            <a:ext cx="28664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85330" y="2996952"/>
            <a:ext cx="2462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rgbClr val="0000FF"/>
                </a:solidFill>
              </a:rPr>
              <a:t>N </a:t>
            </a:r>
            <a:r>
              <a:rPr lang="fr-FR" baseline="-25000" dirty="0">
                <a:solidFill>
                  <a:srgbClr val="0000FF"/>
                </a:solidFill>
              </a:rPr>
              <a:t>B0 → K*</a:t>
            </a:r>
            <a:r>
              <a:rPr lang="fr-FR" baseline="-25000" dirty="0">
                <a:solidFill>
                  <a:srgbClr val="0000FF"/>
                </a:solidFill>
                <a:sym typeface="Symbol"/>
              </a:rPr>
              <a:t> 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</a:t>
            </a:r>
            <a:r>
              <a:rPr lang="pt-BR" dirty="0" smtClean="0">
                <a:solidFill>
                  <a:srgbClr val="0000FF"/>
                </a:solidFill>
              </a:rPr>
              <a:t>= 5279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</a:t>
            </a:r>
            <a:r>
              <a:rPr lang="pt-BR" dirty="0" smtClean="0">
                <a:solidFill>
                  <a:srgbClr val="0000FF"/>
                </a:solidFill>
              </a:rPr>
              <a:t> 93 </a:t>
            </a:r>
          </a:p>
          <a:p>
            <a:r>
              <a:rPr lang="pt-BR" dirty="0">
                <a:solidFill>
                  <a:srgbClr val="0000FF"/>
                </a:solidFill>
              </a:rPr>
              <a:t>N </a:t>
            </a:r>
            <a:r>
              <a:rPr lang="fr-FR" baseline="-25000" dirty="0">
                <a:solidFill>
                  <a:srgbClr val="0000FF"/>
                </a:solidFill>
              </a:rPr>
              <a:t>Bs → </a:t>
            </a:r>
            <a:r>
              <a:rPr lang="fr-FR" baseline="-25000" dirty="0">
                <a:solidFill>
                  <a:srgbClr val="0000FF"/>
                </a:solidFill>
                <a:sym typeface="Symbol"/>
              </a:rPr>
              <a:t>  </a:t>
            </a:r>
            <a:r>
              <a:rPr lang="pt-BR" dirty="0" smtClean="0">
                <a:solidFill>
                  <a:srgbClr val="0000FF"/>
                </a:solidFill>
              </a:rPr>
              <a:t>= 691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</a:t>
            </a:r>
            <a:r>
              <a:rPr lang="pt-BR" dirty="0">
                <a:solidFill>
                  <a:srgbClr val="0000FF"/>
                </a:solidFill>
              </a:rPr>
              <a:t> </a:t>
            </a:r>
            <a:r>
              <a:rPr lang="pt-BR" dirty="0" smtClean="0">
                <a:solidFill>
                  <a:srgbClr val="0000FF"/>
                </a:solidFill>
              </a:rPr>
              <a:t>36 </a:t>
            </a:r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07904" y="3419708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baseline="30000" dirty="0">
                <a:solidFill>
                  <a:srgbClr val="0000FF"/>
                </a:solidFill>
              </a:rPr>
              <a:t>0</a:t>
            </a:r>
            <a:r>
              <a:rPr lang="fr-FR" dirty="0">
                <a:solidFill>
                  <a:srgbClr val="0000FF"/>
                </a:solidFill>
              </a:rPr>
              <a:t> → K</a:t>
            </a:r>
            <a:r>
              <a:rPr lang="fr-FR" baseline="30000" dirty="0">
                <a:solidFill>
                  <a:srgbClr val="0000FF"/>
                </a:solidFill>
              </a:rPr>
              <a:t>*</a:t>
            </a:r>
            <a:r>
              <a:rPr lang="fr-FR" dirty="0">
                <a:solidFill>
                  <a:srgbClr val="0000FF"/>
                </a:solidFill>
                <a:sym typeface="Symbol"/>
              </a:rPr>
              <a:t> 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75510" y="3419708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r>
              <a:rPr lang="fr-FR" baseline="-25000" dirty="0">
                <a:solidFill>
                  <a:srgbClr val="0000FF"/>
                </a:solidFill>
              </a:rPr>
              <a:t>s</a:t>
            </a:r>
            <a:r>
              <a:rPr lang="fr-FR" dirty="0">
                <a:solidFill>
                  <a:srgbClr val="0000FF"/>
                </a:solidFill>
              </a:rPr>
              <a:t> → </a:t>
            </a:r>
            <a:r>
              <a:rPr lang="fr-FR" dirty="0">
                <a:solidFill>
                  <a:srgbClr val="0000FF"/>
                </a:solidFill>
                <a:sym typeface="Symbol"/>
              </a:rPr>
              <a:t> 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55976" y="5291916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Invariant mass </a:t>
            </a:r>
            <a:r>
              <a:rPr lang="fr-FR" dirty="0" err="1" smtClean="0">
                <a:solidFill>
                  <a:srgbClr val="00B050"/>
                </a:solidFill>
              </a:rPr>
              <a:t>resolution</a:t>
            </a:r>
            <a:r>
              <a:rPr lang="fr-FR" dirty="0" smtClean="0">
                <a:solidFill>
                  <a:srgbClr val="00B050"/>
                </a:solidFill>
              </a:rPr>
              <a:t>: ~90 </a:t>
            </a:r>
            <a:r>
              <a:rPr lang="fr-FR" dirty="0">
                <a:solidFill>
                  <a:srgbClr val="00B050"/>
                </a:solidFill>
              </a:rPr>
              <a:t>MeV/c</a:t>
            </a:r>
            <a:r>
              <a:rPr lang="fr-FR" baseline="300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44335" y="5733256"/>
            <a:ext cx="4160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dirty="0" smtClean="0">
                <a:solidFill>
                  <a:srgbClr val="FF0000"/>
                </a:solidFill>
              </a:rPr>
              <a:t>BR(B</a:t>
            </a:r>
            <a:r>
              <a:rPr lang="fr-FR" sz="2200" baseline="-25000" dirty="0" smtClean="0">
                <a:solidFill>
                  <a:srgbClr val="FF0000"/>
                </a:solidFill>
              </a:rPr>
              <a:t>s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r>
              <a:rPr lang="fr-FR" sz="2200" dirty="0">
                <a:solidFill>
                  <a:srgbClr val="FF0000"/>
                </a:solidFill>
              </a:rPr>
              <a:t>→ </a:t>
            </a:r>
            <a:r>
              <a:rPr lang="fr-FR" sz="2200" dirty="0">
                <a:solidFill>
                  <a:srgbClr val="FF0000"/>
                </a:solidFill>
                <a:sym typeface="Symbol"/>
              </a:rPr>
              <a:t> </a:t>
            </a:r>
            <a:r>
              <a:rPr lang="fr-FR" sz="2200" dirty="0" smtClean="0">
                <a:solidFill>
                  <a:srgbClr val="FF0000"/>
                </a:solidFill>
                <a:sym typeface="Symbol"/>
              </a:rPr>
              <a:t>) </a:t>
            </a:r>
            <a:r>
              <a:rPr lang="fr-FR" sz="2200" dirty="0" smtClean="0">
                <a:solidFill>
                  <a:srgbClr val="FF0000"/>
                </a:solidFill>
              </a:rPr>
              <a:t>= (3.5</a:t>
            </a:r>
            <a:r>
              <a:rPr lang="fr-FR" sz="22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FR" sz="2200" dirty="0">
                <a:solidFill>
                  <a:srgbClr val="FF0000"/>
                </a:solidFill>
                <a:sym typeface="Symbol"/>
              </a:rPr>
              <a:t> 0</a:t>
            </a:r>
            <a:r>
              <a:rPr lang="fr-FR" sz="2200" dirty="0" smtClean="0">
                <a:solidFill>
                  <a:srgbClr val="FF0000"/>
                </a:solidFill>
              </a:rPr>
              <a:t>.4)x10</a:t>
            </a:r>
            <a:r>
              <a:rPr lang="fr-FR" sz="2200" baseline="30000" dirty="0" smtClean="0">
                <a:solidFill>
                  <a:srgbClr val="FF0000"/>
                </a:solidFill>
              </a:rPr>
              <a:t>-5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endParaRPr lang="fr-FR" sz="2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6237312"/>
            <a:ext cx="5598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6175" lvl="2" indent="-196850" eaLnBrk="0" hangingPunct="0">
              <a:spcBef>
                <a:spcPct val="20000"/>
              </a:spcBef>
              <a:buClr>
                <a:srgbClr val="33CC33"/>
              </a:buClr>
              <a:buSzPct val="70000"/>
              <a:buFont typeface="Wingdings" pitchFamily="2" charset="2"/>
              <a:buChar char="l"/>
            </a:pP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No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sizeable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deviation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</a:t>
            </a:r>
            <a:r>
              <a:rPr lang="fr-FR" kern="0" dirty="0" err="1">
                <a:solidFill>
                  <a:srgbClr val="0000FF"/>
                </a:solidFill>
                <a:latin typeface="Arial"/>
                <a:sym typeface="Symbol"/>
              </a:rPr>
              <a:t>from</a:t>
            </a:r>
            <a:r>
              <a:rPr lang="fr-FR" kern="0" dirty="0">
                <a:solidFill>
                  <a:srgbClr val="0000FF"/>
                </a:solidFill>
                <a:latin typeface="Arial"/>
                <a:sym typeface="Symbol"/>
              </a:rPr>
              <a:t> SM</a:t>
            </a:r>
          </a:p>
        </p:txBody>
      </p:sp>
    </p:spTree>
    <p:extLst>
      <p:ext uri="{BB962C8B-B14F-4D97-AF65-F5344CB8AC3E}">
        <p14:creationId xmlns:p14="http://schemas.microsoft.com/office/powerpoint/2010/main" val="14862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3275856" cy="247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4313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</a:t>
            </a:r>
            <a:r>
              <a:rPr lang="en-GB" baseline="-25000" dirty="0" err="1" smtClean="0"/>
              <a:t>d</a:t>
            </a:r>
            <a:r>
              <a:rPr lang="en-GB" dirty="0" err="1">
                <a:sym typeface="Symbol" pitchFamily="18" charset="2"/>
              </a:rPr>
              <a:t>K</a:t>
            </a:r>
            <a:r>
              <a:rPr lang="en-GB" baseline="30000" dirty="0">
                <a:sym typeface="Symbol" pitchFamily="18" charset="2"/>
              </a:rPr>
              <a:t>*0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606594"/>
          </a:xfrm>
        </p:spPr>
        <p:txBody>
          <a:bodyPr/>
          <a:lstStyle/>
          <a:p>
            <a:r>
              <a:rPr lang="en-US" dirty="0" err="1"/>
              <a:t>Flavour</a:t>
            </a:r>
            <a:r>
              <a:rPr lang="en-US" dirty="0"/>
              <a:t> Changing Neutral Current Decay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SM: b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s electroweak penguin</a:t>
            </a:r>
          </a:p>
          <a:p>
            <a:pPr lvl="1"/>
            <a:r>
              <a:rPr lang="en-US" dirty="0"/>
              <a:t>NP diagrams could contribute at same level</a:t>
            </a:r>
          </a:p>
          <a:p>
            <a:pPr lvl="2"/>
            <a:r>
              <a:rPr lang="en-US" sz="1800" dirty="0"/>
              <a:t>Sensitive to magnetic and vector and axial </a:t>
            </a:r>
            <a:r>
              <a:rPr lang="fr-FR" sz="1800" dirty="0"/>
              <a:t>semi-</a:t>
            </a:r>
            <a:r>
              <a:rPr lang="fr-FR" sz="1800" dirty="0" err="1"/>
              <a:t>leptonic</a:t>
            </a:r>
            <a:r>
              <a:rPr lang="fr-FR" sz="1800" dirty="0"/>
              <a:t> </a:t>
            </a:r>
            <a:r>
              <a:rPr lang="fr-FR" sz="1800" dirty="0" err="1"/>
              <a:t>penguin</a:t>
            </a:r>
            <a:r>
              <a:rPr lang="fr-FR" sz="1800" dirty="0"/>
              <a:t> </a:t>
            </a:r>
            <a:r>
              <a:rPr lang="fr-FR" sz="1800" dirty="0" err="1" smtClean="0"/>
              <a:t>operators</a:t>
            </a:r>
            <a:endParaRPr lang="fr-FR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3902092"/>
            <a:ext cx="6120202" cy="2252924"/>
          </a:xfrm>
        </p:spPr>
        <p:txBody>
          <a:bodyPr/>
          <a:lstStyle/>
          <a:p>
            <a:pPr lvl="1"/>
            <a:r>
              <a:rPr lang="en-GB" dirty="0"/>
              <a:t>Forward-backward asymmetry </a:t>
            </a:r>
            <a:r>
              <a:rPr lang="en-GB" dirty="0" smtClean="0"/>
              <a:t>A</a:t>
            </a:r>
            <a:r>
              <a:rPr lang="en-GB" baseline="-25000" dirty="0" smtClean="0"/>
              <a:t>FB</a:t>
            </a:r>
            <a:r>
              <a:rPr lang="en-GB" dirty="0" smtClean="0"/>
              <a:t>(q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en-GB" dirty="0"/>
          </a:p>
          <a:p>
            <a:pPr lvl="2"/>
            <a:r>
              <a:rPr lang="en-GB" dirty="0"/>
              <a:t>I</a:t>
            </a:r>
            <a:r>
              <a:rPr lang="en-GB" dirty="0" smtClean="0"/>
              <a:t>n </a:t>
            </a:r>
            <a:r>
              <a:rPr lang="en-GB" dirty="0"/>
              <a:t>the </a:t>
            </a:r>
            <a:r>
              <a:rPr lang="en-GB" dirty="0">
                <a:latin typeface="Symbol" pitchFamily="18" charset="2"/>
                <a:sym typeface="Symbol" pitchFamily="18" charset="2"/>
              </a:rPr>
              <a:t>mm</a:t>
            </a:r>
            <a:r>
              <a:rPr lang="en-GB" dirty="0"/>
              <a:t> rest-frame is sensitive NP probe</a:t>
            </a:r>
          </a:p>
          <a:p>
            <a:pPr lvl="2"/>
            <a:r>
              <a:rPr lang="en-US" dirty="0"/>
              <a:t>Z</a:t>
            </a:r>
            <a:r>
              <a:rPr lang="en-US" dirty="0" smtClean="0"/>
              <a:t>ero </a:t>
            </a:r>
            <a:r>
              <a:rPr lang="en-US" dirty="0"/>
              <a:t>of </a:t>
            </a:r>
            <a:r>
              <a:rPr lang="en-US" dirty="0" smtClean="0"/>
              <a:t>A</a:t>
            </a:r>
            <a:r>
              <a:rPr lang="en-US" baseline="-25000" dirty="0" smtClean="0"/>
              <a:t>FB</a:t>
            </a:r>
            <a:r>
              <a:rPr lang="en-US" dirty="0" smtClean="0"/>
              <a:t>(</a:t>
            </a:r>
            <a:r>
              <a:rPr lang="en-GB" dirty="0"/>
              <a:t>q</a:t>
            </a:r>
            <a:r>
              <a:rPr lang="en-GB" baseline="30000" dirty="0"/>
              <a:t>2</a:t>
            </a:r>
            <a:r>
              <a:rPr lang="en-US" dirty="0" smtClean="0"/>
              <a:t>) is of particular interest</a:t>
            </a:r>
          </a:p>
          <a:p>
            <a:pPr lvl="1"/>
            <a:r>
              <a:rPr lang="en-US" sz="2000" dirty="0" err="1"/>
              <a:t>LHCb</a:t>
            </a:r>
            <a:r>
              <a:rPr lang="en-US" sz="2000" dirty="0"/>
              <a:t> has largest sample in world, as clean as the B Factories! </a:t>
            </a:r>
          </a:p>
          <a:p>
            <a:pPr lvl="1"/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1812" y="2432288"/>
            <a:ext cx="2087029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87898" y="2432288"/>
            <a:ext cx="2100326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15960" y="2660719"/>
            <a:ext cx="1285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/>
              <a:t>gluino</a:t>
            </a:r>
            <a:r>
              <a:rPr lang="fr-FR" i="1" dirty="0" smtClean="0"/>
              <a:t>, </a:t>
            </a:r>
            <a:r>
              <a:rPr lang="fr-FR" i="1" dirty="0" err="1" smtClean="0"/>
              <a:t>chargino</a:t>
            </a:r>
            <a:r>
              <a:rPr lang="fr-FR" i="1" dirty="0" smtClean="0"/>
              <a:t>,</a:t>
            </a:r>
          </a:p>
          <a:p>
            <a:r>
              <a:rPr lang="fr-FR" i="1" dirty="0" err="1" smtClean="0"/>
              <a:t>neutralino</a:t>
            </a:r>
            <a:r>
              <a:rPr lang="fr-FR" i="1" dirty="0" smtClean="0"/>
              <a:t>, </a:t>
            </a:r>
            <a:r>
              <a:rPr lang="fr-FR" i="1" dirty="0" smtClean="0">
                <a:solidFill>
                  <a:srgbClr val="FF0000"/>
                </a:solidFill>
              </a:rPr>
              <a:t>?</a:t>
            </a:r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730704" y="2928965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/>
              <a:t>Higgs</a:t>
            </a:r>
            <a:r>
              <a:rPr lang="fr-FR" i="1" dirty="0" smtClean="0"/>
              <a:t>, </a:t>
            </a:r>
            <a:r>
              <a:rPr lang="fr-FR" i="1" dirty="0" smtClean="0">
                <a:solidFill>
                  <a:srgbClr val="FF0000"/>
                </a:solidFill>
              </a:rPr>
              <a:t>?</a:t>
            </a:r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7249081" y="4828161"/>
            <a:ext cx="16433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 b="0" dirty="0">
                <a:solidFill>
                  <a:schemeClr val="tx1"/>
                </a:solidFill>
              </a:rPr>
              <a:t>900 ± </a:t>
            </a:r>
            <a:r>
              <a:rPr lang="en-GB" sz="1600" b="0">
                <a:solidFill>
                  <a:schemeClr val="tx1"/>
                </a:solidFill>
              </a:rPr>
              <a:t>34 </a:t>
            </a:r>
            <a:r>
              <a:rPr lang="en-GB" sz="1600" b="0" smtClean="0">
                <a:solidFill>
                  <a:schemeClr val="tx1"/>
                </a:solidFill>
              </a:rPr>
              <a:t>events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44208" y="6196912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solidFill>
                  <a:srgbClr val="E46C0A"/>
                </a:solidFill>
              </a:rPr>
              <a:t>[LHCb-CONF-2012-008]</a:t>
            </a:r>
            <a:endParaRPr lang="fr-FR" i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</a:t>
            </a:r>
            <a:r>
              <a:rPr lang="en-GB" baseline="-25000" dirty="0" err="1"/>
              <a:t>d</a:t>
            </a:r>
            <a:r>
              <a:rPr lang="en-GB" dirty="0" err="1">
                <a:sym typeface="Symbol" pitchFamily="18" charset="2"/>
              </a:rPr>
              <a:t>K</a:t>
            </a:r>
            <a:r>
              <a:rPr lang="en-GB" baseline="30000" dirty="0">
                <a:sym typeface="Symbol" pitchFamily="18" charset="2"/>
              </a:rPr>
              <a:t>*0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6264250" cy="3434786"/>
          </a:xfrm>
        </p:spPr>
        <p:txBody>
          <a:bodyPr/>
          <a:lstStyle/>
          <a:p>
            <a:pPr lvl="1"/>
            <a:r>
              <a:rPr lang="en-US" dirty="0"/>
              <a:t>Decay described by 3</a:t>
            </a:r>
            <a:r>
              <a:rPr lang="en-US" dirty="0" smtClean="0"/>
              <a:t> angles 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l</a:t>
            </a:r>
            <a:r>
              <a:rPr lang="en-US" dirty="0"/>
              <a:t>, φ, 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/>
              <a:t>and di-μ invariant mass 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/>
              <a:t>In the Standard model, </a:t>
            </a:r>
            <a:r>
              <a:rPr lang="en-US" dirty="0" smtClean="0"/>
              <a:t>A</a:t>
            </a:r>
            <a:r>
              <a:rPr lang="en-US" baseline="-25000" dirty="0" smtClean="0"/>
              <a:t>FB</a:t>
            </a:r>
            <a:r>
              <a:rPr lang="en-US" dirty="0" smtClean="0"/>
              <a:t> changes </a:t>
            </a:r>
            <a:r>
              <a:rPr lang="en-US" dirty="0"/>
              <a:t>sign at a well </a:t>
            </a:r>
            <a:r>
              <a:rPr lang="en-US" dirty="0" smtClean="0"/>
              <a:t>defined q</a:t>
            </a:r>
            <a:r>
              <a:rPr lang="en-US" baseline="30000" dirty="0" smtClean="0"/>
              <a:t>2</a:t>
            </a:r>
            <a:r>
              <a:rPr lang="en-US" dirty="0" smtClean="0"/>
              <a:t> p</a:t>
            </a:r>
            <a:r>
              <a:rPr lang="fr-FR" dirty="0" smtClean="0"/>
              <a:t>oint </a:t>
            </a:r>
          </a:p>
          <a:p>
            <a:pPr lvl="2"/>
            <a:r>
              <a:rPr lang="fr-FR" dirty="0"/>
              <a:t>N</a:t>
            </a:r>
            <a:r>
              <a:rPr lang="fr-FR" dirty="0" smtClean="0"/>
              <a:t>o </a:t>
            </a:r>
            <a:r>
              <a:rPr lang="fr-FR" dirty="0" err="1"/>
              <a:t>hadronic</a:t>
            </a:r>
            <a:r>
              <a:rPr lang="fr-FR" dirty="0"/>
              <a:t> </a:t>
            </a:r>
            <a:r>
              <a:rPr lang="fr-FR" dirty="0" err="1" smtClean="0"/>
              <a:t>uncertainties</a:t>
            </a:r>
            <a:endParaRPr lang="fr-FR" dirty="0" smtClean="0"/>
          </a:p>
          <a:p>
            <a:pPr lvl="2"/>
            <a:r>
              <a:rPr lang="fr-FR" dirty="0"/>
              <a:t>q</a:t>
            </a:r>
            <a:r>
              <a:rPr lang="fr-FR" baseline="30000" dirty="0" smtClean="0"/>
              <a:t>2</a:t>
            </a:r>
            <a:r>
              <a:rPr lang="fr-FR" baseline="-25000" dirty="0" smtClean="0"/>
              <a:t>0</a:t>
            </a:r>
            <a:r>
              <a:rPr lang="fr-FR" dirty="0" smtClean="0"/>
              <a:t> = 4.36         GeV</a:t>
            </a:r>
            <a:r>
              <a:rPr lang="fr-FR" baseline="30000" dirty="0" smtClean="0"/>
              <a:t>2</a:t>
            </a:r>
            <a:r>
              <a:rPr lang="fr-FR" dirty="0" smtClean="0"/>
              <a:t> </a:t>
            </a:r>
            <a:r>
              <a:rPr lang="fr-FR" sz="1800" i="1" dirty="0" smtClean="0"/>
              <a:t>[EPJ</a:t>
            </a:r>
            <a:r>
              <a:rPr lang="fr-FR" sz="1800" i="1" dirty="0"/>
              <a:t>. C 41 (2005) </a:t>
            </a:r>
            <a:r>
              <a:rPr lang="fr-FR" sz="1800" i="1" dirty="0" smtClean="0"/>
              <a:t>173]</a:t>
            </a:r>
          </a:p>
          <a:p>
            <a:pPr lvl="1"/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measures</a:t>
            </a:r>
            <a:r>
              <a:rPr lang="fr-FR" dirty="0" smtClean="0"/>
              <a:t> (1fb</a:t>
            </a:r>
            <a:r>
              <a:rPr lang="fr-FR" baseline="30000" dirty="0" smtClean="0"/>
              <a:t>-1</a:t>
            </a:r>
            <a:r>
              <a:rPr lang="fr-FR" dirty="0" smtClean="0"/>
              <a:t>): </a:t>
            </a:r>
            <a:r>
              <a:rPr lang="fr-FR" dirty="0" err="1" smtClean="0"/>
              <a:t>preliminary</a:t>
            </a:r>
            <a:endParaRPr lang="fr-FR" dirty="0" smtClean="0"/>
          </a:p>
          <a:p>
            <a:pPr marL="949325" lvl="2" indent="0">
              <a:buNone/>
            </a:pPr>
            <a:r>
              <a:rPr lang="fr-FR" i="1" dirty="0" smtClean="0">
                <a:solidFill>
                  <a:srgbClr val="E46C0A"/>
                </a:solidFill>
              </a:rPr>
              <a:t>[LHCb-CONF-2012-008]</a:t>
            </a:r>
          </a:p>
          <a:p>
            <a:pPr marL="477837" lvl="1" indent="0">
              <a:buNone/>
            </a:pPr>
            <a:r>
              <a:rPr lang="fr-FR" dirty="0" smtClean="0"/>
              <a:t>    q</a:t>
            </a:r>
            <a:r>
              <a:rPr lang="fr-FR" baseline="30000" dirty="0" smtClean="0"/>
              <a:t>2</a:t>
            </a:r>
            <a:r>
              <a:rPr lang="fr-FR" baseline="-25000" dirty="0" smtClean="0"/>
              <a:t>0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>
                <a:solidFill>
                  <a:srgbClr val="FF0000"/>
                </a:solidFill>
              </a:rPr>
              <a:t>4.9        GeV</a:t>
            </a:r>
            <a:r>
              <a:rPr lang="fr-FR" baseline="30000" dirty="0" smtClean="0">
                <a:solidFill>
                  <a:srgbClr val="FF0000"/>
                </a:solidFill>
              </a:rPr>
              <a:t>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t="6331"/>
          <a:stretch>
            <a:fillRect/>
          </a:stretch>
        </p:blipFill>
        <p:spPr bwMode="auto">
          <a:xfrm>
            <a:off x="6205491" y="908720"/>
            <a:ext cx="2903013" cy="203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411760" y="26369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+0.33</a:t>
            </a:r>
          </a:p>
          <a:p>
            <a:r>
              <a:rPr lang="fr-FR" sz="1400" dirty="0" smtClean="0">
                <a:solidFill>
                  <a:srgbClr val="0000FF"/>
                </a:solidFill>
              </a:rPr>
              <a:t> -0.31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051720" y="376987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+1.1</a:t>
            </a:r>
          </a:p>
          <a:p>
            <a:r>
              <a:rPr lang="fr-FR" sz="1400" dirty="0" smtClean="0">
                <a:solidFill>
                  <a:srgbClr val="FF0000"/>
                </a:solidFill>
              </a:rPr>
              <a:t> -1.3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Pascal\AppData\Local\Temp\wzc81f\Fig15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93602"/>
            <a:ext cx="4582881" cy="310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6372200" y="404986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68% </a:t>
            </a:r>
            <a:r>
              <a:rPr lang="fr-FR" dirty="0" err="1" smtClean="0">
                <a:solidFill>
                  <a:srgbClr val="0000FF"/>
                </a:solidFill>
              </a:rPr>
              <a:t>c.l</a:t>
            </a:r>
            <a:r>
              <a:rPr lang="fr-FR" dirty="0" smtClean="0">
                <a:solidFill>
                  <a:srgbClr val="0000FF"/>
                </a:solidFill>
              </a:rPr>
              <a:t>.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400" y="144000"/>
            <a:ext cx="8229600" cy="584775"/>
          </a:xfrm>
        </p:spPr>
        <p:txBody>
          <a:bodyPr/>
          <a:lstStyle/>
          <a:p>
            <a:r>
              <a:rPr lang="en-US" dirty="0" err="1">
                <a:sym typeface="Wingdings" pitchFamily="2" charset="2"/>
              </a:rPr>
              <a:t>Isospin</a:t>
            </a:r>
            <a:r>
              <a:rPr lang="en-US" dirty="0">
                <a:sym typeface="Wingdings" pitchFamily="2" charset="2"/>
              </a:rPr>
              <a:t> asymmetry in </a:t>
            </a:r>
            <a:r>
              <a:rPr lang="en-US" dirty="0"/>
              <a:t>B </a:t>
            </a:r>
            <a:r>
              <a:rPr lang="en-GB" dirty="0">
                <a:sym typeface="Symbol" pitchFamily="18" charset="2"/>
              </a:rPr>
              <a:t> </a:t>
            </a:r>
            <a:r>
              <a:rPr lang="en-US" dirty="0" smtClean="0">
                <a:sym typeface="Wingdings" pitchFamily="2" charset="2"/>
              </a:rPr>
              <a:t>K</a:t>
            </a:r>
            <a:r>
              <a:rPr lang="en-US" baseline="30000" dirty="0">
                <a:sym typeface="Wingdings" pitchFamily="2" charset="2"/>
              </a:rPr>
              <a:t>(*)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baseline="30000" dirty="0" smtClean="0">
                <a:sym typeface="Wingdings" pitchFamily="2" charset="2"/>
              </a:rPr>
              <a:t>-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160591"/>
          </a:xfrm>
        </p:spPr>
        <p:txBody>
          <a:bodyPr/>
          <a:lstStyle/>
          <a:p>
            <a:r>
              <a:rPr lang="fr-FR" sz="2000" dirty="0" smtClean="0"/>
              <a:t>The isospin </a:t>
            </a:r>
            <a:r>
              <a:rPr lang="fr-FR" sz="2000" dirty="0" err="1"/>
              <a:t>asymmetry</a:t>
            </a:r>
            <a:r>
              <a:rPr lang="fr-FR" sz="2000" dirty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defined</a:t>
            </a:r>
            <a:r>
              <a:rPr lang="fr-FR" sz="2000" dirty="0" smtClean="0"/>
              <a:t> as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endParaRPr lang="fr-FR" dirty="0" smtClean="0"/>
          </a:p>
          <a:p>
            <a:pPr lvl="1"/>
            <a:r>
              <a:rPr lang="fr-FR" sz="2000" dirty="0" err="1" smtClean="0"/>
              <a:t>Predicted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small</a:t>
            </a:r>
            <a:r>
              <a:rPr lang="fr-FR" sz="2000" dirty="0" smtClean="0"/>
              <a:t> in SM</a:t>
            </a:r>
          </a:p>
          <a:p>
            <a:pPr lvl="1"/>
            <a:r>
              <a:rPr lang="fr-FR" sz="2000" dirty="0" err="1" smtClean="0"/>
              <a:t>LHCb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r>
              <a:rPr lang="fr-FR" sz="2000" dirty="0"/>
              <a:t> </a:t>
            </a:r>
            <a:r>
              <a:rPr lang="fr-FR" sz="2000" dirty="0" smtClean="0"/>
              <a:t>(1 fb</a:t>
            </a:r>
            <a:r>
              <a:rPr lang="fr-FR" sz="2000" baseline="30000" dirty="0" smtClean="0"/>
              <a:t>-1</a:t>
            </a:r>
            <a:r>
              <a:rPr lang="fr-FR" sz="2000" dirty="0" smtClean="0"/>
              <a:t>): </a:t>
            </a:r>
            <a:r>
              <a:rPr lang="fr-FR" sz="2000" i="1" dirty="0" smtClean="0">
                <a:solidFill>
                  <a:srgbClr val="E46C0A"/>
                </a:solidFill>
              </a:rPr>
              <a:t>[JHEP </a:t>
            </a:r>
            <a:r>
              <a:rPr lang="fr-FR" sz="2000" i="1" dirty="0">
                <a:solidFill>
                  <a:srgbClr val="E46C0A"/>
                </a:solidFill>
              </a:rPr>
              <a:t>7 (2012) </a:t>
            </a:r>
            <a:r>
              <a:rPr lang="fr-FR" sz="2000" i="1" dirty="0" smtClean="0">
                <a:solidFill>
                  <a:srgbClr val="E46C0A"/>
                </a:solidFill>
              </a:rPr>
              <a:t>133]</a:t>
            </a:r>
            <a:endParaRPr lang="fr-FR" sz="2000" i="1" dirty="0">
              <a:solidFill>
                <a:srgbClr val="E46C0A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04856"/>
            <a:ext cx="5042147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Pascal\AppData\Local\Temp\wzc0a0\Fig5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97" y="2853256"/>
            <a:ext cx="424677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11560" y="5660928"/>
            <a:ext cx="3742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r>
              <a:rPr lang="fr-FR" baseline="-25000" dirty="0" smtClean="0">
                <a:solidFill>
                  <a:srgbClr val="FF0000"/>
                </a:solidFill>
              </a:rPr>
              <a:t>I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B </a:t>
            </a:r>
            <a:r>
              <a:rPr lang="en-GB" dirty="0">
                <a:solidFill>
                  <a:srgbClr val="FF0000"/>
                </a:solidFill>
                <a:sym typeface="Symbol" pitchFamily="18" charset="2"/>
              </a:rPr>
              <a:t>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K </a:t>
            </a:r>
            <a:r>
              <a:rPr lang="el-GR" dirty="0">
                <a:solidFill>
                  <a:srgbClr val="FF0000"/>
                </a:solidFill>
                <a:sym typeface="Wingdings" pitchFamily="2" charset="2"/>
              </a:rPr>
              <a:t>μ</a:t>
            </a:r>
            <a:r>
              <a:rPr lang="en-US" baseline="30000" dirty="0">
                <a:solidFill>
                  <a:srgbClr val="FF0000"/>
                </a:solidFill>
                <a:sym typeface="Wingdings" pitchFamily="2" charset="2"/>
              </a:rPr>
              <a:t>+</a:t>
            </a:r>
            <a:r>
              <a:rPr lang="el-GR" dirty="0">
                <a:solidFill>
                  <a:srgbClr val="FF0000"/>
                </a:solidFill>
                <a:sym typeface="Wingdings" pitchFamily="2" charset="2"/>
              </a:rPr>
              <a:t>μ</a:t>
            </a:r>
            <a:r>
              <a:rPr lang="en-US" baseline="30000" dirty="0" smtClean="0">
                <a:solidFill>
                  <a:srgbClr val="FF0000"/>
                </a:solidFill>
                <a:sym typeface="Wingdings" pitchFamily="2" charset="2"/>
              </a:rPr>
              <a:t>-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): 4.4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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deviation from 0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(integrated over q</a:t>
            </a:r>
            <a:r>
              <a:rPr lang="en-US" baseline="30000" dirty="0" smtClean="0">
                <a:solidFill>
                  <a:srgbClr val="0000FF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)! </a:t>
            </a:r>
          </a:p>
        </p:txBody>
      </p:sp>
      <p:pic>
        <p:nvPicPr>
          <p:cNvPr id="12" name="Picture 4" descr="C:\Users\Pascal\AppData\Local\Temp\wzd46e\Fig5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3256"/>
            <a:ext cx="424677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5076056" y="5660928"/>
            <a:ext cx="3742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No </a:t>
            </a:r>
            <a:r>
              <a:rPr lang="fr-FR" dirty="0" err="1" smtClean="0">
                <a:solidFill>
                  <a:srgbClr val="0000FF"/>
                </a:solidFill>
              </a:rPr>
              <a:t>similar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effect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seen</a:t>
            </a:r>
            <a:r>
              <a:rPr lang="fr-FR" dirty="0" smtClean="0">
                <a:solidFill>
                  <a:srgbClr val="0000FF"/>
                </a:solidFill>
              </a:rPr>
              <a:t> in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A</a:t>
            </a:r>
            <a:r>
              <a:rPr lang="fr-FR" baseline="-25000" dirty="0" smtClean="0">
                <a:solidFill>
                  <a:srgbClr val="0000FF"/>
                </a:solidFill>
              </a:rPr>
              <a:t>I</a:t>
            </a:r>
            <a:r>
              <a:rPr lang="fr-FR" dirty="0" smtClean="0">
                <a:solidFill>
                  <a:srgbClr val="0000FF"/>
                </a:solidFill>
              </a:rPr>
              <a:t>(</a:t>
            </a:r>
            <a:r>
              <a:rPr lang="en-US" dirty="0" smtClean="0">
                <a:solidFill>
                  <a:srgbClr val="0000FF"/>
                </a:solidFill>
              </a:rPr>
              <a:t>B </a:t>
            </a:r>
            <a:r>
              <a:rPr lang="en-GB" dirty="0">
                <a:solidFill>
                  <a:srgbClr val="0000FF"/>
                </a:solidFill>
                <a:sym typeface="Symbol" pitchFamily="18" charset="2"/>
              </a:rPr>
              <a:t>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K</a:t>
            </a:r>
            <a:r>
              <a:rPr lang="en-US" baseline="30000" dirty="0" smtClean="0">
                <a:solidFill>
                  <a:srgbClr val="0000FF"/>
                </a:solidFill>
                <a:sym typeface="Wingdings" pitchFamily="2" charset="2"/>
              </a:rPr>
              <a:t>*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l-GR" dirty="0">
                <a:solidFill>
                  <a:srgbClr val="0000FF"/>
                </a:solidFill>
                <a:sym typeface="Wingdings" pitchFamily="2" charset="2"/>
              </a:rPr>
              <a:t>μ</a:t>
            </a:r>
            <a:r>
              <a:rPr lang="en-US" baseline="30000" dirty="0">
                <a:solidFill>
                  <a:srgbClr val="0000FF"/>
                </a:solidFill>
                <a:sym typeface="Wingdings" pitchFamily="2" charset="2"/>
              </a:rPr>
              <a:t>+</a:t>
            </a:r>
            <a:r>
              <a:rPr lang="el-GR" dirty="0">
                <a:solidFill>
                  <a:srgbClr val="0000FF"/>
                </a:solidFill>
                <a:sym typeface="Wingdings" pitchFamily="2" charset="2"/>
              </a:rPr>
              <a:t>μ</a:t>
            </a:r>
            <a:r>
              <a:rPr lang="en-US" baseline="30000" dirty="0" smtClean="0">
                <a:solidFill>
                  <a:srgbClr val="0000FF"/>
                </a:solidFill>
                <a:sym typeface="Wingdings" pitchFamily="2" charset="2"/>
              </a:rPr>
              <a:t>-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) ~0  …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492304" y="6165304"/>
            <a:ext cx="215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More </a:t>
            </a:r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data to come! 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/>
          <a:srcRect l="2559" r="2826"/>
          <a:stretch/>
        </p:blipFill>
        <p:spPr bwMode="auto">
          <a:xfrm>
            <a:off x="6084168" y="1196752"/>
            <a:ext cx="3024336" cy="239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Search</a:t>
            </a:r>
            <a:r>
              <a:rPr lang="fr-FR" dirty="0" smtClean="0"/>
              <a:t> for K</a:t>
            </a:r>
            <a:r>
              <a:rPr lang="fr-FR" baseline="30000" dirty="0" smtClean="0"/>
              <a:t>0</a:t>
            </a:r>
            <a:r>
              <a:rPr lang="fr-FR" baseline="-25000" dirty="0" smtClean="0"/>
              <a:t>S</a:t>
            </a:r>
            <a:r>
              <a:rPr lang="fr-FR" dirty="0" smtClean="0"/>
              <a:t> → 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fr-FR" baseline="30000" dirty="0" smtClean="0"/>
              <a:t>+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fr-FR" baseline="30000" dirty="0" smtClean="0"/>
              <a:t>-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252090" y="836613"/>
            <a:ext cx="6552282" cy="2813078"/>
          </a:xfrm>
        </p:spPr>
        <p:txBody>
          <a:bodyPr/>
          <a:lstStyle/>
          <a:p>
            <a:pPr lvl="1"/>
            <a:r>
              <a:rPr lang="en-US" dirty="0"/>
              <a:t>FCNC decay </a:t>
            </a:r>
            <a:r>
              <a:rPr lang="fr-FR" dirty="0"/>
              <a:t>n</a:t>
            </a:r>
            <a:r>
              <a:rPr lang="fr-FR" dirty="0" smtClean="0"/>
              <a:t>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: </a:t>
            </a:r>
          </a:p>
          <a:p>
            <a:pPr lvl="2"/>
            <a:r>
              <a:rPr lang="fr-FR" dirty="0" smtClean="0"/>
              <a:t>SM: </a:t>
            </a:r>
            <a:r>
              <a:rPr lang="sv-SE" dirty="0"/>
              <a:t>BR </a:t>
            </a:r>
            <a:r>
              <a:rPr lang="sv-SE" dirty="0" smtClean="0"/>
              <a:t>= </a:t>
            </a:r>
            <a:r>
              <a:rPr lang="sv-SE" dirty="0"/>
              <a:t>(</a:t>
            </a:r>
            <a:r>
              <a:rPr lang="sv-SE" dirty="0" smtClean="0"/>
              <a:t>5.0 ± 1.5</a:t>
            </a:r>
            <a:r>
              <a:rPr lang="sv-SE" dirty="0"/>
              <a:t>) x 10</a:t>
            </a:r>
            <a:r>
              <a:rPr lang="sv-SE" baseline="30000" dirty="0"/>
              <a:t>-12</a:t>
            </a:r>
            <a:endParaRPr lang="fr-FR" baseline="30000" dirty="0" smtClean="0"/>
          </a:p>
          <a:p>
            <a:pPr lvl="2"/>
            <a:r>
              <a:rPr lang="fr-FR" dirty="0"/>
              <a:t>Best </a:t>
            </a:r>
            <a:r>
              <a:rPr lang="fr-FR" dirty="0" err="1" smtClean="0"/>
              <a:t>limit</a:t>
            </a:r>
            <a:r>
              <a:rPr lang="fr-FR" dirty="0" smtClean="0"/>
              <a:t> (1973): </a:t>
            </a:r>
            <a:r>
              <a:rPr lang="fr-FR" dirty="0"/>
              <a:t>BR &lt; 3.2 x </a:t>
            </a:r>
            <a:r>
              <a:rPr lang="fr-FR" dirty="0" smtClean="0"/>
              <a:t>10</a:t>
            </a:r>
            <a:r>
              <a:rPr lang="fr-FR" baseline="30000" dirty="0" smtClean="0"/>
              <a:t>-7</a:t>
            </a:r>
            <a:r>
              <a:rPr lang="fr-FR" dirty="0" smtClean="0"/>
              <a:t> </a:t>
            </a:r>
            <a:r>
              <a:rPr lang="fr-FR" sz="1400" dirty="0" smtClean="0"/>
              <a:t>@ 90% </a:t>
            </a:r>
            <a:r>
              <a:rPr lang="fr-FR" sz="1400" dirty="0" err="1" smtClean="0"/>
              <a:t>c.l</a:t>
            </a:r>
            <a:r>
              <a:rPr lang="fr-FR" sz="1400" dirty="0" smtClean="0"/>
              <a:t>.</a:t>
            </a:r>
          </a:p>
          <a:p>
            <a:pPr lvl="2"/>
            <a:r>
              <a:rPr lang="fr-FR" dirty="0" err="1"/>
              <a:t>LHCb</a:t>
            </a:r>
            <a:r>
              <a:rPr lang="fr-FR" dirty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(1 fb</a:t>
            </a:r>
            <a:r>
              <a:rPr lang="fr-FR" baseline="30000" dirty="0" smtClean="0"/>
              <a:t>-1</a:t>
            </a:r>
            <a:r>
              <a:rPr lang="fr-FR" dirty="0" smtClean="0"/>
              <a:t>): </a:t>
            </a:r>
            <a:r>
              <a:rPr lang="fr-FR" i="1" dirty="0">
                <a:solidFill>
                  <a:srgbClr val="E46C0A"/>
                </a:solidFill>
              </a:rPr>
              <a:t>[</a:t>
            </a:r>
            <a:r>
              <a:rPr lang="fr-FR" i="1" dirty="0" smtClean="0">
                <a:solidFill>
                  <a:srgbClr val="E46C0A"/>
                </a:solidFill>
              </a:rPr>
              <a:t>arxiv:1209.4029v2]</a:t>
            </a:r>
            <a:endParaRPr lang="fr-FR" i="1" dirty="0">
              <a:solidFill>
                <a:srgbClr val="E46C0A"/>
              </a:solidFill>
            </a:endParaRPr>
          </a:p>
          <a:p>
            <a:pPr lvl="3"/>
            <a:r>
              <a:rPr lang="en-US" dirty="0" smtClean="0"/>
              <a:t>The Peaking </a:t>
            </a:r>
            <a:r>
              <a:rPr lang="en-US" dirty="0"/>
              <a:t>background from K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fr-FR" dirty="0"/>
              <a:t>→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/>
              <a:t>+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decays </a:t>
            </a:r>
            <a:r>
              <a:rPr lang="en-US" dirty="0" smtClean="0"/>
              <a:t>is </a:t>
            </a:r>
            <a:r>
              <a:rPr lang="en-US" dirty="0"/>
              <a:t>shifted due to μ - π </a:t>
            </a:r>
            <a:r>
              <a:rPr lang="en-US" dirty="0" smtClean="0"/>
              <a:t>mass difference</a:t>
            </a:r>
            <a:r>
              <a:rPr lang="en-US" dirty="0"/>
              <a:t>.</a:t>
            </a:r>
          </a:p>
          <a:p>
            <a:pPr lvl="4"/>
            <a:r>
              <a:rPr lang="en-US" dirty="0" smtClean="0"/>
              <a:t>Good </a:t>
            </a:r>
            <a:r>
              <a:rPr lang="en-US" dirty="0"/>
              <a:t>mass resolution helps containing it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fr-FR" dirty="0"/>
              <a:t>→</a:t>
            </a:r>
            <a:r>
              <a:rPr lang="en-US" dirty="0"/>
              <a:t>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/>
              <a:t>+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/>
              <a:t>- </a:t>
            </a:r>
            <a:r>
              <a:rPr lang="en-US" dirty="0" smtClean="0"/>
              <a:t>is used for normalization</a:t>
            </a: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TextBox 6"/>
          <p:cNvSpPr txBox="1"/>
          <p:nvPr/>
        </p:nvSpPr>
        <p:spPr>
          <a:xfrm>
            <a:off x="6489943" y="1417131"/>
            <a:ext cx="1106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l-GR" sz="1600" dirty="0" smtClean="0">
                <a:solidFill>
                  <a:srgbClr val="FF0000"/>
                </a:solidFill>
                <a:latin typeface="+mn-lt"/>
              </a:rPr>
              <a:t>μ</a:t>
            </a:r>
            <a:r>
              <a:rPr lang="el-GR" sz="1600" dirty="0">
                <a:solidFill>
                  <a:srgbClr val="FF0000"/>
                </a:solidFill>
                <a:latin typeface="+mn-lt"/>
              </a:rPr>
              <a:t>μ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hypothesis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7930103" y="1412776"/>
            <a:ext cx="1106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l-GR" sz="1600" dirty="0" smtClean="0">
                <a:latin typeface="+mn-lt"/>
              </a:rPr>
              <a:t>ππ</a:t>
            </a:r>
            <a:endParaRPr lang="en-GB" sz="1600" dirty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hypothesis</a:t>
            </a:r>
            <a:endParaRPr lang="en-GB" sz="16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0352" y="2132856"/>
            <a:ext cx="135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K</a:t>
            </a:r>
            <a:r>
              <a:rPr lang="fr-FR" baseline="30000" dirty="0"/>
              <a:t>0</a:t>
            </a:r>
            <a:r>
              <a:rPr lang="fr-FR" baseline="-25000" dirty="0"/>
              <a:t>S</a:t>
            </a:r>
            <a:r>
              <a:rPr lang="fr-FR" dirty="0"/>
              <a:t> → µ</a:t>
            </a:r>
            <a:r>
              <a:rPr lang="fr-FR" baseline="30000" dirty="0"/>
              <a:t>+</a:t>
            </a:r>
            <a:r>
              <a:rPr lang="fr-FR" dirty="0"/>
              <a:t>µ</a:t>
            </a:r>
            <a:r>
              <a:rPr lang="fr-FR" baseline="30000" dirty="0"/>
              <a:t>-</a:t>
            </a:r>
            <a:r>
              <a:rPr lang="fr-FR" dirty="0"/>
              <a:t> 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3"/>
          <a:srcRect l="2089" r="1964"/>
          <a:stretch/>
        </p:blipFill>
        <p:spPr bwMode="auto">
          <a:xfrm>
            <a:off x="46941" y="3834160"/>
            <a:ext cx="2867614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Pascal\AppData\Local\Temp\wz6898\Fig4c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7" t="5639" r="4253" b="30540"/>
          <a:stretch/>
        </p:blipFill>
        <p:spPr bwMode="auto">
          <a:xfrm>
            <a:off x="5688632" y="3717032"/>
            <a:ext cx="349188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2313480" y="3882880"/>
            <a:ext cx="3986712" cy="1994392"/>
          </a:xfrm>
        </p:spPr>
        <p:txBody>
          <a:bodyPr/>
          <a:lstStyle/>
          <a:p>
            <a:pPr marL="477837" lvl="1" indent="0">
              <a:buNone/>
            </a:pPr>
            <a:r>
              <a:rPr lang="en-US" sz="1800" i="1" dirty="0"/>
              <a:t>Use CLs method to determine an upper limit </a:t>
            </a:r>
            <a:r>
              <a:rPr lang="en-US" sz="1800" i="1" dirty="0" smtClean="0"/>
              <a:t> on </a:t>
            </a:r>
            <a:r>
              <a:rPr lang="en-US" sz="1800" i="1" dirty="0"/>
              <a:t>the </a:t>
            </a:r>
            <a:r>
              <a:rPr lang="en-US" sz="1800" i="1" dirty="0" smtClean="0"/>
              <a:t>BR:</a:t>
            </a:r>
          </a:p>
          <a:p>
            <a:pPr marL="477837" lvl="1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BR(K</a:t>
            </a:r>
            <a:r>
              <a:rPr lang="en-US" sz="2000" baseline="30000" dirty="0" smtClean="0">
                <a:solidFill>
                  <a:srgbClr val="FF0000"/>
                </a:solidFill>
              </a:rPr>
              <a:t>0</a:t>
            </a:r>
            <a:r>
              <a:rPr lang="en-US" sz="2000" baseline="-25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</a:rPr>
              <a:t>→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 </a:t>
            </a:r>
            <a:r>
              <a:rPr lang="en-US" sz="2000" baseline="30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) &lt; </a:t>
            </a:r>
          </a:p>
          <a:p>
            <a:pPr marL="477837" lvl="1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11(9) x10</a:t>
            </a:r>
            <a:r>
              <a:rPr lang="en-US" sz="2000" baseline="30000" dirty="0" smtClean="0">
                <a:solidFill>
                  <a:srgbClr val="FF0000"/>
                </a:solidFill>
              </a:rPr>
              <a:t>-9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@ 95% (90%) </a:t>
            </a:r>
            <a:r>
              <a:rPr lang="en-US" sz="1400" dirty="0" err="1" smtClean="0">
                <a:solidFill>
                  <a:srgbClr val="FF0000"/>
                </a:solidFill>
              </a:rPr>
              <a:t>c.l</a:t>
            </a:r>
            <a:r>
              <a:rPr lang="en-US" sz="1400" dirty="0" smtClean="0">
                <a:solidFill>
                  <a:srgbClr val="FF0000"/>
                </a:solidFill>
              </a:rPr>
              <a:t>.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2"/>
            <a:r>
              <a:rPr lang="en-US" sz="1800" dirty="0" smtClean="0"/>
              <a:t>Factor 30 </a:t>
            </a:r>
            <a:r>
              <a:rPr lang="en-US" sz="1800" dirty="0" err="1" smtClean="0"/>
              <a:t>improvments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previous result! </a:t>
            </a:r>
            <a:endParaRPr lang="fr-FR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403648" y="450912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00FF"/>
                </a:solidFill>
              </a:rPr>
              <a:t>Signal </a:t>
            </a:r>
            <a:r>
              <a:rPr lang="fr-FR" sz="1200" dirty="0" err="1" smtClean="0">
                <a:solidFill>
                  <a:srgbClr val="0000FF"/>
                </a:solidFill>
              </a:rPr>
              <a:t>window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470298" y="4366845"/>
            <a:ext cx="163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0000FF"/>
                </a:solidFill>
              </a:rPr>
              <a:t>Expected</a:t>
            </a:r>
            <a:r>
              <a:rPr lang="fr-FR" sz="1200" dirty="0" smtClean="0">
                <a:solidFill>
                  <a:srgbClr val="0000FF"/>
                </a:solidFill>
              </a:rPr>
              <a:t> </a:t>
            </a:r>
            <a:r>
              <a:rPr lang="fr-FR" sz="1200" dirty="0" err="1" smtClean="0">
                <a:solidFill>
                  <a:srgbClr val="0000FF"/>
                </a:solidFill>
              </a:rPr>
              <a:t>bgd-only</a:t>
            </a:r>
            <a:endParaRPr lang="fr-FR" sz="1200" dirty="0" smtClean="0">
              <a:solidFill>
                <a:srgbClr val="0000FF"/>
              </a:solidFill>
            </a:endParaRPr>
          </a:p>
          <a:p>
            <a:r>
              <a:rPr lang="fr-FR" sz="1200" dirty="0" smtClean="0">
                <a:solidFill>
                  <a:srgbClr val="00B050"/>
                </a:solidFill>
              </a:rPr>
              <a:t>1</a:t>
            </a:r>
            <a:r>
              <a:rPr lang="en-US" sz="1200" dirty="0">
                <a:solidFill>
                  <a:srgbClr val="00B050"/>
                </a:solidFill>
                <a:sym typeface="Symbol"/>
              </a:rPr>
              <a:t> </a:t>
            </a:r>
            <a:r>
              <a:rPr lang="en-US" sz="1200" dirty="0" smtClean="0">
                <a:solidFill>
                  <a:srgbClr val="00B050"/>
                </a:solidFill>
                <a:sym typeface="Symbol"/>
              </a:rPr>
              <a:t> </a:t>
            </a:r>
            <a:r>
              <a:rPr lang="en-US" sz="1200" dirty="0" smtClean="0">
                <a:solidFill>
                  <a:srgbClr val="FFFF00"/>
                </a:solidFill>
                <a:sym typeface="Symbol"/>
              </a:rPr>
              <a:t>(2</a:t>
            </a:r>
            <a:r>
              <a:rPr lang="en-US" sz="1200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sz="1200" dirty="0" smtClean="0">
                <a:solidFill>
                  <a:srgbClr val="FFFF00"/>
                </a:solidFill>
                <a:sym typeface="Symbol"/>
              </a:rPr>
              <a:t>) </a:t>
            </a:r>
            <a:r>
              <a:rPr lang="en-US" sz="1200" dirty="0" smtClean="0">
                <a:solidFill>
                  <a:srgbClr val="00B050"/>
                </a:solidFill>
                <a:sym typeface="Symbol"/>
              </a:rPr>
              <a:t>bands</a:t>
            </a:r>
          </a:p>
          <a:p>
            <a:r>
              <a:rPr lang="en-US" sz="1200" dirty="0" smtClean="0">
                <a:sym typeface="Symbol"/>
              </a:rPr>
              <a:t>observed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30863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LHCb</a:t>
            </a:r>
            <a:r>
              <a:rPr lang="fr-FR" dirty="0"/>
              <a:t> detector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1206484"/>
          </a:xfrm>
        </p:spPr>
        <p:txBody>
          <a:bodyPr/>
          <a:lstStyle/>
          <a:p>
            <a:r>
              <a:rPr lang="fr-FR" dirty="0" smtClean="0"/>
              <a:t>A single-arm </a:t>
            </a:r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err="1"/>
              <a:t>spectrometer</a:t>
            </a:r>
            <a:r>
              <a:rPr lang="fr-FR" dirty="0" smtClean="0"/>
              <a:t>: </a:t>
            </a:r>
          </a:p>
          <a:p>
            <a:pPr lvl="1"/>
            <a:r>
              <a:rPr lang="en-US" dirty="0" smtClean="0"/>
              <a:t>Covers </a:t>
            </a:r>
            <a:r>
              <a:rPr lang="en-US" dirty="0"/>
              <a:t>~4% of the solid angle, but captures ~</a:t>
            </a:r>
            <a:r>
              <a:rPr lang="en-US" dirty="0" smtClean="0"/>
              <a:t>30</a:t>
            </a:r>
            <a:r>
              <a:rPr lang="en-US" dirty="0"/>
              <a:t>% of the heavy quark </a:t>
            </a:r>
            <a:r>
              <a:rPr lang="en-US" dirty="0" smtClean="0"/>
              <a:t>production cross-section</a:t>
            </a:r>
            <a:endParaRPr lang="fr-FR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3074" name="Picture 2" descr="C:\Users\Pascal\Documents\LHCb\Conferences\Berkeley 2013\LHCbDetectorpnglight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" t="3875" r="6757" b="3404"/>
          <a:stretch/>
        </p:blipFill>
        <p:spPr bwMode="auto">
          <a:xfrm>
            <a:off x="179512" y="2357716"/>
            <a:ext cx="6472518" cy="365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" t="6647" r="6060" b="2709"/>
          <a:stretch/>
        </p:blipFill>
        <p:spPr bwMode="auto">
          <a:xfrm>
            <a:off x="6429896" y="3897052"/>
            <a:ext cx="2736812" cy="263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cteur droit avec flèche 6"/>
          <p:cNvCxnSpPr/>
          <p:nvPr/>
        </p:nvCxnSpPr>
        <p:spPr>
          <a:xfrm flipV="1">
            <a:off x="1043608" y="3807042"/>
            <a:ext cx="4248472" cy="418024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66600" y="4040399"/>
            <a:ext cx="7040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~20m</a:t>
            </a:r>
            <a:endParaRPr lang="fr-FR" sz="1600" dirty="0">
              <a:solidFill>
                <a:schemeClr val="bg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6516216" y="2564904"/>
            <a:ext cx="0" cy="2664296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54364" y="2852936"/>
            <a:ext cx="7040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~10m</a:t>
            </a:r>
            <a:endParaRPr lang="fr-FR" sz="1600" dirty="0">
              <a:solidFill>
                <a:schemeClr val="bg1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1115616" y="3037602"/>
            <a:ext cx="4104456" cy="1187464"/>
          </a:xfrm>
          <a:prstGeom prst="line">
            <a:avLst/>
          </a:prstGeom>
          <a:ln w="28575">
            <a:solidFill>
              <a:srgbClr val="FFFF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1115616" y="3897052"/>
            <a:ext cx="4464496" cy="328014"/>
          </a:xfrm>
          <a:prstGeom prst="line">
            <a:avLst/>
          </a:prstGeom>
          <a:ln w="28575">
            <a:solidFill>
              <a:srgbClr val="FFFF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5292080" y="3807042"/>
            <a:ext cx="288032" cy="9001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V="1">
            <a:off x="5220072" y="3037602"/>
            <a:ext cx="36004" cy="76944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81" name="Rectangle 3080"/>
          <p:cNvSpPr/>
          <p:nvPr/>
        </p:nvSpPr>
        <p:spPr>
          <a:xfrm>
            <a:off x="4860032" y="3222268"/>
            <a:ext cx="1337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FFFF00"/>
                </a:solidFill>
              </a:rPr>
              <a:t>10 – 250 </a:t>
            </a:r>
            <a:r>
              <a:rPr lang="fr-FR" sz="1400" dirty="0" err="1">
                <a:solidFill>
                  <a:srgbClr val="FFFF00"/>
                </a:solidFill>
              </a:rPr>
              <a:t>mrad</a:t>
            </a:r>
            <a:endParaRPr lang="fr-FR" sz="1400" dirty="0">
              <a:solidFill>
                <a:srgbClr val="FFFF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178990" y="3544270"/>
            <a:ext cx="1337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FFFF00"/>
                </a:solidFill>
              </a:rPr>
              <a:t>10 – </a:t>
            </a:r>
            <a:r>
              <a:rPr lang="fr-FR" sz="1400" dirty="0" smtClean="0">
                <a:solidFill>
                  <a:srgbClr val="FFFF00"/>
                </a:solidFill>
              </a:rPr>
              <a:t>300 </a:t>
            </a:r>
            <a:r>
              <a:rPr lang="fr-FR" sz="1400" dirty="0" err="1">
                <a:solidFill>
                  <a:srgbClr val="FFFF00"/>
                </a:solidFill>
              </a:rPr>
              <a:t>mrad</a:t>
            </a:r>
            <a:endParaRPr lang="fr-FR" sz="1400" dirty="0">
              <a:solidFill>
                <a:srgbClr val="FFFF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452320" y="4805536"/>
            <a:ext cx="792088" cy="711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2" name="Rectangle 3081"/>
          <p:cNvSpPr/>
          <p:nvPr/>
        </p:nvSpPr>
        <p:spPr>
          <a:xfrm>
            <a:off x="8100392" y="4437112"/>
            <a:ext cx="50405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3" name="ZoneTexte 3082"/>
          <p:cNvSpPr txBox="1"/>
          <p:nvPr/>
        </p:nvSpPr>
        <p:spPr>
          <a:xfrm>
            <a:off x="7891300" y="2708004"/>
            <a:ext cx="1224136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0000FF"/>
                </a:solidFill>
              </a:rPr>
              <a:t>LHCb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region</a:t>
            </a:r>
            <a:endParaRPr lang="fr-FR" dirty="0" smtClean="0">
              <a:solidFill>
                <a:srgbClr val="0000FF"/>
              </a:solidFill>
            </a:endParaRPr>
          </a:p>
          <a:p>
            <a:pPr algn="ctr"/>
            <a:r>
              <a:rPr lang="en-US" dirty="0">
                <a:solidFill>
                  <a:srgbClr val="0000FF"/>
                </a:solidFill>
              </a:rPr>
              <a:t>2 &lt; </a:t>
            </a:r>
            <a:r>
              <a:rPr lang="el-GR" dirty="0">
                <a:solidFill>
                  <a:srgbClr val="0000FF"/>
                </a:solidFill>
              </a:rPr>
              <a:t>η</a:t>
            </a:r>
            <a:r>
              <a:rPr lang="en-US" dirty="0">
                <a:solidFill>
                  <a:srgbClr val="0000FF"/>
                </a:solidFill>
              </a:rPr>
              <a:t> &lt; </a:t>
            </a:r>
            <a:r>
              <a:rPr lang="en-US" dirty="0" smtClean="0">
                <a:solidFill>
                  <a:srgbClr val="0000FF"/>
                </a:solidFill>
              </a:rPr>
              <a:t>5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47" name="Connecteur droit avec flèche 46"/>
          <p:cNvCxnSpPr>
            <a:stCxn id="3082" idx="0"/>
          </p:cNvCxnSpPr>
          <p:nvPr/>
        </p:nvCxnSpPr>
        <p:spPr>
          <a:xfrm flipV="1">
            <a:off x="8352420" y="3631334"/>
            <a:ext cx="140858" cy="80577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6732240" y="1896051"/>
            <a:ext cx="174274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ATLAS &amp; CMS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region |</a:t>
            </a:r>
            <a:r>
              <a:rPr lang="el-GR" dirty="0" smtClean="0">
                <a:solidFill>
                  <a:srgbClr val="0000FF"/>
                </a:solidFill>
              </a:rPr>
              <a:t>η</a:t>
            </a:r>
            <a:r>
              <a:rPr lang="fr-FR" dirty="0" smtClean="0">
                <a:solidFill>
                  <a:srgbClr val="0000FF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&lt; </a:t>
            </a:r>
            <a:r>
              <a:rPr lang="en-US" dirty="0" smtClean="0">
                <a:solidFill>
                  <a:srgbClr val="0000FF"/>
                </a:solidFill>
              </a:rPr>
              <a:t>2.5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50" name="Connecteur droit avec flèche 49"/>
          <p:cNvCxnSpPr>
            <a:stCxn id="45" idx="0"/>
            <a:endCxn id="49" idx="2"/>
          </p:cNvCxnSpPr>
          <p:nvPr/>
        </p:nvCxnSpPr>
        <p:spPr>
          <a:xfrm flipH="1" flipV="1">
            <a:off x="7603613" y="2542382"/>
            <a:ext cx="244751" cy="226315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9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342107" y="3267561"/>
            <a:ext cx="8459787" cy="1584325"/>
            <a:chOff x="684213" y="961644"/>
            <a:chExt cx="8459787" cy="1584325"/>
          </a:xfrm>
        </p:grpSpPr>
        <p:sp>
          <p:nvSpPr>
            <p:cNvPr id="7" name="Rectangle 59"/>
            <p:cNvSpPr>
              <a:spLocks noChangeArrowheads="1"/>
            </p:cNvSpPr>
            <p:nvPr/>
          </p:nvSpPr>
          <p:spPr bwMode="auto">
            <a:xfrm>
              <a:off x="684213" y="961644"/>
              <a:ext cx="7704137" cy="158432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8" name="Picture 38" descr="bs_twt_Z_mumu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16313" y="1200221"/>
              <a:ext cx="1992312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39"/>
            <p:cNvSpPr txBox="1">
              <a:spLocks noChangeArrowheads="1"/>
            </p:cNvSpPr>
            <p:nvPr/>
          </p:nvSpPr>
          <p:spPr bwMode="auto">
            <a:xfrm>
              <a:off x="1524000" y="984321"/>
              <a:ext cx="52705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b="1" dirty="0">
                  <a:solidFill>
                    <a:schemeClr val="accent2"/>
                  </a:solidFill>
                  <a:latin typeface="Arial" charset="0"/>
                </a:rPr>
                <a:t>SM</a:t>
              </a:r>
            </a:p>
          </p:txBody>
        </p:sp>
        <p:pic>
          <p:nvPicPr>
            <p:cNvPr id="10" name="Picture 41" descr="bs_sCt_bb_HA_mumu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5963" y="982734"/>
              <a:ext cx="2233612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61"/>
            <p:cNvSpPr txBox="1">
              <a:spLocks noChangeArrowheads="1"/>
            </p:cNvSpPr>
            <p:nvPr/>
          </p:nvSpPr>
          <p:spPr bwMode="auto">
            <a:xfrm>
              <a:off x="4189413" y="984321"/>
              <a:ext cx="52705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b="1">
                  <a:solidFill>
                    <a:schemeClr val="accent2"/>
                  </a:solidFill>
                  <a:latin typeface="Arial" charset="0"/>
                </a:rPr>
                <a:t>SM</a:t>
              </a:r>
            </a:p>
          </p:txBody>
        </p:sp>
        <p:sp>
          <p:nvSpPr>
            <p:cNvPr id="12" name="Text Box 62"/>
            <p:cNvSpPr txBox="1">
              <a:spLocks noChangeArrowheads="1"/>
            </p:cNvSpPr>
            <p:nvPr/>
          </p:nvSpPr>
          <p:spPr bwMode="auto">
            <a:xfrm>
              <a:off x="6438900" y="977971"/>
              <a:ext cx="86995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b="1">
                  <a:solidFill>
                    <a:schemeClr val="accent2"/>
                  </a:solidFill>
                  <a:latin typeface="Arial" charset="0"/>
                </a:rPr>
                <a:t>MSSM</a:t>
              </a:r>
            </a:p>
          </p:txBody>
        </p:sp>
        <p:sp>
          <p:nvSpPr>
            <p:cNvPr id="13" name="Rectangle 68"/>
            <p:cNvSpPr>
              <a:spLocks noChangeArrowheads="1"/>
            </p:cNvSpPr>
            <p:nvPr/>
          </p:nvSpPr>
          <p:spPr bwMode="auto">
            <a:xfrm>
              <a:off x="6732588" y="2249559"/>
              <a:ext cx="495300" cy="246062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fr-FR"/>
            </a:p>
          </p:txBody>
        </p:sp>
        <p:grpSp>
          <p:nvGrpSpPr>
            <p:cNvPr id="14" name="Group 6"/>
            <p:cNvGrpSpPr>
              <a:grpSpLocks noChangeAspect="1"/>
            </p:cNvGrpSpPr>
            <p:nvPr/>
          </p:nvGrpSpPr>
          <p:grpSpPr bwMode="auto">
            <a:xfrm>
              <a:off x="933456" y="1322326"/>
              <a:ext cx="1982791" cy="766895"/>
              <a:chOff x="4123" y="508"/>
              <a:chExt cx="1973" cy="686"/>
            </a:xfrm>
          </p:grpSpPr>
          <p:graphicFrame>
            <p:nvGraphicFramePr>
              <p:cNvPr id="18" name="Object 7"/>
              <p:cNvGraphicFramePr>
                <a:graphicFrameLocks noChangeAspect="1"/>
              </p:cNvGraphicFramePr>
              <p:nvPr/>
            </p:nvGraphicFramePr>
            <p:xfrm>
              <a:off x="4999" y="668"/>
              <a:ext cx="160" cy="1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59" name="Équation" r:id="rId5" imgW="317500" imgH="228600" progId="Equation.3">
                      <p:embed/>
                    </p:oleObj>
                  </mc:Choice>
                  <mc:Fallback>
                    <p:oleObj name="Équation" r:id="rId5" imgW="3175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99" y="668"/>
                            <a:ext cx="160" cy="11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8"/>
              <p:cNvGraphicFramePr>
                <a:graphicFrameLocks noChangeAspect="1"/>
              </p:cNvGraphicFramePr>
              <p:nvPr/>
            </p:nvGraphicFramePr>
            <p:xfrm>
              <a:off x="4999" y="1008"/>
              <a:ext cx="160" cy="1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0" name="Équation" r:id="rId7" imgW="317500" imgH="228600" progId="Equation.3">
                      <p:embed/>
                    </p:oleObj>
                  </mc:Choice>
                  <mc:Fallback>
                    <p:oleObj name="Équation" r:id="rId7" imgW="3175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99" y="1008"/>
                            <a:ext cx="160" cy="11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9"/>
              <p:cNvGraphicFramePr>
                <a:graphicFrameLocks noChangeAspect="1"/>
              </p:cNvGraphicFramePr>
              <p:nvPr/>
            </p:nvGraphicFramePr>
            <p:xfrm>
              <a:off x="4123" y="1037"/>
              <a:ext cx="83" cy="1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1" name="Équation" r:id="rId8" imgW="165100" imgH="241300" progId="Equation.3">
                      <p:embed/>
                    </p:oleObj>
                  </mc:Choice>
                  <mc:Fallback>
                    <p:oleObj name="Équation" r:id="rId8" imgW="1651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3" y="1037"/>
                            <a:ext cx="83" cy="12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10"/>
              <p:cNvGraphicFramePr>
                <a:graphicFrameLocks noChangeAspect="1"/>
              </p:cNvGraphicFramePr>
              <p:nvPr/>
            </p:nvGraphicFramePr>
            <p:xfrm>
              <a:off x="4123" y="576"/>
              <a:ext cx="83" cy="1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2" name="Équation" r:id="rId10" imgW="165100" imgH="203200" progId="Equation.3">
                      <p:embed/>
                    </p:oleObj>
                  </mc:Choice>
                  <mc:Fallback>
                    <p:oleObj name="Équation" r:id="rId10" imgW="1651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3" y="576"/>
                            <a:ext cx="83" cy="1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1"/>
              <p:cNvGraphicFramePr>
                <a:graphicFrameLocks noChangeAspect="1"/>
              </p:cNvGraphicFramePr>
              <p:nvPr/>
            </p:nvGraphicFramePr>
            <p:xfrm>
              <a:off x="5947" y="528"/>
              <a:ext cx="149" cy="1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3" name="Équation" r:id="rId12" imgW="292100" imgH="368300" progId="Equation.3">
                      <p:embed/>
                    </p:oleObj>
                  </mc:Choice>
                  <mc:Fallback>
                    <p:oleObj name="Équation" r:id="rId12" imgW="292100" imgH="368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7" y="528"/>
                            <a:ext cx="149" cy="1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12"/>
              <p:cNvGraphicFramePr>
                <a:graphicFrameLocks noChangeAspect="1"/>
              </p:cNvGraphicFramePr>
              <p:nvPr/>
            </p:nvGraphicFramePr>
            <p:xfrm>
              <a:off x="4632" y="824"/>
              <a:ext cx="58" cy="1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4" name="Équation" r:id="rId14" imgW="114300" imgH="203200" progId="Equation.3">
                      <p:embed/>
                    </p:oleObj>
                  </mc:Choice>
                  <mc:Fallback>
                    <p:oleObj name="Équation" r:id="rId14" imgW="1143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32" y="824"/>
                            <a:ext cx="58" cy="1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4" name="Group 13"/>
              <p:cNvGrpSpPr>
                <a:grpSpLocks noChangeAspect="1"/>
              </p:cNvGrpSpPr>
              <p:nvPr/>
            </p:nvGrpSpPr>
            <p:grpSpPr bwMode="auto">
              <a:xfrm>
                <a:off x="4267" y="508"/>
                <a:ext cx="1632" cy="390"/>
                <a:chOff x="4560" y="378"/>
                <a:chExt cx="1248" cy="390"/>
              </a:xfrm>
            </p:grpSpPr>
            <p:grpSp>
              <p:nvGrpSpPr>
                <p:cNvPr id="27" name="Group 14"/>
                <p:cNvGrpSpPr>
                  <a:grpSpLocks noChangeAspect="1"/>
                </p:cNvGrpSpPr>
                <p:nvPr/>
              </p:nvGrpSpPr>
              <p:grpSpPr bwMode="auto">
                <a:xfrm>
                  <a:off x="4560" y="768"/>
                  <a:ext cx="1248" cy="0"/>
                  <a:chOff x="4560" y="768"/>
                  <a:chExt cx="1248" cy="0"/>
                </a:xfrm>
              </p:grpSpPr>
              <p:grpSp>
                <p:nvGrpSpPr>
                  <p:cNvPr id="42" name="Group 1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560" y="768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47" name="Line 16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Line 17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3" name="Group 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18" y="768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45" name="Line 19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6" name="Line 20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44" name="Line 2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989" y="768"/>
                    <a:ext cx="390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" name="Group 22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384"/>
                  <a:ext cx="1248" cy="0"/>
                  <a:chOff x="4560" y="768"/>
                  <a:chExt cx="1248" cy="0"/>
                </a:xfrm>
              </p:grpSpPr>
              <p:grpSp>
                <p:nvGrpSpPr>
                  <p:cNvPr id="35" name="Group 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560" y="768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40" name="Line 24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" name="Line 25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6" name="Group 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18" y="768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38" name="Line 27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9" name="Line 28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37" name="Line 2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989" y="768"/>
                    <a:ext cx="390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9" name="Group 30"/>
                <p:cNvGrpSpPr>
                  <a:grpSpLocks noChangeAspect="1"/>
                </p:cNvGrpSpPr>
                <p:nvPr/>
              </p:nvGrpSpPr>
              <p:grpSpPr bwMode="auto">
                <a:xfrm rot="16200000" flipH="1">
                  <a:off x="5229" y="573"/>
                  <a:ext cx="390" cy="0"/>
                  <a:chOff x="4573" y="788"/>
                  <a:chExt cx="390" cy="0"/>
                </a:xfrm>
              </p:grpSpPr>
              <p:sp>
                <p:nvSpPr>
                  <p:cNvPr id="33" name="Line 3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573" y="788"/>
                    <a:ext cx="390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4" name="Line 3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702" y="788"/>
                    <a:ext cx="13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 type="triangle" w="med" len="med"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30" name="Group 33"/>
                <p:cNvGrpSpPr>
                  <a:grpSpLocks noChangeAspect="1"/>
                </p:cNvGrpSpPr>
                <p:nvPr/>
              </p:nvGrpSpPr>
              <p:grpSpPr bwMode="auto">
                <a:xfrm rot="5400000" flipH="1">
                  <a:off x="4749" y="573"/>
                  <a:ext cx="390" cy="0"/>
                  <a:chOff x="4573" y="788"/>
                  <a:chExt cx="390" cy="0"/>
                </a:xfrm>
              </p:grpSpPr>
              <p:sp>
                <p:nvSpPr>
                  <p:cNvPr id="31" name="Line 34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573" y="788"/>
                    <a:ext cx="390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2" name="Line 35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702" y="788"/>
                    <a:ext cx="13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 type="triangle" w="med" len="med"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graphicFrame>
            <p:nvGraphicFramePr>
              <p:cNvPr id="25" name="Object 36"/>
              <p:cNvGraphicFramePr>
                <a:graphicFrameLocks noChangeAspect="1"/>
              </p:cNvGraphicFramePr>
              <p:nvPr/>
            </p:nvGraphicFramePr>
            <p:xfrm>
              <a:off x="5947" y="1008"/>
              <a:ext cx="143" cy="1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5" name="Équation" r:id="rId16" imgW="279400" imgH="368300" progId="Equation.3">
                      <p:embed/>
                    </p:oleObj>
                  </mc:Choice>
                  <mc:Fallback>
                    <p:oleObj name="Équation" r:id="rId16" imgW="279400" imgH="368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7" y="1008"/>
                            <a:ext cx="143" cy="1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37"/>
              <p:cNvGraphicFramePr>
                <a:graphicFrameLocks noChangeAspect="1"/>
              </p:cNvGraphicFramePr>
              <p:nvPr/>
            </p:nvGraphicFramePr>
            <p:xfrm>
              <a:off x="5443" y="834"/>
              <a:ext cx="98" cy="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66" name="Équation" r:id="rId18" imgW="190500" imgH="165100" progId="Equation.3">
                      <p:embed/>
                    </p:oleObj>
                  </mc:Choice>
                  <mc:Fallback>
                    <p:oleObj name="Équation" r:id="rId18" imgW="190500" imgH="1651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3" y="834"/>
                            <a:ext cx="98" cy="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5" name="Text Box 65"/>
            <p:cNvSpPr txBox="1">
              <a:spLocks noChangeArrowheads="1"/>
            </p:cNvSpPr>
            <p:nvPr/>
          </p:nvSpPr>
          <p:spPr bwMode="auto">
            <a:xfrm>
              <a:off x="1928794" y="1197048"/>
              <a:ext cx="4964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3200" dirty="0">
                  <a:solidFill>
                    <a:srgbClr val="FF0000"/>
                  </a:solidFill>
                  <a:latin typeface="Times" pitchFamily="18" charset="0"/>
                </a:rPr>
                <a:t>? </a:t>
              </a:r>
            </a:p>
          </p:txBody>
        </p:sp>
        <p:sp>
          <p:nvSpPr>
            <p:cNvPr id="16" name="Text Box 65"/>
            <p:cNvSpPr txBox="1">
              <a:spLocks noChangeArrowheads="1"/>
            </p:cNvSpPr>
            <p:nvPr/>
          </p:nvSpPr>
          <p:spPr bwMode="auto">
            <a:xfrm>
              <a:off x="3786182" y="1054172"/>
              <a:ext cx="4964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3200" dirty="0">
                  <a:solidFill>
                    <a:srgbClr val="FF0000"/>
                  </a:solidFill>
                  <a:latin typeface="Times" pitchFamily="18" charset="0"/>
                </a:rPr>
                <a:t>? 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79148" y="1482800"/>
              <a:ext cx="15648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~ tan</a:t>
              </a:r>
              <a:r>
                <a:rPr lang="en-US" baseline="30000" dirty="0" smtClean="0">
                  <a:latin typeface="Comic Sans MS" pitchFamily="66" charset="0"/>
                </a:rPr>
                <a:t>6</a:t>
              </a:r>
              <a:r>
                <a:rPr lang="en-US" dirty="0" smtClean="0">
                  <a:latin typeface="Comic Sans MS" pitchFamily="66" charset="0"/>
                  <a:sym typeface="Symbol" pitchFamily="18" charset="2"/>
                </a:rPr>
                <a:t>/M</a:t>
              </a:r>
              <a:r>
                <a:rPr lang="en-US" baseline="-25000" dirty="0" smtClean="0">
                  <a:latin typeface="Comic Sans MS" pitchFamily="66" charset="0"/>
                  <a:sym typeface="Symbol" pitchFamily="18" charset="2"/>
                </a:rPr>
                <a:t>H</a:t>
              </a:r>
              <a:r>
                <a:rPr lang="en-US" baseline="30000" dirty="0" smtClean="0">
                  <a:latin typeface="Comic Sans MS" pitchFamily="66" charset="0"/>
                  <a:sym typeface="Symbol" pitchFamily="18" charset="2"/>
                </a:rPr>
                <a:t>2</a:t>
              </a:r>
              <a:r>
                <a:rPr lang="en-US" dirty="0" smtClean="0">
                  <a:latin typeface="Comic Sans MS" pitchFamily="66" charset="0"/>
                  <a:sym typeface="Symbol" pitchFamily="18" charset="2"/>
                </a:rPr>
                <a:t> </a:t>
              </a:r>
              <a:endParaRPr lang="fr-FR" dirty="0"/>
            </a:p>
          </p:txBody>
        </p:sp>
      </p:grp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baseline="-25000" dirty="0" smtClean="0"/>
              <a:t>(s)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2240613"/>
          </a:xfrm>
        </p:spPr>
        <p:txBody>
          <a:bodyPr/>
          <a:lstStyle/>
          <a:p>
            <a:pPr lvl="1"/>
            <a:r>
              <a:rPr lang="en-US" dirty="0"/>
              <a:t>Decay strongly suppressed </a:t>
            </a:r>
            <a:r>
              <a:rPr lang="en-US" dirty="0" smtClean="0"/>
              <a:t>(</a:t>
            </a:r>
            <a:r>
              <a:rPr lang="en-US" dirty="0" err="1" smtClean="0"/>
              <a:t>helicity</a:t>
            </a:r>
            <a:r>
              <a:rPr lang="en-US" dirty="0" smtClean="0"/>
              <a:t>) in SM</a:t>
            </a:r>
          </a:p>
          <a:p>
            <a:pPr lvl="2"/>
            <a:r>
              <a:rPr lang="en-US" dirty="0" smtClean="0"/>
              <a:t>Well predicted in the SM:</a:t>
            </a:r>
          </a:p>
          <a:p>
            <a:pPr lvl="3"/>
            <a:r>
              <a:rPr lang="en-GB" dirty="0"/>
              <a:t>BR(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→ 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en-GB" dirty="0"/>
              <a:t>)=(</a:t>
            </a:r>
            <a:r>
              <a:rPr lang="en-GB" dirty="0" smtClean="0"/>
              <a:t>3.5 </a:t>
            </a:r>
            <a:r>
              <a:rPr lang="en-GB" dirty="0">
                <a:cs typeface="Times New Roman" pitchFamily="18" charset="0"/>
              </a:rPr>
              <a:t>± </a:t>
            </a:r>
            <a:r>
              <a:rPr lang="en-GB" dirty="0"/>
              <a:t>0.3)</a:t>
            </a:r>
            <a:r>
              <a:rPr lang="en-GB" sz="1200" dirty="0"/>
              <a:t> </a:t>
            </a:r>
            <a:r>
              <a:rPr lang="en-GB" dirty="0">
                <a:cs typeface="Times New Roman" pitchFamily="18" charset="0"/>
                <a:sym typeface="Symbol" pitchFamily="18" charset="2"/>
              </a:rPr>
              <a:t></a:t>
            </a:r>
            <a:r>
              <a:rPr lang="en-GB" dirty="0" smtClean="0"/>
              <a:t>10</a:t>
            </a:r>
            <a:r>
              <a:rPr lang="en-GB" baseline="30000" dirty="0" smtClean="0"/>
              <a:t>-9</a:t>
            </a:r>
          </a:p>
          <a:p>
            <a:pPr lvl="3"/>
            <a:r>
              <a:rPr lang="en-GB" dirty="0" smtClean="0"/>
              <a:t>BR(B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→ 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en-GB" dirty="0" smtClean="0"/>
              <a:t>)=(0.11 </a:t>
            </a:r>
            <a:r>
              <a:rPr lang="en-GB" dirty="0">
                <a:cs typeface="Times New Roman" pitchFamily="18" charset="0"/>
              </a:rPr>
              <a:t>± </a:t>
            </a:r>
            <a:r>
              <a:rPr lang="en-GB" dirty="0" smtClean="0"/>
              <a:t>0.01)</a:t>
            </a:r>
            <a:r>
              <a:rPr lang="en-GB" sz="1200" dirty="0" smtClean="0"/>
              <a:t> </a:t>
            </a:r>
            <a:r>
              <a:rPr lang="en-GB" dirty="0">
                <a:cs typeface="Times New Roman" pitchFamily="18" charset="0"/>
                <a:sym typeface="Symbol" pitchFamily="18" charset="2"/>
              </a:rPr>
              <a:t></a:t>
            </a:r>
            <a:r>
              <a:rPr lang="en-GB" dirty="0" smtClean="0"/>
              <a:t>10</a:t>
            </a:r>
            <a:r>
              <a:rPr lang="en-GB" baseline="30000" dirty="0" smtClean="0"/>
              <a:t>-9</a:t>
            </a:r>
            <a:r>
              <a:rPr lang="en-GB" dirty="0" smtClean="0"/>
              <a:t>  </a:t>
            </a:r>
          </a:p>
          <a:p>
            <a:pPr marL="1716087" lvl="4" indent="0">
              <a:buNone/>
            </a:pPr>
            <a:r>
              <a:rPr lang="en-GB" i="1" dirty="0" smtClean="0"/>
              <a:t>[arXiv:1208:0934 </a:t>
            </a:r>
            <a:r>
              <a:rPr lang="en-GB" i="1" dirty="0"/>
              <a:t>&amp; PRL 109 041801 (2012</a:t>
            </a:r>
            <a:r>
              <a:rPr lang="en-GB" i="1" dirty="0" smtClean="0"/>
              <a:t>)]</a:t>
            </a:r>
          </a:p>
          <a:p>
            <a:pPr lvl="2"/>
            <a:r>
              <a:rPr lang="en-GB" dirty="0" smtClean="0"/>
              <a:t>Sensitive </a:t>
            </a:r>
            <a:r>
              <a:rPr lang="en-GB" dirty="0"/>
              <a:t>to New Physics; could be strongly enhanced in </a:t>
            </a:r>
            <a:r>
              <a:rPr lang="en-GB" dirty="0" smtClean="0"/>
              <a:t>SUSY</a:t>
            </a:r>
            <a:endParaRPr lang="en-US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49" name="Espace réservé du contenu 48"/>
          <p:cNvSpPr>
            <a:spLocks noGrp="1"/>
          </p:cNvSpPr>
          <p:nvPr>
            <p:ph idx="12"/>
          </p:nvPr>
        </p:nvSpPr>
        <p:spPr>
          <a:xfrm>
            <a:off x="107982" y="4707721"/>
            <a:ext cx="9036050" cy="1101840"/>
          </a:xfrm>
        </p:spPr>
        <p:txBody>
          <a:bodyPr/>
          <a:lstStyle/>
          <a:p>
            <a:pPr lvl="2"/>
            <a:r>
              <a:rPr lang="fr-FR" dirty="0" err="1" smtClean="0"/>
              <a:t>Experimentaly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reconstruct</a:t>
            </a:r>
            <a:endParaRPr lang="fr-FR" dirty="0" smtClean="0"/>
          </a:p>
          <a:p>
            <a:pPr lvl="3"/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reconstructable</a:t>
            </a:r>
            <a:r>
              <a:rPr lang="fr-FR" dirty="0" smtClean="0"/>
              <a:t> </a:t>
            </a:r>
            <a:r>
              <a:rPr lang="fr-FR" dirty="0" err="1" smtClean="0"/>
              <a:t>leptonic</a:t>
            </a:r>
            <a:r>
              <a:rPr lang="fr-FR" dirty="0" smtClean="0"/>
              <a:t> final state</a:t>
            </a:r>
          </a:p>
          <a:p>
            <a:pPr lvl="3"/>
            <a:r>
              <a:rPr lang="fr-FR" dirty="0" err="1" smtClean="0"/>
              <a:t>Searching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for a long time!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33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04" y="1361071"/>
            <a:ext cx="4140000" cy="419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GB" baseline="-25000" dirty="0"/>
              <a:t>(s)</a:t>
            </a:r>
            <a:r>
              <a:rPr lang="en-GB" dirty="0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6512" y="836613"/>
            <a:ext cx="5328146" cy="4838248"/>
          </a:xfrm>
        </p:spPr>
        <p:txBody>
          <a:bodyPr/>
          <a:lstStyle/>
          <a:p>
            <a:pPr lvl="1"/>
            <a:r>
              <a:rPr lang="fr-FR" dirty="0" smtClean="0"/>
              <a:t>A long </a:t>
            </a:r>
            <a:r>
              <a:rPr lang="fr-FR" dirty="0" err="1" smtClean="0"/>
              <a:t>quest</a:t>
            </a:r>
            <a:r>
              <a:rPr lang="fr-FR" dirty="0" smtClean="0"/>
              <a:t> for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</a:t>
            </a:r>
          </a:p>
          <a:p>
            <a:pPr lvl="2"/>
            <a:r>
              <a:rPr lang="en-US" dirty="0"/>
              <a:t>First attempt by </a:t>
            </a:r>
            <a:r>
              <a:rPr lang="en-US" dirty="0" smtClean="0"/>
              <a:t>CLEO (1984) </a:t>
            </a:r>
          </a:p>
          <a:p>
            <a:pPr lvl="3"/>
            <a:r>
              <a:rPr lang="fr-FR" dirty="0"/>
              <a:t>BR(</a:t>
            </a:r>
            <a:r>
              <a:rPr lang="en-GB" dirty="0"/>
              <a:t>B</a:t>
            </a:r>
            <a:r>
              <a:rPr lang="en-GB" baseline="30000" dirty="0"/>
              <a:t>0</a:t>
            </a:r>
            <a:r>
              <a:rPr lang="en-GB" dirty="0">
                <a:sym typeface="Symbol" pitchFamily="18" charset="2"/>
              </a:rPr>
              <a:t>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/>
              <a:t>) &lt; </a:t>
            </a:r>
            <a:r>
              <a:rPr lang="fr-FR" dirty="0" smtClean="0"/>
              <a:t>2x10</a:t>
            </a:r>
            <a:r>
              <a:rPr lang="fr-FR" baseline="30000" dirty="0" smtClean="0"/>
              <a:t>-4 </a:t>
            </a:r>
            <a:r>
              <a:rPr lang="fr-FR" sz="1400" dirty="0"/>
              <a:t>(</a:t>
            </a:r>
            <a:r>
              <a:rPr lang="fr-FR" sz="1400" dirty="0" smtClean="0"/>
              <a:t>90%CL)</a:t>
            </a:r>
            <a:endParaRPr lang="en-US" sz="1400" dirty="0" smtClean="0"/>
          </a:p>
          <a:p>
            <a:pPr lvl="2"/>
            <a:r>
              <a:rPr lang="en-US" dirty="0"/>
              <a:t>A</a:t>
            </a:r>
            <a:r>
              <a:rPr lang="en-US" dirty="0" smtClean="0"/>
              <a:t>nd ARGUS </a:t>
            </a:r>
            <a:r>
              <a:rPr lang="en-US" dirty="0"/>
              <a:t>(</a:t>
            </a:r>
            <a:r>
              <a:rPr lang="en-US" dirty="0" smtClean="0"/>
              <a:t>1987)</a:t>
            </a:r>
          </a:p>
          <a:p>
            <a:pPr lvl="3"/>
            <a:r>
              <a:rPr lang="fr-FR" dirty="0" smtClean="0"/>
              <a:t> BR(</a:t>
            </a:r>
            <a:r>
              <a:rPr lang="en-GB" dirty="0" smtClean="0"/>
              <a:t>B</a:t>
            </a:r>
            <a:r>
              <a:rPr lang="en-GB" baseline="30000" dirty="0" smtClean="0"/>
              <a:t>0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) &lt; 5x10</a:t>
            </a:r>
            <a:r>
              <a:rPr lang="fr-FR" baseline="30000" dirty="0" smtClean="0"/>
              <a:t>-5</a:t>
            </a:r>
            <a:r>
              <a:rPr lang="fr-FR" sz="1400" dirty="0"/>
              <a:t>(90%CL</a:t>
            </a:r>
            <a:r>
              <a:rPr lang="fr-FR" sz="1400" dirty="0" smtClean="0"/>
              <a:t>)</a:t>
            </a:r>
            <a:endParaRPr lang="en-US" dirty="0" smtClean="0"/>
          </a:p>
          <a:p>
            <a:pPr lvl="2"/>
            <a:r>
              <a:rPr lang="fr-FR" dirty="0" smtClean="0"/>
              <a:t>Situation </a:t>
            </a: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October</a:t>
            </a:r>
            <a:r>
              <a:rPr lang="fr-FR" dirty="0"/>
              <a:t> 2012 (95%CL</a:t>
            </a:r>
            <a:r>
              <a:rPr lang="fr-FR" dirty="0" smtClean="0"/>
              <a:t>):</a:t>
            </a:r>
          </a:p>
          <a:p>
            <a:pPr lvl="3"/>
            <a:r>
              <a:rPr lang="fr-FR" dirty="0" smtClean="0"/>
              <a:t>ATLAS: BR(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) &lt; 22x10</a:t>
            </a:r>
            <a:r>
              <a:rPr lang="fr-FR" baseline="30000" dirty="0" smtClean="0"/>
              <a:t>-9</a:t>
            </a:r>
          </a:p>
          <a:p>
            <a:pPr lvl="3"/>
            <a:r>
              <a:rPr lang="fr-FR" dirty="0" smtClean="0"/>
              <a:t>CMS: </a:t>
            </a:r>
            <a:r>
              <a:rPr lang="fr-FR" dirty="0"/>
              <a:t>BR(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) &lt; 7.7x10</a:t>
            </a:r>
            <a:r>
              <a:rPr lang="fr-FR" baseline="30000" dirty="0" smtClean="0"/>
              <a:t>-9</a:t>
            </a:r>
            <a:endParaRPr lang="fr-FR" dirty="0" smtClean="0"/>
          </a:p>
          <a:p>
            <a:pPr lvl="3"/>
            <a:r>
              <a:rPr lang="fr-FR" dirty="0" err="1" smtClean="0"/>
              <a:t>LHCb</a:t>
            </a:r>
            <a:r>
              <a:rPr lang="fr-FR" dirty="0" smtClean="0"/>
              <a:t>: </a:t>
            </a:r>
            <a:r>
              <a:rPr lang="fr-FR" dirty="0"/>
              <a:t>BR(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) &lt; 4.5x10</a:t>
            </a:r>
            <a:r>
              <a:rPr lang="fr-FR" baseline="30000" dirty="0" smtClean="0"/>
              <a:t>-9</a:t>
            </a:r>
            <a:endParaRPr lang="fr-FR" dirty="0" smtClean="0"/>
          </a:p>
          <a:p>
            <a:pPr marL="1716087" lvl="4" indent="0">
              <a:buNone/>
            </a:pPr>
            <a:r>
              <a:rPr lang="fr-FR" i="1" dirty="0"/>
              <a:t>[</a:t>
            </a:r>
            <a:r>
              <a:rPr lang="fr-FR" i="1" dirty="0" smtClean="0"/>
              <a:t>PRL </a:t>
            </a:r>
            <a:r>
              <a:rPr lang="fr-FR" i="1" dirty="0"/>
              <a:t>108 (2012) </a:t>
            </a:r>
            <a:r>
              <a:rPr lang="fr-FR" i="1" dirty="0" smtClean="0"/>
              <a:t>231801]</a:t>
            </a:r>
          </a:p>
          <a:p>
            <a:pPr lvl="3"/>
            <a:r>
              <a:rPr lang="fr-FR" dirty="0" smtClean="0"/>
              <a:t>LHC </a:t>
            </a:r>
            <a:r>
              <a:rPr lang="fr-FR" dirty="0" err="1" smtClean="0"/>
              <a:t>combination</a:t>
            </a:r>
            <a:r>
              <a:rPr lang="fr-FR" dirty="0" smtClean="0"/>
              <a:t> </a:t>
            </a:r>
          </a:p>
          <a:p>
            <a:pPr marL="1328738" lvl="3" indent="0">
              <a:buNone/>
            </a:pPr>
            <a:r>
              <a:rPr lang="fr-FR" dirty="0" smtClean="0"/>
              <a:t>   BR(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) &lt; 4.2x10</a:t>
            </a:r>
            <a:r>
              <a:rPr lang="fr-FR" baseline="30000" dirty="0" smtClean="0"/>
              <a:t>-9</a:t>
            </a:r>
          </a:p>
          <a:p>
            <a:pPr marL="1328738" lvl="3" indent="0">
              <a:buNone/>
            </a:pPr>
            <a:r>
              <a:rPr lang="fr-FR" dirty="0" smtClean="0"/>
              <a:t>   BR(</a:t>
            </a:r>
            <a:r>
              <a:rPr lang="en-GB" dirty="0" err="1" smtClean="0"/>
              <a:t>B</a:t>
            </a:r>
            <a:r>
              <a:rPr lang="en-GB" baseline="-25000" dirty="0" err="1" smtClean="0"/>
              <a:t>d</a:t>
            </a:r>
            <a:r>
              <a:rPr lang="en-GB" dirty="0" err="1" smtClean="0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/>
              <a:t>) &lt; </a:t>
            </a:r>
            <a:r>
              <a:rPr lang="fr-FR" dirty="0" smtClean="0"/>
              <a:t>8.1x10</a:t>
            </a:r>
            <a:r>
              <a:rPr lang="fr-FR" baseline="30000" dirty="0" smtClean="0"/>
              <a:t>-10</a:t>
            </a:r>
            <a:endParaRPr lang="fr-FR" baseline="300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56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evidence of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250121"/>
          </a:xfrm>
        </p:spPr>
        <p:txBody>
          <a:bodyPr/>
          <a:lstStyle/>
          <a:p>
            <a:pPr lvl="1"/>
            <a:r>
              <a:rPr lang="fr-FR" sz="1800" dirty="0" err="1" smtClean="0"/>
              <a:t>LHCb</a:t>
            </a:r>
            <a:r>
              <a:rPr lang="fr-FR" sz="1800" dirty="0" smtClean="0"/>
              <a:t> </a:t>
            </a:r>
            <a:r>
              <a:rPr lang="fr-FR" sz="1800" dirty="0" err="1" smtClean="0"/>
              <a:t>measurement</a:t>
            </a:r>
            <a:r>
              <a:rPr lang="fr-FR" sz="1800" dirty="0" smtClean="0"/>
              <a:t> (2.1 fb</a:t>
            </a:r>
            <a:r>
              <a:rPr lang="fr-FR" sz="1800" baseline="30000" dirty="0" smtClean="0"/>
              <a:t>-1</a:t>
            </a:r>
            <a:r>
              <a:rPr lang="fr-FR" sz="1800" dirty="0" smtClean="0"/>
              <a:t>) 2011</a:t>
            </a:r>
            <a:r>
              <a:rPr lang="fr-FR" sz="1600" dirty="0">
                <a:ea typeface="+mn-ea"/>
                <a:cs typeface="+mn-cs"/>
              </a:rPr>
              <a:t> </a:t>
            </a:r>
            <a:r>
              <a:rPr lang="fr-FR" sz="1600" dirty="0" smtClean="0">
                <a:ea typeface="+mn-ea"/>
                <a:cs typeface="+mn-cs"/>
              </a:rPr>
              <a:t>(7 </a:t>
            </a:r>
            <a:r>
              <a:rPr lang="fr-FR" sz="1600" dirty="0" err="1">
                <a:ea typeface="+mn-ea"/>
                <a:cs typeface="+mn-cs"/>
              </a:rPr>
              <a:t>TeV</a:t>
            </a:r>
            <a:r>
              <a:rPr lang="fr-FR" sz="1600" dirty="0">
                <a:ea typeface="+mn-ea"/>
                <a:cs typeface="+mn-cs"/>
              </a:rPr>
              <a:t>)</a:t>
            </a:r>
            <a:r>
              <a:rPr lang="fr-FR" sz="1800" dirty="0" smtClean="0"/>
              <a:t> + ½ 2012 </a:t>
            </a:r>
            <a:r>
              <a:rPr lang="fr-FR" sz="1600" dirty="0" smtClean="0"/>
              <a:t>(8 </a:t>
            </a:r>
            <a:r>
              <a:rPr lang="fr-FR" sz="1600" dirty="0" err="1" smtClean="0"/>
              <a:t>TeV</a:t>
            </a:r>
            <a:r>
              <a:rPr lang="fr-FR" sz="1600" dirty="0" smtClean="0"/>
              <a:t>) </a:t>
            </a:r>
            <a:r>
              <a:rPr lang="fr-FR" sz="1800" dirty="0" smtClean="0"/>
              <a:t>data:      </a:t>
            </a:r>
            <a:r>
              <a:rPr lang="fr-FR" sz="1800" i="1" dirty="0" smtClean="0">
                <a:solidFill>
                  <a:srgbClr val="E46C0A"/>
                </a:solidFill>
              </a:rPr>
              <a:t>[</a:t>
            </a:r>
            <a:r>
              <a:rPr lang="fr-FR" sz="1800" i="1" dirty="0">
                <a:solidFill>
                  <a:srgbClr val="E46C0A"/>
                </a:solidFill>
              </a:rPr>
              <a:t>arXiv:1211.2674</a:t>
            </a:r>
            <a:r>
              <a:rPr lang="fr-FR" sz="1800" i="1" dirty="0" smtClean="0">
                <a:solidFill>
                  <a:srgbClr val="E46C0A"/>
                </a:solidFill>
              </a:rPr>
              <a:t>]</a:t>
            </a:r>
            <a:endParaRPr lang="fr-FR" sz="1800" i="1" dirty="0">
              <a:solidFill>
                <a:srgbClr val="E46C0A"/>
              </a:solidFill>
            </a:endParaRPr>
          </a:p>
          <a:p>
            <a:pPr lvl="2"/>
            <a:r>
              <a:rPr lang="en-US" sz="1800" dirty="0" smtClean="0"/>
              <a:t>Selection </a:t>
            </a:r>
            <a:r>
              <a:rPr lang="en-US" sz="1800" dirty="0"/>
              <a:t>based on multivariate estimator (BDT) combining vertex and geometrical </a:t>
            </a:r>
            <a:r>
              <a:rPr lang="en-US" sz="1800" dirty="0" smtClean="0"/>
              <a:t>information</a:t>
            </a:r>
          </a:p>
          <a:p>
            <a:pPr lvl="2"/>
            <a:r>
              <a:rPr lang="en-US" sz="1800" dirty="0"/>
              <a:t>2-dimensional analysis with blinded </a:t>
            </a:r>
            <a:r>
              <a:rPr lang="en-US" sz="1800" dirty="0" smtClean="0"/>
              <a:t>signal mass </a:t>
            </a:r>
            <a:r>
              <a:rPr lang="en-US" sz="1800" dirty="0"/>
              <a:t>region</a:t>
            </a:r>
          </a:p>
          <a:p>
            <a:pPr lvl="3"/>
            <a:r>
              <a:rPr lang="en-US" sz="1600" dirty="0" smtClean="0"/>
              <a:t>Boosted </a:t>
            </a:r>
            <a:r>
              <a:rPr lang="en-US" sz="1600" dirty="0"/>
              <a:t>decision tree based </a:t>
            </a:r>
            <a:r>
              <a:rPr lang="en-US" sz="1600" dirty="0" smtClean="0"/>
              <a:t>on topological </a:t>
            </a:r>
            <a:r>
              <a:rPr lang="en-US" sz="1600" dirty="0"/>
              <a:t>variables</a:t>
            </a:r>
          </a:p>
          <a:p>
            <a:pPr lvl="3"/>
            <a:r>
              <a:rPr lang="en-US" sz="1600" dirty="0" err="1"/>
              <a:t>D</a:t>
            </a:r>
            <a:r>
              <a:rPr lang="en-US" sz="1600" dirty="0" err="1" smtClean="0"/>
              <a:t>imuon</a:t>
            </a:r>
            <a:r>
              <a:rPr lang="en-US" sz="1600" dirty="0" smtClean="0"/>
              <a:t> </a:t>
            </a:r>
            <a:r>
              <a:rPr lang="en-US" sz="1600" dirty="0"/>
              <a:t>invariant </a:t>
            </a:r>
            <a:r>
              <a:rPr lang="en-US" sz="1600" dirty="0" smtClean="0"/>
              <a:t>mass</a:t>
            </a:r>
          </a:p>
          <a:p>
            <a:pPr lvl="2"/>
            <a:r>
              <a:rPr lang="en-GB" sz="1800" dirty="0" smtClean="0"/>
              <a:t>B</a:t>
            </a:r>
            <a:r>
              <a:rPr lang="en-GB" sz="1800" baseline="-25000" dirty="0" smtClean="0"/>
              <a:t>(s)</a:t>
            </a:r>
            <a:r>
              <a:rPr lang="en-GB" sz="1800" dirty="0" smtClean="0">
                <a:sym typeface="Symbol" pitchFamily="18" charset="2"/>
              </a:rPr>
              <a:t></a:t>
            </a:r>
            <a:r>
              <a:rPr lang="en-GB" sz="1800" dirty="0" err="1" smtClean="0">
                <a:sym typeface="Symbol" pitchFamily="18" charset="2"/>
              </a:rPr>
              <a:t>h</a:t>
            </a:r>
            <a:r>
              <a:rPr lang="en-GB" sz="1800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sz="1800" dirty="0" err="1">
                <a:sym typeface="Symbol" pitchFamily="18" charset="2"/>
              </a:rPr>
              <a:t>h</a:t>
            </a:r>
            <a:r>
              <a:rPr lang="en-GB" sz="1800" baseline="30000" dirty="0" smtClean="0">
                <a:latin typeface="Symbol" pitchFamily="18" charset="2"/>
                <a:sym typeface="Symbol" pitchFamily="18" charset="2"/>
              </a:rPr>
              <a:t>-  </a:t>
            </a:r>
            <a:r>
              <a:rPr lang="en-US" sz="1800" dirty="0" smtClean="0"/>
              <a:t>are used as calibration</a:t>
            </a:r>
          </a:p>
          <a:p>
            <a:pPr lvl="2"/>
            <a:r>
              <a:rPr lang="en-US" sz="1800" dirty="0" smtClean="0"/>
              <a:t>B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</a:t>
            </a:r>
            <a:r>
              <a:rPr lang="en-GB" sz="1800" dirty="0" smtClean="0">
                <a:sym typeface="Symbol" pitchFamily="18" charset="2"/>
              </a:rPr>
              <a:t>J/</a:t>
            </a:r>
            <a:r>
              <a:rPr lang="en-GB" sz="1800" dirty="0" smtClean="0">
                <a:sym typeface="Symbol"/>
              </a:rPr>
              <a:t></a:t>
            </a:r>
            <a:r>
              <a:rPr lang="en-GB" sz="1800" dirty="0" smtClean="0">
                <a:sym typeface="Symbol" pitchFamily="18" charset="2"/>
              </a:rPr>
              <a:t> (</a:t>
            </a:r>
            <a:r>
              <a:rPr lang="en-GB" sz="1800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sz="1800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sz="1800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sz="1800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en-GB" sz="1800" dirty="0" smtClean="0">
                <a:sym typeface="Symbol" pitchFamily="18" charset="2"/>
              </a:rPr>
              <a:t>)K</a:t>
            </a:r>
            <a:r>
              <a:rPr lang="en-GB" sz="1800" baseline="30000" dirty="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1800" dirty="0"/>
              <a:t> </a:t>
            </a:r>
            <a:r>
              <a:rPr lang="en-US" sz="1800" dirty="0" smtClean="0"/>
              <a:t>and B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 </a:t>
            </a:r>
            <a:r>
              <a:rPr lang="en-GB" sz="1800" dirty="0" smtClean="0">
                <a:sym typeface="Symbol" pitchFamily="18" charset="2"/>
              </a:rPr>
              <a:t>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 err="1" smtClean="0">
                <a:sym typeface="Symbol" pitchFamily="18" charset="2"/>
              </a:rPr>
              <a:t>K</a:t>
            </a:r>
            <a:r>
              <a:rPr lang="en-GB" sz="1800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sz="1800" dirty="0" err="1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sz="1800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en-US" sz="1800" dirty="0" smtClean="0"/>
              <a:t> as normalization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3.5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s </a:t>
            </a:r>
            <a:r>
              <a:rPr lang="en-US" dirty="0" smtClean="0">
                <a:solidFill>
                  <a:srgbClr val="FF0000"/>
                </a:solidFill>
              </a:rPr>
              <a:t>observation of the signal!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0242" name="Picture 2" descr="C:\Users\Pascal\AppData\Local\Temp\wzc43a\LHCb-PAPER-2012-043-supplementary\Fig10a_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05376"/>
            <a:ext cx="414061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Pascal\AppData\Local\Temp\wz2c20\LHCb-PAPER-2012-043-supplementary\Fig14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83" y="3989062"/>
            <a:ext cx="4140611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80112" y="4194343"/>
            <a:ext cx="16610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0000FF"/>
                </a:solidFill>
              </a:rPr>
              <a:t>Cut</a:t>
            </a:r>
            <a:r>
              <a:rPr lang="fr-FR" sz="1600" dirty="0">
                <a:solidFill>
                  <a:srgbClr val="0000FF"/>
                </a:solidFill>
              </a:rPr>
              <a:t> on BDT&gt;0.7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59832" y="4914423"/>
            <a:ext cx="10502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B</a:t>
            </a:r>
            <a:r>
              <a:rPr lang="fr-FR" sz="1600" baseline="-25000" dirty="0" smtClean="0">
                <a:solidFill>
                  <a:srgbClr val="0000FF"/>
                </a:solidFill>
              </a:rPr>
              <a:t>s</a:t>
            </a:r>
            <a:r>
              <a:rPr lang="fr-FR" sz="1600" dirty="0" smtClean="0">
                <a:solidFill>
                  <a:srgbClr val="0000FF"/>
                </a:solidFill>
              </a:rPr>
              <a:t> </a:t>
            </a:r>
            <a:r>
              <a:rPr lang="fr-FR" sz="1600" dirty="0" err="1" smtClean="0">
                <a:solidFill>
                  <a:srgbClr val="0000FF"/>
                </a:solidFill>
              </a:rPr>
              <a:t>region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9664" y="5778519"/>
            <a:ext cx="1023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00B050"/>
                </a:solidFill>
              </a:rPr>
              <a:t>B</a:t>
            </a:r>
            <a:r>
              <a:rPr lang="fr-FR" sz="1600" baseline="-25000" dirty="0" smtClean="0">
                <a:solidFill>
                  <a:srgbClr val="00B050"/>
                </a:solidFill>
              </a:rPr>
              <a:t>d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region</a:t>
            </a:r>
            <a:endParaRPr lang="fr-FR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Pascal\AppData\Local\Temp\wz1575\LHCb-PAPER-2012-043-supplementary\Fig11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" t="3031" r="3898"/>
          <a:stretch/>
        </p:blipFill>
        <p:spPr bwMode="auto">
          <a:xfrm>
            <a:off x="5940152" y="883848"/>
            <a:ext cx="3203847" cy="224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evidence of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latin typeface="Symbol" pitchFamily="18" charset="2"/>
                <a:sym typeface="Symbol" pitchFamily="18" charset="2"/>
              </a:rPr>
              <a:t>-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-252536" y="836613"/>
            <a:ext cx="9036050" cy="3237809"/>
          </a:xfrm>
        </p:spPr>
        <p:txBody>
          <a:bodyPr/>
          <a:lstStyle/>
          <a:p>
            <a:pPr lvl="1"/>
            <a:r>
              <a:rPr lang="fr-FR" dirty="0" err="1"/>
              <a:t>Branching</a:t>
            </a:r>
            <a:r>
              <a:rPr lang="fr-FR" dirty="0"/>
              <a:t> fraction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 smtClean="0"/>
              <a:t>measured</a:t>
            </a:r>
            <a:endParaRPr lang="fr-FR" dirty="0" smtClean="0"/>
          </a:p>
          <a:p>
            <a:pPr marL="471487" lvl="1" indent="0">
              <a:buNone/>
            </a:pPr>
            <a:r>
              <a:rPr lang="fr-FR" dirty="0" smtClean="0"/>
              <a:t>   </a:t>
            </a:r>
            <a:r>
              <a:rPr lang="fr-FR" dirty="0" smtClean="0">
                <a:solidFill>
                  <a:srgbClr val="FF0000"/>
                </a:solidFill>
              </a:rPr>
              <a:t>BR(</a:t>
            </a:r>
            <a:r>
              <a:rPr lang="en-GB" dirty="0" err="1">
                <a:solidFill>
                  <a:srgbClr val="FF0000"/>
                </a:solidFill>
              </a:rPr>
              <a:t>B</a:t>
            </a:r>
            <a:r>
              <a:rPr lang="en-GB" baseline="-25000" dirty="0" err="1">
                <a:solidFill>
                  <a:srgbClr val="FF0000"/>
                </a:solidFill>
              </a:rPr>
              <a:t>s</a:t>
            </a:r>
            <a:r>
              <a:rPr lang="en-GB" dirty="0" err="1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GB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fr-FR" dirty="0">
                <a:solidFill>
                  <a:srgbClr val="FF0000"/>
                </a:solidFill>
              </a:rPr>
              <a:t>) </a:t>
            </a:r>
            <a:r>
              <a:rPr lang="fr-FR" dirty="0" smtClean="0">
                <a:solidFill>
                  <a:srgbClr val="FF0000"/>
                </a:solidFill>
              </a:rPr>
              <a:t>= (3.2      </a:t>
            </a:r>
            <a:r>
              <a:rPr lang="fr-FR" sz="1600" dirty="0" smtClean="0">
                <a:solidFill>
                  <a:srgbClr val="FF0000"/>
                </a:solidFill>
              </a:rPr>
              <a:t>(stat</a:t>
            </a:r>
            <a:r>
              <a:rPr lang="fr-FR" dirty="0" smtClean="0">
                <a:solidFill>
                  <a:srgbClr val="FF0000"/>
                </a:solidFill>
              </a:rPr>
              <a:t>)      </a:t>
            </a:r>
            <a:r>
              <a:rPr lang="fr-FR" sz="1600" dirty="0" smtClean="0">
                <a:solidFill>
                  <a:srgbClr val="FF0000"/>
                </a:solidFill>
              </a:rPr>
              <a:t>(</a:t>
            </a:r>
            <a:r>
              <a:rPr lang="fr-FR" sz="1600" dirty="0" err="1" smtClean="0">
                <a:solidFill>
                  <a:srgbClr val="FF0000"/>
                </a:solidFill>
              </a:rPr>
              <a:t>syst</a:t>
            </a:r>
            <a:r>
              <a:rPr lang="fr-FR" dirty="0" smtClean="0">
                <a:solidFill>
                  <a:srgbClr val="FF0000"/>
                </a:solidFill>
              </a:rPr>
              <a:t>))x10</a:t>
            </a:r>
            <a:r>
              <a:rPr lang="fr-FR" baseline="30000" dirty="0" smtClean="0">
                <a:solidFill>
                  <a:srgbClr val="FF0000"/>
                </a:solidFill>
              </a:rPr>
              <a:t>-9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en-US" dirty="0"/>
              <a:t>Double sided limit </a:t>
            </a:r>
            <a:r>
              <a:rPr lang="en-US" sz="1600" dirty="0"/>
              <a:t>(@95% </a:t>
            </a:r>
            <a:r>
              <a:rPr lang="en-US" sz="1600" dirty="0" smtClean="0"/>
              <a:t>CL)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1.1x10</a:t>
            </a:r>
            <a:r>
              <a:rPr lang="fr-FR" baseline="30000" dirty="0" smtClean="0">
                <a:solidFill>
                  <a:srgbClr val="FF0000"/>
                </a:solidFill>
              </a:rPr>
              <a:t>-9</a:t>
            </a:r>
            <a:r>
              <a:rPr lang="fr-FR" dirty="0" smtClean="0">
                <a:solidFill>
                  <a:srgbClr val="FF0000"/>
                </a:solidFill>
              </a:rPr>
              <a:t> &lt;BR(</a:t>
            </a:r>
            <a:r>
              <a:rPr lang="en-GB" dirty="0" err="1">
                <a:solidFill>
                  <a:srgbClr val="FF0000"/>
                </a:solidFill>
              </a:rPr>
              <a:t>B</a:t>
            </a:r>
            <a:r>
              <a:rPr lang="en-GB" baseline="-25000" dirty="0" err="1">
                <a:solidFill>
                  <a:srgbClr val="FF0000"/>
                </a:solidFill>
              </a:rPr>
              <a:t>s</a:t>
            </a:r>
            <a:r>
              <a:rPr lang="en-GB" dirty="0" err="1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GB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>
                <a:solidFill>
                  <a:srgbClr val="FF0000"/>
                </a:solidFill>
              </a:rPr>
              <a:t>)&lt; 6.4x10</a:t>
            </a:r>
            <a:r>
              <a:rPr lang="fr-FR" baseline="30000" dirty="0" smtClean="0">
                <a:solidFill>
                  <a:srgbClr val="FF0000"/>
                </a:solidFill>
              </a:rPr>
              <a:t>-9</a:t>
            </a:r>
            <a:endParaRPr lang="en-US" dirty="0" smtClean="0"/>
          </a:p>
          <a:p>
            <a:pPr lvl="1"/>
            <a:r>
              <a:rPr lang="en-US" dirty="0" smtClean="0"/>
              <a:t>Tightest </a:t>
            </a:r>
            <a:r>
              <a:rPr lang="en-US" dirty="0"/>
              <a:t>upper limit is </a:t>
            </a:r>
            <a:r>
              <a:rPr lang="en-US" dirty="0" smtClean="0"/>
              <a:t>set</a:t>
            </a:r>
          </a:p>
          <a:p>
            <a:pPr marL="471487" lvl="1" indent="0">
              <a:buNone/>
            </a:pPr>
            <a:r>
              <a:rPr lang="fr-FR" dirty="0" smtClean="0"/>
              <a:t>   </a:t>
            </a:r>
            <a:r>
              <a:rPr lang="fr-FR" dirty="0" smtClean="0">
                <a:solidFill>
                  <a:srgbClr val="FF0000"/>
                </a:solidFill>
              </a:rPr>
              <a:t>BR(</a:t>
            </a:r>
            <a:r>
              <a:rPr lang="en-GB" dirty="0" err="1" smtClean="0">
                <a:solidFill>
                  <a:srgbClr val="FF0000"/>
                </a:solidFill>
              </a:rPr>
              <a:t>B</a:t>
            </a:r>
            <a:r>
              <a:rPr lang="en-GB" baseline="-25000" dirty="0" err="1" smtClean="0">
                <a:solidFill>
                  <a:srgbClr val="FF0000"/>
                </a:solidFill>
              </a:rPr>
              <a:t>d</a:t>
            </a:r>
            <a:r>
              <a:rPr lang="en-GB" dirty="0" err="1" smtClean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>
                <a:solidFill>
                  <a:srgbClr val="FF0000"/>
                </a:solidFill>
              </a:rPr>
              <a:t>) &lt; 9.4x10</a:t>
            </a:r>
            <a:r>
              <a:rPr lang="fr-FR" baseline="30000" dirty="0" smtClean="0">
                <a:solidFill>
                  <a:srgbClr val="FF0000"/>
                </a:solidFill>
              </a:rPr>
              <a:t>-10 </a:t>
            </a:r>
            <a:r>
              <a:rPr lang="fr-FR" sz="1600" dirty="0" smtClean="0">
                <a:solidFill>
                  <a:srgbClr val="FF0000"/>
                </a:solidFill>
              </a:rPr>
              <a:t>@95% </a:t>
            </a:r>
            <a:r>
              <a:rPr lang="fr-FR" sz="1600" dirty="0" err="1" smtClean="0">
                <a:solidFill>
                  <a:srgbClr val="FF0000"/>
                </a:solidFill>
              </a:rPr>
              <a:t>c.l</a:t>
            </a:r>
            <a:r>
              <a:rPr lang="fr-FR" sz="1600" dirty="0" smtClean="0">
                <a:solidFill>
                  <a:srgbClr val="FF0000"/>
                </a:solidFill>
              </a:rPr>
              <a:t>.</a:t>
            </a:r>
            <a:endParaRPr lang="fr-FR" dirty="0" smtClean="0"/>
          </a:p>
          <a:p>
            <a:pPr lvl="1"/>
            <a:r>
              <a:rPr lang="fr-FR" dirty="0" err="1" smtClean="0"/>
              <a:t>Results</a:t>
            </a:r>
            <a:r>
              <a:rPr lang="fr-FR" dirty="0" smtClean="0"/>
              <a:t> compatible </a:t>
            </a:r>
            <a:r>
              <a:rPr lang="fr-FR" dirty="0" err="1" smtClean="0"/>
              <a:t>with</a:t>
            </a:r>
            <a:r>
              <a:rPr lang="fr-FR" dirty="0" smtClean="0"/>
              <a:t> SM</a:t>
            </a:r>
          </a:p>
          <a:p>
            <a:pPr lvl="1"/>
            <a:r>
              <a:rPr lang="fr-FR" dirty="0" err="1" smtClean="0"/>
              <a:t>Constraints</a:t>
            </a:r>
            <a:r>
              <a:rPr lang="fr-FR" dirty="0" smtClean="0"/>
              <a:t> </a:t>
            </a:r>
            <a:r>
              <a:rPr lang="fr-FR" dirty="0"/>
              <a:t>on new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models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4329678"/>
            <a:ext cx="4968074" cy="2123658"/>
          </a:xfrm>
        </p:spPr>
        <p:txBody>
          <a:bodyPr/>
          <a:lstStyle/>
          <a:p>
            <a:pPr lvl="1"/>
            <a:r>
              <a:rPr lang="en-US" dirty="0" smtClean="0"/>
              <a:t>A large part of the </a:t>
            </a:r>
            <a:r>
              <a:rPr lang="en-US" dirty="0" err="1"/>
              <a:t>TeV</a:t>
            </a:r>
            <a:r>
              <a:rPr lang="en-US" dirty="0"/>
              <a:t>-scale SUSY is </a:t>
            </a:r>
            <a:r>
              <a:rPr lang="en-US" dirty="0" smtClean="0"/>
              <a:t>excluded</a:t>
            </a:r>
          </a:p>
          <a:p>
            <a:pPr lvl="2"/>
            <a:r>
              <a:rPr lang="en-US" dirty="0"/>
              <a:t>However there are still a number of </a:t>
            </a:r>
            <a:r>
              <a:rPr lang="en-US" dirty="0" smtClean="0"/>
              <a:t>models, which </a:t>
            </a:r>
            <a:r>
              <a:rPr lang="en-US" dirty="0"/>
              <a:t>behave in the same way in this point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19675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+1.4</a:t>
            </a:r>
          </a:p>
          <a:p>
            <a:r>
              <a:rPr lang="fr-FR" sz="1400" dirty="0" smtClean="0">
                <a:solidFill>
                  <a:srgbClr val="FF0000"/>
                </a:solidFill>
              </a:rPr>
              <a:t> -1.2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23928" y="119675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+0.5</a:t>
            </a:r>
          </a:p>
          <a:p>
            <a:r>
              <a:rPr lang="fr-FR" sz="1400" dirty="0" smtClean="0">
                <a:solidFill>
                  <a:srgbClr val="FF0000"/>
                </a:solidFill>
              </a:rPr>
              <a:t> -0.3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60613"/>
            <a:ext cx="4111625" cy="312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4313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847803" y="6289575"/>
            <a:ext cx="3188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err="1"/>
              <a:t>Based</a:t>
            </a:r>
            <a:r>
              <a:rPr lang="fr-FR" sz="1400" i="1" dirty="0"/>
              <a:t> on arXiv:1205.6094v1 [hep-ph]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740352" y="1968099"/>
            <a:ext cx="846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Expected</a:t>
            </a:r>
            <a:r>
              <a:rPr lang="fr-FR" sz="1200" dirty="0" smtClean="0"/>
              <a:t> SM + </a:t>
            </a:r>
            <a:r>
              <a:rPr lang="fr-FR" sz="1200" dirty="0" err="1" smtClean="0"/>
              <a:t>bkg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300192" y="2047076"/>
            <a:ext cx="1018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Expected</a:t>
            </a:r>
            <a:r>
              <a:rPr lang="fr-FR" sz="1200" dirty="0" smtClean="0"/>
              <a:t> </a:t>
            </a:r>
            <a:r>
              <a:rPr lang="fr-FR" sz="1200" dirty="0" err="1" smtClean="0"/>
              <a:t>bkg</a:t>
            </a:r>
            <a:endParaRPr lang="fr-FR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287384" y="1639833"/>
            <a:ext cx="846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Observed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en-GB" dirty="0" smtClean="0"/>
              <a:t> candidate event 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2294" name="Picture 6" descr="C:\Users\Pascal\AppData\Local\Temp\wza47a\LHCb-PAPER-2012-043-supplementary\Fi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451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Pascal\Documents\LHCb\Conferences\Berkeley 2013\Fig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47876"/>
            <a:ext cx="4320000" cy="213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308304" y="220486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CC00FF"/>
                </a:solidFill>
                <a:sym typeface="Symbol"/>
              </a:rPr>
              <a:t></a:t>
            </a:r>
            <a:r>
              <a:rPr lang="fr-FR" sz="2400" baseline="30000" dirty="0" smtClean="0">
                <a:solidFill>
                  <a:srgbClr val="CC00FF"/>
                </a:solidFill>
              </a:rPr>
              <a:t>+</a:t>
            </a:r>
            <a:endParaRPr lang="fr-FR" sz="2400" baseline="30000" dirty="0">
              <a:solidFill>
                <a:srgbClr val="CC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308304" y="350100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CC00FF"/>
                </a:solidFill>
                <a:sym typeface="Symbol"/>
              </a:rPr>
              <a:t></a:t>
            </a:r>
            <a:r>
              <a:rPr lang="fr-FR" sz="2400" baseline="30000" dirty="0" smtClean="0">
                <a:solidFill>
                  <a:srgbClr val="CC00FF"/>
                </a:solidFill>
              </a:rPr>
              <a:t>-</a:t>
            </a:r>
            <a:endParaRPr lang="fr-FR" sz="2400" baseline="30000" dirty="0">
              <a:solidFill>
                <a:srgbClr val="CC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419872" y="462351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CC00FF"/>
                </a:solidFill>
                <a:sym typeface="Symbol"/>
              </a:rPr>
              <a:t></a:t>
            </a:r>
            <a:r>
              <a:rPr lang="fr-FR" sz="2400" baseline="30000" dirty="0" smtClean="0">
                <a:solidFill>
                  <a:srgbClr val="CC00FF"/>
                </a:solidFill>
              </a:rPr>
              <a:t>+</a:t>
            </a:r>
            <a:endParaRPr lang="fr-FR" sz="2400" baseline="30000" dirty="0">
              <a:solidFill>
                <a:srgbClr val="CC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71600" y="512757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B</a:t>
            </a:r>
            <a:r>
              <a:rPr lang="fr-FR" sz="2400" baseline="-25000" dirty="0" smtClean="0">
                <a:solidFill>
                  <a:srgbClr val="0000FF"/>
                </a:solidFill>
              </a:rPr>
              <a:t>s</a:t>
            </a:r>
            <a:endParaRPr lang="fr-FR" sz="2400" baseline="-25000" dirty="0">
              <a:solidFill>
                <a:srgbClr val="0000FF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572272" y="581364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CC00FF"/>
                </a:solidFill>
                <a:sym typeface="Symbol"/>
              </a:rPr>
              <a:t></a:t>
            </a:r>
            <a:r>
              <a:rPr lang="fr-FR" sz="2400" baseline="30000" dirty="0" smtClean="0">
                <a:solidFill>
                  <a:srgbClr val="CC00FF"/>
                </a:solidFill>
              </a:rPr>
              <a:t>-</a:t>
            </a:r>
            <a:endParaRPr lang="fr-FR" sz="2400" baseline="30000" dirty="0">
              <a:solidFill>
                <a:srgbClr val="CC00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211960" y="5858688"/>
            <a:ext cx="3028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M</a:t>
            </a:r>
            <a:r>
              <a:rPr lang="fr-FR" sz="1400" baseline="-25000" dirty="0" smtClean="0">
                <a:solidFill>
                  <a:srgbClr val="0000FF"/>
                </a:solidFill>
                <a:sym typeface="Symbol"/>
              </a:rPr>
              <a:t></a:t>
            </a:r>
            <a:r>
              <a:rPr lang="fr-FR" sz="1400" dirty="0" smtClean="0">
                <a:solidFill>
                  <a:srgbClr val="0000FF"/>
                </a:solidFill>
              </a:rPr>
              <a:t>=5.353 </a:t>
            </a:r>
            <a:r>
              <a:rPr lang="fr-FR" sz="1400" dirty="0" err="1" smtClean="0">
                <a:solidFill>
                  <a:srgbClr val="0000FF"/>
                </a:solidFill>
              </a:rPr>
              <a:t>GeV</a:t>
            </a:r>
            <a:r>
              <a:rPr lang="fr-FR" sz="1400" dirty="0" smtClean="0">
                <a:solidFill>
                  <a:srgbClr val="0000FF"/>
                </a:solidFill>
              </a:rPr>
              <a:t>/c</a:t>
            </a:r>
            <a:r>
              <a:rPr lang="fr-FR" sz="1400" baseline="30000" dirty="0" smtClean="0">
                <a:solidFill>
                  <a:srgbClr val="0000FF"/>
                </a:solidFill>
              </a:rPr>
              <a:t>2</a:t>
            </a:r>
            <a:r>
              <a:rPr lang="fr-FR" sz="1400" dirty="0" smtClean="0">
                <a:solidFill>
                  <a:srgbClr val="0000FF"/>
                </a:solidFill>
              </a:rPr>
              <a:t>, BDT =  </a:t>
            </a:r>
          </a:p>
          <a:p>
            <a:r>
              <a:rPr lang="fr-FR" sz="1400" dirty="0" err="1" smtClean="0">
                <a:solidFill>
                  <a:srgbClr val="0000FF"/>
                </a:solidFill>
              </a:rPr>
              <a:t>Decay</a:t>
            </a:r>
            <a:r>
              <a:rPr lang="fr-FR" sz="1400" dirty="0" smtClean="0">
                <a:solidFill>
                  <a:srgbClr val="0000FF"/>
                </a:solidFill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</a:rPr>
              <a:t>length</a:t>
            </a:r>
            <a:r>
              <a:rPr lang="fr-FR" sz="1400" dirty="0" smtClean="0">
                <a:solidFill>
                  <a:srgbClr val="0000FF"/>
                </a:solidFill>
              </a:rPr>
              <a:t> = 20.51 mm</a:t>
            </a:r>
          </a:p>
          <a:p>
            <a:r>
              <a:rPr lang="fr-FR" sz="1400" dirty="0" err="1" smtClean="0">
                <a:solidFill>
                  <a:srgbClr val="0000FF"/>
                </a:solidFill>
              </a:rPr>
              <a:t>Tracks</a:t>
            </a:r>
            <a:r>
              <a:rPr lang="fr-FR" sz="1400" dirty="0" smtClean="0">
                <a:solidFill>
                  <a:srgbClr val="0000FF"/>
                </a:solidFill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</a:rPr>
              <a:t>shown</a:t>
            </a:r>
            <a:r>
              <a:rPr lang="fr-FR" sz="1400" dirty="0" smtClean="0">
                <a:solidFill>
                  <a:srgbClr val="0000FF"/>
                </a:solidFill>
              </a:rPr>
              <a:t> for </a:t>
            </a:r>
            <a:r>
              <a:rPr lang="fr-FR" sz="1400" dirty="0" err="1" smtClean="0">
                <a:solidFill>
                  <a:srgbClr val="0000FF"/>
                </a:solidFill>
              </a:rPr>
              <a:t>p</a:t>
            </a:r>
            <a:r>
              <a:rPr lang="fr-FR" sz="1400" baseline="-25000" dirty="0" err="1" smtClean="0">
                <a:solidFill>
                  <a:srgbClr val="0000FF"/>
                </a:solidFill>
              </a:rPr>
              <a:t>T</a:t>
            </a:r>
            <a:r>
              <a:rPr lang="fr-FR" sz="1400" dirty="0" smtClean="0">
                <a:solidFill>
                  <a:srgbClr val="0000FF"/>
                </a:solidFill>
              </a:rPr>
              <a:t>&gt;0.5 </a:t>
            </a:r>
            <a:r>
              <a:rPr lang="fr-FR" sz="1400" dirty="0" err="1" smtClean="0">
                <a:solidFill>
                  <a:srgbClr val="0000FF"/>
                </a:solidFill>
              </a:rPr>
              <a:t>GeV</a:t>
            </a:r>
            <a:r>
              <a:rPr lang="fr-FR" sz="1400" dirty="0" smtClean="0">
                <a:solidFill>
                  <a:srgbClr val="0000FF"/>
                </a:solidFill>
              </a:rPr>
              <a:t>/c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51520" y="584765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PV</a:t>
            </a:r>
            <a:endParaRPr lang="fr-FR" sz="24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5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5995487"/>
          </a:xfrm>
        </p:spPr>
        <p:txBody>
          <a:bodyPr/>
          <a:lstStyle/>
          <a:p>
            <a:pPr lvl="1"/>
            <a:r>
              <a:rPr lang="en-GB" b="1" dirty="0" smtClean="0"/>
              <a:t>Excellent LHC &amp; </a:t>
            </a:r>
            <a:r>
              <a:rPr lang="en-GB" b="1" dirty="0" err="1" smtClean="0"/>
              <a:t>LHCb</a:t>
            </a:r>
            <a:r>
              <a:rPr lang="en-GB" b="1" dirty="0" smtClean="0"/>
              <a:t> performances: a huge success!</a:t>
            </a:r>
          </a:p>
          <a:p>
            <a:pPr lvl="2"/>
            <a:r>
              <a:rPr lang="en-GB" dirty="0" smtClean="0"/>
              <a:t>They </a:t>
            </a:r>
            <a:r>
              <a:rPr lang="en-GB" dirty="0"/>
              <a:t>are working spectacularly </a:t>
            </a:r>
            <a:r>
              <a:rPr lang="en-GB" dirty="0" smtClean="0"/>
              <a:t>well</a:t>
            </a:r>
          </a:p>
          <a:p>
            <a:pPr lvl="1"/>
            <a:r>
              <a:rPr lang="en-GB" dirty="0" smtClean="0"/>
              <a:t>A lot of interesting </a:t>
            </a:r>
            <a:r>
              <a:rPr lang="en-GB" dirty="0" err="1" smtClean="0"/>
              <a:t>LHCb</a:t>
            </a:r>
            <a:r>
              <a:rPr lang="en-GB" dirty="0" smtClean="0"/>
              <a:t> results:</a:t>
            </a:r>
          </a:p>
          <a:p>
            <a:pPr lvl="2"/>
            <a:r>
              <a:rPr lang="en-US" dirty="0" smtClean="0"/>
              <a:t>In the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d</a:t>
            </a:r>
            <a:r>
              <a:rPr lang="en-US" dirty="0" smtClean="0"/>
              <a:t> sector results (</a:t>
            </a:r>
            <a:r>
              <a:rPr lang="en-US" dirty="0" smtClean="0">
                <a:sym typeface="Symbol"/>
              </a:rPr>
              <a:t>, etc.) </a:t>
            </a:r>
            <a:r>
              <a:rPr lang="en-US" dirty="0" smtClean="0"/>
              <a:t>are competitive with B factories</a:t>
            </a:r>
          </a:p>
          <a:p>
            <a:pPr lvl="2"/>
            <a:r>
              <a:rPr lang="en-US" dirty="0"/>
              <a:t>Lots of </a:t>
            </a:r>
            <a:r>
              <a:rPr lang="en-US" dirty="0" smtClean="0"/>
              <a:t>“most </a:t>
            </a:r>
            <a:r>
              <a:rPr lang="en-US" dirty="0"/>
              <a:t>precise“ measurements </a:t>
            </a:r>
            <a:r>
              <a:rPr lang="en-US" dirty="0" smtClean="0"/>
              <a:t>and “first </a:t>
            </a:r>
            <a:r>
              <a:rPr lang="en-US" dirty="0"/>
              <a:t>observations“ with 1 year of </a:t>
            </a:r>
            <a:r>
              <a:rPr lang="en-US" dirty="0" smtClean="0"/>
              <a:t>data taking</a:t>
            </a:r>
          </a:p>
          <a:p>
            <a:pPr lvl="2"/>
            <a:r>
              <a:rPr lang="en-US" dirty="0" smtClean="0"/>
              <a:t>Interesting results in Charm physics: </a:t>
            </a:r>
          </a:p>
          <a:p>
            <a:pPr lvl="3"/>
            <a:r>
              <a:rPr lang="en-US" dirty="0"/>
              <a:t>I</a:t>
            </a:r>
            <a:r>
              <a:rPr lang="en-US" dirty="0" smtClean="0"/>
              <a:t>s that the NP could be revealed here?</a:t>
            </a:r>
          </a:p>
          <a:p>
            <a:pPr lvl="2"/>
            <a:r>
              <a:rPr lang="en-US" dirty="0" smtClean="0"/>
              <a:t>First evidence of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s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err="1" smtClean="0">
                <a:latin typeface="Symbol" pitchFamily="18" charset="2"/>
                <a:sym typeface="Symbol" pitchFamily="18" charset="2"/>
              </a:rPr>
              <a:t>+</a:t>
            </a:r>
            <a:r>
              <a:rPr lang="en-GB" dirty="0" err="1" smtClean="0">
                <a:latin typeface="Symbol" pitchFamily="18" charset="2"/>
                <a:sym typeface="Symbol" pitchFamily="18" charset="2"/>
              </a:rPr>
              <a:t>m</a:t>
            </a:r>
            <a:r>
              <a:rPr lang="en-GB" baseline="30000" dirty="0" smtClean="0">
                <a:latin typeface="Symbol" pitchFamily="18" charset="2"/>
                <a:sym typeface="Symbol" pitchFamily="18" charset="2"/>
              </a:rPr>
              <a:t>-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a </a:t>
            </a:r>
            <a:r>
              <a:rPr lang="fr-FR" dirty="0" err="1" smtClean="0"/>
              <a:t>quest</a:t>
            </a:r>
            <a:r>
              <a:rPr lang="fr-FR" dirty="0" smtClean="0"/>
              <a:t> of more </a:t>
            </a:r>
            <a:r>
              <a:rPr lang="fr-FR" dirty="0" err="1" smtClean="0"/>
              <a:t>than</a:t>
            </a:r>
            <a:r>
              <a:rPr lang="fr-FR" dirty="0" smtClean="0"/>
              <a:t> 25 </a:t>
            </a:r>
            <a:r>
              <a:rPr lang="fr-FR" dirty="0" err="1" smtClean="0"/>
              <a:t>years</a:t>
            </a:r>
            <a:r>
              <a:rPr lang="fr-FR" dirty="0" smtClean="0"/>
              <a:t>!</a:t>
            </a:r>
          </a:p>
          <a:p>
            <a:pPr lvl="1"/>
            <a:r>
              <a:rPr lang="en-US" dirty="0"/>
              <a:t>We are almost everywhere limited by statistical error</a:t>
            </a:r>
          </a:p>
          <a:p>
            <a:pPr lvl="2"/>
            <a:r>
              <a:rPr lang="en-US" dirty="0" smtClean="0"/>
              <a:t>Many analyses have to still process x2 data compared to now 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uch more data to come after LS1 (till 2017), with increased cross section </a:t>
            </a:r>
          </a:p>
          <a:p>
            <a:pPr lvl="3"/>
            <a:r>
              <a:rPr lang="en-US" dirty="0"/>
              <a:t>A</a:t>
            </a:r>
            <a:r>
              <a:rPr lang="en-US" dirty="0" smtClean="0"/>
              <a:t>nd specially after the upgrade!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Standard </a:t>
            </a:r>
            <a:r>
              <a:rPr lang="en-US" dirty="0" smtClean="0"/>
              <a:t>Model disagreement yet …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 poised for a long and exciting physics program !!!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!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23439"/>
          </a:xfrm>
        </p:spPr>
        <p:txBody>
          <a:bodyPr/>
          <a:lstStyle/>
          <a:p>
            <a:r>
              <a:rPr lang="fr-FR" dirty="0" smtClean="0"/>
              <a:t>Future:</a:t>
            </a:r>
            <a:br>
              <a:rPr lang="fr-FR" dirty="0" smtClean="0"/>
            </a:br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Flèche droite 5"/>
          <p:cNvSpPr/>
          <p:nvPr/>
        </p:nvSpPr>
        <p:spPr>
          <a:xfrm>
            <a:off x="251520" y="1855857"/>
            <a:ext cx="8280920" cy="792088"/>
          </a:xfrm>
          <a:prstGeom prst="rightArrow">
            <a:avLst>
              <a:gd name="adj1" fmla="val 50000"/>
              <a:gd name="adj2" fmla="val 74844"/>
            </a:avLst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Start-up  </a:t>
            </a:r>
            <a:r>
              <a:rPr lang="en-US" dirty="0" smtClean="0">
                <a:solidFill>
                  <a:schemeClr val="tx1"/>
                </a:solidFill>
              </a:rPr>
              <a:t> 2010 2011 2012 2013 2014 2015 2016 2017 2018 2019 … 20xx       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96" y="278092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Lucida Calligraphy"/>
                <a:ea typeface="AppleGothic"/>
                <a:cs typeface="Lucida Calligraphy"/>
              </a:rPr>
              <a:t>L </a:t>
            </a:r>
            <a:r>
              <a:rPr lang="en-US" dirty="0" smtClean="0">
                <a:latin typeface="Lucida Calligraphy"/>
                <a:ea typeface="AppleGothic"/>
                <a:cs typeface="Lucida Calligraphy"/>
              </a:rPr>
              <a:t>(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) = 10</a:t>
            </a:r>
            <a:r>
              <a:rPr lang="en-GB" baseline="30000" dirty="0" smtClean="0"/>
              <a:t>32</a:t>
            </a:r>
            <a:r>
              <a:rPr lang="en-GB" dirty="0" smtClean="0"/>
              <a:t>   3-4x10</a:t>
            </a:r>
            <a:r>
              <a:rPr lang="en-GB" baseline="30000" dirty="0" smtClean="0"/>
              <a:t>32</a:t>
            </a:r>
            <a:r>
              <a:rPr lang="en-GB" dirty="0" smtClean="0"/>
              <a:t>                         4x10</a:t>
            </a:r>
            <a:r>
              <a:rPr lang="en-GB" baseline="30000" dirty="0" smtClean="0"/>
              <a:t>32</a:t>
            </a:r>
            <a:r>
              <a:rPr lang="en-GB" dirty="0" smtClean="0"/>
              <a:t>                         10 - 20 </a:t>
            </a:r>
            <a:r>
              <a:rPr lang="en-GB" dirty="0"/>
              <a:t>10</a:t>
            </a:r>
            <a:r>
              <a:rPr lang="en-GB" baseline="30000" dirty="0"/>
              <a:t>32</a:t>
            </a:r>
            <a:r>
              <a:rPr lang="en-GB" dirty="0"/>
              <a:t> </a:t>
            </a:r>
            <a:endParaRPr lang="en-GB" baseline="30000" dirty="0"/>
          </a:p>
        </p:txBody>
      </p:sp>
      <p:sp>
        <p:nvSpPr>
          <p:cNvPr id="8" name="ZoneTexte 7"/>
          <p:cNvSpPr txBox="1"/>
          <p:nvPr/>
        </p:nvSpPr>
        <p:spPr>
          <a:xfrm>
            <a:off x="3203848" y="1772816"/>
            <a:ext cx="936104" cy="646331"/>
          </a:xfrm>
          <a:prstGeom prst="rect">
            <a:avLst/>
          </a:prstGeom>
          <a:solidFill>
            <a:srgbClr val="BADDE1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LS1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580112" y="1772816"/>
            <a:ext cx="864096" cy="646331"/>
          </a:xfrm>
          <a:prstGeom prst="rect">
            <a:avLst/>
          </a:prstGeom>
          <a:solidFill>
            <a:srgbClr val="BADDE1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LS2</a:t>
            </a:r>
          </a:p>
          <a:p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-36512" y="2419147"/>
            <a:ext cx="512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√</a:t>
            </a:r>
            <a:r>
              <a:rPr lang="en-GB" dirty="0" smtClean="0">
                <a:solidFill>
                  <a:srgbClr val="0000FF"/>
                </a:solidFill>
              </a:rPr>
              <a:t>s (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) = 0.9 - 7      -      8            -             13   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753071"/>
            <a:ext cx="2952328" cy="30777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50 ns 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139952" y="1753071"/>
            <a:ext cx="1440160" cy="30777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25 ns 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444208" y="1772816"/>
            <a:ext cx="1512168" cy="30777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25 ns </a:t>
            </a:r>
            <a:endParaRPr lang="fr-FR" sz="1400" dirty="0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19219"/>
              </p:ext>
            </p:extLst>
          </p:nvPr>
        </p:nvGraphicFramePr>
        <p:xfrm>
          <a:off x="120005" y="3136454"/>
          <a:ext cx="563563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" name="Équation" r:id="rId3" imgW="368280" imgH="279360" progId="Equation.3">
                  <p:embed/>
                </p:oleObj>
              </mc:Choice>
              <mc:Fallback>
                <p:oleObj name="Équation" r:id="rId3" imgW="36828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05" y="3136454"/>
                        <a:ext cx="563563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755576" y="3150260"/>
            <a:ext cx="3384376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3 fb</a:t>
            </a:r>
            <a:r>
              <a:rPr lang="fr-FR" baseline="30000" dirty="0" smtClean="0"/>
              <a:t>-1</a:t>
            </a:r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139952" y="3131676"/>
            <a:ext cx="2304256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~3 fb</a:t>
            </a:r>
            <a:r>
              <a:rPr lang="fr-FR" baseline="30000" dirty="0" smtClean="0"/>
              <a:t>-1</a:t>
            </a:r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444208" y="3140968"/>
            <a:ext cx="1512168" cy="369332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&gt; 50 fb</a:t>
            </a:r>
            <a:r>
              <a:rPr lang="fr-FR" baseline="30000" dirty="0" smtClean="0"/>
              <a:t>-1</a:t>
            </a:r>
            <a:r>
              <a:rPr lang="fr-FR" dirty="0" smtClean="0"/>
              <a:t>        </a:t>
            </a:r>
            <a:endParaRPr lang="fr-FR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83305"/>
            <a:ext cx="2034361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4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880320" cy="269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3268587"/>
          </a:xfrm>
        </p:spPr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:</a:t>
            </a:r>
          </a:p>
          <a:p>
            <a:pPr lvl="1"/>
            <a:r>
              <a:rPr lang="en-US" dirty="0" smtClean="0"/>
              <a:t>No (not yet) deviation observed from The Standard Model …</a:t>
            </a:r>
          </a:p>
          <a:p>
            <a:pPr lvl="2"/>
            <a:r>
              <a:rPr lang="en-US" dirty="0" smtClean="0"/>
              <a:t>We need more statistics!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has demonstrated its ability to perform precise measurements in an </a:t>
            </a:r>
            <a:r>
              <a:rPr lang="en-US" dirty="0" err="1" smtClean="0"/>
              <a:t>hadronic</a:t>
            </a:r>
            <a:r>
              <a:rPr lang="en-US" dirty="0" smtClean="0"/>
              <a:t> environment:</a:t>
            </a:r>
          </a:p>
          <a:p>
            <a:pPr lvl="2"/>
            <a:r>
              <a:rPr lang="en-US" dirty="0" smtClean="0"/>
              <a:t>Almost </a:t>
            </a:r>
            <a:r>
              <a:rPr lang="en-US" dirty="0"/>
              <a:t>all </a:t>
            </a:r>
            <a:r>
              <a:rPr lang="en-US" dirty="0" err="1"/>
              <a:t>LHCb</a:t>
            </a:r>
            <a:r>
              <a:rPr lang="en-US" dirty="0"/>
              <a:t> results are </a:t>
            </a:r>
            <a:r>
              <a:rPr lang="en-US" dirty="0" smtClean="0"/>
              <a:t>completely dominated </a:t>
            </a:r>
            <a:r>
              <a:rPr lang="en-US" dirty="0"/>
              <a:t>by statistical </a:t>
            </a:r>
            <a:r>
              <a:rPr lang="en-US" dirty="0" smtClean="0"/>
              <a:t>uncertainties</a:t>
            </a:r>
          </a:p>
          <a:p>
            <a:pPr lvl="3"/>
            <a:r>
              <a:rPr lang="en-US" dirty="0" smtClean="0"/>
              <a:t>Leading </a:t>
            </a:r>
            <a:r>
              <a:rPr lang="en-US" dirty="0"/>
              <a:t>systematic uncertainties </a:t>
            </a:r>
            <a:r>
              <a:rPr lang="en-US" dirty="0" smtClean="0"/>
              <a:t>will also </a:t>
            </a:r>
            <a:r>
              <a:rPr lang="en-US" dirty="0"/>
              <a:t>decrease with increasing </a:t>
            </a:r>
            <a:r>
              <a:rPr lang="en-US" dirty="0" smtClean="0"/>
              <a:t>statistics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idx="12"/>
          </p:nvPr>
        </p:nvSpPr>
        <p:spPr>
          <a:xfrm>
            <a:off x="107982" y="4011566"/>
            <a:ext cx="6408234" cy="2729802"/>
          </a:xfrm>
        </p:spPr>
        <p:txBody>
          <a:bodyPr/>
          <a:lstStyle/>
          <a:p>
            <a:pPr lvl="2"/>
            <a:r>
              <a:rPr lang="en-US" dirty="0"/>
              <a:t>Current limitations are due to the 1 MHz </a:t>
            </a:r>
            <a:r>
              <a:rPr lang="en-US" dirty="0" smtClean="0"/>
              <a:t>L0 trigger/readout systems</a:t>
            </a:r>
          </a:p>
          <a:p>
            <a:pPr lvl="3"/>
            <a:r>
              <a:rPr lang="en-US" dirty="0" smtClean="0"/>
              <a:t>To </a:t>
            </a:r>
            <a:r>
              <a:rPr lang="en-US" dirty="0"/>
              <a:t>keep output rate &lt; 1 MHz requires raising </a:t>
            </a:r>
            <a:r>
              <a:rPr lang="en-US" dirty="0" smtClean="0"/>
              <a:t>thresholds</a:t>
            </a:r>
          </a:p>
          <a:p>
            <a:pPr lvl="4"/>
            <a:r>
              <a:rPr lang="en-US" dirty="0" smtClean="0"/>
              <a:t> </a:t>
            </a:r>
            <a:r>
              <a:rPr lang="fr-FR" dirty="0"/>
              <a:t>Rate for hadrons </a:t>
            </a:r>
            <a:r>
              <a:rPr lang="fr-FR" dirty="0" err="1"/>
              <a:t>saturate</a:t>
            </a:r>
            <a:r>
              <a:rPr lang="fr-FR" dirty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en-GB" dirty="0"/>
              <a:t>4x10</a:t>
            </a:r>
            <a:r>
              <a:rPr lang="en-GB" baseline="30000" dirty="0"/>
              <a:t>32 </a:t>
            </a:r>
            <a:endParaRPr lang="en-GB" baseline="30000" dirty="0" smtClean="0"/>
          </a:p>
          <a:p>
            <a:pPr lvl="2"/>
            <a:r>
              <a:rPr lang="en-US" dirty="0"/>
              <a:t>Upgrade of </a:t>
            </a:r>
            <a:r>
              <a:rPr lang="en-US" dirty="0" err="1"/>
              <a:t>LHCb</a:t>
            </a:r>
            <a:r>
              <a:rPr lang="en-US" dirty="0"/>
              <a:t> detector planned for 2019 to take at least 10xmore data: 50 fb</a:t>
            </a:r>
            <a:r>
              <a:rPr lang="en-US" baseline="30000" dirty="0"/>
              <a:t>-1 </a:t>
            </a:r>
            <a:r>
              <a:rPr lang="en-US" dirty="0"/>
              <a:t>(over 10 years) running at </a:t>
            </a:r>
            <a:r>
              <a:rPr lang="en-US" dirty="0">
                <a:latin typeface="Lucida Calligraphy"/>
                <a:ea typeface="AppleGothic"/>
                <a:cs typeface="Lucida Calligraphy"/>
              </a:rPr>
              <a:t>L </a:t>
            </a:r>
            <a:r>
              <a:rPr lang="en-GB" dirty="0"/>
              <a:t>= 1-2x10</a:t>
            </a:r>
            <a:r>
              <a:rPr lang="en-GB" baseline="30000" dirty="0"/>
              <a:t>33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 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959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53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604337"/>
          </a:xfrm>
        </p:spPr>
        <p:txBody>
          <a:bodyPr/>
          <a:lstStyle/>
          <a:p>
            <a:r>
              <a:rPr lang="fr-FR" dirty="0"/>
              <a:t>How: </a:t>
            </a:r>
            <a:r>
              <a:rPr lang="fr-FR" i="1" dirty="0">
                <a:solidFill>
                  <a:srgbClr val="E46C0A"/>
                </a:solidFill>
              </a:rPr>
              <a:t>[CERN-LHCC-2011-001, </a:t>
            </a:r>
            <a:r>
              <a:rPr lang="fr-FR" i="1" dirty="0" smtClean="0">
                <a:solidFill>
                  <a:srgbClr val="E46C0A"/>
                </a:solidFill>
              </a:rPr>
              <a:t>CERN-LHCC-2012-007] </a:t>
            </a:r>
            <a:endParaRPr lang="fr-FR" i="1" dirty="0">
              <a:solidFill>
                <a:srgbClr val="E46C0A"/>
              </a:solidFill>
            </a:endParaRPr>
          </a:p>
          <a:p>
            <a:pPr lvl="1"/>
            <a:r>
              <a:rPr lang="fr-FR" dirty="0" err="1"/>
              <a:t>Remove</a:t>
            </a:r>
            <a:r>
              <a:rPr lang="fr-FR" dirty="0"/>
              <a:t> the hardware trigger </a:t>
            </a:r>
            <a:endParaRPr lang="en-US" dirty="0"/>
          </a:p>
          <a:p>
            <a:pPr lvl="2"/>
            <a:r>
              <a:rPr lang="en-US" dirty="0" smtClean="0"/>
              <a:t>Read </a:t>
            </a:r>
            <a:r>
              <a:rPr lang="en-US" dirty="0"/>
              <a:t>out detector at 40 MHz (bunch crossing rate). </a:t>
            </a:r>
            <a:endParaRPr lang="en-US" dirty="0" smtClean="0"/>
          </a:p>
          <a:p>
            <a:pPr lvl="2"/>
            <a:r>
              <a:rPr lang="en-US" dirty="0" smtClean="0"/>
              <a:t>Trigger </a:t>
            </a:r>
            <a:r>
              <a:rPr lang="en-US" dirty="0"/>
              <a:t>fully in software in CPU farm. </a:t>
            </a:r>
            <a:endParaRPr lang="en-US" dirty="0" smtClean="0"/>
          </a:p>
          <a:p>
            <a:pPr lvl="2"/>
            <a:r>
              <a:rPr lang="en-US" dirty="0" smtClean="0"/>
              <a:t> Requires </a:t>
            </a:r>
            <a:r>
              <a:rPr lang="en-US" dirty="0"/>
              <a:t>replacing front-end electronics</a:t>
            </a:r>
          </a:p>
          <a:p>
            <a:pPr lvl="1"/>
            <a:r>
              <a:rPr lang="en-US" dirty="0" smtClean="0"/>
              <a:t>This will allow to operate </a:t>
            </a:r>
            <a:r>
              <a:rPr lang="en-US" dirty="0"/>
              <a:t>the detector at x 5 higher </a:t>
            </a:r>
            <a:r>
              <a:rPr lang="en-US" dirty="0" smtClean="0"/>
              <a:t>luminosity</a:t>
            </a:r>
          </a:p>
          <a:p>
            <a:pPr lvl="2"/>
            <a:r>
              <a:rPr lang="en-US" dirty="0" smtClean="0"/>
              <a:t>Requires </a:t>
            </a:r>
            <a:r>
              <a:rPr lang="en-US" dirty="0"/>
              <a:t>new main tracker to cope with particle </a:t>
            </a:r>
            <a:r>
              <a:rPr lang="en-US" dirty="0" smtClean="0"/>
              <a:t>densities</a:t>
            </a:r>
          </a:p>
          <a:p>
            <a:pPr lvl="1"/>
            <a:r>
              <a:rPr lang="en-US" dirty="0" smtClean="0"/>
              <a:t>Both </a:t>
            </a:r>
            <a:r>
              <a:rPr lang="en-US" dirty="0"/>
              <a:t>together will give a factor &gt; 10 increase in rate for </a:t>
            </a:r>
            <a:r>
              <a:rPr lang="en-US" dirty="0" err="1"/>
              <a:t>hadronic</a:t>
            </a:r>
            <a:r>
              <a:rPr lang="en-US" dirty="0"/>
              <a:t> </a:t>
            </a:r>
            <a:r>
              <a:rPr lang="en-US" dirty="0" smtClean="0"/>
              <a:t>channels</a:t>
            </a:r>
          </a:p>
          <a:p>
            <a:pPr lvl="1"/>
            <a:r>
              <a:rPr lang="en-US" dirty="0"/>
              <a:t>Framework TDR submitted to the </a:t>
            </a:r>
            <a:r>
              <a:rPr lang="en-US" dirty="0" smtClean="0"/>
              <a:t>LHCC in May 2012: </a:t>
            </a:r>
          </a:p>
          <a:p>
            <a:pPr lvl="2"/>
            <a:r>
              <a:rPr lang="en-US" dirty="0" smtClean="0"/>
              <a:t>Physics </a:t>
            </a:r>
            <a:r>
              <a:rPr lang="en-US" dirty="0"/>
              <a:t>case enthusiastically </a:t>
            </a:r>
            <a:r>
              <a:rPr lang="en-US" dirty="0" smtClean="0"/>
              <a:t>endorsed in September 2012</a:t>
            </a:r>
            <a:endParaRPr lang="en-US" dirty="0"/>
          </a:p>
          <a:p>
            <a:pPr lvl="2"/>
            <a:r>
              <a:rPr lang="en-US" dirty="0" smtClean="0"/>
              <a:t>Detector R&amp;D underway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13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-547614" y="5510842"/>
            <a:ext cx="9440094" cy="1158518"/>
          </a:xfrm>
        </p:spPr>
        <p:txBody>
          <a:bodyPr/>
          <a:lstStyle/>
          <a:p>
            <a:pPr lvl="2"/>
            <a:r>
              <a:rPr lang="en-US" dirty="0" smtClean="0"/>
              <a:t>2013</a:t>
            </a:r>
            <a:r>
              <a:rPr lang="en-US" dirty="0"/>
              <a:t>: R&amp;D, technology choices, preparation of sub-system TDRs</a:t>
            </a:r>
          </a:p>
          <a:p>
            <a:pPr lvl="2"/>
            <a:r>
              <a:rPr lang="en-US" dirty="0" smtClean="0"/>
              <a:t>2014</a:t>
            </a:r>
            <a:r>
              <a:rPr lang="en-US" dirty="0"/>
              <a:t>: funding, procurements</a:t>
            </a:r>
          </a:p>
          <a:p>
            <a:pPr lvl="2"/>
            <a:r>
              <a:rPr lang="en-US" dirty="0" smtClean="0"/>
              <a:t>2015-2019</a:t>
            </a:r>
            <a:r>
              <a:rPr lang="en-US" dirty="0"/>
              <a:t>: construction and installation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49" y="836712"/>
            <a:ext cx="7711902" cy="486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61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LHCb</a:t>
            </a:r>
            <a:r>
              <a:rPr lang="fr-FR" dirty="0"/>
              <a:t> upgrade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867930"/>
          </a:xfrm>
        </p:spPr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upgrade sensitivities for 50 fb</a:t>
            </a:r>
            <a:r>
              <a:rPr lang="en-US" baseline="30000" dirty="0" smtClean="0"/>
              <a:t>-1 </a:t>
            </a:r>
            <a:r>
              <a:rPr lang="en-US" i="1" dirty="0" smtClean="0">
                <a:solidFill>
                  <a:srgbClr val="E46C0A"/>
                </a:solidFill>
              </a:rPr>
              <a:t>[arXiv:1208.3355]</a:t>
            </a:r>
          </a:p>
          <a:p>
            <a:pPr lvl="1"/>
            <a:r>
              <a:rPr lang="en-US" dirty="0" smtClean="0"/>
              <a:t>From “exploration” to “precision” studied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grpSp>
        <p:nvGrpSpPr>
          <p:cNvPr id="7" name="Groupe 6"/>
          <p:cNvGrpSpPr/>
          <p:nvPr/>
        </p:nvGrpSpPr>
        <p:grpSpPr>
          <a:xfrm>
            <a:off x="138953" y="1803938"/>
            <a:ext cx="8897543" cy="4577389"/>
            <a:chOff x="138953" y="1803938"/>
            <a:chExt cx="8897543" cy="4577389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3" t="2165" r="1" b="1083"/>
            <a:stretch/>
          </p:blipFill>
          <p:spPr bwMode="auto">
            <a:xfrm rot="5400000">
              <a:off x="2283306" y="-340415"/>
              <a:ext cx="4577389" cy="8866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38953" y="1872056"/>
              <a:ext cx="5729191" cy="4428000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904000" y="1881320"/>
              <a:ext cx="1008112" cy="4428000"/>
            </a:xfrm>
            <a:prstGeom prst="rect">
              <a:avLst/>
            </a:prstGeom>
            <a:noFill/>
            <a:ln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948264" y="1881320"/>
              <a:ext cx="1008112" cy="442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028384" y="1881320"/>
              <a:ext cx="1008112" cy="4428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678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collaboration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1026" name="Picture 2" descr="C:\Users\Pascal\Documents\LHCb\Conferences\Berkeley 2013\CarteLHCb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908720"/>
            <a:ext cx="8039100" cy="568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11560" y="407707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17 countries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63 Institutes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~800 </a:t>
            </a:r>
            <a:r>
              <a:rPr lang="fr-FR" dirty="0" err="1" smtClean="0"/>
              <a:t>members</a:t>
            </a:r>
            <a:endParaRPr lang="fr-F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84 publications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102 </a:t>
            </a:r>
            <a:r>
              <a:rPr lang="fr-FR" dirty="0" err="1" smtClean="0"/>
              <a:t>Conference</a:t>
            </a:r>
            <a:r>
              <a:rPr lang="fr-FR" dirty="0" smtClean="0"/>
              <a:t> notes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Most results based on </a:t>
            </a:r>
            <a:r>
              <a:rPr lang="en-US" dirty="0" smtClean="0"/>
              <a:t>2011 </a:t>
            </a:r>
            <a:r>
              <a:rPr lang="en-US" dirty="0"/>
              <a:t>data, many more </a:t>
            </a:r>
            <a:r>
              <a:rPr lang="en-US" dirty="0" smtClean="0"/>
              <a:t>results </a:t>
            </a:r>
            <a:r>
              <a:rPr lang="en-US" dirty="0"/>
              <a:t>will come soon</a:t>
            </a:r>
            <a:r>
              <a:rPr lang="en-US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16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  <p:grpSp>
        <p:nvGrpSpPr>
          <p:cNvPr id="9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10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15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18" name="TextBox 28"/>
                <p:cNvSpPr txBox="1"/>
                <p:nvPr/>
              </p:nvSpPr>
              <p:spPr>
                <a:xfrm>
                  <a:off x="6643670" y="757238"/>
                  <a:ext cx="107157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TT</a:t>
                  </a:r>
                </a:p>
                <a:p>
                  <a:pPr algn="ctr"/>
                  <a:r>
                    <a:rPr lang="en-GB" b="1" i="1" dirty="0" smtClean="0"/>
                    <a:t>Si</a:t>
                  </a:r>
                  <a:endParaRPr lang="en-GB" b="1" i="1" dirty="0"/>
                </a:p>
              </p:txBody>
            </p:sp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" name="TextBox 22"/>
                <p:cNvSpPr txBox="1"/>
                <p:nvPr/>
              </p:nvSpPr>
              <p:spPr>
                <a:xfrm>
                  <a:off x="381000" y="4267200"/>
                  <a:ext cx="928694" cy="92333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err="1" smtClean="0"/>
                    <a:t>Muon</a:t>
                  </a:r>
                  <a:endParaRPr lang="en-GB" b="1" i="1" dirty="0" smtClean="0"/>
                </a:p>
                <a:p>
                  <a:pPr algn="ctr"/>
                  <a:r>
                    <a:rPr lang="en-GB" b="1" i="1" dirty="0" smtClean="0"/>
                    <a:t>MWPCGEM</a:t>
                  </a:r>
                  <a:endParaRPr lang="en-GB" b="1" i="1" dirty="0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9" name="TextBox 24"/>
                <p:cNvSpPr txBox="1"/>
                <p:nvPr/>
              </p:nvSpPr>
              <p:spPr>
                <a:xfrm>
                  <a:off x="2786018" y="900114"/>
                  <a:ext cx="928694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ECAL</a:t>
                  </a:r>
                  <a:endParaRPr lang="en-GB" b="1" i="1" dirty="0"/>
                </a:p>
              </p:txBody>
            </p:sp>
            <p:sp>
              <p:nvSpPr>
                <p:cNvPr id="30" name="TextBox 25"/>
                <p:cNvSpPr txBox="1"/>
                <p:nvPr/>
              </p:nvSpPr>
              <p:spPr>
                <a:xfrm>
                  <a:off x="3714712" y="757238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RICH2</a:t>
                  </a:r>
                  <a:endParaRPr lang="en-GB" b="1" i="1" dirty="0"/>
                </a:p>
              </p:txBody>
            </p:sp>
            <p:sp>
              <p:nvSpPr>
                <p:cNvPr id="31" name="TextBox 26"/>
                <p:cNvSpPr txBox="1"/>
                <p:nvPr/>
              </p:nvSpPr>
              <p:spPr>
                <a:xfrm>
                  <a:off x="4648200" y="838200"/>
                  <a:ext cx="1166054" cy="120032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Outer Tracker straw Tubes</a:t>
                  </a:r>
                  <a:endParaRPr lang="en-GB" b="1" i="1" dirty="0"/>
                </a:p>
              </p:txBody>
            </p:sp>
            <p:sp>
              <p:nvSpPr>
                <p:cNvPr id="32" name="TextBox 27"/>
                <p:cNvSpPr txBox="1"/>
                <p:nvPr/>
              </p:nvSpPr>
              <p:spPr>
                <a:xfrm>
                  <a:off x="5786414" y="971552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Magnet</a:t>
                  </a:r>
                  <a:endParaRPr lang="en-GB" b="1" i="1" dirty="0"/>
                </a:p>
              </p:txBody>
            </p:sp>
            <p:sp>
              <p:nvSpPr>
                <p:cNvPr id="33" name="TextBox 29"/>
                <p:cNvSpPr txBox="1"/>
                <p:nvPr/>
              </p:nvSpPr>
              <p:spPr>
                <a:xfrm>
                  <a:off x="6629400" y="4419600"/>
                  <a:ext cx="1071570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i="1" dirty="0" smtClean="0"/>
                    <a:t>RICH1</a:t>
                  </a:r>
                </a:p>
              </p:txBody>
            </p:sp>
            <p:sp>
              <p:nvSpPr>
                <p:cNvPr id="3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6" name="TextBox 30"/>
              <p:cNvSpPr txBox="1"/>
              <p:nvPr/>
            </p:nvSpPr>
            <p:spPr>
              <a:xfrm>
                <a:off x="7848600" y="1676400"/>
                <a:ext cx="1295400" cy="646331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i="1" dirty="0" smtClean="0"/>
                  <a:t>VELO&amp;PU</a:t>
                </a:r>
              </a:p>
              <a:p>
                <a:pPr algn="ctr"/>
                <a:r>
                  <a:rPr lang="en-GB" b="1" i="1" dirty="0" smtClean="0"/>
                  <a:t>Si</a:t>
                </a:r>
                <a:endParaRPr lang="en-GB" b="1" i="1" dirty="0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2" name="TextBox 48"/>
            <p:cNvSpPr txBox="1"/>
            <p:nvPr/>
          </p:nvSpPr>
          <p:spPr>
            <a:xfrm>
              <a:off x="4724400" y="4267200"/>
              <a:ext cx="1166054" cy="92333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 smtClean="0"/>
                <a:t>Inner Tracker </a:t>
              </a:r>
            </a:p>
            <a:p>
              <a:pPr algn="ctr"/>
              <a:r>
                <a:rPr lang="en-GB" b="1" i="1" dirty="0" smtClean="0"/>
                <a:t>Si</a:t>
              </a:r>
              <a:endParaRPr lang="en-GB" b="1" i="1" dirty="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  <a:solidFill>
            <a:srgbClr val="F0A22E"/>
          </a:solidFill>
          <a:ln w="12700" cap="rnd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>
            <a:off x="7679192" y="3305735"/>
            <a:ext cx="960515" cy="375093"/>
            <a:chOff x="4734" y="2990"/>
            <a:chExt cx="572" cy="212"/>
          </a:xfrm>
        </p:grpSpPr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47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H="1">
              <a:off x="50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4854" y="299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4991" y="2990"/>
              <a:ext cx="1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1407307" y="6165304"/>
            <a:ext cx="6329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E46C0A"/>
                </a:solidFill>
              </a:rPr>
              <a:t>[The </a:t>
            </a:r>
            <a:r>
              <a:rPr lang="en-US" b="1" i="1" dirty="0" err="1">
                <a:solidFill>
                  <a:srgbClr val="E46C0A"/>
                </a:solidFill>
              </a:rPr>
              <a:t>LHCb</a:t>
            </a:r>
            <a:r>
              <a:rPr lang="en-US" b="1" i="1" dirty="0">
                <a:solidFill>
                  <a:srgbClr val="E46C0A"/>
                </a:solidFill>
              </a:rPr>
              <a:t> Detector at the LHC, JINST 3 (2008) S08005]</a:t>
            </a:r>
            <a:endParaRPr lang="fr-FR" i="1" dirty="0">
              <a:solidFill>
                <a:srgbClr val="E46C0A"/>
              </a:solidFill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3618" y="5003884"/>
            <a:ext cx="1218302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/>
              <a:t>PS+SPD</a:t>
            </a:r>
            <a:endParaRPr lang="en-GB" b="1" i="1" dirty="0"/>
          </a:p>
        </p:txBody>
      </p:sp>
      <p:sp>
        <p:nvSpPr>
          <p:cNvPr id="44" name="Line 9"/>
          <p:cNvSpPr>
            <a:spLocks noChangeShapeType="1"/>
          </p:cNvSpPr>
          <p:nvPr/>
        </p:nvSpPr>
        <p:spPr bwMode="auto">
          <a:xfrm flipV="1">
            <a:off x="3097965" y="4653136"/>
            <a:ext cx="101691" cy="350748"/>
          </a:xfrm>
          <a:prstGeom prst="line">
            <a:avLst/>
          </a:prstGeom>
          <a:solidFill>
            <a:schemeClr val="tx1"/>
          </a:solidFill>
          <a:ln w="41275">
            <a:solidFill>
              <a:srgbClr val="FFC000"/>
            </a:solidFill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2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7" name="Picture 14" descr="LHCb_phot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744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detector</a:t>
            </a:r>
            <a:endParaRPr lang="fr-FR" dirty="0"/>
          </a:p>
        </p:txBody>
      </p:sp>
      <p:grpSp>
        <p:nvGrpSpPr>
          <p:cNvPr id="9" name="Group 52"/>
          <p:cNvGrpSpPr/>
          <p:nvPr/>
        </p:nvGrpSpPr>
        <p:grpSpPr>
          <a:xfrm>
            <a:off x="-36512" y="673446"/>
            <a:ext cx="9180512" cy="4754222"/>
            <a:chOff x="-36512" y="673446"/>
            <a:chExt cx="9180512" cy="4754222"/>
          </a:xfrm>
        </p:grpSpPr>
        <p:sp>
          <p:nvSpPr>
            <p:cNvPr id="10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51"/>
            <p:cNvGrpSpPr/>
            <p:nvPr/>
          </p:nvGrpSpPr>
          <p:grpSpPr>
            <a:xfrm>
              <a:off x="-36512" y="673446"/>
              <a:ext cx="9180512" cy="4754222"/>
              <a:chOff x="-36512" y="673446"/>
              <a:chExt cx="9180512" cy="4754222"/>
            </a:xfrm>
          </p:grpSpPr>
          <p:grpSp>
            <p:nvGrpSpPr>
              <p:cNvPr id="15" name="Group 41"/>
              <p:cNvGrpSpPr/>
              <p:nvPr/>
            </p:nvGrpSpPr>
            <p:grpSpPr>
              <a:xfrm>
                <a:off x="-36512" y="673446"/>
                <a:ext cx="9028112" cy="4754222"/>
                <a:chOff x="115888" y="673446"/>
                <a:chExt cx="9028112" cy="4754222"/>
              </a:xfrm>
            </p:grpSpPr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" name="TextBox 22"/>
                <p:cNvSpPr txBox="1"/>
                <p:nvPr/>
              </p:nvSpPr>
              <p:spPr>
                <a:xfrm>
                  <a:off x="381000" y="4267200"/>
                  <a:ext cx="304800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>
                      <a:solidFill>
                        <a:srgbClr val="0000FF"/>
                      </a:solidFill>
                    </a:rPr>
                    <a:t>Excellent muon </a:t>
                  </a:r>
                  <a:r>
                    <a:rPr lang="fr-FR" dirty="0" err="1">
                      <a:solidFill>
                        <a:srgbClr val="0000FF"/>
                      </a:solidFill>
                    </a:rPr>
                    <a:t>identication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 </a:t>
                  </a:r>
                  <a:r>
                    <a:rPr lang="fr-FR" dirty="0" smtClean="0">
                      <a:solidFill>
                        <a:srgbClr val="0000FF"/>
                      </a:solidFill>
                    </a:rPr>
                    <a:t>= 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97%, </a:t>
                  </a:r>
                  <a:r>
                    <a:rPr lang="fr-FR" dirty="0" err="1">
                      <a:solidFill>
                        <a:srgbClr val="0000FF"/>
                      </a:solidFill>
                    </a:rPr>
                    <a:t>misid</a:t>
                  </a:r>
                  <a:r>
                    <a:rPr lang="fr-FR" dirty="0">
                      <a:solidFill>
                        <a:srgbClr val="0000FF"/>
                      </a:solidFill>
                    </a:rPr>
                    <a:t> 2%</a:t>
                  </a:r>
                  <a:endParaRPr lang="en-GB" b="1" i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 flipH="1" flipV="1">
                  <a:off x="4364360" y="4152900"/>
                  <a:ext cx="1152128" cy="284212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2"/>
                <p:cNvSpPr>
                  <a:spLocks noChangeShapeType="1"/>
                </p:cNvSpPr>
                <p:nvPr/>
              </p:nvSpPr>
              <p:spPr bwMode="auto">
                <a:xfrm>
                  <a:off x="6357918" y="1638300"/>
                  <a:ext cx="928694" cy="13335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TextBox 23"/>
                <p:cNvSpPr txBox="1"/>
                <p:nvPr/>
              </p:nvSpPr>
              <p:spPr>
                <a:xfrm>
                  <a:off x="115888" y="673446"/>
                  <a:ext cx="1824366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dirty="0">
                      <a:solidFill>
                        <a:srgbClr val="0000FF"/>
                      </a:solidFill>
                    </a:rPr>
                    <a:t>σ(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E)/E ~ 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70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%/√E </a:t>
                  </a:r>
                  <a:r>
                    <a:rPr lang="en-US" altLang="fr-FR" dirty="0">
                      <a:solidFill>
                        <a:srgbClr val="0000FF"/>
                      </a:solidFill>
                      <a:sym typeface="Symbol"/>
                    </a:rPr>
                    <a:t>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 10%</a:t>
                  </a:r>
                  <a:endParaRPr lang="en-GB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" name="TextBox 24"/>
                <p:cNvSpPr txBox="1"/>
                <p:nvPr/>
              </p:nvSpPr>
              <p:spPr>
                <a:xfrm>
                  <a:off x="2060104" y="764704"/>
                  <a:ext cx="2592288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dirty="0">
                      <a:solidFill>
                        <a:srgbClr val="0000FF"/>
                      </a:solidFill>
                    </a:rPr>
                    <a:t>σ(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E)/E ~ 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10%/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√E </a:t>
                  </a:r>
                  <a:r>
                    <a:rPr lang="en-US" altLang="fr-FR" dirty="0">
                      <a:solidFill>
                        <a:srgbClr val="0000FF"/>
                      </a:solidFill>
                      <a:sym typeface="Symbol"/>
                    </a:rPr>
                    <a:t>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en-GB" dirty="0">
                      <a:solidFill>
                        <a:srgbClr val="0000FF"/>
                      </a:solidFill>
                    </a:rPr>
                    <a:t>1</a:t>
                  </a:r>
                  <a:r>
                    <a:rPr lang="en-GB" dirty="0" smtClean="0">
                      <a:solidFill>
                        <a:srgbClr val="0000FF"/>
                      </a:solidFill>
                    </a:rPr>
                    <a:t>%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σ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</a:rPr>
                    <a:t>m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~90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B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0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*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</a:t>
                  </a:r>
                  <a:endParaRPr lang="en-GB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2" name="TextBox 27"/>
                <p:cNvSpPr txBox="1"/>
                <p:nvPr/>
              </p:nvSpPr>
              <p:spPr>
                <a:xfrm>
                  <a:off x="4724400" y="971552"/>
                  <a:ext cx="2990840" cy="646331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0000FF"/>
                      </a:solidFill>
                    </a:rPr>
                    <a:t>σ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</a:rPr>
                    <a:t>m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~8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B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</a:rPr>
                    <a:t>+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J/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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en-US" baseline="30000" dirty="0">
                      <a:solidFill>
                        <a:srgbClr val="0000FF"/>
                      </a:solidFill>
                    </a:rPr>
                    <a:t>+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,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25 MeV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for 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B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 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µ</a:t>
                  </a:r>
                  <a:r>
                    <a:rPr lang="en-US" baseline="30000" dirty="0" smtClean="0">
                      <a:solidFill>
                        <a:srgbClr val="0000FF"/>
                      </a:solidFill>
                      <a:sym typeface="Symbol"/>
                    </a:rPr>
                    <a:t>+</a:t>
                  </a:r>
                  <a:r>
                    <a:rPr lang="en-US" dirty="0" smtClean="0">
                      <a:solidFill>
                        <a:srgbClr val="0000FF"/>
                      </a:solidFill>
                      <a:sym typeface="Symbol"/>
                    </a:rPr>
                    <a:t>µ- </a:t>
                  </a:r>
                  <a:endParaRPr lang="en-GB" b="1" i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3" name="TextBox 29"/>
                <p:cNvSpPr txBox="1"/>
                <p:nvPr/>
              </p:nvSpPr>
              <p:spPr>
                <a:xfrm>
                  <a:off x="4514287" y="4437112"/>
                  <a:ext cx="3450473" cy="369332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(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k 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 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k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) 90% for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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(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k </a:t>
                  </a:r>
                  <a:r>
                    <a:rPr lang="en-US" dirty="0">
                      <a:solidFill>
                        <a:srgbClr val="0000FF"/>
                      </a:solidFill>
                      <a:sym typeface="Symbol"/>
                    </a:rPr>
                    <a:t>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nn-NO" dirty="0" smtClean="0">
                      <a:solidFill>
                        <a:srgbClr val="0000FF"/>
                      </a:solidFill>
                      <a:sym typeface="Symbol"/>
                    </a:rPr>
                    <a:t></a:t>
                  </a:r>
                  <a:r>
                    <a:rPr lang="nn-NO" dirty="0" smtClean="0">
                      <a:solidFill>
                        <a:srgbClr val="0000FF"/>
                      </a:solidFill>
                    </a:rPr>
                    <a:t>) </a:t>
                  </a:r>
                  <a:r>
                    <a:rPr lang="nn-NO" dirty="0">
                      <a:solidFill>
                        <a:srgbClr val="0000FF"/>
                      </a:solidFill>
                    </a:rPr>
                    <a:t>&lt;10%</a:t>
                  </a:r>
                  <a:endParaRPr lang="en-GB" b="1" i="1" dirty="0" smtClean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6" name="TextBox 30"/>
              <p:cNvSpPr txBox="1"/>
              <p:nvPr/>
            </p:nvSpPr>
            <p:spPr>
              <a:xfrm>
                <a:off x="7562840" y="1676400"/>
                <a:ext cx="1581160" cy="92333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00FF"/>
                    </a:solidFill>
                  </a:rPr>
                  <a:t>~20 µm IP resolution at P</a:t>
                </a:r>
                <a:r>
                  <a:rPr lang="en-GB" baseline="-25000" dirty="0" smtClean="0">
                    <a:solidFill>
                      <a:srgbClr val="0000FF"/>
                    </a:solidFill>
                  </a:rPr>
                  <a:t>T </a:t>
                </a:r>
                <a:r>
                  <a:rPr lang="en-GB" dirty="0" smtClean="0">
                    <a:solidFill>
                      <a:srgbClr val="0000FF"/>
                    </a:solidFill>
                  </a:rPr>
                  <a:t>&gt; 2 </a:t>
                </a:r>
                <a:r>
                  <a:rPr lang="en-GB" dirty="0" err="1" smtClean="0">
                    <a:solidFill>
                      <a:srgbClr val="0000FF"/>
                    </a:solidFill>
                  </a:rPr>
                  <a:t>GeV</a:t>
                </a:r>
                <a:endParaRPr lang="en-GB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8153400" y="2599730"/>
                <a:ext cx="257933" cy="60067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4724400" y="1676400"/>
              <a:ext cx="1143744" cy="990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  <a:solidFill>
            <a:srgbClr val="F0A22E"/>
          </a:solidFill>
          <a:ln w="12700" cap="rnd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>
            <a:off x="7679192" y="3305735"/>
            <a:ext cx="960515" cy="375093"/>
            <a:chOff x="4734" y="2990"/>
            <a:chExt cx="572" cy="212"/>
          </a:xfrm>
        </p:grpSpPr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47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H="1">
              <a:off x="5034" y="3022"/>
              <a:ext cx="2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4854" y="299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4991" y="2990"/>
              <a:ext cx="1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43" name="TextBox 22"/>
          <p:cNvSpPr txBox="1"/>
          <p:nvPr/>
        </p:nvSpPr>
        <p:spPr>
          <a:xfrm>
            <a:off x="323528" y="5253007"/>
            <a:ext cx="8496944" cy="1200329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Great Vertex Resolution! Primary/secondary separation, proper time resolution.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Excellent momentum and mass resolution.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Outstanding PID (K-π) and μ reconstruction.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Dedicated Trigger system for B and C!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6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smtClean="0"/>
              <a:t>illustrations: </a:t>
            </a:r>
            <a:r>
              <a:rPr lang="fr-FR" dirty="0" err="1"/>
              <a:t>T</a:t>
            </a:r>
            <a:r>
              <a:rPr lang="fr-FR" dirty="0" err="1" smtClean="0"/>
              <a:t>racking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950" y="836613"/>
            <a:ext cx="9036050" cy="430887"/>
          </a:xfrm>
        </p:spPr>
        <p:txBody>
          <a:bodyPr/>
          <a:lstStyle/>
          <a:p>
            <a:pPr lvl="1"/>
            <a:r>
              <a:rPr lang="en-US" dirty="0"/>
              <a:t>VELO: IP resolution = 12 mm for high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tracks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2"/>
          </p:nvPr>
        </p:nvSpPr>
        <p:spPr>
          <a:xfrm>
            <a:off x="107982" y="3884158"/>
            <a:ext cx="6270316" cy="1705082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fr-FR" dirty="0" err="1"/>
              <a:t>Tracking</a:t>
            </a:r>
            <a:r>
              <a:rPr lang="fr-FR" dirty="0"/>
              <a:t>: </a:t>
            </a:r>
            <a:r>
              <a:rPr lang="it-IT" dirty="0">
                <a:latin typeface="Symbol" charset="2"/>
                <a:cs typeface="Symbol" charset="2"/>
              </a:rPr>
              <a:t>s</a:t>
            </a:r>
            <a:r>
              <a:rPr lang="it-IT" b="1" baseline="-25000" dirty="0">
                <a:latin typeface="Gill Sans"/>
                <a:cs typeface="Gill Sans"/>
              </a:rPr>
              <a:t>p</a:t>
            </a:r>
            <a:r>
              <a:rPr lang="it-IT" dirty="0">
                <a:latin typeface="Gill Sans"/>
                <a:cs typeface="Gill Sans"/>
              </a:rPr>
              <a:t>/p </a:t>
            </a:r>
            <a:r>
              <a:rPr lang="en-US" dirty="0">
                <a:latin typeface="Gill Sans"/>
                <a:cs typeface="Gill Sans"/>
              </a:rPr>
              <a:t>~ 0.4 – 0.6 % </a:t>
            </a:r>
            <a:r>
              <a:rPr lang="fr-FR" dirty="0"/>
              <a:t>(5-100 </a:t>
            </a:r>
            <a:r>
              <a:rPr lang="fr-FR" dirty="0" err="1"/>
              <a:t>GeV</a:t>
            </a:r>
            <a:r>
              <a:rPr lang="fr-FR" dirty="0"/>
              <a:t>/c) </a:t>
            </a:r>
            <a:r>
              <a:rPr lang="en-US" dirty="0">
                <a:latin typeface="Gill Sans"/>
                <a:cs typeface="Gill Sans"/>
              </a:rPr>
              <a:t>p scale ~ 2 10</a:t>
            </a:r>
            <a:r>
              <a:rPr lang="en-US" b="1" baseline="30000" dirty="0">
                <a:latin typeface="Gill Sans"/>
                <a:cs typeface="Gill Sans"/>
              </a:rPr>
              <a:t>-4</a:t>
            </a:r>
            <a:r>
              <a:rPr lang="it-IT" dirty="0">
                <a:latin typeface="Gill Sans"/>
                <a:cs typeface="Gill Sans"/>
              </a:rPr>
              <a:t> </a:t>
            </a:r>
            <a:endParaRPr lang="it-IT" dirty="0" smtClean="0">
              <a:latin typeface="Gill Sans"/>
              <a:cs typeface="Gill Sans"/>
            </a:endParaRPr>
          </a:p>
          <a:p>
            <a:pPr lvl="2">
              <a:lnSpc>
                <a:spcPct val="120000"/>
              </a:lnSpc>
            </a:pPr>
            <a:r>
              <a:rPr lang="en-US" dirty="0"/>
              <a:t>World best measurement of b-hadron </a:t>
            </a:r>
            <a:r>
              <a:rPr lang="fr-FR" dirty="0"/>
              <a:t>masses </a:t>
            </a:r>
            <a:r>
              <a:rPr lang="fr-FR" i="1" dirty="0">
                <a:solidFill>
                  <a:srgbClr val="E46C0A"/>
                </a:solidFill>
              </a:rPr>
              <a:t>[PLB 708 (2012) 241</a:t>
            </a:r>
            <a:r>
              <a:rPr lang="fr-FR" i="1" dirty="0" smtClean="0">
                <a:solidFill>
                  <a:srgbClr val="E46C0A"/>
                </a:solidFill>
              </a:rPr>
              <a:t>]</a:t>
            </a:r>
            <a:endParaRPr lang="it-IT" dirty="0">
              <a:latin typeface="Gill Sans"/>
              <a:cs typeface="Gill Sans"/>
            </a:endParaRPr>
          </a:p>
        </p:txBody>
      </p:sp>
      <p:pic>
        <p:nvPicPr>
          <p:cNvPr id="20" name="Image 16" descr="TaggingDeltaM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/>
          <a:stretch/>
        </p:blipFill>
        <p:spPr bwMode="auto">
          <a:xfrm>
            <a:off x="4065492" y="1521016"/>
            <a:ext cx="2774119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51520" y="1196752"/>
            <a:ext cx="3656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</a:rPr>
              <a:t>Proper-time resolution: </a:t>
            </a:r>
            <a:r>
              <a:rPr lang="en-US" dirty="0" err="1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i="1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= 45 </a:t>
            </a:r>
            <a:r>
              <a:rPr lang="en-US" dirty="0" err="1">
                <a:solidFill>
                  <a:srgbClr val="0000FF"/>
                </a:solidFill>
              </a:rPr>
              <a:t>fs</a:t>
            </a:r>
            <a:r>
              <a:rPr lang="en-US" dirty="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923928" y="1206044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>
                <a:solidFill>
                  <a:srgbClr val="0000FF"/>
                </a:solidFill>
              </a:rPr>
              <a:t>B</a:t>
            </a:r>
            <a:r>
              <a:rPr lang="en-US" baseline="-25000" dirty="0" err="1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–</a:t>
            </a:r>
            <a:r>
              <a:rPr lang="en-US" dirty="0" err="1">
                <a:solidFill>
                  <a:srgbClr val="0000FF"/>
                </a:solidFill>
              </a:rPr>
              <a:t>B</a:t>
            </a:r>
            <a:r>
              <a:rPr lang="en-US" baseline="-25000" dirty="0" err="1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 oscillations measured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092280" y="1924784"/>
            <a:ext cx="208719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cf</a:t>
            </a:r>
            <a:r>
              <a:rPr lang="en-US" sz="1400" dirty="0"/>
              <a:t>  CDF:  </a:t>
            </a:r>
            <a:endParaRPr lang="en-US" sz="1400" dirty="0" smtClean="0"/>
          </a:p>
          <a:p>
            <a:r>
              <a:rPr lang="en-US" sz="1400" dirty="0" smtClean="0"/>
              <a:t>17.77 </a:t>
            </a:r>
            <a:r>
              <a:rPr lang="en-US" sz="1400" dirty="0"/>
              <a:t>± 0.10 ± 0.07 ps</a:t>
            </a:r>
            <a:r>
              <a:rPr lang="en-US" sz="1400" baseline="30000" dirty="0"/>
              <a:t>-1</a:t>
            </a:r>
            <a:r>
              <a:rPr lang="en-US" sz="1400" dirty="0"/>
              <a:t>  </a:t>
            </a:r>
            <a:endParaRPr lang="en-US" sz="1400" dirty="0" smtClean="0"/>
          </a:p>
          <a:p>
            <a:r>
              <a:rPr lang="en-US" sz="1400" dirty="0" smtClean="0"/>
              <a:t>(</a:t>
            </a:r>
            <a:r>
              <a:rPr lang="en-US" sz="1400" dirty="0" err="1">
                <a:latin typeface="Symbol" pitchFamily="18" charset="2"/>
              </a:rPr>
              <a:t>s</a:t>
            </a:r>
            <a:r>
              <a:rPr lang="en-US" sz="1400" i="1" baseline="-25000" dirty="0" err="1"/>
              <a:t>t</a:t>
            </a:r>
            <a:r>
              <a:rPr lang="en-US" sz="1400" dirty="0"/>
              <a:t> = 87 </a:t>
            </a:r>
            <a:r>
              <a:rPr lang="en-US" sz="1400" dirty="0" err="1"/>
              <a:t>fs</a:t>
            </a:r>
            <a:r>
              <a:rPr lang="en-US" sz="1400" dirty="0"/>
              <a:t>) 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i="1" dirty="0" smtClean="0"/>
              <a:t>[</a:t>
            </a:r>
            <a:r>
              <a:rPr lang="en-US" sz="1400" i="1" dirty="0"/>
              <a:t>PRL 97 242003] </a:t>
            </a:r>
            <a:endParaRPr lang="fr-FR" i="1" dirty="0"/>
          </a:p>
        </p:txBody>
      </p:sp>
      <p:sp>
        <p:nvSpPr>
          <p:cNvPr id="25" name="Line 4"/>
          <p:cNvSpPr>
            <a:spLocks noChangeShapeType="1"/>
          </p:cNvSpPr>
          <p:nvPr/>
        </p:nvSpPr>
        <p:spPr bwMode="auto">
          <a:xfrm>
            <a:off x="4355976" y="1259656"/>
            <a:ext cx="144463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500439" y="2996952"/>
            <a:ext cx="2056509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0" r="7267"/>
          <a:stretch/>
        </p:blipFill>
        <p:spPr bwMode="auto">
          <a:xfrm>
            <a:off x="251520" y="1521016"/>
            <a:ext cx="3026968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 rot="5400000">
            <a:off x="2349209" y="2410599"/>
            <a:ext cx="2017056" cy="30777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E46C0A"/>
                </a:solidFill>
              </a:rPr>
              <a:t>[LHCb-CONF-2012-02]</a:t>
            </a:r>
            <a:endParaRPr lang="en-GB" sz="1400" i="1" dirty="0">
              <a:solidFill>
                <a:srgbClr val="E46C0A"/>
              </a:solidFill>
            </a:endParaRP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 rot="5400000">
            <a:off x="5929863" y="2411432"/>
            <a:ext cx="2017056" cy="30777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E46C0A"/>
                </a:solidFill>
              </a:rPr>
              <a:t>[LHCb-CONF-2011-50]</a:t>
            </a:r>
            <a:endParaRPr lang="en-GB" sz="1400" i="1" dirty="0">
              <a:solidFill>
                <a:srgbClr val="E46C0A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556948" y="3789040"/>
            <a:ext cx="1965603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lvl="1"/>
            <a:r>
              <a:rPr lang="en-US" altLang="fr-FR" sz="1400" dirty="0" err="1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altLang="fr-FR" sz="1400" baseline="-25000" dirty="0" err="1">
                <a:solidFill>
                  <a:srgbClr val="0000FF"/>
                </a:solidFill>
                <a:sym typeface="Symbol" pitchFamily="18" charset="2"/>
              </a:rPr>
              <a:t>s</a:t>
            </a:r>
            <a:r>
              <a:rPr lang="en-US" altLang="fr-FR" sz="1400" dirty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n-GB" sz="1400" dirty="0">
                <a:solidFill>
                  <a:srgbClr val="0000FF"/>
                </a:solidFill>
                <a:sym typeface="Symbol" pitchFamily="18" charset="2"/>
              </a:rPr>
              <a:t> </a:t>
            </a:r>
            <a:r>
              <a:rPr lang="en-US" altLang="fr-FR" sz="1400" dirty="0">
                <a:solidFill>
                  <a:srgbClr val="0000FF"/>
                </a:solidFill>
                <a:sym typeface="Symbol" pitchFamily="18" charset="2"/>
              </a:rPr>
              <a:t>J/</a:t>
            </a:r>
            <a:r>
              <a:rPr lang="en-US" altLang="fr-FR" sz="1400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y</a:t>
            </a:r>
            <a:r>
              <a:rPr lang="en-US" altLang="fr-FR" sz="1400" dirty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n-US" altLang="fr-FR" sz="1400" dirty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f </a:t>
            </a:r>
            <a:r>
              <a:rPr lang="it-IT" sz="1400" dirty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(s= 7</a:t>
            </a:r>
            <a:r>
              <a:rPr lang="it-IT" sz="1400" dirty="0" smtClean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 </a:t>
            </a:r>
            <a:r>
              <a:rPr lang="it-IT" sz="1400" dirty="0">
                <a:solidFill>
                  <a:srgbClr val="0000FF"/>
                </a:solidFill>
                <a:sym typeface="Wingdings" pitchFamily="2" charset="2"/>
              </a:rPr>
              <a:t>MeV</a:t>
            </a:r>
            <a:r>
              <a:rPr lang="it-IT" sz="1400" dirty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)</a:t>
            </a:r>
            <a:endParaRPr lang="it-IT" sz="1400" dirty="0">
              <a:solidFill>
                <a:srgbClr val="0000FF"/>
              </a:solidFill>
              <a:latin typeface="Symbol" pitchFamily="18" charset="2"/>
            </a:endParaRPr>
          </a:p>
        </p:txBody>
      </p:sp>
      <p:pic>
        <p:nvPicPr>
          <p:cNvPr id="30" name="Picture 4" descr="C:\Users\Pascal\AppData\Local\Temp\wzfb80\Fig3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1" t="6005" r="2259" b="21125"/>
          <a:stretch/>
        </p:blipFill>
        <p:spPr bwMode="auto">
          <a:xfrm>
            <a:off x="6228184" y="4092665"/>
            <a:ext cx="262313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6378298" y="5991671"/>
            <a:ext cx="2802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cf. [CMS DPS-2010-040] ~ 16 MeV/c2</a:t>
            </a:r>
          </a:p>
          <a:p>
            <a:r>
              <a:rPr lang="fr-FR" sz="1200" dirty="0"/>
              <a:t>[ATLAS CONF-2011-050] ~ 22 </a:t>
            </a:r>
            <a:r>
              <a:rPr lang="fr-FR" sz="1200" dirty="0" smtClean="0"/>
              <a:t>MeV/c2</a:t>
            </a:r>
            <a:endParaRPr lang="fr-FR" sz="1200" dirty="0"/>
          </a:p>
        </p:txBody>
      </p:sp>
      <p:sp>
        <p:nvSpPr>
          <p:cNvPr id="33" name="Rectangle 32"/>
          <p:cNvSpPr/>
          <p:nvPr/>
        </p:nvSpPr>
        <p:spPr>
          <a:xfrm>
            <a:off x="7860290" y="4653136"/>
            <a:ext cx="1032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sz="1200" dirty="0" smtClean="0">
                <a:solidFill>
                  <a:srgbClr val="0000FF"/>
                </a:solidFill>
                <a:sym typeface="Symbol" pitchFamily="18" charset="2"/>
              </a:rPr>
              <a:t>J/</a:t>
            </a:r>
            <a:r>
              <a:rPr lang="en-US" altLang="fr-FR" sz="1200" dirty="0" smtClean="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y  </a:t>
            </a:r>
            <a:r>
              <a:rPr lang="en-US" altLang="fr-FR" sz="1200" dirty="0" smtClean="0">
                <a:solidFill>
                  <a:srgbClr val="0000FF"/>
                </a:solidFill>
                <a:latin typeface="+mn-lt"/>
                <a:sym typeface="Symbol" pitchFamily="18" charset="2"/>
              </a:rPr>
              <a:t>mass constrained</a:t>
            </a:r>
            <a:endParaRPr lang="fr-FR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47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Users\Pascal\AppData\Local\Temp\wzbdf5\lhcb-paper-2012-002-figs\fig4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37112"/>
            <a:ext cx="2915806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Pascal\AppData\Local\Temp\wz5055\lhcb-paper-2012-002-figs\fig4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687" y="2565120"/>
            <a:ext cx="2862785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Pascal Perret - LPC Clermont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Some</a:t>
            </a:r>
            <a:r>
              <a:rPr lang="fr-FR" dirty="0"/>
              <a:t> illustrations: PID performances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14/01/2013</a:t>
            </a:r>
            <a:endParaRPr lang="en-GB"/>
          </a:p>
        </p:txBody>
      </p:sp>
      <p:pic>
        <p:nvPicPr>
          <p:cNvPr id="6" name="Picture 2" descr="C:\Users\Pascal\AppData\Local\Temp\wz61d2\lhcb-paper-2012-002-figs\fig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6032"/>
            <a:ext cx="425339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72584" y="1268760"/>
            <a:ext cx="3281668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Plot with </a:t>
            </a:r>
            <a:r>
              <a:rPr lang="en-US" sz="1600" dirty="0" smtClean="0">
                <a:solidFill>
                  <a:srgbClr val="0000FF"/>
                </a:solidFill>
                <a:sym typeface="Symbol"/>
              </a:rPr>
              <a:t>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hypothesis - No RICH</a:t>
            </a:r>
            <a:endParaRPr lang="fr-FR" sz="1600" dirty="0">
              <a:solidFill>
                <a:srgbClr val="0000FF"/>
              </a:solidFill>
            </a:endParaRPr>
          </a:p>
        </p:txBody>
      </p:sp>
      <p:pic>
        <p:nvPicPr>
          <p:cNvPr id="8" name="Picture 3" descr="C:\Users\Pascal\AppData\Local\Temp\wzf663\lhcb-paper-2012-002-figs\fig4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3"/>
          <a:stretch/>
        </p:blipFill>
        <p:spPr bwMode="auto">
          <a:xfrm>
            <a:off x="6182685" y="833718"/>
            <a:ext cx="2862788" cy="180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Pascal\AppData\Local\Temp\wz8e00\lhcb-paper-2012-002-figs\fig4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2915799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Pascal\AppData\Local\Temp\wz6f1b\lhcb-paper-2012-002-figs\fig4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37103"/>
            <a:ext cx="2915816" cy="198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7737924" y="1196752"/>
            <a:ext cx="106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0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fr-FR" dirty="0" smtClean="0">
                <a:solidFill>
                  <a:srgbClr val="FF0000"/>
                </a:solidFill>
              </a:rPr>
              <a:t>K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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550129" y="2817968"/>
            <a:ext cx="1250167" cy="1187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30000" dirty="0" smtClean="0">
                <a:solidFill>
                  <a:srgbClr val="FF0000"/>
                </a:solidFill>
              </a:rPr>
              <a:t>0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 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581995" y="4869160"/>
            <a:ext cx="1218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</a:t>
            </a:r>
            <a:r>
              <a:rPr lang="fr-FR" baseline="-25000" dirty="0" smtClean="0">
                <a:solidFill>
                  <a:srgbClr val="FF0000"/>
                </a:solidFill>
              </a:rPr>
              <a:t>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fr-FR" dirty="0" smtClean="0">
                <a:solidFill>
                  <a:srgbClr val="FF0000"/>
                </a:solidFill>
              </a:rPr>
              <a:t>K</a:t>
            </a:r>
            <a:r>
              <a:rPr lang="fr-FR" dirty="0">
                <a:solidFill>
                  <a:srgbClr val="FF0000"/>
                </a:solidFill>
                <a:sym typeface="Symbol"/>
              </a:rPr>
              <a:t>K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847032" y="4869160"/>
            <a:ext cx="106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sym typeface="Symbol"/>
              </a:rPr>
              <a:t></a:t>
            </a:r>
            <a:r>
              <a:rPr lang="fr-FR" baseline="-25000" dirty="0" smtClean="0">
                <a:solidFill>
                  <a:srgbClr val="FF0000"/>
                </a:solidFill>
                <a:sym typeface="Symbol"/>
              </a:rPr>
              <a:t>b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fr-FR" dirty="0">
                <a:solidFill>
                  <a:srgbClr val="FF0000"/>
                </a:solidFill>
                <a:sym typeface="Symbol"/>
              </a:rPr>
              <a:t>p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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77780" y="4869160"/>
            <a:ext cx="106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sym typeface="Symbol"/>
              </a:rPr>
              <a:t></a:t>
            </a:r>
            <a:r>
              <a:rPr lang="fr-FR" baseline="-25000" dirty="0" smtClean="0">
                <a:solidFill>
                  <a:srgbClr val="FF0000"/>
                </a:solidFill>
                <a:sym typeface="Symbol"/>
              </a:rPr>
              <a:t>b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fr-FR" dirty="0" err="1" smtClean="0">
                <a:solidFill>
                  <a:srgbClr val="FF0000"/>
                </a:solidFill>
                <a:sym typeface="Symbol"/>
              </a:rPr>
              <a:t>p</a:t>
            </a:r>
            <a:r>
              <a:rPr lang="fr-FR" dirty="0" err="1">
                <a:solidFill>
                  <a:srgbClr val="FF0000"/>
                </a:solidFill>
                <a:sym typeface="Symbol"/>
              </a:rPr>
              <a:t>K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9"/>
          <p:cNvCxnSpPr/>
          <p:nvPr/>
        </p:nvCxnSpPr>
        <p:spPr bwMode="auto">
          <a:xfrm flipV="1">
            <a:off x="3995936" y="1571012"/>
            <a:ext cx="2160240" cy="28803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3" name="Straight Arrow Connector 19"/>
          <p:cNvCxnSpPr/>
          <p:nvPr/>
        </p:nvCxnSpPr>
        <p:spPr bwMode="auto">
          <a:xfrm>
            <a:off x="3995936" y="2032723"/>
            <a:ext cx="2088232" cy="9642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Straight Arrow Connector 19"/>
          <p:cNvCxnSpPr/>
          <p:nvPr/>
        </p:nvCxnSpPr>
        <p:spPr bwMode="auto">
          <a:xfrm>
            <a:off x="3995936" y="2275932"/>
            <a:ext cx="2186751" cy="216118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" name="Straight Arrow Connector 19"/>
          <p:cNvCxnSpPr>
            <a:endCxn id="12" idx="0"/>
          </p:cNvCxnSpPr>
          <p:nvPr/>
        </p:nvCxnSpPr>
        <p:spPr bwMode="auto">
          <a:xfrm>
            <a:off x="3978624" y="2636912"/>
            <a:ext cx="755140" cy="180019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9" name="Straight Arrow Connector 19"/>
          <p:cNvCxnSpPr/>
          <p:nvPr/>
        </p:nvCxnSpPr>
        <p:spPr bwMode="auto">
          <a:xfrm flipH="1">
            <a:off x="2339752" y="2852936"/>
            <a:ext cx="1656184" cy="165618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3353237" y="908720"/>
            <a:ext cx="2437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rgbClr val="E46C0A"/>
                </a:solidFill>
              </a:rPr>
              <a:t>[JHEP 10 (2012) 037]</a:t>
            </a:r>
          </a:p>
        </p:txBody>
      </p:sp>
    </p:spTree>
    <p:extLst>
      <p:ext uri="{BB962C8B-B14F-4D97-AF65-F5344CB8AC3E}">
        <p14:creationId xmlns:p14="http://schemas.microsoft.com/office/powerpoint/2010/main" val="87764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NNA10">
  <a:themeElements>
    <a:clrScheme name="LHCbWee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HCbWee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HCbWee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25399</TotalTime>
  <Words>4910</Words>
  <Application>Microsoft Office PowerPoint</Application>
  <PresentationFormat>Affichage à l'écran (4:3)</PresentationFormat>
  <Paragraphs>837</Paragraphs>
  <Slides>53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53</vt:i4>
      </vt:variant>
    </vt:vector>
  </HeadingPairs>
  <TitlesOfParts>
    <vt:vector size="55" baseType="lpstr">
      <vt:lpstr>CNNA10</vt:lpstr>
      <vt:lpstr>Équation</vt:lpstr>
      <vt:lpstr>LHCb Status and Recent Highlights </vt:lpstr>
      <vt:lpstr>Heavy Flavours @ LHC</vt:lpstr>
      <vt:lpstr>Outline</vt:lpstr>
      <vt:lpstr>The LHCb detector</vt:lpstr>
      <vt:lpstr>The LHCb detector</vt:lpstr>
      <vt:lpstr>The LHCb detector</vt:lpstr>
      <vt:lpstr>The LHCb detector</vt:lpstr>
      <vt:lpstr>Some illustrations: Tracking</vt:lpstr>
      <vt:lpstr>Some illustrations: PID performances</vt:lpstr>
      <vt:lpstr>LHCb trigger</vt:lpstr>
      <vt:lpstr>LHCb operation</vt:lpstr>
      <vt:lpstr>LHCb Physics program</vt:lpstr>
      <vt:lpstr>LHCb Physics program</vt:lpstr>
      <vt:lpstr>Measurements of the CKM angle </vt:lpstr>
      <vt:lpstr>Measurements of  </vt:lpstr>
      <vt:lpstr>Measurements of  : Tree-level decays </vt:lpstr>
      <vt:lpstr>Measurements of  : Tree-level decays </vt:lpstr>
      <vt:lpstr>Measurements of  : Tree-level decays </vt:lpstr>
      <vt:lpstr>Measurements of  : Tree-level decays </vt:lpstr>
      <vt:lpstr>Measurements of  : Tree-level decays </vt:lpstr>
      <vt:lpstr>Measurements of  : Loop-level decays</vt:lpstr>
      <vt:lpstr>Measurements of  : Loop-level decays</vt:lpstr>
      <vt:lpstr>s measurements </vt:lpstr>
      <vt:lpstr>CP violation in Bs  J/y X </vt:lpstr>
      <vt:lpstr>Golden channel: Bs  J/y(+-)f(K+K-)</vt:lpstr>
      <vt:lpstr>CP violation in Bs  J/y f</vt:lpstr>
      <vt:lpstr>CP violation in Bs  J/y f</vt:lpstr>
      <vt:lpstr>CP violation in Bs  J/y f</vt:lpstr>
      <vt:lpstr>s measurements</vt:lpstr>
      <vt:lpstr>CP Violation in charm</vt:lpstr>
      <vt:lpstr>Time integrated ACP in charm</vt:lpstr>
      <vt:lpstr>Charm mixing measurement</vt:lpstr>
      <vt:lpstr>Charm mixing measurement with LHCb</vt:lpstr>
      <vt:lpstr>(very) Rare decays</vt:lpstr>
      <vt:lpstr>Radiative decays</vt:lpstr>
      <vt:lpstr>BdK*0m+m-</vt:lpstr>
      <vt:lpstr>BdK*0m+m-</vt:lpstr>
      <vt:lpstr>Isospin asymmetry in B  K(*) m+m-</vt:lpstr>
      <vt:lpstr>Search for K0S → m+m- </vt:lpstr>
      <vt:lpstr>B(s)m+m-</vt:lpstr>
      <vt:lpstr>B(s)m+m-</vt:lpstr>
      <vt:lpstr>First evidence of Bsm+m-</vt:lpstr>
      <vt:lpstr>First evidence of Bsm+m-</vt:lpstr>
      <vt:lpstr>A Bsm+m- candidate event </vt:lpstr>
      <vt:lpstr>conclusion</vt:lpstr>
      <vt:lpstr>Conclusions</vt:lpstr>
      <vt:lpstr>Thank you!</vt:lpstr>
      <vt:lpstr>Future: LHCb upgrade</vt:lpstr>
      <vt:lpstr>LHCb upgrade</vt:lpstr>
      <vt:lpstr>LHCb upgrade</vt:lpstr>
      <vt:lpstr>LHCb upgrade</vt:lpstr>
      <vt:lpstr>LHCb upgrade</vt:lpstr>
      <vt:lpstr>The LHCb collaboration</vt:lpstr>
    </vt:vector>
  </TitlesOfParts>
  <Company>L.P.C. Clermont-Ferrand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Calorimeter Commissioning Status and Plans</dc:title>
  <dc:creator>Perret</dc:creator>
  <cp:lastModifiedBy>Pascal</cp:lastModifiedBy>
  <cp:revision>946</cp:revision>
  <dcterms:created xsi:type="dcterms:W3CDTF">2007-11-02T09:15:36Z</dcterms:created>
  <dcterms:modified xsi:type="dcterms:W3CDTF">2013-01-14T18:25:47Z</dcterms:modified>
</cp:coreProperties>
</file>