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306" r:id="rId3"/>
    <p:sldId id="305" r:id="rId4"/>
    <p:sldId id="307" r:id="rId5"/>
    <p:sldId id="310" r:id="rId6"/>
    <p:sldId id="325" r:id="rId7"/>
    <p:sldId id="324" r:id="rId8"/>
    <p:sldId id="326" r:id="rId9"/>
    <p:sldId id="327" r:id="rId10"/>
    <p:sldId id="336" r:id="rId11"/>
    <p:sldId id="315" r:id="rId12"/>
    <p:sldId id="316" r:id="rId13"/>
    <p:sldId id="318" r:id="rId14"/>
    <p:sldId id="319" r:id="rId15"/>
    <p:sldId id="323" r:id="rId16"/>
    <p:sldId id="335" r:id="rId17"/>
    <p:sldId id="337" r:id="rId18"/>
    <p:sldId id="312" r:id="rId19"/>
    <p:sldId id="313" r:id="rId20"/>
    <p:sldId id="338" r:id="rId21"/>
    <p:sldId id="322" r:id="rId22"/>
    <p:sldId id="329" r:id="rId23"/>
    <p:sldId id="31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6DC"/>
    <a:srgbClr val="FF66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353" autoAdjust="0"/>
  </p:normalViewPr>
  <p:slideViewPr>
    <p:cSldViewPr snapToGrid="0">
      <p:cViewPr>
        <p:scale>
          <a:sx n="100" d="100"/>
          <a:sy n="100" d="100"/>
        </p:scale>
        <p:origin x="-1944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A70F6-80E4-48DF-AA08-5AE315B8DE5E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854BB-93C5-43A4-A7E7-D25BDCFE9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194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0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2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406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832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2133600" cy="260648"/>
          </a:xfrm>
        </p:spPr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123728" y="6597352"/>
            <a:ext cx="4896544" cy="260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07292" y="6597352"/>
            <a:ext cx="2133600" cy="285022"/>
          </a:xfrm>
        </p:spPr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764704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0" y="6597352"/>
            <a:ext cx="9144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" descr="alice-logo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590" y="11621"/>
            <a:ext cx="539552" cy="73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98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2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46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088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7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235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53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055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Evgeny Kryshen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1B3C0-0E95-4FD5-A3A5-0757E699D6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2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0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960" y="2041784"/>
            <a:ext cx="8585200" cy="1470025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Ultra-peripheral collisions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ALICE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8161" y="4341181"/>
            <a:ext cx="8300720" cy="1937699"/>
          </a:xfrm>
        </p:spPr>
        <p:txBody>
          <a:bodyPr>
            <a:normAutofit fontScale="70000" lnSpcReduction="20000"/>
          </a:bodyPr>
          <a:lstStyle/>
          <a:p>
            <a:r>
              <a:rPr lang="en-US" sz="2800" b="1" dirty="0" err="1" smtClean="0">
                <a:solidFill>
                  <a:schemeClr val="tx1"/>
                </a:solidFill>
              </a:rPr>
              <a:t>Evgeny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Kryshen</a:t>
            </a:r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n behalf of the ALICE collaboration</a:t>
            </a:r>
          </a:p>
          <a:p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Petersburg Nuclear Physics Institute, </a:t>
            </a:r>
            <a:r>
              <a:rPr lang="en-US" sz="2800" b="1" dirty="0" err="1" smtClean="0">
                <a:solidFill>
                  <a:schemeClr val="tx1"/>
                </a:solidFill>
              </a:rPr>
              <a:t>Gatchina</a:t>
            </a:r>
            <a:r>
              <a:rPr lang="en-US" sz="2800" b="1" dirty="0" smtClean="0">
                <a:solidFill>
                  <a:schemeClr val="tx1"/>
                </a:solidFill>
              </a:rPr>
              <a:t>, Russia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12 February 2013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80967" y="724221"/>
            <a:ext cx="7616283" cy="1002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Workshop on results </a:t>
            </a:r>
            <a:r>
              <a:rPr lang="en-US" sz="2000" b="1" dirty="0"/>
              <a:t>and prospects of forward physics at the LHC</a:t>
            </a:r>
          </a:p>
        </p:txBody>
      </p:sp>
    </p:spTree>
    <p:extLst>
      <p:ext uri="{BB962C8B-B14F-4D97-AF65-F5344CB8AC3E}">
        <p14:creationId xmlns:p14="http://schemas.microsoft.com/office/powerpoint/2010/main" val="302020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 J/</a:t>
            </a:r>
            <a:r>
              <a:rPr lang="el-GR" dirty="0" smtClean="0"/>
              <a:t>ψ</a:t>
            </a:r>
            <a:r>
              <a:rPr lang="en-US" dirty="0" smtClean="0"/>
              <a:t> at central rapidity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Evgeny</a:t>
            </a:r>
            <a:r>
              <a:rPr lang="en-US" dirty="0" smtClean="0"/>
              <a:t> </a:t>
            </a:r>
            <a:r>
              <a:rPr lang="en-US" dirty="0" err="1" smtClean="0"/>
              <a:t>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10</a:t>
            </a:fld>
            <a:endParaRPr lang="ru-RU" dirty="0"/>
          </a:p>
        </p:txBody>
      </p:sp>
      <p:pic>
        <p:nvPicPr>
          <p:cNvPr id="6" name="Picture 4" descr="D:\doc\alice\Talks\2012-11-20-protvino-alice\alice_cu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r="19043"/>
          <a:stretch/>
        </p:blipFill>
        <p:spPr bwMode="auto">
          <a:xfrm>
            <a:off x="-2" y="2151592"/>
            <a:ext cx="4929917" cy="443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5188306" y="842155"/>
            <a:ext cx="3385968" cy="2471496"/>
            <a:chOff x="3734" y="0"/>
            <a:chExt cx="2026" cy="1495"/>
          </a:xfrm>
        </p:grpSpPr>
        <p:pic>
          <p:nvPicPr>
            <p:cNvPr id="8" name="Picture 9" descr="ALIce_SETUP_final_c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0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0" y="757899"/>
            <a:ext cx="5900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UPC </a:t>
            </a:r>
            <a:r>
              <a:rPr lang="en-US" b="1" dirty="0" smtClean="0"/>
              <a:t>central barrel trigger: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 </a:t>
            </a:r>
            <a:r>
              <a:rPr lang="en-US" dirty="0" smtClean="0">
                <a:sym typeface="Symbol"/>
              </a:rPr>
              <a:t>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</a:t>
            </a:r>
            <a:r>
              <a:rPr lang="en-US" dirty="0" smtClean="0"/>
              <a:t> hits </a:t>
            </a:r>
            <a:r>
              <a:rPr lang="en-US" dirty="0">
                <a:sym typeface="Symbol"/>
              </a:rPr>
              <a:t> </a:t>
            </a:r>
            <a:r>
              <a:rPr lang="en-US" dirty="0" smtClean="0"/>
              <a:t>6 (</a:t>
            </a:r>
            <a:r>
              <a:rPr lang="en-US" dirty="0"/>
              <a:t>|</a:t>
            </a:r>
            <a:r>
              <a:rPr lang="el-GR" dirty="0" smtClean="0"/>
              <a:t>η</a:t>
            </a:r>
            <a:r>
              <a:rPr lang="en-US" dirty="0" smtClean="0"/>
              <a:t>|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n-US" dirty="0" smtClean="0"/>
              <a:t>0.9)</a:t>
            </a:r>
            <a:br>
              <a:rPr lang="en-US" dirty="0" smtClean="0"/>
            </a:br>
            <a:r>
              <a:rPr lang="en-US" dirty="0" smtClean="0"/>
              <a:t>+ back-to-back topology (150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</a:t>
            </a:r>
            <a:r>
              <a:rPr lang="en-US" dirty="0">
                <a:sym typeface="Symbol"/>
              </a:rPr>
              <a:t></a:t>
            </a:r>
            <a:r>
              <a:rPr lang="en-US" dirty="0" smtClean="0"/>
              <a:t> </a:t>
            </a:r>
            <a:r>
              <a:rPr lang="el-GR" dirty="0" smtClean="0"/>
              <a:t>ϕ</a:t>
            </a:r>
            <a:r>
              <a:rPr lang="en-US" dirty="0" smtClean="0"/>
              <a:t> </a:t>
            </a:r>
            <a:r>
              <a:rPr lang="en-US" dirty="0">
                <a:sym typeface="Symbol"/>
              </a:rPr>
              <a:t></a:t>
            </a:r>
            <a:r>
              <a:rPr lang="en-US" dirty="0" smtClean="0"/>
              <a:t> 180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</a:t>
            </a:r>
            <a:r>
              <a:rPr lang="en-US" dirty="0" smtClean="0"/>
              <a:t>2 hits in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SPD </a:t>
            </a:r>
            <a:r>
              <a:rPr lang="en-US" dirty="0" smtClean="0"/>
              <a:t>(|</a:t>
            </a:r>
            <a:r>
              <a:rPr lang="el-GR" dirty="0" smtClean="0"/>
              <a:t>η</a:t>
            </a:r>
            <a:r>
              <a:rPr lang="en-US" dirty="0" smtClean="0"/>
              <a:t>|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 smtClean="0"/>
              <a:t>1.</a:t>
            </a:r>
            <a:r>
              <a:rPr lang="en-US" dirty="0" smtClean="0"/>
              <a:t>5)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hits in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VZERO</a:t>
            </a:r>
            <a:r>
              <a:rPr lang="en-US" dirty="0" smtClean="0"/>
              <a:t> (C: </a:t>
            </a:r>
            <a:r>
              <a:rPr lang="el-GR" dirty="0" smtClean="0"/>
              <a:t>-3.7</a:t>
            </a:r>
            <a:r>
              <a:rPr lang="en-US" dirty="0" smtClean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-</a:t>
            </a:r>
            <a:r>
              <a:rPr lang="el-GR" dirty="0" smtClean="0"/>
              <a:t>1.7</a:t>
            </a:r>
            <a:r>
              <a:rPr lang="en-US" dirty="0" smtClean="0"/>
              <a:t>, A: </a:t>
            </a:r>
            <a:r>
              <a:rPr lang="el-GR" dirty="0" smtClean="0"/>
              <a:t>2.8</a:t>
            </a:r>
            <a:r>
              <a:rPr lang="en-US" dirty="0" smtClean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 smtClean="0"/>
              <a:t>5.1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08228" y="3774523"/>
            <a:ext cx="412738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Offline event selection: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Offline check on VZERO timing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Hadronic</a:t>
            </a:r>
            <a:r>
              <a:rPr lang="en-US" dirty="0" smtClean="0"/>
              <a:t> rejection with ZDC</a:t>
            </a:r>
            <a:endParaRPr lang="en-US" dirty="0"/>
          </a:p>
          <a:p>
            <a:r>
              <a:rPr lang="en-US" b="1" dirty="0" smtClean="0"/>
              <a:t>Track selection:</a:t>
            </a:r>
            <a:r>
              <a:rPr lang="en-U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Two tracks: |</a:t>
            </a:r>
            <a:r>
              <a:rPr lang="el-GR" dirty="0" smtClean="0"/>
              <a:t>η</a:t>
            </a:r>
            <a:r>
              <a:rPr lang="en-US" dirty="0"/>
              <a:t>|</a:t>
            </a:r>
            <a:r>
              <a:rPr lang="en-US" dirty="0" smtClean="0"/>
              <a:t> &lt; 0.9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 </a:t>
            </a:r>
            <a:r>
              <a:rPr lang="en-US" dirty="0" smtClean="0"/>
              <a:t>70 TPC clusters, </a:t>
            </a:r>
            <a:r>
              <a:rPr lang="en-US" dirty="0" smtClean="0">
                <a:sym typeface="Symbol"/>
              </a:rPr>
              <a:t> </a:t>
            </a:r>
            <a:r>
              <a:rPr lang="en-US" dirty="0" smtClean="0"/>
              <a:t>1 SPD clusters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dependent DCA cut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opposite </a:t>
            </a:r>
            <a:r>
              <a:rPr lang="en-US" dirty="0"/>
              <a:t>sign </a:t>
            </a:r>
            <a:r>
              <a:rPr lang="en-US" dirty="0" err="1" smtClean="0"/>
              <a:t>dilepton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|y| &lt; 0.9, 2.2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inv</a:t>
            </a:r>
            <a:r>
              <a:rPr lang="en-US" dirty="0" smtClean="0"/>
              <a:t> &lt; 6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r>
              <a:rPr lang="en-US" baseline="30000" dirty="0" smtClean="0"/>
              <a:t>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dE</a:t>
            </a:r>
            <a:r>
              <a:rPr lang="en-US" dirty="0"/>
              <a:t>/dx </a:t>
            </a:r>
            <a:r>
              <a:rPr lang="en-US" dirty="0" smtClean="0"/>
              <a:t>in TPC compatible </a:t>
            </a:r>
            <a:r>
              <a:rPr lang="en-US" dirty="0"/>
              <a:t>with e/</a:t>
            </a:r>
            <a:r>
              <a:rPr lang="el-GR" dirty="0"/>
              <a:t>μ</a:t>
            </a:r>
            <a:endParaRPr lang="en-US" dirty="0"/>
          </a:p>
          <a:p>
            <a:endParaRPr lang="en-US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5397314" y="3361996"/>
            <a:ext cx="3176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~ 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</a:t>
            </a:r>
            <a:r>
              <a:rPr lang="el-GR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endParaRPr lang="en-US" b="1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504387" y="1765739"/>
            <a:ext cx="545400" cy="1434662"/>
          </a:xfrm>
          <a:prstGeom prst="roundRect">
            <a:avLst/>
          </a:prstGeom>
          <a:noFill/>
          <a:ln w="38100">
            <a:solidFill>
              <a:srgbClr val="CC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Овал 23"/>
          <p:cNvSpPr/>
          <p:nvPr/>
        </p:nvSpPr>
        <p:spPr>
          <a:xfrm rot="742214">
            <a:off x="1311466" y="4067211"/>
            <a:ext cx="154457" cy="283755"/>
          </a:xfrm>
          <a:prstGeom prst="ellipse">
            <a:avLst/>
          </a:prstGeom>
          <a:gradFill flip="none" rotWithShape="1">
            <a:gsLst>
              <a:gs pos="0">
                <a:srgbClr val="CC00CC">
                  <a:shade val="30000"/>
                  <a:satMod val="115000"/>
                </a:srgbClr>
              </a:gs>
              <a:gs pos="50000">
                <a:srgbClr val="CC00CC">
                  <a:shade val="67500"/>
                  <a:satMod val="115000"/>
                </a:srgbClr>
              </a:gs>
              <a:gs pos="100000">
                <a:srgbClr val="CC00C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Цилиндр 31"/>
          <p:cNvSpPr/>
          <p:nvPr/>
        </p:nvSpPr>
        <p:spPr>
          <a:xfrm rot="5947969">
            <a:off x="1806772" y="4178549"/>
            <a:ext cx="123103" cy="217076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Овал 24"/>
          <p:cNvSpPr/>
          <p:nvPr/>
        </p:nvSpPr>
        <p:spPr>
          <a:xfrm rot="742214">
            <a:off x="1976117" y="4202840"/>
            <a:ext cx="109570" cy="225402"/>
          </a:xfrm>
          <a:prstGeom prst="ellipse">
            <a:avLst/>
          </a:prstGeom>
          <a:gradFill flip="none" rotWithShape="1">
            <a:gsLst>
              <a:gs pos="0">
                <a:srgbClr val="CC00CC">
                  <a:shade val="30000"/>
                  <a:satMod val="115000"/>
                </a:srgbClr>
              </a:gs>
              <a:gs pos="50000">
                <a:srgbClr val="CC00CC">
                  <a:shade val="67500"/>
                  <a:satMod val="115000"/>
                </a:srgbClr>
              </a:gs>
              <a:gs pos="100000">
                <a:srgbClr val="CC00C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Цилиндр 22"/>
          <p:cNvSpPr/>
          <p:nvPr/>
        </p:nvSpPr>
        <p:spPr>
          <a:xfrm rot="5947969">
            <a:off x="1144494" y="3245004"/>
            <a:ext cx="1412944" cy="2081225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Цилиндр 32"/>
          <p:cNvSpPr/>
          <p:nvPr/>
        </p:nvSpPr>
        <p:spPr>
          <a:xfrm rot="6079455">
            <a:off x="6588592" y="1969978"/>
            <a:ext cx="240501" cy="591650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Группа 25"/>
          <p:cNvGrpSpPr/>
          <p:nvPr/>
        </p:nvGrpSpPr>
        <p:grpSpPr>
          <a:xfrm>
            <a:off x="1616267" y="3447619"/>
            <a:ext cx="505207" cy="1881332"/>
            <a:chOff x="1616267" y="3447619"/>
            <a:chExt cx="505207" cy="1881332"/>
          </a:xfrm>
        </p:grpSpPr>
        <p:sp>
          <p:nvSpPr>
            <p:cNvPr id="16" name="Дуга 15"/>
            <p:cNvSpPr/>
            <p:nvPr/>
          </p:nvSpPr>
          <p:spPr>
            <a:xfrm rot="6111932">
              <a:off x="1134760" y="4645084"/>
              <a:ext cx="1165374" cy="202359"/>
            </a:xfrm>
            <a:prstGeom prst="arc">
              <a:avLst>
                <a:gd name="adj1" fmla="val 11189800"/>
                <a:gd name="adj2" fmla="val 20223624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Дуга 16"/>
            <p:cNvSpPr/>
            <p:nvPr/>
          </p:nvSpPr>
          <p:spPr>
            <a:xfrm rot="17819621" flipV="1">
              <a:off x="1543541" y="3816359"/>
              <a:ext cx="946673" cy="209193"/>
            </a:xfrm>
            <a:prstGeom prst="arc">
              <a:avLst>
                <a:gd name="adj1" fmla="val 11189800"/>
                <a:gd name="adj2" fmla="val 21020590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395215" y="563233"/>
            <a:ext cx="784545" cy="3403150"/>
            <a:chOff x="6395215" y="563233"/>
            <a:chExt cx="784545" cy="3403150"/>
          </a:xfrm>
        </p:grpSpPr>
        <p:sp>
          <p:nvSpPr>
            <p:cNvPr id="28" name="Дуга 27"/>
            <p:cNvSpPr/>
            <p:nvPr/>
          </p:nvSpPr>
          <p:spPr>
            <a:xfrm rot="6111932">
              <a:off x="5583816" y="2952625"/>
              <a:ext cx="1825157" cy="202359"/>
            </a:xfrm>
            <a:prstGeom prst="arc">
              <a:avLst>
                <a:gd name="adj1" fmla="val 10996730"/>
                <a:gd name="adj2" fmla="val 20223624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Дуга 28"/>
            <p:cNvSpPr/>
            <p:nvPr/>
          </p:nvSpPr>
          <p:spPr>
            <a:xfrm rot="17819621" flipV="1">
              <a:off x="6140446" y="1390445"/>
              <a:ext cx="1866526" cy="212102"/>
            </a:xfrm>
            <a:prstGeom prst="arc">
              <a:avLst>
                <a:gd name="adj1" fmla="val 10949744"/>
                <a:gd name="adj2" fmla="val 21020590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915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  <p:bldP spid="32" grpId="0" animBg="1"/>
      <p:bldP spid="25" grpId="0" animBg="1"/>
      <p:bldP spid="23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</a:t>
            </a:r>
            <a:r>
              <a:rPr lang="en-US" dirty="0" smtClean="0"/>
              <a:t>/dx selection in TPC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11</a:t>
            </a:fld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3831"/>
            <a:ext cx="5306377" cy="3612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870744" y="4647501"/>
            <a:ext cx="5444456" cy="1132514"/>
          </a:xfrm>
        </p:spPr>
        <p:txBody>
          <a:bodyPr>
            <a:normAutofit/>
          </a:bodyPr>
          <a:lstStyle/>
          <a:p>
            <a:r>
              <a:rPr lang="en-US" sz="2000" dirty="0" err="1"/>
              <a:t>dE</a:t>
            </a:r>
            <a:r>
              <a:rPr lang="en-US" sz="2000" dirty="0"/>
              <a:t>/dx </a:t>
            </a:r>
            <a:r>
              <a:rPr lang="en-US" sz="2000" dirty="0" smtClean="0"/>
              <a:t>in TPC compatible </a:t>
            </a:r>
            <a:r>
              <a:rPr lang="en-US" sz="2000" dirty="0"/>
              <a:t>with </a:t>
            </a:r>
            <a:r>
              <a:rPr lang="en-US" sz="2000" dirty="0" smtClean="0"/>
              <a:t>e/</a:t>
            </a:r>
            <a:r>
              <a:rPr lang="el-GR" sz="2000" dirty="0" smtClean="0"/>
              <a:t>μ</a:t>
            </a:r>
            <a:r>
              <a:rPr lang="en-US" sz="2000" dirty="0" smtClean="0"/>
              <a:t> energy loss</a:t>
            </a:r>
            <a:endParaRPr lang="en-US" sz="2000" dirty="0"/>
          </a:p>
          <a:p>
            <a:r>
              <a:rPr lang="en-US" sz="2000" dirty="0" smtClean="0"/>
              <a:t>Cross-checked with E/p in EMCAL</a:t>
            </a:r>
          </a:p>
          <a:p>
            <a:r>
              <a:rPr lang="en-US" sz="2000" dirty="0" smtClean="0"/>
              <a:t>±2% systematics due to e/</a:t>
            </a:r>
            <a:r>
              <a:rPr lang="el-GR" sz="2000" dirty="0" smtClean="0"/>
              <a:t>μ</a:t>
            </a:r>
            <a:r>
              <a:rPr lang="en-US" sz="2000" dirty="0" smtClean="0"/>
              <a:t> separation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204595" y="1426128"/>
            <a:ext cx="1065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electrons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0631" y="3382161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muons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5367324" y="781352"/>
            <a:ext cx="3776675" cy="3632994"/>
            <a:chOff x="5367324" y="781352"/>
            <a:chExt cx="3776675" cy="3632994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367324" y="781352"/>
              <a:ext cx="3776675" cy="363299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817476" y="1718441"/>
              <a:ext cx="8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EMCAL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504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J/</a:t>
            </a:r>
            <a:r>
              <a:rPr lang="el-GR" dirty="0"/>
              <a:t>ψ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0509"/>
            <a:ext cx="9144000" cy="62439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oherent enriched sample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12</a:t>
            </a:fld>
            <a:endParaRPr lang="ru-RU" dirty="0"/>
          </a:p>
        </p:txBody>
      </p:sp>
      <p:pic>
        <p:nvPicPr>
          <p:cNvPr id="6146" name="Picture 2" descr="D:\doc\alice\Talks\2013\2013-02-11\others\2012-Nov-20-el_coh_40MeV_logo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08" y="1879587"/>
            <a:ext cx="3909581" cy="431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oc\alice\Talks\2013\2013-02-11\others\2012-Nov-20-mu_coh_40MeV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148" y="1996932"/>
            <a:ext cx="3895590" cy="407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29178" y="3264179"/>
            <a:ext cx="19663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err="1">
                <a:solidFill>
                  <a:srgbClr val="FF0000"/>
                </a:solidFill>
              </a:rPr>
              <a:t>d</a:t>
            </a:r>
            <a:r>
              <a:rPr lang="en-US" sz="2200" b="1" dirty="0" err="1" smtClean="0">
                <a:solidFill>
                  <a:srgbClr val="FF0000"/>
                </a:solidFill>
              </a:rPr>
              <a:t>ielectrons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200" b="1" dirty="0" err="1">
                <a:solidFill>
                  <a:srgbClr val="FF0000"/>
                </a:solidFill>
              </a:rPr>
              <a:t>p</a:t>
            </a:r>
            <a:r>
              <a:rPr lang="en-US" sz="2200" b="1" baseline="-25000" dirty="0" err="1">
                <a:solidFill>
                  <a:srgbClr val="FF0000"/>
                </a:solidFill>
              </a:rPr>
              <a:t>T</a:t>
            </a:r>
            <a:r>
              <a:rPr lang="en-US" sz="2200" b="1" dirty="0">
                <a:solidFill>
                  <a:srgbClr val="FF0000"/>
                </a:solidFill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&lt; </a:t>
            </a:r>
            <a:r>
              <a:rPr lang="en-US" sz="2200" b="1" dirty="0">
                <a:solidFill>
                  <a:srgbClr val="FF0000"/>
                </a:solidFill>
              </a:rPr>
              <a:t>300 MeV/c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57580" y="3342605"/>
            <a:ext cx="19663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err="1">
                <a:solidFill>
                  <a:srgbClr val="FF0000"/>
                </a:solidFill>
              </a:rPr>
              <a:t>d</a:t>
            </a:r>
            <a:r>
              <a:rPr lang="en-US" sz="2200" b="1" dirty="0" err="1" smtClean="0">
                <a:solidFill>
                  <a:srgbClr val="FF0000"/>
                </a:solidFill>
              </a:rPr>
              <a:t>imuons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200" b="1" dirty="0" err="1">
                <a:solidFill>
                  <a:srgbClr val="FF0000"/>
                </a:solidFill>
              </a:rPr>
              <a:t>p</a:t>
            </a:r>
            <a:r>
              <a:rPr lang="en-US" sz="2200" b="1" baseline="-25000" dirty="0" err="1">
                <a:solidFill>
                  <a:srgbClr val="FF0000"/>
                </a:solidFill>
              </a:rPr>
              <a:t>T</a:t>
            </a:r>
            <a:r>
              <a:rPr lang="en-US" sz="2200" b="1" dirty="0">
                <a:solidFill>
                  <a:srgbClr val="FF0000"/>
                </a:solidFill>
              </a:rPr>
              <a:t> &lt; </a:t>
            </a:r>
            <a:r>
              <a:rPr lang="en-US" sz="2200" b="1" dirty="0" smtClean="0">
                <a:solidFill>
                  <a:srgbClr val="FF0000"/>
                </a:solidFill>
              </a:rPr>
              <a:t>200 </a:t>
            </a:r>
            <a:r>
              <a:rPr lang="en-US" sz="2200" b="1" dirty="0">
                <a:solidFill>
                  <a:srgbClr val="FF0000"/>
                </a:solidFill>
              </a:rPr>
              <a:t>MeV/c</a:t>
            </a:r>
          </a:p>
        </p:txBody>
      </p:sp>
    </p:spTree>
    <p:extLst>
      <p:ext uri="{BB962C8B-B14F-4D97-AF65-F5344CB8AC3E}">
        <p14:creationId xmlns:p14="http://schemas.microsoft.com/office/powerpoint/2010/main" val="42303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Incoherent J/</a:t>
            </a:r>
            <a:r>
              <a:rPr lang="el-GR" dirty="0"/>
              <a:t>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69" y="795714"/>
            <a:ext cx="9144000" cy="73443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ncoherent enriched sample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13</a:t>
            </a:fld>
            <a:endParaRPr lang="ru-RU" dirty="0"/>
          </a:p>
        </p:txBody>
      </p:sp>
      <p:pic>
        <p:nvPicPr>
          <p:cNvPr id="6" name="Picture 2" descr="D:\doc\alice\Talks\2013\2013-02-11\others\2012-Nov-20-mu_inc_40MeV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069" y="1265498"/>
            <a:ext cx="4464907" cy="473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doc\alice\Talks\2013\2013-02-11\others\2012-Nov-20-el_inc_80MeV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" y="1265498"/>
            <a:ext cx="4464907" cy="473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98962" y="3288890"/>
            <a:ext cx="19663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err="1">
                <a:solidFill>
                  <a:srgbClr val="FF0000"/>
                </a:solidFill>
              </a:rPr>
              <a:t>d</a:t>
            </a:r>
            <a:r>
              <a:rPr lang="en-US" sz="2200" b="1" dirty="0" err="1" smtClean="0">
                <a:solidFill>
                  <a:srgbClr val="FF0000"/>
                </a:solidFill>
              </a:rPr>
              <a:t>ielectrons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200" b="1" dirty="0" err="1" smtClean="0">
                <a:solidFill>
                  <a:srgbClr val="FF0000"/>
                </a:solidFill>
              </a:rPr>
              <a:t>p</a:t>
            </a:r>
            <a:r>
              <a:rPr lang="en-US" sz="2200" b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200" b="1" dirty="0" smtClean="0">
                <a:solidFill>
                  <a:srgbClr val="FF0000"/>
                </a:solidFill>
              </a:rPr>
              <a:t> &gt; 300 </a:t>
            </a:r>
            <a:r>
              <a:rPr lang="en-US" sz="2200" b="1" dirty="0">
                <a:solidFill>
                  <a:srgbClr val="FF0000"/>
                </a:solidFill>
              </a:rPr>
              <a:t>M</a:t>
            </a:r>
            <a:r>
              <a:rPr lang="en-US" sz="2200" b="1" dirty="0" smtClean="0">
                <a:solidFill>
                  <a:srgbClr val="FF0000"/>
                </a:solidFill>
              </a:rPr>
              <a:t>eV/c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9336" y="3326939"/>
            <a:ext cx="19663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 err="1">
                <a:solidFill>
                  <a:srgbClr val="FF0000"/>
                </a:solidFill>
              </a:rPr>
              <a:t>d</a:t>
            </a:r>
            <a:r>
              <a:rPr lang="en-US" sz="2200" b="1" dirty="0" err="1" smtClean="0">
                <a:solidFill>
                  <a:srgbClr val="FF0000"/>
                </a:solidFill>
              </a:rPr>
              <a:t>imuons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200" b="1" dirty="0" err="1">
                <a:solidFill>
                  <a:srgbClr val="FF0000"/>
                </a:solidFill>
              </a:rPr>
              <a:t>p</a:t>
            </a:r>
            <a:r>
              <a:rPr lang="en-US" sz="2200" b="1" baseline="-25000" dirty="0" err="1">
                <a:solidFill>
                  <a:srgbClr val="FF0000"/>
                </a:solidFill>
              </a:rPr>
              <a:t>T</a:t>
            </a:r>
            <a:r>
              <a:rPr lang="en-US" sz="2200" b="1" dirty="0">
                <a:solidFill>
                  <a:srgbClr val="FF0000"/>
                </a:solidFill>
              </a:rPr>
              <a:t> &gt; 2</a:t>
            </a:r>
            <a:r>
              <a:rPr lang="en-US" sz="2200" b="1" dirty="0" smtClean="0">
                <a:solidFill>
                  <a:srgbClr val="FF0000"/>
                </a:solidFill>
              </a:rPr>
              <a:t>00 MeV/c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84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distributions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14</a:t>
            </a:fld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3055730" y="4066120"/>
            <a:ext cx="1853967" cy="654341"/>
            <a:chOff x="2608976" y="4057797"/>
            <a:chExt cx="1853967" cy="654341"/>
          </a:xfrm>
        </p:grpSpPr>
        <p:sp>
          <p:nvSpPr>
            <p:cNvPr id="11" name="Rectangle 10"/>
            <p:cNvSpPr/>
            <p:nvPr/>
          </p:nvSpPr>
          <p:spPr>
            <a:xfrm>
              <a:off x="2608976" y="4057797"/>
              <a:ext cx="1853967" cy="654341"/>
            </a:xfrm>
            <a:prstGeom prst="rect">
              <a:avLst/>
            </a:prstGeom>
            <a:solidFill>
              <a:schemeClr val="bg1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5819" y="4108328"/>
              <a:ext cx="1598361" cy="553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Группа 13"/>
          <p:cNvGrpSpPr/>
          <p:nvPr/>
        </p:nvGrpSpPr>
        <p:grpSpPr>
          <a:xfrm>
            <a:off x="1845919" y="5799271"/>
            <a:ext cx="4623932" cy="664827"/>
            <a:chOff x="3505000" y="5899163"/>
            <a:chExt cx="4623932" cy="664827"/>
          </a:xfrm>
        </p:grpSpPr>
        <p:sp>
          <p:nvSpPr>
            <p:cNvPr id="13" name="Rectangle 12"/>
            <p:cNvSpPr/>
            <p:nvPr/>
          </p:nvSpPr>
          <p:spPr>
            <a:xfrm>
              <a:off x="3505000" y="5899163"/>
              <a:ext cx="4623932" cy="664827"/>
            </a:xfrm>
            <a:prstGeom prst="rect">
              <a:avLst/>
            </a:prstGeom>
            <a:solidFill>
              <a:schemeClr val="bg1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159" y="5909649"/>
              <a:ext cx="4222659" cy="641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0121" y="1497885"/>
            <a:ext cx="5955527" cy="190614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>
                <a:latin typeface="Calibri" pitchFamily="34" charset="0"/>
              </a:rPr>
              <a:t>6 components in the </a:t>
            </a:r>
            <a:r>
              <a:rPr lang="en-US" sz="1800" b="1" dirty="0" err="1" smtClean="0">
                <a:latin typeface="Calibri" pitchFamily="34" charset="0"/>
              </a:rPr>
              <a:t>dilepton</a:t>
            </a:r>
            <a:r>
              <a:rPr lang="en-US" sz="1800" b="1" dirty="0" smtClean="0">
                <a:latin typeface="Calibri" pitchFamily="34" charset="0"/>
              </a:rPr>
              <a:t> </a:t>
            </a:r>
            <a:r>
              <a:rPr lang="en-US" sz="1800" b="1" dirty="0" err="1" smtClean="0">
                <a:latin typeface="Calibri" pitchFamily="34" charset="0"/>
              </a:rPr>
              <a:t>p</a:t>
            </a:r>
            <a:r>
              <a:rPr lang="en-US" sz="1800" b="1" baseline="-25000" dirty="0" err="1" smtClean="0">
                <a:latin typeface="Calibri" pitchFamily="34" charset="0"/>
              </a:rPr>
              <a:t>T</a:t>
            </a:r>
            <a:r>
              <a:rPr lang="en-US" sz="1800" b="1" dirty="0" smtClean="0">
                <a:latin typeface="Calibri" pitchFamily="34" charset="0"/>
              </a:rPr>
              <a:t> spectrum:</a:t>
            </a:r>
          </a:p>
          <a:p>
            <a:pPr>
              <a:spcBef>
                <a:spcPts val="0"/>
              </a:spcBef>
            </a:pPr>
            <a:r>
              <a:rPr lang="en-US" sz="1800" dirty="0" smtClean="0">
                <a:latin typeface="Calibri" pitchFamily="34" charset="0"/>
              </a:rPr>
              <a:t>coherent J/</a:t>
            </a:r>
            <a:r>
              <a:rPr lang="el-GR" sz="1800" dirty="0" smtClean="0">
                <a:latin typeface="Calibri" pitchFamily="34" charset="0"/>
              </a:rPr>
              <a:t>ψ</a:t>
            </a:r>
            <a:endParaRPr lang="en-US" sz="1800" dirty="0" smtClean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smtClean="0">
                <a:latin typeface="Calibri" pitchFamily="34" charset="0"/>
              </a:rPr>
              <a:t>incoherent J/</a:t>
            </a:r>
            <a:r>
              <a:rPr lang="el-GR" sz="1800" dirty="0" smtClean="0">
                <a:latin typeface="Calibri" pitchFamily="34" charset="0"/>
              </a:rPr>
              <a:t>ψ</a:t>
            </a:r>
            <a:r>
              <a:rPr lang="en-US" sz="1800" dirty="0" smtClean="0">
                <a:latin typeface="Calibri" pitchFamily="34" charset="0"/>
              </a:rPr>
              <a:t>: </a:t>
            </a:r>
            <a:r>
              <a:rPr lang="en-US" sz="1800" dirty="0" err="1">
                <a:latin typeface="Calibri" pitchFamily="34" charset="0"/>
              </a:rPr>
              <a:t>f</a:t>
            </a:r>
            <a:r>
              <a:rPr lang="en-US" sz="1800" baseline="-25000" dirty="0" err="1">
                <a:latin typeface="Calibri" pitchFamily="34" charset="0"/>
              </a:rPr>
              <a:t>I</a:t>
            </a:r>
            <a:endParaRPr lang="en-US" sz="1800" dirty="0" smtClean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smtClean="0">
                <a:latin typeface="Calibri" pitchFamily="34" charset="0"/>
              </a:rPr>
              <a:t>feed-down from coherent and </a:t>
            </a:r>
            <a:r>
              <a:rPr lang="en-US" sz="1800" dirty="0">
                <a:latin typeface="Calibri" pitchFamily="34" charset="0"/>
              </a:rPr>
              <a:t>incoherent </a:t>
            </a:r>
            <a:r>
              <a:rPr lang="el-GR" sz="1800" dirty="0" smtClean="0">
                <a:latin typeface="Calibri" pitchFamily="34" charset="0"/>
              </a:rPr>
              <a:t>ψ</a:t>
            </a:r>
            <a:r>
              <a:rPr lang="en-US" sz="1800" dirty="0" smtClean="0">
                <a:latin typeface="Calibri" pitchFamily="34" charset="0"/>
              </a:rPr>
              <a:t>’: </a:t>
            </a:r>
            <a:r>
              <a:rPr lang="en-US" sz="1800" dirty="0" err="1" smtClean="0">
                <a:latin typeface="Calibri" pitchFamily="34" charset="0"/>
              </a:rPr>
              <a:t>f</a:t>
            </a:r>
            <a:r>
              <a:rPr lang="en-US" sz="1800" baseline="-25000" dirty="0" err="1" smtClean="0">
                <a:latin typeface="Calibri" pitchFamily="34" charset="0"/>
              </a:rPr>
              <a:t>D</a:t>
            </a:r>
            <a:endParaRPr lang="en-US" sz="1800" dirty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en-US" sz="1800" dirty="0" smtClean="0">
                <a:latin typeface="Calibri" pitchFamily="34" charset="0"/>
              </a:rPr>
              <a:t>continuum </a:t>
            </a:r>
            <a:r>
              <a:rPr lang="el-GR" sz="1800" b="1" dirty="0" smtClean="0">
                <a:sym typeface="Symbol"/>
              </a:rPr>
              <a:t> </a:t>
            </a:r>
            <a:r>
              <a:rPr lang="el-GR" sz="1800" dirty="0" smtClean="0">
                <a:latin typeface="Calibri" pitchFamily="34" charset="0"/>
                <a:cs typeface="Arial"/>
              </a:rPr>
              <a:t>→</a:t>
            </a:r>
            <a:r>
              <a:rPr lang="en-US" sz="1800" dirty="0" err="1" smtClean="0">
                <a:latin typeface="Calibri" pitchFamily="34" charset="0"/>
              </a:rPr>
              <a:t>ee</a:t>
            </a:r>
            <a:r>
              <a:rPr lang="en-US" sz="1800" dirty="0" smtClean="0">
                <a:latin typeface="Calibri" pitchFamily="34" charset="0"/>
              </a:rPr>
              <a:t>(</a:t>
            </a:r>
            <a:r>
              <a:rPr lang="el-GR" sz="1800" dirty="0" smtClean="0">
                <a:latin typeface="Calibri" pitchFamily="34" charset="0"/>
              </a:rPr>
              <a:t>μμ</a:t>
            </a:r>
            <a:r>
              <a:rPr lang="en-US" sz="1800" dirty="0" smtClean="0">
                <a:latin typeface="Calibri" pitchFamily="34" charset="0"/>
              </a:rPr>
              <a:t>) from the fit to invariant mass</a:t>
            </a:r>
          </a:p>
          <a:p>
            <a:pPr>
              <a:spcBef>
                <a:spcPts val="0"/>
              </a:spcBef>
            </a:pPr>
            <a:r>
              <a:rPr lang="en-US" sz="1800" dirty="0" err="1">
                <a:latin typeface="Calibri" pitchFamily="34" charset="0"/>
              </a:rPr>
              <a:t>hadronic</a:t>
            </a:r>
            <a:r>
              <a:rPr lang="en-US" sz="1800" dirty="0">
                <a:latin typeface="Calibri" pitchFamily="34" charset="0"/>
              </a:rPr>
              <a:t> J/</a:t>
            </a:r>
            <a:r>
              <a:rPr lang="el-GR" sz="1800" dirty="0">
                <a:latin typeface="Calibri" pitchFamily="34" charset="0"/>
              </a:rPr>
              <a:t>ψ</a:t>
            </a:r>
            <a:r>
              <a:rPr lang="en-US" sz="1800" dirty="0">
                <a:latin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</a:rPr>
              <a:t>events constrained for </a:t>
            </a:r>
            <a:r>
              <a:rPr lang="en-US" sz="1800" dirty="0" err="1" smtClean="0">
                <a:latin typeface="Calibri" pitchFamily="34" charset="0"/>
              </a:rPr>
              <a:t>p</a:t>
            </a:r>
            <a:r>
              <a:rPr lang="en-US" sz="1800" baseline="-25000" dirty="0" err="1" smtClean="0">
                <a:latin typeface="Calibri" pitchFamily="34" charset="0"/>
              </a:rPr>
              <a:t>T</a:t>
            </a:r>
            <a:r>
              <a:rPr lang="en-US" sz="1800" dirty="0" smtClean="0">
                <a:latin typeface="Calibri" pitchFamily="34" charset="0"/>
              </a:rPr>
              <a:t>&gt; 1.1 </a:t>
            </a:r>
            <a:r>
              <a:rPr lang="en-US" sz="1800" dirty="0" err="1" smtClean="0">
                <a:latin typeface="Calibri" pitchFamily="34" charset="0"/>
              </a:rPr>
              <a:t>GeV</a:t>
            </a:r>
            <a:r>
              <a:rPr lang="en-US" sz="1800" dirty="0" smtClean="0">
                <a:latin typeface="Calibri" pitchFamily="34" charset="0"/>
              </a:rPr>
              <a:t>/c</a:t>
            </a:r>
            <a:endParaRPr lang="en-US" sz="1800" dirty="0">
              <a:latin typeface="Calibri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 rot="5400000">
            <a:off x="3661482" y="5054661"/>
            <a:ext cx="528506" cy="4293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Coherent </a:t>
            </a:r>
            <a:r>
              <a:rPr lang="en-US" sz="4000" dirty="0"/>
              <a:t>J/</a:t>
            </a:r>
            <a:r>
              <a:rPr lang="el-GR" sz="4000" dirty="0" smtClean="0"/>
              <a:t>ψ</a:t>
            </a:r>
            <a:r>
              <a:rPr lang="en-US" sz="4000" dirty="0" smtClean="0"/>
              <a:t>: </a:t>
            </a:r>
            <a:r>
              <a:rPr lang="en-US" sz="4000" dirty="0"/>
              <a:t>c</a:t>
            </a:r>
            <a:r>
              <a:rPr lang="en-US" sz="4000" dirty="0" smtClean="0"/>
              <a:t>omparison to models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15</a:t>
            </a:fld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4263"/>
            <a:ext cx="4395832" cy="3241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4395832" y="772907"/>
                <a:ext cx="4748168" cy="5632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1506DC"/>
                    </a:solidFill>
                  </a:rPr>
                  <a:t>STARLIGHT: Klein</a:t>
                </a:r>
                <a:r>
                  <a:rPr lang="en-US" sz="1500" b="1" dirty="0">
                    <a:solidFill>
                      <a:srgbClr val="1506DC"/>
                    </a:solidFill>
                  </a:rPr>
                  <a:t>, </a:t>
                </a:r>
                <a:r>
                  <a:rPr lang="en-US" sz="1500" b="1" dirty="0" err="1" smtClean="0">
                    <a:solidFill>
                      <a:srgbClr val="1506DC"/>
                    </a:solidFill>
                  </a:rPr>
                  <a:t>Nystrand</a:t>
                </a:r>
                <a:r>
                  <a:rPr lang="en-US" sz="1500" b="1" dirty="0">
                    <a:solidFill>
                      <a:srgbClr val="1506DC"/>
                    </a:solidFill>
                  </a:rPr>
                  <a:t>,</a:t>
                </a:r>
                <a:r>
                  <a:rPr lang="en-US" sz="1500" b="1" dirty="0" smtClean="0">
                    <a:solidFill>
                      <a:srgbClr val="1506DC"/>
                    </a:solidFill>
                  </a:rPr>
                  <a:t> PRC60 </a:t>
                </a:r>
                <a:r>
                  <a:rPr lang="en-US" sz="1500" b="1" dirty="0">
                    <a:solidFill>
                      <a:srgbClr val="1506DC"/>
                    </a:solidFill>
                  </a:rPr>
                  <a:t>(1999) 014903</a:t>
                </a:r>
                <a:r>
                  <a:rPr lang="en-US" sz="1500" dirty="0"/>
                  <a:t> </a:t>
                </a:r>
                <a:r>
                  <a:rPr lang="en-US" sz="1500" dirty="0" smtClean="0">
                    <a:latin typeface="+mj-lt"/>
                  </a:rPr>
                  <a:t>VDM + </a:t>
                </a:r>
                <a:r>
                  <a:rPr lang="en-US" sz="1500" dirty="0" err="1">
                    <a:latin typeface="+mj-lt"/>
                  </a:rPr>
                  <a:t>Glauber</a:t>
                </a:r>
                <a:r>
                  <a:rPr lang="en-US" sz="1500" dirty="0">
                    <a:latin typeface="+mj-lt"/>
                  </a:rPr>
                  <a:t> approach </a:t>
                </a:r>
                <a:r>
                  <a:rPr lang="en-US" sz="1500" dirty="0" smtClean="0">
                    <a:latin typeface="+mj-lt"/>
                  </a:rPr>
                  <a:t>where J/</a:t>
                </a:r>
                <a:r>
                  <a:rPr lang="el-GR" sz="1500" dirty="0" smtClean="0">
                    <a:latin typeface="+mj-lt"/>
                  </a:rPr>
                  <a:t>ψ</a:t>
                </a:r>
                <a:r>
                  <a:rPr lang="en-US" sz="1500" dirty="0" smtClean="0">
                    <a:latin typeface="+mj-lt"/>
                  </a:rPr>
                  <a:t>+p cross section is </a:t>
                </a:r>
                <a:r>
                  <a:rPr lang="en-US" sz="1500" dirty="0">
                    <a:latin typeface="+mj-lt"/>
                  </a:rPr>
                  <a:t>obtained from </a:t>
                </a:r>
                <a:r>
                  <a:rPr lang="en-US" sz="1500" dirty="0" smtClean="0">
                    <a:latin typeface="+mj-lt"/>
                  </a:rPr>
                  <a:t>a parameterization </a:t>
                </a:r>
                <a:r>
                  <a:rPr lang="en-US" sz="1500" dirty="0">
                    <a:latin typeface="+mj-lt"/>
                  </a:rPr>
                  <a:t>of HERA data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 smtClean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FF0000"/>
                    </a:solidFill>
                  </a:rPr>
                  <a:t>GM: </a:t>
                </a:r>
                <a:r>
                  <a:rPr lang="en-US" sz="1500" b="1" dirty="0" err="1" smtClean="0">
                    <a:solidFill>
                      <a:srgbClr val="FF0000"/>
                    </a:solidFill>
                  </a:rPr>
                  <a:t>Gonçalves</a:t>
                </a:r>
                <a:r>
                  <a:rPr lang="en-US" sz="1500" b="1" dirty="0" smtClean="0">
                    <a:solidFill>
                      <a:srgbClr val="FF0000"/>
                    </a:solidFill>
                  </a:rPr>
                  <a:t>, Machado, PRC84 </a:t>
                </a:r>
                <a:r>
                  <a:rPr lang="en-US" sz="1500" b="1" dirty="0">
                    <a:solidFill>
                      <a:srgbClr val="FF0000"/>
                    </a:solidFill>
                  </a:rPr>
                  <a:t>(2011) 011902 </a:t>
                </a:r>
                <a:r>
                  <a:rPr lang="en-US" sz="1500" b="1" dirty="0" smtClean="0">
                    <a:solidFill>
                      <a:srgbClr val="FF0000"/>
                    </a:solidFill>
                  </a:rPr>
                  <a:t/>
                </a:r>
                <a:br>
                  <a:rPr lang="en-US" sz="1500" b="1" dirty="0" smtClean="0">
                    <a:solidFill>
                      <a:srgbClr val="FF0000"/>
                    </a:solidFill>
                  </a:rPr>
                </a:br>
                <a:r>
                  <a:rPr lang="en-US" sz="1500" dirty="0" smtClean="0">
                    <a:latin typeface="+mj-lt"/>
                  </a:rPr>
                  <a:t>color </a:t>
                </a:r>
                <a:r>
                  <a:rPr lang="en-US" sz="1500" dirty="0">
                    <a:latin typeface="+mj-lt"/>
                  </a:rPr>
                  <a:t>dipole model, where </a:t>
                </a:r>
                <a:r>
                  <a:rPr lang="en-US" sz="1500" dirty="0" smtClean="0">
                    <a:latin typeface="+mj-lt"/>
                  </a:rPr>
                  <a:t>the scattering </a:t>
                </a:r>
                <a:r>
                  <a:rPr lang="en-US" sz="1500" dirty="0">
                    <a:latin typeface="+mj-lt"/>
                  </a:rPr>
                  <a:t>amplitude depends on the nuclear </a:t>
                </a:r>
                <a:r>
                  <a:rPr lang="en-US" sz="1500" dirty="0" smtClean="0">
                    <a:latin typeface="+mj-lt"/>
                  </a:rPr>
                  <a:t>profile and the </a:t>
                </a:r>
                <a:r>
                  <a:rPr lang="en-US" sz="1500" dirty="0">
                    <a:latin typeface="+mj-lt"/>
                  </a:rPr>
                  <a:t>dipole nucleon cross </a:t>
                </a:r>
                <a:r>
                  <a:rPr lang="en-US" sz="1500" dirty="0" smtClean="0">
                    <a:latin typeface="+mj-lt"/>
                  </a:rPr>
                  <a:t>section </a:t>
                </a:r>
                <a:r>
                  <a:rPr lang="en-US" sz="1500" dirty="0">
                    <a:latin typeface="+mj-lt"/>
                  </a:rPr>
                  <a:t>taken from </a:t>
                </a:r>
                <a:r>
                  <a:rPr lang="en-US" sz="1500" dirty="0" smtClean="0">
                    <a:latin typeface="+mj-lt"/>
                  </a:rPr>
                  <a:t>the IIM saturation model</a:t>
                </a:r>
                <a:endParaRPr lang="en-US" sz="1500" dirty="0">
                  <a:latin typeface="+mj-lt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7030A0"/>
                    </a:solidFill>
                    <a:latin typeface="+mj-lt"/>
                  </a:rPr>
                  <a:t>AB: </a:t>
                </a:r>
                <a:r>
                  <a:rPr lang="en-US" sz="1500" b="1" dirty="0" err="1">
                    <a:solidFill>
                      <a:srgbClr val="7030A0"/>
                    </a:solidFill>
                  </a:rPr>
                  <a:t>Adeluyi</a:t>
                </a:r>
                <a:r>
                  <a:rPr lang="en-US" sz="1500" b="1" dirty="0">
                    <a:solidFill>
                      <a:srgbClr val="7030A0"/>
                    </a:solidFill>
                  </a:rPr>
                  <a:t> and </a:t>
                </a:r>
                <a:r>
                  <a:rPr lang="en-US" sz="1500" b="1" dirty="0" err="1" smtClean="0">
                    <a:solidFill>
                      <a:srgbClr val="7030A0"/>
                    </a:solidFill>
                  </a:rPr>
                  <a:t>Bertulani</a:t>
                </a:r>
                <a:r>
                  <a:rPr lang="en-US" sz="1500" b="1" dirty="0" smtClean="0">
                    <a:solidFill>
                      <a:srgbClr val="7030A0"/>
                    </a:solidFill>
                  </a:rPr>
                  <a:t>, PRC85 </a:t>
                </a:r>
                <a:r>
                  <a:rPr lang="en-US" sz="1500" b="1" dirty="0">
                    <a:solidFill>
                      <a:srgbClr val="7030A0"/>
                    </a:solidFill>
                  </a:rPr>
                  <a:t>(2012) </a:t>
                </a:r>
                <a:r>
                  <a:rPr lang="en-US" sz="1500" b="1" dirty="0" smtClean="0">
                    <a:solidFill>
                      <a:srgbClr val="7030A0"/>
                    </a:solidFill>
                  </a:rPr>
                  <a:t>044904</a:t>
                </a:r>
                <a:br>
                  <a:rPr lang="en-US" sz="1500" b="1" dirty="0" smtClean="0">
                    <a:solidFill>
                      <a:srgbClr val="7030A0"/>
                    </a:solidFill>
                  </a:rPr>
                </a:br>
                <a:r>
                  <a:rPr lang="en-US" sz="1500" dirty="0" smtClean="0">
                    <a:latin typeface="+mj-lt"/>
                  </a:rPr>
                  <a:t>LO </a:t>
                </a:r>
                <a:r>
                  <a:rPr lang="en-US" sz="1500" dirty="0" err="1">
                    <a:latin typeface="+mj-lt"/>
                  </a:rPr>
                  <a:t>pQCD</a:t>
                </a:r>
                <a:r>
                  <a:rPr lang="en-US" sz="1500" dirty="0">
                    <a:latin typeface="+mj-lt"/>
                  </a:rPr>
                  <a:t> </a:t>
                </a:r>
                <a:r>
                  <a:rPr lang="en-US" sz="1500" dirty="0" smtClean="0">
                    <a:latin typeface="+mj-lt"/>
                  </a:rPr>
                  <a:t>calculations: </a:t>
                </a:r>
                <a:r>
                  <a:rPr lang="en-US" sz="1500" dirty="0"/>
                  <a:t>AB-MSTW08 assumes no nuclear </a:t>
                </a:r>
                <a:r>
                  <a:rPr lang="en-US" sz="1500" dirty="0" smtClean="0"/>
                  <a:t>effects </a:t>
                </a:r>
                <a:r>
                  <a:rPr lang="en-US" sz="1500" dirty="0">
                    <a:latin typeface="+mj-lt"/>
                  </a:rPr>
                  <a:t>f</a:t>
                </a:r>
                <a:r>
                  <a:rPr lang="en-US" sz="1500" dirty="0" smtClean="0">
                    <a:latin typeface="+mj-lt"/>
                  </a:rPr>
                  <a:t>or </a:t>
                </a:r>
                <a:r>
                  <a:rPr lang="en-US" sz="1500" dirty="0">
                    <a:latin typeface="+mj-lt"/>
                  </a:rPr>
                  <a:t>the gluon </a:t>
                </a:r>
                <a:r>
                  <a:rPr lang="en-US" sz="1500" dirty="0" smtClean="0">
                    <a:latin typeface="+mj-lt"/>
                  </a:rPr>
                  <a:t>distribution, other </a:t>
                </a:r>
                <a:r>
                  <a:rPr lang="en-US" sz="1500" dirty="0">
                    <a:latin typeface="+mj-lt"/>
                  </a:rPr>
                  <a:t>AB models incorporate </a:t>
                </a:r>
                <a:r>
                  <a:rPr lang="en-US" sz="1500" dirty="0" smtClean="0">
                    <a:latin typeface="+mj-lt"/>
                  </a:rPr>
                  <a:t>gluon shadowing effects according </a:t>
                </a:r>
                <a:r>
                  <a:rPr lang="en-US" sz="1500" dirty="0">
                    <a:latin typeface="+mj-lt"/>
                  </a:rPr>
                  <a:t>to the </a:t>
                </a:r>
                <a:r>
                  <a:rPr lang="en-US" sz="1500" dirty="0" smtClean="0">
                    <a:latin typeface="+mj-lt"/>
                  </a:rPr>
                  <a:t>EPS08, EPS09 or HKN07 parameterizations</a:t>
                </a:r>
                <a:endParaRPr lang="en-US" sz="1500" dirty="0">
                  <a:latin typeface="+mj-lt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 smtClean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/>
                  <a:t>CSS: </a:t>
                </a:r>
                <a:r>
                  <a:rPr lang="en-US" sz="1500" b="1" dirty="0" err="1"/>
                  <a:t>Cisek</a:t>
                </a:r>
                <a:r>
                  <a:rPr lang="en-US" sz="1500" b="1" dirty="0"/>
                  <a:t>, </a:t>
                </a:r>
                <a:r>
                  <a:rPr lang="en-US" sz="1500" b="1" dirty="0" err="1"/>
                  <a:t>Szczurek</a:t>
                </a:r>
                <a:r>
                  <a:rPr lang="en-US" sz="1500" b="1" dirty="0"/>
                  <a:t>, </a:t>
                </a:r>
                <a:r>
                  <a:rPr lang="en-US" sz="1500" b="1" dirty="0" err="1"/>
                  <a:t>Schäfer</a:t>
                </a:r>
                <a:r>
                  <a:rPr lang="en-US" sz="1500" b="1" dirty="0"/>
                  <a:t>, PRC86 (2012) 014905</a:t>
                </a:r>
                <a:br>
                  <a:rPr lang="en-US" sz="1500" b="1" dirty="0"/>
                </a:br>
                <a:r>
                  <a:rPr lang="en-US" sz="1500" dirty="0" err="1"/>
                  <a:t>Glauber</a:t>
                </a:r>
                <a:r>
                  <a:rPr lang="en-US" sz="1500" dirty="0"/>
                  <a:t> </a:t>
                </a:r>
                <a:r>
                  <a:rPr lang="en-US" sz="1500" dirty="0" smtClean="0"/>
                  <a:t>approach accounting </a:t>
                </a:r>
                <a:r>
                  <a:rPr lang="en-US" sz="15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500" b="0" i="0" dirty="0" smtClean="0">
                        <a:latin typeface="+mj-lt"/>
                      </a:rPr>
                      <m:t>c</m:t>
                    </m:r>
                    <m:acc>
                      <m:accPr>
                        <m:chr m:val="̅"/>
                        <m:ctrlPr>
                          <a:rPr lang="en-US" sz="15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1500" b="0" i="0" dirty="0" smtClean="0">
                            <a:latin typeface="+mj-lt"/>
                          </a:rPr>
                          <m:t>c</m:t>
                        </m:r>
                      </m:e>
                    </m:acc>
                    <m:r>
                      <m:rPr>
                        <m:nor/>
                      </m:rPr>
                      <a:rPr lang="en-US" sz="1500" b="0" i="0" dirty="0" smtClean="0">
                        <a:latin typeface="+mj-lt"/>
                      </a:rPr>
                      <m:t>g</m:t>
                    </m:r>
                  </m:oMath>
                </a14:m>
                <a:r>
                  <a:rPr lang="en-US" sz="1500" dirty="0"/>
                  <a:t> </a:t>
                </a:r>
                <a:r>
                  <a:rPr lang="en-US" sz="1500" dirty="0" smtClean="0"/>
                  <a:t> intermediate states</a:t>
                </a:r>
                <a:endParaRPr lang="en-US" sz="15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500" dirty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smtClean="0">
                    <a:solidFill>
                      <a:srgbClr val="C00000"/>
                    </a:solidFill>
                    <a:latin typeface="+mj-lt"/>
                  </a:rPr>
                  <a:t>RSZ: </a:t>
                </a:r>
                <a:r>
                  <a:rPr lang="en-US" sz="1500" b="1" dirty="0" err="1">
                    <a:solidFill>
                      <a:srgbClr val="C00000"/>
                    </a:solidFill>
                  </a:rPr>
                  <a:t>Rebyakova</a:t>
                </a:r>
                <a:r>
                  <a:rPr lang="en-US" sz="1500" b="1" dirty="0">
                    <a:solidFill>
                      <a:srgbClr val="C00000"/>
                    </a:solidFill>
                  </a:rPr>
                  <a:t>, </a:t>
                </a:r>
                <a:r>
                  <a:rPr lang="en-US" sz="1500" b="1" dirty="0" err="1">
                    <a:solidFill>
                      <a:srgbClr val="C00000"/>
                    </a:solidFill>
                  </a:rPr>
                  <a:t>Strikman</a:t>
                </a:r>
                <a:r>
                  <a:rPr lang="en-US" sz="1500" b="1" dirty="0">
                    <a:solidFill>
                      <a:srgbClr val="C00000"/>
                    </a:solidFill>
                  </a:rPr>
                  <a:t>, </a:t>
                </a:r>
                <a:r>
                  <a:rPr lang="en-US" sz="1500" b="1" dirty="0" err="1" smtClean="0">
                    <a:solidFill>
                      <a:srgbClr val="C00000"/>
                    </a:solidFill>
                  </a:rPr>
                  <a:t>Zhalov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, PLB </a:t>
                </a:r>
                <a:r>
                  <a:rPr lang="en-US" sz="1500" b="1" dirty="0">
                    <a:solidFill>
                      <a:srgbClr val="C00000"/>
                    </a:solidFill>
                  </a:rPr>
                  <a:t>710 (2012) </a:t>
                </a:r>
                <a:r>
                  <a:rPr lang="en-US" sz="1500" b="1" dirty="0" smtClean="0">
                    <a:solidFill>
                      <a:srgbClr val="C00000"/>
                    </a:solidFill>
                  </a:rPr>
                  <a:t>252</a:t>
                </a:r>
                <a:r>
                  <a:rPr lang="en-US" sz="1500" dirty="0">
                    <a:latin typeface="+mj-lt"/>
                  </a:rPr>
                  <a:t/>
                </a:r>
                <a:br>
                  <a:rPr lang="en-US" sz="1500" dirty="0">
                    <a:latin typeface="+mj-lt"/>
                  </a:rPr>
                </a:br>
                <a:r>
                  <a:rPr lang="en-US" sz="1500" dirty="0" smtClean="0">
                    <a:latin typeface="+mj-lt"/>
                  </a:rPr>
                  <a:t>LO </a:t>
                </a:r>
                <a:r>
                  <a:rPr lang="en-US" sz="1500" dirty="0" err="1">
                    <a:latin typeface="+mj-lt"/>
                  </a:rPr>
                  <a:t>pQCD</a:t>
                </a:r>
                <a:r>
                  <a:rPr lang="en-US" sz="1500" dirty="0">
                    <a:latin typeface="+mj-lt"/>
                  </a:rPr>
                  <a:t> </a:t>
                </a:r>
                <a:r>
                  <a:rPr lang="en-US" sz="1500" dirty="0" smtClean="0">
                    <a:latin typeface="+mj-lt"/>
                  </a:rPr>
                  <a:t>calculations with nuclear </a:t>
                </a:r>
                <a:r>
                  <a:rPr lang="en-US" sz="1500" dirty="0">
                    <a:latin typeface="+mj-lt"/>
                  </a:rPr>
                  <a:t>gluon </a:t>
                </a:r>
                <a:r>
                  <a:rPr lang="en-US" sz="1500" dirty="0" smtClean="0">
                    <a:latin typeface="+mj-lt"/>
                  </a:rPr>
                  <a:t>shadowing computed </a:t>
                </a:r>
                <a:r>
                  <a:rPr lang="en-US" sz="1500" dirty="0">
                    <a:latin typeface="+mj-lt"/>
                  </a:rPr>
                  <a:t>in the leading </a:t>
                </a:r>
                <a:r>
                  <a:rPr lang="en-US" sz="1500" dirty="0" smtClean="0">
                    <a:latin typeface="+mj-lt"/>
                  </a:rPr>
                  <a:t>twist </a:t>
                </a:r>
                <a:r>
                  <a:rPr lang="en-US" sz="1500" dirty="0" smtClean="0">
                    <a:latin typeface="+mj-lt"/>
                  </a:rPr>
                  <a:t>approximation</a:t>
                </a:r>
              </a:p>
              <a:p>
                <a:pPr marL="285750" indent="-285750" algn="just">
                  <a:buFont typeface="Arial" pitchFamily="34" charset="0"/>
                  <a:buChar char="•"/>
                </a:pPr>
                <a:endParaRPr lang="en-US" sz="1500" dirty="0" smtClean="0">
                  <a:latin typeface="+mj-lt"/>
                </a:endParaRP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sz="1500" b="1" dirty="0" err="1">
                    <a:latin typeface="+mj-lt"/>
                  </a:rPr>
                  <a:t>Lappi</a:t>
                </a:r>
                <a:r>
                  <a:rPr lang="en-US" sz="1500" b="1" dirty="0">
                    <a:latin typeface="+mj-lt"/>
                  </a:rPr>
                  <a:t>, </a:t>
                </a:r>
                <a:r>
                  <a:rPr lang="en-US" sz="1500" b="1" dirty="0" err="1" smtClean="0">
                    <a:latin typeface="+mj-lt"/>
                  </a:rPr>
                  <a:t>Mäntysaari</a:t>
                </a:r>
                <a:r>
                  <a:rPr lang="en-US" sz="1500" b="1" dirty="0">
                    <a:latin typeface="+mj-lt"/>
                  </a:rPr>
                  <a:t>, </a:t>
                </a:r>
                <a:r>
                  <a:rPr lang="en-US" sz="1500" b="1" dirty="0" err="1" smtClean="0">
                    <a:latin typeface="+mj-lt"/>
                  </a:rPr>
                  <a:t>hep-th</a:t>
                </a:r>
                <a:r>
                  <a:rPr lang="en-US" sz="1500" b="1" dirty="0" smtClean="0">
                    <a:latin typeface="+mj-lt"/>
                  </a:rPr>
                  <a:t>/1301.4095</a:t>
                </a:r>
                <a:r>
                  <a:rPr lang="en-US" sz="1500" dirty="0" smtClean="0">
                    <a:latin typeface="+mj-lt"/>
                  </a:rPr>
                  <a:t> (</a:t>
                </a:r>
                <a:r>
                  <a:rPr lang="en-US" sz="1500" dirty="0" err="1" smtClean="0">
                    <a:latin typeface="+mj-lt"/>
                  </a:rPr>
                  <a:t>postprediction</a:t>
                </a:r>
                <a:r>
                  <a:rPr lang="en-US" sz="1500" dirty="0" smtClean="0">
                    <a:latin typeface="+mj-lt"/>
                  </a:rPr>
                  <a:t>, </a:t>
                </a:r>
                <a:br>
                  <a:rPr lang="en-US" sz="1500" dirty="0" smtClean="0">
                    <a:latin typeface="+mj-lt"/>
                  </a:rPr>
                </a:br>
                <a:r>
                  <a:rPr lang="en-US" sz="1500" dirty="0" smtClean="0">
                    <a:latin typeface="+mj-lt"/>
                  </a:rPr>
                  <a:t>not shown yet): c</a:t>
                </a:r>
                <a:r>
                  <a:rPr lang="en-US" sz="1500" dirty="0" smtClean="0">
                    <a:latin typeface="+mj-lt"/>
                  </a:rPr>
                  <a:t>olor dipole model + saturation</a:t>
                </a:r>
                <a:endParaRPr lang="en-US" sz="1500" dirty="0">
                  <a:latin typeface="+mj-lt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5832" y="772907"/>
                <a:ext cx="4748168" cy="5632311"/>
              </a:xfrm>
              <a:prstGeom prst="rect">
                <a:avLst/>
              </a:prstGeom>
              <a:blipFill rotWithShape="1">
                <a:blip r:embed="rId3"/>
                <a:stretch>
                  <a:fillRect l="-257" t="-216" r="-642" b="-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4099" y="4491309"/>
            <a:ext cx="4327634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Good agreement with models which include nuclear gluon shadowing.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Best agreement with EPS09 shadowing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(shadowing factor ~0.6 at x ~ 10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, </a:t>
            </a:r>
            <a:r>
              <a:rPr lang="en-US" sz="1600" dirty="0"/>
              <a:t>Q</a:t>
            </a:r>
            <a:r>
              <a:rPr lang="en-US" sz="1600" baseline="30000" dirty="0"/>
              <a:t>2</a:t>
            </a:r>
            <a:r>
              <a:rPr lang="en-US" sz="1600" dirty="0"/>
              <a:t> = </a:t>
            </a:r>
            <a:r>
              <a:rPr lang="en-US" sz="1600" dirty="0" smtClean="0"/>
              <a:t>2.5 GeV</a:t>
            </a:r>
            <a:r>
              <a:rPr lang="en-US" sz="1600" baseline="30000" dirty="0" smtClean="0"/>
              <a:t>2</a:t>
            </a:r>
            <a:r>
              <a:rPr lang="en-US" sz="16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1787" y="375330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~ 10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39922" y="375330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~ 10</a:t>
            </a:r>
            <a:r>
              <a:rPr lang="en-US" b="1" baseline="30000" dirty="0" smtClean="0">
                <a:solidFill>
                  <a:srgbClr val="FF0000"/>
                </a:solidFill>
              </a:rPr>
              <a:t>-3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7560" y="6405218"/>
            <a:ext cx="70243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+ incoherent J/</a:t>
            </a:r>
            <a:r>
              <a:rPr lang="en-US" dirty="0" smtClean="0">
                <a:sym typeface="Symbol"/>
              </a:rPr>
              <a:t> </a:t>
            </a:r>
            <a:r>
              <a:rPr lang="en-US" dirty="0" smtClean="0"/>
              <a:t>cross section and </a:t>
            </a:r>
            <a:r>
              <a:rPr lang="en-US" dirty="0" smtClean="0">
                <a:sym typeface="Symbol"/>
              </a:rPr>
              <a:t>(µ) … </a:t>
            </a:r>
            <a:r>
              <a:rPr lang="en-US" b="1" dirty="0" smtClean="0">
                <a:solidFill>
                  <a:srgbClr val="FF0000"/>
                </a:solidFill>
              </a:rPr>
              <a:t>will </a:t>
            </a:r>
            <a:r>
              <a:rPr lang="en-US" b="1" dirty="0">
                <a:solidFill>
                  <a:srgbClr val="FF0000"/>
                </a:solidFill>
              </a:rPr>
              <a:t>be published soon</a:t>
            </a:r>
            <a:r>
              <a:rPr lang="en-US" b="1" dirty="0" smtClean="0">
                <a:solidFill>
                  <a:srgbClr val="FF0000"/>
                </a:solidFill>
              </a:rPr>
              <a:t>…</a:t>
            </a:r>
            <a:endParaRPr lang="en-US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472092" y="1283234"/>
            <a:ext cx="2023068" cy="860611"/>
          </a:xfrm>
          <a:prstGeom prst="straightConnector1">
            <a:avLst/>
          </a:prstGeom>
          <a:ln w="28575">
            <a:solidFill>
              <a:srgbClr val="1506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712467" y="2143845"/>
            <a:ext cx="1847284" cy="23052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630109" y="3027510"/>
            <a:ext cx="1929643" cy="322729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2712467" y="2209160"/>
            <a:ext cx="1847285" cy="81835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2712467" y="2789304"/>
            <a:ext cx="1847285" cy="23820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2389733" y="1390810"/>
            <a:ext cx="2170018" cy="163670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2389734" y="1944061"/>
            <a:ext cx="2105426" cy="24358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 flipV="1">
            <a:off x="2712467" y="3188874"/>
            <a:ext cx="1782694" cy="18410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46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ρ</a:t>
            </a:r>
            <a:r>
              <a:rPr lang="en-US" baseline="30000" dirty="0" smtClean="0"/>
              <a:t>0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photoproduction</a:t>
            </a:r>
            <a:r>
              <a:rPr lang="en-US" dirty="0" smtClean="0">
                <a:latin typeface="Arial"/>
                <a:cs typeface="Arial"/>
              </a:rPr>
              <a:t> in </a:t>
            </a:r>
            <a:r>
              <a:rPr lang="en-US" dirty="0" err="1" smtClean="0">
                <a:latin typeface="Arial"/>
                <a:cs typeface="Arial"/>
              </a:rPr>
              <a:t>PbPb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16</a:t>
            </a:fld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563" y="927123"/>
            <a:ext cx="4364058" cy="3082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21981" y="150096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720 </a:t>
            </a:r>
            <a:r>
              <a:rPr lang="en-US" dirty="0" err="1" smtClean="0">
                <a:solidFill>
                  <a:srgbClr val="FF0000"/>
                </a:solidFill>
              </a:rPr>
              <a:t>mb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5324" y="194730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470 </a:t>
            </a:r>
            <a:r>
              <a:rPr lang="en-US" dirty="0" err="1" smtClean="0">
                <a:solidFill>
                  <a:srgbClr val="FFC000"/>
                </a:solidFill>
              </a:rPr>
              <a:t>mb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5324" y="2486534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506DC"/>
                </a:solidFill>
              </a:rPr>
              <a:t>380 </a:t>
            </a:r>
            <a:r>
              <a:rPr lang="en-US" dirty="0" err="1" smtClean="0">
                <a:solidFill>
                  <a:srgbClr val="1506DC"/>
                </a:solidFill>
              </a:rPr>
              <a:t>mb</a:t>
            </a:r>
            <a:endParaRPr lang="en-US" dirty="0">
              <a:solidFill>
                <a:srgbClr val="1506DC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4" y="1086514"/>
            <a:ext cx="4113672" cy="280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61854" y="793460"/>
            <a:ext cx="3552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STAR: Phys. Rev</a:t>
            </a:r>
            <a:r>
              <a:rPr lang="en-US" b="1" dirty="0"/>
              <a:t>. C85 (2012) 014910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023955"/>
            <a:ext cx="9144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GGM: Frankfurt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Strikman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Zhalov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>
                <a:solidFill>
                  <a:srgbClr val="FF0000"/>
                </a:solidFill>
              </a:rPr>
              <a:t>Phys. </a:t>
            </a:r>
            <a:r>
              <a:rPr lang="en-US" b="1" dirty="0" err="1">
                <a:solidFill>
                  <a:srgbClr val="FF0000"/>
                </a:solidFill>
              </a:rPr>
              <a:t>Lett</a:t>
            </a:r>
            <a:r>
              <a:rPr lang="en-US" b="1" dirty="0">
                <a:solidFill>
                  <a:srgbClr val="FF0000"/>
                </a:solidFill>
              </a:rPr>
              <a:t>. B 537 (2002) </a:t>
            </a:r>
            <a:r>
              <a:rPr lang="en-US" b="1" dirty="0" smtClean="0">
                <a:solidFill>
                  <a:srgbClr val="FF0000"/>
                </a:solidFill>
              </a:rPr>
              <a:t>51; Phys</a:t>
            </a:r>
            <a:r>
              <a:rPr lang="en-US" b="1" dirty="0">
                <a:solidFill>
                  <a:srgbClr val="FF0000"/>
                </a:solidFill>
              </a:rPr>
              <a:t>. Rev. C 67(2003) </a:t>
            </a:r>
            <a:r>
              <a:rPr lang="en-US" b="1" dirty="0" smtClean="0">
                <a:solidFill>
                  <a:srgbClr val="FF0000"/>
                </a:solidFill>
              </a:rPr>
              <a:t>034901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Generalized </a:t>
            </a:r>
            <a:r>
              <a:rPr lang="en-US" dirty="0"/>
              <a:t>Vector Meson Dominance </a:t>
            </a:r>
            <a:r>
              <a:rPr lang="en-US" dirty="0" smtClean="0"/>
              <a:t>Model in </a:t>
            </a:r>
            <a:r>
              <a:rPr lang="en-US" dirty="0"/>
              <a:t>the </a:t>
            </a:r>
            <a:r>
              <a:rPr lang="en-US" dirty="0" err="1" smtClean="0"/>
              <a:t>Gribov</a:t>
            </a:r>
            <a:r>
              <a:rPr lang="en-US" dirty="0" err="1"/>
              <a:t>-</a:t>
            </a:r>
            <a:r>
              <a:rPr lang="en-US" dirty="0" err="1" smtClean="0"/>
              <a:t>Glauber</a:t>
            </a:r>
            <a:r>
              <a:rPr lang="en-US" dirty="0" smtClean="0"/>
              <a:t> approach.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Includes </a:t>
            </a:r>
            <a:r>
              <a:rPr lang="en-US" dirty="0" err="1" smtClean="0"/>
              <a:t>nondiagonal</a:t>
            </a:r>
            <a:r>
              <a:rPr lang="en-US" dirty="0" smtClean="0"/>
              <a:t> </a:t>
            </a:r>
            <a:r>
              <a:rPr lang="en-US" dirty="0"/>
              <a:t>transitions </a:t>
            </a:r>
            <a:r>
              <a:rPr lang="el-GR" b="1" dirty="0" smtClean="0">
                <a:sym typeface="Symbol"/>
              </a:rPr>
              <a:t></a:t>
            </a:r>
            <a:r>
              <a:rPr lang="en-US" dirty="0" smtClean="0"/>
              <a:t> </a:t>
            </a:r>
            <a:r>
              <a:rPr lang="en-US" dirty="0" smtClean="0">
                <a:latin typeface="Arial"/>
                <a:cs typeface="Arial"/>
              </a:rPr>
              <a:t>→ </a:t>
            </a:r>
            <a:r>
              <a:rPr lang="el-GR" dirty="0" smtClean="0">
                <a:latin typeface="Arial"/>
                <a:cs typeface="Arial"/>
              </a:rPr>
              <a:t>ρ</a:t>
            </a:r>
            <a:r>
              <a:rPr lang="en-US" dirty="0" smtClean="0">
                <a:latin typeface="Arial"/>
                <a:cs typeface="Arial"/>
              </a:rPr>
              <a:t>’</a:t>
            </a:r>
            <a:r>
              <a:rPr lang="en-US" dirty="0">
                <a:latin typeface="Arial"/>
                <a:cs typeface="Arial"/>
              </a:rPr>
              <a:t> → </a:t>
            </a:r>
            <a:r>
              <a:rPr lang="el-GR" dirty="0" smtClean="0">
                <a:latin typeface="Arial"/>
                <a:cs typeface="Arial"/>
              </a:rPr>
              <a:t>ρ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σ</a:t>
            </a:r>
            <a:r>
              <a:rPr lang="el-GR" baseline="-25000" dirty="0" smtClean="0"/>
              <a:t>ρ</a:t>
            </a:r>
            <a:r>
              <a:rPr lang="en-US" baseline="-25000" dirty="0" smtClean="0"/>
              <a:t>N</a:t>
            </a:r>
            <a:r>
              <a:rPr lang="en-US" dirty="0" smtClean="0"/>
              <a:t> </a:t>
            </a:r>
            <a:r>
              <a:rPr lang="en-US" dirty="0"/>
              <a:t>from </a:t>
            </a:r>
            <a:r>
              <a:rPr lang="en-US" dirty="0" err="1" smtClean="0"/>
              <a:t>Donnachie</a:t>
            </a:r>
            <a:r>
              <a:rPr lang="en-US" dirty="0" err="1"/>
              <a:t>-</a:t>
            </a:r>
            <a:r>
              <a:rPr lang="en-US" dirty="0" err="1" smtClean="0"/>
              <a:t>Landshoff</a:t>
            </a:r>
            <a:r>
              <a:rPr lang="en-US" dirty="0" smtClean="0"/>
              <a:t> </a:t>
            </a:r>
            <a:r>
              <a:rPr lang="en-US" dirty="0"/>
              <a:t>model, in </a:t>
            </a:r>
            <a:r>
              <a:rPr lang="en-US" dirty="0" smtClean="0"/>
              <a:t>agreement with </a:t>
            </a:r>
            <a:r>
              <a:rPr lang="en-US" dirty="0"/>
              <a:t>HERA and lower energy data.</a:t>
            </a:r>
          </a:p>
          <a:p>
            <a:r>
              <a:rPr lang="pt-BR" b="1" dirty="0" smtClean="0">
                <a:solidFill>
                  <a:srgbClr val="FFC000"/>
                </a:solidFill>
              </a:rPr>
              <a:t>GM: </a:t>
            </a:r>
            <a:r>
              <a:rPr lang="en-US" b="1" dirty="0" err="1">
                <a:solidFill>
                  <a:srgbClr val="FFC000"/>
                </a:solidFill>
              </a:rPr>
              <a:t>Gonçalves</a:t>
            </a:r>
            <a:r>
              <a:rPr lang="en-US" b="1" dirty="0">
                <a:solidFill>
                  <a:srgbClr val="FFC000"/>
                </a:solidFill>
              </a:rPr>
              <a:t>, Machado</a:t>
            </a:r>
            <a:r>
              <a:rPr lang="pt-BR" b="1" dirty="0" smtClean="0">
                <a:solidFill>
                  <a:srgbClr val="FFC000"/>
                </a:solidFill>
              </a:rPr>
              <a:t>, </a:t>
            </a:r>
            <a:r>
              <a:rPr lang="pt-BR" b="1" dirty="0">
                <a:solidFill>
                  <a:srgbClr val="FFC000"/>
                </a:solidFill>
              </a:rPr>
              <a:t>Phys. Rev. C 84 (2011) </a:t>
            </a:r>
            <a:r>
              <a:rPr lang="pt-BR" b="1" dirty="0" smtClean="0">
                <a:solidFill>
                  <a:srgbClr val="FFC000"/>
                </a:solidFill>
              </a:rPr>
              <a:t>011902</a:t>
            </a:r>
            <a:endParaRPr lang="pt-BR" b="1" dirty="0">
              <a:solidFill>
                <a:srgbClr val="FFC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Based </a:t>
            </a:r>
            <a:r>
              <a:rPr lang="en-US" dirty="0"/>
              <a:t>on the color dipole model in combination with saturation from </a:t>
            </a:r>
            <a:r>
              <a:rPr lang="en-US" dirty="0" smtClean="0"/>
              <a:t>a CGC </a:t>
            </a:r>
            <a:r>
              <a:rPr lang="en-US" dirty="0"/>
              <a:t>model.</a:t>
            </a:r>
          </a:p>
          <a:p>
            <a:r>
              <a:rPr lang="en-US" b="1" dirty="0" smtClean="0">
                <a:solidFill>
                  <a:srgbClr val="1506DC"/>
                </a:solidFill>
              </a:rPr>
              <a:t>STARLIGHT: Klein</a:t>
            </a:r>
            <a:r>
              <a:rPr lang="en-US" b="1" dirty="0">
                <a:solidFill>
                  <a:srgbClr val="1506DC"/>
                </a:solidFill>
              </a:rPr>
              <a:t>, </a:t>
            </a:r>
            <a:r>
              <a:rPr lang="en-US" b="1" dirty="0" err="1" smtClean="0">
                <a:solidFill>
                  <a:srgbClr val="1506DC"/>
                </a:solidFill>
              </a:rPr>
              <a:t>Nystrand</a:t>
            </a:r>
            <a:r>
              <a:rPr lang="en-US" b="1" dirty="0" smtClean="0">
                <a:solidFill>
                  <a:srgbClr val="1506DC"/>
                </a:solidFill>
              </a:rPr>
              <a:t>, </a:t>
            </a:r>
            <a:r>
              <a:rPr lang="en-US" b="1" dirty="0">
                <a:solidFill>
                  <a:srgbClr val="1506DC"/>
                </a:solidFill>
              </a:rPr>
              <a:t>Phys. Rev. C 60 (1999) </a:t>
            </a:r>
            <a:r>
              <a:rPr lang="en-US" b="1" dirty="0" smtClean="0">
                <a:solidFill>
                  <a:srgbClr val="1506DC"/>
                </a:solidFill>
              </a:rPr>
              <a:t>014903, http</a:t>
            </a:r>
            <a:r>
              <a:rPr lang="en-US" b="1" dirty="0">
                <a:solidFill>
                  <a:srgbClr val="1506DC"/>
                </a:solidFill>
              </a:rPr>
              <a:t>://starlight.hepforge.org/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dirty="0" smtClean="0"/>
              <a:t>Uses </a:t>
            </a:r>
            <a:r>
              <a:rPr lang="pt-BR" dirty="0"/>
              <a:t>experimental data </a:t>
            </a:r>
            <a:r>
              <a:rPr lang="pt-BR" dirty="0" smtClean="0"/>
              <a:t>on </a:t>
            </a:r>
            <a:r>
              <a:rPr lang="el-GR" dirty="0"/>
              <a:t>σ</a:t>
            </a:r>
            <a:r>
              <a:rPr lang="el-GR" baseline="-25000" dirty="0"/>
              <a:t>ρ</a:t>
            </a:r>
            <a:r>
              <a:rPr lang="en-US" baseline="-25000" dirty="0" smtClean="0"/>
              <a:t>N </a:t>
            </a:r>
            <a:r>
              <a:rPr lang="en-US" dirty="0" smtClean="0"/>
              <a:t>cross section</a:t>
            </a:r>
            <a:r>
              <a:rPr lang="pt-BR" dirty="0" smtClean="0"/>
              <a:t>.</a:t>
            </a:r>
            <a:endParaRPr lang="pt-BR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Glauber</a:t>
            </a:r>
            <a:r>
              <a:rPr lang="en-US" dirty="0" smtClean="0"/>
              <a:t> </a:t>
            </a:r>
            <a:r>
              <a:rPr lang="en-US" dirty="0"/>
              <a:t>model </a:t>
            </a:r>
            <a:r>
              <a:rPr lang="en-US" dirty="0" smtClean="0"/>
              <a:t>neglecting </a:t>
            </a:r>
            <a:r>
              <a:rPr lang="en-US" dirty="0"/>
              <a:t>the elastic part of total </a:t>
            </a:r>
            <a:r>
              <a:rPr lang="en-US" dirty="0" smtClean="0"/>
              <a:t>cross section.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7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ρ</a:t>
            </a:r>
            <a:r>
              <a:rPr lang="en-US" baseline="30000" dirty="0"/>
              <a:t>0</a:t>
            </a:r>
            <a:r>
              <a:rPr lang="en-US" dirty="0">
                <a:latin typeface="Arial"/>
                <a:cs typeface="Arial"/>
              </a:rPr>
              <a:t>→</a:t>
            </a:r>
            <a:r>
              <a:rPr lang="el-GR" dirty="0"/>
              <a:t> π</a:t>
            </a:r>
            <a:r>
              <a:rPr lang="en-US" baseline="30000" dirty="0"/>
              <a:t>+</a:t>
            </a:r>
            <a:r>
              <a:rPr lang="el-GR" dirty="0"/>
              <a:t>π</a:t>
            </a:r>
            <a:r>
              <a:rPr lang="en-US" baseline="30000" dirty="0"/>
              <a:t>-</a:t>
            </a:r>
            <a:r>
              <a:rPr lang="en-US" dirty="0"/>
              <a:t> at central rapidity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Evgeny</a:t>
            </a:r>
            <a:r>
              <a:rPr lang="en-US" dirty="0" smtClean="0"/>
              <a:t> </a:t>
            </a:r>
            <a:r>
              <a:rPr lang="en-US" dirty="0" err="1" smtClean="0"/>
              <a:t>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17</a:t>
            </a:fld>
            <a:endParaRPr lang="ru-RU" dirty="0"/>
          </a:p>
        </p:txBody>
      </p:sp>
      <p:pic>
        <p:nvPicPr>
          <p:cNvPr id="6" name="Picture 4" descr="D:\doc\alice\Talks\2012-11-20-protvino-alice\alice_cu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r="19043"/>
          <a:stretch/>
        </p:blipFill>
        <p:spPr bwMode="auto">
          <a:xfrm>
            <a:off x="-2" y="2151592"/>
            <a:ext cx="4929917" cy="443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5188306" y="842155"/>
            <a:ext cx="3385968" cy="2471496"/>
            <a:chOff x="3734" y="0"/>
            <a:chExt cx="2026" cy="1495"/>
          </a:xfrm>
        </p:grpSpPr>
        <p:pic>
          <p:nvPicPr>
            <p:cNvPr id="8" name="Picture 9" descr="ALIce_SETUP_final_c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0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0" y="757899"/>
            <a:ext cx="59002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UPC </a:t>
            </a:r>
            <a:r>
              <a:rPr lang="en-US" b="1" dirty="0" smtClean="0"/>
              <a:t>central barrel trigger: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</a:t>
            </a:r>
            <a:r>
              <a:rPr lang="en-US" dirty="0"/>
              <a:t>2 hits in 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</a:t>
            </a:r>
            <a:r>
              <a:rPr lang="en-US" dirty="0"/>
              <a:t> (|</a:t>
            </a:r>
            <a:r>
              <a:rPr lang="el-GR" dirty="0"/>
              <a:t>η</a:t>
            </a:r>
            <a:r>
              <a:rPr lang="en-US" dirty="0"/>
              <a:t>| </a:t>
            </a:r>
            <a:r>
              <a:rPr lang="el-GR" dirty="0"/>
              <a:t>&lt;</a:t>
            </a:r>
            <a:r>
              <a:rPr lang="en-US" dirty="0"/>
              <a:t> 0.9)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Symbol"/>
              </a:rPr>
              <a:t></a:t>
            </a:r>
            <a:r>
              <a:rPr lang="en-US" dirty="0" smtClean="0"/>
              <a:t>2 hits in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SPD </a:t>
            </a:r>
            <a:r>
              <a:rPr lang="en-US" dirty="0" smtClean="0"/>
              <a:t>(|</a:t>
            </a:r>
            <a:r>
              <a:rPr lang="el-GR" dirty="0" smtClean="0"/>
              <a:t>η</a:t>
            </a:r>
            <a:r>
              <a:rPr lang="en-US" dirty="0" smtClean="0"/>
              <a:t>|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 smtClean="0"/>
              <a:t>1.</a:t>
            </a:r>
            <a:r>
              <a:rPr lang="en-US" dirty="0" smtClean="0"/>
              <a:t>5)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hits in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VZERO</a:t>
            </a:r>
            <a:r>
              <a:rPr lang="en-US" dirty="0" smtClean="0"/>
              <a:t> (C: </a:t>
            </a:r>
            <a:r>
              <a:rPr lang="el-GR" dirty="0" smtClean="0"/>
              <a:t>-3.7</a:t>
            </a:r>
            <a:r>
              <a:rPr lang="en-US" dirty="0" smtClean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-</a:t>
            </a:r>
            <a:r>
              <a:rPr lang="el-GR" dirty="0" smtClean="0"/>
              <a:t>1.7</a:t>
            </a:r>
            <a:r>
              <a:rPr lang="en-US" dirty="0" smtClean="0"/>
              <a:t>, A: </a:t>
            </a:r>
            <a:r>
              <a:rPr lang="el-GR" dirty="0" smtClean="0"/>
              <a:t>2.8</a:t>
            </a:r>
            <a:r>
              <a:rPr lang="en-US" dirty="0" smtClean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 smtClean="0"/>
              <a:t>5.1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08228" y="3774523"/>
            <a:ext cx="412738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Offline event selection: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Offline check on VZERO timing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Hadronic</a:t>
            </a:r>
            <a:r>
              <a:rPr lang="en-US" dirty="0" smtClean="0"/>
              <a:t> rejection with ZDC</a:t>
            </a:r>
            <a:endParaRPr lang="en-US" dirty="0"/>
          </a:p>
          <a:p>
            <a:r>
              <a:rPr lang="en-US" b="1" dirty="0"/>
              <a:t>Track selection:</a:t>
            </a:r>
            <a:r>
              <a:rPr lang="en-US" dirty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Track quality cuts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Vertex |v</a:t>
            </a:r>
            <a:r>
              <a:rPr lang="nl-NL" baseline="-25000" dirty="0"/>
              <a:t>z</a:t>
            </a:r>
            <a:r>
              <a:rPr lang="nl-NL" dirty="0"/>
              <a:t>| &lt; 10 cm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opposite sign </a:t>
            </a:r>
            <a:r>
              <a:rPr lang="el-GR" dirty="0"/>
              <a:t>ππ</a:t>
            </a:r>
            <a:r>
              <a:rPr lang="en-US" dirty="0"/>
              <a:t> pair: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/>
              <a:t>|y| &lt; 0.5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r>
              <a:rPr lang="en-US" dirty="0"/>
              <a:t>&lt; 150 MeV/c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dE</a:t>
            </a:r>
            <a:r>
              <a:rPr lang="en-US" dirty="0"/>
              <a:t>/dx in TPC compatible with </a:t>
            </a:r>
            <a:r>
              <a:rPr lang="el-GR" dirty="0"/>
              <a:t>π</a:t>
            </a:r>
            <a:endParaRPr lang="en-US" baseline="30000" dirty="0"/>
          </a:p>
          <a:p>
            <a:endParaRPr lang="en-US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5137543" y="3361996"/>
            <a:ext cx="38687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luminosity (2010 data) ~ 0.2 </a:t>
            </a:r>
            <a:r>
              <a:rPr lang="el-GR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sz="1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1600" b="1" baseline="30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504387" y="1765739"/>
            <a:ext cx="545400" cy="1434662"/>
          </a:xfrm>
          <a:prstGeom prst="roundRect">
            <a:avLst/>
          </a:prstGeom>
          <a:noFill/>
          <a:ln w="38100">
            <a:solidFill>
              <a:srgbClr val="CC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Овал 23"/>
          <p:cNvSpPr/>
          <p:nvPr/>
        </p:nvSpPr>
        <p:spPr>
          <a:xfrm rot="742214">
            <a:off x="1311466" y="4067211"/>
            <a:ext cx="154457" cy="283755"/>
          </a:xfrm>
          <a:prstGeom prst="ellipse">
            <a:avLst/>
          </a:prstGeom>
          <a:gradFill flip="none" rotWithShape="1">
            <a:gsLst>
              <a:gs pos="0">
                <a:srgbClr val="CC00CC">
                  <a:shade val="30000"/>
                  <a:satMod val="115000"/>
                </a:srgbClr>
              </a:gs>
              <a:gs pos="50000">
                <a:srgbClr val="CC00CC">
                  <a:shade val="67500"/>
                  <a:satMod val="115000"/>
                </a:srgbClr>
              </a:gs>
              <a:gs pos="100000">
                <a:srgbClr val="CC00C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Цилиндр 31"/>
          <p:cNvSpPr/>
          <p:nvPr/>
        </p:nvSpPr>
        <p:spPr>
          <a:xfrm rot="5947969">
            <a:off x="1806772" y="4178549"/>
            <a:ext cx="123103" cy="217076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Овал 24"/>
          <p:cNvSpPr/>
          <p:nvPr/>
        </p:nvSpPr>
        <p:spPr>
          <a:xfrm rot="742214">
            <a:off x="1976117" y="4202840"/>
            <a:ext cx="109570" cy="225402"/>
          </a:xfrm>
          <a:prstGeom prst="ellipse">
            <a:avLst/>
          </a:prstGeom>
          <a:gradFill flip="none" rotWithShape="1">
            <a:gsLst>
              <a:gs pos="0">
                <a:srgbClr val="CC00CC">
                  <a:shade val="30000"/>
                  <a:satMod val="115000"/>
                </a:srgbClr>
              </a:gs>
              <a:gs pos="50000">
                <a:srgbClr val="CC00CC">
                  <a:shade val="67500"/>
                  <a:satMod val="115000"/>
                </a:srgbClr>
              </a:gs>
              <a:gs pos="100000">
                <a:srgbClr val="CC00CC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Цилиндр 22"/>
          <p:cNvSpPr/>
          <p:nvPr/>
        </p:nvSpPr>
        <p:spPr>
          <a:xfrm rot="5947969">
            <a:off x="1144494" y="3245004"/>
            <a:ext cx="1412944" cy="2081225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Цилиндр 32"/>
          <p:cNvSpPr/>
          <p:nvPr/>
        </p:nvSpPr>
        <p:spPr>
          <a:xfrm rot="6079455">
            <a:off x="6588592" y="1969978"/>
            <a:ext cx="240501" cy="591650"/>
          </a:xfrm>
          <a:prstGeom prst="can">
            <a:avLst>
              <a:gd name="adj" fmla="val 60645"/>
            </a:avLst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Группа 25"/>
          <p:cNvGrpSpPr/>
          <p:nvPr/>
        </p:nvGrpSpPr>
        <p:grpSpPr>
          <a:xfrm>
            <a:off x="1616267" y="3447619"/>
            <a:ext cx="505207" cy="1881332"/>
            <a:chOff x="1616267" y="3447619"/>
            <a:chExt cx="505207" cy="1881332"/>
          </a:xfrm>
        </p:grpSpPr>
        <p:sp>
          <p:nvSpPr>
            <p:cNvPr id="16" name="Дуга 15"/>
            <p:cNvSpPr/>
            <p:nvPr/>
          </p:nvSpPr>
          <p:spPr>
            <a:xfrm rot="6111932">
              <a:off x="1134760" y="4645084"/>
              <a:ext cx="1165374" cy="202359"/>
            </a:xfrm>
            <a:prstGeom prst="arc">
              <a:avLst>
                <a:gd name="adj1" fmla="val 11189800"/>
                <a:gd name="adj2" fmla="val 20223624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Дуга 16"/>
            <p:cNvSpPr/>
            <p:nvPr/>
          </p:nvSpPr>
          <p:spPr>
            <a:xfrm rot="17819621" flipV="1">
              <a:off x="1543541" y="3816359"/>
              <a:ext cx="946673" cy="209193"/>
            </a:xfrm>
            <a:prstGeom prst="arc">
              <a:avLst>
                <a:gd name="adj1" fmla="val 11189800"/>
                <a:gd name="adj2" fmla="val 21020590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395215" y="563233"/>
            <a:ext cx="784545" cy="3403150"/>
            <a:chOff x="6395215" y="563233"/>
            <a:chExt cx="784545" cy="3403150"/>
          </a:xfrm>
        </p:grpSpPr>
        <p:sp>
          <p:nvSpPr>
            <p:cNvPr id="28" name="Дуга 27"/>
            <p:cNvSpPr/>
            <p:nvPr/>
          </p:nvSpPr>
          <p:spPr>
            <a:xfrm rot="6111932">
              <a:off x="5583816" y="2952625"/>
              <a:ext cx="1825157" cy="202359"/>
            </a:xfrm>
            <a:prstGeom prst="arc">
              <a:avLst>
                <a:gd name="adj1" fmla="val 10996730"/>
                <a:gd name="adj2" fmla="val 20223624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Дуга 28"/>
            <p:cNvSpPr/>
            <p:nvPr/>
          </p:nvSpPr>
          <p:spPr>
            <a:xfrm rot="17819621" flipV="1">
              <a:off x="6140446" y="1390445"/>
              <a:ext cx="1866526" cy="212102"/>
            </a:xfrm>
            <a:prstGeom prst="arc">
              <a:avLst>
                <a:gd name="adj1" fmla="val 10949744"/>
                <a:gd name="adj2" fmla="val 21020590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023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6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 animBg="1"/>
      <p:bldP spid="32" grpId="0" animBg="1"/>
      <p:bldP spid="25" grpId="0" animBg="1"/>
      <p:bldP spid="23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Invariant mass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spectra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26761"/>
            <a:ext cx="4497208" cy="5680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1506DC"/>
                </a:solidFill>
              </a:rPr>
              <a:t>A</a:t>
            </a:r>
            <a:r>
              <a:rPr lang="en-US" sz="2000" dirty="0"/>
              <a:t> </a:t>
            </a:r>
            <a:r>
              <a:rPr lang="en-US" sz="2000" dirty="0" smtClean="0"/>
              <a:t>- amplitude </a:t>
            </a:r>
            <a:r>
              <a:rPr lang="en-US" sz="2000" dirty="0"/>
              <a:t>of the </a:t>
            </a:r>
            <a:r>
              <a:rPr lang="en-US" sz="2000" dirty="0" err="1"/>
              <a:t>Breit</a:t>
            </a:r>
            <a:r>
              <a:rPr lang="en-US" sz="2000" dirty="0"/>
              <a:t>-Wigner </a:t>
            </a:r>
            <a:r>
              <a:rPr lang="en-US" sz="2000" dirty="0" smtClean="0"/>
              <a:t>function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1506DC"/>
                </a:solidFill>
              </a:rPr>
              <a:t>B</a:t>
            </a:r>
            <a:r>
              <a:rPr lang="en-US" sz="2000" dirty="0"/>
              <a:t> </a:t>
            </a:r>
            <a:r>
              <a:rPr lang="en-US" sz="2000" dirty="0" smtClean="0"/>
              <a:t>- amplitude </a:t>
            </a:r>
            <a:r>
              <a:rPr lang="en-US" sz="2000" dirty="0"/>
              <a:t>of the non-resonant </a:t>
            </a:r>
            <a:r>
              <a:rPr lang="el-GR" sz="2000" dirty="0" smtClean="0"/>
              <a:t>ππ</a:t>
            </a:r>
            <a:r>
              <a:rPr lang="en-US" sz="2000" dirty="0" smtClean="0"/>
              <a:t> </a:t>
            </a:r>
            <a:r>
              <a:rPr lang="en-US" sz="2000" dirty="0"/>
              <a:t>production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18</a:t>
            </a:fld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" y="774224"/>
            <a:ext cx="4656953" cy="315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208" y="774224"/>
            <a:ext cx="4656952" cy="315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" y="4031959"/>
            <a:ext cx="4351107" cy="76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54" y="5529101"/>
            <a:ext cx="3427446" cy="70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82807" y="6234928"/>
            <a:ext cx="60407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The absolute cross section will be released soon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4671" y="4040957"/>
            <a:ext cx="407549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700" dirty="0"/>
              <a:t>coherent/incoherent template-pair-</a:t>
            </a:r>
            <a:r>
              <a:rPr lang="en-US" sz="1700" dirty="0" err="1"/>
              <a:t>p</a:t>
            </a:r>
            <a:r>
              <a:rPr lang="en-US" sz="1700" baseline="-25000" dirty="0" err="1"/>
              <a:t>T</a:t>
            </a:r>
            <a:r>
              <a:rPr lang="en-US" sz="1700" dirty="0"/>
              <a:t> </a:t>
            </a:r>
            <a:r>
              <a:rPr lang="en-US" sz="1700" dirty="0" smtClean="0"/>
              <a:t>distributions from STARLIGHT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700" dirty="0" smtClean="0"/>
              <a:t>7 </a:t>
            </a:r>
            <a:r>
              <a:rPr lang="en-US" sz="1700" dirty="0"/>
              <a:t>% contribution from incoherent events with pair-</a:t>
            </a:r>
            <a:r>
              <a:rPr lang="en-US" sz="1700" dirty="0" err="1"/>
              <a:t>p</a:t>
            </a:r>
            <a:r>
              <a:rPr lang="en-US" sz="1700" baseline="-25000" dirty="0" err="1"/>
              <a:t>T</a:t>
            </a:r>
            <a:r>
              <a:rPr lang="en-US" sz="1700" dirty="0"/>
              <a:t> &lt; 150 </a:t>
            </a:r>
            <a:r>
              <a:rPr lang="en-US" sz="1700" dirty="0" smtClean="0"/>
              <a:t>MeV/c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700" dirty="0" err="1" smtClean="0"/>
              <a:t>p</a:t>
            </a:r>
            <a:r>
              <a:rPr lang="en-US" sz="1700" baseline="-25000" dirty="0" err="1" smtClean="0"/>
              <a:t>T</a:t>
            </a:r>
            <a:r>
              <a:rPr lang="en-US" sz="1700" dirty="0" smtClean="0"/>
              <a:t> distribution in Starlight broader than in data (similar trend in STAR)</a:t>
            </a:r>
            <a:endParaRPr lang="en-US" sz="17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6413794" y="814718"/>
            <a:ext cx="2689412" cy="2537594"/>
            <a:chOff x="6413794" y="814718"/>
            <a:chExt cx="2689412" cy="2537594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6413794" y="814718"/>
              <a:ext cx="2689412" cy="2537594"/>
              <a:chOff x="6454588" y="774224"/>
              <a:chExt cx="2689412" cy="2537594"/>
            </a:xfrm>
          </p:grpSpPr>
          <p:sp>
            <p:nvSpPr>
              <p:cNvPr id="13" name="Прямоугольник 12"/>
              <p:cNvSpPr/>
              <p:nvPr/>
            </p:nvSpPr>
            <p:spPr>
              <a:xfrm>
                <a:off x="6454588" y="774224"/>
                <a:ext cx="2689412" cy="253759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Группа 13"/>
              <p:cNvGrpSpPr/>
              <p:nvPr/>
            </p:nvGrpSpPr>
            <p:grpSpPr>
              <a:xfrm>
                <a:off x="6519917" y="859890"/>
                <a:ext cx="2537935" cy="2415559"/>
                <a:chOff x="6519917" y="859890"/>
                <a:chExt cx="2537935" cy="2415559"/>
              </a:xfrm>
            </p:grpSpPr>
            <p:pic>
              <p:nvPicPr>
                <p:cNvPr id="2050" name="Picture 2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19917" y="859890"/>
                  <a:ext cx="2492535" cy="21693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1" name="Прямоугольник 10"/>
                <p:cNvSpPr/>
                <p:nvPr/>
              </p:nvSpPr>
              <p:spPr>
                <a:xfrm>
                  <a:off x="6784473" y="3029228"/>
                  <a:ext cx="2273379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err="1"/>
                    <a:t>Annu</a:t>
                  </a:r>
                  <a:r>
                    <a:rPr lang="en-US" sz="1000" dirty="0"/>
                    <a:t>. Rev. </a:t>
                  </a:r>
                  <a:r>
                    <a:rPr lang="en-US" sz="1000" dirty="0" err="1"/>
                    <a:t>Nucl</a:t>
                  </a:r>
                  <a:r>
                    <a:rPr lang="en-US" sz="1000" dirty="0"/>
                    <a:t>. Part. Sci. </a:t>
                  </a:r>
                  <a:r>
                    <a:rPr lang="en-US" sz="1000" dirty="0" smtClean="0"/>
                    <a:t>55 (2005) 271</a:t>
                  </a:r>
                  <a:endParaRPr lang="en-US" sz="1000" dirty="0"/>
                </a:p>
              </p:txBody>
            </p:sp>
          </p:grpSp>
        </p:grpSp>
        <p:sp>
          <p:nvSpPr>
            <p:cNvPr id="10" name="TextBox 9"/>
            <p:cNvSpPr txBox="1"/>
            <p:nvPr/>
          </p:nvSpPr>
          <p:spPr>
            <a:xfrm>
              <a:off x="7798404" y="1559859"/>
              <a:ext cx="9207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STAR</a:t>
              </a:r>
              <a:endParaRPr lang="en-US" sz="2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73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748" y="3548523"/>
            <a:ext cx="4323701" cy="304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0" y="796280"/>
            <a:ext cx="62890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Arial" pitchFamily="34" charset="0"/>
                <a:cs typeface="Arial" pitchFamily="34" charset="0"/>
                <a:sym typeface="Symbol" pitchFamily="18" charset="2"/>
              </a:rPr>
              <a:t>High flux from </a:t>
            </a:r>
            <a:r>
              <a:rPr lang="en-US" dirty="0" err="1">
                <a:latin typeface="Arial" pitchFamily="34" charset="0"/>
                <a:cs typeface="Arial" pitchFamily="34" charset="0"/>
                <a:sym typeface="Symbol" pitchFamily="18" charset="2"/>
              </a:rPr>
              <a:t>Pb</a:t>
            </a:r>
            <a:endParaRPr lang="en-US" u="sng" dirty="0" smtClean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u="sng" dirty="0" err="1">
                <a:latin typeface="+mj-lt"/>
              </a:rPr>
              <a:t>Q</a:t>
            </a:r>
            <a:r>
              <a:rPr lang="en-US" u="sng" dirty="0" err="1" smtClean="0">
                <a:latin typeface="+mj-lt"/>
              </a:rPr>
              <a:t>uarkonium</a:t>
            </a:r>
            <a:r>
              <a:rPr lang="en-US" u="sng" dirty="0" smtClean="0">
                <a:latin typeface="+mj-lt"/>
              </a:rPr>
              <a:t> </a:t>
            </a:r>
            <a:r>
              <a:rPr lang="en-US" u="sng" dirty="0" err="1">
                <a:latin typeface="+mj-lt"/>
              </a:rPr>
              <a:t>photoproduction</a:t>
            </a:r>
            <a:r>
              <a:rPr lang="en-US" u="sng" dirty="0">
                <a:latin typeface="+mj-lt"/>
              </a:rPr>
              <a:t> on p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smtClean="0">
                <a:latin typeface="+mj-lt"/>
              </a:rPr>
              <a:t>Allows </a:t>
            </a:r>
            <a:r>
              <a:rPr lang="en-US" dirty="0">
                <a:latin typeface="+mj-lt"/>
              </a:rPr>
              <a:t>to study gluon PDFs in proton up to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very small x (~10</a:t>
            </a:r>
            <a:r>
              <a:rPr lang="en-US" baseline="30000" dirty="0">
                <a:solidFill>
                  <a:srgbClr val="FF0000"/>
                </a:solidFill>
                <a:latin typeface="+mj-lt"/>
              </a:rPr>
              <a:t>-5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):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>
              <a:latin typeface="+mj-lt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</a:rPr>
              <a:t>Gluon PDF </a:t>
            </a:r>
            <a:r>
              <a:rPr lang="en-US" dirty="0">
                <a:solidFill>
                  <a:srgbClr val="1506DC"/>
                </a:solidFill>
                <a:latin typeface="+mj-lt"/>
              </a:rPr>
              <a:t>up to x~10</a:t>
            </a:r>
            <a:r>
              <a:rPr lang="en-US" baseline="30000" dirty="0">
                <a:solidFill>
                  <a:srgbClr val="1506DC"/>
                </a:solidFill>
                <a:latin typeface="+mj-lt"/>
              </a:rPr>
              <a:t>-4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from J/</a:t>
            </a:r>
            <a:r>
              <a:rPr lang="el-GR" dirty="0" smtClean="0"/>
              <a:t>ψ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photoproduction</a:t>
            </a:r>
            <a:r>
              <a:rPr lang="en-US" dirty="0">
                <a:latin typeface="+mj-lt"/>
              </a:rPr>
              <a:t> </a:t>
            </a:r>
            <a:r>
              <a:rPr lang="en-US" dirty="0">
                <a:solidFill>
                  <a:srgbClr val="1506DC"/>
                </a:solidFill>
                <a:latin typeface="+mj-lt"/>
              </a:rPr>
              <a:t>at HERA</a:t>
            </a:r>
            <a:r>
              <a:rPr lang="en-US" dirty="0">
                <a:latin typeface="+mj-lt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</a:rPr>
              <a:t>UPC </a:t>
            </a:r>
            <a:r>
              <a:rPr lang="en-US" dirty="0" smtClean="0">
                <a:latin typeface="+mj-lt"/>
              </a:rPr>
              <a:t>J/</a:t>
            </a:r>
            <a:r>
              <a:rPr lang="el-GR" dirty="0" smtClean="0"/>
              <a:t>ψ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production measured in CDF at </a:t>
            </a:r>
            <a:r>
              <a:rPr lang="en-US" dirty="0" err="1">
                <a:latin typeface="+mj-lt"/>
              </a:rPr>
              <a:t>midrapidity</a:t>
            </a:r>
            <a:r>
              <a:rPr lang="en-US" dirty="0">
                <a:latin typeface="+mj-lt"/>
              </a:rPr>
              <a:t> (</a:t>
            </a:r>
            <a:r>
              <a:rPr lang="en-US" dirty="0" smtClean="0">
                <a:latin typeface="+mj-lt"/>
              </a:rPr>
              <a:t>x~10</a:t>
            </a:r>
            <a:r>
              <a:rPr lang="en-US" baseline="30000" dirty="0" smtClean="0">
                <a:latin typeface="+mj-lt"/>
              </a:rPr>
              <a:t>-3</a:t>
            </a:r>
            <a:r>
              <a:rPr lang="en-US" dirty="0" smtClean="0">
                <a:latin typeface="+mj-lt"/>
              </a:rPr>
              <a:t>)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err="1" smtClean="0">
                <a:latin typeface="+mj-lt"/>
              </a:rPr>
              <a:t>LHCb</a:t>
            </a:r>
            <a:r>
              <a:rPr lang="en-US" dirty="0" smtClean="0">
                <a:latin typeface="+mj-lt"/>
              </a:rPr>
              <a:t>: exclusive J/</a:t>
            </a:r>
            <a:r>
              <a:rPr lang="el-GR" dirty="0" smtClean="0">
                <a:latin typeface="+mj-lt"/>
              </a:rPr>
              <a:t>ψ</a:t>
            </a:r>
            <a:r>
              <a:rPr lang="en-US" dirty="0" smtClean="0">
                <a:latin typeface="+mj-lt"/>
              </a:rPr>
              <a:t> in </a:t>
            </a:r>
            <a:r>
              <a:rPr lang="en-US" dirty="0" err="1" smtClean="0">
                <a:latin typeface="+mj-lt"/>
              </a:rPr>
              <a:t>pp</a:t>
            </a:r>
            <a:r>
              <a:rPr lang="en-US" dirty="0" smtClean="0">
                <a:latin typeface="+mj-lt"/>
              </a:rPr>
              <a:t> @ 7 </a:t>
            </a:r>
            <a:r>
              <a:rPr lang="en-US" dirty="0" err="1" smtClean="0">
                <a:latin typeface="+mj-lt"/>
              </a:rPr>
              <a:t>TeV</a:t>
            </a:r>
            <a:r>
              <a:rPr lang="en-US" dirty="0" smtClean="0">
                <a:latin typeface="+mj-lt"/>
              </a:rPr>
              <a:t> at forward rapidity 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(</a:t>
            </a:r>
            <a:r>
              <a:rPr lang="en-US" dirty="0" err="1" smtClean="0">
                <a:latin typeface="+mj-lt"/>
              </a:rPr>
              <a:t>hep</a:t>
            </a:r>
            <a:r>
              <a:rPr lang="en-US" dirty="0" smtClean="0">
                <a:latin typeface="+mj-lt"/>
              </a:rPr>
              <a:t>-ex/1301.7084). Sensitive to </a:t>
            </a:r>
            <a:r>
              <a:rPr lang="en-US" dirty="0" smtClean="0">
                <a:latin typeface="+mj-lt"/>
              </a:rPr>
              <a:t>x ~ 10</a:t>
            </a:r>
            <a:r>
              <a:rPr lang="en-US" baseline="30000" dirty="0" smtClean="0">
                <a:latin typeface="+mj-lt"/>
              </a:rPr>
              <a:t>-5</a:t>
            </a:r>
            <a:endParaRPr lang="en-US" baseline="300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</a:t>
            </a:r>
            <a:r>
              <a:rPr lang="en-US" dirty="0" smtClean="0"/>
              <a:t> UPC potential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19</a:t>
            </a:fld>
            <a:endParaRPr lang="ru-RU" dirty="0"/>
          </a:p>
        </p:txBody>
      </p:sp>
      <p:sp>
        <p:nvSpPr>
          <p:cNvPr id="19" name="Прямоугольник 32"/>
          <p:cNvSpPr/>
          <p:nvPr/>
        </p:nvSpPr>
        <p:spPr>
          <a:xfrm>
            <a:off x="-1" y="3809672"/>
            <a:ext cx="5125251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charset="0"/>
              <a:buChar char="•"/>
            </a:pP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No two fold ambiguity: small contribution from 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/>
            </a:r>
            <a:b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</a:b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J/</a:t>
            </a:r>
            <a:r>
              <a:rPr lang="el-GR" dirty="0" smtClean="0">
                <a:latin typeface="+mj-lt"/>
              </a:rPr>
              <a:t>ψ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 produced on </a:t>
            </a:r>
            <a:r>
              <a:rPr lang="en-US" dirty="0" err="1" smtClean="0">
                <a:latin typeface="+mj-lt"/>
                <a:cs typeface="Arial" pitchFamily="34" charset="0"/>
                <a:sym typeface="Symbol" pitchFamily="18" charset="2"/>
              </a:rPr>
              <a:t>Pb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 can be removed by </a:t>
            </a:r>
            <a:r>
              <a:rPr lang="en-US" dirty="0" err="1" smtClean="0">
                <a:latin typeface="+mj-lt"/>
                <a:cs typeface="Arial" pitchFamily="34" charset="0"/>
                <a:sym typeface="Symbol" pitchFamily="18" charset="2"/>
              </a:rPr>
              <a:t>p</a:t>
            </a:r>
            <a:r>
              <a:rPr lang="en-US" baseline="-25000" dirty="0" err="1" smtClean="0">
                <a:latin typeface="+mj-lt"/>
                <a:cs typeface="Arial" pitchFamily="34" charset="0"/>
                <a:sym typeface="Symbol" pitchFamily="18" charset="2"/>
              </a:rPr>
              <a:t>T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 cut</a:t>
            </a:r>
          </a:p>
          <a:p>
            <a:pPr marL="342900" indent="-342900">
              <a:spcAft>
                <a:spcPts val="300"/>
              </a:spcAft>
              <a:buFont typeface="Arial" charset="0"/>
              <a:buChar char="•"/>
            </a:pP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3 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options in ALICE: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/>
            </a:r>
            <a:b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</a:br>
            <a:r>
              <a:rPr lang="en-US" dirty="0" smtClean="0">
                <a:solidFill>
                  <a:srgbClr val="FF0000"/>
                </a:solidFill>
                <a:latin typeface="+mj-lt"/>
                <a:cs typeface="Arial" pitchFamily="34" charset="0"/>
                <a:sym typeface="Symbol" pitchFamily="18" charset="2"/>
              </a:rPr>
              <a:t>Forward: both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rial" pitchFamily="34" charset="0"/>
                <a:sym typeface="Symbol" pitchFamily="18" charset="2"/>
              </a:rPr>
              <a:t>muons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rial" pitchFamily="34" charset="0"/>
                <a:sym typeface="Symbol" pitchFamily="18" charset="2"/>
              </a:rPr>
              <a:t> in the </a:t>
            </a:r>
            <a:r>
              <a:rPr lang="en-US" dirty="0" err="1" smtClean="0">
                <a:solidFill>
                  <a:srgbClr val="FF0000"/>
                </a:solidFill>
                <a:latin typeface="+mj-lt"/>
                <a:cs typeface="Arial" pitchFamily="34" charset="0"/>
                <a:sym typeface="Symbol" pitchFamily="18" charset="2"/>
              </a:rPr>
              <a:t>muon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Arial" pitchFamily="34" charset="0"/>
                <a:sym typeface="Symbol" pitchFamily="18" charset="2"/>
              </a:rPr>
              <a:t> arm</a:t>
            </a:r>
            <a:br>
              <a:rPr lang="en-US" dirty="0" smtClean="0">
                <a:solidFill>
                  <a:srgbClr val="FF0000"/>
                </a:solidFill>
                <a:latin typeface="+mj-lt"/>
                <a:cs typeface="Arial" pitchFamily="34" charset="0"/>
                <a:sym typeface="Symbol" pitchFamily="18" charset="2"/>
              </a:rPr>
            </a:br>
            <a:r>
              <a:rPr lang="en-US" dirty="0" smtClean="0">
                <a:solidFill>
                  <a:srgbClr val="00B050"/>
                </a:solidFill>
                <a:latin typeface="+mj-lt"/>
                <a:cs typeface="Arial" pitchFamily="34" charset="0"/>
                <a:sym typeface="Symbol" pitchFamily="18" charset="2"/>
              </a:rPr>
              <a:t>Central: Both </a:t>
            </a:r>
            <a:r>
              <a:rPr lang="en-US" dirty="0" err="1" smtClean="0">
                <a:solidFill>
                  <a:srgbClr val="00B050"/>
                </a:solidFill>
                <a:latin typeface="+mj-lt"/>
                <a:cs typeface="Arial" pitchFamily="34" charset="0"/>
                <a:sym typeface="Symbol" pitchFamily="18" charset="2"/>
              </a:rPr>
              <a:t>muons</a:t>
            </a:r>
            <a:r>
              <a:rPr lang="en-US" dirty="0" smtClean="0">
                <a:solidFill>
                  <a:srgbClr val="00B050"/>
                </a:solidFill>
                <a:latin typeface="+mj-lt"/>
                <a:cs typeface="Arial" pitchFamily="34" charset="0"/>
                <a:sym typeface="Symbol" pitchFamily="18" charset="2"/>
              </a:rPr>
              <a:t>/electrons in the barrel</a:t>
            </a:r>
            <a:br>
              <a:rPr lang="en-US" dirty="0" smtClean="0">
                <a:solidFill>
                  <a:srgbClr val="00B050"/>
                </a:solidFill>
                <a:latin typeface="+mj-lt"/>
                <a:cs typeface="Arial" pitchFamily="34" charset="0"/>
                <a:sym typeface="Symbol" pitchFamily="18" charset="2"/>
              </a:rPr>
            </a:br>
            <a:r>
              <a:rPr lang="en-US" dirty="0" smtClean="0">
                <a:solidFill>
                  <a:srgbClr val="1506DC"/>
                </a:solidFill>
                <a:latin typeface="+mj-lt"/>
                <a:cs typeface="Arial" pitchFamily="34" charset="0"/>
                <a:sym typeface="Symbol" pitchFamily="18" charset="2"/>
              </a:rPr>
              <a:t>Semi-forward: one muon in the muon arm, </a:t>
            </a:r>
            <a:br>
              <a:rPr lang="en-US" dirty="0" smtClean="0">
                <a:solidFill>
                  <a:srgbClr val="1506DC"/>
                </a:solidFill>
                <a:latin typeface="+mj-lt"/>
                <a:cs typeface="Arial" pitchFamily="34" charset="0"/>
                <a:sym typeface="Symbol" pitchFamily="18" charset="2"/>
              </a:rPr>
            </a:br>
            <a:r>
              <a:rPr lang="en-US" dirty="0" smtClean="0">
                <a:solidFill>
                  <a:srgbClr val="1506DC"/>
                </a:solidFill>
                <a:latin typeface="+mj-lt"/>
                <a:cs typeface="Arial" pitchFamily="34" charset="0"/>
                <a:sym typeface="Symbol" pitchFamily="18" charset="2"/>
              </a:rPr>
              <a:t>second in the barrel</a:t>
            </a:r>
          </a:p>
          <a:p>
            <a:pPr marL="285750" indent="-285750">
              <a:spcAft>
                <a:spcPts val="300"/>
              </a:spcAft>
              <a:buFont typeface="Arial" pitchFamily="34" charset="0"/>
              <a:buChar char="•"/>
            </a:pPr>
            <a:r>
              <a:rPr lang="en-US" dirty="0">
                <a:latin typeface="+mj-lt"/>
                <a:cs typeface="Arial" pitchFamily="34" charset="0"/>
                <a:sym typeface="Symbol" pitchFamily="18" charset="2"/>
              </a:rPr>
              <a:t>Wide x 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coverage with ALICE: </a:t>
            </a:r>
            <a:r>
              <a:rPr lang="en-US" dirty="0">
                <a:latin typeface="+mj-lt"/>
                <a:cs typeface="Arial" pitchFamily="34" charset="0"/>
                <a:sym typeface="Symbol" pitchFamily="18" charset="2"/>
              </a:rPr>
              <a:t>10</a:t>
            </a:r>
            <a:r>
              <a:rPr lang="en-US" baseline="30000" dirty="0">
                <a:latin typeface="+mj-lt"/>
                <a:cs typeface="Arial" pitchFamily="34" charset="0"/>
                <a:sym typeface="Symbol" pitchFamily="18" charset="2"/>
              </a:rPr>
              <a:t>-2</a:t>
            </a:r>
            <a:r>
              <a:rPr lang="en-US" dirty="0">
                <a:latin typeface="+mj-lt"/>
                <a:cs typeface="Arial" pitchFamily="34" charset="0"/>
                <a:sym typeface="Symbol" pitchFamily="18" charset="2"/>
              </a:rPr>
              <a:t> -</a:t>
            </a:r>
            <a:r>
              <a:rPr lang="en-US" dirty="0" smtClean="0">
                <a:latin typeface="+mj-lt"/>
                <a:cs typeface="Arial" pitchFamily="34" charset="0"/>
                <a:sym typeface="Symbol" pitchFamily="18" charset="2"/>
              </a:rPr>
              <a:t>10</a:t>
            </a:r>
            <a:r>
              <a:rPr lang="en-US" baseline="30000" dirty="0" smtClean="0">
                <a:latin typeface="+mj-lt"/>
                <a:cs typeface="Arial" pitchFamily="34" charset="0"/>
                <a:sym typeface="Symbol" pitchFamily="18" charset="2"/>
              </a:rPr>
              <a:t>-5</a:t>
            </a:r>
            <a:endParaRPr lang="en-US" dirty="0" smtClean="0">
              <a:latin typeface="+mj-lt"/>
              <a:cs typeface="Arial" pitchFamily="34" charset="0"/>
              <a:sym typeface="Symbol" pitchFamily="18" charset="2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821" y="794972"/>
            <a:ext cx="3018628" cy="263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54" y="1707406"/>
            <a:ext cx="5464732" cy="65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Овал 16"/>
          <p:cNvSpPr/>
          <p:nvPr/>
        </p:nvSpPr>
        <p:spPr>
          <a:xfrm>
            <a:off x="3301598" y="1649938"/>
            <a:ext cx="1524401" cy="7673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671"/>
          <a:stretch/>
        </p:blipFill>
        <p:spPr>
          <a:xfrm>
            <a:off x="4658829" y="1345174"/>
            <a:ext cx="4428466" cy="437771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5897" y="1079938"/>
            <a:ext cx="4871544" cy="5517414"/>
          </a:xfrm>
        </p:spPr>
        <p:txBody>
          <a:bodyPr>
            <a:normAutofit/>
          </a:bodyPr>
          <a:lstStyle/>
          <a:p>
            <a:pPr>
              <a:spcBef>
                <a:spcPts val="3000"/>
              </a:spcBef>
            </a:pPr>
            <a:r>
              <a:rPr lang="en-US" sz="2400" dirty="0" smtClean="0"/>
              <a:t>Ultra-peripheral physics potential</a:t>
            </a:r>
          </a:p>
          <a:p>
            <a:pPr>
              <a:spcBef>
                <a:spcPts val="3000"/>
              </a:spcBef>
            </a:pPr>
            <a:r>
              <a:rPr lang="en-US" sz="2400" dirty="0" smtClean="0"/>
              <a:t>ALICE results on </a:t>
            </a:r>
            <a:r>
              <a:rPr lang="en-US" sz="2400" dirty="0"/>
              <a:t>ultra-peripheral </a:t>
            </a:r>
            <a:r>
              <a:rPr lang="en-US" sz="2400" dirty="0" err="1" smtClean="0"/>
              <a:t>Pb-Pb</a:t>
            </a:r>
            <a:r>
              <a:rPr lang="en-US" sz="2400" dirty="0" smtClean="0"/>
              <a:t> collisions (</a:t>
            </a:r>
            <a:r>
              <a:rPr lang="en-US" sz="2400" b="1" dirty="0" smtClean="0">
                <a:solidFill>
                  <a:srgbClr val="FF0000"/>
                </a:solidFill>
              </a:rPr>
              <a:t>UPC</a:t>
            </a:r>
            <a:r>
              <a:rPr lang="en-US" sz="2400" dirty="0" smtClean="0"/>
              <a:t>):</a:t>
            </a:r>
          </a:p>
          <a:p>
            <a:pPr lvl="1">
              <a:spcBef>
                <a:spcPts val="1000"/>
              </a:spcBef>
            </a:pPr>
            <a:r>
              <a:rPr lang="en-US" sz="2400" dirty="0" smtClean="0"/>
              <a:t>J/</a:t>
            </a:r>
            <a:r>
              <a:rPr lang="ru-RU" sz="2400" dirty="0" smtClean="0"/>
              <a:t>ѱ</a:t>
            </a:r>
            <a:r>
              <a:rPr lang="en-US" sz="2400" dirty="0" smtClean="0"/>
              <a:t> at forward rapidity: </a:t>
            </a:r>
            <a:br>
              <a:rPr lang="en-US" sz="2400" dirty="0" smtClean="0"/>
            </a:br>
            <a:r>
              <a:rPr lang="en-US" sz="2400" dirty="0" smtClean="0"/>
              <a:t>Phys</a:t>
            </a:r>
            <a:r>
              <a:rPr lang="en-US" sz="2400" dirty="0"/>
              <a:t>. </a:t>
            </a:r>
            <a:r>
              <a:rPr lang="en-US" sz="2400" dirty="0" err="1"/>
              <a:t>Lett</a:t>
            </a:r>
            <a:r>
              <a:rPr lang="en-US" sz="2400" dirty="0"/>
              <a:t>. B718 (2013) </a:t>
            </a:r>
            <a:r>
              <a:rPr lang="en-US" sz="2400" dirty="0" smtClean="0"/>
              <a:t>1273</a:t>
            </a:r>
          </a:p>
          <a:p>
            <a:pPr lvl="1">
              <a:spcBef>
                <a:spcPts val="1000"/>
              </a:spcBef>
            </a:pPr>
            <a:r>
              <a:rPr lang="en-US" sz="2400" dirty="0" smtClean="0"/>
              <a:t>J/</a:t>
            </a:r>
            <a:r>
              <a:rPr lang="ru-RU" sz="2400" dirty="0"/>
              <a:t>ѱ</a:t>
            </a:r>
            <a:r>
              <a:rPr lang="en-US" sz="2400" dirty="0"/>
              <a:t> at </a:t>
            </a:r>
            <a:r>
              <a:rPr lang="en-US" sz="2400" dirty="0" smtClean="0"/>
              <a:t>central rapidity</a:t>
            </a:r>
          </a:p>
          <a:p>
            <a:pPr lvl="1">
              <a:spcBef>
                <a:spcPts val="1000"/>
              </a:spcBef>
            </a:pPr>
            <a:r>
              <a:rPr lang="el-GR" sz="2400" dirty="0" smtClean="0"/>
              <a:t>ρ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at central rapidity</a:t>
            </a:r>
          </a:p>
          <a:p>
            <a:pPr>
              <a:spcBef>
                <a:spcPts val="3000"/>
              </a:spcBef>
            </a:pPr>
            <a:r>
              <a:rPr lang="en-US" sz="2400" dirty="0" smtClean="0"/>
              <a:t>Prospects of </a:t>
            </a:r>
            <a:r>
              <a:rPr lang="en-US" sz="2400" dirty="0" err="1" smtClean="0"/>
              <a:t>pA</a:t>
            </a:r>
            <a:r>
              <a:rPr lang="en-US" sz="2400" dirty="0" smtClean="0"/>
              <a:t> UPC</a:t>
            </a:r>
          </a:p>
          <a:p>
            <a:pPr>
              <a:spcBef>
                <a:spcPts val="3000"/>
              </a:spcBef>
            </a:pPr>
            <a:r>
              <a:rPr lang="en-US" sz="2400" dirty="0" smtClean="0"/>
              <a:t>Summary</a:t>
            </a:r>
          </a:p>
          <a:p>
            <a:pPr>
              <a:spcBef>
                <a:spcPts val="3000"/>
              </a:spcBef>
            </a:pP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1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</a:t>
            </a:r>
            <a:r>
              <a:rPr lang="en-US" dirty="0" smtClean="0"/>
              <a:t> appetizer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20</a:t>
            </a:fld>
            <a:endParaRPr lang="ru-RU" dirty="0"/>
          </a:p>
        </p:txBody>
      </p:sp>
      <p:pic>
        <p:nvPicPr>
          <p:cNvPr id="1026" name="Picture 2" descr="D:\doc\alice\Talks\2013\2013-02-11\2013-Feb-10-2013pPB-forwardJps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35" y="914400"/>
            <a:ext cx="8180557" cy="509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7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2400"/>
              </a:spcBef>
            </a:pPr>
            <a:r>
              <a:rPr lang="en-US" sz="2400" dirty="0">
                <a:latin typeface="+mj-lt"/>
              </a:rPr>
              <a:t>The LHC </a:t>
            </a:r>
            <a:r>
              <a:rPr lang="en-US" sz="2400" dirty="0" smtClean="0">
                <a:latin typeface="+mj-lt"/>
              </a:rPr>
              <a:t>is an effective </a:t>
            </a:r>
            <a:r>
              <a:rPr lang="el-GR" sz="2400" dirty="0" smtClean="0">
                <a:latin typeface="+mj-lt"/>
              </a:rPr>
              <a:t>γ</a:t>
            </a:r>
            <a:r>
              <a:rPr lang="en-US" sz="2400" dirty="0" smtClean="0">
                <a:latin typeface="+mj-lt"/>
              </a:rPr>
              <a:t>A (and </a:t>
            </a:r>
            <a:r>
              <a:rPr lang="el-GR" sz="2400" dirty="0" smtClean="0"/>
              <a:t>γ</a:t>
            </a:r>
            <a:r>
              <a:rPr lang="en-US" sz="2400" dirty="0" smtClean="0"/>
              <a:t>p)</a:t>
            </a:r>
            <a:r>
              <a:rPr lang="en-US" sz="2400" dirty="0" smtClean="0">
                <a:latin typeface="+mj-lt"/>
              </a:rPr>
              <a:t> collider</a:t>
            </a:r>
          </a:p>
          <a:p>
            <a:pPr>
              <a:spcBef>
                <a:spcPts val="2400"/>
              </a:spcBef>
            </a:pPr>
            <a:r>
              <a:rPr lang="en-US" sz="2400" dirty="0" err="1" smtClean="0">
                <a:latin typeface="+mj-lt"/>
              </a:rPr>
              <a:t>Quarkonium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photoproduction</a:t>
            </a:r>
            <a:r>
              <a:rPr lang="en-US" sz="2400" dirty="0" smtClean="0">
                <a:latin typeface="+mj-lt"/>
              </a:rPr>
              <a:t> in UPC is the most promising tool to measure gluon shadowing effects. </a:t>
            </a:r>
            <a:r>
              <a:rPr lang="en-US" sz="2400" dirty="0" err="1" smtClean="0">
                <a:latin typeface="+mj-lt"/>
              </a:rPr>
              <a:t>Bjorken</a:t>
            </a:r>
            <a:r>
              <a:rPr lang="en-US" sz="2400" dirty="0" smtClean="0">
                <a:latin typeface="+mj-lt"/>
              </a:rPr>
              <a:t> x up to 10</a:t>
            </a:r>
            <a:r>
              <a:rPr lang="en-US" sz="2400" baseline="30000" dirty="0" smtClean="0">
                <a:latin typeface="+mj-lt"/>
              </a:rPr>
              <a:t>-5</a:t>
            </a:r>
            <a:r>
              <a:rPr lang="en-US" sz="2400" dirty="0" smtClean="0">
                <a:latin typeface="+mj-lt"/>
              </a:rPr>
              <a:t> accessible</a:t>
            </a:r>
            <a:endParaRPr lang="en-US" sz="2400" dirty="0">
              <a:latin typeface="+mj-lt"/>
            </a:endParaRPr>
          </a:p>
          <a:p>
            <a:pPr>
              <a:spcBef>
                <a:spcPts val="2400"/>
              </a:spcBef>
            </a:pPr>
            <a:r>
              <a:rPr lang="en-US" sz="2400" dirty="0" smtClean="0">
                <a:latin typeface="+mj-lt"/>
              </a:rPr>
              <a:t>ALICE measured J/</a:t>
            </a:r>
            <a:r>
              <a:rPr lang="el-GR" sz="2400" dirty="0" smtClean="0">
                <a:latin typeface="+mj-lt"/>
              </a:rPr>
              <a:t>ψ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photoproduction</a:t>
            </a:r>
            <a:r>
              <a:rPr lang="en-US" sz="2400" dirty="0" smtClean="0">
                <a:latin typeface="+mj-lt"/>
              </a:rPr>
              <a:t> in ultra-peripheral </a:t>
            </a:r>
            <a:r>
              <a:rPr lang="en-US" sz="2400" dirty="0" err="1">
                <a:latin typeface="+mj-lt"/>
              </a:rPr>
              <a:t>Pb-Pb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collisions @ 2.76 </a:t>
            </a:r>
            <a:r>
              <a:rPr lang="en-US" sz="2400" dirty="0" err="1" smtClean="0">
                <a:latin typeface="+mj-lt"/>
              </a:rPr>
              <a:t>TeV</a:t>
            </a:r>
            <a:r>
              <a:rPr lang="en-US" sz="2400" dirty="0" smtClean="0">
                <a:latin typeface="+mj-lt"/>
              </a:rPr>
              <a:t> both at forward and central </a:t>
            </a:r>
            <a:r>
              <a:rPr lang="en-US" sz="2400" dirty="0" err="1" smtClean="0">
                <a:latin typeface="+mj-lt"/>
              </a:rPr>
              <a:t>rapidities</a:t>
            </a:r>
            <a:r>
              <a:rPr lang="en-US" sz="2400" dirty="0">
                <a:latin typeface="+mj-lt"/>
              </a:rPr>
              <a:t/>
            </a:r>
            <a:br>
              <a:rPr lang="en-US" sz="2400" dirty="0">
                <a:latin typeface="+mj-lt"/>
              </a:rPr>
            </a:br>
            <a:r>
              <a:rPr lang="en-US" sz="2400" dirty="0" smtClean="0">
                <a:latin typeface="Arial"/>
                <a:cs typeface="Arial"/>
              </a:rPr>
              <a:t>→ </a:t>
            </a:r>
            <a:r>
              <a:rPr lang="en-US" sz="2400" dirty="0" smtClean="0">
                <a:latin typeface="+mj-lt"/>
              </a:rPr>
              <a:t>Coherent cross section in </a:t>
            </a:r>
            <a:r>
              <a:rPr lang="en-US" sz="2400" dirty="0"/>
              <a:t>g</a:t>
            </a:r>
            <a:r>
              <a:rPr lang="en-US" sz="2400" dirty="0" smtClean="0"/>
              <a:t>ood </a:t>
            </a:r>
            <a:r>
              <a:rPr lang="en-US" sz="2400" dirty="0"/>
              <a:t>agreement with </a:t>
            </a:r>
            <a:r>
              <a:rPr lang="en-US" sz="2400" dirty="0" smtClean="0"/>
              <a:t>EPS09 parameterization</a:t>
            </a:r>
          </a:p>
          <a:p>
            <a:pPr>
              <a:spcBef>
                <a:spcPts val="2400"/>
              </a:spcBef>
            </a:pPr>
            <a:r>
              <a:rPr lang="el-GR" sz="2400" dirty="0" smtClean="0"/>
              <a:t>ρ</a:t>
            </a:r>
            <a:r>
              <a:rPr lang="en-US" sz="2400" baseline="30000" dirty="0"/>
              <a:t>0</a:t>
            </a:r>
            <a:r>
              <a:rPr lang="en-US" sz="2400" dirty="0">
                <a:latin typeface="Arial"/>
                <a:cs typeface="Arial"/>
              </a:rPr>
              <a:t>→</a:t>
            </a:r>
            <a:r>
              <a:rPr lang="el-GR" sz="2400" dirty="0"/>
              <a:t> π</a:t>
            </a:r>
            <a:r>
              <a:rPr lang="en-US" sz="2400" baseline="30000" dirty="0"/>
              <a:t>+</a:t>
            </a:r>
            <a:r>
              <a:rPr lang="el-GR" sz="2400" dirty="0"/>
              <a:t>π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US" sz="2400" dirty="0" smtClean="0"/>
              <a:t>measured in </a:t>
            </a:r>
            <a:r>
              <a:rPr lang="en-US" sz="2400" dirty="0" err="1" smtClean="0"/>
              <a:t>PbPb</a:t>
            </a:r>
            <a:r>
              <a:rPr lang="en-US" sz="2400" dirty="0" smtClean="0"/>
              <a:t> UPC at </a:t>
            </a:r>
            <a:r>
              <a:rPr lang="en-US" sz="2400" dirty="0"/>
              <a:t>central </a:t>
            </a:r>
            <a:r>
              <a:rPr lang="en-US" sz="2400" dirty="0" smtClean="0"/>
              <a:t>rapidity. Cross section will be released soon</a:t>
            </a:r>
          </a:p>
          <a:p>
            <a:pPr>
              <a:spcBef>
                <a:spcPts val="2400"/>
              </a:spcBef>
            </a:pPr>
            <a:r>
              <a:rPr lang="en-US" sz="2400" dirty="0" smtClean="0">
                <a:latin typeface="+mj-lt"/>
              </a:rPr>
              <a:t>Measurement of J/</a:t>
            </a:r>
            <a:r>
              <a:rPr lang="el-GR" sz="2400" dirty="0" smtClean="0"/>
              <a:t>ψ</a:t>
            </a:r>
            <a:r>
              <a:rPr lang="en-US" sz="2400" dirty="0" smtClean="0"/>
              <a:t> </a:t>
            </a:r>
            <a:r>
              <a:rPr lang="en-US" sz="2400" dirty="0" err="1" smtClean="0"/>
              <a:t>photoproduction</a:t>
            </a:r>
            <a:r>
              <a:rPr lang="en-US" sz="2400" dirty="0" smtClean="0"/>
              <a:t> up to </a:t>
            </a:r>
            <a:r>
              <a:rPr lang="en-US" sz="2400" dirty="0" err="1" smtClean="0"/>
              <a:t>TeV</a:t>
            </a:r>
            <a:r>
              <a:rPr lang="en-US" sz="2400" dirty="0"/>
              <a:t> </a:t>
            </a:r>
            <a:r>
              <a:rPr lang="en-US" sz="2400" dirty="0" smtClean="0"/>
              <a:t>scale in </a:t>
            </a:r>
            <a:r>
              <a:rPr lang="en-US" sz="2400" dirty="0" err="1" smtClean="0"/>
              <a:t>pA</a:t>
            </a:r>
            <a:r>
              <a:rPr lang="en-US" sz="2400" dirty="0" smtClean="0"/>
              <a:t> UPC is under way</a:t>
            </a:r>
            <a:endParaRPr lang="en-US" sz="2400" dirty="0">
              <a:latin typeface="+mj-lt"/>
            </a:endParaRPr>
          </a:p>
          <a:p>
            <a:pPr>
              <a:spcBef>
                <a:spcPts val="2400"/>
              </a:spcBef>
            </a:pPr>
            <a:endParaRPr lang="en-US" sz="2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00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33474"/>
            <a:ext cx="9144000" cy="112412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dirty="0" smtClean="0"/>
              <a:t>Backup</a:t>
            </a:r>
            <a:endParaRPr lang="en-US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91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</a:t>
            </a:r>
            <a:r>
              <a:rPr lang="en-US" dirty="0" err="1" smtClean="0"/>
              <a:t>pseudorapidity</a:t>
            </a:r>
            <a:r>
              <a:rPr lang="en-US" dirty="0" smtClean="0"/>
              <a:t> coverage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23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05" y="2173567"/>
            <a:ext cx="8103361" cy="327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6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D:\doc\alice\Talks\2013\2013-02-11\others\gamma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08" y="837825"/>
            <a:ext cx="2077700" cy="349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doc\alice\Talks\2013\2013-02-11\others\gamma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08" y="837825"/>
            <a:ext cx="2077700" cy="349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as a </a:t>
            </a:r>
            <a:r>
              <a:rPr lang="el-GR" b="1" dirty="0" smtClean="0">
                <a:sym typeface="Symbol"/>
              </a:rPr>
              <a:t></a:t>
            </a:r>
            <a:r>
              <a:rPr lang="en-US" dirty="0" err="1" smtClean="0"/>
              <a:t>Pb</a:t>
            </a:r>
            <a:r>
              <a:rPr lang="en-US" dirty="0" smtClean="0"/>
              <a:t> collider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3</a:t>
            </a:fld>
            <a:endParaRPr lang="ru-RU" dirty="0"/>
          </a:p>
        </p:txBody>
      </p:sp>
      <p:pic>
        <p:nvPicPr>
          <p:cNvPr id="2057" name="Picture 9" descr="D:\doc\alice\Talks\2013\2013-02-11\others\gamma_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08" y="837825"/>
            <a:ext cx="2077700" cy="349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076" y="1139911"/>
            <a:ext cx="3997644" cy="257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3698729" y="1989926"/>
            <a:ext cx="807440" cy="8763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Объект 2"/>
          <p:cNvSpPr>
            <a:spLocks noGrp="1"/>
          </p:cNvSpPr>
          <p:nvPr>
            <p:ph idx="1"/>
          </p:nvPr>
        </p:nvSpPr>
        <p:spPr>
          <a:xfrm>
            <a:off x="0" y="4478833"/>
            <a:ext cx="5013434" cy="1827373"/>
          </a:xfrm>
        </p:spPr>
        <p:txBody>
          <a:bodyPr>
            <a:noAutofit/>
          </a:bodyPr>
          <a:lstStyle/>
          <a:p>
            <a:pPr marL="182880" indent="-182880">
              <a:spcBef>
                <a:spcPts val="0"/>
              </a:spcBef>
            </a:pPr>
            <a:r>
              <a:rPr lang="en-GB" sz="1600" b="1" dirty="0">
                <a:solidFill>
                  <a:srgbClr val="1506DC"/>
                </a:solidFill>
                <a:cs typeface="Arial" pitchFamily="34" charset="0"/>
              </a:rPr>
              <a:t>Ultra-peripheral (UPC) collisions: b &gt; 2R</a:t>
            </a:r>
            <a:r>
              <a:rPr lang="en-GB" sz="1600" b="1" dirty="0">
                <a:cs typeface="Arial" pitchFamily="34" charset="0"/>
              </a:rPr>
              <a:t/>
            </a:r>
            <a:br>
              <a:rPr lang="en-GB" sz="1600" b="1" dirty="0">
                <a:cs typeface="Arial" pitchFamily="34" charset="0"/>
              </a:rPr>
            </a:br>
            <a:r>
              <a:rPr lang="en-GB" sz="1600" dirty="0">
                <a:cs typeface="Arial" pitchFamily="34" charset="0"/>
              </a:rPr>
              <a:t>→ </a:t>
            </a:r>
            <a:r>
              <a:rPr lang="en-GB" sz="1600" dirty="0" err="1">
                <a:cs typeface="Arial" pitchFamily="34" charset="0"/>
              </a:rPr>
              <a:t>hadronic</a:t>
            </a:r>
            <a:r>
              <a:rPr lang="en-GB" sz="1600" dirty="0">
                <a:cs typeface="Arial" pitchFamily="34" charset="0"/>
              </a:rPr>
              <a:t> interactions strongly suppressed</a:t>
            </a:r>
            <a:endParaRPr lang="en-GB" sz="1600" dirty="0" smtClean="0">
              <a:cs typeface="Arial" pitchFamily="34" charset="0"/>
            </a:endParaRPr>
          </a:p>
          <a:p>
            <a:pPr marL="182880" indent="-182880">
              <a:spcBef>
                <a:spcPts val="0"/>
              </a:spcBef>
            </a:pPr>
            <a:endParaRPr lang="en-GB" sz="1600" dirty="0">
              <a:cs typeface="Arial" pitchFamily="34" charset="0"/>
            </a:endParaRPr>
          </a:p>
          <a:p>
            <a:pPr marL="182880" indent="-182880">
              <a:spcBef>
                <a:spcPts val="0"/>
              </a:spcBef>
            </a:pPr>
            <a:r>
              <a:rPr lang="en-GB" sz="1600" b="1" dirty="0">
                <a:solidFill>
                  <a:srgbClr val="1506DC"/>
                </a:solidFill>
                <a:cs typeface="Arial" pitchFamily="34" charset="0"/>
              </a:rPr>
              <a:t>H</a:t>
            </a:r>
            <a:r>
              <a:rPr lang="en-GB" sz="1600" b="1" dirty="0" smtClean="0">
                <a:solidFill>
                  <a:srgbClr val="1506DC"/>
                </a:solidFill>
                <a:cs typeface="Arial" pitchFamily="34" charset="0"/>
              </a:rPr>
              <a:t>igh </a:t>
            </a:r>
            <a:r>
              <a:rPr lang="en-GB" sz="1600" b="1" dirty="0">
                <a:solidFill>
                  <a:srgbClr val="1506DC"/>
                </a:solidFill>
                <a:cs typeface="Arial" pitchFamily="34" charset="0"/>
              </a:rPr>
              <a:t>photon flux</a:t>
            </a:r>
            <a:r>
              <a:rPr lang="en-GB" sz="1600" dirty="0">
                <a:cs typeface="Arial" pitchFamily="34" charset="0"/>
              </a:rPr>
              <a:t> ~ </a:t>
            </a:r>
            <a:r>
              <a:rPr lang="en-GB" sz="1600" dirty="0" smtClean="0">
                <a:cs typeface="Arial" pitchFamily="34" charset="0"/>
              </a:rPr>
              <a:t>Z</a:t>
            </a:r>
            <a:r>
              <a:rPr lang="en-GB" sz="1600" baseline="30000" dirty="0" smtClean="0">
                <a:cs typeface="Arial" pitchFamily="34" charset="0"/>
              </a:rPr>
              <a:t>2</a:t>
            </a:r>
            <a:r>
              <a:rPr lang="en-GB" sz="1600" dirty="0">
                <a:cs typeface="Arial" pitchFamily="34" charset="0"/>
              </a:rPr>
              <a:t/>
            </a:r>
            <a:br>
              <a:rPr lang="en-GB" sz="1600" dirty="0">
                <a:cs typeface="Arial" pitchFamily="34" charset="0"/>
              </a:rPr>
            </a:br>
            <a:r>
              <a:rPr lang="en-GB" sz="1600" dirty="0">
                <a:cs typeface="Arial" pitchFamily="34" charset="0"/>
              </a:rPr>
              <a:t>→ </a:t>
            </a:r>
            <a:r>
              <a:rPr lang="en-GB" sz="1600" dirty="0" smtClean="0">
                <a:cs typeface="Arial" pitchFamily="34" charset="0"/>
              </a:rPr>
              <a:t>well described in </a:t>
            </a:r>
            <a:r>
              <a:rPr lang="en-GB" sz="1600" dirty="0" err="1" smtClean="0">
                <a:cs typeface="Arial" pitchFamily="34" charset="0"/>
              </a:rPr>
              <a:t>Weizsäcker</a:t>
            </a:r>
            <a:r>
              <a:rPr lang="en-GB" sz="1600" dirty="0" smtClean="0">
                <a:cs typeface="Arial" pitchFamily="34" charset="0"/>
              </a:rPr>
              <a:t>-Williams approximation</a:t>
            </a:r>
            <a:br>
              <a:rPr lang="en-GB" sz="1600" dirty="0" smtClean="0">
                <a:cs typeface="Arial" pitchFamily="34" charset="0"/>
              </a:rPr>
            </a:br>
            <a:r>
              <a:rPr lang="en-GB" sz="1600" dirty="0" smtClean="0">
                <a:cs typeface="Arial" pitchFamily="34" charset="0"/>
              </a:rPr>
              <a:t>→ </a:t>
            </a:r>
            <a:r>
              <a:rPr lang="en-GB" sz="1600" dirty="0">
                <a:cs typeface="Arial" pitchFamily="34" charset="0"/>
              </a:rPr>
              <a:t>high </a:t>
            </a:r>
            <a:r>
              <a:rPr lang="el-GR" sz="1600" dirty="0">
                <a:cs typeface="Arial" pitchFamily="34" charset="0"/>
              </a:rPr>
              <a:t>σ </a:t>
            </a:r>
            <a:r>
              <a:rPr lang="en-GB" sz="1600" dirty="0">
                <a:cs typeface="Arial" pitchFamily="34" charset="0"/>
              </a:rPr>
              <a:t>for </a:t>
            </a:r>
            <a:r>
              <a:rPr lang="el-GR" sz="1600" dirty="0" smtClean="0">
                <a:solidFill>
                  <a:srgbClr val="FF0000"/>
                </a:solidFill>
                <a:cs typeface="Arial" pitchFamily="34" charset="0"/>
                <a:sym typeface="Symbol"/>
              </a:rPr>
              <a:t></a:t>
            </a:r>
            <a:r>
              <a:rPr lang="el-GR" sz="1600" dirty="0" smtClean="0">
                <a:solidFill>
                  <a:srgbClr val="FF0000"/>
                </a:solidFill>
                <a:cs typeface="Arial" pitchFamily="34" charset="0"/>
              </a:rPr>
              <a:t>-</a:t>
            </a:r>
            <a:r>
              <a:rPr lang="en-GB" sz="1600" dirty="0">
                <a:solidFill>
                  <a:srgbClr val="FF0000"/>
                </a:solidFill>
                <a:cs typeface="Arial" pitchFamily="34" charset="0"/>
              </a:rPr>
              <a:t>induced </a:t>
            </a:r>
            <a:r>
              <a:rPr lang="en-GB" sz="1600" dirty="0" smtClean="0">
                <a:solidFill>
                  <a:srgbClr val="FF0000"/>
                </a:solidFill>
                <a:cs typeface="Arial" pitchFamily="34" charset="0"/>
              </a:rPr>
              <a:t>reactions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GB" sz="1600" dirty="0" smtClean="0">
                <a:cs typeface="Arial" pitchFamily="34" charset="0"/>
              </a:rPr>
              <a:t>e.g. exclusive vector meson production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cs typeface="Arial" pitchFamily="34" charset="0"/>
            </a:endParaRPr>
          </a:p>
          <a:p>
            <a:pPr marL="182880" indent="-182880">
              <a:spcBef>
                <a:spcPts val="0"/>
              </a:spcBef>
            </a:pPr>
            <a:endParaRPr lang="en-GB" sz="1600" dirty="0"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31676" y="3912522"/>
            <a:ext cx="40123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rgbClr val="1506DC"/>
                </a:solidFill>
              </a:rPr>
              <a:t>Coherent </a:t>
            </a:r>
            <a:r>
              <a:rPr lang="en-US" sz="1600" b="1" u="sng" dirty="0" smtClean="0"/>
              <a:t>vector meson production:</a:t>
            </a:r>
            <a:endParaRPr lang="en-US" sz="16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hoton </a:t>
            </a:r>
            <a:r>
              <a:rPr lang="en-US" sz="1600" dirty="0"/>
              <a:t>couples coherently to all </a:t>
            </a:r>
            <a:r>
              <a:rPr lang="en-US" sz="1600" dirty="0" smtClean="0"/>
              <a:t>nucleons</a:t>
            </a: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nn-NO" sz="1600" dirty="0" smtClean="0">
                <a:sym typeface="Symbol"/>
              </a:rPr>
              <a:t></a:t>
            </a:r>
            <a:r>
              <a:rPr lang="nn-NO" sz="1600" dirty="0"/>
              <a:t> </a:t>
            </a:r>
            <a:r>
              <a:rPr lang="nn-NO" sz="1600" dirty="0" smtClean="0"/>
              <a:t>p</a:t>
            </a:r>
            <a:r>
              <a:rPr lang="nn-NO" sz="1600" baseline="-25000" dirty="0" smtClean="0"/>
              <a:t>T</a:t>
            </a:r>
            <a:r>
              <a:rPr lang="nn-NO" sz="1600" dirty="0" smtClean="0">
                <a:sym typeface="Symbol"/>
              </a:rPr>
              <a:t></a:t>
            </a:r>
            <a:r>
              <a:rPr lang="nn-NO" sz="1600" dirty="0" smtClean="0"/>
              <a:t> ~ 1/R</a:t>
            </a:r>
            <a:r>
              <a:rPr lang="nn-NO" sz="1600" baseline="-25000" dirty="0" smtClean="0"/>
              <a:t>Pb</a:t>
            </a:r>
            <a:r>
              <a:rPr lang="nn-NO" sz="1600" dirty="0" smtClean="0"/>
              <a:t> ~ 60 </a:t>
            </a:r>
            <a:r>
              <a:rPr lang="nn-NO" sz="1600" dirty="0"/>
              <a:t>MeV/c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no neutron emission in ~80% of cases </a:t>
            </a:r>
            <a:endParaRPr lang="en-US" sz="1600" dirty="0"/>
          </a:p>
          <a:p>
            <a:endParaRPr lang="en-US" sz="1600" b="1" dirty="0" smtClean="0"/>
          </a:p>
          <a:p>
            <a:r>
              <a:rPr lang="en-US" sz="1600" b="1" u="sng" dirty="0" smtClean="0">
                <a:solidFill>
                  <a:srgbClr val="1506DC"/>
                </a:solidFill>
              </a:rPr>
              <a:t>Incoherent</a:t>
            </a:r>
            <a:r>
              <a:rPr lang="en-US" sz="1600" b="1" u="sng" dirty="0" smtClean="0"/>
              <a:t> vector meson production:</a:t>
            </a:r>
            <a:endParaRPr lang="en-US" sz="16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hoton </a:t>
            </a:r>
            <a:r>
              <a:rPr lang="en-US" sz="1600" dirty="0"/>
              <a:t>couples to a single nucleon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n-NO" sz="1600" dirty="0">
                <a:sym typeface="Symbol"/>
              </a:rPr>
              <a:t></a:t>
            </a:r>
            <a:r>
              <a:rPr lang="nn-NO" sz="1600" dirty="0"/>
              <a:t> p</a:t>
            </a:r>
            <a:r>
              <a:rPr lang="nn-NO" sz="1600" baseline="-25000" dirty="0"/>
              <a:t>T</a:t>
            </a:r>
            <a:r>
              <a:rPr lang="nn-NO" sz="1600" dirty="0">
                <a:sym typeface="Symbol"/>
              </a:rPr>
              <a:t></a:t>
            </a:r>
            <a:r>
              <a:rPr lang="nn-NO" sz="1600" dirty="0"/>
              <a:t> ~ </a:t>
            </a:r>
            <a:r>
              <a:rPr lang="nn-NO" sz="1600" dirty="0" smtClean="0"/>
              <a:t>1/R</a:t>
            </a:r>
            <a:r>
              <a:rPr lang="nn-NO" sz="1600" baseline="-25000" dirty="0" smtClean="0"/>
              <a:t>p</a:t>
            </a:r>
            <a:r>
              <a:rPr lang="nn-NO" sz="1600" dirty="0" smtClean="0"/>
              <a:t> ~ 450 </a:t>
            </a:r>
            <a:r>
              <a:rPr lang="nn-NO" sz="1600" dirty="0"/>
              <a:t>MeV/c </a:t>
            </a:r>
            <a:endParaRPr lang="nn-NO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target </a:t>
            </a:r>
            <a:r>
              <a:rPr lang="en-US" sz="1600" dirty="0"/>
              <a:t>nucleus </a:t>
            </a:r>
            <a:r>
              <a:rPr lang="en-US" sz="1600" dirty="0" smtClean="0"/>
              <a:t>normally breaks up</a:t>
            </a:r>
            <a:endParaRPr lang="en-US" sz="1600" dirty="0"/>
          </a:p>
        </p:txBody>
      </p:sp>
      <p:grpSp>
        <p:nvGrpSpPr>
          <p:cNvPr id="23" name="Группа 22"/>
          <p:cNvGrpSpPr/>
          <p:nvPr/>
        </p:nvGrpSpPr>
        <p:grpSpPr>
          <a:xfrm>
            <a:off x="59587" y="1989926"/>
            <a:ext cx="823282" cy="1194708"/>
            <a:chOff x="59587" y="1989926"/>
            <a:chExt cx="823282" cy="1194708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212835" y="1989926"/>
              <a:ext cx="583773" cy="0"/>
            </a:xfrm>
            <a:prstGeom prst="line">
              <a:avLst/>
            </a:prstGeom>
            <a:ln>
              <a:solidFill>
                <a:srgbClr val="1506D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212835" y="3184634"/>
              <a:ext cx="670034" cy="0"/>
            </a:xfrm>
            <a:prstGeom prst="line">
              <a:avLst/>
            </a:prstGeom>
            <a:ln>
              <a:solidFill>
                <a:srgbClr val="1506D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283779" y="1989926"/>
              <a:ext cx="23649" cy="1194708"/>
            </a:xfrm>
            <a:prstGeom prst="straightConnector1">
              <a:avLst/>
            </a:prstGeom>
            <a:ln>
              <a:solidFill>
                <a:srgbClr val="1506DC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9587" y="240261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506DC"/>
                  </a:solidFill>
                </a:rPr>
                <a:t>b</a:t>
              </a:r>
              <a:endParaRPr lang="en-US" b="1" dirty="0">
                <a:solidFill>
                  <a:srgbClr val="1506DC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532993" y="2796595"/>
            <a:ext cx="1051080" cy="388039"/>
            <a:chOff x="2532993" y="2796595"/>
            <a:chExt cx="1051080" cy="388039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2532993" y="2796595"/>
              <a:ext cx="756745" cy="0"/>
            </a:xfrm>
            <a:prstGeom prst="line">
              <a:avLst/>
            </a:prstGeom>
            <a:ln>
              <a:solidFill>
                <a:srgbClr val="1506D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2532993" y="3184634"/>
              <a:ext cx="780392" cy="0"/>
            </a:xfrm>
            <a:prstGeom prst="line">
              <a:avLst/>
            </a:prstGeom>
            <a:ln>
              <a:solidFill>
                <a:srgbClr val="1506D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3187262" y="2796595"/>
              <a:ext cx="11824" cy="388039"/>
            </a:xfrm>
            <a:prstGeom prst="straightConnector1">
              <a:avLst/>
            </a:prstGeom>
            <a:ln>
              <a:solidFill>
                <a:srgbClr val="1506DC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269563" y="2796595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506DC"/>
                  </a:solidFill>
                </a:rPr>
                <a:t>R</a:t>
              </a:r>
              <a:endParaRPr lang="en-US" b="1" dirty="0">
                <a:solidFill>
                  <a:srgbClr val="1506DC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263878" y="6351412"/>
            <a:ext cx="3948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Recent review on UPC physics: Phys. Rept</a:t>
            </a:r>
            <a:r>
              <a:rPr lang="en-US" sz="1200" b="1" dirty="0"/>
              <a:t>. 458 (2008) 1-171</a:t>
            </a:r>
          </a:p>
        </p:txBody>
      </p:sp>
    </p:spTree>
    <p:extLst>
      <p:ext uri="{BB962C8B-B14F-4D97-AF65-F5344CB8AC3E}">
        <p14:creationId xmlns:p14="http://schemas.microsoft.com/office/powerpoint/2010/main" val="96354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UPC in ALICE?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4</a:t>
            </a:fld>
            <a:endParaRPr lang="ru-R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-1" y="796159"/>
            <a:ext cx="5478518" cy="26379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Why UPC?</a:t>
            </a:r>
          </a:p>
          <a:p>
            <a:r>
              <a:rPr lang="en-US" sz="1800" dirty="0" err="1" smtClean="0"/>
              <a:t>Quarkonia</a:t>
            </a:r>
            <a:r>
              <a:rPr lang="en-US" sz="1800" dirty="0" smtClean="0"/>
              <a:t> </a:t>
            </a:r>
            <a:r>
              <a:rPr lang="en-US" sz="1800" dirty="0" err="1" smtClean="0"/>
              <a:t>photoproduction</a:t>
            </a:r>
            <a:r>
              <a:rPr lang="en-US" sz="1800" dirty="0" smtClean="0"/>
              <a:t> allows </a:t>
            </a:r>
            <a:r>
              <a:rPr lang="en-US" sz="1800" dirty="0"/>
              <a:t>to study the </a:t>
            </a:r>
            <a:r>
              <a:rPr lang="en-US" sz="1800" dirty="0" smtClean="0"/>
              <a:t>gluon density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G(x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18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800" dirty="0" smtClean="0"/>
              <a:t>in </a:t>
            </a:r>
            <a:r>
              <a:rPr lang="en-US" sz="1800" dirty="0" err="1" smtClean="0"/>
              <a:t>Pb</a:t>
            </a:r>
            <a:endParaRPr lang="en-US" sz="1800" dirty="0" smtClean="0"/>
          </a:p>
          <a:p>
            <a:r>
              <a:rPr lang="en-US" sz="1800" dirty="0" smtClean="0"/>
              <a:t>LO </a:t>
            </a:r>
            <a:r>
              <a:rPr lang="en-US" sz="1800" dirty="0" err="1" smtClean="0"/>
              <a:t>pQCD</a:t>
            </a:r>
            <a:r>
              <a:rPr lang="en-US" sz="1800" dirty="0"/>
              <a:t>:</a:t>
            </a:r>
            <a:r>
              <a:rPr lang="en-US" sz="1800" dirty="0" smtClean="0"/>
              <a:t> forward coherent </a:t>
            </a:r>
            <a:r>
              <a:rPr lang="en-US" sz="1800" dirty="0" err="1" smtClean="0"/>
              <a:t>photoproduction</a:t>
            </a:r>
            <a:r>
              <a:rPr lang="en-US" sz="1800" dirty="0" smtClean="0"/>
              <a:t> cross section is proportional to the </a:t>
            </a:r>
            <a:r>
              <a:rPr lang="en-US" sz="1800" dirty="0" smtClean="0">
                <a:solidFill>
                  <a:srgbClr val="FF0000"/>
                </a:solidFill>
              </a:rPr>
              <a:t>squared gluon density</a:t>
            </a:r>
            <a:r>
              <a:rPr lang="en-US" sz="1800" dirty="0" smtClean="0"/>
              <a:t>:</a:t>
            </a:r>
            <a:endParaRPr lang="en-US" sz="1800" dirty="0"/>
          </a:p>
        </p:txBody>
      </p:sp>
      <p:sp>
        <p:nvSpPr>
          <p:cNvPr id="11" name="Content Placeholder 6"/>
          <p:cNvSpPr txBox="1">
            <a:spLocks/>
          </p:cNvSpPr>
          <p:nvPr/>
        </p:nvSpPr>
        <p:spPr>
          <a:xfrm>
            <a:off x="0" y="4865134"/>
            <a:ext cx="9009776" cy="1551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800" b="1" dirty="0" smtClean="0"/>
          </a:p>
          <a:p>
            <a:pPr marL="0" indent="0">
              <a:buFont typeface="Arial" pitchFamily="34" charset="0"/>
              <a:buNone/>
            </a:pPr>
            <a:r>
              <a:rPr lang="en-US" sz="1800" b="1" dirty="0" smtClean="0"/>
              <a:t>Why ALICE?</a:t>
            </a:r>
          </a:p>
          <a:p>
            <a:r>
              <a:rPr lang="en-US" sz="1800" dirty="0" smtClean="0"/>
              <a:t>Large </a:t>
            </a:r>
            <a:r>
              <a:rPr lang="en-US" sz="1800" dirty="0" err="1" smtClean="0"/>
              <a:t>pseudorapidity</a:t>
            </a:r>
            <a:r>
              <a:rPr lang="en-US" sz="1800" dirty="0" smtClean="0"/>
              <a:t> coverage: </a:t>
            </a:r>
            <a:r>
              <a:rPr lang="el-GR" sz="1800" dirty="0" smtClean="0"/>
              <a:t>-</a:t>
            </a:r>
            <a:r>
              <a:rPr lang="en-US" sz="1800" dirty="0" smtClean="0"/>
              <a:t>4</a:t>
            </a:r>
            <a:r>
              <a:rPr lang="el-GR" sz="1800" dirty="0" smtClean="0"/>
              <a:t>.</a:t>
            </a:r>
            <a:r>
              <a:rPr lang="en-US" sz="1800" dirty="0" smtClean="0"/>
              <a:t>0 </a:t>
            </a:r>
            <a:r>
              <a:rPr lang="el-GR" sz="1800" dirty="0"/>
              <a:t>&lt;</a:t>
            </a:r>
            <a:r>
              <a:rPr lang="en-US" sz="1800" dirty="0"/>
              <a:t> </a:t>
            </a:r>
            <a:r>
              <a:rPr lang="el-GR" sz="1800" dirty="0"/>
              <a:t>η</a:t>
            </a:r>
            <a:r>
              <a:rPr lang="en-US" sz="1800" dirty="0"/>
              <a:t> </a:t>
            </a:r>
            <a:r>
              <a:rPr lang="el-GR" sz="1800" dirty="0"/>
              <a:t>&lt;</a:t>
            </a:r>
            <a:r>
              <a:rPr lang="en-US" sz="1800" dirty="0"/>
              <a:t> </a:t>
            </a:r>
            <a:r>
              <a:rPr lang="en-US" sz="1800" dirty="0" smtClean="0"/>
              <a:t>5</a:t>
            </a:r>
            <a:r>
              <a:rPr lang="el-GR" sz="1800" dirty="0" smtClean="0"/>
              <a:t>.</a:t>
            </a:r>
            <a:r>
              <a:rPr lang="en-US" sz="1800" dirty="0" smtClean="0"/>
              <a:t>1 + ZDC </a:t>
            </a:r>
            <a:r>
              <a:rPr lang="en-US" sz="1800" dirty="0" err="1" smtClean="0"/>
              <a:t>calorimetry</a:t>
            </a:r>
            <a:endParaRPr lang="en-US" sz="1800" dirty="0" smtClean="0"/>
          </a:p>
          <a:p>
            <a:r>
              <a:rPr lang="en-US" sz="1800" dirty="0" smtClean="0"/>
              <a:t>Trigger on J/</a:t>
            </a:r>
            <a:r>
              <a:rPr lang="el-GR" sz="1800" dirty="0" smtClean="0"/>
              <a:t>ψ</a:t>
            </a:r>
            <a:r>
              <a:rPr lang="en-US" sz="1800" dirty="0" smtClean="0"/>
              <a:t> with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down to 0 MeV/c both at forward and central rapidity</a:t>
            </a:r>
          </a:p>
          <a:p>
            <a:r>
              <a:rPr lang="en-US" sz="1800" dirty="0"/>
              <a:t>Low </a:t>
            </a:r>
            <a:r>
              <a:rPr lang="en-US" sz="1800" dirty="0" smtClean="0"/>
              <a:t>pile-up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8613" y="3941804"/>
            <a:ext cx="8931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/>
              <a:t>Bjorken</a:t>
            </a:r>
            <a:r>
              <a:rPr lang="en-US" dirty="0" smtClean="0"/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/>
              <a:t> ~ 10</a:t>
            </a:r>
            <a:r>
              <a:rPr lang="en-US" baseline="30000" dirty="0"/>
              <a:t>-2 </a:t>
            </a:r>
            <a:r>
              <a:rPr lang="en-US" dirty="0"/>
              <a:t>– 10</a:t>
            </a:r>
            <a:r>
              <a:rPr lang="en-US" baseline="30000" dirty="0"/>
              <a:t>-5</a:t>
            </a:r>
            <a:r>
              <a:rPr lang="en-US" dirty="0"/>
              <a:t> accessible at </a:t>
            </a:r>
            <a:r>
              <a:rPr lang="en-US" dirty="0" smtClean="0"/>
              <a:t>LHC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/>
              <a:t>Quarkonium</a:t>
            </a:r>
            <a:r>
              <a:rPr lang="en-US" dirty="0"/>
              <a:t> </a:t>
            </a:r>
            <a:r>
              <a:rPr lang="en-US" dirty="0" err="1"/>
              <a:t>photoproduction</a:t>
            </a:r>
            <a:r>
              <a:rPr lang="en-US" dirty="0"/>
              <a:t> in UPC is </a:t>
            </a:r>
            <a:r>
              <a:rPr lang="en-US" dirty="0" smtClean="0"/>
              <a:t>a direct </a:t>
            </a:r>
            <a:r>
              <a:rPr lang="en-US" dirty="0"/>
              <a:t>tool to measure </a:t>
            </a:r>
            <a:r>
              <a:rPr lang="en-US" dirty="0" smtClean="0">
                <a:solidFill>
                  <a:srgbClr val="FF0000"/>
                </a:solidFill>
              </a:rPr>
              <a:t>nuclear gluon shadowing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12" y="2413398"/>
            <a:ext cx="5174245" cy="84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96" y="3275539"/>
            <a:ext cx="2184994" cy="623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5394957" y="1092572"/>
            <a:ext cx="3749040" cy="3087232"/>
            <a:chOff x="5394957" y="1092572"/>
            <a:chExt cx="3749040" cy="3087232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070"/>
            <a:stretch/>
          </p:blipFill>
          <p:spPr bwMode="auto">
            <a:xfrm>
              <a:off x="5394957" y="1261849"/>
              <a:ext cx="3749040" cy="2917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5964665" y="1092572"/>
              <a:ext cx="31793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Nuclear gluon shadowing factor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vs</a:t>
              </a:r>
              <a:r>
                <a:rPr lang="en-US" sz="1600" dirty="0" smtClean="0">
                  <a:solidFill>
                    <a:srgbClr val="FF0000"/>
                  </a:solidFill>
                </a:rPr>
                <a:t> x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60308" y="484425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52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 J/</a:t>
            </a:r>
            <a:r>
              <a:rPr lang="el-GR" dirty="0" smtClean="0"/>
              <a:t>ψ</a:t>
            </a:r>
            <a:r>
              <a:rPr lang="en-US" dirty="0" smtClean="0"/>
              <a:t> at forward rapidity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Evgeny</a:t>
            </a:r>
            <a:r>
              <a:rPr lang="en-US" dirty="0" smtClean="0"/>
              <a:t> </a:t>
            </a:r>
            <a:r>
              <a:rPr lang="en-US" dirty="0" err="1" smtClean="0"/>
              <a:t>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5</a:t>
            </a:fld>
            <a:endParaRPr lang="ru-RU" dirty="0"/>
          </a:p>
        </p:txBody>
      </p:sp>
      <p:pic>
        <p:nvPicPr>
          <p:cNvPr id="6" name="Picture 4" descr="D:\doc\alice\Talks\2012-11-20-protvino-alice\alice_cu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r="19043"/>
          <a:stretch/>
        </p:blipFill>
        <p:spPr bwMode="auto">
          <a:xfrm>
            <a:off x="-3" y="1995948"/>
            <a:ext cx="5074119" cy="456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5217952" y="850544"/>
            <a:ext cx="3385968" cy="2471496"/>
            <a:chOff x="3734" y="0"/>
            <a:chExt cx="2026" cy="1495"/>
          </a:xfrm>
        </p:grpSpPr>
        <p:pic>
          <p:nvPicPr>
            <p:cNvPr id="8" name="Picture 9" descr="ALIce_SETUP_final_c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0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1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Rectangle 2"/>
          <p:cNvSpPr/>
          <p:nvPr/>
        </p:nvSpPr>
        <p:spPr>
          <a:xfrm>
            <a:off x="0" y="757899"/>
            <a:ext cx="5352176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b="1" dirty="0"/>
              <a:t>UPC forward </a:t>
            </a:r>
            <a:r>
              <a:rPr lang="en-US" b="1" dirty="0" smtClean="0"/>
              <a:t>trigger: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single </a:t>
            </a:r>
            <a:r>
              <a:rPr lang="it-IT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 </a:t>
            </a:r>
            <a:r>
              <a:rPr lang="it-IT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</a:t>
            </a:r>
            <a:r>
              <a:rPr lang="it-IT" dirty="0" smtClean="0"/>
              <a:t> with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-25000" dirty="0"/>
              <a:t> </a:t>
            </a:r>
            <a:r>
              <a:rPr lang="en-US" dirty="0" smtClean="0"/>
              <a:t>&gt; 1 </a:t>
            </a:r>
            <a:r>
              <a:rPr lang="en-US" dirty="0" err="1" smtClean="0"/>
              <a:t>GeV</a:t>
            </a:r>
            <a:r>
              <a:rPr lang="en-US" dirty="0" smtClean="0"/>
              <a:t>/c (</a:t>
            </a:r>
            <a:r>
              <a:rPr lang="el-GR" dirty="0" smtClean="0"/>
              <a:t>-</a:t>
            </a:r>
            <a:r>
              <a:rPr lang="el-GR" dirty="0"/>
              <a:t>4 &lt; η &lt; -</a:t>
            </a:r>
            <a:r>
              <a:rPr lang="el-GR" dirty="0" smtClean="0"/>
              <a:t>2.5</a:t>
            </a:r>
            <a:r>
              <a:rPr lang="en-US" dirty="0" smtClean="0"/>
              <a:t>)</a:t>
            </a:r>
            <a:r>
              <a:rPr lang="el-GR" dirty="0" smtClean="0"/>
              <a:t> </a:t>
            </a:r>
            <a:endParaRPr lang="en-US" baseline="-25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h</a:t>
            </a:r>
            <a:r>
              <a:rPr lang="en-US" dirty="0" smtClean="0"/>
              <a:t>it in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VZERO-C</a:t>
            </a:r>
            <a:r>
              <a:rPr lang="en-US" dirty="0" smtClean="0"/>
              <a:t> (</a:t>
            </a:r>
            <a:r>
              <a:rPr lang="el-GR" dirty="0"/>
              <a:t>-</a:t>
            </a:r>
            <a:r>
              <a:rPr lang="el-GR" dirty="0" smtClean="0"/>
              <a:t>3.7</a:t>
            </a:r>
            <a:r>
              <a:rPr lang="en-US" dirty="0" smtClean="0"/>
              <a:t> </a:t>
            </a:r>
            <a:r>
              <a:rPr lang="el-GR" dirty="0" smtClean="0"/>
              <a:t>&lt;</a:t>
            </a:r>
            <a:r>
              <a:rPr lang="en-US" dirty="0" smtClean="0"/>
              <a:t> </a:t>
            </a:r>
            <a:r>
              <a:rPr lang="el-GR" dirty="0" smtClean="0"/>
              <a:t>η</a:t>
            </a:r>
            <a:r>
              <a:rPr lang="en-US" dirty="0" smtClean="0"/>
              <a:t> </a:t>
            </a:r>
            <a:r>
              <a:rPr lang="el-GR" dirty="0" smtClean="0"/>
              <a:t>&lt;</a:t>
            </a:r>
            <a:r>
              <a:rPr lang="en-US" dirty="0" smtClean="0"/>
              <a:t> </a:t>
            </a:r>
            <a:r>
              <a:rPr lang="el-GR" dirty="0" smtClean="0"/>
              <a:t>-1.7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hits in </a:t>
            </a:r>
            <a:r>
              <a:rPr lang="en-US" b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VZERO-A</a:t>
            </a:r>
            <a:r>
              <a:rPr lang="en-US" dirty="0"/>
              <a:t> (</a:t>
            </a:r>
            <a:r>
              <a:rPr lang="el-GR" dirty="0"/>
              <a:t>2.8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η</a:t>
            </a:r>
            <a:r>
              <a:rPr lang="en-US" dirty="0"/>
              <a:t> </a:t>
            </a:r>
            <a:r>
              <a:rPr lang="el-GR" dirty="0"/>
              <a:t>&lt;</a:t>
            </a:r>
            <a:r>
              <a:rPr lang="en-US" dirty="0"/>
              <a:t> </a:t>
            </a:r>
            <a:r>
              <a:rPr lang="el-GR" dirty="0"/>
              <a:t>5.1</a:t>
            </a:r>
            <a:r>
              <a:rPr lang="en-US" dirty="0"/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66154" y="3774523"/>
            <a:ext cx="3969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Offline event selection: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Beam </a:t>
            </a:r>
            <a:r>
              <a:rPr lang="en-US" dirty="0"/>
              <a:t>gas </a:t>
            </a:r>
            <a:r>
              <a:rPr lang="en-US" dirty="0" smtClean="0"/>
              <a:t>rejection with VZERO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Hadronic</a:t>
            </a:r>
            <a:r>
              <a:rPr lang="en-US" dirty="0" smtClean="0"/>
              <a:t> rejection with ZDC and SPD </a:t>
            </a:r>
            <a:endParaRPr lang="en-US" dirty="0"/>
          </a:p>
          <a:p>
            <a:r>
              <a:rPr lang="en-US" b="1" dirty="0" smtClean="0"/>
              <a:t>Track selection:</a:t>
            </a: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m</a:t>
            </a:r>
            <a:r>
              <a:rPr lang="en-US" dirty="0" err="1" smtClean="0"/>
              <a:t>uon</a:t>
            </a:r>
            <a:r>
              <a:rPr lang="en-US" dirty="0" smtClean="0"/>
              <a:t> tracks: -</a:t>
            </a:r>
            <a:r>
              <a:rPr lang="en-US" dirty="0"/>
              <a:t>3.7 &lt; </a:t>
            </a:r>
            <a:r>
              <a:rPr lang="el-GR" dirty="0" smtClean="0"/>
              <a:t>η</a:t>
            </a:r>
            <a:r>
              <a:rPr lang="en-US" dirty="0" smtClean="0"/>
              <a:t> </a:t>
            </a:r>
            <a:r>
              <a:rPr lang="en-US" dirty="0"/>
              <a:t>&lt; -2.5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matching with the trigger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adial </a:t>
            </a:r>
            <a:r>
              <a:rPr lang="en-US" dirty="0"/>
              <a:t>position </a:t>
            </a:r>
            <a:r>
              <a:rPr lang="en-US" dirty="0" smtClean="0"/>
              <a:t>for </a:t>
            </a:r>
            <a:r>
              <a:rPr lang="en-US" dirty="0" err="1" smtClean="0"/>
              <a:t>muons</a:t>
            </a:r>
            <a:r>
              <a:rPr lang="en-US" dirty="0" smtClean="0"/>
              <a:t> at the end </a:t>
            </a:r>
            <a:r>
              <a:rPr lang="en-US" dirty="0"/>
              <a:t>of </a:t>
            </a:r>
            <a:r>
              <a:rPr lang="en-US" dirty="0" smtClean="0"/>
              <a:t>absorber:  17.5 </a:t>
            </a:r>
            <a:r>
              <a:rPr lang="en-US" dirty="0"/>
              <a:t>&lt; </a:t>
            </a:r>
            <a:r>
              <a:rPr lang="en-US" dirty="0" err="1"/>
              <a:t>R</a:t>
            </a:r>
            <a:r>
              <a:rPr lang="en-US" baseline="-25000" dirty="0" err="1"/>
              <a:t>abs</a:t>
            </a:r>
            <a:r>
              <a:rPr lang="en-US" dirty="0"/>
              <a:t>&lt; 89.5 </a:t>
            </a:r>
            <a:r>
              <a:rPr lang="en-US" dirty="0" smtClean="0"/>
              <a:t>cm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dependent DCA cut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o</a:t>
            </a:r>
            <a:r>
              <a:rPr lang="en-US" dirty="0" smtClean="0"/>
              <a:t>pposite </a:t>
            </a:r>
            <a:r>
              <a:rPr lang="en-US" dirty="0"/>
              <a:t>sign </a:t>
            </a:r>
            <a:r>
              <a:rPr lang="en-US" dirty="0" err="1" smtClean="0"/>
              <a:t>dimuon</a:t>
            </a:r>
            <a:r>
              <a:rPr lang="en-US" dirty="0" smtClean="0"/>
              <a:t>: </a:t>
            </a:r>
            <a:r>
              <a:rPr lang="en-US" dirty="0"/>
              <a:t>-3.6 &lt; y &lt; -2.6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504606" y="3361996"/>
            <a:ext cx="3172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~ 55 </a:t>
            </a:r>
            <a:r>
              <a:rPr lang="el-GR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b="1" baseline="30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endParaRPr lang="en-US" b="1" baseline="30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016157" y="3852032"/>
            <a:ext cx="981512" cy="1671145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Группа 19"/>
          <p:cNvGrpSpPr/>
          <p:nvPr/>
        </p:nvGrpSpPr>
        <p:grpSpPr>
          <a:xfrm>
            <a:off x="1333584" y="3813153"/>
            <a:ext cx="4109228" cy="1251143"/>
            <a:chOff x="1333584" y="3813153"/>
            <a:chExt cx="4109228" cy="1251143"/>
          </a:xfrm>
        </p:grpSpPr>
        <p:sp>
          <p:nvSpPr>
            <p:cNvPr id="12" name="Дуга 11"/>
            <p:cNvSpPr/>
            <p:nvPr/>
          </p:nvSpPr>
          <p:spPr>
            <a:xfrm rot="1023780">
              <a:off x="1333584" y="4555371"/>
              <a:ext cx="4010383" cy="508925"/>
            </a:xfrm>
            <a:prstGeom prst="arc">
              <a:avLst>
                <a:gd name="adj1" fmla="val 11189800"/>
                <a:gd name="adj2" fmla="val 21428271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Дуга 14"/>
            <p:cNvSpPr/>
            <p:nvPr/>
          </p:nvSpPr>
          <p:spPr>
            <a:xfrm flipV="1">
              <a:off x="1432429" y="3813153"/>
              <a:ext cx="4010383" cy="467282"/>
            </a:xfrm>
            <a:prstGeom prst="arc">
              <a:avLst>
                <a:gd name="adj1" fmla="val 11189800"/>
                <a:gd name="adj2" fmla="val 21375976"/>
              </a:avLst>
            </a:prstGeom>
            <a:ln w="38100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7504387" y="1765739"/>
            <a:ext cx="545400" cy="143466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58867" y="4114798"/>
            <a:ext cx="165538" cy="24436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86596" y="3992615"/>
            <a:ext cx="165538" cy="244365"/>
          </a:xfrm>
          <a:prstGeom prst="roundRect">
            <a:avLst/>
          </a:prstGeom>
          <a:noFill/>
          <a:ln w="38100">
            <a:solidFill>
              <a:srgbClr val="CC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44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From typical </a:t>
            </a:r>
            <a:r>
              <a:rPr lang="en-US" sz="3600" dirty="0" err="1" smtClean="0"/>
              <a:t>hadronic</a:t>
            </a:r>
            <a:r>
              <a:rPr lang="en-US" sz="3600" dirty="0" smtClean="0"/>
              <a:t> </a:t>
            </a:r>
            <a:r>
              <a:rPr lang="en-US" sz="3600" dirty="0" err="1" smtClean="0"/>
              <a:t>PbPb</a:t>
            </a:r>
            <a:r>
              <a:rPr lang="en-US" sz="3600" dirty="0" smtClean="0"/>
              <a:t> collision…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6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733520"/>
            <a:ext cx="9144000" cy="3812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7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38444"/>
            <a:ext cx="9144000" cy="205890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7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426093"/>
            <a:ext cx="9144000" cy="433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… to exclusive J/</a:t>
            </a:r>
            <a:r>
              <a:rPr lang="el-GR" sz="3600" dirty="0" smtClean="0"/>
              <a:t>ψ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5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Invariant mass and </a:t>
            </a:r>
            <a:r>
              <a:rPr lang="en-US" sz="4000" dirty="0" err="1" smtClean="0"/>
              <a:t>p</a:t>
            </a:r>
            <a:r>
              <a:rPr lang="en-US" sz="4000" baseline="-25000" dirty="0" err="1" smtClean="0"/>
              <a:t>T</a:t>
            </a:r>
            <a:r>
              <a:rPr lang="en-US" sz="4000" dirty="0" smtClean="0"/>
              <a:t> distributions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0390" y="767680"/>
            <a:ext cx="4563610" cy="3758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Invariant mass distribution:</a:t>
            </a:r>
          </a:p>
          <a:p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/>
              <a:t>&lt; 0.3 </a:t>
            </a:r>
            <a:r>
              <a:rPr lang="en-US" sz="1600" dirty="0" err="1"/>
              <a:t>GeV</a:t>
            </a:r>
            <a:r>
              <a:rPr lang="en-US" sz="1600" dirty="0"/>
              <a:t>/</a:t>
            </a:r>
            <a:r>
              <a:rPr lang="en-US" sz="1600" i="1" dirty="0"/>
              <a:t>c</a:t>
            </a:r>
            <a:endParaRPr lang="en-US" sz="1600" dirty="0" smtClean="0"/>
          </a:p>
          <a:p>
            <a:r>
              <a:rPr lang="en-US" sz="1600" dirty="0" smtClean="0"/>
              <a:t>Clean spectrum: only 2 like-sign events</a:t>
            </a:r>
            <a:endParaRPr lang="en-US" sz="1600" dirty="0"/>
          </a:p>
          <a:p>
            <a:r>
              <a:rPr lang="en-US" sz="1600" dirty="0" smtClean="0"/>
              <a:t>Signal shape fitted to a Crystal </a:t>
            </a:r>
            <a:r>
              <a:rPr lang="en-US" sz="1600" dirty="0"/>
              <a:t>Ball </a:t>
            </a:r>
            <a:r>
              <a:rPr lang="en-US" sz="1600" dirty="0" smtClean="0"/>
              <a:t>shape</a:t>
            </a:r>
            <a:endParaRPr lang="en-US" sz="1600" dirty="0"/>
          </a:p>
          <a:p>
            <a:r>
              <a:rPr lang="en-US" sz="1600" dirty="0" smtClean="0"/>
              <a:t>Background fitted </a:t>
            </a:r>
            <a:r>
              <a:rPr lang="en-US" sz="1600" dirty="0"/>
              <a:t>to </a:t>
            </a:r>
            <a:r>
              <a:rPr lang="en-US" sz="1600" dirty="0" smtClean="0"/>
              <a:t>an exponential</a:t>
            </a:r>
            <a:endParaRPr lang="en-US" sz="1600" dirty="0"/>
          </a:p>
          <a:p>
            <a:r>
              <a:rPr lang="en-US" sz="1600" dirty="0" smtClean="0"/>
              <a:t>Exponential </a:t>
            </a:r>
            <a:r>
              <a:rPr lang="en-US" sz="1600" dirty="0"/>
              <a:t>shape </a:t>
            </a:r>
            <a:r>
              <a:rPr lang="en-US" sz="1600" dirty="0" smtClean="0"/>
              <a:t>compatible with </a:t>
            </a:r>
            <a:r>
              <a:rPr lang="en-US" sz="1600" dirty="0"/>
              <a:t>expectations </a:t>
            </a:r>
            <a:r>
              <a:rPr lang="en-US" sz="1600" dirty="0" smtClean="0"/>
              <a:t>from </a:t>
            </a:r>
            <a:r>
              <a:rPr lang="el-GR" sz="1600" dirty="0" smtClean="0">
                <a:sym typeface="Symbol"/>
              </a:rPr>
              <a:t></a:t>
            </a:r>
            <a:r>
              <a:rPr lang="en-US" sz="1600" dirty="0" smtClean="0"/>
              <a:t> </a:t>
            </a:r>
            <a:r>
              <a:rPr lang="en-US" sz="1600" dirty="0"/>
              <a:t>→</a:t>
            </a:r>
            <a:r>
              <a:rPr lang="el-GR" sz="1600" dirty="0" smtClean="0"/>
              <a:t>μμ</a:t>
            </a:r>
            <a:r>
              <a:rPr lang="en-US" sz="1600" dirty="0" smtClean="0"/>
              <a:t> process</a:t>
            </a:r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Four contributions in the </a:t>
            </a:r>
            <a:r>
              <a:rPr lang="en-US" sz="1800" b="1" dirty="0" err="1" smtClean="0"/>
              <a:t>p</a:t>
            </a:r>
            <a:r>
              <a:rPr lang="en-US" sz="1800" b="1" baseline="-25000" dirty="0" err="1" smtClean="0"/>
              <a:t>T</a:t>
            </a:r>
            <a:r>
              <a:rPr lang="en-US" sz="1800" b="1" dirty="0" smtClean="0"/>
              <a:t> spectrum:</a:t>
            </a:r>
            <a:endParaRPr lang="en-US" sz="1800" b="1" dirty="0"/>
          </a:p>
          <a:p>
            <a:r>
              <a:rPr lang="en-US" sz="1400" dirty="0" smtClean="0">
                <a:solidFill>
                  <a:srgbClr val="1506DC"/>
                </a:solidFill>
              </a:rPr>
              <a:t>Coherent J/</a:t>
            </a:r>
            <a:r>
              <a:rPr lang="el-GR" sz="1400" dirty="0" smtClean="0">
                <a:solidFill>
                  <a:srgbClr val="1506DC"/>
                </a:solidFill>
              </a:rPr>
              <a:t>ψ</a:t>
            </a:r>
            <a:endParaRPr lang="en-US" sz="1400" dirty="0">
              <a:solidFill>
                <a:srgbClr val="1506DC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Incoherent J/</a:t>
            </a:r>
            <a:r>
              <a:rPr lang="el-GR" sz="1400" dirty="0" smtClean="0">
                <a:solidFill>
                  <a:srgbClr val="FF0000"/>
                </a:solidFill>
              </a:rPr>
              <a:t>ψ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CC00CC"/>
                </a:solidFill>
              </a:rPr>
              <a:t>J/</a:t>
            </a:r>
            <a:r>
              <a:rPr lang="el-GR" sz="1400" dirty="0">
                <a:solidFill>
                  <a:srgbClr val="CC00CC"/>
                </a:solidFill>
              </a:rPr>
              <a:t>ψ</a:t>
            </a:r>
            <a:r>
              <a:rPr lang="en-US" sz="1400" dirty="0" smtClean="0">
                <a:solidFill>
                  <a:srgbClr val="CC00CC"/>
                </a:solidFill>
              </a:rPr>
              <a:t> from </a:t>
            </a:r>
            <a:r>
              <a:rPr lang="el-GR" sz="1400" dirty="0" smtClean="0">
                <a:solidFill>
                  <a:srgbClr val="CC00CC"/>
                </a:solidFill>
              </a:rPr>
              <a:t>ψ</a:t>
            </a:r>
            <a:r>
              <a:rPr lang="en-US" sz="1400" dirty="0" smtClean="0">
                <a:solidFill>
                  <a:srgbClr val="CC00CC"/>
                </a:solidFill>
              </a:rPr>
              <a:t>' decays</a:t>
            </a:r>
          </a:p>
          <a:p>
            <a:r>
              <a:rPr lang="el-GR" sz="1400" dirty="0" smtClean="0">
                <a:solidFill>
                  <a:srgbClr val="00B050"/>
                </a:solidFill>
                <a:sym typeface="Symbol"/>
              </a:rPr>
              <a:t></a:t>
            </a:r>
            <a:r>
              <a:rPr lang="en-US" sz="1400" dirty="0" smtClean="0">
                <a:solidFill>
                  <a:srgbClr val="00B050"/>
                </a:solidFill>
              </a:rPr>
              <a:t> </a:t>
            </a:r>
            <a:r>
              <a:rPr lang="en-US" sz="1400" dirty="0" smtClean="0">
                <a:solidFill>
                  <a:srgbClr val="00B050"/>
                </a:solidFill>
              </a:rPr>
              <a:t>→</a:t>
            </a:r>
            <a:r>
              <a:rPr lang="el-GR" sz="1400" dirty="0">
                <a:solidFill>
                  <a:srgbClr val="00B050"/>
                </a:solidFill>
              </a:rPr>
              <a:t>μμ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8</a:t>
            </a:fld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5" r="2985"/>
          <a:stretch/>
        </p:blipFill>
        <p:spPr bwMode="auto">
          <a:xfrm>
            <a:off x="8773" y="767680"/>
            <a:ext cx="4480560" cy="287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028" y="4533378"/>
            <a:ext cx="1611038" cy="55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580389" y="5905990"/>
            <a:ext cx="4345497" cy="874554"/>
            <a:chOff x="4580389" y="5526246"/>
            <a:chExt cx="4345497" cy="874554"/>
          </a:xfrm>
        </p:grpSpPr>
        <p:sp>
          <p:nvSpPr>
            <p:cNvPr id="7" name="Rectangle 6"/>
            <p:cNvSpPr/>
            <p:nvPr/>
          </p:nvSpPr>
          <p:spPr>
            <a:xfrm>
              <a:off x="4580389" y="5526246"/>
              <a:ext cx="4345497" cy="874554"/>
            </a:xfrm>
            <a:prstGeom prst="rect">
              <a:avLst/>
            </a:prstGeom>
            <a:solidFill>
              <a:schemeClr val="bg1"/>
            </a:solidFill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003" y="5696910"/>
              <a:ext cx="3962400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580389" y="5093620"/>
                <a:ext cx="4411003" cy="4003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f</a:t>
                </a:r>
                <a:r>
                  <a:rPr lang="en-US" sz="1600" baseline="-25000" dirty="0" err="1">
                    <a:solidFill>
                      <a:srgbClr val="FF0000"/>
                    </a:solidFill>
                  </a:rPr>
                  <a:t>I</a:t>
                </a:r>
                <a:r>
                  <a:rPr lang="en-US" sz="1600" dirty="0">
                    <a:solidFill>
                      <a:srgbClr val="FF0000"/>
                    </a:solidFill>
                  </a:rPr>
                  <a:t> = 0.12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1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0.14</m:t>
                          </m:r>
                        </m:e>
                      </m:mr>
                      <m:mr>
                        <m:e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−0.04</m:t>
                          </m:r>
                        </m:e>
                      </m:mr>
                    </m:m>
                  </m:oMath>
                </a14:m>
                <a:r>
                  <a:rPr lang="en-US" sz="1600" dirty="0" smtClean="0"/>
                  <a:t> - fraction </a:t>
                </a:r>
                <a:r>
                  <a:rPr lang="en-US" sz="1600" dirty="0"/>
                  <a:t>of incoherent J/</a:t>
                </a:r>
                <a:r>
                  <a:rPr lang="el-GR" sz="1600" dirty="0"/>
                  <a:t>ψ</a:t>
                </a:r>
                <a:r>
                  <a:rPr lang="en-US" sz="1600" dirty="0"/>
                  <a:t> in </a:t>
                </a:r>
                <a:r>
                  <a:rPr lang="en-US" sz="1600" dirty="0" smtClean="0"/>
                  <a:t>fig a.</a:t>
                </a:r>
                <a:endParaRPr lang="en-US" sz="16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389" y="5093620"/>
                <a:ext cx="4411003" cy="400302"/>
              </a:xfrm>
              <a:prstGeom prst="rect">
                <a:avLst/>
              </a:prstGeom>
              <a:blipFill rotWithShape="1">
                <a:blip r:embed="rId6"/>
                <a:stretch>
                  <a:fillRect l="-691"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4580389" y="5481291"/>
            <a:ext cx="453061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err="1">
                <a:solidFill>
                  <a:srgbClr val="CC00CC"/>
                </a:solidFill>
              </a:rPr>
              <a:t>f</a:t>
            </a:r>
            <a:r>
              <a:rPr lang="en-US" sz="1500" baseline="-25000" dirty="0" err="1">
                <a:solidFill>
                  <a:srgbClr val="CC00CC"/>
                </a:solidFill>
              </a:rPr>
              <a:t>D</a:t>
            </a:r>
            <a:r>
              <a:rPr lang="en-US" sz="1500" dirty="0">
                <a:solidFill>
                  <a:srgbClr val="CC00CC"/>
                </a:solidFill>
              </a:rPr>
              <a:t> = 0.11 ± </a:t>
            </a:r>
            <a:r>
              <a:rPr lang="en-US" sz="1500" dirty="0" smtClean="0">
                <a:solidFill>
                  <a:srgbClr val="CC00CC"/>
                </a:solidFill>
              </a:rPr>
              <a:t>0.06 - </a:t>
            </a:r>
            <a:r>
              <a:rPr lang="en-US" sz="1500" dirty="0"/>
              <a:t>fraction of J/</a:t>
            </a:r>
            <a:r>
              <a:rPr lang="el-GR" sz="1500" dirty="0"/>
              <a:t>ψ</a:t>
            </a:r>
            <a:r>
              <a:rPr lang="en-US" sz="1500" dirty="0"/>
              <a:t> from </a:t>
            </a:r>
            <a:r>
              <a:rPr lang="el-GR" sz="1500" dirty="0"/>
              <a:t>ψ</a:t>
            </a:r>
            <a:r>
              <a:rPr lang="en-US" sz="1500" dirty="0"/>
              <a:t>' decays in </a:t>
            </a:r>
            <a:r>
              <a:rPr lang="en-US" sz="1500" dirty="0" smtClean="0"/>
              <a:t>fig a.</a:t>
            </a:r>
            <a:endParaRPr lang="en-US" sz="1500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1" y="3641366"/>
            <a:ext cx="4514882" cy="2899358"/>
            <a:chOff x="1" y="3641366"/>
            <a:chExt cx="4514882" cy="2899358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3641366"/>
              <a:ext cx="4514882" cy="2899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31605" y="3980579"/>
              <a:ext cx="3802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  <a:r>
                <a:rPr lang="en-US" b="1" dirty="0" smtClean="0"/>
                <a:t>)</a:t>
              </a:r>
              <a:endParaRPr lang="en-US" b="1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41223" y="1089568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860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56771" cy="764704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Coherent J/</a:t>
            </a:r>
            <a:r>
              <a:rPr lang="el-GR" sz="3200" b="1" dirty="0" smtClean="0"/>
              <a:t>ψ</a:t>
            </a:r>
            <a:r>
              <a:rPr lang="en-US" sz="3200" b="1" dirty="0" smtClean="0"/>
              <a:t> cross section at forward rapidity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3398"/>
            <a:ext cx="5821960" cy="343949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QED continuum pair production used for normalization: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Evgeny Kryshen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1B3C0-0E95-4FD5-A3A5-0757E699D670}" type="slidenum">
              <a:rPr lang="ru-RU" smtClean="0"/>
              <a:t>9</a:t>
            </a:fld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624" y="1282861"/>
            <a:ext cx="3386618" cy="2304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49" y="1084293"/>
            <a:ext cx="4605556" cy="74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519" y="4421720"/>
            <a:ext cx="4754723" cy="7544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0" y="1968396"/>
                <a:ext cx="5620624" cy="20344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Standard QED … but: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Uncertainty </a:t>
                </a:r>
                <a:r>
                  <a:rPr lang="en-US" dirty="0"/>
                  <a:t>in higher order terms due to coupling  </a:t>
                </a:r>
                <a:r>
                  <a:rPr lang="en-US" dirty="0" smtClean="0"/>
                  <a:t>Z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i="0">
                            <a:latin typeface="Cambria Math"/>
                            <a:ea typeface="Cambria Math"/>
                          </a:rPr>
                          <m:t>α</m:t>
                        </m:r>
                      </m:e>
                    </m:rad>
                  </m:oMath>
                </a14:m>
                <a:endParaRPr lang="en-US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Uncertainty </a:t>
                </a:r>
                <a:r>
                  <a:rPr lang="en-US" dirty="0"/>
                  <a:t>on minimum momentum transfer and nuclear form factor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Previous </a:t>
                </a:r>
                <a:r>
                  <a:rPr lang="en-US" dirty="0"/>
                  <a:t>experimental results from RHIC also have large uncertainties and </a:t>
                </a:r>
                <a:r>
                  <a:rPr lang="en-US" dirty="0" smtClean="0"/>
                  <a:t>cannot </a:t>
                </a:r>
                <a:r>
                  <a:rPr lang="en-US" dirty="0"/>
                  <a:t>constraint the </a:t>
                </a:r>
                <a:r>
                  <a:rPr lang="en-US" dirty="0" smtClean="0"/>
                  <a:t>theory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20% systematics</a:t>
                </a:r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968396"/>
                <a:ext cx="5620624" cy="2034403"/>
              </a:xfrm>
              <a:prstGeom prst="rect">
                <a:avLst/>
              </a:prstGeom>
              <a:blipFill rotWithShape="1">
                <a:blip r:embed="rId5"/>
                <a:stretch>
                  <a:fillRect l="-868" t="-1497" b="-3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252519" y="5406705"/>
            <a:ext cx="4851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ALICE collaboration. Phys. </a:t>
            </a:r>
            <a:r>
              <a:rPr lang="en-US" b="1" dirty="0" err="1" smtClean="0"/>
              <a:t>Lett</a:t>
            </a:r>
            <a:r>
              <a:rPr lang="en-US" b="1" dirty="0"/>
              <a:t>. B718 (2013) 1273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7" y="4015441"/>
            <a:ext cx="4032308" cy="2782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01956" y="3987347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-3.6 &lt; y &lt; -2.6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11647</TotalTime>
  <Words>1365</Words>
  <Application>Microsoft Office PowerPoint</Application>
  <PresentationFormat>Экран (4:3)</PresentationFormat>
  <Paragraphs>252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Ultra-peripheral collisions  with ALICE</vt:lpstr>
      <vt:lpstr>Contents</vt:lpstr>
      <vt:lpstr>LHC as a Pb collider </vt:lpstr>
      <vt:lpstr>Why UPC in ALICE?</vt:lpstr>
      <vt:lpstr>UPC J/ψ at forward rapidity</vt:lpstr>
      <vt:lpstr>From typical hadronic PbPb collision…</vt:lpstr>
      <vt:lpstr>… to exclusive J/ψ</vt:lpstr>
      <vt:lpstr>Invariant mass and pT distributions</vt:lpstr>
      <vt:lpstr>Coherent J/ψ cross section at forward rapidity</vt:lpstr>
      <vt:lpstr>UPC J/ψ at central rapidity</vt:lpstr>
      <vt:lpstr>dE/dx selection in TPC</vt:lpstr>
      <vt:lpstr>Coherent J/ψ </vt:lpstr>
      <vt:lpstr>Incoherent J/ψ</vt:lpstr>
      <vt:lpstr>pT distributions</vt:lpstr>
      <vt:lpstr>Coherent J/ψ: comparison to models</vt:lpstr>
      <vt:lpstr>ρ0 photoproduction in PbPb</vt:lpstr>
      <vt:lpstr>ρ0→ π+π- at central rapidity</vt:lpstr>
      <vt:lpstr>Invariant mass and pT spectra</vt:lpstr>
      <vt:lpstr>pA UPC potential</vt:lpstr>
      <vt:lpstr>pA appetizer</vt:lpstr>
      <vt:lpstr>Conclusions and outlook</vt:lpstr>
      <vt:lpstr>Презентация PowerPoint</vt:lpstr>
      <vt:lpstr>ALICE pseudorapidity coverage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status and plans</dc:title>
  <dc:creator>Evgeny</dc:creator>
  <cp:lastModifiedBy>Evgeny</cp:lastModifiedBy>
  <cp:revision>600</cp:revision>
  <dcterms:created xsi:type="dcterms:W3CDTF">2012-11-10T12:46:32Z</dcterms:created>
  <dcterms:modified xsi:type="dcterms:W3CDTF">2013-02-11T15:15:54Z</dcterms:modified>
</cp:coreProperties>
</file>