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49"/>
  </p:notesMasterIdLst>
  <p:sldIdLst>
    <p:sldId id="604" r:id="rId7"/>
    <p:sldId id="947" r:id="rId8"/>
    <p:sldId id="715" r:id="rId9"/>
    <p:sldId id="925" r:id="rId10"/>
    <p:sldId id="886" r:id="rId11"/>
    <p:sldId id="888" r:id="rId12"/>
    <p:sldId id="943" r:id="rId13"/>
    <p:sldId id="939" r:id="rId14"/>
    <p:sldId id="942" r:id="rId15"/>
    <p:sldId id="944" r:id="rId16"/>
    <p:sldId id="946" r:id="rId17"/>
    <p:sldId id="948" r:id="rId18"/>
    <p:sldId id="927" r:id="rId19"/>
    <p:sldId id="941" r:id="rId20"/>
    <p:sldId id="936" r:id="rId21"/>
    <p:sldId id="951" r:id="rId22"/>
    <p:sldId id="949" r:id="rId23"/>
    <p:sldId id="950" r:id="rId24"/>
    <p:sldId id="682" r:id="rId25"/>
    <p:sldId id="938" r:id="rId26"/>
    <p:sldId id="710" r:id="rId27"/>
    <p:sldId id="892" r:id="rId28"/>
    <p:sldId id="924" r:id="rId29"/>
    <p:sldId id="711" r:id="rId30"/>
    <p:sldId id="945" r:id="rId31"/>
    <p:sldId id="937" r:id="rId32"/>
    <p:sldId id="928" r:id="rId33"/>
    <p:sldId id="929" r:id="rId34"/>
    <p:sldId id="940" r:id="rId35"/>
    <p:sldId id="914" r:id="rId36"/>
    <p:sldId id="926" r:id="rId37"/>
    <p:sldId id="893" r:id="rId38"/>
    <p:sldId id="897" r:id="rId39"/>
    <p:sldId id="696" r:id="rId40"/>
    <p:sldId id="889" r:id="rId41"/>
    <p:sldId id="931" r:id="rId42"/>
    <p:sldId id="932" r:id="rId43"/>
    <p:sldId id="933" r:id="rId44"/>
    <p:sldId id="934" r:id="rId45"/>
    <p:sldId id="935" r:id="rId46"/>
    <p:sldId id="920" r:id="rId47"/>
    <p:sldId id="921" r:id="rId48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F16"/>
    <a:srgbClr val="FFFF00"/>
    <a:srgbClr val="CBCDAF"/>
    <a:srgbClr val="F99DEC"/>
    <a:srgbClr val="FF0000"/>
    <a:srgbClr val="FFFF99"/>
    <a:srgbClr val="F86E06"/>
    <a:srgbClr val="00CC00"/>
    <a:srgbClr val="CC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B11A03B-18CC-46B1-A7DD-895075D5D3F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938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933CE14-62E6-4984-8375-C227198B0BA7}" type="slidenum">
              <a:rPr lang="es-MX"/>
              <a:pPr eaLnBrk="1" hangingPunct="1"/>
              <a:t>1</a:t>
            </a:fld>
            <a:endParaRPr lang="es-MX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68C9B2B-AE65-4ABA-8A89-97B9577D1B81}" type="slidenum">
              <a:rPr lang="es-MX"/>
              <a:pPr eaLnBrk="1" hangingPunct="1"/>
              <a:t>30</a:t>
            </a:fld>
            <a:endParaRPr lang="es-MX"/>
          </a:p>
        </p:txBody>
      </p:sp>
      <p:sp>
        <p:nvSpPr>
          <p:cNvPr id="44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C6DC5FD-C6D0-4DCA-BF29-93B1C4C1D81F}" type="slidenum">
              <a:rPr lang="en-US" sz="1200">
                <a:cs typeface="Arial" pitchFamily="34" charset="0"/>
              </a:rPr>
              <a:pPr algn="r" eaLnBrk="1" hangingPunct="1"/>
              <a:t>30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A15AE5D-46D5-4921-906B-3E4D9824ECCC}" type="slidenum">
              <a:rPr lang="es-MX"/>
              <a:pPr eaLnBrk="1" hangingPunct="1"/>
              <a:t>35</a:t>
            </a:fld>
            <a:endParaRPr lang="es-MX"/>
          </a:p>
        </p:txBody>
      </p:sp>
      <p:sp>
        <p:nvSpPr>
          <p:cNvPr id="43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430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97BD2933-B1C9-4FD7-87EF-18D112454A6B}" type="slidenum">
              <a:rPr lang="en-US" sz="1200">
                <a:cs typeface="Arial" pitchFamily="34" charset="0"/>
              </a:rPr>
              <a:pPr algn="r" eaLnBrk="1" hangingPunct="1"/>
              <a:t>35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5F9D3E4-4D07-4C53-80B9-D842CC18AADA}" type="slidenum">
              <a:rPr lang="es-MX"/>
              <a:pPr eaLnBrk="1" hangingPunct="1"/>
              <a:t>42</a:t>
            </a:fld>
            <a:endParaRPr lang="es-MX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87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76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2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84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669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59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92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58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55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30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3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3489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52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5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00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936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57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91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54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84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38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1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2221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18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272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32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901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76943-B876-4615-90ED-0FC23C10193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18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B88-E7B5-4819-BFFC-710326707F3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15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06E09-ADAF-4831-AC29-72E48C19ADB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318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CD7CC-E1A6-48D7-9353-82C5C124245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498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9DB3E-B57F-4C9F-BA5B-2E501320A3EE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66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796A4-A97E-4423-AB05-39550D5DCF0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3591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7746E-9C46-4951-BB06-C215635DD77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931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E95FF-9FCA-4D56-9775-8ACF8CB901A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957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2341-1FCB-41A7-9B20-F71C3EF6F1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56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7E131-BBE1-4314-B5A0-C3110429B91A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3275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2B4C3-1867-46EE-9A81-0FC30BCD016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507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957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044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56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96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84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07228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45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723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9979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07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849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664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531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86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857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5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5832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476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954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9153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44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538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432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9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97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498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476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6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29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51684E33-9F02-47E2-97AA-2D0CED46F49A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25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98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9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arXiv:1208.4968" TargetMode="External"/><Relationship Id="rId5" Type="http://schemas.openxmlformats.org/officeDocument/2006/relationships/image" Target="../media/image260.png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4.emf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1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880.png"/><Relationship Id="rId4" Type="http://schemas.openxmlformats.org/officeDocument/2006/relationships/image" Target="../media/image60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4.png"/><Relationship Id="rId7" Type="http://schemas.openxmlformats.org/officeDocument/2006/relationships/image" Target="../media/image75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4.png"/><Relationship Id="rId7" Type="http://schemas.openxmlformats.org/officeDocument/2006/relationships/image" Target="../media/image7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4.png"/><Relationship Id="rId7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12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30.png"/><Relationship Id="rId3" Type="http://schemas.openxmlformats.org/officeDocument/2006/relationships/image" Target="../media/image14.png"/><Relationship Id="rId21" Type="http://schemas.openxmlformats.org/officeDocument/2006/relationships/image" Target="../media/image4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5.png"/><Relationship Id="rId2" Type="http://schemas.openxmlformats.org/officeDocument/2006/relationships/image" Target="../media/image13.png"/><Relationship Id="rId16" Type="http://schemas.openxmlformats.org/officeDocument/2006/relationships/image" Target="../media/image54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19" Type="http://schemas.openxmlformats.org/officeDocument/2006/relationships/image" Target="../media/image24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6889" r="13945" b="5659"/>
          <a:stretch/>
        </p:blipFill>
        <p:spPr bwMode="auto">
          <a:xfrm>
            <a:off x="539552" y="1101495"/>
            <a:ext cx="5157675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755576" y="6122342"/>
            <a:ext cx="8115021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err="1">
                <a:solidFill>
                  <a:srgbClr val="FFFF00"/>
                </a:solidFill>
              </a:rPr>
              <a:t>Results</a:t>
            </a:r>
            <a:r>
              <a:rPr lang="es-MX" sz="1200" b="1" dirty="0">
                <a:solidFill>
                  <a:srgbClr val="FFFF00"/>
                </a:solidFill>
              </a:rPr>
              <a:t> and </a:t>
            </a:r>
            <a:r>
              <a:rPr lang="es-MX" sz="1200" b="1" dirty="0" err="1">
                <a:solidFill>
                  <a:srgbClr val="FFFF00"/>
                </a:solidFill>
              </a:rPr>
              <a:t>prospects</a:t>
            </a:r>
            <a:r>
              <a:rPr lang="es-MX" sz="1200" b="1" dirty="0">
                <a:solidFill>
                  <a:srgbClr val="FFFF00"/>
                </a:solidFill>
              </a:rPr>
              <a:t> of forward </a:t>
            </a:r>
            <a:r>
              <a:rPr lang="es-MX" sz="1200" b="1" dirty="0" err="1">
                <a:solidFill>
                  <a:srgbClr val="FFFF00"/>
                </a:solidFill>
              </a:rPr>
              <a:t>physics</a:t>
            </a:r>
            <a:r>
              <a:rPr lang="es-MX" sz="1200" b="1" dirty="0">
                <a:solidFill>
                  <a:srgbClr val="FFFF00"/>
                </a:solidFill>
              </a:rPr>
              <a:t> at </a:t>
            </a:r>
            <a:r>
              <a:rPr lang="es-MX" sz="1200" b="1" dirty="0" err="1">
                <a:solidFill>
                  <a:srgbClr val="FFFF00"/>
                </a:solidFill>
              </a:rPr>
              <a:t>the</a:t>
            </a:r>
            <a:r>
              <a:rPr lang="es-MX" sz="1200" b="1" dirty="0">
                <a:solidFill>
                  <a:srgbClr val="FFFF00"/>
                </a:solidFill>
              </a:rPr>
              <a:t> LHC: </a:t>
            </a:r>
            <a:r>
              <a:rPr lang="es-MX" sz="1200" b="1" dirty="0" err="1">
                <a:solidFill>
                  <a:srgbClr val="FFFF00"/>
                </a:solidFill>
              </a:rPr>
              <a:t>Implications</a:t>
            </a:r>
            <a:r>
              <a:rPr lang="es-MX" sz="1200" b="1" dirty="0">
                <a:solidFill>
                  <a:srgbClr val="FFFF00"/>
                </a:solidFill>
              </a:rPr>
              <a:t> </a:t>
            </a:r>
            <a:r>
              <a:rPr lang="es-MX" sz="1200" b="1" dirty="0" err="1">
                <a:solidFill>
                  <a:srgbClr val="FFFF00"/>
                </a:solidFill>
              </a:rPr>
              <a:t>for</a:t>
            </a:r>
            <a:r>
              <a:rPr lang="es-MX" sz="1200" b="1" dirty="0">
                <a:solidFill>
                  <a:srgbClr val="FFFF00"/>
                </a:solidFill>
              </a:rPr>
              <a:t> </a:t>
            </a:r>
            <a:r>
              <a:rPr lang="es-MX" sz="1200" b="1" dirty="0" err="1">
                <a:solidFill>
                  <a:srgbClr val="FFFF00"/>
                </a:solidFill>
              </a:rPr>
              <a:t>the</a:t>
            </a:r>
            <a:r>
              <a:rPr lang="es-MX" sz="1200" b="1" dirty="0">
                <a:solidFill>
                  <a:srgbClr val="FFFF00"/>
                </a:solidFill>
              </a:rPr>
              <a:t> </a:t>
            </a:r>
            <a:r>
              <a:rPr lang="es-MX" sz="1200" b="1" dirty="0" err="1">
                <a:solidFill>
                  <a:srgbClr val="FFFF00"/>
                </a:solidFill>
              </a:rPr>
              <a:t>study</a:t>
            </a:r>
            <a:r>
              <a:rPr lang="es-MX" sz="1200" b="1" dirty="0">
                <a:solidFill>
                  <a:srgbClr val="FFFF00"/>
                </a:solidFill>
              </a:rPr>
              <a:t> of </a:t>
            </a:r>
            <a:r>
              <a:rPr lang="es-MX" sz="1200" b="1" dirty="0" err="1">
                <a:solidFill>
                  <a:srgbClr val="FFFF00"/>
                </a:solidFill>
              </a:rPr>
              <a:t>diffraction</a:t>
            </a:r>
            <a:r>
              <a:rPr lang="es-MX" sz="1200" b="1" dirty="0">
                <a:solidFill>
                  <a:srgbClr val="FFFF00"/>
                </a:solidFill>
              </a:rPr>
              <a:t>, </a:t>
            </a:r>
            <a:r>
              <a:rPr lang="es-MX" sz="1200" b="1" dirty="0" err="1">
                <a:solidFill>
                  <a:srgbClr val="FFFF00"/>
                </a:solidFill>
              </a:rPr>
              <a:t>cosmic</a:t>
            </a:r>
            <a:r>
              <a:rPr lang="es-MX" sz="1200" b="1" dirty="0">
                <a:solidFill>
                  <a:srgbClr val="FFFF00"/>
                </a:solidFill>
              </a:rPr>
              <a:t> </a:t>
            </a:r>
            <a:r>
              <a:rPr lang="es-MX" sz="1200" b="1" dirty="0" err="1">
                <a:solidFill>
                  <a:srgbClr val="FFFF00"/>
                </a:solidFill>
              </a:rPr>
              <a:t>ray</a:t>
            </a:r>
            <a:r>
              <a:rPr lang="es-MX" sz="1200" b="1" dirty="0">
                <a:solidFill>
                  <a:srgbClr val="FFFF00"/>
                </a:solidFill>
              </a:rPr>
              <a:t> </a:t>
            </a:r>
            <a:r>
              <a:rPr lang="es-MX" sz="1200" b="1" dirty="0" err="1">
                <a:solidFill>
                  <a:srgbClr val="FFFF00"/>
                </a:solidFill>
              </a:rPr>
              <a:t>interactions</a:t>
            </a:r>
            <a:r>
              <a:rPr lang="es-MX" sz="1200" b="1" dirty="0">
                <a:solidFill>
                  <a:srgbClr val="FFFF00"/>
                </a:solidFill>
              </a:rPr>
              <a:t> and more.        CERN,  feb. 11-12, 2013</a:t>
            </a:r>
          </a:p>
        </p:txBody>
      </p:sp>
      <p:sp>
        <p:nvSpPr>
          <p:cNvPr id="2052" name="WordArt 11"/>
          <p:cNvSpPr>
            <a:spLocks noChangeArrowheads="1" noChangeShapeType="1" noTextEdit="1"/>
          </p:cNvSpPr>
          <p:nvPr/>
        </p:nvSpPr>
        <p:spPr bwMode="auto">
          <a:xfrm>
            <a:off x="683567" y="260648"/>
            <a:ext cx="7848873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ALICE:  diffraction studies, status and plans </a:t>
            </a:r>
            <a:endParaRPr lang="es-MX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053" name="Text Box 21"/>
          <p:cNvSpPr txBox="1">
            <a:spLocks noChangeArrowheads="1"/>
          </p:cNvSpPr>
          <p:nvPr/>
        </p:nvSpPr>
        <p:spPr bwMode="auto">
          <a:xfrm>
            <a:off x="6320257" y="6371031"/>
            <a:ext cx="22367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>
                <a:solidFill>
                  <a:schemeClr val="bg1"/>
                </a:solidFill>
              </a:rPr>
              <a:t>Gerardo Herrera </a:t>
            </a:r>
            <a:r>
              <a:rPr lang="es-MX" sz="1200" b="1" dirty="0" smtClean="0">
                <a:solidFill>
                  <a:schemeClr val="bg1"/>
                </a:solidFill>
              </a:rPr>
              <a:t>Corral  </a:t>
            </a:r>
            <a:endParaRPr lang="es-MX" sz="1200" b="1" dirty="0">
              <a:solidFill>
                <a:schemeClr val="bg1"/>
              </a:solidFill>
            </a:endParaRPr>
          </a:p>
        </p:txBody>
      </p:sp>
      <p:sp>
        <p:nvSpPr>
          <p:cNvPr id="2055" name="1 CuadroTexto"/>
          <p:cNvSpPr txBox="1">
            <a:spLocks noChangeArrowheads="1"/>
          </p:cNvSpPr>
          <p:nvPr/>
        </p:nvSpPr>
        <p:spPr bwMode="auto">
          <a:xfrm>
            <a:off x="1125538" y="5538788"/>
            <a:ext cx="1314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dirty="0">
                <a:solidFill>
                  <a:schemeClr val="bg1"/>
                </a:solidFill>
              </a:rPr>
              <a:t>p-Pb 2013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404519" y="1573389"/>
            <a:ext cx="2313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ummary</a:t>
            </a:r>
            <a:r>
              <a:rPr lang="es-MX" b="1" dirty="0" smtClean="0">
                <a:solidFill>
                  <a:schemeClr val="bg1"/>
                </a:solidFill>
              </a:rPr>
              <a:t> of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m</a:t>
            </a:r>
            <a:r>
              <a:rPr lang="es-MX" b="1" dirty="0" err="1" smtClean="0">
                <a:solidFill>
                  <a:schemeClr val="bg1"/>
                </a:solidFill>
              </a:rPr>
              <a:t>easurements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on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r>
              <a:rPr lang="es-MX" b="1" dirty="0" smtClean="0">
                <a:solidFill>
                  <a:schemeClr val="bg1"/>
                </a:solidFill>
              </a:rPr>
              <a:t>  </a:t>
            </a:r>
            <a:r>
              <a:rPr lang="es-MX" b="1" dirty="0" err="1">
                <a:solidFill>
                  <a:schemeClr val="bg1"/>
                </a:solidFill>
              </a:rPr>
              <a:t>P</a:t>
            </a:r>
            <a:r>
              <a:rPr lang="es-MX" b="1" dirty="0" err="1" smtClean="0">
                <a:solidFill>
                  <a:schemeClr val="bg1"/>
                </a:solidFill>
              </a:rPr>
              <a:t>hysics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36744" y="3410697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Plans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to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improve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performance of ALICE</a:t>
            </a:r>
          </a:p>
          <a:p>
            <a:r>
              <a:rPr lang="es-MX" b="1" dirty="0">
                <a:solidFill>
                  <a:schemeClr val="bg1"/>
                </a:solidFill>
              </a:rPr>
              <a:t>i</a:t>
            </a:r>
            <a:r>
              <a:rPr lang="es-MX" b="1" dirty="0" smtClean="0">
                <a:solidFill>
                  <a:schemeClr val="bg1"/>
                </a:solidFill>
              </a:rPr>
              <a:t>n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physics</a:t>
            </a:r>
            <a:r>
              <a:rPr lang="es-MX" b="1" dirty="0" smtClean="0">
                <a:solidFill>
                  <a:schemeClr val="bg1"/>
                </a:solidFill>
              </a:rPr>
              <a:t>  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384654" y="2636912"/>
            <a:ext cx="217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Central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tudies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436744" y="4437605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Plans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for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tudies</a:t>
            </a:r>
            <a:r>
              <a:rPr lang="es-MX" b="1" dirty="0" smtClean="0">
                <a:solidFill>
                  <a:schemeClr val="bg1"/>
                </a:solidFill>
              </a:rPr>
              <a:t> in p-Pb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442067" y="117379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bg1"/>
                </a:solidFill>
              </a:rPr>
              <a:t>I</a:t>
            </a:r>
            <a:r>
              <a:rPr lang="es-MX" b="1" dirty="0" err="1" smtClean="0">
                <a:solidFill>
                  <a:schemeClr val="bg1"/>
                </a:solidFill>
              </a:rPr>
              <a:t>ntroduction</a:t>
            </a:r>
            <a:endParaRPr lang="es-MX" b="1" dirty="0" smtClean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421349" y="5208117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Conclusion</a:t>
            </a:r>
            <a:endParaRPr lang="es-MX" b="1" dirty="0" smtClean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1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226366"/>
            <a:ext cx="1800200" cy="5441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b="3095"/>
          <a:stretch/>
        </p:blipFill>
        <p:spPr bwMode="auto">
          <a:xfrm>
            <a:off x="681955" y="960094"/>
            <a:ext cx="7927032" cy="360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83568" y="36764"/>
            <a:ext cx="198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2-arm </a:t>
            </a:r>
            <a:r>
              <a:rPr lang="es-MX" sz="2400" dirty="0" err="1" smtClean="0">
                <a:solidFill>
                  <a:srgbClr val="C00000"/>
                </a:solidFill>
              </a:rPr>
              <a:t>events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3229476" y="298374"/>
                <a:ext cx="16049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tx1"/>
                    </a:solidFill>
                  </a:rPr>
                  <a:t>largest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l-GR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𝛈</m:t>
                    </m:r>
                    <m:r>
                      <a:rPr lang="es-MX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s-MX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476" y="298374"/>
                <a:ext cx="1604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4183" t="-6061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5073382" y="36764"/>
            <a:ext cx="4279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/>
              <a:t>tuning</a:t>
            </a:r>
            <a:r>
              <a:rPr lang="es-MX" b="1" dirty="0" smtClean="0"/>
              <a:t> PYTHIA and PHOJET </a:t>
            </a:r>
            <a:r>
              <a:rPr lang="es-MX" b="1" dirty="0" err="1" smtClean="0"/>
              <a:t>double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diffraction</a:t>
            </a:r>
            <a:r>
              <a:rPr lang="es-MX" b="1" dirty="0" smtClean="0"/>
              <a:t> </a:t>
            </a:r>
            <a:r>
              <a:rPr lang="es-MX" b="1" dirty="0" err="1" smtClean="0"/>
              <a:t>to</a:t>
            </a:r>
            <a:r>
              <a:rPr lang="es-MX" b="1" dirty="0" smtClean="0"/>
              <a:t> experimental </a:t>
            </a:r>
            <a:r>
              <a:rPr lang="es-MX" b="1" dirty="0" err="1" smtClean="0"/>
              <a:t>width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distribution</a:t>
            </a:r>
            <a:r>
              <a:rPr lang="es-MX" b="1" dirty="0" smtClean="0"/>
              <a:t> of </a:t>
            </a:r>
            <a:r>
              <a:rPr lang="es-MX" b="1" dirty="0" err="1" smtClean="0"/>
              <a:t>two</a:t>
            </a:r>
            <a:r>
              <a:rPr lang="es-MX" b="1" dirty="0" smtClean="0"/>
              <a:t> </a:t>
            </a:r>
            <a:r>
              <a:rPr lang="es-MX" b="1" dirty="0" err="1" smtClean="0"/>
              <a:t>arm</a:t>
            </a:r>
            <a:r>
              <a:rPr lang="es-MX" b="1" dirty="0" smtClean="0"/>
              <a:t> </a:t>
            </a:r>
            <a:r>
              <a:rPr lang="es-MX" b="1" dirty="0" err="1" smtClean="0"/>
              <a:t>events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884935" y="1556792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/>
              <a:t>adjusted</a:t>
            </a:r>
            <a:endParaRPr lang="es-MX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6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9900824"/>
                  </p:ext>
                </p:extLst>
              </p:nvPr>
            </p:nvGraphicFramePr>
            <p:xfrm>
              <a:off x="1308079" y="4531057"/>
              <a:ext cx="3024742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189186"/>
                    <a:gridCol w="1119233"/>
                  </a:tblGrid>
                  <a:tr h="1202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b="1" i="1" smtClean="0">
                                        <a:latin typeface="Cambria Math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r>
                            <a:rPr lang="es-MX" dirty="0" smtClean="0"/>
                            <a:t> </a:t>
                          </a:r>
                          <a:r>
                            <a:rPr lang="es-MX" dirty="0" err="1" smtClean="0"/>
                            <a:t>TeV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PYTHIA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0.12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0.06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0.13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0.05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6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9900824"/>
                  </p:ext>
                </p:extLst>
              </p:nvPr>
            </p:nvGraphicFramePr>
            <p:xfrm>
              <a:off x="1308079" y="4531057"/>
              <a:ext cx="3024742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189186"/>
                    <a:gridCol w="1119233"/>
                  </a:tblGrid>
                  <a:tr h="64509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855" t="-4717" r="-323932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PYTHIA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0.12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0.06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0.13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0.05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8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8326422"/>
                  </p:ext>
                </p:extLst>
              </p:nvPr>
            </p:nvGraphicFramePr>
            <p:xfrm>
              <a:off x="5076056" y="4531057"/>
              <a:ext cx="3253493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049282"/>
                    <a:gridCol w="1487888"/>
                  </a:tblGrid>
                  <a:tr h="1202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b="1" i="1" smtClean="0">
                                        <a:latin typeface="Cambria Math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r>
                            <a:rPr lang="es-MX" dirty="0" smtClean="0"/>
                            <a:t> </a:t>
                          </a:r>
                          <a:r>
                            <a:rPr lang="es-MX" dirty="0" err="1" smtClean="0"/>
                            <a:t>TeV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PHYTIA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0.11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0.09</a:t>
                          </a:r>
                          <a:endParaRPr lang="es-MX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0.07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8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8326422"/>
                  </p:ext>
                </p:extLst>
              </p:nvPr>
            </p:nvGraphicFramePr>
            <p:xfrm>
              <a:off x="5076056" y="4531057"/>
              <a:ext cx="3253493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049282"/>
                    <a:gridCol w="1487888"/>
                  </a:tblGrid>
                  <a:tr h="64509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5"/>
                          <a:stretch>
                            <a:fillRect l="-855" t="-4717" r="-356410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PHYTIA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0.11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0.09</a:t>
                          </a:r>
                          <a:endParaRPr lang="es-MX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0.07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7 Flecha derecha"/>
          <p:cNvSpPr/>
          <p:nvPr/>
        </p:nvSpPr>
        <p:spPr>
          <a:xfrm>
            <a:off x="4283968" y="5399508"/>
            <a:ext cx="807619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777673" y="6037561"/>
            <a:ext cx="786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Once DD </a:t>
            </a:r>
            <a:r>
              <a:rPr lang="es-MX" b="1" dirty="0" err="1" smtClean="0"/>
              <a:t>is</a:t>
            </a:r>
            <a:r>
              <a:rPr lang="es-MX" b="1" dirty="0" smtClean="0"/>
              <a:t> </a:t>
            </a:r>
            <a:r>
              <a:rPr lang="es-MX" b="1" dirty="0" err="1" smtClean="0"/>
              <a:t>chosen</a:t>
            </a:r>
            <a:r>
              <a:rPr lang="es-MX" b="1" dirty="0" smtClean="0"/>
              <a:t>  </a:t>
            </a:r>
            <a:r>
              <a:rPr lang="es-MX" b="1" dirty="0" err="1" smtClean="0"/>
              <a:t>the</a:t>
            </a:r>
            <a:r>
              <a:rPr lang="es-MX" b="1" dirty="0" smtClean="0"/>
              <a:t> ratios     1-arm-L    and    1-arm-R   </a:t>
            </a:r>
            <a:r>
              <a:rPr lang="es-MX" b="1" dirty="0" err="1" smtClean="0"/>
              <a:t>to</a:t>
            </a:r>
            <a:r>
              <a:rPr lang="es-MX" b="1" dirty="0" smtClean="0"/>
              <a:t>  2-arm</a:t>
            </a:r>
          </a:p>
          <a:p>
            <a:r>
              <a:rPr lang="es-MX" b="1" dirty="0" smtClean="0"/>
              <a:t>     can be </a:t>
            </a:r>
            <a:r>
              <a:rPr lang="es-MX" b="1" dirty="0" err="1" smtClean="0"/>
              <a:t>used</a:t>
            </a:r>
            <a:r>
              <a:rPr lang="es-MX" b="1" dirty="0" smtClean="0"/>
              <a:t> </a:t>
            </a:r>
            <a:r>
              <a:rPr lang="es-MX" b="1" dirty="0" err="1" smtClean="0"/>
              <a:t>to</a:t>
            </a:r>
            <a:r>
              <a:rPr lang="es-MX" b="1" dirty="0" smtClean="0"/>
              <a:t> compute SD </a:t>
            </a:r>
            <a:r>
              <a:rPr lang="es-MX" b="1" dirty="0" err="1" smtClean="0"/>
              <a:t>fractions</a:t>
            </a:r>
            <a:r>
              <a:rPr lang="es-MX" b="1" dirty="0"/>
              <a:t>.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10</a:t>
            </a:r>
            <a:endParaRPr lang="es-MX" b="1" dirty="0"/>
          </a:p>
        </p:txBody>
      </p:sp>
      <p:sp>
        <p:nvSpPr>
          <p:cNvPr id="10" name="9 Rectángulo"/>
          <p:cNvSpPr/>
          <p:nvPr/>
        </p:nvSpPr>
        <p:spPr>
          <a:xfrm rot="16200000">
            <a:off x="-1294038" y="2576924"/>
            <a:ext cx="3220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hlinkClick r:id="rId6"/>
              </a:rPr>
              <a:t>arXiv:1208.4968</a:t>
            </a:r>
            <a:r>
              <a:rPr lang="es-ES" b="1" dirty="0" smtClean="0"/>
              <a:t> </a:t>
            </a:r>
            <a:r>
              <a:rPr lang="es-ES" b="1" dirty="0"/>
              <a:t>[</a:t>
            </a:r>
            <a:r>
              <a:rPr lang="es-ES" b="1" dirty="0" err="1"/>
              <a:t>hep</a:t>
            </a:r>
            <a:r>
              <a:rPr lang="es-ES" b="1" dirty="0"/>
              <a:t>-ex]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89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621481" y="1435749"/>
            <a:ext cx="3678711" cy="367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12488" y="404664"/>
            <a:ext cx="6603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/in-</a:t>
            </a: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  versus </a:t>
            </a:r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mass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for</a:t>
            </a:r>
            <a:r>
              <a:rPr lang="es-MX" b="1" dirty="0" smtClean="0">
                <a:solidFill>
                  <a:srgbClr val="C00000"/>
                </a:solidFill>
              </a:rPr>
              <a:t> SD :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2284" y="927957"/>
            <a:ext cx="3159839" cy="369332"/>
          </a:xfrm>
          <a:prstGeom prst="rect">
            <a:avLst/>
          </a:prstGeom>
          <a:noFill/>
          <a:ln>
            <a:solidFill>
              <a:srgbClr val="01AF16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rgbClr val="01AF16"/>
                </a:solidFill>
              </a:rPr>
              <a:t>probability</a:t>
            </a:r>
            <a:r>
              <a:rPr lang="es-MX" b="1" dirty="0" smtClean="0">
                <a:solidFill>
                  <a:srgbClr val="01AF16"/>
                </a:solidFill>
              </a:rPr>
              <a:t> of </a:t>
            </a:r>
            <a:r>
              <a:rPr lang="es-MX" b="1" dirty="0" err="1" smtClean="0">
                <a:solidFill>
                  <a:srgbClr val="01AF16"/>
                </a:solidFill>
              </a:rPr>
              <a:t>not</a:t>
            </a:r>
            <a:r>
              <a:rPr lang="es-MX" b="1" dirty="0" smtClean="0">
                <a:solidFill>
                  <a:srgbClr val="01AF16"/>
                </a:solidFill>
              </a:rPr>
              <a:t> </a:t>
            </a:r>
            <a:r>
              <a:rPr lang="es-MX" b="1" dirty="0" err="1" smtClean="0">
                <a:solidFill>
                  <a:srgbClr val="01AF16"/>
                </a:solidFill>
              </a:rPr>
              <a:t>detecting</a:t>
            </a:r>
            <a:endParaRPr lang="es-MX" b="1" dirty="0">
              <a:solidFill>
                <a:srgbClr val="01AF16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662123" y="1297289"/>
            <a:ext cx="94898" cy="323165"/>
          </a:xfrm>
          <a:prstGeom prst="straightConnector1">
            <a:avLst/>
          </a:prstGeom>
          <a:ln w="28575">
            <a:solidFill>
              <a:srgbClr val="01AF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6070838" y="1297289"/>
            <a:ext cx="28777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/>
              <a:t>e</a:t>
            </a:r>
            <a:r>
              <a:rPr lang="es-MX" b="1" dirty="0" err="1" smtClean="0"/>
              <a:t>fficiency</a:t>
            </a:r>
            <a:r>
              <a:rPr lang="es-MX" b="1" dirty="0" smtClean="0"/>
              <a:t> </a:t>
            </a:r>
            <a:r>
              <a:rPr lang="es-MX" b="1" dirty="0" err="1" smtClean="0"/>
              <a:t>for</a:t>
            </a:r>
            <a:r>
              <a:rPr lang="es-MX" b="1" dirty="0" smtClean="0"/>
              <a:t> a SD </a:t>
            </a:r>
            <a:r>
              <a:rPr lang="es-MX" b="1" dirty="0" err="1" smtClean="0"/>
              <a:t>to</a:t>
            </a:r>
            <a:r>
              <a:rPr lang="es-MX" b="1" dirty="0" smtClean="0"/>
              <a:t> be </a:t>
            </a:r>
          </a:p>
          <a:p>
            <a:r>
              <a:rPr lang="es-MX" b="1" dirty="0" err="1" smtClean="0"/>
              <a:t>classified</a:t>
            </a:r>
            <a:r>
              <a:rPr lang="es-MX" b="1" dirty="0" smtClean="0"/>
              <a:t> as 1-armL(R) </a:t>
            </a:r>
            <a:endParaRPr lang="es-MX" b="1" dirty="0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5678111" y="1943620"/>
            <a:ext cx="384556" cy="1371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6062667" y="3268457"/>
            <a:ext cx="2249334" cy="646331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fficiency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be</a:t>
            </a:r>
          </a:p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lassified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as 2-arm</a:t>
            </a:r>
            <a:endParaRPr lang="es-MX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81823" y="4097490"/>
            <a:ext cx="155683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rgbClr val="FF0000"/>
                </a:solidFill>
              </a:rPr>
              <a:t>efficiency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to</a:t>
            </a:r>
            <a:endParaRPr lang="es-MX" b="1" dirty="0" smtClean="0">
              <a:solidFill>
                <a:srgbClr val="FF0000"/>
              </a:solidFill>
            </a:endParaRPr>
          </a:p>
          <a:p>
            <a:r>
              <a:rPr lang="es-MX" b="1" dirty="0">
                <a:solidFill>
                  <a:srgbClr val="FF0000"/>
                </a:solidFill>
              </a:rPr>
              <a:t>b</a:t>
            </a:r>
            <a:r>
              <a:rPr lang="es-MX" b="1" dirty="0" smtClean="0">
                <a:solidFill>
                  <a:srgbClr val="FF0000"/>
                </a:solidFill>
              </a:rPr>
              <a:t>e </a:t>
            </a:r>
            <a:r>
              <a:rPr lang="es-MX" b="1" dirty="0" err="1" smtClean="0">
                <a:solidFill>
                  <a:srgbClr val="FF0000"/>
                </a:solidFill>
              </a:rPr>
              <a:t>taken</a:t>
            </a:r>
            <a:r>
              <a:rPr lang="es-MX" b="1" dirty="0" smtClean="0">
                <a:solidFill>
                  <a:srgbClr val="FF0000"/>
                </a:solidFill>
              </a:rPr>
              <a:t> as </a:t>
            </a:r>
          </a:p>
          <a:p>
            <a:r>
              <a:rPr lang="es-MX" b="1" dirty="0" err="1" smtClean="0">
                <a:solidFill>
                  <a:srgbClr val="FF0000"/>
                </a:solidFill>
              </a:rPr>
              <a:t>the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opposite</a:t>
            </a:r>
            <a:endParaRPr lang="es-MX" b="1" dirty="0">
              <a:solidFill>
                <a:srgbClr val="FF0000"/>
              </a:solidFill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flipV="1">
            <a:off x="2938659" y="4379135"/>
            <a:ext cx="118053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H="1">
            <a:off x="5652120" y="3918291"/>
            <a:ext cx="504056" cy="0"/>
          </a:xfrm>
          <a:prstGeom prst="straightConnector1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17377" y="5805264"/>
            <a:ext cx="2698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/>
              <a:t>e</a:t>
            </a:r>
            <a:r>
              <a:rPr lang="es-MX" b="1" dirty="0" err="1" smtClean="0"/>
              <a:t>fficiency</a:t>
            </a:r>
            <a:r>
              <a:rPr lang="es-MX" b="1" dirty="0" smtClean="0"/>
              <a:t> of SD &amp; NSD</a:t>
            </a:r>
          </a:p>
          <a:p>
            <a:r>
              <a:rPr lang="es-MX" b="1" dirty="0" err="1" smtClean="0"/>
              <a:t>to</a:t>
            </a:r>
            <a:r>
              <a:rPr lang="es-MX" b="1" dirty="0" smtClean="0"/>
              <a:t> be </a:t>
            </a:r>
            <a:r>
              <a:rPr lang="es-MX" b="1" dirty="0" err="1" smtClean="0"/>
              <a:t>classified</a:t>
            </a:r>
            <a:r>
              <a:rPr lang="es-MX" b="1" dirty="0" smtClean="0"/>
              <a:t> as </a:t>
            </a:r>
          </a:p>
          <a:p>
            <a:r>
              <a:rPr lang="es-MX" b="1" dirty="0" smtClean="0"/>
              <a:t>1-arm L(R),  2-arm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840356" y="2669445"/>
            <a:ext cx="121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PYTHIA 6</a:t>
            </a:r>
            <a:endParaRPr lang="es-MX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156176" y="5138639"/>
            <a:ext cx="2225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err="1"/>
              <a:t>e</a:t>
            </a:r>
            <a:r>
              <a:rPr lang="es-MX" sz="1600" b="1" dirty="0" err="1" smtClean="0"/>
              <a:t>fficiencies</a:t>
            </a:r>
            <a:r>
              <a:rPr lang="es-MX" sz="1600" b="1" dirty="0" smtClean="0"/>
              <a:t> </a:t>
            </a:r>
            <a:r>
              <a:rPr lang="es-MX" sz="1600" b="1" dirty="0" err="1" smtClean="0"/>
              <a:t>used</a:t>
            </a:r>
            <a:r>
              <a:rPr lang="es-MX" sz="1600" b="1" dirty="0" smtClean="0"/>
              <a:t>: </a:t>
            </a:r>
          </a:p>
          <a:p>
            <a:r>
              <a:rPr lang="es-MX" sz="1600" b="1" dirty="0"/>
              <a:t>m</a:t>
            </a:r>
            <a:r>
              <a:rPr lang="es-MX" sz="1600" b="1" dirty="0" smtClean="0"/>
              <a:t>ean </a:t>
            </a:r>
            <a:r>
              <a:rPr lang="es-MX" sz="1600" b="1" dirty="0" err="1" smtClean="0"/>
              <a:t>between</a:t>
            </a:r>
            <a:endParaRPr lang="es-MX" sz="1600" b="1" dirty="0" smtClean="0"/>
          </a:p>
          <a:p>
            <a:r>
              <a:rPr lang="es-MX" sz="1600" b="1" dirty="0" smtClean="0"/>
              <a:t>PYTHIA and PHOJET</a:t>
            </a:r>
            <a:endParaRPr lang="es-MX" sz="16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8717973" y="6463364"/>
            <a:ext cx="42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933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6483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419872" y="3070701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esults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symmetric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despite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</a:t>
            </a:r>
            <a:endParaRPr lang="es-MX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cceptance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</a:t>
            </a:r>
            <a:endParaRPr lang="es-MX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 flipV="1">
            <a:off x="5652120" y="2780928"/>
            <a:ext cx="0" cy="28977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827584" y="371703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C00000"/>
                </a:solidFill>
              </a:rPr>
              <a:t>c</a:t>
            </a:r>
            <a:r>
              <a:rPr lang="es-MX" b="1" dirty="0" err="1" smtClean="0">
                <a:solidFill>
                  <a:srgbClr val="C00000"/>
                </a:solidFill>
              </a:rPr>
              <a:t>orrected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for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acceptance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beam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background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electronic</a:t>
            </a:r>
            <a:r>
              <a:rPr lang="es-MX" b="1" dirty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noise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collision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pileup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52120" y="980728"/>
            <a:ext cx="108012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7164288" y="1362120"/>
                <a:ext cx="18646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c</a:t>
                </a:r>
                <a:r>
                  <a:rPr lang="es-MX" b="1" dirty="0" err="1" smtClean="0"/>
                  <a:t>onsistent</a:t>
                </a:r>
                <a:r>
                  <a:rPr lang="es-MX" b="1" dirty="0" smtClean="0"/>
                  <a:t> </a:t>
                </a:r>
                <a:r>
                  <a:rPr lang="es-MX" b="1" dirty="0" err="1" smtClean="0"/>
                  <a:t>with</a:t>
                </a:r>
                <a:endParaRPr lang="es-MX" b="1" dirty="0" smtClean="0"/>
              </a:p>
              <a:p>
                <a:r>
                  <a:rPr lang="es-MX" b="1" dirty="0" smtClean="0"/>
                  <a:t>UA5   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</a:rPr>
                      <m:t>𝒑</m:t>
                    </m:r>
                  </m:oMath>
                </a14:m>
                <a:r>
                  <a:rPr lang="es-MX" b="1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MX" b="1" i="1" smtClean="0">
                            <a:latin typeface="Cambria Math"/>
                          </a:rPr>
                          <m:t>𝒑</m:t>
                        </m:r>
                      </m:e>
                    </m:acc>
                  </m:oMath>
                </a14:m>
                <a:endParaRPr lang="es-MX" b="1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1362120"/>
                <a:ext cx="1864613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614" t="-4717" r="-2288" b="-141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830442" y="4448256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DD </a:t>
            </a:r>
            <a:r>
              <a:rPr lang="es-MX" b="1" dirty="0" err="1" smtClean="0"/>
              <a:t>events</a:t>
            </a:r>
            <a:r>
              <a:rPr lang="es-MX" b="1" dirty="0" smtClean="0"/>
              <a:t> </a:t>
            </a:r>
            <a:r>
              <a:rPr lang="es-MX" b="1" dirty="0" err="1" smtClean="0"/>
              <a:t>defined</a:t>
            </a:r>
            <a:r>
              <a:rPr lang="es-MX" b="1" dirty="0" smtClean="0"/>
              <a:t> as NSD </a:t>
            </a:r>
            <a:r>
              <a:rPr lang="es-MX" b="1" dirty="0" err="1" smtClean="0"/>
              <a:t>with</a:t>
            </a:r>
            <a:r>
              <a:rPr lang="es-MX" b="1" dirty="0" smtClean="0"/>
              <a:t> </a:t>
            </a:r>
            <a:r>
              <a:rPr lang="es-MX" b="1" dirty="0" err="1" smtClean="0"/>
              <a:t>large</a:t>
            </a:r>
            <a:r>
              <a:rPr lang="es-MX" b="1" dirty="0" smtClean="0"/>
              <a:t> gap</a:t>
            </a:r>
            <a:endParaRPr lang="es-MX" b="1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049" y="5013176"/>
            <a:ext cx="2962961" cy="148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5469553" y="5116542"/>
                <a:ext cx="15552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with  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l-GR" b="1" i="1" smtClean="0">
                        <a:latin typeface="Cambria Math"/>
                        <a:ea typeface="Cambria Math"/>
                      </a:rPr>
                      <m:t>𝜼</m:t>
                    </m:r>
                    <m:r>
                      <a:rPr lang="es-MX" b="1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s-MX" b="1" i="1" smtClean="0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es-MX" b="1" dirty="0" smtClean="0"/>
                  <a:t> </a:t>
                </a:r>
                <a:endParaRPr lang="es-MX" b="1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53" y="5116542"/>
                <a:ext cx="155523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137" t="-8197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12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624403" y="188639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a</a:t>
            </a:r>
            <a:r>
              <a:rPr lang="es-MX" b="1" dirty="0" smtClean="0">
                <a:solidFill>
                  <a:srgbClr val="C00000"/>
                </a:solidFill>
              </a:rPr>
              <a:t>t </a:t>
            </a:r>
            <a:r>
              <a:rPr lang="es-MX" b="1" dirty="0" err="1" smtClean="0">
                <a:solidFill>
                  <a:srgbClr val="C00000"/>
                </a:solidFill>
              </a:rPr>
              <a:t>high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energy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the</a:t>
            </a:r>
            <a:r>
              <a:rPr lang="es-MX" b="1" dirty="0" smtClean="0">
                <a:solidFill>
                  <a:srgbClr val="C00000"/>
                </a:solidFill>
              </a:rPr>
              <a:t> ratio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remains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constant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68002" y="179979"/>
            <a:ext cx="61863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/>
              <a:t>Measurement</a:t>
            </a:r>
            <a:r>
              <a:rPr lang="es-MX" sz="2400" b="1" dirty="0" smtClean="0"/>
              <a:t> </a:t>
            </a:r>
            <a:r>
              <a:rPr lang="es-MX" sz="2400" b="1" dirty="0"/>
              <a:t>of </a:t>
            </a:r>
            <a:r>
              <a:rPr lang="es-MX" sz="2400" b="1" dirty="0" smtClean="0"/>
              <a:t> </a:t>
            </a:r>
            <a:r>
              <a:rPr lang="es-MX" sz="2400" b="1" dirty="0" err="1"/>
              <a:t>Inelastic</a:t>
            </a:r>
            <a:r>
              <a:rPr lang="es-MX" sz="2400" b="1" dirty="0"/>
              <a:t> Cross </a:t>
            </a:r>
            <a:r>
              <a:rPr lang="es-MX" sz="2400" b="1" dirty="0" err="1"/>
              <a:t>Section</a:t>
            </a:r>
            <a:r>
              <a:rPr lang="es-MX" sz="2400" b="1" dirty="0"/>
              <a:t>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68" y="630152"/>
            <a:ext cx="4786287" cy="472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323528" y="1268760"/>
            <a:ext cx="3108562" cy="1534260"/>
            <a:chOff x="2483768" y="3068960"/>
            <a:chExt cx="5349465" cy="298940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" t="11010" r="1381" b="21458"/>
            <a:stretch/>
          </p:blipFill>
          <p:spPr bwMode="auto">
            <a:xfrm>
              <a:off x="2483768" y="3068960"/>
              <a:ext cx="4896544" cy="2625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5 Cilindro"/>
            <p:cNvSpPr/>
            <p:nvPr/>
          </p:nvSpPr>
          <p:spPr>
            <a:xfrm rot="4124216" flipV="1">
              <a:off x="3832187" y="3720711"/>
              <a:ext cx="1137972" cy="1748203"/>
            </a:xfrm>
            <a:prstGeom prst="can">
              <a:avLst>
                <a:gd name="adj" fmla="val 634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CuadroTexto"/>
            <p:cNvSpPr txBox="1"/>
            <p:nvPr/>
          </p:nvSpPr>
          <p:spPr>
            <a:xfrm rot="20465029">
              <a:off x="4427985" y="522794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SPD</a:t>
              </a:r>
              <a:endParaRPr lang="es-MX" dirty="0"/>
            </a:p>
          </p:txBody>
        </p:sp>
        <p:sp>
          <p:nvSpPr>
            <p:cNvPr id="8" name="7 CuadroTexto"/>
            <p:cNvSpPr txBox="1"/>
            <p:nvPr/>
          </p:nvSpPr>
          <p:spPr>
            <a:xfrm rot="20343719">
              <a:off x="6609821" y="4196887"/>
              <a:ext cx="1223412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VZERO-R</a:t>
              </a:r>
              <a:endParaRPr lang="es-MX" dirty="0"/>
            </a:p>
          </p:txBody>
        </p:sp>
        <p:sp>
          <p:nvSpPr>
            <p:cNvPr id="9" name="8 CuadroTexto"/>
            <p:cNvSpPr txBox="1"/>
            <p:nvPr/>
          </p:nvSpPr>
          <p:spPr>
            <a:xfrm rot="20343719">
              <a:off x="2702706" y="5689034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VZERO-L</a:t>
              </a:r>
              <a:endParaRPr lang="es-MX" dirty="0"/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179512" y="3140968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MB-and : </a:t>
            </a:r>
            <a:r>
              <a:rPr lang="es-MX" b="1" dirty="0" err="1" smtClean="0"/>
              <a:t>coincidence</a:t>
            </a:r>
            <a:r>
              <a:rPr lang="es-MX" b="1" dirty="0" smtClean="0"/>
              <a:t> of VZERO-L</a:t>
            </a:r>
          </a:p>
          <a:p>
            <a:r>
              <a:rPr lang="es-MX" b="1" dirty="0"/>
              <a:t>a</a:t>
            </a:r>
            <a:r>
              <a:rPr lang="es-MX" b="1" dirty="0" smtClean="0"/>
              <a:t>nd –R in a van der </a:t>
            </a:r>
            <a:r>
              <a:rPr lang="es-MX" b="1" dirty="0" err="1" smtClean="0"/>
              <a:t>Meer</a:t>
            </a:r>
            <a:r>
              <a:rPr lang="es-MX" b="1" dirty="0" smtClean="0"/>
              <a:t> </a:t>
            </a:r>
            <a:r>
              <a:rPr lang="es-MX" b="1" dirty="0" err="1" smtClean="0"/>
              <a:t>scan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327173" y="4249585"/>
                <a:ext cx="3669177" cy="722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sz="2800" b="1" i="1" smtClean="0">
                            <a:latin typeface="Cambria Math"/>
                          </a:rPr>
                          <m:t>𝒅𝑵</m:t>
                        </m:r>
                        <m:r>
                          <a:rPr lang="es-MX" sz="2800" b="1" i="1" smtClean="0">
                            <a:latin typeface="Cambria Math"/>
                          </a:rPr>
                          <m:t>(</m:t>
                        </m:r>
                        <m:r>
                          <a:rPr lang="es-MX" sz="2800" b="1" i="1" smtClean="0">
                            <a:latin typeface="Cambria Math"/>
                          </a:rPr>
                          <m:t>𝑴𝑩𝒂𝒏𝒅</m:t>
                        </m:r>
                        <m:r>
                          <a:rPr lang="es-MX" sz="2800" b="1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s-MX" sz="2800" b="1" i="1" smtClean="0">
                            <a:latin typeface="Cambria Math"/>
                          </a:rPr>
                          <m:t>𝒅𝒕</m:t>
                        </m:r>
                      </m:den>
                    </m:f>
                  </m:oMath>
                </a14:m>
                <a:r>
                  <a:rPr lang="es-MX" sz="2400" b="1" i="1" dirty="0" smtClean="0"/>
                  <a:t> =A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s-MX" sz="2400" b="1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s-MX" sz="2400" b="1" i="1" smtClean="0">
                            <a:latin typeface="Cambria Math"/>
                            <a:ea typeface="Cambria Math"/>
                          </a:rPr>
                          <m:t>𝒊𝒏𝒆𝒍</m:t>
                        </m:r>
                      </m:sub>
                    </m:sSub>
                    <m:r>
                      <a:rPr lang="es-MX" sz="2400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s-MX" sz="2400" b="1" i="1" smtClean="0">
                        <a:latin typeface="Cambria Math"/>
                        <a:ea typeface="Cambria Math"/>
                      </a:rPr>
                      <m:t>𝑳</m:t>
                    </m:r>
                  </m:oMath>
                </a14:m>
                <a:endParaRPr lang="es-MX" sz="2400" b="1" i="1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3" y="4249585"/>
                <a:ext cx="3669177" cy="722827"/>
              </a:xfrm>
              <a:prstGeom prst="rect">
                <a:avLst/>
              </a:prstGeom>
              <a:blipFill rotWithShape="1">
                <a:blip r:embed="rId4"/>
                <a:stretch>
                  <a:fillRect b="-33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10 Conector recto de flecha"/>
          <p:cNvCxnSpPr/>
          <p:nvPr/>
        </p:nvCxnSpPr>
        <p:spPr>
          <a:xfrm flipH="1">
            <a:off x="2267744" y="4797152"/>
            <a:ext cx="17610" cy="61682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1105815" y="5394791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00B050"/>
                </a:solidFill>
              </a:rPr>
              <a:t>a</a:t>
            </a:r>
            <a:r>
              <a:rPr lang="es-MX" b="1" dirty="0" err="1" smtClean="0">
                <a:solidFill>
                  <a:srgbClr val="00B050"/>
                </a:solidFill>
              </a:rPr>
              <a:t>cc</a:t>
            </a:r>
            <a:r>
              <a:rPr lang="es-MX" b="1" dirty="0" smtClean="0">
                <a:solidFill>
                  <a:srgbClr val="00B050"/>
                </a:solidFill>
              </a:rPr>
              <a:t>. and </a:t>
            </a:r>
            <a:r>
              <a:rPr lang="es-MX" b="1" dirty="0" err="1" smtClean="0">
                <a:solidFill>
                  <a:srgbClr val="00B050"/>
                </a:solidFill>
              </a:rPr>
              <a:t>eff</a:t>
            </a:r>
            <a:r>
              <a:rPr lang="es-MX" b="1" dirty="0" smtClean="0">
                <a:solidFill>
                  <a:srgbClr val="00B050"/>
                </a:solidFill>
              </a:rPr>
              <a:t>. </a:t>
            </a:r>
            <a:r>
              <a:rPr lang="es-MX" b="1" dirty="0" err="1" smtClean="0">
                <a:solidFill>
                  <a:srgbClr val="00B050"/>
                </a:solidFill>
              </a:rPr>
              <a:t>determined</a:t>
            </a:r>
            <a:r>
              <a:rPr lang="es-MX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00B050"/>
                </a:solidFill>
              </a:rPr>
              <a:t>with</a:t>
            </a:r>
            <a:r>
              <a:rPr lang="es-MX" b="1" dirty="0" smtClean="0">
                <a:solidFill>
                  <a:srgbClr val="00B050"/>
                </a:solidFill>
              </a:rPr>
              <a:t> </a:t>
            </a:r>
            <a:r>
              <a:rPr lang="es-MX" b="1" dirty="0" err="1" smtClean="0">
                <a:solidFill>
                  <a:srgbClr val="00B050"/>
                </a:solidFill>
              </a:rPr>
              <a:t>adjusted</a:t>
            </a:r>
            <a:r>
              <a:rPr lang="es-MX" b="1" dirty="0">
                <a:solidFill>
                  <a:srgbClr val="00B050"/>
                </a:solidFill>
              </a:rPr>
              <a:t> </a:t>
            </a:r>
            <a:r>
              <a:rPr lang="es-MX" b="1" dirty="0" err="1" smtClean="0">
                <a:solidFill>
                  <a:srgbClr val="00B050"/>
                </a:solidFill>
              </a:rPr>
              <a:t>simulation</a:t>
            </a:r>
            <a:endParaRPr lang="es-MX" b="1" dirty="0">
              <a:solidFill>
                <a:srgbClr val="00B05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488" y="5229200"/>
            <a:ext cx="5167645" cy="153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3996350" y="5355370"/>
            <a:ext cx="4628900" cy="5219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13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567" y="3818180"/>
            <a:ext cx="4859337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-1"/>
          <a:stretch/>
        </p:blipFill>
        <p:spPr bwMode="auto">
          <a:xfrm>
            <a:off x="4284663" y="518898"/>
            <a:ext cx="4859337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68879" y="188912"/>
            <a:ext cx="28023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/>
              <a:t>Measurements</a:t>
            </a:r>
            <a:r>
              <a:rPr lang="es-MX" sz="2400" b="1" dirty="0"/>
              <a:t> of </a:t>
            </a:r>
            <a:endParaRPr lang="es-MX" sz="2400" b="1" dirty="0" smtClean="0"/>
          </a:p>
          <a:p>
            <a:pPr eaLnBrk="1" hangingPunct="1"/>
            <a:r>
              <a:rPr lang="es-MX" sz="2400" b="1" dirty="0" err="1" smtClean="0"/>
              <a:t>Diffractive</a:t>
            </a:r>
            <a:r>
              <a:rPr lang="es-MX" sz="2400" b="1" dirty="0" smtClean="0"/>
              <a:t> </a:t>
            </a:r>
            <a:endParaRPr lang="es-MX" sz="2400" b="1" dirty="0"/>
          </a:p>
          <a:p>
            <a:pPr eaLnBrk="1" hangingPunct="1"/>
            <a:r>
              <a:rPr lang="es-MX" sz="2400" b="1" dirty="0" smtClean="0"/>
              <a:t>Cross </a:t>
            </a:r>
            <a:r>
              <a:rPr lang="es-MX" sz="2400" b="1" dirty="0" err="1"/>
              <a:t>Section</a:t>
            </a:r>
            <a:r>
              <a:rPr lang="es-MX" sz="2400" b="1" dirty="0"/>
              <a:t> </a:t>
            </a:r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5713194" y="188913"/>
            <a:ext cx="2317261" cy="329985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single </a:t>
            </a:r>
            <a:r>
              <a:rPr lang="es-MX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diffractive</a:t>
            </a:r>
            <a:endParaRPr lang="es-MX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0488" name="WordArt 8"/>
          <p:cNvSpPr>
            <a:spLocks noChangeArrowheads="1" noChangeShapeType="1" noTextEdit="1"/>
          </p:cNvSpPr>
          <p:nvPr/>
        </p:nvSpPr>
        <p:spPr bwMode="auto">
          <a:xfrm>
            <a:off x="5453843" y="3406205"/>
            <a:ext cx="2520975" cy="2959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double</a:t>
            </a:r>
            <a:r>
              <a:rPr lang="es-MX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es-MX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diffractive</a:t>
            </a:r>
            <a:endParaRPr lang="es-MX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51720" y="496649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Gotsman</a:t>
            </a:r>
            <a:r>
              <a:rPr lang="es-MX" dirty="0" smtClean="0"/>
              <a:t> et al.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042774" y="5302991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Goulianos</a:t>
            </a:r>
            <a:endParaRPr lang="es-MX" dirty="0" smtClean="0"/>
          </a:p>
          <a:p>
            <a:r>
              <a:rPr lang="es-MX" dirty="0" err="1" smtClean="0"/>
              <a:t>Kaidalov</a:t>
            </a:r>
            <a:r>
              <a:rPr lang="es-MX" dirty="0" smtClean="0"/>
              <a:t> et al.</a:t>
            </a:r>
          </a:p>
          <a:p>
            <a:r>
              <a:rPr lang="es-MX" dirty="0" err="1" smtClean="0"/>
              <a:t>Ostapchenko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Ryskin</a:t>
            </a:r>
            <a:r>
              <a:rPr lang="es-MX" dirty="0" smtClean="0"/>
              <a:t> et al.</a:t>
            </a:r>
            <a:endParaRPr lang="es-MX" dirty="0"/>
          </a:p>
        </p:txBody>
      </p:sp>
      <p:cxnSp>
        <p:nvCxnSpPr>
          <p:cNvPr id="5" name="4 Conector recto"/>
          <p:cNvCxnSpPr>
            <a:endCxn id="2" idx="1"/>
          </p:cNvCxnSpPr>
          <p:nvPr/>
        </p:nvCxnSpPr>
        <p:spPr>
          <a:xfrm>
            <a:off x="1115616" y="5151164"/>
            <a:ext cx="936104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115616" y="5517232"/>
            <a:ext cx="927158" cy="0"/>
          </a:xfrm>
          <a:prstGeom prst="line">
            <a:avLst/>
          </a:prstGeom>
          <a:ln w="285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124562" y="5805264"/>
            <a:ext cx="92715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115616" y="6021288"/>
            <a:ext cx="927158" cy="0"/>
          </a:xfrm>
          <a:prstGeom prst="line">
            <a:avLst/>
          </a:prstGeom>
          <a:ln w="28575">
            <a:solidFill>
              <a:srgbClr val="F99DE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1124562" y="6309320"/>
            <a:ext cx="918212" cy="0"/>
          </a:xfrm>
          <a:prstGeom prst="line">
            <a:avLst/>
          </a:prstGeom>
          <a:ln w="38100">
            <a:solidFill>
              <a:srgbClr val="F99DE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467544" y="1516142"/>
            <a:ext cx="3724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/>
                </a:solidFill>
              </a:rPr>
              <a:t>w</a:t>
            </a:r>
            <a:r>
              <a:rPr lang="es-MX" b="1" dirty="0" err="1" smtClean="0">
                <a:solidFill>
                  <a:schemeClr val="accent6"/>
                </a:solidFill>
              </a:rPr>
              <a:t>ith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inelastic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cross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section</a:t>
            </a:r>
            <a:r>
              <a:rPr lang="es-MX" b="1" dirty="0" smtClean="0">
                <a:solidFill>
                  <a:schemeClr val="accent6"/>
                </a:solidFill>
              </a:rPr>
              <a:t> and</a:t>
            </a:r>
          </a:p>
          <a:p>
            <a:r>
              <a:rPr lang="es-MX" b="1" dirty="0" err="1" smtClean="0">
                <a:solidFill>
                  <a:schemeClr val="accent6"/>
                </a:solidFill>
              </a:rPr>
              <a:t>relative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rates</a:t>
            </a:r>
            <a:r>
              <a:rPr lang="es-MX" b="1" dirty="0" smtClean="0">
                <a:solidFill>
                  <a:schemeClr val="accent6"/>
                </a:solidFill>
              </a:rPr>
              <a:t>  </a:t>
            </a:r>
            <a:r>
              <a:rPr lang="es-MX" b="1" dirty="0" err="1" smtClean="0">
                <a:solidFill>
                  <a:schemeClr val="accent6"/>
                </a:solidFill>
              </a:rPr>
              <a:t>we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obtain</a:t>
            </a:r>
            <a:r>
              <a:rPr lang="es-MX" b="1" dirty="0" smtClean="0">
                <a:solidFill>
                  <a:schemeClr val="accent6"/>
                </a:solidFill>
              </a:rPr>
              <a:t> SD and </a:t>
            </a:r>
          </a:p>
          <a:p>
            <a:r>
              <a:rPr lang="es-MX" b="1" dirty="0" smtClean="0">
                <a:solidFill>
                  <a:schemeClr val="accent6"/>
                </a:solidFill>
              </a:rPr>
              <a:t>DD</a:t>
            </a:r>
            <a:r>
              <a:rPr lang="es-MX" b="1" dirty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cross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sections</a:t>
            </a:r>
            <a:endParaRPr lang="es-MX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521091" y="2624606"/>
                <a:ext cx="3689728" cy="928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f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or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=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𝟎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.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𝟗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 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𝑻𝒆𝑽</m:t>
                    </m:r>
                  </m:oMath>
                </a14:m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we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do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not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have</a:t>
                </a:r>
                <a:endParaRPr lang="es-MX" b="1" dirty="0" smtClean="0">
                  <a:solidFill>
                    <a:schemeClr val="accent6"/>
                  </a:solidFill>
                  <a:latin typeface="+mj-lt"/>
                </a:endParaRPr>
              </a:p>
              <a:p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vdM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scan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𝒊𝒏𝒆𝒍</m:t>
                        </m:r>
                      </m:sub>
                    </m:sSub>
                  </m:oMath>
                </a14:m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from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UA5 </a:t>
                </a:r>
              </a:p>
              <a:p>
                <a:r>
                  <a:rPr lang="es-MX" b="1" dirty="0" err="1">
                    <a:solidFill>
                      <a:schemeClr val="accent6"/>
                    </a:solidFill>
                    <a:latin typeface="+mj-lt"/>
                  </a:rPr>
                  <a:t>w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as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used</a:t>
                </a:r>
                <a:endParaRPr lang="es-MX" b="1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91" y="2624606"/>
                <a:ext cx="3689728" cy="928396"/>
              </a:xfrm>
              <a:prstGeom prst="rect">
                <a:avLst/>
              </a:prstGeom>
              <a:blipFill rotWithShape="1">
                <a:blip r:embed="rId4"/>
                <a:stretch>
                  <a:fillRect l="-1320" t="-2632" r="-495" b="-986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36" y="3670775"/>
            <a:ext cx="2276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0866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430371" y="1730591"/>
            <a:ext cx="42838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6600"/>
                </a:solidFill>
              </a:rPr>
              <a:t>Central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86E06"/>
                </a:solidFill>
                <a:cs typeface="Arial" pitchFamily="34" charset="0"/>
              </a:rPr>
              <a:t>Diffractive Physics </a:t>
            </a:r>
            <a:endParaRPr lang="es-MX" sz="2400" b="1" dirty="0">
              <a:solidFill>
                <a:srgbClr val="F86E06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9" name="Text Box 8"/>
              <p:cNvSpPr txBox="1">
                <a:spLocks noChangeArrowheads="1"/>
              </p:cNvSpPr>
              <p:nvPr/>
            </p:nvSpPr>
            <p:spPr bwMode="auto">
              <a:xfrm>
                <a:off x="1197124" y="2492375"/>
                <a:ext cx="6750374" cy="374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r>
                  <a:rPr lang="es-MX" b="1" dirty="0" smtClean="0">
                    <a:solidFill>
                      <a:srgbClr val="FFFFFF"/>
                    </a:solidFill>
                  </a:rPr>
                  <a:t>Central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diffraction</a:t>
                </a:r>
                <a:r>
                  <a:rPr lang="es-MX" b="1" dirty="0">
                    <a:solidFill>
                      <a:srgbClr val="FFFFFF"/>
                    </a:solidFill>
                  </a:rPr>
                  <a:t> in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proton</a:t>
                </a:r>
                <a:r>
                  <a:rPr lang="es-MX" b="1" dirty="0">
                    <a:solidFill>
                      <a:srgbClr val="FFFFFF"/>
                    </a:solidFill>
                  </a:rPr>
                  <a:t>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proton</a:t>
                </a:r>
                <a:r>
                  <a:rPr lang="es-MX" b="1" dirty="0">
                    <a:solidFill>
                      <a:srgbClr val="FFFFFF"/>
                    </a:solidFill>
                  </a:rPr>
                  <a:t>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collisions</a:t>
                </a:r>
                <a:r>
                  <a:rPr lang="es-MX" b="1" dirty="0">
                    <a:solidFill>
                      <a:srgbClr val="FFFFFF"/>
                    </a:solidFill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rgbClr val="FFFFFF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rgbClr val="FFFFFF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</m:oMath>
                </a14:m>
                <a:r>
                  <a:rPr lang="es-MX" b="1" dirty="0" smtClean="0">
                    <a:solidFill>
                      <a:srgbClr val="FFFFFF"/>
                    </a:solidFill>
                  </a:rPr>
                  <a:t> </a:t>
                </a:r>
                <a:r>
                  <a:rPr lang="es-MX" b="1" dirty="0">
                    <a:solidFill>
                      <a:srgbClr val="FFFFFF"/>
                    </a:solidFill>
                  </a:rPr>
                  <a:t>= 7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TeV</a:t>
                </a:r>
                <a:r>
                  <a:rPr lang="es-MX" b="1" dirty="0">
                    <a:solidFill>
                      <a:srgbClr val="FFFFFF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638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7124" y="2492375"/>
                <a:ext cx="6750374" cy="374398"/>
              </a:xfrm>
              <a:prstGeom prst="rect">
                <a:avLst/>
              </a:prstGeom>
              <a:blipFill rotWithShape="1">
                <a:blip r:embed="rId2"/>
                <a:stretch>
                  <a:fillRect l="-271" t="-655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15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4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2166938"/>
            <a:ext cx="589597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346592" y="129082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Central </a:t>
            </a:r>
            <a:r>
              <a:rPr lang="es-MX" b="1" dirty="0" err="1" smtClean="0">
                <a:solidFill>
                  <a:srgbClr val="C00000"/>
                </a:solidFill>
              </a:rPr>
              <a:t>Diffraction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41772" y="1278711"/>
            <a:ext cx="1774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CD </a:t>
            </a:r>
            <a:r>
              <a:rPr lang="es-MX" b="1" dirty="0" err="1" smtClean="0">
                <a:solidFill>
                  <a:srgbClr val="C00000"/>
                </a:solidFill>
              </a:rPr>
              <a:t>with</a:t>
            </a:r>
            <a:r>
              <a:rPr lang="es-MX" b="1" dirty="0" smtClean="0">
                <a:solidFill>
                  <a:srgbClr val="C00000"/>
                </a:solidFill>
              </a:rPr>
              <a:t> single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dissociation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724128" y="1278711"/>
            <a:ext cx="1864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CD </a:t>
            </a:r>
            <a:r>
              <a:rPr lang="es-MX" b="1" dirty="0" err="1" smtClean="0">
                <a:solidFill>
                  <a:srgbClr val="C00000"/>
                </a:solidFill>
              </a:rPr>
              <a:t>with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double</a:t>
            </a:r>
            <a:endParaRPr lang="es-MX" b="1" dirty="0" smtClean="0">
              <a:solidFill>
                <a:srgbClr val="C00000"/>
              </a:solidFill>
            </a:endParaRPr>
          </a:p>
          <a:p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dissociation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58628" y="548680"/>
            <a:ext cx="610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accent6"/>
                </a:solidFill>
              </a:rPr>
              <a:t>Double</a:t>
            </a:r>
            <a:r>
              <a:rPr lang="es-MX" b="1" dirty="0" smtClean="0">
                <a:solidFill>
                  <a:schemeClr val="accent6"/>
                </a:solidFill>
              </a:rPr>
              <a:t> Gap </a:t>
            </a:r>
            <a:r>
              <a:rPr lang="es-MX" b="1" dirty="0" err="1" smtClean="0">
                <a:solidFill>
                  <a:schemeClr val="accent6"/>
                </a:solidFill>
              </a:rPr>
              <a:t>topology</a:t>
            </a:r>
            <a:r>
              <a:rPr lang="es-MX" b="1" dirty="0" smtClean="0">
                <a:solidFill>
                  <a:schemeClr val="accent6"/>
                </a:solidFill>
              </a:rPr>
              <a:t> as a </a:t>
            </a:r>
            <a:r>
              <a:rPr lang="es-MX" b="1" dirty="0" err="1" smtClean="0">
                <a:solidFill>
                  <a:schemeClr val="accent6"/>
                </a:solidFill>
              </a:rPr>
              <a:t>filter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for</a:t>
            </a:r>
            <a:r>
              <a:rPr lang="es-MX" b="1" dirty="0" smtClean="0">
                <a:solidFill>
                  <a:schemeClr val="accent6"/>
                </a:solidFill>
              </a:rPr>
              <a:t> Central </a:t>
            </a:r>
            <a:r>
              <a:rPr lang="es-MX" b="1" dirty="0" err="1" smtClean="0">
                <a:solidFill>
                  <a:schemeClr val="accent6"/>
                </a:solidFill>
              </a:rPr>
              <a:t>Diffraction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endParaRPr lang="es-MX" b="1" dirty="0">
              <a:solidFill>
                <a:schemeClr val="accent6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063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18" y="980728"/>
            <a:ext cx="619125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39552" y="410042"/>
            <a:ext cx="3376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/>
              <a:t>Double</a:t>
            </a:r>
            <a:r>
              <a:rPr lang="es-MX" sz="2400" b="1" dirty="0" smtClean="0"/>
              <a:t> Gap </a:t>
            </a:r>
            <a:r>
              <a:rPr lang="es-MX" sz="2400" b="1" dirty="0" err="1" smtClean="0"/>
              <a:t>topology</a:t>
            </a:r>
            <a:r>
              <a:rPr lang="es-MX" sz="2400" b="1" dirty="0" smtClean="0"/>
              <a:t> </a:t>
            </a:r>
            <a:endParaRPr lang="es-MX" sz="2400" b="1" dirty="0"/>
          </a:p>
        </p:txBody>
      </p:sp>
      <p:grpSp>
        <p:nvGrpSpPr>
          <p:cNvPr id="20" name="19 Grupo"/>
          <p:cNvGrpSpPr/>
          <p:nvPr/>
        </p:nvGrpSpPr>
        <p:grpSpPr>
          <a:xfrm>
            <a:off x="251519" y="4620827"/>
            <a:ext cx="5373869" cy="812846"/>
            <a:chOff x="251519" y="5165082"/>
            <a:chExt cx="5373869" cy="812846"/>
          </a:xfrm>
        </p:grpSpPr>
        <p:sp>
          <p:nvSpPr>
            <p:cNvPr id="4" name="3 CuadroTexto"/>
            <p:cNvSpPr txBox="1"/>
            <p:nvPr/>
          </p:nvSpPr>
          <p:spPr>
            <a:xfrm>
              <a:off x="1456618" y="5165082"/>
              <a:ext cx="3557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accent6"/>
                  </a:solidFill>
                </a:rPr>
                <a:t>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Number</a:t>
              </a:r>
              <a:r>
                <a:rPr lang="es-MX" b="1" dirty="0" smtClean="0">
                  <a:solidFill>
                    <a:schemeClr val="accent6"/>
                  </a:solidFill>
                </a:rPr>
                <a:t> of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Double</a:t>
              </a:r>
              <a:r>
                <a:rPr lang="es-MX" b="1" dirty="0" smtClean="0">
                  <a:solidFill>
                    <a:schemeClr val="accent6"/>
                  </a:solidFill>
                </a:rPr>
                <a:t> Gap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events</a:t>
              </a:r>
              <a:endParaRPr lang="es-MX" b="1" dirty="0">
                <a:solidFill>
                  <a:schemeClr val="accent6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56618" y="5608596"/>
              <a:ext cx="4168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err="1" smtClean="0">
                  <a:solidFill>
                    <a:schemeClr val="accent6"/>
                  </a:solidFill>
                </a:rPr>
                <a:t>Number</a:t>
              </a:r>
              <a:r>
                <a:rPr lang="es-MX" b="1" dirty="0" smtClean="0">
                  <a:solidFill>
                    <a:schemeClr val="accent6"/>
                  </a:solidFill>
                </a:rPr>
                <a:t> of VZERO-L –R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coincidence</a:t>
              </a:r>
              <a:endParaRPr lang="es-MX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flipV="1">
              <a:off x="1544886" y="5580582"/>
              <a:ext cx="3675186" cy="28014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14 CuadroTexto"/>
                <p:cNvSpPr txBox="1"/>
                <p:nvPr/>
              </p:nvSpPr>
              <p:spPr>
                <a:xfrm>
                  <a:off x="251519" y="5200070"/>
                  <a:ext cx="129336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𝑵</m:t>
                          </m:r>
                        </m:e>
                        <m:sub>
                          <m: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𝑫𝑮</m:t>
                          </m:r>
                        </m:sub>
                      </m:sSub>
                    </m:oMath>
                  </a14:m>
                  <a:r>
                    <a:rPr lang="es-MX" sz="3200" b="1" dirty="0" smtClean="0">
                      <a:solidFill>
                        <a:schemeClr val="accent6"/>
                      </a:solidFill>
                    </a:rPr>
                    <a:t> =</a:t>
                  </a:r>
                  <a:endParaRPr lang="es-MX" sz="32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14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19" y="5200070"/>
                  <a:ext cx="1293367" cy="58477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3542" r="-11321" b="-3333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18 CuadroTexto"/>
          <p:cNvSpPr txBox="1"/>
          <p:nvPr/>
        </p:nvSpPr>
        <p:spPr>
          <a:xfrm>
            <a:off x="331226" y="5793421"/>
            <a:ext cx="6117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>
                <a:solidFill>
                  <a:srgbClr val="C00000"/>
                </a:solidFill>
              </a:rPr>
              <a:t>Potential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measure</a:t>
            </a:r>
            <a:r>
              <a:rPr lang="es-MX" sz="2000" b="1" dirty="0" smtClean="0">
                <a:solidFill>
                  <a:srgbClr val="C00000"/>
                </a:solidFill>
              </a:rPr>
              <a:t> of </a:t>
            </a:r>
            <a:r>
              <a:rPr lang="es-MX" sz="2000" b="1" dirty="0" err="1" smtClean="0">
                <a:solidFill>
                  <a:srgbClr val="C00000"/>
                </a:solidFill>
              </a:rPr>
              <a:t>the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amount</a:t>
            </a:r>
            <a:r>
              <a:rPr lang="es-MX" sz="2000" b="1" dirty="0" smtClean="0">
                <a:solidFill>
                  <a:srgbClr val="C00000"/>
                </a:solidFill>
              </a:rPr>
              <a:t> of </a:t>
            </a:r>
          </a:p>
          <a:p>
            <a:r>
              <a:rPr lang="es-MX" sz="2000" b="1" dirty="0" smtClean="0">
                <a:solidFill>
                  <a:srgbClr val="C00000"/>
                </a:solidFill>
              </a:rPr>
              <a:t>Central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Diffractive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events</a:t>
            </a:r>
            <a:r>
              <a:rPr lang="es-MX" sz="2000" b="1" dirty="0" smtClean="0">
                <a:solidFill>
                  <a:srgbClr val="C00000"/>
                </a:solidFill>
              </a:rPr>
              <a:t>  in  </a:t>
            </a:r>
            <a:r>
              <a:rPr lang="es-MX" sz="2000" b="1" dirty="0" err="1">
                <a:solidFill>
                  <a:srgbClr val="C00000"/>
                </a:solidFill>
              </a:rPr>
              <a:t>M</a:t>
            </a:r>
            <a:r>
              <a:rPr lang="es-MX" sz="2000" b="1" dirty="0" err="1" smtClean="0">
                <a:solidFill>
                  <a:srgbClr val="C00000"/>
                </a:solidFill>
              </a:rPr>
              <a:t>inimum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Bias</a:t>
            </a:r>
            <a:r>
              <a:rPr lang="es-MX" sz="2000" b="1" dirty="0" smtClean="0">
                <a:solidFill>
                  <a:srgbClr val="C00000"/>
                </a:solidFill>
              </a:rPr>
              <a:t> data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047308" y="378904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4.2 gap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331640" y="375677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2.8 gap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3414817" y="328581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1.8 gap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756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36" y="908720"/>
            <a:ext cx="653213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23528" y="149719"/>
            <a:ext cx="5851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/>
              <a:t>Double</a:t>
            </a:r>
            <a:r>
              <a:rPr lang="es-MX" sz="2400" b="1" dirty="0" smtClean="0"/>
              <a:t> Gap </a:t>
            </a:r>
            <a:r>
              <a:rPr lang="es-MX" sz="2400" b="1" dirty="0" err="1" smtClean="0"/>
              <a:t>fraction</a:t>
            </a:r>
            <a:r>
              <a:rPr lang="es-MX" sz="2400" b="1" dirty="0" smtClean="0"/>
              <a:t> in </a:t>
            </a:r>
            <a:r>
              <a:rPr lang="es-MX" sz="2400" b="1" dirty="0" err="1" smtClean="0"/>
              <a:t>proton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proton</a:t>
            </a:r>
            <a:r>
              <a:rPr lang="es-MX" sz="2400" b="1" dirty="0" smtClean="0"/>
              <a:t>   </a:t>
            </a:r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5866940" y="146532"/>
                <a:ext cx="1905843" cy="4684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s-MX" sz="24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es-MX" sz="2400" b="1" i="1" smtClean="0">
                              <a:latin typeface="Cambria Math"/>
                            </a:rPr>
                            <m:t> </m:t>
                          </m:r>
                        </m:e>
                      </m:rad>
                      <m:r>
                        <a:rPr lang="es-MX" sz="2400" b="1" i="1" smtClean="0">
                          <a:latin typeface="Cambria Math"/>
                        </a:rPr>
                        <m:t>=</m:t>
                      </m:r>
                      <m:r>
                        <a:rPr lang="es-MX" sz="2400" b="1" i="1" smtClean="0">
                          <a:latin typeface="Cambria Math"/>
                        </a:rPr>
                        <m:t>𝟕</m:t>
                      </m:r>
                      <m:r>
                        <a:rPr lang="es-MX" sz="2400" b="1" i="1" smtClean="0">
                          <a:latin typeface="Cambria Math"/>
                        </a:rPr>
                        <m:t> </m:t>
                      </m:r>
                      <m:r>
                        <a:rPr lang="es-MX" sz="2400" b="1" i="1" smtClean="0">
                          <a:latin typeface="Cambria Math"/>
                        </a:rPr>
                        <m:t>𝑻𝒆𝑽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940" y="146532"/>
                <a:ext cx="1905843" cy="4684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61" y="5445224"/>
            <a:ext cx="49625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288799" y="1628800"/>
            <a:ext cx="17620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/>
              <a:t>f</a:t>
            </a:r>
            <a:r>
              <a:rPr lang="es-MX" b="1" dirty="0" err="1" smtClean="0"/>
              <a:t>raction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uniform</a:t>
            </a:r>
            <a:r>
              <a:rPr lang="es-MX" b="1" dirty="0" smtClean="0"/>
              <a:t> </a:t>
            </a:r>
            <a:r>
              <a:rPr lang="es-MX" b="1" dirty="0" err="1" smtClean="0"/>
              <a:t>over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several</a:t>
            </a:r>
            <a:r>
              <a:rPr lang="es-MX" b="1" dirty="0" smtClean="0"/>
              <a:t>  data </a:t>
            </a:r>
          </a:p>
          <a:p>
            <a:r>
              <a:rPr lang="es-MX" b="1" dirty="0" err="1" smtClean="0"/>
              <a:t>taking</a:t>
            </a:r>
            <a:r>
              <a:rPr lang="es-MX" b="1" dirty="0" smtClean="0"/>
              <a:t> </a:t>
            </a:r>
            <a:r>
              <a:rPr lang="es-MX" b="1" dirty="0" err="1" smtClean="0"/>
              <a:t>periods</a:t>
            </a:r>
            <a:endParaRPr lang="es-MX" b="1" dirty="0" smtClean="0"/>
          </a:p>
          <a:p>
            <a:endParaRPr lang="es-MX" b="1" dirty="0" smtClean="0"/>
          </a:p>
          <a:p>
            <a:r>
              <a:rPr lang="es-MX" b="1" dirty="0" err="1" smtClean="0"/>
              <a:t>Next</a:t>
            </a:r>
            <a:r>
              <a:rPr lang="es-MX" b="1" dirty="0" smtClean="0"/>
              <a:t>:</a:t>
            </a:r>
          </a:p>
          <a:p>
            <a:endParaRPr lang="es-MX" b="1" dirty="0"/>
          </a:p>
          <a:p>
            <a:r>
              <a:rPr lang="es-MX" b="1" dirty="0" err="1"/>
              <a:t>t</a:t>
            </a:r>
            <a:r>
              <a:rPr lang="es-MX" b="1" dirty="0" err="1" smtClean="0"/>
              <a:t>urn</a:t>
            </a:r>
            <a:r>
              <a:rPr lang="es-MX" b="1" dirty="0" smtClean="0"/>
              <a:t> </a:t>
            </a:r>
            <a:r>
              <a:rPr lang="es-MX" b="1" dirty="0" err="1" smtClean="0"/>
              <a:t>it</a:t>
            </a:r>
            <a:r>
              <a:rPr lang="es-MX" b="1" dirty="0" smtClean="0"/>
              <a:t> </a:t>
            </a:r>
            <a:r>
              <a:rPr lang="es-MX" b="1" dirty="0" err="1" smtClean="0"/>
              <a:t>into</a:t>
            </a:r>
            <a:r>
              <a:rPr lang="es-MX" b="1" dirty="0" smtClean="0"/>
              <a:t> a</a:t>
            </a:r>
          </a:p>
          <a:p>
            <a:r>
              <a:rPr lang="es-MX" b="1" dirty="0" err="1"/>
              <a:t>c</a:t>
            </a:r>
            <a:r>
              <a:rPr lang="es-MX" b="1" dirty="0" err="1" smtClean="0"/>
              <a:t>ross</a:t>
            </a:r>
            <a:r>
              <a:rPr lang="es-MX" b="1" dirty="0" smtClean="0"/>
              <a:t> </a:t>
            </a:r>
            <a:r>
              <a:rPr lang="es-MX" b="1" dirty="0" err="1" smtClean="0"/>
              <a:t>section</a:t>
            </a:r>
            <a:endParaRPr lang="es-MX" b="1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18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2019374" y="6296828"/>
            <a:ext cx="542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C00000"/>
                </a:solidFill>
              </a:rPr>
              <a:t>w</a:t>
            </a:r>
            <a:r>
              <a:rPr lang="es-MX" b="1" dirty="0" err="1" smtClean="0">
                <a:solidFill>
                  <a:srgbClr val="C00000"/>
                </a:solidFill>
              </a:rPr>
              <a:t>e</a:t>
            </a:r>
            <a:r>
              <a:rPr lang="es-MX" b="1" dirty="0" smtClean="0">
                <a:solidFill>
                  <a:srgbClr val="C00000"/>
                </a:solidFill>
              </a:rPr>
              <a:t> are </a:t>
            </a:r>
            <a:r>
              <a:rPr lang="es-MX" b="1" dirty="0" err="1" smtClean="0">
                <a:solidFill>
                  <a:srgbClr val="C00000"/>
                </a:solidFill>
              </a:rPr>
              <a:t>exploring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the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invariant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mass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distribution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610936" y="1628800"/>
            <a:ext cx="61380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MX" sz="2400" b="1" i="1" dirty="0">
                <a:solidFill>
                  <a:srgbClr val="FFFF00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plans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to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improve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>
                <a:solidFill>
                  <a:srgbClr val="F86E06"/>
                </a:solidFill>
              </a:rPr>
              <a:t>ALICE </a:t>
            </a:r>
            <a:r>
              <a:rPr lang="es-MX" sz="2400" b="1" i="1" dirty="0" smtClean="0">
                <a:solidFill>
                  <a:srgbClr val="F86E06"/>
                </a:solidFill>
              </a:rPr>
              <a:t>performance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on</a:t>
            </a:r>
            <a:endParaRPr lang="es-MX" sz="2400" b="1" i="1" dirty="0">
              <a:solidFill>
                <a:srgbClr val="F86E06"/>
              </a:solidFill>
            </a:endParaRPr>
          </a:p>
          <a:p>
            <a:pPr algn="ctr" eaLnBrk="1" hangingPunct="1"/>
            <a:r>
              <a:rPr lang="es-MX" sz="2400" b="1" i="1" dirty="0" err="1">
                <a:solidFill>
                  <a:srgbClr val="F86E06"/>
                </a:solidFill>
              </a:rPr>
              <a:t>photon</a:t>
            </a:r>
            <a:r>
              <a:rPr lang="es-MX" sz="2400" b="1" i="1" dirty="0">
                <a:solidFill>
                  <a:srgbClr val="F86E06"/>
                </a:solidFill>
              </a:rPr>
              <a:t> </a:t>
            </a:r>
            <a:r>
              <a:rPr lang="es-MX" sz="2400" b="1" i="1" dirty="0" err="1">
                <a:solidFill>
                  <a:srgbClr val="F86E06"/>
                </a:solidFill>
              </a:rPr>
              <a:t>induced</a:t>
            </a:r>
            <a:r>
              <a:rPr lang="es-MX" sz="2400" b="1" i="1" dirty="0">
                <a:solidFill>
                  <a:srgbClr val="F86E06"/>
                </a:solidFill>
              </a:rPr>
              <a:t> and </a:t>
            </a:r>
            <a:r>
              <a:rPr lang="es-MX" sz="2400" b="1" i="1" dirty="0" err="1">
                <a:solidFill>
                  <a:srgbClr val="F86E06"/>
                </a:solidFill>
              </a:rPr>
              <a:t>diffractive</a:t>
            </a:r>
            <a:r>
              <a:rPr lang="es-MX" sz="2400" b="1" i="1" dirty="0">
                <a:solidFill>
                  <a:srgbClr val="F86E06"/>
                </a:solidFill>
              </a:rPr>
              <a:t> </a:t>
            </a:r>
            <a:r>
              <a:rPr lang="es-MX" sz="2400" b="1" i="1" dirty="0" err="1">
                <a:solidFill>
                  <a:srgbClr val="F86E06"/>
                </a:solidFill>
              </a:rPr>
              <a:t>physics</a:t>
            </a:r>
            <a:endParaRPr lang="es-MX" sz="2400" b="1" i="1" dirty="0">
              <a:solidFill>
                <a:srgbClr val="F86E06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19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295709" y="2057698"/>
            <a:ext cx="25917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Introduction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8127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3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7"/>
          <a:stretch>
            <a:fillRect/>
          </a:stretch>
        </p:blipFill>
        <p:spPr bwMode="auto">
          <a:xfrm>
            <a:off x="0" y="500063"/>
            <a:ext cx="9144000" cy="635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 flipH="1" flipV="1">
            <a:off x="1447800" y="5334000"/>
            <a:ext cx="304800" cy="1371600"/>
          </a:xfrm>
          <a:prstGeom prst="line">
            <a:avLst/>
          </a:prstGeom>
          <a:noFill/>
          <a:ln w="76200">
            <a:solidFill>
              <a:srgbClr val="CC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 flipV="1">
            <a:off x="6934200" y="4191000"/>
            <a:ext cx="304800" cy="1371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 flipV="1">
            <a:off x="8839200" y="3810000"/>
            <a:ext cx="304800" cy="1371600"/>
          </a:xfrm>
          <a:prstGeom prst="line">
            <a:avLst/>
          </a:prstGeom>
          <a:noFill/>
          <a:ln w="76200">
            <a:solidFill>
              <a:srgbClr val="CC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0"/>
            <a:ext cx="63843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rgbClr val="FFFFFF"/>
                </a:solidFill>
                <a:latin typeface="Times New Roman" pitchFamily="18" charset="0"/>
              </a:rPr>
              <a:t>stations</a:t>
            </a:r>
            <a:r>
              <a:rPr lang="es-MX" sz="2400" b="1" dirty="0">
                <a:solidFill>
                  <a:srgbClr val="FFFFFF"/>
                </a:solidFill>
                <a:latin typeface="Times New Roman" pitchFamily="18" charset="0"/>
              </a:rPr>
              <a:t> of </a:t>
            </a:r>
            <a:r>
              <a:rPr lang="es-MX" sz="2400" b="1" dirty="0" err="1">
                <a:solidFill>
                  <a:srgbClr val="FFFFFF"/>
                </a:solidFill>
                <a:latin typeface="Times New Roman" pitchFamily="18" charset="0"/>
              </a:rPr>
              <a:t>scintillation</a:t>
            </a:r>
            <a:r>
              <a:rPr lang="es-MX" sz="2400" b="1" dirty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FFFFFF"/>
                </a:solidFill>
                <a:latin typeface="Times New Roman" pitchFamily="18" charset="0"/>
              </a:rPr>
              <a:t>detectors</a:t>
            </a:r>
            <a:r>
              <a:rPr lang="es-MX" sz="2400" b="1" dirty="0" smtClean="0">
                <a:solidFill>
                  <a:srgbClr val="FFFFFF"/>
                </a:solidFill>
                <a:latin typeface="Times New Roman" pitchFamily="18" charset="0"/>
              </a:rPr>
              <a:t>    - </a:t>
            </a:r>
            <a:r>
              <a:rPr lang="es-MX" sz="2400" b="1" dirty="0" err="1" smtClean="0">
                <a:solidFill>
                  <a:srgbClr val="FFFFFF"/>
                </a:solidFill>
                <a:latin typeface="Times New Roman" pitchFamily="18" charset="0"/>
              </a:rPr>
              <a:t>Proposed</a:t>
            </a:r>
            <a:r>
              <a:rPr lang="es-MX" sz="2400" b="1" dirty="0" smtClean="0">
                <a:solidFill>
                  <a:srgbClr val="FFFFFF"/>
                </a:solidFill>
                <a:latin typeface="Times New Roman" pitchFamily="18" charset="0"/>
              </a:rPr>
              <a:t>  -</a:t>
            </a:r>
            <a:endParaRPr lang="es-MX" sz="24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5181600" y="4495800"/>
            <a:ext cx="457200" cy="1752600"/>
          </a:xfrm>
          <a:prstGeom prst="line">
            <a:avLst/>
          </a:prstGeom>
          <a:noFill/>
          <a:ln w="38100">
            <a:solidFill>
              <a:srgbClr val="33CC33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 flipV="1">
            <a:off x="3657600" y="4876800"/>
            <a:ext cx="304800" cy="1371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 rot="-754548">
            <a:off x="3048000" y="60960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55m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1752600" y="5638800"/>
            <a:ext cx="3733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5486400" y="4876800"/>
            <a:ext cx="3505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 rot="-754548">
            <a:off x="7696200" y="51054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55m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3962400" y="5562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 rot="-754548">
            <a:off x="4419600" y="53340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18m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 rot="-754548">
            <a:off x="5791200" y="50292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20m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55626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V="1">
            <a:off x="4648200" y="2209800"/>
            <a:ext cx="0" cy="24384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V="1">
            <a:off x="5334000" y="2133600"/>
            <a:ext cx="0" cy="23622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 rot="-713171">
            <a:off x="3779838" y="1916113"/>
            <a:ext cx="127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FFFF00"/>
                </a:solidFill>
                <a:latin typeface="Times New Roman" pitchFamily="18" charset="0"/>
              </a:rPr>
              <a:t>VZEROA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 rot="-713171">
            <a:off x="4946650" y="1616075"/>
            <a:ext cx="127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FFFF00"/>
                </a:solidFill>
                <a:latin typeface="Times New Roman" pitchFamily="18" charset="0"/>
              </a:rPr>
              <a:t>VZEROC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 rot="-466079">
            <a:off x="6340131" y="3230825"/>
            <a:ext cx="938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FF00"/>
                </a:solidFill>
                <a:latin typeface="Times New Roman" pitchFamily="18" charset="0"/>
              </a:rPr>
              <a:t>AD-L</a:t>
            </a:r>
            <a:endParaRPr lang="es-MX" sz="2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 rot="-329741">
            <a:off x="8021375" y="2938716"/>
            <a:ext cx="10919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CC6600"/>
                </a:solidFill>
                <a:latin typeface="Times New Roman" pitchFamily="18" charset="0"/>
              </a:rPr>
              <a:t>AD-L2</a:t>
            </a:r>
            <a:endParaRPr lang="es-MX" sz="2400" b="1" dirty="0">
              <a:solidFill>
                <a:srgbClr val="CC6600"/>
              </a:solidFill>
              <a:latin typeface="Times New Roman" pitchFamily="18" charset="0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 rot="-466079">
            <a:off x="2866782" y="3832197"/>
            <a:ext cx="9557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FF00"/>
                </a:solidFill>
                <a:latin typeface="Times New Roman" pitchFamily="18" charset="0"/>
              </a:rPr>
              <a:t>AD-R</a:t>
            </a:r>
            <a:endParaRPr lang="es-MX" sz="2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 rot="-604177">
            <a:off x="300580" y="4375089"/>
            <a:ext cx="11095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CC6600"/>
                </a:solidFill>
                <a:latin typeface="Times New Roman" pitchFamily="18" charset="0"/>
              </a:rPr>
              <a:t>AD-R2</a:t>
            </a:r>
            <a:endParaRPr lang="es-MX" sz="2400" b="1" dirty="0">
              <a:solidFill>
                <a:srgbClr val="CC6600"/>
              </a:solidFill>
              <a:latin typeface="Times New Roman" pitchFamily="18" charset="0"/>
            </a:endParaRPr>
          </a:p>
        </p:txBody>
      </p:sp>
      <p:sp>
        <p:nvSpPr>
          <p:cNvPr id="5146" name="Text Box 27"/>
          <p:cNvSpPr txBox="1">
            <a:spLocks noChangeArrowheads="1"/>
          </p:cNvSpPr>
          <p:nvPr/>
        </p:nvSpPr>
        <p:spPr bwMode="auto">
          <a:xfrm>
            <a:off x="5734050" y="5589588"/>
            <a:ext cx="340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0000"/>
                </a:solidFill>
              </a:rPr>
              <a:t>Installed for beam diagnostic</a:t>
            </a:r>
            <a:r>
              <a:rPr lang="es-MX" b="1" i="1">
                <a:solidFill>
                  <a:srgbClr val="F86E06"/>
                </a:solidFill>
              </a:rPr>
              <a:t> </a:t>
            </a:r>
          </a:p>
        </p:txBody>
      </p:sp>
      <p:sp>
        <p:nvSpPr>
          <p:cNvPr id="5147" name="Text Box 28"/>
          <p:cNvSpPr txBox="1">
            <a:spLocks noChangeArrowheads="1"/>
          </p:cNvSpPr>
          <p:nvPr/>
        </p:nvSpPr>
        <p:spPr bwMode="auto">
          <a:xfrm>
            <a:off x="3851275" y="6237288"/>
            <a:ext cx="340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0000"/>
                </a:solidFill>
              </a:rPr>
              <a:t>Installed for beam diagnostic</a:t>
            </a:r>
            <a:r>
              <a:rPr lang="es-MX" b="1" i="1">
                <a:solidFill>
                  <a:srgbClr val="F86E06"/>
                </a:solidFill>
              </a:rPr>
              <a:t>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888246" y="564113"/>
            <a:ext cx="3950954" cy="925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4881239" y="598376"/>
                <a:ext cx="426276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b="1" dirty="0" smtClean="0">
                    <a:solidFill>
                      <a:srgbClr val="FFFF00"/>
                    </a:solidFill>
                  </a:rPr>
                  <a:t>AD-R  &amp;  AD-L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already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installed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s-MX" sz="1600" b="1" dirty="0">
                    <a:solidFill>
                      <a:srgbClr val="FFFF00"/>
                    </a:solidFill>
                  </a:rPr>
                  <a:t>η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 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coverage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would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increase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from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s-MX" sz="1600" b="1" dirty="0" smtClean="0">
                    <a:solidFill>
                      <a:srgbClr val="FFFF00"/>
                    </a:solidFill>
                  </a:rPr>
                  <a:t>8.2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to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15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units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1600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low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diffractive</a:t>
                </a:r>
                <a:r>
                  <a:rPr lang="es-MX" sz="1600" b="1" dirty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mass</a:t>
                </a:r>
                <a:endParaRPr lang="es-MX" sz="16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239" y="598376"/>
                <a:ext cx="4262761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858" t="-2206" b="-88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28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23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7083425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3581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H="1">
            <a:off x="914400" y="4648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533400" y="4800600"/>
            <a:ext cx="77724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484438" y="4724400"/>
            <a:ext cx="904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b="1" i="1">
                <a:solidFill>
                  <a:srgbClr val="CC0000"/>
                </a:solidFill>
                <a:latin typeface="Times New Roman" pitchFamily="18" charset="0"/>
              </a:rPr>
              <a:t>17 m</a:t>
            </a:r>
            <a:endParaRPr lang="es-MX" sz="28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8316913" y="4652963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>
                <a:solidFill>
                  <a:srgbClr val="CC0000"/>
                </a:solidFill>
                <a:latin typeface="Times New Roman" pitchFamily="18" charset="0"/>
              </a:rPr>
              <a:t>IP</a:t>
            </a:r>
            <a:endParaRPr lang="es-MX" sz="28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52400" y="4953000"/>
            <a:ext cx="10631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dirty="0" smtClean="0">
                <a:solidFill>
                  <a:srgbClr val="CC0000"/>
                </a:solidFill>
                <a:latin typeface="Times New Roman" pitchFamily="18" charset="0"/>
              </a:rPr>
              <a:t>AD-R</a:t>
            </a:r>
            <a:endParaRPr lang="es-MX" sz="2800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4343400" y="3581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34" name="Freeform 10"/>
          <p:cNvSpPr>
            <a:spLocks/>
          </p:cNvSpPr>
          <p:nvPr/>
        </p:nvSpPr>
        <p:spPr bwMode="auto">
          <a:xfrm>
            <a:off x="685800" y="2565400"/>
            <a:ext cx="3581400" cy="863600"/>
          </a:xfrm>
          <a:custGeom>
            <a:avLst/>
            <a:gdLst>
              <a:gd name="T0" fmla="*/ 0 w 2256"/>
              <a:gd name="T1" fmla="*/ 863600 h 544"/>
              <a:gd name="T2" fmla="*/ 609600 w 2256"/>
              <a:gd name="T3" fmla="*/ 406400 h 544"/>
              <a:gd name="T4" fmla="*/ 990600 w 2256"/>
              <a:gd name="T5" fmla="*/ 177800 h 544"/>
              <a:gd name="T6" fmla="*/ 1524000 w 2256"/>
              <a:gd name="T7" fmla="*/ 25400 h 544"/>
              <a:gd name="T8" fmla="*/ 1981200 w 2256"/>
              <a:gd name="T9" fmla="*/ 25400 h 544"/>
              <a:gd name="T10" fmla="*/ 2362200 w 2256"/>
              <a:gd name="T11" fmla="*/ 177800 h 544"/>
              <a:gd name="T12" fmla="*/ 2819400 w 2256"/>
              <a:gd name="T13" fmla="*/ 558800 h 544"/>
              <a:gd name="T14" fmla="*/ 3124200 w 2256"/>
              <a:gd name="T15" fmla="*/ 558800 h 544"/>
              <a:gd name="T16" fmla="*/ 3352800 w 2256"/>
              <a:gd name="T17" fmla="*/ 558800 h 544"/>
              <a:gd name="T18" fmla="*/ 3429000 w 2256"/>
              <a:gd name="T19" fmla="*/ 711200 h 544"/>
              <a:gd name="T20" fmla="*/ 3581400 w 2256"/>
              <a:gd name="T21" fmla="*/ 863600 h 5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56" h="544">
                <a:moveTo>
                  <a:pt x="0" y="544"/>
                </a:moveTo>
                <a:cubicBezTo>
                  <a:pt x="140" y="436"/>
                  <a:pt x="280" y="328"/>
                  <a:pt x="384" y="256"/>
                </a:cubicBezTo>
                <a:cubicBezTo>
                  <a:pt x="488" y="184"/>
                  <a:pt x="528" y="152"/>
                  <a:pt x="624" y="112"/>
                </a:cubicBezTo>
                <a:cubicBezTo>
                  <a:pt x="720" y="72"/>
                  <a:pt x="856" y="32"/>
                  <a:pt x="960" y="16"/>
                </a:cubicBezTo>
                <a:cubicBezTo>
                  <a:pt x="1064" y="0"/>
                  <a:pt x="1160" y="0"/>
                  <a:pt x="1248" y="16"/>
                </a:cubicBezTo>
                <a:cubicBezTo>
                  <a:pt x="1336" y="32"/>
                  <a:pt x="1400" y="56"/>
                  <a:pt x="1488" y="112"/>
                </a:cubicBezTo>
                <a:cubicBezTo>
                  <a:pt x="1576" y="168"/>
                  <a:pt x="1696" y="312"/>
                  <a:pt x="1776" y="352"/>
                </a:cubicBezTo>
                <a:cubicBezTo>
                  <a:pt x="1856" y="392"/>
                  <a:pt x="1912" y="352"/>
                  <a:pt x="1968" y="352"/>
                </a:cubicBezTo>
                <a:cubicBezTo>
                  <a:pt x="2024" y="352"/>
                  <a:pt x="2080" y="336"/>
                  <a:pt x="2112" y="352"/>
                </a:cubicBezTo>
                <a:cubicBezTo>
                  <a:pt x="2144" y="368"/>
                  <a:pt x="2136" y="416"/>
                  <a:pt x="2160" y="448"/>
                </a:cubicBezTo>
                <a:cubicBezTo>
                  <a:pt x="2184" y="480"/>
                  <a:pt x="2240" y="528"/>
                  <a:pt x="2256" y="544"/>
                </a:cubicBezTo>
              </a:path>
            </a:pathLst>
          </a:custGeom>
          <a:noFill/>
          <a:ln w="9525">
            <a:solidFill>
              <a:srgbClr val="3333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6635" name="2 Imagen" descr="ADA_axis_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257800"/>
            <a:ext cx="2057400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1 Imagen" descr="ADA_ALIC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181600"/>
            <a:ext cx="2590800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5029200" y="5715000"/>
            <a:ext cx="1219200" cy="45720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81000" y="381000"/>
            <a:ext cx="80185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dirty="0" smtClean="0">
                <a:solidFill>
                  <a:srgbClr val="0000FF"/>
                </a:solidFill>
                <a:latin typeface="Times New Roman" pitchFamily="18" charset="0"/>
              </a:rPr>
              <a:t>AD-R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installed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and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operating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as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beam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loss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monitor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258888" y="2349500"/>
            <a:ext cx="984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66"/>
                </a:solidFill>
              </a:rPr>
              <a:t>moved </a:t>
            </a:r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 flipV="1">
            <a:off x="4427538" y="5013325"/>
            <a:ext cx="3889375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5076825" y="4941888"/>
            <a:ext cx="727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b="1" i="1">
                <a:solidFill>
                  <a:srgbClr val="CC0000"/>
                </a:solidFill>
                <a:latin typeface="Times New Roman" pitchFamily="18" charset="0"/>
              </a:rPr>
              <a:t>8 m</a:t>
            </a:r>
            <a:endParaRPr lang="es-MX" sz="28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21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Diffractive Physics- Beam Loss Scintillator layout</a:t>
            </a:r>
            <a:endParaRPr lang="en-GB" sz="2800" b="1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96975"/>
            <a:ext cx="3322637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Two arrays of 4 scintillators 25x25x4 cm surrounding the beam pipe both sides of the interaction point, mounted on EMI9814B PMTs (gain 3x10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Conceived for diffractive physics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Readout board: Beam Phase Intensity Monitor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Bunch by bunch rates, collision and background.    </a:t>
            </a:r>
            <a:endParaRPr lang="en-GB" sz="2000" dirty="0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135420"/>
            <a:ext cx="5106988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1"/>
          <p:cNvSpPr txBox="1">
            <a:spLocks noChangeArrowheads="1"/>
          </p:cNvSpPr>
          <p:nvPr/>
        </p:nvSpPr>
        <p:spPr bwMode="auto">
          <a:xfrm>
            <a:off x="6595510" y="779820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AD-R</a:t>
            </a:r>
            <a:endParaRPr lang="de-DE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</a:t>
            </a: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  <a:sym typeface="Symbol" pitchFamily="18" charset="2"/>
              </a:rPr>
              <a:t>=</a:t>
            </a: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 + 8 m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22</a:t>
            </a:r>
            <a:endParaRPr lang="es-MX" b="1" dirty="0"/>
          </a:p>
        </p:txBody>
      </p:sp>
      <p:pic>
        <p:nvPicPr>
          <p:cNvPr id="9" name="Picture 5" descr="VZERO_last_v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30984" r="26561" b="12677"/>
          <a:stretch>
            <a:fillRect/>
          </a:stretch>
        </p:blipFill>
        <p:spPr bwMode="auto">
          <a:xfrm>
            <a:off x="5217134" y="3844977"/>
            <a:ext cx="3276600" cy="298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856771" y="6386095"/>
            <a:ext cx="736099" cy="36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dirty="0" smtClean="0"/>
              <a:t>AD-L</a:t>
            </a:r>
            <a:endParaRPr lang="es-MX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856771" y="4025990"/>
            <a:ext cx="761747" cy="36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dirty="0" smtClean="0"/>
              <a:t>AD-R</a:t>
            </a:r>
            <a:endParaRPr lang="es-MX" b="1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856771" y="4388018"/>
            <a:ext cx="11063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600" b="1" dirty="0" smtClean="0"/>
              <a:t>VZERO-R</a:t>
            </a:r>
            <a:endParaRPr lang="es-MX" sz="1600" b="1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650172" y="4135567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856771" y="4567747"/>
            <a:ext cx="10839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600" b="1" dirty="0" smtClean="0"/>
              <a:t>VZERO-L</a:t>
            </a:r>
            <a:endParaRPr lang="es-MX" sz="1600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403" y="4845123"/>
            <a:ext cx="6032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" t="27859" r="3542" b="5630"/>
          <a:stretch>
            <a:fillRect/>
          </a:stretch>
        </p:blipFill>
        <p:spPr bwMode="auto">
          <a:xfrm>
            <a:off x="0" y="3141663"/>
            <a:ext cx="9144000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45354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>
                <a:cs typeface="Arial" pitchFamily="34" charset="0"/>
              </a:rPr>
              <a:t>    </a:t>
            </a:r>
            <a:r>
              <a:rPr lang="es-MX" b="1">
                <a:solidFill>
                  <a:srgbClr val="CC0000"/>
                </a:solidFill>
                <a:cs typeface="Arial" pitchFamily="34" charset="0"/>
              </a:rPr>
              <a:t>The only Beam radiation monitoring </a:t>
            </a:r>
          </a:p>
          <a:p>
            <a:pPr eaLnBrk="1" hangingPunct="1"/>
            <a:r>
              <a:rPr lang="es-MX" b="1">
                <a:solidFill>
                  <a:srgbClr val="CC0000"/>
                </a:solidFill>
                <a:cs typeface="Arial" pitchFamily="34" charset="0"/>
              </a:rPr>
              <a:t>system capable of  detecting minimum </a:t>
            </a:r>
          </a:p>
          <a:p>
            <a:pPr eaLnBrk="1" hangingPunct="1"/>
            <a:r>
              <a:rPr lang="es-MX" b="1">
                <a:solidFill>
                  <a:srgbClr val="CC0000"/>
                </a:solidFill>
                <a:cs typeface="Arial" pitchFamily="34" charset="0"/>
              </a:rPr>
              <a:t>ionizing particles </a:t>
            </a: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323850" y="1844675"/>
            <a:ext cx="45354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dirty="0">
                <a:cs typeface="Arial" pitchFamily="34" charset="0"/>
              </a:rPr>
              <a:t>   </a:t>
            </a:r>
            <a:r>
              <a:rPr lang="es-MX" b="1" dirty="0" err="1" smtClean="0">
                <a:solidFill>
                  <a:srgbClr val="CC0000"/>
                </a:solidFill>
                <a:cs typeface="Arial" pitchFamily="34" charset="0"/>
              </a:rPr>
              <a:t>Measures</a:t>
            </a:r>
            <a:r>
              <a:rPr lang="es-MX" b="1" dirty="0" smtClean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relative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rates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of </a:t>
            </a:r>
          </a:p>
          <a:p>
            <a:pPr eaLnBrk="1" hangingPunct="1"/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background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particles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and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collision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</a:p>
          <a:p>
            <a:pPr eaLnBrk="1" hangingPunct="1"/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products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entering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ALICE </a:t>
            </a:r>
          </a:p>
        </p:txBody>
      </p:sp>
      <p:pic>
        <p:nvPicPr>
          <p:cNvPr id="30725" name="Picture 7" descr="ADAinstal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0"/>
            <a:ext cx="428466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23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438400" y="0"/>
            <a:ext cx="38763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3200" dirty="0">
                <a:solidFill>
                  <a:srgbClr val="FFFF00"/>
                </a:solidFill>
                <a:latin typeface="Times New Roman" pitchFamily="18" charset="0"/>
              </a:rPr>
              <a:t>A</a:t>
            </a:r>
            <a:r>
              <a:rPr lang="es-ES_tradnl" sz="2800" dirty="0">
                <a:solidFill>
                  <a:schemeClr val="bg1"/>
                </a:solidFill>
                <a:latin typeface="Times New Roman" pitchFamily="18" charset="0"/>
              </a:rPr>
              <a:t>LICE – </a:t>
            </a:r>
            <a:r>
              <a:rPr lang="es-ES_tradnl" sz="3200" dirty="0" err="1">
                <a:solidFill>
                  <a:srgbClr val="FFFF00"/>
                </a:solidFill>
                <a:latin typeface="Times New Roman" pitchFamily="18" charset="0"/>
              </a:rPr>
              <a:t>D</a:t>
            </a:r>
            <a:r>
              <a:rPr lang="es-ES_tradnl" sz="2800" dirty="0" err="1">
                <a:solidFill>
                  <a:schemeClr val="bg1"/>
                </a:solidFill>
                <a:latin typeface="Times New Roman" pitchFamily="18" charset="0"/>
              </a:rPr>
              <a:t>iffractive</a:t>
            </a:r>
            <a:r>
              <a:rPr lang="es-ES_tradnl" sz="2800" dirty="0">
                <a:solidFill>
                  <a:schemeClr val="bg1"/>
                </a:solidFill>
                <a:latin typeface="Times New Roman" pitchFamily="18" charset="0"/>
              </a:rPr>
              <a:t>  </a:t>
            </a:r>
            <a:r>
              <a:rPr lang="es-ES_tradnl" sz="2800" dirty="0">
                <a:latin typeface="Times New Roman" pitchFamily="18" charset="0"/>
              </a:rPr>
              <a:t> </a:t>
            </a:r>
            <a:r>
              <a:rPr lang="es-ES_tradnl" sz="3200" dirty="0" smtClean="0">
                <a:solidFill>
                  <a:srgbClr val="FFFF00"/>
                </a:solidFill>
                <a:latin typeface="Times New Roman" pitchFamily="18" charset="0"/>
              </a:rPr>
              <a:t>R</a:t>
            </a:r>
            <a:r>
              <a:rPr lang="es-ES_tradnl" sz="28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es-MX" sz="28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1444" y="457200"/>
            <a:ext cx="244169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7200" dirty="0" smtClean="0">
                <a:solidFill>
                  <a:schemeClr val="bg1"/>
                </a:solidFill>
                <a:latin typeface="Times New Roman" pitchFamily="18" charset="0"/>
              </a:rPr>
              <a:t>AD-R</a:t>
            </a:r>
            <a:endParaRPr lang="es-MX" sz="7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2772" name="Picture 4" descr="DSCN26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652" y="719784"/>
            <a:ext cx="440213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31444" y="4893704"/>
            <a:ext cx="398923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interesting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diffractive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physics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using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the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particle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identification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of ALICE …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could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be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offline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trigger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endParaRPr lang="es-MX" sz="2400" b="1" dirty="0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70466" y="2582293"/>
            <a:ext cx="393729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beam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monitor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with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asynchronous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read-out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of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charge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deposited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i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n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the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detectors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working</a:t>
            </a:r>
            <a:endParaRPr lang="es-MX" sz="2400" b="1" dirty="0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176338" y="4308051"/>
            <a:ext cx="1233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chemeClr val="bg1"/>
                </a:solidFill>
              </a:rPr>
              <a:t>Future</a:t>
            </a:r>
            <a:r>
              <a:rPr lang="es-MX" sz="24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32777" name="Text Box 10"/>
          <p:cNvSpPr txBox="1">
            <a:spLocks noChangeArrowheads="1"/>
          </p:cNvSpPr>
          <p:nvPr/>
        </p:nvSpPr>
        <p:spPr bwMode="auto">
          <a:xfrm>
            <a:off x="117606" y="1988840"/>
            <a:ext cx="1404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chemeClr val="bg1"/>
                </a:solidFill>
              </a:rPr>
              <a:t>Present</a:t>
            </a:r>
            <a:r>
              <a:rPr lang="es-MX" sz="24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24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gherrera\Downloads\c_1ARM_L_PY6_AX_Mx-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33" y="1119257"/>
            <a:ext cx="4583038" cy="329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63"/>
          <a:stretch/>
        </p:blipFill>
        <p:spPr bwMode="auto">
          <a:xfrm>
            <a:off x="425337" y="878093"/>
            <a:ext cx="3491570" cy="389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26146" y="231762"/>
            <a:ext cx="8144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/>
              <a:t>Integration</a:t>
            </a:r>
            <a:r>
              <a:rPr lang="es-MX" b="1" dirty="0" smtClean="0"/>
              <a:t> of AD-L and AD-R  in ALICE </a:t>
            </a:r>
            <a:r>
              <a:rPr lang="es-MX" b="1" dirty="0" err="1" smtClean="0"/>
              <a:t>would</a:t>
            </a:r>
            <a:r>
              <a:rPr lang="es-MX" b="1" dirty="0" smtClean="0"/>
              <a:t> </a:t>
            </a:r>
            <a:r>
              <a:rPr lang="es-MX" b="1" dirty="0" err="1" smtClean="0"/>
              <a:t>enhance</a:t>
            </a:r>
            <a:r>
              <a:rPr lang="es-MX" b="1" dirty="0" smtClean="0"/>
              <a:t> </a:t>
            </a:r>
            <a:r>
              <a:rPr lang="es-MX" b="1" dirty="0" err="1" smtClean="0"/>
              <a:t>considerably</a:t>
            </a:r>
            <a:r>
              <a:rPr lang="es-MX" b="1" dirty="0" smtClean="0"/>
              <a:t> </a:t>
            </a:r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efficiency</a:t>
            </a:r>
            <a:r>
              <a:rPr lang="es-MX" b="1" dirty="0" smtClean="0"/>
              <a:t> at </a:t>
            </a:r>
            <a:r>
              <a:rPr lang="es-MX" b="1" dirty="0" err="1" smtClean="0"/>
              <a:t>low</a:t>
            </a:r>
            <a:r>
              <a:rPr lang="es-MX" b="1" dirty="0" smtClean="0"/>
              <a:t> </a:t>
            </a:r>
            <a:r>
              <a:rPr lang="es-MX" b="1" dirty="0" err="1" smtClean="0"/>
              <a:t>diffractive</a:t>
            </a:r>
            <a:r>
              <a:rPr lang="es-MX" b="1" dirty="0" smtClean="0"/>
              <a:t> </a:t>
            </a:r>
            <a:r>
              <a:rPr lang="es-MX" b="1" dirty="0" err="1" smtClean="0"/>
              <a:t>mass</a:t>
            </a:r>
            <a:r>
              <a:rPr lang="es-MX" b="1" dirty="0" smtClean="0"/>
              <a:t>.</a:t>
            </a:r>
          </a:p>
        </p:txBody>
      </p:sp>
      <p:pic>
        <p:nvPicPr>
          <p:cNvPr id="3" name="Picture 2" descr="C:\Users\gherrera\Documents\ALICE\ADD\DETECTEURONLY_2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165" y="4579172"/>
            <a:ext cx="3312368" cy="230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>
            <a:off x="8983533" y="4579172"/>
            <a:ext cx="0" cy="57606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25</a:t>
            </a:r>
            <a:endParaRPr lang="es-MX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6" y="3453929"/>
            <a:ext cx="53911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97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166813" y="1872055"/>
            <a:ext cx="72216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Plans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s-MX" sz="2400" b="1" dirty="0" err="1" smtClean="0">
                <a:solidFill>
                  <a:srgbClr val="FF6600"/>
                </a:solidFill>
              </a:rPr>
              <a:t>for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Diffractive Physics studies in p-</a:t>
            </a:r>
            <a:r>
              <a:rPr lang="en-US" sz="2400" b="1" dirty="0" err="1" smtClean="0">
                <a:solidFill>
                  <a:srgbClr val="FF6600"/>
                </a:solidFill>
                <a:cs typeface="Arial" pitchFamily="34" charset="0"/>
              </a:rPr>
              <a:t>Pb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26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1163" y="199859"/>
            <a:ext cx="6777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err="1"/>
              <a:t>p</a:t>
            </a:r>
            <a:r>
              <a:rPr lang="es-MX" sz="2000" dirty="0" err="1" smtClean="0"/>
              <a:t>roton</a:t>
            </a:r>
            <a:r>
              <a:rPr lang="es-MX" sz="2000" dirty="0" smtClean="0"/>
              <a:t> - Pb,   2 </a:t>
            </a:r>
            <a:r>
              <a:rPr lang="es-MX" sz="2000" dirty="0" err="1" smtClean="0"/>
              <a:t>million</a:t>
            </a:r>
            <a:r>
              <a:rPr lang="es-MX" sz="2000" dirty="0" smtClean="0"/>
              <a:t> </a:t>
            </a:r>
            <a:r>
              <a:rPr lang="es-MX" sz="2000" dirty="0" err="1" smtClean="0"/>
              <a:t>events</a:t>
            </a:r>
            <a:r>
              <a:rPr lang="es-MX" sz="2000" dirty="0" smtClean="0"/>
              <a:t> </a:t>
            </a:r>
            <a:r>
              <a:rPr lang="es-MX" sz="2000" dirty="0" err="1" smtClean="0"/>
              <a:t>collected</a:t>
            </a:r>
            <a:r>
              <a:rPr lang="es-MX" sz="2000" dirty="0" smtClean="0"/>
              <a:t> in </a:t>
            </a:r>
            <a:r>
              <a:rPr lang="es-MX" sz="2000" dirty="0" err="1" smtClean="0"/>
              <a:t>september</a:t>
            </a:r>
            <a:r>
              <a:rPr lang="es-MX" sz="2000" dirty="0" smtClean="0"/>
              <a:t> 2012</a:t>
            </a:r>
            <a:endParaRPr lang="es-MX" sz="2000" dirty="0"/>
          </a:p>
        </p:txBody>
      </p:sp>
      <p:pic>
        <p:nvPicPr>
          <p:cNvPr id="26626" name="Picture 2" descr="http://aliceinfo.cern.ch/Public/en/Chapter1/leaflet_files/CCnew5_10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00" y="1301807"/>
            <a:ext cx="5472608" cy="528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024899" y="3900136"/>
            <a:ext cx="2390343" cy="16779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4 Conector recto de flecha"/>
          <p:cNvCxnSpPr>
            <a:endCxn id="6" idx="1"/>
          </p:cNvCxnSpPr>
          <p:nvPr/>
        </p:nvCxnSpPr>
        <p:spPr>
          <a:xfrm>
            <a:off x="6415242" y="3880423"/>
            <a:ext cx="658771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074013" y="3557257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</a:t>
            </a:r>
            <a:r>
              <a:rPr lang="es-MX" dirty="0" smtClean="0"/>
              <a:t>uclear </a:t>
            </a:r>
          </a:p>
          <a:p>
            <a:r>
              <a:rPr lang="es-MX" dirty="0" err="1" smtClean="0"/>
              <a:t>modification</a:t>
            </a:r>
            <a:endParaRPr lang="es-MX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166933" y="4581128"/>
            <a:ext cx="727543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6894476" y="4277467"/>
            <a:ext cx="15953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s</a:t>
            </a:r>
            <a:r>
              <a:rPr lang="es-MX" dirty="0" err="1" smtClean="0"/>
              <a:t>hadowing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parameter</a:t>
            </a:r>
            <a:endParaRPr lang="es-MX" dirty="0" smtClean="0"/>
          </a:p>
          <a:p>
            <a:r>
              <a:rPr lang="es-MX" dirty="0" err="1" smtClean="0"/>
              <a:t>tuned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data </a:t>
            </a:r>
          </a:p>
          <a:p>
            <a:r>
              <a:rPr lang="es-MX" dirty="0" smtClean="0"/>
              <a:t>at </a:t>
            </a:r>
            <a:r>
              <a:rPr lang="es-MX" dirty="0" err="1" smtClean="0"/>
              <a:t>lower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energy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268205" y="1037927"/>
            <a:ext cx="4786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ALICE </a:t>
            </a:r>
            <a:r>
              <a:rPr lang="es-MX" sz="2400" b="1" dirty="0" err="1" smtClean="0"/>
              <a:t>Collab</a:t>
            </a:r>
            <a:r>
              <a:rPr lang="es-MX" sz="2400" b="1" dirty="0" smtClean="0"/>
              <a:t>. arXiv:1210.3615</a:t>
            </a:r>
            <a:endParaRPr lang="es-MX" sz="2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27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79512" y="298215"/>
            <a:ext cx="14670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Pseudo</a:t>
            </a:r>
            <a:r>
              <a:rPr lang="es-MX" sz="2400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r</a:t>
            </a:r>
            <a:r>
              <a:rPr lang="es-MX" sz="2400" b="1" dirty="0" err="1" smtClean="0">
                <a:solidFill>
                  <a:srgbClr val="C00000"/>
                </a:solidFill>
              </a:rPr>
              <a:t>apidity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d</a:t>
            </a:r>
            <a:r>
              <a:rPr lang="es-MX" sz="2400" b="1" dirty="0" err="1" smtClean="0">
                <a:solidFill>
                  <a:srgbClr val="C00000"/>
                </a:solidFill>
              </a:rPr>
              <a:t>ensity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 smtClean="0">
                <a:solidFill>
                  <a:srgbClr val="C00000"/>
                </a:solidFill>
              </a:rPr>
              <a:t>of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c</a:t>
            </a:r>
            <a:r>
              <a:rPr lang="es-MX" sz="2400" b="1" dirty="0" err="1" smtClean="0">
                <a:solidFill>
                  <a:srgbClr val="C00000"/>
                </a:solidFill>
              </a:rPr>
              <a:t>harged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  <a:endParaRPr lang="es-MX" sz="2400" b="1" dirty="0">
              <a:solidFill>
                <a:srgbClr val="C00000"/>
              </a:solidFill>
            </a:endParaRPr>
          </a:p>
          <a:p>
            <a:r>
              <a:rPr lang="es-MX" sz="2400" b="1" dirty="0" err="1" smtClean="0">
                <a:solidFill>
                  <a:srgbClr val="C00000"/>
                </a:solidFill>
              </a:rPr>
              <a:t>particles</a:t>
            </a:r>
            <a:endParaRPr lang="es-MX" sz="2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6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50118"/>
            <a:ext cx="5850261" cy="529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298215"/>
            <a:ext cx="2079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Nuclear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M</a:t>
            </a:r>
            <a:r>
              <a:rPr lang="es-MX" sz="2400" b="1" dirty="0" err="1" smtClean="0">
                <a:solidFill>
                  <a:srgbClr val="C00000"/>
                </a:solidFill>
              </a:rPr>
              <a:t>odification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>
                <a:solidFill>
                  <a:srgbClr val="C00000"/>
                </a:solidFill>
              </a:rPr>
              <a:t>F</a:t>
            </a:r>
            <a:r>
              <a:rPr lang="es-MX" sz="2400" b="1" dirty="0" smtClean="0">
                <a:solidFill>
                  <a:srgbClr val="C00000"/>
                </a:solidFill>
              </a:rPr>
              <a:t>actor </a:t>
            </a:r>
            <a:endParaRPr lang="es-MX" sz="2400" b="1" dirty="0">
              <a:solidFill>
                <a:srgbClr val="C00000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 flipH="1">
            <a:off x="2945845" y="531236"/>
            <a:ext cx="72008" cy="5850092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981849" y="5863001"/>
            <a:ext cx="3354347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017853" y="6021249"/>
            <a:ext cx="4942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t</a:t>
            </a:r>
            <a:r>
              <a:rPr lang="es-MX" b="1" dirty="0" err="1" smtClean="0">
                <a:solidFill>
                  <a:srgbClr val="FF0000"/>
                </a:solidFill>
              </a:rPr>
              <a:t>he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suppresion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observed</a:t>
            </a:r>
            <a:r>
              <a:rPr lang="es-MX" b="1" dirty="0" smtClean="0">
                <a:solidFill>
                  <a:srgbClr val="FF0000"/>
                </a:solidFill>
              </a:rPr>
              <a:t> in </a:t>
            </a:r>
            <a:r>
              <a:rPr lang="es-MX" b="1" dirty="0" err="1" smtClean="0">
                <a:solidFill>
                  <a:srgbClr val="FF0000"/>
                </a:solidFill>
              </a:rPr>
              <a:t>PbPb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is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not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the</a:t>
            </a:r>
            <a:endParaRPr lang="es-MX" b="1" dirty="0" smtClean="0">
              <a:solidFill>
                <a:srgbClr val="FF0000"/>
              </a:solidFill>
            </a:endParaRPr>
          </a:p>
          <a:p>
            <a:r>
              <a:rPr lang="es-MX" b="1" dirty="0" err="1">
                <a:solidFill>
                  <a:srgbClr val="FF0000"/>
                </a:solidFill>
              </a:rPr>
              <a:t>r</a:t>
            </a:r>
            <a:r>
              <a:rPr lang="es-MX" b="1" dirty="0" err="1" smtClean="0">
                <a:solidFill>
                  <a:srgbClr val="FF0000"/>
                </a:solidFill>
              </a:rPr>
              <a:t>esult</a:t>
            </a:r>
            <a:r>
              <a:rPr lang="es-MX" b="1" dirty="0" smtClean="0">
                <a:solidFill>
                  <a:srgbClr val="FF0000"/>
                </a:solidFill>
              </a:rPr>
              <a:t> of </a:t>
            </a:r>
            <a:r>
              <a:rPr lang="es-MX" b="1" dirty="0" err="1" smtClean="0">
                <a:solidFill>
                  <a:srgbClr val="FF0000"/>
                </a:solidFill>
              </a:rPr>
              <a:t>cold</a:t>
            </a:r>
            <a:r>
              <a:rPr lang="es-MX" b="1" dirty="0" smtClean="0">
                <a:solidFill>
                  <a:srgbClr val="FF0000"/>
                </a:solidFill>
              </a:rPr>
              <a:t> nuclear </a:t>
            </a:r>
            <a:r>
              <a:rPr lang="es-MX" b="1" dirty="0" err="1" smtClean="0">
                <a:solidFill>
                  <a:srgbClr val="FF0000"/>
                </a:solidFill>
              </a:rPr>
              <a:t>matter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28634" y="67383"/>
            <a:ext cx="461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ALICE </a:t>
            </a:r>
            <a:r>
              <a:rPr lang="es-MX" sz="2400" b="1" dirty="0" err="1" smtClean="0"/>
              <a:t>Collab</a:t>
            </a:r>
            <a:r>
              <a:rPr lang="es-MX" sz="2400" b="1" dirty="0" smtClean="0"/>
              <a:t>. arXiv:1210.4520</a:t>
            </a:r>
            <a:endParaRPr lang="es-MX" sz="2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843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083612"/>
            <a:ext cx="7476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diffractive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physics</a:t>
            </a:r>
            <a:r>
              <a:rPr lang="es-MX" sz="2000" b="1" dirty="0" smtClean="0">
                <a:solidFill>
                  <a:srgbClr val="C00000"/>
                </a:solidFill>
              </a:rPr>
              <a:t> in p A </a:t>
            </a:r>
            <a:r>
              <a:rPr lang="es-MX" sz="2000" b="1" dirty="0" err="1" smtClean="0">
                <a:solidFill>
                  <a:srgbClr val="C00000"/>
                </a:solidFill>
              </a:rPr>
              <a:t>is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almost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completely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  <a:r>
              <a:rPr lang="es-MX" sz="2000" b="1" dirty="0" err="1" smtClean="0">
                <a:solidFill>
                  <a:srgbClr val="C00000"/>
                </a:solidFill>
              </a:rPr>
              <a:t>unknown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71295" y="1644793"/>
            <a:ext cx="7649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err="1" smtClean="0">
                <a:solidFill>
                  <a:srgbClr val="C00000"/>
                </a:solidFill>
              </a:rPr>
              <a:t>One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could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analyze</a:t>
            </a:r>
            <a:r>
              <a:rPr lang="es-MX" sz="2000" b="1" dirty="0" smtClean="0">
                <a:solidFill>
                  <a:srgbClr val="C00000"/>
                </a:solidFill>
              </a:rPr>
              <a:t> central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diffraction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processes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searching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000" b="1" dirty="0">
                <a:solidFill>
                  <a:srgbClr val="C00000"/>
                </a:solidFill>
              </a:rPr>
              <a:t> </a:t>
            </a:r>
            <a:r>
              <a:rPr lang="es-MX" sz="2000" b="1" dirty="0" smtClean="0">
                <a:solidFill>
                  <a:srgbClr val="C00000"/>
                </a:solidFill>
              </a:rPr>
              <a:t>    </a:t>
            </a:r>
            <a:r>
              <a:rPr lang="es-MX" sz="2000" b="1" dirty="0" err="1" smtClean="0">
                <a:solidFill>
                  <a:srgbClr val="C00000"/>
                </a:solidFill>
              </a:rPr>
              <a:t>several</a:t>
            </a:r>
            <a:r>
              <a:rPr lang="es-MX" sz="2000" b="1" dirty="0" smtClean="0">
                <a:solidFill>
                  <a:srgbClr val="C00000"/>
                </a:solidFill>
              </a:rPr>
              <a:t> final </a:t>
            </a:r>
            <a:r>
              <a:rPr lang="es-MX" sz="2000" b="1" dirty="0" err="1" smtClean="0">
                <a:solidFill>
                  <a:srgbClr val="C00000"/>
                </a:solidFill>
              </a:rPr>
              <a:t>states</a:t>
            </a:r>
            <a:r>
              <a:rPr lang="es-MX" sz="2000" b="1" dirty="0" smtClean="0">
                <a:solidFill>
                  <a:srgbClr val="C00000"/>
                </a:solidFill>
              </a:rPr>
              <a:t> :                                  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60256" y="2558213"/>
            <a:ext cx="3052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</a:rPr>
              <a:t>Compare </a:t>
            </a:r>
            <a:r>
              <a:rPr lang="es-MX" sz="2000" b="1" i="1" dirty="0" err="1" smtClean="0">
                <a:solidFill>
                  <a:srgbClr val="C00000"/>
                </a:solidFill>
              </a:rPr>
              <a:t>pp</a:t>
            </a:r>
            <a:r>
              <a:rPr lang="es-MX" sz="2000" b="1" dirty="0" smtClean="0">
                <a:solidFill>
                  <a:srgbClr val="C00000"/>
                </a:solidFill>
              </a:rPr>
              <a:t> and </a:t>
            </a:r>
            <a:r>
              <a:rPr lang="es-MX" sz="2000" b="1" i="1" dirty="0" err="1" smtClean="0">
                <a:solidFill>
                  <a:srgbClr val="C00000"/>
                </a:solidFill>
              </a:rPr>
              <a:t>pA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4654717" y="2106458"/>
                <a:ext cx="4910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p>
                          <m:r>
                            <a:rPr lang="es-MX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717" y="2106458"/>
                <a:ext cx="491032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859334" y="3200987"/>
            <a:ext cx="7234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err="1" smtClean="0">
                <a:solidFill>
                  <a:srgbClr val="C00000"/>
                </a:solidFill>
              </a:rPr>
              <a:t>Trigger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  <a:r>
              <a:rPr lang="es-MX" sz="2000" b="1" dirty="0" err="1" smtClean="0">
                <a:solidFill>
                  <a:srgbClr val="C00000"/>
                </a:solidFill>
              </a:rPr>
              <a:t>implemented</a:t>
            </a:r>
            <a:r>
              <a:rPr lang="es-MX" sz="2000" b="1" dirty="0" smtClean="0">
                <a:solidFill>
                  <a:srgbClr val="C00000"/>
                </a:solidFill>
              </a:rPr>
              <a:t>,  </a:t>
            </a:r>
            <a:r>
              <a:rPr lang="es-MX" sz="2000" b="1" dirty="0" err="1" smtClean="0">
                <a:solidFill>
                  <a:srgbClr val="C00000"/>
                </a:solidFill>
              </a:rPr>
              <a:t>goal</a:t>
            </a:r>
            <a:r>
              <a:rPr lang="es-MX" sz="2000" b="1" dirty="0">
                <a:solidFill>
                  <a:srgbClr val="C00000"/>
                </a:solidFill>
              </a:rPr>
              <a:t>:</a:t>
            </a:r>
            <a:r>
              <a:rPr lang="es-MX" sz="2000" b="1" dirty="0" smtClean="0">
                <a:solidFill>
                  <a:srgbClr val="C00000"/>
                </a:solidFill>
              </a:rPr>
              <a:t> 20000 </a:t>
            </a:r>
            <a:r>
              <a:rPr lang="es-MX" sz="2000" b="1" dirty="0" err="1" smtClean="0">
                <a:solidFill>
                  <a:srgbClr val="C00000"/>
                </a:solidFill>
              </a:rPr>
              <a:t>good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events</a:t>
            </a:r>
            <a:r>
              <a:rPr lang="es-MX" sz="2000" b="1" dirty="0" smtClean="0">
                <a:solidFill>
                  <a:srgbClr val="C00000"/>
                </a:solidFill>
              </a:rPr>
              <a:t> in pion </a:t>
            </a:r>
          </a:p>
          <a:p>
            <a:r>
              <a:rPr lang="es-MX" sz="2000" b="1" dirty="0">
                <a:solidFill>
                  <a:srgbClr val="C00000"/>
                </a:solidFill>
              </a:rPr>
              <a:t> </a:t>
            </a:r>
            <a:r>
              <a:rPr lang="es-MX" sz="2000" b="1" dirty="0" smtClean="0">
                <a:solidFill>
                  <a:srgbClr val="C00000"/>
                </a:solidFill>
              </a:rPr>
              <a:t>   </a:t>
            </a:r>
            <a:r>
              <a:rPr lang="es-MX" sz="2000" b="1" dirty="0" err="1" smtClean="0">
                <a:solidFill>
                  <a:srgbClr val="C00000"/>
                </a:solidFill>
              </a:rPr>
              <a:t>channels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880467" y="5733256"/>
            <a:ext cx="5824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</a:rPr>
              <a:t>Preliminar </a:t>
            </a:r>
            <a:r>
              <a:rPr lang="es-MX" sz="2000" b="1" dirty="0" err="1" smtClean="0">
                <a:solidFill>
                  <a:srgbClr val="C00000"/>
                </a:solidFill>
              </a:rPr>
              <a:t>results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may</a:t>
            </a:r>
            <a:r>
              <a:rPr lang="es-MX" sz="2000" b="1" dirty="0" smtClean="0">
                <a:solidFill>
                  <a:srgbClr val="C00000"/>
                </a:solidFill>
              </a:rPr>
              <a:t> be </a:t>
            </a:r>
            <a:r>
              <a:rPr lang="es-MX" sz="2000" b="1" dirty="0" err="1" smtClean="0">
                <a:solidFill>
                  <a:srgbClr val="C00000"/>
                </a:solidFill>
              </a:rPr>
              <a:t>ready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for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summer</a:t>
            </a:r>
            <a:endParaRPr lang="es-MX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29 CuadroTexto"/>
              <p:cNvSpPr txBox="1"/>
              <p:nvPr/>
            </p:nvSpPr>
            <p:spPr>
              <a:xfrm>
                <a:off x="5981405" y="2106458"/>
                <a:ext cx="446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0" name="2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405" y="2106458"/>
                <a:ext cx="44672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30 CuadroTexto"/>
              <p:cNvSpPr txBox="1"/>
              <p:nvPr/>
            </p:nvSpPr>
            <p:spPr>
              <a:xfrm>
                <a:off x="5338342" y="2111622"/>
                <a:ext cx="621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𝐽</m:t>
                      </m:r>
                      <m:r>
                        <a:rPr lang="es-MX" b="0" i="1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ψ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1" name="3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342" y="2111622"/>
                <a:ext cx="62196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32 CuadroTexto"/>
              <p:cNvSpPr txBox="1"/>
              <p:nvPr/>
            </p:nvSpPr>
            <p:spPr>
              <a:xfrm>
                <a:off x="6526831" y="2093271"/>
                <a:ext cx="796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 ….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3" name="3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831" y="2093271"/>
                <a:ext cx="79618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4 Grupo"/>
          <p:cNvGrpSpPr/>
          <p:nvPr/>
        </p:nvGrpSpPr>
        <p:grpSpPr>
          <a:xfrm>
            <a:off x="5021981" y="3816114"/>
            <a:ext cx="3138411" cy="1722571"/>
            <a:chOff x="2987824" y="4005064"/>
            <a:chExt cx="3634463" cy="210831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2987824" y="4005064"/>
              <a:ext cx="3634463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>
              <a:off x="4644008" y="4005064"/>
              <a:ext cx="0" cy="648072"/>
            </a:xfrm>
            <a:prstGeom prst="line">
              <a:avLst/>
            </a:prstGeom>
            <a:ln w="57150" cmpd="dbl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Elipse"/>
            <p:cNvSpPr/>
            <p:nvPr/>
          </p:nvSpPr>
          <p:spPr>
            <a:xfrm>
              <a:off x="4563484" y="4653136"/>
              <a:ext cx="161047" cy="43204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225" y="5085184"/>
              <a:ext cx="55563" cy="652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10 Conector recto"/>
            <p:cNvCxnSpPr/>
            <p:nvPr/>
          </p:nvCxnSpPr>
          <p:spPr>
            <a:xfrm>
              <a:off x="2987824" y="5737647"/>
              <a:ext cx="3634463" cy="0"/>
            </a:xfrm>
            <a:prstGeom prst="line">
              <a:avLst/>
            </a:prstGeom>
            <a:ln w="762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3007063" y="4021471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i="1" dirty="0" err="1" smtClean="0">
                  <a:solidFill>
                    <a:schemeClr val="accent6"/>
                  </a:solidFill>
                </a:rPr>
                <a:t>proton</a:t>
              </a:r>
              <a:endParaRPr lang="es-MX" b="1" i="1" dirty="0">
                <a:solidFill>
                  <a:schemeClr val="accent6"/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131840" y="5744042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i="1" dirty="0" smtClean="0">
                  <a:solidFill>
                    <a:schemeClr val="accent6"/>
                  </a:solidFill>
                </a:rPr>
                <a:t>Pb</a:t>
              </a:r>
              <a:endParaRPr lang="es-MX" b="1" i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 flipV="1">
              <a:off x="4726478" y="4403700"/>
              <a:ext cx="1431645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>
              <a:stCxn id="9" idx="5"/>
            </p:cNvCxnSpPr>
            <p:nvPr/>
          </p:nvCxnSpPr>
          <p:spPr>
            <a:xfrm>
              <a:off x="4700946" y="5021912"/>
              <a:ext cx="1457177" cy="187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flipV="1">
              <a:off x="4740568" y="4584391"/>
              <a:ext cx="1433592" cy="2160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4692643" y="4861898"/>
              <a:ext cx="1433592" cy="60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>
              <a:off x="4700946" y="4967906"/>
              <a:ext cx="1473214" cy="108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6 CuadroTexto"/>
          <p:cNvSpPr txBox="1"/>
          <p:nvPr/>
        </p:nvSpPr>
        <p:spPr>
          <a:xfrm>
            <a:off x="755576" y="420633"/>
            <a:ext cx="4283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/>
              <a:t>Diffractive</a:t>
            </a:r>
            <a:r>
              <a:rPr lang="es-MX" sz="2000" b="1" dirty="0" smtClean="0"/>
              <a:t> </a:t>
            </a:r>
            <a:r>
              <a:rPr lang="es-MX" sz="2000" b="1" dirty="0" err="1" smtClean="0"/>
              <a:t>physics</a:t>
            </a:r>
            <a:r>
              <a:rPr lang="es-MX" sz="2000" b="1" dirty="0" smtClean="0"/>
              <a:t> in </a:t>
            </a:r>
            <a:r>
              <a:rPr lang="es-MX" sz="2000" b="1" dirty="0" err="1" smtClean="0"/>
              <a:t>proton</a:t>
            </a:r>
            <a:r>
              <a:rPr lang="es-MX" sz="2000" b="1" dirty="0" smtClean="0"/>
              <a:t> - Pb</a:t>
            </a:r>
            <a:endParaRPr lang="es-MX" sz="20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660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063"/>
            <a:ext cx="9144000" cy="661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9860" name="Text Box 52"/>
          <p:cNvSpPr txBox="1">
            <a:spLocks noChangeArrowheads="1"/>
          </p:cNvSpPr>
          <p:nvPr/>
        </p:nvSpPr>
        <p:spPr bwMode="auto">
          <a:xfrm>
            <a:off x="129956" y="5077727"/>
            <a:ext cx="2390078" cy="1570303"/>
          </a:xfrm>
          <a:prstGeom prst="rect">
            <a:avLst/>
          </a:prstGeom>
          <a:solidFill>
            <a:schemeClr val="accent5">
              <a:alpha val="75000"/>
            </a:schemeClr>
          </a:solidFill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solidFill>
                  <a:srgbClr val="C00000"/>
                </a:solidFill>
                <a:cs typeface="Arial" pitchFamily="34" charset="0"/>
              </a:rPr>
              <a:t>VZERO</a:t>
            </a:r>
            <a:r>
              <a:rPr lang="en-US" sz="1600" b="1" dirty="0" smtClean="0">
                <a:cs typeface="Arial" pitchFamily="34" charset="0"/>
              </a:rPr>
              <a:t> (trigger)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solidFill>
                  <a:srgbClr val="F80612"/>
                </a:solidFill>
                <a:latin typeface="Symbol" pitchFamily="18" charset="2"/>
                <a:cs typeface="Arial" pitchFamily="34" charset="0"/>
              </a:rPr>
              <a:t>h: (</a:t>
            </a:r>
            <a:r>
              <a:rPr lang="en-US" sz="1600" b="1" dirty="0" smtClean="0">
                <a:solidFill>
                  <a:srgbClr val="F80612"/>
                </a:solidFill>
                <a:cs typeface="Arial" pitchFamily="34" charset="0"/>
              </a:rPr>
              <a:t>-1.7, -3.7), (2.8–5.1)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T0 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ZDC (centrality)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FMD (</a:t>
            </a:r>
            <a:r>
              <a:rPr lang="en-US" sz="1600" b="1" i="1" dirty="0" err="1" smtClean="0">
                <a:cs typeface="Arial" pitchFamily="34" charset="0"/>
              </a:rPr>
              <a:t>N</a:t>
            </a:r>
            <a:r>
              <a:rPr lang="en-US" sz="1600" b="1" baseline="-25000" dirty="0" err="1" smtClean="0">
                <a:cs typeface="Arial" pitchFamily="34" charset="0"/>
              </a:rPr>
              <a:t>ch</a:t>
            </a:r>
            <a:r>
              <a:rPr lang="en-US" sz="1600" b="1" dirty="0" smtClean="0">
                <a:cs typeface="Arial" pitchFamily="34" charset="0"/>
              </a:rPr>
              <a:t> -3.4&lt;</a:t>
            </a:r>
            <a:r>
              <a:rPr lang="en-US" sz="1600" b="1" dirty="0" smtClean="0">
                <a:latin typeface="Symbol" pitchFamily="18" charset="2"/>
                <a:cs typeface="Arial" pitchFamily="34" charset="0"/>
              </a:rPr>
              <a:t>h</a:t>
            </a:r>
            <a:r>
              <a:rPr lang="en-US" sz="1600" b="1" dirty="0" smtClean="0">
                <a:cs typeface="Arial" pitchFamily="34" charset="0"/>
              </a:rPr>
              <a:t>&lt;5)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PMD (</a:t>
            </a:r>
            <a:r>
              <a:rPr lang="en-US" sz="1600" b="1" i="1" dirty="0" smtClean="0">
                <a:cs typeface="Arial" pitchFamily="34" charset="0"/>
              </a:rPr>
              <a:t>N</a:t>
            </a:r>
            <a:r>
              <a:rPr lang="en-US" sz="1600" b="1" dirty="0" smtClean="0">
                <a:latin typeface="Symbol" pitchFamily="18" charset="2"/>
                <a:cs typeface="Arial" pitchFamily="34" charset="0"/>
              </a:rPr>
              <a:t>g</a:t>
            </a:r>
            <a:r>
              <a:rPr lang="en-US" sz="1600" b="1" dirty="0" smtClean="0">
                <a:cs typeface="Arial" pitchFamily="34" charset="0"/>
              </a:rPr>
              <a:t>, </a:t>
            </a:r>
            <a:r>
              <a:rPr lang="en-US" sz="1600" b="1" i="1" dirty="0" err="1" smtClean="0">
                <a:cs typeface="Arial" pitchFamily="34" charset="0"/>
              </a:rPr>
              <a:t>N</a:t>
            </a:r>
            <a:r>
              <a:rPr lang="en-US" sz="1600" b="1" baseline="-25000" dirty="0" err="1" smtClean="0">
                <a:cs typeface="Arial" pitchFamily="34" charset="0"/>
              </a:rPr>
              <a:t>ch</a:t>
            </a:r>
            <a:r>
              <a:rPr lang="en-US" sz="1600" b="1" dirty="0" smtClean="0">
                <a:cs typeface="Arial" pitchFamily="34" charset="0"/>
              </a:rPr>
              <a:t>)</a:t>
            </a:r>
          </a:p>
        </p:txBody>
      </p: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6005513" y="5734050"/>
            <a:ext cx="2432050" cy="679450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b="1" smtClean="0">
                <a:solidFill>
                  <a:srgbClr val="000000"/>
                </a:solidFill>
                <a:cs typeface="Arial" pitchFamily="34" charset="0"/>
              </a:rPr>
              <a:t>Muon Spectrometer </a:t>
            </a:r>
          </a:p>
          <a:p>
            <a:pPr algn="ctr">
              <a:defRPr/>
            </a:pPr>
            <a:r>
              <a:rPr lang="en-US" b="1" smtClean="0">
                <a:solidFill>
                  <a:srgbClr val="A50021"/>
                </a:solidFill>
              </a:rPr>
              <a:t>(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-4 &lt;</a:t>
            </a:r>
            <a:r>
              <a:rPr lang="en-US" sz="1600" b="1" smtClean="0">
                <a:solidFill>
                  <a:srgbClr val="A50021"/>
                </a:solidFill>
                <a:latin typeface="Symbol" pitchFamily="18" charset="2"/>
                <a:cs typeface="Arial" pitchFamily="34" charset="0"/>
              </a:rPr>
              <a:t> h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 &lt; -2.5)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547813" y="188913"/>
            <a:ext cx="2062162" cy="923925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b="1" smtClean="0">
                <a:solidFill>
                  <a:srgbClr val="000000"/>
                </a:solidFill>
                <a:cs typeface="Arial" pitchFamily="34" charset="0"/>
              </a:rPr>
              <a:t>Central Barrel</a:t>
            </a:r>
          </a:p>
          <a:p>
            <a:pPr algn="ctr">
              <a:defRPr/>
            </a:pPr>
            <a:r>
              <a:rPr lang="en-US" smtClean="0">
                <a:solidFill>
                  <a:srgbClr val="000000"/>
                </a:solidFill>
                <a:cs typeface="Arial" pitchFamily="34" charset="0"/>
              </a:rPr>
              <a:t>2 </a:t>
            </a:r>
            <a:r>
              <a:rPr lang="en-US" smtClean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US" smtClean="0">
                <a:solidFill>
                  <a:srgbClr val="000000"/>
                </a:solidFill>
                <a:cs typeface="Arial" pitchFamily="34" charset="0"/>
              </a:rPr>
              <a:t> tracking &amp; PID</a:t>
            </a:r>
          </a:p>
          <a:p>
            <a:pPr algn="ctr">
              <a:defRPr/>
            </a:pPr>
            <a:r>
              <a:rPr lang="en-US" sz="1600" b="1" smtClean="0">
                <a:solidFill>
                  <a:srgbClr val="A50021"/>
                </a:solidFill>
                <a:latin typeface="Symbol" pitchFamily="18" charset="2"/>
                <a:cs typeface="Arial" pitchFamily="34" charset="0"/>
              </a:rPr>
              <a:t>|h|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 &lt; 1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127875" y="0"/>
            <a:ext cx="2016125" cy="677863"/>
          </a:xfrm>
          <a:prstGeom prst="rect">
            <a:avLst/>
          </a:prstGeom>
          <a:solidFill>
            <a:srgbClr val="B7C6FE">
              <a:alpha val="74901"/>
            </a:srgb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ALICE=1200 members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               132 institute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                 36 countries</a:t>
            </a:r>
            <a:endParaRPr lang="en-US" sz="1200">
              <a:solidFill>
                <a:srgbClr val="A50021"/>
              </a:solidFill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3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428327" y="3528147"/>
            <a:ext cx="748923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 smtClean="0">
                <a:solidFill>
                  <a:srgbClr val="000099"/>
                </a:solidFill>
                <a:latin typeface="Times New Roman" pitchFamily="18" charset="0"/>
              </a:rPr>
              <a:t>AD-L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68772" y="2276872"/>
            <a:ext cx="761747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 smtClean="0">
                <a:solidFill>
                  <a:srgbClr val="000099"/>
                </a:solidFill>
                <a:latin typeface="Times New Roman" pitchFamily="18" charset="0"/>
              </a:rPr>
              <a:t>AD-R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099425" y="4793563"/>
            <a:ext cx="676275" cy="376238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0099"/>
                </a:solidFill>
                <a:latin typeface="Times New Roman" pitchFamily="18" charset="0"/>
              </a:rPr>
              <a:t>ZDC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8099425" y="5169801"/>
            <a:ext cx="775001" cy="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61321" y="1900634"/>
            <a:ext cx="676275" cy="376238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0099"/>
                </a:solidFill>
                <a:latin typeface="Times New Roman" pitchFamily="18" charset="0"/>
              </a:rPr>
              <a:t>ZDC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31365" y="2281813"/>
            <a:ext cx="806231" cy="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60" grpId="0" animBg="1"/>
      <p:bldP spid="55" grpId="0" animBg="1"/>
      <p:bldP spid="54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6"/>
          <p:cNvSpPr txBox="1">
            <a:spLocks noChangeArrowheads="1"/>
          </p:cNvSpPr>
          <p:nvPr/>
        </p:nvSpPr>
        <p:spPr bwMode="auto">
          <a:xfrm>
            <a:off x="323849" y="980728"/>
            <a:ext cx="8569325" cy="5632311"/>
          </a:xfrm>
          <a:prstGeom prst="rect">
            <a:avLst/>
          </a:prstGeom>
          <a:solidFill>
            <a:srgbClr val="B7C6FE">
              <a:alpha val="49019"/>
            </a:srgbClr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A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rich program on 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,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proton-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and  proton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proton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   in the years to come</a:t>
            </a:r>
          </a:p>
          <a:p>
            <a:pPr lvl="1" eaLnBrk="1" hangingPunct="1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Low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sz="2000" baseline="-25000" dirty="0" err="1">
                <a:solidFill>
                  <a:schemeClr val="bg1"/>
                </a:solidFill>
                <a:cs typeface="Arial" pitchFamily="34" charset="0"/>
              </a:rPr>
              <a:t>T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, photon induced and diffractive physics have started to produce results and will continue to  do so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In the long shutdown, the efficiency for  Diffractive proton-proton could be enhanced  by integrating to ALICE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DAQ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the information 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   from new detectors,    → AD forward detectors</a:t>
            </a:r>
          </a:p>
          <a:p>
            <a:pPr lvl="1" eaLnBrk="1" hangingPunct="1"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Forward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calorimetry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marL="457200" lvl="1" indent="0" eaLnBrk="1" hangingPunct="1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(talk by Thomas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Peitzmann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coming)</a:t>
            </a:r>
          </a:p>
          <a:p>
            <a:pPr marL="457200" lvl="1" indent="0" eaLnBrk="1" hangingPunct="1"/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Ultra Peripheral Collisions Studies</a:t>
            </a:r>
          </a:p>
          <a:p>
            <a:pPr marL="457200" lvl="1" indent="0" eaLnBrk="1" hangingPunct="1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(talk by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Evgeny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Kryshen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)</a:t>
            </a:r>
            <a:endParaRPr lang="en-US" sz="2000" dirty="0"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endParaRPr lang="en-US" sz="2000" dirty="0">
              <a:cs typeface="Arial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24416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dirty="0" err="1" smtClean="0">
                <a:solidFill>
                  <a:srgbClr val="FFFF00"/>
                </a:solidFill>
              </a:rPr>
              <a:t>Conclusions</a:t>
            </a:r>
            <a:r>
              <a:rPr lang="es-MX" sz="2800" b="1" dirty="0" smtClean="0"/>
              <a:t> 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30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5" descr="online-viz-005.pn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3687763" y="2820988"/>
            <a:ext cx="1530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i="1"/>
              <a:t>back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4953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Detector location</a:t>
            </a:r>
            <a:endParaRPr lang="en-GB" sz="2000" dirty="0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r="9293"/>
          <a:stretch>
            <a:fillRect/>
          </a:stretch>
        </p:blipFill>
        <p:spPr bwMode="auto">
          <a:xfrm>
            <a:off x="838200" y="1350963"/>
            <a:ext cx="7543800" cy="546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9"/>
          <p:cNvSpPr txBox="1">
            <a:spLocks noChangeArrowheads="1"/>
          </p:cNvSpPr>
          <p:nvPr/>
        </p:nvSpPr>
        <p:spPr bwMode="auto">
          <a:xfrm>
            <a:off x="7380288" y="5876925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ADD1</a:t>
            </a:r>
            <a:endParaRPr lang="de-DE" sz="200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= -18.5 m</a:t>
            </a:r>
          </a:p>
        </p:txBody>
      </p:sp>
      <p:cxnSp>
        <p:nvCxnSpPr>
          <p:cNvPr id="27653" name="Gerade Verbindung mit Pfeil 13"/>
          <p:cNvCxnSpPr>
            <a:cxnSpLocks noChangeShapeType="1"/>
            <a:stCxn id="5" idx="0"/>
          </p:cNvCxnSpPr>
          <p:nvPr/>
        </p:nvCxnSpPr>
        <p:spPr bwMode="auto">
          <a:xfrm flipH="1" flipV="1">
            <a:off x="7913688" y="4810125"/>
            <a:ext cx="152400" cy="10668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Gerade Verbindung mit Pfeil 21"/>
          <p:cNvCxnSpPr>
            <a:cxnSpLocks noChangeShapeType="1"/>
            <a:stCxn id="8" idx="3"/>
          </p:cNvCxnSpPr>
          <p:nvPr/>
        </p:nvCxnSpPr>
        <p:spPr bwMode="auto">
          <a:xfrm flipV="1">
            <a:off x="1371600" y="3792538"/>
            <a:ext cx="1184275" cy="103822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feld 11"/>
          <p:cNvSpPr txBox="1">
            <a:spLocks noChangeArrowheads="1"/>
          </p:cNvSpPr>
          <p:nvPr/>
        </p:nvSpPr>
        <p:spPr bwMode="auto">
          <a:xfrm>
            <a:off x="0" y="4475163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ADA1</a:t>
            </a:r>
            <a:endParaRPr lang="de-DE" sz="200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</a:t>
            </a: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  <a:sym typeface="Symbol" pitchFamily="18" charset="2"/>
              </a:rPr>
              <a:t>=</a:t>
            </a: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 + 8 m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751888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23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 idx="4294967295"/>
          </p:nvPr>
        </p:nvSpPr>
        <p:spPr>
          <a:xfrm>
            <a:off x="471043" y="156783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b="1" dirty="0" smtClean="0">
                <a:solidFill>
                  <a:srgbClr val="000066"/>
                </a:solidFill>
              </a:rPr>
              <a:t>performance on April 12 2012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pic>
        <p:nvPicPr>
          <p:cNvPr id="31747" name="Picture 5" descr="ADD4-BXID distri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t="21227" r="2792" b="2115"/>
          <a:stretch>
            <a:fillRect/>
          </a:stretch>
        </p:blipFill>
        <p:spPr bwMode="auto">
          <a:xfrm>
            <a:off x="2014538" y="2711450"/>
            <a:ext cx="671671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BPIM-beam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" t="6752" r="2393" b="2943"/>
          <a:stretch>
            <a:fillRect/>
          </a:stretch>
        </p:blipFill>
        <p:spPr bwMode="auto">
          <a:xfrm>
            <a:off x="2014538" y="1466850"/>
            <a:ext cx="66722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024" y="1114839"/>
            <a:ext cx="294883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Bunches seen in the BPIM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779838"/>
            <a:ext cx="237597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Losses seen in the AD-L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47675" y="2224088"/>
            <a:ext cx="15049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66"/>
                </a:solidFill>
              </a:rPr>
              <a:t>B</a:t>
            </a:r>
            <a:r>
              <a:rPr lang="es-MX"/>
              <a:t>eam </a:t>
            </a:r>
            <a:r>
              <a:rPr lang="es-MX" b="1">
                <a:solidFill>
                  <a:srgbClr val="000066"/>
                </a:solidFill>
              </a:rPr>
              <a:t>P</a:t>
            </a:r>
            <a:r>
              <a:rPr lang="es-MX"/>
              <a:t>hase</a:t>
            </a:r>
          </a:p>
          <a:p>
            <a:pPr eaLnBrk="1" hangingPunct="1"/>
            <a:r>
              <a:rPr lang="es-MX"/>
              <a:t>and </a:t>
            </a:r>
            <a:r>
              <a:rPr lang="es-MX" b="1">
                <a:solidFill>
                  <a:srgbClr val="000066"/>
                </a:solidFill>
              </a:rPr>
              <a:t>I</a:t>
            </a:r>
            <a:r>
              <a:rPr lang="es-MX"/>
              <a:t>ntensity</a:t>
            </a:r>
          </a:p>
          <a:p>
            <a:pPr eaLnBrk="1" hangingPunct="1"/>
            <a:r>
              <a:rPr lang="es-MX" b="1">
                <a:solidFill>
                  <a:srgbClr val="000066"/>
                </a:solidFill>
              </a:rPr>
              <a:t>M</a:t>
            </a:r>
            <a:r>
              <a:rPr lang="es-MX"/>
              <a:t>onitor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575550" y="6589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903663" y="6473825"/>
            <a:ext cx="113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i="1"/>
              <a:t>Time  </a:t>
            </a:r>
            <a:r>
              <a:rPr lang="es-MX" b="1" i="1">
                <a:cs typeface="Arial" pitchFamily="34" charset="0"/>
              </a:rPr>
              <a:t>→</a:t>
            </a:r>
            <a:r>
              <a:rPr lang="es-MX"/>
              <a:t>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717973" y="646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24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372225" y="1700213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PHOJET</a:t>
            </a:r>
            <a:r>
              <a:rPr lang="en-GB"/>
              <a:t> </a:t>
            </a:r>
            <a:r>
              <a:rPr lang="en-GB">
                <a:solidFill>
                  <a:srgbClr val="000099"/>
                </a:solidFill>
              </a:rPr>
              <a:t>PYTHIA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940425" y="476250"/>
            <a:ext cx="27622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Gap tagger in a sensitive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region of pseudorapidity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to separate SD and DD 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events. </a:t>
            </a:r>
            <a:endParaRPr lang="es-MX" sz="2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807940" name="Group 4"/>
          <p:cNvGraphicFramePr>
            <a:graphicFrameLocks noGrp="1"/>
          </p:cNvGraphicFramePr>
          <p:nvPr/>
        </p:nvGraphicFramePr>
        <p:xfrm>
          <a:off x="5651500" y="2060575"/>
          <a:ext cx="3244850" cy="1512888"/>
        </p:xfrm>
        <a:graphic>
          <a:graphicData uri="http://schemas.openxmlformats.org/drawingml/2006/table">
            <a:tbl>
              <a:tblPr/>
              <a:tblGrid>
                <a:gridCol w="1111250"/>
                <a:gridCol w="1109663"/>
                <a:gridCol w="1023937"/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PHOJET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Default fractions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</a:rPr>
                        <a:t>PYTHIA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0.134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0.063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5940425" y="0"/>
            <a:ext cx="2405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i="1">
                <a:solidFill>
                  <a:srgbClr val="0000FF"/>
                </a:solidFill>
                <a:latin typeface="Times New Roman" pitchFamily="18" charset="0"/>
              </a:rPr>
              <a:t>offline triggger</a:t>
            </a:r>
          </a:p>
        </p:txBody>
      </p:sp>
      <p:pic>
        <p:nvPicPr>
          <p:cNvPr id="25623" name="Picture 3" descr="C:\Documents and Settings\Zoe Matthews\My Documents\My Pictures\SDrang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7"/>
          <a:stretch>
            <a:fillRect/>
          </a:stretch>
        </p:blipFill>
        <p:spPr bwMode="auto">
          <a:xfrm>
            <a:off x="533400" y="457200"/>
            <a:ext cx="502920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4419600" y="457200"/>
            <a:ext cx="100965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sz="1200" b="1">
                <a:cs typeface="Arial" pitchFamily="34" charset="0"/>
              </a:rPr>
              <a:t>single diffractive</a:t>
            </a:r>
          </a:p>
          <a:p>
            <a:pPr algn="ctr"/>
            <a:r>
              <a:rPr lang="es-MX" sz="1200" b="1">
                <a:solidFill>
                  <a:schemeClr val="accent2"/>
                </a:solidFill>
                <a:cs typeface="Arial" pitchFamily="34" charset="0"/>
              </a:rPr>
              <a:t>PYTHIA</a:t>
            </a:r>
            <a:r>
              <a:rPr lang="es-MX" sz="1200" b="1">
                <a:cs typeface="Arial" pitchFamily="34" charset="0"/>
              </a:rPr>
              <a:t> </a:t>
            </a:r>
            <a:r>
              <a:rPr lang="es-MX" sz="1200" b="1">
                <a:solidFill>
                  <a:srgbClr val="FF0000"/>
                </a:solidFill>
                <a:cs typeface="Arial" pitchFamily="34" charset="0"/>
              </a:rPr>
              <a:t>PHOJET</a:t>
            </a: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V="1">
            <a:off x="21336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V="1">
            <a:off x="22860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 flipV="1">
            <a:off x="20574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 flipV="1">
            <a:off x="22098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1752600" y="1524000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>
                <a:cs typeface="Arial" pitchFamily="34" charset="0"/>
              </a:rPr>
              <a:t>ADD2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2057400" y="1676400"/>
            <a:ext cx="5677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smtClean="0">
                <a:cs typeface="Arial" pitchFamily="34" charset="0"/>
              </a:rPr>
              <a:t>AD-R</a:t>
            </a:r>
            <a:endParaRPr lang="es-MX" sz="1200" b="1" dirty="0">
              <a:cs typeface="Arial" pitchFamily="34" charset="0"/>
            </a:endParaRPr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 flipV="1">
            <a:off x="38100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 flipV="1">
            <a:off x="38862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 flipV="1">
            <a:off x="40386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V="1">
            <a:off x="39624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3733800" y="1752600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>
                <a:cs typeface="Arial" pitchFamily="34" charset="0"/>
              </a:rPr>
              <a:t>ADA2</a:t>
            </a:r>
          </a:p>
        </p:txBody>
      </p:sp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3429000" y="1600200"/>
            <a:ext cx="5517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smtClean="0">
                <a:cs typeface="Arial" pitchFamily="34" charset="0"/>
              </a:rPr>
              <a:t>AD-L</a:t>
            </a:r>
            <a:endParaRPr lang="es-MX" sz="1200" b="1" dirty="0">
              <a:cs typeface="Arial" pitchFamily="34" charset="0"/>
            </a:endParaRPr>
          </a:p>
        </p:txBody>
      </p:sp>
      <p:pic>
        <p:nvPicPr>
          <p:cNvPr id="25637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6" t="4234" r="4271" b="50970"/>
          <a:stretch>
            <a:fillRect/>
          </a:stretch>
        </p:blipFill>
        <p:spPr bwMode="auto">
          <a:xfrm>
            <a:off x="533400" y="3657600"/>
            <a:ext cx="38100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1146" t="4234" r="4271" b="5097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38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t="54129" r="54306" b="1331"/>
          <a:stretch>
            <a:fillRect/>
          </a:stretch>
        </p:blipFill>
        <p:spPr bwMode="auto">
          <a:xfrm>
            <a:off x="4648200" y="3657600"/>
            <a:ext cx="3886200" cy="295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29" t="54129" r="54306" b="133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39" name="Text Box 40"/>
          <p:cNvSpPr txBox="1">
            <a:spLocks noChangeArrowheads="1"/>
          </p:cNvSpPr>
          <p:nvPr/>
        </p:nvSpPr>
        <p:spPr bwMode="auto">
          <a:xfrm>
            <a:off x="3505200" y="3886200"/>
            <a:ext cx="639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0000FF"/>
                </a:solidFill>
                <a:latin typeface="Times New Roman" pitchFamily="18" charset="0"/>
              </a:rPr>
              <a:t>SD</a:t>
            </a:r>
          </a:p>
        </p:txBody>
      </p:sp>
      <p:sp>
        <p:nvSpPr>
          <p:cNvPr id="25640" name="Text Box 41"/>
          <p:cNvSpPr txBox="1">
            <a:spLocks noChangeArrowheads="1"/>
          </p:cNvSpPr>
          <p:nvPr/>
        </p:nvSpPr>
        <p:spPr bwMode="auto">
          <a:xfrm>
            <a:off x="7696200" y="3886200"/>
            <a:ext cx="698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0000FF"/>
                </a:solidFill>
                <a:latin typeface="Times New Roman" pitchFamily="18" charset="0"/>
              </a:rPr>
              <a:t>DD</a:t>
            </a:r>
          </a:p>
        </p:txBody>
      </p:sp>
      <p:sp>
        <p:nvSpPr>
          <p:cNvPr id="25641" name="Oval 42"/>
          <p:cNvSpPr>
            <a:spLocks noChangeArrowheads="1"/>
          </p:cNvSpPr>
          <p:nvPr/>
        </p:nvSpPr>
        <p:spPr bwMode="auto">
          <a:xfrm>
            <a:off x="2124075" y="1916113"/>
            <a:ext cx="287338" cy="7921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42" name="Line 43"/>
          <p:cNvSpPr>
            <a:spLocks noChangeShapeType="1"/>
          </p:cNvSpPr>
          <p:nvPr/>
        </p:nvSpPr>
        <p:spPr bwMode="auto">
          <a:xfrm>
            <a:off x="2268538" y="2708275"/>
            <a:ext cx="71437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3" name="Oval 44"/>
          <p:cNvSpPr>
            <a:spLocks noChangeArrowheads="1"/>
          </p:cNvSpPr>
          <p:nvPr/>
        </p:nvSpPr>
        <p:spPr bwMode="auto">
          <a:xfrm>
            <a:off x="3708400" y="1844675"/>
            <a:ext cx="287338" cy="7921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44" name="Line 45"/>
          <p:cNvSpPr>
            <a:spLocks noChangeShapeType="1"/>
          </p:cNvSpPr>
          <p:nvPr/>
        </p:nvSpPr>
        <p:spPr bwMode="auto">
          <a:xfrm>
            <a:off x="2268538" y="2708275"/>
            <a:ext cx="35274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5" name="Line 46"/>
          <p:cNvSpPr>
            <a:spLocks noChangeShapeType="1"/>
          </p:cNvSpPr>
          <p:nvPr/>
        </p:nvSpPr>
        <p:spPr bwMode="auto">
          <a:xfrm>
            <a:off x="3851275" y="2636838"/>
            <a:ext cx="18002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6" name="Line 47"/>
          <p:cNvSpPr>
            <a:spLocks noChangeShapeType="1"/>
          </p:cNvSpPr>
          <p:nvPr/>
        </p:nvSpPr>
        <p:spPr bwMode="auto">
          <a:xfrm flipH="1">
            <a:off x="2339975" y="2636838"/>
            <a:ext cx="1511300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7" name="Text Box 48"/>
          <p:cNvSpPr txBox="1">
            <a:spLocks noChangeArrowheads="1"/>
          </p:cNvSpPr>
          <p:nvPr/>
        </p:nvSpPr>
        <p:spPr bwMode="auto">
          <a:xfrm>
            <a:off x="0" y="3284538"/>
            <a:ext cx="236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CC0000"/>
                </a:solidFill>
              </a:rPr>
              <a:t>low diffractive mass</a:t>
            </a:r>
          </a:p>
        </p:txBody>
      </p:sp>
      <p:graphicFrame>
        <p:nvGraphicFramePr>
          <p:cNvPr id="25649" name="Object 50"/>
          <p:cNvGraphicFramePr>
            <a:graphicFrameLocks noChangeAspect="1"/>
          </p:cNvGraphicFramePr>
          <p:nvPr/>
        </p:nvGraphicFramePr>
        <p:xfrm>
          <a:off x="5076825" y="3213100"/>
          <a:ext cx="28416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3" name="Equation" r:id="rId5" imgW="126780" imgH="164814" progId="Equation.3">
                  <p:embed/>
                </p:oleObj>
              </mc:Choice>
              <mc:Fallback>
                <p:oleObj name="Equation" r:id="rId5" imgW="126780" imgH="164814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213100"/>
                        <a:ext cx="284163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50" name="Text Box 51"/>
          <p:cNvSpPr txBox="1">
            <a:spLocks noChangeArrowheads="1"/>
          </p:cNvSpPr>
          <p:nvPr/>
        </p:nvSpPr>
        <p:spPr bwMode="auto">
          <a:xfrm rot="-5400000">
            <a:off x="16669" y="999332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/>
              <a:t>arb.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0825" y="620713"/>
            <a:ext cx="8496300" cy="580671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00150" indent="-2857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luminosity upgrade – 50 kHz target minimum-bias rate for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run ALICE at this high rate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improved vertex measurement  and tracking at low </a:t>
            </a:r>
            <a:r>
              <a:rPr lang="en-US" sz="2000" i="1" dirty="0" err="1" smtClean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sz="2000" baseline="-25000" dirty="0" err="1" smtClean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en-US" sz="2000" baseline="-25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preserve particle-identification capability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high-luminosity operation without dead-time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new, smaller radius beam pipe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new inner tracker (ITS) (performance and rate upgrade)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high-rate upgrade for the readout of the TPC, TRD, TOF, CALs, DAQ-HLT,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Muon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-Arm and Trigger detectors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baseline="30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target for installation and commissioning LS2 (2018)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collect more than 10 nb</a:t>
            </a:r>
            <a:r>
              <a:rPr lang="en-US" sz="2000" baseline="30000" dirty="0" smtClean="0">
                <a:solidFill>
                  <a:schemeClr val="bg1"/>
                </a:solidFill>
                <a:cs typeface="Arial" pitchFamily="34" charset="0"/>
              </a:rPr>
              <a:t>-1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of integrated luminosity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implies running with heavy ions for a few years after LS3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physics program – factor &gt; 100 increase in statistics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(today maximum readout  ALICE ~ 500 Hz)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for triggered probes increase in statistics by factor &gt; 10</a:t>
            </a:r>
          </a:p>
          <a:p>
            <a:pPr lvl="1">
              <a:buFont typeface="Arial" pitchFamily="34" charset="0"/>
              <a:buNone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250825" y="0"/>
            <a:ext cx="2852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FFFF00"/>
                </a:solidFill>
              </a:rPr>
              <a:t>ALICE upgrade</a:t>
            </a:r>
            <a:r>
              <a:rPr lang="es-MX" sz="28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6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7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8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9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80" name="Text Box 19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7181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5" t="1521" r="7494" b="1826"/>
          <a:stretch>
            <a:fillRect/>
          </a:stretch>
        </p:blipFill>
        <p:spPr bwMode="auto">
          <a:xfrm>
            <a:off x="4643438" y="0"/>
            <a:ext cx="4500562" cy="388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2" name="Line 21"/>
          <p:cNvSpPr>
            <a:spLocks noChangeShapeType="1"/>
          </p:cNvSpPr>
          <p:nvPr/>
        </p:nvSpPr>
        <p:spPr bwMode="auto">
          <a:xfrm flipV="1">
            <a:off x="4356100" y="2033588"/>
            <a:ext cx="719138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83" name="Text Box 22"/>
          <p:cNvSpPr txBox="1">
            <a:spLocks noChangeArrowheads="1"/>
          </p:cNvSpPr>
          <p:nvPr/>
        </p:nvSpPr>
        <p:spPr bwMode="auto">
          <a:xfrm>
            <a:off x="3635375" y="181768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SSD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4" name="Text Box 23"/>
          <p:cNvSpPr txBox="1">
            <a:spLocks noChangeArrowheads="1"/>
          </p:cNvSpPr>
          <p:nvPr/>
        </p:nvSpPr>
        <p:spPr bwMode="auto">
          <a:xfrm>
            <a:off x="3635375" y="1457325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SDD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5" name="Text Box 24"/>
          <p:cNvSpPr txBox="1">
            <a:spLocks noChangeArrowheads="1"/>
          </p:cNvSpPr>
          <p:nvPr/>
        </p:nvSpPr>
        <p:spPr bwMode="auto">
          <a:xfrm>
            <a:off x="3635375" y="112553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SPD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6" name="Line 25"/>
          <p:cNvSpPr>
            <a:spLocks noChangeShapeType="1"/>
          </p:cNvSpPr>
          <p:nvPr/>
        </p:nvSpPr>
        <p:spPr bwMode="auto">
          <a:xfrm flipV="1">
            <a:off x="4284663" y="1673225"/>
            <a:ext cx="1512887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87" name="Line 26"/>
          <p:cNvSpPr>
            <a:spLocks noChangeShapeType="1"/>
          </p:cNvSpPr>
          <p:nvPr/>
        </p:nvSpPr>
        <p:spPr bwMode="auto">
          <a:xfrm>
            <a:off x="4284663" y="1341438"/>
            <a:ext cx="1871662" cy="1158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pic>
        <p:nvPicPr>
          <p:cNvPr id="7188" name="Picture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6342063" cy="32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9" name="Rectangle 43"/>
          <p:cNvSpPr>
            <a:spLocks noChangeArrowheads="1"/>
          </p:cNvSpPr>
          <p:nvPr/>
        </p:nvSpPr>
        <p:spPr bwMode="auto">
          <a:xfrm>
            <a:off x="6300788" y="3716338"/>
            <a:ext cx="2843212" cy="314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90" name="Text Box 35"/>
          <p:cNvSpPr txBox="1">
            <a:spLocks noChangeArrowheads="1"/>
          </p:cNvSpPr>
          <p:nvPr/>
        </p:nvSpPr>
        <p:spPr bwMode="auto">
          <a:xfrm>
            <a:off x="6588125" y="3933825"/>
            <a:ext cx="23669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000000"/>
                </a:solidFill>
              </a:rPr>
              <a:t>Inner Tracking </a:t>
            </a:r>
          </a:p>
          <a:p>
            <a:pPr eaLnBrk="1" hangingPunct="1"/>
            <a:r>
              <a:rPr lang="es-ES_tradnl" sz="2400" b="1">
                <a:solidFill>
                  <a:srgbClr val="000000"/>
                </a:solidFill>
              </a:rPr>
              <a:t>System</a:t>
            </a:r>
            <a:endParaRPr lang="es-MX" sz="2400" b="1">
              <a:solidFill>
                <a:srgbClr val="000000"/>
              </a:solidFill>
            </a:endParaRPr>
          </a:p>
        </p:txBody>
      </p:sp>
      <p:sp>
        <p:nvSpPr>
          <p:cNvPr id="7191" name="Text Box 39"/>
          <p:cNvSpPr txBox="1">
            <a:spLocks noChangeArrowheads="1"/>
          </p:cNvSpPr>
          <p:nvPr/>
        </p:nvSpPr>
        <p:spPr bwMode="auto">
          <a:xfrm>
            <a:off x="6516688" y="4797425"/>
            <a:ext cx="235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3 silicon technologies</a:t>
            </a:r>
          </a:p>
        </p:txBody>
      </p:sp>
      <p:sp>
        <p:nvSpPr>
          <p:cNvPr id="7192" name="Text Box 40"/>
          <p:cNvSpPr txBox="1">
            <a:spLocks noChangeArrowheads="1"/>
          </p:cNvSpPr>
          <p:nvPr/>
        </p:nvSpPr>
        <p:spPr bwMode="auto">
          <a:xfrm>
            <a:off x="6588125" y="5157788"/>
            <a:ext cx="179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low momentum </a:t>
            </a:r>
          </a:p>
          <a:p>
            <a:pPr eaLnBrk="1" hangingPunct="1"/>
            <a:r>
              <a:rPr lang="es-MX">
                <a:solidFill>
                  <a:srgbClr val="000000"/>
                </a:solidFill>
              </a:rPr>
              <a:t>acceptance</a:t>
            </a:r>
          </a:p>
        </p:txBody>
      </p:sp>
      <p:sp>
        <p:nvSpPr>
          <p:cNvPr id="7193" name="Text Box 41"/>
          <p:cNvSpPr txBox="1">
            <a:spLocks noChangeArrowheads="1"/>
          </p:cNvSpPr>
          <p:nvPr/>
        </p:nvSpPr>
        <p:spPr bwMode="auto">
          <a:xfrm>
            <a:off x="6659563" y="594995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high granularity</a:t>
            </a:r>
          </a:p>
        </p:txBody>
      </p:sp>
      <p:sp>
        <p:nvSpPr>
          <p:cNvPr id="7194" name="Rectangle 44"/>
          <p:cNvSpPr>
            <a:spLocks noChangeArrowheads="1"/>
          </p:cNvSpPr>
          <p:nvPr/>
        </p:nvSpPr>
        <p:spPr bwMode="auto">
          <a:xfrm>
            <a:off x="3276600" y="2205038"/>
            <a:ext cx="1439863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95" name="Text Box 45"/>
          <p:cNvSpPr txBox="1">
            <a:spLocks noChangeArrowheads="1"/>
          </p:cNvSpPr>
          <p:nvPr/>
        </p:nvSpPr>
        <p:spPr bwMode="auto">
          <a:xfrm>
            <a:off x="6659563" y="6308725"/>
            <a:ext cx="216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low material budget</a:t>
            </a:r>
          </a:p>
        </p:txBody>
      </p:sp>
      <p:sp>
        <p:nvSpPr>
          <p:cNvPr id="7196" name="Text Box 47"/>
          <p:cNvSpPr txBox="1">
            <a:spLocks noChangeArrowheads="1"/>
          </p:cNvSpPr>
          <p:nvPr/>
        </p:nvSpPr>
        <p:spPr bwMode="auto">
          <a:xfrm>
            <a:off x="8604250" y="64912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11829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0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1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2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3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8205" name="Picture 29" descr="Test_TPC_auf_Flansc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7025"/>
            <a:ext cx="30988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Line 30"/>
          <p:cNvSpPr>
            <a:spLocks noChangeShapeType="1"/>
          </p:cNvSpPr>
          <p:nvPr/>
        </p:nvSpPr>
        <p:spPr bwMode="auto">
          <a:xfrm flipH="1" flipV="1">
            <a:off x="3132138" y="3716338"/>
            <a:ext cx="1439862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7" name="Rectangle 31"/>
          <p:cNvSpPr>
            <a:spLocks noChangeArrowheads="1"/>
          </p:cNvSpPr>
          <p:nvPr/>
        </p:nvSpPr>
        <p:spPr bwMode="auto">
          <a:xfrm>
            <a:off x="0" y="5373688"/>
            <a:ext cx="9144000" cy="14843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8" name="Rectangle 33"/>
          <p:cNvSpPr>
            <a:spLocks noChangeArrowheads="1"/>
          </p:cNvSpPr>
          <p:nvPr/>
        </p:nvSpPr>
        <p:spPr bwMode="auto">
          <a:xfrm>
            <a:off x="0" y="1052513"/>
            <a:ext cx="3348038" cy="187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9" name="Rectangle 34"/>
          <p:cNvSpPr>
            <a:spLocks noChangeArrowheads="1"/>
          </p:cNvSpPr>
          <p:nvPr/>
        </p:nvSpPr>
        <p:spPr bwMode="auto">
          <a:xfrm>
            <a:off x="179388" y="1557338"/>
            <a:ext cx="18288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/>
          <a:p>
            <a:pPr defTabSz="868363">
              <a:lnSpc>
                <a:spcPct val="70000"/>
              </a:lnSpc>
              <a:spcBef>
                <a:spcPct val="50000"/>
              </a:spcBef>
            </a:pPr>
            <a:r>
              <a:rPr lang="en-US" sz="2300" b="1">
                <a:solidFill>
                  <a:srgbClr val="000066"/>
                </a:solidFill>
                <a:latin typeface="Times New Roman" pitchFamily="18" charset="0"/>
              </a:rPr>
              <a:t>for tracking and PID via dE/dx</a:t>
            </a:r>
          </a:p>
          <a:p>
            <a:pPr defTabSz="868363">
              <a:lnSpc>
                <a:spcPct val="7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- 0.9 &lt; 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 &lt; 0.9</a:t>
            </a:r>
            <a:endParaRPr lang="en-US" sz="23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8210" name="Text Box 35"/>
          <p:cNvSpPr txBox="1">
            <a:spLocks noChangeArrowheads="1"/>
          </p:cNvSpPr>
          <p:nvPr/>
        </p:nvSpPr>
        <p:spPr bwMode="auto">
          <a:xfrm>
            <a:off x="3851275" y="1341438"/>
            <a:ext cx="1760538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700" b="1">
                <a:solidFill>
                  <a:srgbClr val="FFFFFF"/>
                </a:solidFill>
                <a:latin typeface="Times New Roman" pitchFamily="18" charset="0"/>
              </a:rPr>
              <a:t>drift gas</a:t>
            </a:r>
          </a:p>
          <a:p>
            <a:pPr algn="ctr" eaLnBrk="1" hangingPunct="1"/>
            <a:r>
              <a:rPr lang="en-US" sz="1500" b="1">
                <a:solidFill>
                  <a:srgbClr val="FFFFFF"/>
                </a:solidFill>
              </a:rPr>
              <a:t>90% Ne - 10%CO</a:t>
            </a:r>
            <a:r>
              <a:rPr lang="en-US" sz="1500" b="1" baseline="-25000">
                <a:solidFill>
                  <a:srgbClr val="FFFFFF"/>
                </a:solidFill>
              </a:rPr>
              <a:t>2</a:t>
            </a:r>
            <a:endParaRPr lang="en-US" sz="1300" b="1" baseline="-25000">
              <a:solidFill>
                <a:srgbClr val="FFFFFF"/>
              </a:solidFill>
            </a:endParaRPr>
          </a:p>
        </p:txBody>
      </p:sp>
      <p:pic>
        <p:nvPicPr>
          <p:cNvPr id="8211" name="Picture 2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05038"/>
            <a:ext cx="6084887" cy="37068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" name="Rectangle 32"/>
          <p:cNvSpPr>
            <a:spLocks noChangeArrowheads="1"/>
          </p:cNvSpPr>
          <p:nvPr/>
        </p:nvSpPr>
        <p:spPr bwMode="auto">
          <a:xfrm>
            <a:off x="1763713" y="5486400"/>
            <a:ext cx="53689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C0000"/>
                </a:solidFill>
              </a:rPr>
              <a:t>Time Projection Chamber</a:t>
            </a:r>
            <a:br>
              <a:rPr lang="en-US" sz="2400" b="1">
                <a:solidFill>
                  <a:srgbClr val="CC0000"/>
                </a:solidFill>
              </a:rPr>
            </a:br>
            <a:r>
              <a:rPr lang="en-US" sz="2400" b="1">
                <a:solidFill>
                  <a:srgbClr val="CC0000"/>
                </a:solidFill>
              </a:rPr>
              <a:t>largest ever: 88 m</a:t>
            </a:r>
            <a:r>
              <a:rPr lang="en-US" sz="2400" b="1" baseline="30000">
                <a:solidFill>
                  <a:srgbClr val="CC0000"/>
                </a:solidFill>
              </a:rPr>
              <a:t>3</a:t>
            </a:r>
            <a:r>
              <a:rPr lang="en-US" sz="2400" b="1">
                <a:solidFill>
                  <a:srgbClr val="CC0000"/>
                </a:solidFill>
              </a:rPr>
              <a:t>, 570 k channels</a:t>
            </a:r>
            <a:endParaRPr lang="en-US" sz="2400">
              <a:solidFill>
                <a:srgbClr val="CC0000"/>
              </a:solidFill>
            </a:endParaRPr>
          </a:p>
        </p:txBody>
      </p:sp>
      <p:sp>
        <p:nvSpPr>
          <p:cNvPr id="8213" name="Text Box 36"/>
          <p:cNvSpPr txBox="1">
            <a:spLocks noChangeArrowheads="1"/>
          </p:cNvSpPr>
          <p:nvPr/>
        </p:nvSpPr>
        <p:spPr bwMode="auto">
          <a:xfrm>
            <a:off x="8604250" y="64912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21612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79838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3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4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5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6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7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sp>
        <p:nvSpPr>
          <p:cNvPr id="9228" name="Rectangle 82"/>
          <p:cNvSpPr>
            <a:spLocks noChangeArrowheads="1"/>
          </p:cNvSpPr>
          <p:nvPr/>
        </p:nvSpPr>
        <p:spPr bwMode="auto">
          <a:xfrm>
            <a:off x="0" y="1052513"/>
            <a:ext cx="3419475" cy="3168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29" name="Text Box 81"/>
          <p:cNvSpPr txBox="1">
            <a:spLocks noChangeArrowheads="1"/>
          </p:cNvSpPr>
          <p:nvPr/>
        </p:nvSpPr>
        <p:spPr bwMode="auto">
          <a:xfrm>
            <a:off x="69850" y="1296988"/>
            <a:ext cx="26797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Multigap Resistive </a:t>
            </a:r>
          </a:p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Plate </a:t>
            </a:r>
          </a:p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Chambers</a:t>
            </a:r>
          </a:p>
        </p:txBody>
      </p:sp>
      <p:sp>
        <p:nvSpPr>
          <p:cNvPr id="9230" name="Rectangle 85"/>
          <p:cNvSpPr>
            <a:spLocks noChangeArrowheads="1"/>
          </p:cNvSpPr>
          <p:nvPr/>
        </p:nvSpPr>
        <p:spPr bwMode="auto">
          <a:xfrm>
            <a:off x="5364163" y="0"/>
            <a:ext cx="3779837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31" name="Rectangle 84"/>
          <p:cNvSpPr>
            <a:spLocks noChangeArrowheads="1"/>
          </p:cNvSpPr>
          <p:nvPr/>
        </p:nvSpPr>
        <p:spPr bwMode="auto">
          <a:xfrm>
            <a:off x="5357813" y="809625"/>
            <a:ext cx="360521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>
                <a:solidFill>
                  <a:srgbClr val="CC0000"/>
                </a:solidFill>
              </a:rPr>
              <a:t>Time Of Flight</a:t>
            </a:r>
          </a:p>
        </p:txBody>
      </p:sp>
      <p:sp>
        <p:nvSpPr>
          <p:cNvPr id="9232" name="Rectangle 86"/>
          <p:cNvSpPr>
            <a:spLocks noChangeArrowheads="1"/>
          </p:cNvSpPr>
          <p:nvPr/>
        </p:nvSpPr>
        <p:spPr bwMode="auto">
          <a:xfrm>
            <a:off x="6262688" y="1863725"/>
            <a:ext cx="2881312" cy="472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33" name="Rectangle 166"/>
          <p:cNvSpPr>
            <a:spLocks noChangeArrowheads="1"/>
          </p:cNvSpPr>
          <p:nvPr/>
        </p:nvSpPr>
        <p:spPr bwMode="auto">
          <a:xfrm>
            <a:off x="3779838" y="4221163"/>
            <a:ext cx="5364162" cy="26368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grpSp>
        <p:nvGrpSpPr>
          <p:cNvPr id="9234" name="Group 21"/>
          <p:cNvGrpSpPr>
            <a:grpSpLocks/>
          </p:cNvGrpSpPr>
          <p:nvPr/>
        </p:nvGrpSpPr>
        <p:grpSpPr bwMode="auto">
          <a:xfrm>
            <a:off x="0" y="3860800"/>
            <a:ext cx="3870325" cy="2708275"/>
            <a:chOff x="203" y="480"/>
            <a:chExt cx="3305" cy="1680"/>
          </a:xfrm>
        </p:grpSpPr>
        <p:sp>
          <p:nvSpPr>
            <p:cNvPr id="9239" name="Rectangle 22"/>
            <p:cNvSpPr>
              <a:spLocks noChangeArrowheads="1"/>
            </p:cNvSpPr>
            <p:nvPr/>
          </p:nvSpPr>
          <p:spPr bwMode="auto">
            <a:xfrm>
              <a:off x="203" y="480"/>
              <a:ext cx="3216" cy="1680"/>
            </a:xfrm>
            <a:prstGeom prst="rect">
              <a:avLst/>
            </a:prstGeom>
            <a:solidFill>
              <a:srgbClr val="F8FCFF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grpSp>
          <p:nvGrpSpPr>
            <p:cNvPr id="9240" name="Group 23"/>
            <p:cNvGrpSpPr>
              <a:grpSpLocks/>
            </p:cNvGrpSpPr>
            <p:nvPr/>
          </p:nvGrpSpPr>
          <p:grpSpPr bwMode="auto">
            <a:xfrm>
              <a:off x="909" y="1091"/>
              <a:ext cx="1321" cy="270"/>
              <a:chOff x="1042" y="1046"/>
              <a:chExt cx="1321" cy="270"/>
            </a:xfrm>
          </p:grpSpPr>
          <p:sp>
            <p:nvSpPr>
              <p:cNvPr id="9292" name="Rectangle 24"/>
              <p:cNvSpPr>
                <a:spLocks noChangeArrowheads="1"/>
              </p:cNvSpPr>
              <p:nvPr/>
            </p:nvSpPr>
            <p:spPr bwMode="auto">
              <a:xfrm>
                <a:off x="1042" y="1046"/>
                <a:ext cx="1321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3" name="Rectangle 25"/>
              <p:cNvSpPr>
                <a:spLocks noChangeArrowheads="1"/>
              </p:cNvSpPr>
              <p:nvPr/>
            </p:nvSpPr>
            <p:spPr bwMode="auto">
              <a:xfrm>
                <a:off x="1344" y="1144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4" name="Rectangle 26"/>
              <p:cNvSpPr>
                <a:spLocks noChangeArrowheads="1"/>
              </p:cNvSpPr>
              <p:nvPr/>
            </p:nvSpPr>
            <p:spPr bwMode="auto">
              <a:xfrm>
                <a:off x="1343" y="1192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5" name="Rectangle 27"/>
              <p:cNvSpPr>
                <a:spLocks noChangeArrowheads="1"/>
              </p:cNvSpPr>
              <p:nvPr/>
            </p:nvSpPr>
            <p:spPr bwMode="auto">
              <a:xfrm>
                <a:off x="1042" y="1291"/>
                <a:ext cx="1321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6" name="Rectangle 28"/>
              <p:cNvSpPr>
                <a:spLocks noChangeArrowheads="1"/>
              </p:cNvSpPr>
              <p:nvPr/>
            </p:nvSpPr>
            <p:spPr bwMode="auto">
              <a:xfrm>
                <a:off x="1343" y="1240"/>
                <a:ext cx="960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7" name="Rectangle 29"/>
              <p:cNvSpPr>
                <a:spLocks noChangeArrowheads="1"/>
              </p:cNvSpPr>
              <p:nvPr/>
            </p:nvSpPr>
            <p:spPr bwMode="auto">
              <a:xfrm>
                <a:off x="1345" y="1096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41" name="Group 30"/>
            <p:cNvGrpSpPr>
              <a:grpSpLocks/>
            </p:cNvGrpSpPr>
            <p:nvPr/>
          </p:nvGrpSpPr>
          <p:grpSpPr bwMode="auto">
            <a:xfrm>
              <a:off x="908" y="1458"/>
              <a:ext cx="1321" cy="270"/>
              <a:chOff x="1042" y="1046"/>
              <a:chExt cx="1321" cy="270"/>
            </a:xfrm>
          </p:grpSpPr>
          <p:sp>
            <p:nvSpPr>
              <p:cNvPr id="9286" name="Rectangle 31"/>
              <p:cNvSpPr>
                <a:spLocks noChangeArrowheads="1"/>
              </p:cNvSpPr>
              <p:nvPr/>
            </p:nvSpPr>
            <p:spPr bwMode="auto">
              <a:xfrm>
                <a:off x="1042" y="1046"/>
                <a:ext cx="1321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7" name="Rectangle 32"/>
              <p:cNvSpPr>
                <a:spLocks noChangeArrowheads="1"/>
              </p:cNvSpPr>
              <p:nvPr/>
            </p:nvSpPr>
            <p:spPr bwMode="auto">
              <a:xfrm>
                <a:off x="1344" y="1144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8" name="Rectangle 33"/>
              <p:cNvSpPr>
                <a:spLocks noChangeArrowheads="1"/>
              </p:cNvSpPr>
              <p:nvPr/>
            </p:nvSpPr>
            <p:spPr bwMode="auto">
              <a:xfrm>
                <a:off x="1343" y="1192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9" name="Rectangle 34"/>
              <p:cNvSpPr>
                <a:spLocks noChangeArrowheads="1"/>
              </p:cNvSpPr>
              <p:nvPr/>
            </p:nvSpPr>
            <p:spPr bwMode="auto">
              <a:xfrm>
                <a:off x="1042" y="1291"/>
                <a:ext cx="1321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0" name="Rectangle 35"/>
              <p:cNvSpPr>
                <a:spLocks noChangeArrowheads="1"/>
              </p:cNvSpPr>
              <p:nvPr/>
            </p:nvSpPr>
            <p:spPr bwMode="auto">
              <a:xfrm>
                <a:off x="1343" y="1240"/>
                <a:ext cx="960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1" name="Rectangle 36"/>
              <p:cNvSpPr>
                <a:spLocks noChangeArrowheads="1"/>
              </p:cNvSpPr>
              <p:nvPr/>
            </p:nvSpPr>
            <p:spPr bwMode="auto">
              <a:xfrm>
                <a:off x="1345" y="1096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42" name="Rectangle 37"/>
            <p:cNvSpPr>
              <a:spLocks noChangeArrowheads="1"/>
            </p:cNvSpPr>
            <p:nvPr/>
          </p:nvSpPr>
          <p:spPr bwMode="auto">
            <a:xfrm>
              <a:off x="1095" y="1075"/>
              <a:ext cx="1097" cy="16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3" name="Rectangle 38"/>
            <p:cNvSpPr>
              <a:spLocks noChangeArrowheads="1"/>
            </p:cNvSpPr>
            <p:nvPr/>
          </p:nvSpPr>
          <p:spPr bwMode="auto">
            <a:xfrm>
              <a:off x="1097" y="1724"/>
              <a:ext cx="1096" cy="16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4" name="Freeform 39"/>
            <p:cNvSpPr>
              <a:spLocks/>
            </p:cNvSpPr>
            <p:nvPr/>
          </p:nvSpPr>
          <p:spPr bwMode="auto">
            <a:xfrm>
              <a:off x="731" y="1742"/>
              <a:ext cx="1490" cy="25"/>
            </a:xfrm>
            <a:custGeom>
              <a:avLst/>
              <a:gdLst>
                <a:gd name="T0" fmla="*/ 0 w 1490"/>
                <a:gd name="T1" fmla="*/ 0 h 23"/>
                <a:gd name="T2" fmla="*/ 1490 w 1490"/>
                <a:gd name="T3" fmla="*/ 0 h 23"/>
                <a:gd name="T4" fmla="*/ 1490 w 1490"/>
                <a:gd name="T5" fmla="*/ 0 h 23"/>
                <a:gd name="T6" fmla="*/ 1490 w 1490"/>
                <a:gd name="T7" fmla="*/ 25 h 23"/>
                <a:gd name="T8" fmla="*/ 1490 w 1490"/>
                <a:gd name="T9" fmla="*/ 25 h 23"/>
                <a:gd name="T10" fmla="*/ 0 w 1490"/>
                <a:gd name="T11" fmla="*/ 25 h 23"/>
                <a:gd name="T12" fmla="*/ 0 w 1490"/>
                <a:gd name="T13" fmla="*/ 25 h 23"/>
                <a:gd name="T14" fmla="*/ 0 w 1490"/>
                <a:gd name="T15" fmla="*/ 0 h 23"/>
                <a:gd name="T16" fmla="*/ 0 w 1490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0" h="23">
                  <a:moveTo>
                    <a:pt x="0" y="0"/>
                  </a:moveTo>
                  <a:lnTo>
                    <a:pt x="1490" y="0"/>
                  </a:lnTo>
                  <a:lnTo>
                    <a:pt x="149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317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5" name="Rectangle 40"/>
            <p:cNvSpPr>
              <a:spLocks noChangeArrowheads="1"/>
            </p:cNvSpPr>
            <p:nvPr/>
          </p:nvSpPr>
          <p:spPr bwMode="auto">
            <a:xfrm>
              <a:off x="1095" y="1359"/>
              <a:ext cx="1097" cy="18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6" name="Rectangle 41"/>
            <p:cNvSpPr>
              <a:spLocks noChangeArrowheads="1"/>
            </p:cNvSpPr>
            <p:nvPr/>
          </p:nvSpPr>
          <p:spPr bwMode="auto">
            <a:xfrm>
              <a:off x="1097" y="1439"/>
              <a:ext cx="1096" cy="1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7" name="Rectangle 42"/>
            <p:cNvSpPr>
              <a:spLocks noChangeArrowheads="1"/>
            </p:cNvSpPr>
            <p:nvPr/>
          </p:nvSpPr>
          <p:spPr bwMode="auto">
            <a:xfrm>
              <a:off x="1226" y="1034"/>
              <a:ext cx="1000" cy="16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8" name="Freeform 43"/>
            <p:cNvSpPr>
              <a:spLocks/>
            </p:cNvSpPr>
            <p:nvPr/>
          </p:nvSpPr>
          <p:spPr bwMode="auto">
            <a:xfrm>
              <a:off x="2042" y="1138"/>
              <a:ext cx="222" cy="588"/>
            </a:xfrm>
            <a:custGeom>
              <a:avLst/>
              <a:gdLst>
                <a:gd name="T0" fmla="*/ 0 w 222"/>
                <a:gd name="T1" fmla="*/ 588 h 543"/>
                <a:gd name="T2" fmla="*/ 0 w 222"/>
                <a:gd name="T3" fmla="*/ 588 h 543"/>
                <a:gd name="T4" fmla="*/ 0 w 222"/>
                <a:gd name="T5" fmla="*/ 588 h 543"/>
                <a:gd name="T6" fmla="*/ 0 w 222"/>
                <a:gd name="T7" fmla="*/ 588 h 543"/>
                <a:gd name="T8" fmla="*/ 0 w 222"/>
                <a:gd name="T9" fmla="*/ 588 h 543"/>
                <a:gd name="T10" fmla="*/ 92 w 222"/>
                <a:gd name="T11" fmla="*/ 293 h 543"/>
                <a:gd name="T12" fmla="*/ 92 w 222"/>
                <a:gd name="T13" fmla="*/ 293 h 543"/>
                <a:gd name="T14" fmla="*/ 92 w 222"/>
                <a:gd name="T15" fmla="*/ 293 h 543"/>
                <a:gd name="T16" fmla="*/ 92 w 222"/>
                <a:gd name="T17" fmla="*/ 293 h 543"/>
                <a:gd name="T18" fmla="*/ 184 w 222"/>
                <a:gd name="T19" fmla="*/ 0 h 543"/>
                <a:gd name="T20" fmla="*/ 184 w 222"/>
                <a:gd name="T21" fmla="*/ 0 h 543"/>
                <a:gd name="T22" fmla="*/ 184 w 222"/>
                <a:gd name="T23" fmla="*/ 0 h 543"/>
                <a:gd name="T24" fmla="*/ 184 w 222"/>
                <a:gd name="T25" fmla="*/ 0 h 543"/>
                <a:gd name="T26" fmla="*/ 203 w 222"/>
                <a:gd name="T27" fmla="*/ 293 h 543"/>
                <a:gd name="T28" fmla="*/ 203 w 222"/>
                <a:gd name="T29" fmla="*/ 293 h 543"/>
                <a:gd name="T30" fmla="*/ 203 w 222"/>
                <a:gd name="T31" fmla="*/ 293 h 543"/>
                <a:gd name="T32" fmla="*/ 203 w 222"/>
                <a:gd name="T33" fmla="*/ 293 h 543"/>
                <a:gd name="T34" fmla="*/ 222 w 222"/>
                <a:gd name="T35" fmla="*/ 588 h 543"/>
                <a:gd name="T36" fmla="*/ 222 w 222"/>
                <a:gd name="T37" fmla="*/ 588 h 543"/>
                <a:gd name="T38" fmla="*/ 222 w 222"/>
                <a:gd name="T39" fmla="*/ 588 h 543"/>
                <a:gd name="T40" fmla="*/ 222 w 222"/>
                <a:gd name="T41" fmla="*/ 588 h 543"/>
                <a:gd name="T42" fmla="*/ 111 w 222"/>
                <a:gd name="T43" fmla="*/ 588 h 543"/>
                <a:gd name="T44" fmla="*/ 111 w 222"/>
                <a:gd name="T45" fmla="*/ 588 h 543"/>
                <a:gd name="T46" fmla="*/ 111 w 222"/>
                <a:gd name="T47" fmla="*/ 588 h 543"/>
                <a:gd name="T48" fmla="*/ 111 w 222"/>
                <a:gd name="T49" fmla="*/ 588 h 543"/>
                <a:gd name="T50" fmla="*/ 0 w 222"/>
                <a:gd name="T51" fmla="*/ 588 h 543"/>
                <a:gd name="T52" fmla="*/ 0 w 222"/>
                <a:gd name="T53" fmla="*/ 588 h 54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2" h="543">
                  <a:moveTo>
                    <a:pt x="0" y="543"/>
                  </a:moveTo>
                  <a:lnTo>
                    <a:pt x="0" y="543"/>
                  </a:lnTo>
                  <a:lnTo>
                    <a:pt x="92" y="271"/>
                  </a:lnTo>
                  <a:lnTo>
                    <a:pt x="184" y="0"/>
                  </a:lnTo>
                  <a:lnTo>
                    <a:pt x="203" y="271"/>
                  </a:lnTo>
                  <a:lnTo>
                    <a:pt x="222" y="543"/>
                  </a:lnTo>
                  <a:lnTo>
                    <a:pt x="111" y="54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F8FCFF"/>
            </a:solidFill>
            <a:ln w="317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9" name="Rectangle 44"/>
            <p:cNvSpPr>
              <a:spLocks noChangeArrowheads="1"/>
            </p:cNvSpPr>
            <p:nvPr/>
          </p:nvSpPr>
          <p:spPr bwMode="auto">
            <a:xfrm>
              <a:off x="924" y="576"/>
              <a:ext cx="189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DOUBLE STACK OF 0.5 mm GLASS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0" name="Rectangle 45"/>
            <p:cNvSpPr>
              <a:spLocks noChangeArrowheads="1"/>
            </p:cNvSpPr>
            <p:nvPr/>
          </p:nvSpPr>
          <p:spPr bwMode="auto">
            <a:xfrm>
              <a:off x="1012" y="816"/>
              <a:ext cx="91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Edge of active area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1" name="Rectangle 46"/>
            <p:cNvSpPr>
              <a:spLocks noChangeArrowheads="1"/>
            </p:cNvSpPr>
            <p:nvPr/>
          </p:nvSpPr>
          <p:spPr bwMode="auto">
            <a:xfrm>
              <a:off x="2413" y="693"/>
              <a:ext cx="95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cathode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2" name="Rectangle 47"/>
            <p:cNvSpPr>
              <a:spLocks noChangeArrowheads="1"/>
            </p:cNvSpPr>
            <p:nvPr/>
          </p:nvSpPr>
          <p:spPr bwMode="auto">
            <a:xfrm>
              <a:off x="2459" y="1850"/>
              <a:ext cx="95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cathode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3" name="Rectangle 48"/>
            <p:cNvSpPr>
              <a:spLocks noChangeArrowheads="1"/>
            </p:cNvSpPr>
            <p:nvPr/>
          </p:nvSpPr>
          <p:spPr bwMode="auto">
            <a:xfrm>
              <a:off x="2508" y="1309"/>
              <a:ext cx="870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anode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4" name="Rectangle 49"/>
            <p:cNvSpPr>
              <a:spLocks noChangeArrowheads="1"/>
            </p:cNvSpPr>
            <p:nvPr/>
          </p:nvSpPr>
          <p:spPr bwMode="auto">
            <a:xfrm>
              <a:off x="2327" y="860"/>
              <a:ext cx="1181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(cathode)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5" name="Rectangle 50"/>
            <p:cNvSpPr>
              <a:spLocks noChangeArrowheads="1"/>
            </p:cNvSpPr>
            <p:nvPr/>
          </p:nvSpPr>
          <p:spPr bwMode="auto">
            <a:xfrm>
              <a:off x="2317" y="1676"/>
              <a:ext cx="1180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(cathode)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6" name="Rectangle 51"/>
            <p:cNvSpPr>
              <a:spLocks noChangeArrowheads="1"/>
            </p:cNvSpPr>
            <p:nvPr/>
          </p:nvSpPr>
          <p:spPr bwMode="auto">
            <a:xfrm>
              <a:off x="2361" y="1163"/>
              <a:ext cx="1096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(anode)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7" name="Rectangle 52"/>
            <p:cNvSpPr>
              <a:spLocks noChangeArrowheads="1"/>
            </p:cNvSpPr>
            <p:nvPr/>
          </p:nvSpPr>
          <p:spPr bwMode="auto">
            <a:xfrm>
              <a:off x="2327" y="1474"/>
              <a:ext cx="1096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(anode)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8" name="Line 53"/>
            <p:cNvSpPr>
              <a:spLocks noChangeShapeType="1"/>
            </p:cNvSpPr>
            <p:nvPr/>
          </p:nvSpPr>
          <p:spPr bwMode="auto">
            <a:xfrm>
              <a:off x="2362" y="816"/>
              <a:ext cx="86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59" name="Line 54"/>
            <p:cNvSpPr>
              <a:spLocks noChangeShapeType="1"/>
            </p:cNvSpPr>
            <p:nvPr/>
          </p:nvSpPr>
          <p:spPr bwMode="auto">
            <a:xfrm>
              <a:off x="2171" y="1967"/>
              <a:ext cx="1088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0" name="Line 55"/>
            <p:cNvSpPr>
              <a:spLocks noChangeShapeType="1"/>
            </p:cNvSpPr>
            <p:nvPr/>
          </p:nvSpPr>
          <p:spPr bwMode="auto">
            <a:xfrm flipV="1">
              <a:off x="2291" y="1277"/>
              <a:ext cx="9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1" name="Rectangle 56"/>
            <p:cNvSpPr>
              <a:spLocks noChangeArrowheads="1"/>
            </p:cNvSpPr>
            <p:nvPr/>
          </p:nvSpPr>
          <p:spPr bwMode="auto">
            <a:xfrm>
              <a:off x="1222" y="1400"/>
              <a:ext cx="1000" cy="16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2" name="Rectangle 57"/>
            <p:cNvSpPr>
              <a:spLocks noChangeArrowheads="1"/>
            </p:cNvSpPr>
            <p:nvPr/>
          </p:nvSpPr>
          <p:spPr bwMode="auto">
            <a:xfrm>
              <a:off x="1228" y="1768"/>
              <a:ext cx="1000" cy="17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3" name="Rectangle 58"/>
            <p:cNvSpPr>
              <a:spLocks noChangeArrowheads="1"/>
            </p:cNvSpPr>
            <p:nvPr/>
          </p:nvSpPr>
          <p:spPr bwMode="auto">
            <a:xfrm>
              <a:off x="729" y="1416"/>
              <a:ext cx="1487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4" name="Rectangle 59"/>
            <p:cNvSpPr>
              <a:spLocks noChangeArrowheads="1"/>
            </p:cNvSpPr>
            <p:nvPr/>
          </p:nvSpPr>
          <p:spPr bwMode="auto">
            <a:xfrm>
              <a:off x="725" y="1416"/>
              <a:ext cx="1488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5" name="Rectangle 60"/>
            <p:cNvSpPr>
              <a:spLocks noChangeArrowheads="1"/>
            </p:cNvSpPr>
            <p:nvPr/>
          </p:nvSpPr>
          <p:spPr bwMode="auto">
            <a:xfrm>
              <a:off x="729" y="1377"/>
              <a:ext cx="1478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6" name="Rectangle 61"/>
            <p:cNvSpPr>
              <a:spLocks noChangeArrowheads="1"/>
            </p:cNvSpPr>
            <p:nvPr/>
          </p:nvSpPr>
          <p:spPr bwMode="auto">
            <a:xfrm>
              <a:off x="725" y="1377"/>
              <a:ext cx="1478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7" name="Rectangle 62"/>
            <p:cNvSpPr>
              <a:spLocks noChangeArrowheads="1"/>
            </p:cNvSpPr>
            <p:nvPr/>
          </p:nvSpPr>
          <p:spPr bwMode="auto">
            <a:xfrm>
              <a:off x="729" y="1050"/>
              <a:ext cx="1489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8" name="Rectangle 63"/>
            <p:cNvSpPr>
              <a:spLocks noChangeArrowheads="1"/>
            </p:cNvSpPr>
            <p:nvPr/>
          </p:nvSpPr>
          <p:spPr bwMode="auto">
            <a:xfrm>
              <a:off x="725" y="1050"/>
              <a:ext cx="1490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9" name="Line 64"/>
            <p:cNvSpPr>
              <a:spLocks noChangeShapeType="1"/>
            </p:cNvSpPr>
            <p:nvPr/>
          </p:nvSpPr>
          <p:spPr bwMode="auto">
            <a:xfrm flipV="1">
              <a:off x="1211" y="960"/>
              <a:ext cx="0" cy="86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0" name="Text Box 65"/>
            <p:cNvSpPr txBox="1">
              <a:spLocks noChangeArrowheads="1"/>
            </p:cNvSpPr>
            <p:nvPr/>
          </p:nvSpPr>
          <p:spPr bwMode="auto">
            <a:xfrm>
              <a:off x="206" y="1113"/>
              <a:ext cx="476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8F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700">
                  <a:solidFill>
                    <a:srgbClr val="000000"/>
                  </a:solidFill>
                  <a:latin typeface="Times New Roman" pitchFamily="18" charset="0"/>
                </a:rPr>
                <a:t>5 gaps</a:t>
              </a:r>
            </a:p>
          </p:txBody>
        </p:sp>
        <p:sp>
          <p:nvSpPr>
            <p:cNvPr id="9271" name="Text Box 66"/>
            <p:cNvSpPr txBox="1">
              <a:spLocks noChangeArrowheads="1"/>
            </p:cNvSpPr>
            <p:nvPr/>
          </p:nvSpPr>
          <p:spPr bwMode="auto">
            <a:xfrm>
              <a:off x="223" y="1470"/>
              <a:ext cx="476" cy="160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700">
                  <a:solidFill>
                    <a:srgbClr val="000000"/>
                  </a:solidFill>
                  <a:latin typeface="Times New Roman" pitchFamily="18" charset="0"/>
                </a:rPr>
                <a:t>5 gaps</a:t>
              </a:r>
            </a:p>
          </p:txBody>
        </p:sp>
        <p:sp>
          <p:nvSpPr>
            <p:cNvPr id="9272" name="Line 67"/>
            <p:cNvSpPr>
              <a:spLocks noChangeShapeType="1"/>
            </p:cNvSpPr>
            <p:nvPr/>
          </p:nvSpPr>
          <p:spPr bwMode="auto">
            <a:xfrm>
              <a:off x="694" y="1228"/>
              <a:ext cx="3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3" name="Line 68"/>
            <p:cNvSpPr>
              <a:spLocks noChangeShapeType="1"/>
            </p:cNvSpPr>
            <p:nvPr/>
          </p:nvSpPr>
          <p:spPr bwMode="auto">
            <a:xfrm>
              <a:off x="703" y="1590"/>
              <a:ext cx="3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4" name="Line 69"/>
            <p:cNvSpPr>
              <a:spLocks noChangeShapeType="1"/>
            </p:cNvSpPr>
            <p:nvPr/>
          </p:nvSpPr>
          <p:spPr bwMode="auto">
            <a:xfrm>
              <a:off x="990" y="93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5" name="Line 70"/>
            <p:cNvSpPr>
              <a:spLocks noChangeShapeType="1"/>
            </p:cNvSpPr>
            <p:nvPr/>
          </p:nvSpPr>
          <p:spPr bwMode="auto">
            <a:xfrm flipV="1">
              <a:off x="1835" y="864"/>
              <a:ext cx="432" cy="1056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6" name="Line 71"/>
            <p:cNvSpPr>
              <a:spLocks noChangeShapeType="1"/>
            </p:cNvSpPr>
            <p:nvPr/>
          </p:nvSpPr>
          <p:spPr bwMode="auto">
            <a:xfrm flipV="1">
              <a:off x="2075" y="816"/>
              <a:ext cx="288" cy="2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7" name="Line 72"/>
            <p:cNvSpPr>
              <a:spLocks noChangeShapeType="1"/>
            </p:cNvSpPr>
            <p:nvPr/>
          </p:nvSpPr>
          <p:spPr bwMode="auto">
            <a:xfrm flipH="1">
              <a:off x="2235" y="1823"/>
              <a:ext cx="1019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8" name="Freeform 73"/>
            <p:cNvSpPr>
              <a:spLocks/>
            </p:cNvSpPr>
            <p:nvPr/>
          </p:nvSpPr>
          <p:spPr bwMode="auto">
            <a:xfrm>
              <a:off x="1883" y="960"/>
              <a:ext cx="432" cy="864"/>
            </a:xfrm>
            <a:custGeom>
              <a:avLst/>
              <a:gdLst>
                <a:gd name="T0" fmla="*/ 0 w 223"/>
                <a:gd name="T1" fmla="*/ 864 h 546"/>
                <a:gd name="T2" fmla="*/ 0 w 223"/>
                <a:gd name="T3" fmla="*/ 864 h 546"/>
                <a:gd name="T4" fmla="*/ 0 w 223"/>
                <a:gd name="T5" fmla="*/ 864 h 546"/>
                <a:gd name="T6" fmla="*/ 174 w 223"/>
                <a:gd name="T7" fmla="*/ 432 h 546"/>
                <a:gd name="T8" fmla="*/ 174 w 223"/>
                <a:gd name="T9" fmla="*/ 432 h 546"/>
                <a:gd name="T10" fmla="*/ 353 w 223"/>
                <a:gd name="T11" fmla="*/ 0 h 546"/>
                <a:gd name="T12" fmla="*/ 353 w 223"/>
                <a:gd name="T13" fmla="*/ 0 h 546"/>
                <a:gd name="T14" fmla="*/ 395 w 223"/>
                <a:gd name="T15" fmla="*/ 432 h 546"/>
                <a:gd name="T16" fmla="*/ 395 w 223"/>
                <a:gd name="T17" fmla="*/ 432 h 546"/>
                <a:gd name="T18" fmla="*/ 432 w 223"/>
                <a:gd name="T19" fmla="*/ 864 h 546"/>
                <a:gd name="T20" fmla="*/ 432 w 223"/>
                <a:gd name="T21" fmla="*/ 864 h 546"/>
                <a:gd name="T22" fmla="*/ 215 w 223"/>
                <a:gd name="T23" fmla="*/ 864 h 546"/>
                <a:gd name="T24" fmla="*/ 215 w 223"/>
                <a:gd name="T25" fmla="*/ 864 h 546"/>
                <a:gd name="T26" fmla="*/ 0 w 223"/>
                <a:gd name="T27" fmla="*/ 864 h 5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3" h="546">
                  <a:moveTo>
                    <a:pt x="0" y="546"/>
                  </a:moveTo>
                  <a:lnTo>
                    <a:pt x="0" y="546"/>
                  </a:lnTo>
                  <a:lnTo>
                    <a:pt x="90" y="273"/>
                  </a:lnTo>
                  <a:lnTo>
                    <a:pt x="182" y="0"/>
                  </a:lnTo>
                  <a:lnTo>
                    <a:pt x="204" y="273"/>
                  </a:lnTo>
                  <a:lnTo>
                    <a:pt x="223" y="546"/>
                  </a:lnTo>
                  <a:lnTo>
                    <a:pt x="111" y="546"/>
                  </a:lnTo>
                  <a:lnTo>
                    <a:pt x="0" y="546"/>
                  </a:lnTo>
                  <a:close/>
                </a:path>
              </a:pathLst>
            </a:custGeom>
            <a:solidFill>
              <a:srgbClr val="F8FCFF"/>
            </a:solidFill>
            <a:ln w="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9" name="Freeform 74"/>
            <p:cNvSpPr>
              <a:spLocks/>
            </p:cNvSpPr>
            <p:nvPr/>
          </p:nvSpPr>
          <p:spPr bwMode="auto">
            <a:xfrm>
              <a:off x="2139" y="960"/>
              <a:ext cx="1122" cy="122"/>
            </a:xfrm>
            <a:custGeom>
              <a:avLst/>
              <a:gdLst>
                <a:gd name="T0" fmla="*/ 0 w 1206"/>
                <a:gd name="T1" fmla="*/ 122 h 69"/>
                <a:gd name="T2" fmla="*/ 140 w 1206"/>
                <a:gd name="T3" fmla="*/ 4 h 69"/>
                <a:gd name="T4" fmla="*/ 140 w 1206"/>
                <a:gd name="T5" fmla="*/ 4 h 69"/>
                <a:gd name="T6" fmla="*/ 1122 w 1206"/>
                <a:gd name="T7" fmla="*/ 4 h 69"/>
                <a:gd name="T8" fmla="*/ 1122 w 1206"/>
                <a:gd name="T9" fmla="*/ 4 h 69"/>
                <a:gd name="T10" fmla="*/ 1120 w 120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06" h="69">
                  <a:moveTo>
                    <a:pt x="0" y="69"/>
                  </a:moveTo>
                  <a:lnTo>
                    <a:pt x="150" y="2"/>
                  </a:lnTo>
                  <a:lnTo>
                    <a:pt x="1206" y="2"/>
                  </a:lnTo>
                  <a:lnTo>
                    <a:pt x="1204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8FC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0" name="Line 75"/>
            <p:cNvSpPr>
              <a:spLocks noChangeShapeType="1"/>
            </p:cNvSpPr>
            <p:nvPr/>
          </p:nvSpPr>
          <p:spPr bwMode="auto">
            <a:xfrm flipH="1">
              <a:off x="2032" y="1277"/>
              <a:ext cx="259" cy="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1" name="Line 76"/>
            <p:cNvSpPr>
              <a:spLocks noChangeShapeType="1"/>
            </p:cNvSpPr>
            <p:nvPr/>
          </p:nvSpPr>
          <p:spPr bwMode="auto">
            <a:xfrm>
              <a:off x="1979" y="1411"/>
              <a:ext cx="1258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2" name="Line 77"/>
            <p:cNvSpPr>
              <a:spLocks noChangeShapeType="1"/>
            </p:cNvSpPr>
            <p:nvPr/>
          </p:nvSpPr>
          <p:spPr bwMode="auto">
            <a:xfrm>
              <a:off x="1974" y="1451"/>
              <a:ext cx="250" cy="1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3" name="Line 78"/>
            <p:cNvSpPr>
              <a:spLocks noChangeShapeType="1"/>
            </p:cNvSpPr>
            <p:nvPr/>
          </p:nvSpPr>
          <p:spPr bwMode="auto">
            <a:xfrm>
              <a:off x="2228" y="1597"/>
              <a:ext cx="1049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4" name="Line 79"/>
            <p:cNvSpPr>
              <a:spLocks noChangeShapeType="1"/>
            </p:cNvSpPr>
            <p:nvPr/>
          </p:nvSpPr>
          <p:spPr bwMode="auto">
            <a:xfrm>
              <a:off x="1883" y="1728"/>
              <a:ext cx="350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5" name="Line 80"/>
            <p:cNvSpPr>
              <a:spLocks noChangeShapeType="1"/>
            </p:cNvSpPr>
            <p:nvPr/>
          </p:nvSpPr>
          <p:spPr bwMode="auto">
            <a:xfrm>
              <a:off x="1835" y="1776"/>
              <a:ext cx="336" cy="19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</p:grpSp>
      <p:sp>
        <p:nvSpPr>
          <p:cNvPr id="9235" name="Text Box 167"/>
          <p:cNvSpPr txBox="1">
            <a:spLocks noChangeArrowheads="1"/>
          </p:cNvSpPr>
          <p:nvPr/>
        </p:nvSpPr>
        <p:spPr bwMode="auto">
          <a:xfrm>
            <a:off x="6372225" y="1484313"/>
            <a:ext cx="3179763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for </a:t>
            </a:r>
            <a:r>
              <a:rPr lang="en-US" sz="2300" b="1">
                <a:solidFill>
                  <a:srgbClr val="333399"/>
                </a:solidFill>
                <a:latin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, K, p PID </a:t>
            </a:r>
          </a:p>
          <a:p>
            <a:pPr eaLnBrk="1" hangingPunct="1"/>
            <a:r>
              <a:rPr lang="en-US" sz="2300" b="1">
                <a:solidFill>
                  <a:srgbClr val="333399"/>
                </a:solidFill>
                <a:latin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, K  for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 &lt;2 GeV/c</a:t>
            </a:r>
          </a:p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p for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</a:rPr>
              <a:t>p 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&lt;4 GeV/c</a:t>
            </a:r>
          </a:p>
        </p:txBody>
      </p:sp>
      <p:pic>
        <p:nvPicPr>
          <p:cNvPr id="9236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133600"/>
            <a:ext cx="3059113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7" name="Rectangle 247"/>
          <p:cNvSpPr>
            <a:spLocks noChangeArrowheads="1"/>
          </p:cNvSpPr>
          <p:nvPr/>
        </p:nvSpPr>
        <p:spPr bwMode="auto">
          <a:xfrm>
            <a:off x="6732588" y="2852738"/>
            <a:ext cx="19954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/>
          <a:p>
            <a:pPr algn="ctr"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</a:rPr>
              <a:t>- 0.9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</a:rPr>
              <a:t>&lt;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 </a:t>
            </a: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&lt; 0.9</a:t>
            </a:r>
          </a:p>
          <a:p>
            <a:pPr algn="ctr"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full </a:t>
            </a:r>
            <a:r>
              <a:rPr lang="en-US" sz="2300" b="1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f</a:t>
            </a:r>
            <a:endParaRPr lang="en-US" sz="2300" b="1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238" name="Text Box 248"/>
          <p:cNvSpPr txBox="1">
            <a:spLocks noChangeArrowheads="1"/>
          </p:cNvSpPr>
          <p:nvPr/>
        </p:nvSpPr>
        <p:spPr bwMode="auto">
          <a:xfrm>
            <a:off x="8604250" y="64912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5433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48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49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0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1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10253" name="Picture 13" descr="TDR_techniq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32150"/>
            <a:ext cx="41910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Rectangle 15"/>
          <p:cNvSpPr>
            <a:spLocks noChangeArrowheads="1"/>
          </p:cNvSpPr>
          <p:nvPr/>
        </p:nvSpPr>
        <p:spPr bwMode="auto">
          <a:xfrm>
            <a:off x="0" y="1052513"/>
            <a:ext cx="9144000" cy="2232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55" name="Rectangle 14"/>
          <p:cNvSpPr>
            <a:spLocks noChangeArrowheads="1"/>
          </p:cNvSpPr>
          <p:nvPr/>
        </p:nvSpPr>
        <p:spPr bwMode="auto">
          <a:xfrm>
            <a:off x="1835150" y="1196975"/>
            <a:ext cx="571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>
                <a:solidFill>
                  <a:srgbClr val="CC0000"/>
                </a:solidFill>
              </a:rPr>
              <a:t>Transition Radiation Detector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6084888" y="0"/>
            <a:ext cx="3059112" cy="10525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250825" y="1844675"/>
            <a:ext cx="4800600" cy="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for e PID,</a:t>
            </a:r>
            <a:r>
              <a:rPr lang="en-US" sz="1900" b="1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&gt;1 GeV/c for e and high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 i="1" baseline="-25000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 trigger, 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&gt;3 GeV/c</a:t>
            </a:r>
            <a:r>
              <a:rPr lang="en-US" sz="19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932363" y="1773238"/>
            <a:ext cx="42116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Large (800 m</a:t>
            </a:r>
            <a:r>
              <a:rPr lang="en-US" sz="2200" b="1" baseline="30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), high </a:t>
            </a:r>
          </a:p>
          <a:p>
            <a:pPr lvl="1"/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granularity (&gt; 1M ch.) </a:t>
            </a:r>
            <a:endParaRPr lang="en-US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732588" y="333375"/>
            <a:ext cx="199548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/>
          <a:p>
            <a:pPr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</a:rPr>
              <a:t>- 0.9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</a:rPr>
              <a:t>&lt;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 </a:t>
            </a: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&lt; 0.9</a:t>
            </a:r>
          </a:p>
        </p:txBody>
      </p:sp>
      <p:sp>
        <p:nvSpPr>
          <p:cNvPr id="10260" name="Rectangle 21"/>
          <p:cNvSpPr>
            <a:spLocks noChangeArrowheads="1"/>
          </p:cNvSpPr>
          <p:nvPr/>
        </p:nvSpPr>
        <p:spPr bwMode="auto">
          <a:xfrm>
            <a:off x="0" y="3284538"/>
            <a:ext cx="4932363" cy="10080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3419475" y="2565400"/>
            <a:ext cx="16002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fiber radiator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to induce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TR 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(</a:t>
            </a:r>
            <a:r>
              <a:rPr lang="en-US" sz="2000" b="1">
                <a:solidFill>
                  <a:srgbClr val="FF0066"/>
                </a:solidFill>
                <a:latin typeface="Symbol" pitchFamily="18" charset="2"/>
              </a:rPr>
              <a:t>g</a:t>
            </a:r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 &gt; 2000)</a:t>
            </a:r>
            <a:endParaRPr lang="en-US" sz="2200" b="1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8604250" y="64912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64392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02" y="-1"/>
            <a:ext cx="3288398" cy="229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56" y="1102518"/>
            <a:ext cx="3236452" cy="2255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566" y="2228626"/>
            <a:ext cx="3147562" cy="219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06" y="4423822"/>
            <a:ext cx="3493694" cy="243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31"/>
          <p:cNvSpPr txBox="1">
            <a:spLocks noChangeArrowheads="1"/>
          </p:cNvSpPr>
          <p:nvPr/>
        </p:nvSpPr>
        <p:spPr bwMode="auto">
          <a:xfrm>
            <a:off x="7977188" y="3965082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HMPID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2" name="TextBox 33"/>
          <p:cNvSpPr txBox="1">
            <a:spLocks noChangeArrowheads="1"/>
          </p:cNvSpPr>
          <p:nvPr/>
        </p:nvSpPr>
        <p:spPr bwMode="auto">
          <a:xfrm>
            <a:off x="0" y="3435349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ITS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3" name="TextBox 34"/>
          <p:cNvSpPr txBox="1">
            <a:spLocks noChangeArrowheads="1"/>
          </p:cNvSpPr>
          <p:nvPr/>
        </p:nvSpPr>
        <p:spPr bwMode="auto">
          <a:xfrm>
            <a:off x="8350250" y="229181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TPC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4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bg1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5" name="TextBox 36"/>
          <p:cNvSpPr txBox="1">
            <a:spLocks noChangeArrowheads="1"/>
          </p:cNvSpPr>
          <p:nvPr/>
        </p:nvSpPr>
        <p:spPr bwMode="auto">
          <a:xfrm>
            <a:off x="6407150" y="2945114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TOF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0" y="188913"/>
            <a:ext cx="33297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000" b="1" dirty="0" err="1">
                <a:solidFill>
                  <a:srgbClr val="E9D015"/>
                </a:solidFill>
              </a:rPr>
              <a:t>all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  <a:r>
              <a:rPr lang="es-MX" sz="2000" b="1" dirty="0" err="1">
                <a:solidFill>
                  <a:srgbClr val="E9D015"/>
                </a:solidFill>
              </a:rPr>
              <a:t>known</a:t>
            </a:r>
            <a:r>
              <a:rPr lang="es-MX" sz="2000" b="1" dirty="0">
                <a:solidFill>
                  <a:srgbClr val="E9D015"/>
                </a:solidFill>
              </a:rPr>
              <a:t>  </a:t>
            </a:r>
            <a:r>
              <a:rPr lang="es-MX" sz="2000" b="1" dirty="0" err="1">
                <a:solidFill>
                  <a:srgbClr val="E9D015"/>
                </a:solidFill>
              </a:rPr>
              <a:t>techniques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  <a:r>
              <a:rPr lang="es-MX" sz="2000" b="1" dirty="0" err="1">
                <a:solidFill>
                  <a:srgbClr val="E9D015"/>
                </a:solidFill>
              </a:rPr>
              <a:t>for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</a:p>
          <a:p>
            <a:pPr eaLnBrk="1" hangingPunct="1"/>
            <a:r>
              <a:rPr lang="es-MX" sz="2000" b="1" dirty="0" err="1">
                <a:solidFill>
                  <a:srgbClr val="E9D015"/>
                </a:solidFill>
              </a:rPr>
              <a:t>particle</a:t>
            </a:r>
            <a:r>
              <a:rPr lang="es-MX" sz="2000" b="1" dirty="0">
                <a:solidFill>
                  <a:srgbClr val="E9D015"/>
                </a:solidFill>
              </a:rPr>
              <a:t>  </a:t>
            </a:r>
            <a:r>
              <a:rPr lang="es-MX" sz="2000" b="1" dirty="0" err="1">
                <a:solidFill>
                  <a:srgbClr val="E9D015"/>
                </a:solidFill>
              </a:rPr>
              <a:t>identification</a:t>
            </a:r>
            <a:r>
              <a:rPr lang="es-MX" sz="2000" b="1" dirty="0">
                <a:solidFill>
                  <a:srgbClr val="E9D015"/>
                </a:solidFill>
              </a:rPr>
              <a:t>:</a:t>
            </a:r>
          </a:p>
        </p:txBody>
      </p:sp>
      <p:sp>
        <p:nvSpPr>
          <p:cNvPr id="6157" name="Text Box 28"/>
          <p:cNvSpPr txBox="1">
            <a:spLocks noChangeArrowheads="1"/>
          </p:cNvSpPr>
          <p:nvPr/>
        </p:nvSpPr>
        <p:spPr bwMode="auto">
          <a:xfrm>
            <a:off x="8512175" y="640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165966" y="495197"/>
            <a:ext cx="27494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i</a:t>
            </a:r>
            <a:r>
              <a:rPr lang="es-MX" b="1" dirty="0" smtClean="0">
                <a:solidFill>
                  <a:schemeClr val="bg1"/>
                </a:solidFill>
              </a:rPr>
              <a:t>nclusive and exclusive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p</a:t>
            </a:r>
            <a:r>
              <a:rPr lang="es-MX" b="1" dirty="0" err="1" smtClean="0">
                <a:solidFill>
                  <a:schemeClr val="bg1"/>
                </a:solidFill>
              </a:rPr>
              <a:t>article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production</a:t>
            </a:r>
            <a:r>
              <a:rPr lang="es-MX" b="1" dirty="0" smtClean="0">
                <a:solidFill>
                  <a:schemeClr val="bg1"/>
                </a:solidFill>
              </a:rPr>
              <a:t> in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c</a:t>
            </a:r>
            <a:r>
              <a:rPr lang="es-MX" b="1" dirty="0" err="1" smtClean="0">
                <a:solidFill>
                  <a:schemeClr val="bg1"/>
                </a:solidFill>
              </a:rPr>
              <a:t>entrally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produced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ystems</a:t>
            </a:r>
            <a:r>
              <a:rPr lang="es-MX" b="1" dirty="0" smtClean="0">
                <a:solidFill>
                  <a:schemeClr val="bg1"/>
                </a:solidFill>
              </a:rPr>
              <a:t>, in </a:t>
            </a:r>
            <a:r>
              <a:rPr lang="es-MX" b="1" dirty="0" err="1" smtClean="0">
                <a:solidFill>
                  <a:schemeClr val="bg1"/>
                </a:solidFill>
              </a:rPr>
              <a:t>various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c</a:t>
            </a:r>
            <a:r>
              <a:rPr lang="es-MX" b="1" dirty="0" err="1" smtClean="0">
                <a:solidFill>
                  <a:schemeClr val="bg1"/>
                </a:solidFill>
              </a:rPr>
              <a:t>hannels</a:t>
            </a:r>
            <a:r>
              <a:rPr lang="es-MX" b="1" dirty="0" smtClean="0">
                <a:solidFill>
                  <a:schemeClr val="bg1"/>
                </a:solidFill>
              </a:rPr>
              <a:t> …</a:t>
            </a:r>
          </a:p>
          <a:p>
            <a:r>
              <a:rPr lang="es-MX" b="1" dirty="0">
                <a:solidFill>
                  <a:schemeClr val="bg1"/>
                </a:solidFill>
              </a:rPr>
              <a:t> </a:t>
            </a:r>
            <a:r>
              <a:rPr lang="es-MX" b="1" dirty="0" smtClean="0">
                <a:solidFill>
                  <a:schemeClr val="bg1"/>
                </a:solidFill>
              </a:rPr>
              <a:t>                 in </a:t>
            </a:r>
            <a:r>
              <a:rPr lang="es-MX" b="1" dirty="0" err="1" smtClean="0">
                <a:solidFill>
                  <a:schemeClr val="bg1"/>
                </a:solidFill>
              </a:rPr>
              <a:t>progress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2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3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4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5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7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5" t="20515" r="18489" b="45052"/>
          <a:stretch>
            <a:fillRect/>
          </a:stretch>
        </p:blipFill>
        <p:spPr bwMode="auto">
          <a:xfrm>
            <a:off x="0" y="2351088"/>
            <a:ext cx="5292725" cy="450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r="23558" b="7137"/>
          <a:stretch>
            <a:fillRect/>
          </a:stretch>
        </p:blipFill>
        <p:spPr bwMode="auto">
          <a:xfrm>
            <a:off x="5038725" y="0"/>
            <a:ext cx="4105275" cy="373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9" name="Rectangle 16"/>
          <p:cNvSpPr>
            <a:spLocks noChangeArrowheads="1"/>
          </p:cNvSpPr>
          <p:nvPr/>
        </p:nvSpPr>
        <p:spPr bwMode="auto">
          <a:xfrm>
            <a:off x="0" y="1052513"/>
            <a:ext cx="5076825" cy="12969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1280" name="Rectangle 15"/>
          <p:cNvSpPr>
            <a:spLocks noChangeArrowheads="1"/>
          </p:cNvSpPr>
          <p:nvPr/>
        </p:nvSpPr>
        <p:spPr bwMode="auto">
          <a:xfrm>
            <a:off x="0" y="1196975"/>
            <a:ext cx="5076825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C0000"/>
                </a:solidFill>
              </a:rPr>
              <a:t>High Momentum Particle Identification</a:t>
            </a:r>
            <a:endParaRPr lang="en-US" sz="2400">
              <a:solidFill>
                <a:srgbClr val="CC0000"/>
              </a:solidFill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940425" y="0"/>
            <a:ext cx="226853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99"/>
                </a:solidFill>
                <a:latin typeface="Times New Roman" pitchFamily="18" charset="0"/>
              </a:rPr>
              <a:t>7 modules, each ~1.5 x 1.5 m</a:t>
            </a:r>
            <a:r>
              <a:rPr lang="en-US" sz="2400" b="1" baseline="30000">
                <a:solidFill>
                  <a:srgbClr val="333399"/>
                </a:solidFill>
                <a:latin typeface="Times New Roman" pitchFamily="18" charset="0"/>
              </a:rPr>
              <a:t>2</a:t>
            </a:r>
            <a:endParaRPr lang="en-US" sz="240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5292725" y="3716338"/>
            <a:ext cx="1727200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651500" y="3716338"/>
            <a:ext cx="10699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700" b="1">
                <a:solidFill>
                  <a:srgbClr val="993366"/>
                </a:solidFill>
                <a:latin typeface="Times New Roman" pitchFamily="18" charset="0"/>
              </a:rPr>
              <a:t>RICH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8604250" y="64912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18687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9058" name="Group 2"/>
          <p:cNvGraphicFramePr>
            <a:graphicFrameLocks noGrp="1"/>
          </p:cNvGraphicFramePr>
          <p:nvPr/>
        </p:nvGraphicFramePr>
        <p:xfrm>
          <a:off x="1447800" y="228600"/>
          <a:ext cx="6553200" cy="2754314"/>
        </p:xfrm>
        <a:graphic>
          <a:graphicData uri="http://schemas.openxmlformats.org/drawingml/2006/table">
            <a:tbl>
              <a:tblPr/>
              <a:tblGrid>
                <a:gridCol w="1731963"/>
                <a:gridCol w="1549400"/>
                <a:gridCol w="1620837"/>
                <a:gridCol w="1651000"/>
              </a:tblGrid>
              <a:tr h="714375">
                <a:tc>
                  <a:txBody>
                    <a:bodyPr/>
                    <a:lstStyle/>
                    <a:p>
                      <a:pPr marL="0" marR="0" lvl="0" indent="1746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Process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Efficiency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SD  (%)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XC          XA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(%)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LP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(%)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69.3        75.5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87.5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99.9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MB1.or.ADA1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69.9        88.8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94.5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100.0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35.1        39.8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43.1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97.8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MB3.and.ADA1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13.7        36.9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35.1 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95.5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3124200" y="3048000"/>
            <a:ext cx="3525838" cy="3905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2452" rIns="81639" bIns="42452">
            <a:spAutoFit/>
          </a:bodyPr>
          <a:lstStyle>
            <a:lvl1pPr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5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PE" sz="2000">
                <a:solidFill>
                  <a:srgbClr val="000000"/>
                </a:solidFill>
                <a:latin typeface="Comic Sans MS" pitchFamily="66" charset="0"/>
              </a:rPr>
              <a:t>MB1 = V0C or SPD or V0A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2" name="Group 2"/>
          <p:cNvGraphicFramePr>
            <a:graphicFrameLocks noGrp="1"/>
          </p:cNvGraphicFramePr>
          <p:nvPr/>
        </p:nvGraphicFramePr>
        <p:xfrm>
          <a:off x="990600" y="1371600"/>
          <a:ext cx="6934200" cy="1828800"/>
        </p:xfrm>
        <a:graphic>
          <a:graphicData uri="http://schemas.openxmlformats.org/drawingml/2006/table">
            <a:tbl>
              <a:tblPr/>
              <a:tblGrid>
                <a:gridCol w="1385888"/>
                <a:gridCol w="1387475"/>
                <a:gridCol w="1387475"/>
                <a:gridCol w="1387475"/>
                <a:gridCol w="1385887"/>
              </a:tblGrid>
              <a:tr h="180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#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276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531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125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2207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8.8%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16.9%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4.0%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70.3%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70112" name="Group 32"/>
          <p:cNvGraphicFramePr>
            <a:graphicFrameLocks noGrp="1"/>
          </p:cNvGraphicFramePr>
          <p:nvPr/>
        </p:nvGraphicFramePr>
        <p:xfrm>
          <a:off x="990600" y="4343400"/>
          <a:ext cx="6934200" cy="1828800"/>
        </p:xfrm>
        <a:graphic>
          <a:graphicData uri="http://schemas.openxmlformats.org/drawingml/2006/table">
            <a:tbl>
              <a:tblPr/>
              <a:tblGrid>
                <a:gridCol w="1385888"/>
                <a:gridCol w="1387475"/>
                <a:gridCol w="1387475"/>
                <a:gridCol w="1387475"/>
                <a:gridCol w="1385887"/>
              </a:tblGrid>
              <a:tr h="180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#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49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62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2123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2.2%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2.8%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0.2%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94.9%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74" name="Rectangle 62"/>
          <p:cNvSpPr>
            <a:spLocks noChangeArrowheads="1"/>
          </p:cNvSpPr>
          <p:nvPr/>
        </p:nvSpPr>
        <p:spPr bwMode="auto">
          <a:xfrm>
            <a:off x="533400" y="609600"/>
            <a:ext cx="6027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ea typeface="MS PGothic" pitchFamily="34" charset="-128"/>
              </a:rPr>
              <a:t>No ADA or ADD: GF0 &amp;&amp; (!V0A) &amp;&amp; (!V0C)</a:t>
            </a:r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228600" y="3581400"/>
            <a:ext cx="878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ea typeface="MS PGothic" pitchFamily="34" charset="-128"/>
              </a:rPr>
              <a:t>ADA and ADD: GF0 &amp;&amp; (!V0A) &amp;&amp; (!V0C) </a:t>
            </a:r>
            <a:r>
              <a:rPr lang="en-US" sz="2400">
                <a:solidFill>
                  <a:srgbClr val="800080"/>
                </a:solidFill>
                <a:ea typeface="MS PGothic" pitchFamily="34" charset="-128"/>
              </a:rPr>
              <a:t>&amp;&amp; (!ADA) &amp;&amp; (!ADD)</a:t>
            </a:r>
            <a:endParaRPr lang="en-US" sz="2400">
              <a:ea typeface="MS PGothic" pitchFamily="34" charset="-128"/>
            </a:endParaRPr>
          </a:p>
        </p:txBody>
      </p:sp>
      <p:sp>
        <p:nvSpPr>
          <p:cNvPr id="38976" name="Text Box 64"/>
          <p:cNvSpPr txBox="1">
            <a:spLocks noChangeArrowheads="1"/>
          </p:cNvSpPr>
          <p:nvPr/>
        </p:nvSpPr>
        <p:spPr bwMode="auto">
          <a:xfrm>
            <a:off x="609600" y="0"/>
            <a:ext cx="1811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>
                <a:solidFill>
                  <a:srgbClr val="0000FF"/>
                </a:solidFill>
                <a:latin typeface="Times New Roman" pitchFamily="18" charset="0"/>
              </a:rPr>
              <a:t>MC studies</a:t>
            </a:r>
          </a:p>
        </p:txBody>
      </p:sp>
      <p:sp>
        <p:nvSpPr>
          <p:cNvPr id="38977" name="Text Box 65"/>
          <p:cNvSpPr txBox="1">
            <a:spLocks noChangeArrowheads="1"/>
          </p:cNvSpPr>
          <p:nvPr/>
        </p:nvSpPr>
        <p:spPr bwMode="auto">
          <a:xfrm>
            <a:off x="0" y="6324600"/>
            <a:ext cx="601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latin typeface="Times New Roman" pitchFamily="18" charset="0"/>
              </a:rPr>
              <a:t>pp 7 TeV PHOJET     assuming 100%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258888" y="908050"/>
            <a:ext cx="7058025" cy="2831544"/>
          </a:xfrm>
          <a:prstGeom prst="rect">
            <a:avLst/>
          </a:prstGeom>
          <a:solidFill>
            <a:srgbClr val="B7C6FE">
              <a:alpha val="49019"/>
            </a:srgbClr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Two heavy-ion runs at the LHC so far: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2010 – commissioning and first data taking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2011 – above nominal instant luminosity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p–</a:t>
            </a:r>
            <a:r>
              <a:rPr lang="en-US" sz="2000" b="1" dirty="0" err="1">
                <a:solidFill>
                  <a:srgbClr val="FFCC00"/>
                </a:solidFill>
                <a:cs typeface="Arial" pitchFamily="34" charset="0"/>
              </a:rPr>
              <a:t>Pb</a:t>
            </a: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CC00"/>
                </a:solidFill>
                <a:cs typeface="Arial" pitchFamily="34" charset="0"/>
              </a:rPr>
              <a:t> &amp;  </a:t>
            </a:r>
            <a:r>
              <a:rPr lang="en-US" sz="2000" b="1" dirty="0" err="1" smtClean="0">
                <a:solidFill>
                  <a:srgbClr val="FFCC00"/>
                </a:solidFill>
                <a:cs typeface="Arial" pitchFamily="34" charset="0"/>
              </a:rPr>
              <a:t>Pb</a:t>
            </a:r>
            <a:r>
              <a:rPr lang="en-US" sz="2000" b="1" dirty="0" smtClean="0">
                <a:solidFill>
                  <a:srgbClr val="FFCC00"/>
                </a:solidFill>
                <a:cs typeface="Arial" pitchFamily="34" charset="0"/>
              </a:rPr>
              <a:t>–p  -  </a:t>
            </a: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2013</a:t>
            </a:r>
            <a:endParaRPr lang="en-US" b="1" dirty="0">
              <a:solidFill>
                <a:srgbClr val="FFCC00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Goal   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~ 30 nb</a:t>
            </a:r>
            <a:r>
              <a:rPr lang="en-US" sz="2000" baseline="30000" dirty="0">
                <a:solidFill>
                  <a:schemeClr val="bg1"/>
                </a:solidFill>
                <a:cs typeface="Arial" pitchFamily="34" charset="0"/>
              </a:rPr>
              <a:t>-1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pilot  run September </a:t>
            </a:r>
            <a:r>
              <a:rPr lang="en-US" sz="1600" b="1" dirty="0" smtClean="0">
                <a:solidFill>
                  <a:schemeClr val="bg1"/>
                </a:solidFill>
                <a:cs typeface="Arial" pitchFamily="34" charset="0"/>
              </a:rPr>
              <a:t>13</a:t>
            </a:r>
            <a:r>
              <a:rPr lang="en-US" sz="1600" b="1" baseline="30000" dirty="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sz="1600" b="1" dirty="0" smtClean="0">
                <a:solidFill>
                  <a:schemeClr val="bg1"/>
                </a:solidFill>
                <a:cs typeface="Arial" pitchFamily="34" charset="0"/>
              </a:rPr>
              <a:t> 2012               </a:t>
            </a:r>
            <a:r>
              <a:rPr lang="en-US" sz="2000" b="1" dirty="0" smtClean="0">
                <a:solidFill>
                  <a:srgbClr val="FFFF00"/>
                </a:solidFill>
                <a:cs typeface="Arial" pitchFamily="34" charset="0"/>
              </a:rPr>
              <a:t>4 papers  submitted  </a:t>
            </a:r>
            <a:endParaRPr lang="en-US" sz="2000" b="1" dirty="0">
              <a:solidFill>
                <a:srgbClr val="FFFF00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b="1" dirty="0">
              <a:solidFill>
                <a:schemeClr val="bg1"/>
              </a:solidFill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Long Shutdown  in 2013-2014</a:t>
            </a:r>
          </a:p>
        </p:txBody>
      </p:sp>
      <p:graphicFrame>
        <p:nvGraphicFramePr>
          <p:cNvPr id="103224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86495"/>
              </p:ext>
            </p:extLst>
          </p:nvPr>
        </p:nvGraphicFramePr>
        <p:xfrm>
          <a:off x="1258888" y="3860800"/>
          <a:ext cx="7008812" cy="2743200"/>
        </p:xfrm>
        <a:graphic>
          <a:graphicData uri="http://schemas.openxmlformats.org/drawingml/2006/table">
            <a:tbl>
              <a:tblPr/>
              <a:tblGrid>
                <a:gridCol w="1225550"/>
                <a:gridCol w="1655762"/>
                <a:gridCol w="2374900"/>
                <a:gridCol w="17526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system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√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NN _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(TeV)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integrated luminosity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 – Pb 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2.76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10 </a:t>
                      </a: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kumimoji="0" lang="en-GB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 – Pb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2.76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0.1 nb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 –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5.02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nb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kumimoji="0" lang="en-GB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</a:tbl>
          </a:graphicData>
        </a:graphic>
      </p:graphicFrame>
      <p:sp>
        <p:nvSpPr>
          <p:cNvPr id="13342" name="Text Box 33"/>
          <p:cNvSpPr txBox="1">
            <a:spLocks noChangeArrowheads="1"/>
          </p:cNvSpPr>
          <p:nvPr/>
        </p:nvSpPr>
        <p:spPr bwMode="auto">
          <a:xfrm>
            <a:off x="2484438" y="115888"/>
            <a:ext cx="447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3600" b="1">
                <a:solidFill>
                  <a:srgbClr val="FFCC00"/>
                </a:solidFill>
              </a:rPr>
              <a:t>LHC heavy ion runs</a:t>
            </a: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4787900" y="2924944"/>
            <a:ext cx="504056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900113" y="1872055"/>
            <a:ext cx="75498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Summary</a:t>
            </a:r>
            <a:r>
              <a:rPr lang="es-MX" sz="2400" b="1" dirty="0" smtClean="0">
                <a:solidFill>
                  <a:srgbClr val="FF6600"/>
                </a:solidFill>
              </a:rPr>
              <a:t> of </a:t>
            </a:r>
            <a:r>
              <a:rPr lang="es-MX" sz="2400" b="1" dirty="0" err="1" smtClean="0">
                <a:solidFill>
                  <a:srgbClr val="FF6600"/>
                </a:solidFill>
              </a:rPr>
              <a:t>measurements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s-MX" sz="2400" b="1" dirty="0" err="1" smtClean="0">
                <a:solidFill>
                  <a:srgbClr val="FF6600"/>
                </a:solidFill>
              </a:rPr>
              <a:t>on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Diffractive Physics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1350963" y="2924944"/>
            <a:ext cx="64812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MX" b="1" dirty="0" err="1">
                <a:solidFill>
                  <a:schemeClr val="bg1"/>
                </a:solidFill>
              </a:rPr>
              <a:t>Measurements</a:t>
            </a:r>
            <a:r>
              <a:rPr lang="es-MX" b="1" dirty="0">
                <a:solidFill>
                  <a:schemeClr val="bg1"/>
                </a:solidFill>
              </a:rPr>
              <a:t> of </a:t>
            </a:r>
            <a:r>
              <a:rPr lang="es-MX" b="1" dirty="0" err="1">
                <a:solidFill>
                  <a:schemeClr val="bg1"/>
                </a:solidFill>
              </a:rPr>
              <a:t>Diffractive</a:t>
            </a:r>
            <a:r>
              <a:rPr lang="es-MX" b="1" dirty="0">
                <a:solidFill>
                  <a:schemeClr val="bg1"/>
                </a:solidFill>
              </a:rPr>
              <a:t> and </a:t>
            </a:r>
            <a:r>
              <a:rPr lang="es-MX" b="1" dirty="0" err="1">
                <a:solidFill>
                  <a:schemeClr val="bg1"/>
                </a:solidFill>
              </a:rPr>
              <a:t>Inelastic</a:t>
            </a:r>
            <a:r>
              <a:rPr lang="es-MX" b="1" dirty="0">
                <a:solidFill>
                  <a:schemeClr val="bg1"/>
                </a:solidFill>
              </a:rPr>
              <a:t> Cross </a:t>
            </a:r>
            <a:r>
              <a:rPr lang="es-MX" b="1" dirty="0" err="1">
                <a:solidFill>
                  <a:schemeClr val="bg1"/>
                </a:solidFill>
              </a:rPr>
              <a:t>Section</a:t>
            </a:r>
            <a:r>
              <a:rPr lang="es-MX" b="1" dirty="0">
                <a:solidFill>
                  <a:schemeClr val="bg1"/>
                </a:solidFill>
              </a:rPr>
              <a:t>  </a:t>
            </a:r>
            <a:endParaRPr lang="es-MX" b="1" dirty="0" smtClean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1326" y="13839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>
                <a:solidFill>
                  <a:schemeClr val="accent6"/>
                </a:solidFill>
              </a:rPr>
              <a:t>Event</a:t>
            </a:r>
            <a:r>
              <a:rPr lang="es-MX" sz="2000" b="1" dirty="0" smtClean="0">
                <a:solidFill>
                  <a:schemeClr val="accent6"/>
                </a:solidFill>
              </a:rPr>
              <a:t> </a:t>
            </a:r>
            <a:r>
              <a:rPr lang="es-MX" sz="2000" b="1" dirty="0" err="1" smtClean="0">
                <a:solidFill>
                  <a:schemeClr val="accent6"/>
                </a:solidFill>
              </a:rPr>
              <a:t>sample</a:t>
            </a:r>
            <a:r>
              <a:rPr lang="es-MX" sz="2000" b="1" dirty="0" err="1">
                <a:solidFill>
                  <a:schemeClr val="accent6"/>
                </a:solidFill>
              </a:rPr>
              <a:t>s</a:t>
            </a:r>
            <a:endParaRPr lang="es-MX" sz="2000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547420" y="556473"/>
                <a:ext cx="8480313" cy="1759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smtClean="0">
                    <a:solidFill>
                      <a:srgbClr val="C00000"/>
                    </a:solidFill>
                  </a:rPr>
                  <a:t>Data  at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three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energies</a:t>
                </a:r>
                <a:r>
                  <a:rPr lang="es-MX" b="1" dirty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: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</m:oMath>
                </a14:m>
                <a:r>
                  <a:rPr lang="es-MX" b="1" dirty="0" smtClean="0">
                    <a:solidFill>
                      <a:srgbClr val="C00000"/>
                    </a:solidFill>
                  </a:rPr>
                  <a:t>  =  0.9         2.76          7   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TeV</a:t>
                </a:r>
                <a:endParaRPr lang="es-MX" b="1" dirty="0" smtClean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err="1" smtClean="0">
                    <a:solidFill>
                      <a:srgbClr val="C00000"/>
                    </a:solidFill>
                  </a:rPr>
                  <a:t>Low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luminosity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low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pile-up: </a:t>
                </a:r>
              </a:p>
              <a:p>
                <a:r>
                  <a:rPr lang="es-MX" b="1" dirty="0" smtClean="0">
                    <a:solidFill>
                      <a:srgbClr val="C00000"/>
                    </a:solidFill>
                  </a:rPr>
                  <a:t>               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average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number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of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collisions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per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bunch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crossing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= 0.1 </a:t>
                </a:r>
                <a:endParaRPr lang="es-MX" b="1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err="1" smtClean="0">
                    <a:solidFill>
                      <a:srgbClr val="C00000"/>
                    </a:solidFill>
                  </a:rPr>
                  <a:t>Trigger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used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: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Minimum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Bias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– OR   i.e.  </a:t>
                </a:r>
              </a:p>
              <a:p>
                <a:r>
                  <a:rPr lang="es-MX" b="1" dirty="0" smtClean="0">
                    <a:solidFill>
                      <a:srgbClr val="C00000"/>
                    </a:solidFill>
                  </a:rPr>
                  <a:t>                                                                   at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least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one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hit in SPD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or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VZERO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smtClean="0">
                    <a:solidFill>
                      <a:srgbClr val="C00000"/>
                    </a:solidFill>
                  </a:rPr>
                  <a:t>VZERO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signal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should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be in time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with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particles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produced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in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the</a:t>
                </a:r>
                <a:r>
                  <a:rPr lang="es-MX" b="1" dirty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collisions</a:t>
                </a:r>
                <a:r>
                  <a:rPr lang="es-MX" dirty="0" smtClean="0">
                    <a:solidFill>
                      <a:srgbClr val="C00000"/>
                    </a:solidFill>
                  </a:rPr>
                  <a:t>  </a:t>
                </a:r>
                <a:endParaRPr lang="es-MX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20" y="556473"/>
                <a:ext cx="8480313" cy="1759392"/>
              </a:xfrm>
              <a:prstGeom prst="rect">
                <a:avLst/>
              </a:prstGeom>
              <a:blipFill rotWithShape="1">
                <a:blip r:embed="rId2"/>
                <a:stretch>
                  <a:fillRect l="-503" t="-1384" b="-449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11010" r="1381" b="21458"/>
          <a:stretch/>
        </p:blipFill>
        <p:spPr bwMode="auto">
          <a:xfrm>
            <a:off x="2463273" y="2560287"/>
            <a:ext cx="4509566" cy="240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ilindro"/>
          <p:cNvSpPr/>
          <p:nvPr/>
        </p:nvSpPr>
        <p:spPr>
          <a:xfrm rot="4124216" flipV="1">
            <a:off x="3596985" y="3212098"/>
            <a:ext cx="1041228" cy="1610041"/>
          </a:xfrm>
          <a:prstGeom prst="can">
            <a:avLst>
              <a:gd name="adj" fmla="val 634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 rot="20465029">
            <a:off x="4253837" y="4535725"/>
            <a:ext cx="607061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SPD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 rot="20343719">
            <a:off x="6263240" y="3592324"/>
            <a:ext cx="1126725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VZERO-R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 rot="20343719">
            <a:off x="2664908" y="4957617"/>
            <a:ext cx="1091293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VZERO-L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56183" y="6021288"/>
            <a:ext cx="831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 smtClean="0">
                <a:solidFill>
                  <a:srgbClr val="C00000"/>
                </a:solidFill>
              </a:rPr>
              <a:t>Filled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empty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bunch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buckets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used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to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measure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beam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induced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>
                <a:solidFill>
                  <a:srgbClr val="C00000"/>
                </a:solidFill>
              </a:rPr>
              <a:t> </a:t>
            </a:r>
            <a:r>
              <a:rPr lang="es-MX" b="1" dirty="0" smtClean="0">
                <a:solidFill>
                  <a:srgbClr val="C00000"/>
                </a:solidFill>
              </a:rPr>
              <a:t>    </a:t>
            </a:r>
            <a:r>
              <a:rPr lang="es-MX" b="1" dirty="0" err="1" smtClean="0">
                <a:solidFill>
                  <a:srgbClr val="C00000"/>
                </a:solidFill>
              </a:rPr>
              <a:t>background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accidentals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due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to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electronics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noise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cosmic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showers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1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8475326"/>
                  </p:ext>
                </p:extLst>
              </p:nvPr>
            </p:nvGraphicFramePr>
            <p:xfrm>
              <a:off x="5869328" y="4420177"/>
              <a:ext cx="3063890" cy="13436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5698"/>
                    <a:gridCol w="1728192"/>
                  </a:tblGrid>
                  <a:tr h="43018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s-MX" sz="140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 = 0.9   </a:t>
                          </a:r>
                          <a:r>
                            <a:rPr lang="es-MX" sz="1400" dirty="0" err="1" smtClean="0">
                              <a:solidFill>
                                <a:srgbClr val="C00000"/>
                              </a:solidFill>
                            </a:rPr>
                            <a:t>TeV</a:t>
                          </a:r>
                          <a:endParaRPr lang="es-MX" sz="14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s-MX" sz="1400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    </m:t>
                              </m:r>
                              <m:r>
                                <a:rPr lang="es-MX" sz="140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s-MX" sz="140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events</a:t>
                          </a:r>
                          <a:endParaRPr lang="es-MX" sz="14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 = 7.0   </a:t>
                          </a:r>
                          <a:r>
                            <a:rPr kumimoji="0" lang="es-MX" sz="1400" b="1" i="0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TeV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kumimoji="0" lang="es-MX" sz="1400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𝟓</m:t>
                              </m:r>
                              <m:r>
                                <a:rPr kumimoji="0" lang="es-MX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events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937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= 2.76 </a:t>
                          </a:r>
                          <a:r>
                            <a:rPr kumimoji="0" lang="es-MX" sz="1400" b="1" i="0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TeV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23</a:t>
                          </a:r>
                          <a14:m>
                            <m:oMath xmlns:m="http://schemas.openxmlformats.org/officeDocument/2006/math">
                              <m:r>
                                <a:rPr kumimoji="0" lang="es-MX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events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1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8475326"/>
                  </p:ext>
                </p:extLst>
              </p:nvPr>
            </p:nvGraphicFramePr>
            <p:xfrm>
              <a:off x="5869328" y="4420177"/>
              <a:ext cx="3063890" cy="13436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5698"/>
                    <a:gridCol w="1728192"/>
                  </a:tblGrid>
                  <a:tr h="43018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4"/>
                          <a:stretch>
                            <a:fillRect l="-457" r="-129680" b="-2112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4"/>
                          <a:stretch>
                            <a:fillRect l="-77739" r="-353" b="-211268"/>
                          </a:stretch>
                        </a:blip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4"/>
                          <a:stretch>
                            <a:fillRect l="-457" t="-85542" r="-129680" b="-807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1">
                          <a:blip r:embed="rId4"/>
                          <a:stretch>
                            <a:fillRect l="-77739" t="-85542" r="-353" b="-80723"/>
                          </a:stretch>
                        </a:blipFill>
                      </a:tcPr>
                    </a:tc>
                  </a:tr>
                  <a:tr h="40937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57" t="-229851" r="-1296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7739" t="-229851" r="-3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5 CuadroTexto"/>
          <p:cNvSpPr txBox="1"/>
          <p:nvPr/>
        </p:nvSpPr>
        <p:spPr>
          <a:xfrm rot="19975652">
            <a:off x="1832434" y="381945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-3.7&lt;</a:t>
            </a:r>
            <a:r>
              <a:rPr lang="el-GR" dirty="0" smtClean="0"/>
              <a:t>η</a:t>
            </a:r>
            <a:r>
              <a:rPr lang="es-MX" dirty="0" smtClean="0"/>
              <a:t>&lt;-1.7</a:t>
            </a:r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 rot="20217163">
            <a:off x="3298649" y="311247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-2.0&lt;</a:t>
            </a:r>
            <a:r>
              <a:rPr lang="el-GR" dirty="0" smtClean="0"/>
              <a:t>η</a:t>
            </a:r>
            <a:r>
              <a:rPr lang="es-MX" dirty="0" smtClean="0"/>
              <a:t>&lt;2.0</a:t>
            </a:r>
            <a:endParaRPr lang="es-MX" dirty="0"/>
          </a:p>
        </p:txBody>
      </p:sp>
      <p:sp>
        <p:nvSpPr>
          <p:cNvPr id="17" name="16 CuadroTexto"/>
          <p:cNvSpPr txBox="1"/>
          <p:nvPr/>
        </p:nvSpPr>
        <p:spPr>
          <a:xfrm rot="20264814">
            <a:off x="5182372" y="243929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2.8&lt;</a:t>
            </a:r>
            <a:r>
              <a:rPr lang="el-GR" dirty="0" smtClean="0"/>
              <a:t>η</a:t>
            </a:r>
            <a:r>
              <a:rPr lang="es-MX" dirty="0" smtClean="0"/>
              <a:t>&lt;5.1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8037533" y="4017119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DATA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8714827" y="647133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7</a:t>
            </a:r>
          </a:p>
        </p:txBody>
      </p:sp>
      <p:cxnSp>
        <p:nvCxnSpPr>
          <p:cNvPr id="20" name="19 Conector recto"/>
          <p:cNvCxnSpPr/>
          <p:nvPr/>
        </p:nvCxnSpPr>
        <p:spPr>
          <a:xfrm flipV="1">
            <a:off x="3350898" y="4129144"/>
            <a:ext cx="429655" cy="18466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78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4" y="384826"/>
            <a:ext cx="42672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9035" y="15785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err="1" smtClean="0"/>
              <a:t>elastic</a:t>
            </a:r>
            <a:r>
              <a:rPr lang="es-MX" b="1" i="1" dirty="0" smtClean="0"/>
              <a:t> - </a:t>
            </a:r>
            <a:endParaRPr lang="es-MX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163523" y="159072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single - </a:t>
            </a:r>
            <a:endParaRPr lang="es-MX" b="1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1880" y="1574778"/>
            <a:ext cx="5463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err="1"/>
              <a:t>d</a:t>
            </a:r>
            <a:r>
              <a:rPr lang="es-MX" b="1" i="1" dirty="0" err="1" smtClean="0"/>
              <a:t>ouble</a:t>
            </a:r>
            <a:r>
              <a:rPr lang="es-MX" b="1" i="1" dirty="0" smtClean="0"/>
              <a:t>  -     </a:t>
            </a:r>
            <a:r>
              <a:rPr lang="es-MX" b="1" i="1" dirty="0" err="1" smtClean="0"/>
              <a:t>diffractive</a:t>
            </a:r>
            <a:r>
              <a:rPr lang="es-MX" b="1" i="1" dirty="0" smtClean="0"/>
              <a:t> </a:t>
            </a:r>
            <a:r>
              <a:rPr lang="es-MX" b="1" i="1" dirty="0" err="1" smtClean="0"/>
              <a:t>proton-proton</a:t>
            </a:r>
            <a:r>
              <a:rPr lang="es-MX" b="1" i="1" dirty="0" smtClean="0"/>
              <a:t> </a:t>
            </a:r>
            <a:r>
              <a:rPr lang="es-MX" b="1" i="1" dirty="0" err="1" smtClean="0"/>
              <a:t>scattering</a:t>
            </a:r>
            <a:r>
              <a:rPr lang="es-MX" b="1" i="1" dirty="0" smtClean="0"/>
              <a:t>  </a:t>
            </a:r>
            <a:endParaRPr lang="es-MX" b="1" i="1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5" y="1944110"/>
            <a:ext cx="5941097" cy="106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213874" y="513902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theory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124104" y="2199473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experiment</a:t>
            </a:r>
            <a:endParaRPr lang="es-MX" sz="2400" b="1" dirty="0">
              <a:solidFill>
                <a:srgbClr val="C00000"/>
              </a:solidFill>
            </a:endParaRPr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" r="3688" b="5480"/>
          <a:stretch/>
        </p:blipFill>
        <p:spPr bwMode="auto">
          <a:xfrm>
            <a:off x="925526" y="3927611"/>
            <a:ext cx="5374184" cy="269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331495" y="3902504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</a:rPr>
              <a:t>ALICE</a:t>
            </a:r>
            <a:r>
              <a:rPr lang="es-MX" dirty="0" smtClean="0"/>
              <a:t>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2229815" y="3356992"/>
                <a:ext cx="2284600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600" b="1" dirty="0" smtClean="0">
                    <a:solidFill>
                      <a:srgbClr val="01AF16"/>
                    </a:solidFill>
                  </a:rPr>
                  <a:t>Silicon Pixel Detector</a:t>
                </a:r>
              </a:p>
              <a:p>
                <a:r>
                  <a:rPr lang="es-MX" b="1" dirty="0">
                    <a:solidFill>
                      <a:srgbClr val="01AF16"/>
                    </a:solidFill>
                  </a:rPr>
                  <a:t> </a:t>
                </a:r>
                <a:r>
                  <a:rPr lang="es-MX" b="1" dirty="0" smtClean="0">
                    <a:solidFill>
                      <a:srgbClr val="01AF16"/>
                    </a:solidFill>
                  </a:rPr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b="1" i="1" smtClean="0">
                            <a:solidFill>
                              <a:srgbClr val="01AF1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1" i="1" smtClean="0">
                            <a:solidFill>
                              <a:srgbClr val="01AF16"/>
                            </a:solidFill>
                            <a:latin typeface="Cambria Math"/>
                          </a:rPr>
                          <m:t>η</m:t>
                        </m:r>
                      </m:e>
                    </m:d>
                  </m:oMath>
                </a14:m>
                <a:r>
                  <a:rPr lang="es-MX" b="1" dirty="0" smtClean="0">
                    <a:solidFill>
                      <a:srgbClr val="01AF16"/>
                    </a:solidFill>
                  </a:rPr>
                  <a:t>&lt;2</a:t>
                </a:r>
                <a:endParaRPr lang="es-MX" b="1" dirty="0">
                  <a:solidFill>
                    <a:srgbClr val="01AF16"/>
                  </a:solidFill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9815" y="3356992"/>
                <a:ext cx="2284600" cy="615553"/>
              </a:xfrm>
              <a:prstGeom prst="rect">
                <a:avLst/>
              </a:prstGeom>
              <a:blipFill rotWithShape="1">
                <a:blip r:embed="rId5"/>
                <a:stretch>
                  <a:fillRect l="-1600" t="-2970" b="-148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8 Conector recto"/>
          <p:cNvCxnSpPr/>
          <p:nvPr/>
        </p:nvCxnSpPr>
        <p:spPr>
          <a:xfrm>
            <a:off x="2341056" y="4637485"/>
            <a:ext cx="1682824" cy="0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733936" y="4491270"/>
            <a:ext cx="7363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V="1">
            <a:off x="3957532" y="4425724"/>
            <a:ext cx="1330463" cy="227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20 CuadroTexto"/>
              <p:cNvSpPr txBox="1"/>
              <p:nvPr/>
            </p:nvSpPr>
            <p:spPr>
              <a:xfrm>
                <a:off x="4250482" y="3648087"/>
                <a:ext cx="21852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600" b="1" dirty="0" smtClean="0">
                    <a:solidFill>
                      <a:srgbClr val="FF0000"/>
                    </a:solidFill>
                  </a:rPr>
                  <a:t>Forward </a:t>
                </a:r>
                <a:r>
                  <a:rPr lang="es-MX" sz="1600" b="1" dirty="0" err="1" smtClean="0">
                    <a:solidFill>
                      <a:srgbClr val="FF0000"/>
                    </a:solidFill>
                  </a:rPr>
                  <a:t>Multiplicity</a:t>
                </a:r>
                <a:r>
                  <a:rPr lang="es-MX" sz="1600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s-MX" sz="1600" b="1" dirty="0" smtClean="0">
                    <a:solidFill>
                      <a:srgbClr val="FF0000"/>
                    </a:solidFill>
                  </a:rPr>
                  <a:t>1.7&lt; </a:t>
                </a:r>
                <a14:m>
                  <m:oMath xmlns:m="http://schemas.openxmlformats.org/officeDocument/2006/math">
                    <m:r>
                      <a:rPr lang="el-GR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𝜼</m:t>
                    </m:r>
                  </m:oMath>
                </a14:m>
                <a:r>
                  <a:rPr lang="es-MX" sz="1600" b="1" dirty="0" smtClean="0">
                    <a:solidFill>
                      <a:srgbClr val="FF0000"/>
                    </a:solidFill>
                  </a:rPr>
                  <a:t> &lt;5.0</a:t>
                </a:r>
                <a:endParaRPr lang="es-MX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2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482" y="3648087"/>
                <a:ext cx="2185214" cy="584775"/>
              </a:xfrm>
              <a:prstGeom prst="rect">
                <a:avLst/>
              </a:prstGeom>
              <a:blipFill rotWithShape="1">
                <a:blip r:embed="rId6"/>
                <a:stretch>
                  <a:fillRect l="-1393" t="-3125" b="-12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29 CuadroTexto"/>
              <p:cNvSpPr txBox="1"/>
              <p:nvPr/>
            </p:nvSpPr>
            <p:spPr>
              <a:xfrm>
                <a:off x="1070916" y="3658169"/>
                <a:ext cx="21852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600" b="1" dirty="0" smtClean="0">
                    <a:solidFill>
                      <a:srgbClr val="FF0000"/>
                    </a:solidFill>
                  </a:rPr>
                  <a:t>Forward </a:t>
                </a:r>
                <a:r>
                  <a:rPr lang="es-MX" sz="1600" b="1" dirty="0" err="1" smtClean="0">
                    <a:solidFill>
                      <a:srgbClr val="FF0000"/>
                    </a:solidFill>
                  </a:rPr>
                  <a:t>Multiplicity</a:t>
                </a:r>
                <a:r>
                  <a:rPr lang="es-MX" sz="1600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s-MX" sz="1600" b="1" dirty="0" smtClean="0">
                    <a:solidFill>
                      <a:srgbClr val="FF0000"/>
                    </a:solidFill>
                  </a:rPr>
                  <a:t>-3.4&lt; </a:t>
                </a:r>
                <a14:m>
                  <m:oMath xmlns:m="http://schemas.openxmlformats.org/officeDocument/2006/math">
                    <m:r>
                      <a:rPr lang="el-GR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𝜼</m:t>
                    </m:r>
                  </m:oMath>
                </a14:m>
                <a:r>
                  <a:rPr lang="es-MX" sz="1600" b="1" dirty="0" smtClean="0">
                    <a:solidFill>
                      <a:srgbClr val="FF0000"/>
                    </a:solidFill>
                  </a:rPr>
                  <a:t> &lt;-1.7</a:t>
                </a:r>
                <a:endParaRPr lang="es-MX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2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916" y="3658169"/>
                <a:ext cx="2185214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1676" t="-3125" b="-12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24 CuadroTexto"/>
          <p:cNvSpPr txBox="1"/>
          <p:nvPr/>
        </p:nvSpPr>
        <p:spPr>
          <a:xfrm>
            <a:off x="212595" y="4459888"/>
            <a:ext cx="1374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solidFill>
                  <a:schemeClr val="accent6"/>
                </a:solidFill>
              </a:rPr>
              <a:t>V0-L</a:t>
            </a:r>
          </a:p>
          <a:p>
            <a:r>
              <a:rPr lang="es-MX" sz="1600" b="1" dirty="0" smtClean="0">
                <a:solidFill>
                  <a:schemeClr val="accent6"/>
                </a:solidFill>
              </a:rPr>
              <a:t>-1.7&lt; </a:t>
            </a:r>
            <a:r>
              <a:rPr lang="el-GR" sz="1600" b="1" dirty="0" smtClean="0">
                <a:solidFill>
                  <a:schemeClr val="accent6"/>
                </a:solidFill>
              </a:rPr>
              <a:t>η</a:t>
            </a:r>
            <a:r>
              <a:rPr lang="es-MX" sz="1600" b="1" dirty="0" smtClean="0">
                <a:solidFill>
                  <a:schemeClr val="accent6"/>
                </a:solidFill>
              </a:rPr>
              <a:t>&lt; -3.7</a:t>
            </a:r>
            <a:endParaRPr lang="es-MX" sz="1600" b="1" dirty="0">
              <a:solidFill>
                <a:schemeClr val="accent6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5474983" y="4491270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solidFill>
                  <a:schemeClr val="accent6"/>
                </a:solidFill>
              </a:rPr>
              <a:t>V0-R</a:t>
            </a:r>
          </a:p>
          <a:p>
            <a:r>
              <a:rPr lang="es-MX" sz="1600" b="1" dirty="0" smtClean="0">
                <a:solidFill>
                  <a:schemeClr val="accent6"/>
                </a:solidFill>
              </a:rPr>
              <a:t>2.8&lt; </a:t>
            </a:r>
            <a:r>
              <a:rPr lang="el-GR" sz="1600" b="1" dirty="0" smtClean="0">
                <a:solidFill>
                  <a:schemeClr val="accent6"/>
                </a:solidFill>
              </a:rPr>
              <a:t>η</a:t>
            </a:r>
            <a:r>
              <a:rPr lang="es-MX" sz="1600" b="1" dirty="0" smtClean="0">
                <a:solidFill>
                  <a:schemeClr val="accent6"/>
                </a:solidFill>
              </a:rPr>
              <a:t>&lt; 5.1</a:t>
            </a:r>
            <a:endParaRPr lang="es-MX" sz="1600" b="1" dirty="0">
              <a:solidFill>
                <a:schemeClr val="accent6"/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1603190" y="4910074"/>
            <a:ext cx="876121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4381337" y="4904810"/>
            <a:ext cx="961752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16 CuadroTexto"/>
              <p:cNvSpPr txBox="1"/>
              <p:nvPr/>
            </p:nvSpPr>
            <p:spPr>
              <a:xfrm>
                <a:off x="539552" y="6273225"/>
                <a:ext cx="70987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32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s-MX" sz="3200" dirty="0"/>
              </a:p>
            </p:txBody>
          </p:sp>
        </mc:Choice>
        <mc:Fallback xmlns="">
          <p:sp>
            <p:nvSpPr>
              <p:cNvPr id="17" name="1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273225"/>
                <a:ext cx="709874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17 CuadroTexto"/>
          <p:cNvSpPr txBox="1"/>
          <p:nvPr/>
        </p:nvSpPr>
        <p:spPr>
          <a:xfrm>
            <a:off x="1121872" y="6457890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  </a:t>
            </a:r>
            <a:r>
              <a:rPr lang="es-MX" sz="2000" b="1" dirty="0" err="1" smtClean="0"/>
              <a:t>lowest</a:t>
            </a:r>
            <a:r>
              <a:rPr lang="es-MX" sz="2000" b="1" dirty="0" smtClean="0"/>
              <a:t>-  </a:t>
            </a:r>
            <a:endParaRPr lang="es-MX" sz="2000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4396640" y="6457890"/>
            <a:ext cx="3514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  </a:t>
            </a:r>
            <a:r>
              <a:rPr lang="es-MX" sz="2000" b="1" dirty="0" err="1" smtClean="0"/>
              <a:t>highest</a:t>
            </a:r>
            <a:r>
              <a:rPr lang="es-MX" sz="2000" b="1" dirty="0" smtClean="0"/>
              <a:t> -   </a:t>
            </a:r>
            <a:r>
              <a:rPr lang="es-MX" sz="2000" b="1" dirty="0" err="1" smtClean="0"/>
              <a:t>pseudorapidity</a:t>
            </a:r>
            <a:r>
              <a:rPr lang="es-MX" sz="2000" b="1" dirty="0" smtClean="0"/>
              <a:t> </a:t>
            </a:r>
            <a:endParaRPr lang="es-MX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3878201" y="6315394"/>
                <a:ext cx="74456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3200" b="0" i="1" smtClean="0"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s-MX" sz="3200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201" y="6315394"/>
                <a:ext cx="744563" cy="58477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19 CuadroTexto"/>
              <p:cNvSpPr txBox="1"/>
              <p:nvPr/>
            </p:nvSpPr>
            <p:spPr>
              <a:xfrm>
                <a:off x="6827293" y="5107617"/>
                <a:ext cx="1966116" cy="613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sz="2400" b="0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MX" sz="24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s-MX" sz="24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b="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240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s-MX" sz="2400" dirty="0" smtClean="0"/>
                  <a:t>)</a:t>
                </a:r>
                <a:endParaRPr lang="es-MX" sz="2400" dirty="0"/>
              </a:p>
            </p:txBody>
          </p:sp>
        </mc:Choice>
        <mc:Fallback xmlns="">
          <p:sp>
            <p:nvSpPr>
              <p:cNvPr id="20" name="1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293" y="5107617"/>
                <a:ext cx="1966116" cy="613886"/>
              </a:xfrm>
              <a:prstGeom prst="rect">
                <a:avLst/>
              </a:prstGeom>
              <a:blipFill rotWithShape="1">
                <a:blip r:embed="rId10"/>
                <a:stretch>
                  <a:fillRect r="-3727" b="-891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21 Rectángulo"/>
          <p:cNvSpPr/>
          <p:nvPr/>
        </p:nvSpPr>
        <p:spPr>
          <a:xfrm>
            <a:off x="6711219" y="5107617"/>
            <a:ext cx="2109253" cy="8416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9186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7" y="695072"/>
            <a:ext cx="77914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12653" y="2759621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>
                <a:solidFill>
                  <a:schemeClr val="accent6"/>
                </a:solidFill>
              </a:rPr>
              <a:t>m</a:t>
            </a:r>
            <a:r>
              <a:rPr lang="es-MX" b="1" i="1" dirty="0" smtClean="0">
                <a:solidFill>
                  <a:schemeClr val="accent6"/>
                </a:solidFill>
              </a:rPr>
              <a:t>uon </a:t>
            </a:r>
            <a:r>
              <a:rPr lang="es-MX" b="1" i="1" dirty="0" err="1" smtClean="0">
                <a:solidFill>
                  <a:schemeClr val="accent6"/>
                </a:solidFill>
              </a:rPr>
              <a:t>spectrometer</a:t>
            </a:r>
            <a:endParaRPr lang="es-MX" b="1" i="1" dirty="0">
              <a:solidFill>
                <a:schemeClr val="accent6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12653" y="138039"/>
            <a:ext cx="7019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</a:rPr>
              <a:t>offline </a:t>
            </a:r>
            <a:r>
              <a:rPr lang="es-MX" b="1" dirty="0" err="1" smtClean="0">
                <a:solidFill>
                  <a:schemeClr val="accent6"/>
                </a:solidFill>
              </a:rPr>
              <a:t>event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clasification</a:t>
            </a:r>
            <a:r>
              <a:rPr lang="es-MX" b="1" dirty="0" smtClean="0">
                <a:solidFill>
                  <a:schemeClr val="accent6"/>
                </a:solidFill>
              </a:rPr>
              <a:t>:  “1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-L”     “1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-R”       “2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” </a:t>
            </a:r>
            <a:endParaRPr lang="es-MX" b="1" dirty="0">
              <a:solidFill>
                <a:schemeClr val="accent6"/>
              </a:solidFill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3059741" y="4640216"/>
            <a:ext cx="5343423" cy="465294"/>
            <a:chOff x="2287158" y="4640216"/>
            <a:chExt cx="5343423" cy="4652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8 CuadroTexto"/>
                <p:cNvSpPr txBox="1"/>
                <p:nvPr/>
              </p:nvSpPr>
              <p:spPr>
                <a:xfrm>
                  <a:off x="2287158" y="4705400"/>
                  <a:ext cx="22628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i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f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largest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  </a:t>
                  </a:r>
                  <a14:m>
                    <m:oMath xmlns:m="http://schemas.openxmlformats.org/officeDocument/2006/math"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l-GR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𝛈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&gt;   </m:t>
                      </m:r>
                    </m:oMath>
                  </a14:m>
                  <a:endParaRPr lang="es-MX" sz="20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7158" y="4705400"/>
                  <a:ext cx="2262864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965" t="-6061" b="-2727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10 CuadroTexto"/>
                <p:cNvSpPr txBox="1"/>
                <p:nvPr/>
              </p:nvSpPr>
              <p:spPr>
                <a:xfrm>
                  <a:off x="4245514" y="4640216"/>
                  <a:ext cx="175387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  </m:t>
                          </m:r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a14:m>
                  <a:r>
                    <a:rPr lang="es-MX" sz="2400" dirty="0" smtClean="0"/>
                    <a:t>  </a:t>
                  </a:r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and</a:t>
                  </a:r>
                  <a:r>
                    <a:rPr lang="es-MX" sz="24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a14:m>
                  <a:endParaRPr lang="es-MX" sz="2400" dirty="0"/>
                </a:p>
              </p:txBody>
            </p:sp>
          </mc:Choice>
          <mc:Fallback xmlns="">
            <p:sp>
              <p:nvSpPr>
                <p:cNvPr id="11" name="10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5514" y="4640216"/>
                  <a:ext cx="1753878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14 CuadroTexto"/>
            <p:cNvSpPr txBox="1"/>
            <p:nvPr/>
          </p:nvSpPr>
          <p:spPr>
            <a:xfrm>
              <a:off x="6641208" y="4643845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2-arm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CuadroTexto"/>
              <p:cNvSpPr txBox="1"/>
              <p:nvPr/>
            </p:nvSpPr>
            <p:spPr>
              <a:xfrm>
                <a:off x="4701841" y="5160187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</m:oMath>
                  </m:oMathPara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3" name="1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1841" y="5160187"/>
                <a:ext cx="447558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6465085" y="5128140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</m:oMath>
                  </m:oMathPara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085" y="5128140"/>
                <a:ext cx="447558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18 Grupo"/>
          <p:cNvGrpSpPr/>
          <p:nvPr/>
        </p:nvGrpSpPr>
        <p:grpSpPr>
          <a:xfrm>
            <a:off x="3059741" y="5054408"/>
            <a:ext cx="5343423" cy="509138"/>
            <a:chOff x="2254787" y="5074258"/>
            <a:chExt cx="5343423" cy="509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15 CuadroTexto"/>
                <p:cNvSpPr txBox="1"/>
                <p:nvPr/>
              </p:nvSpPr>
              <p:spPr>
                <a:xfrm>
                  <a:off x="2254787" y="5142875"/>
                  <a:ext cx="436529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if 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both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−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        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𝐚𝐧𝐝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              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</m:t>
                      </m:r>
                    </m:oMath>
                  </a14:m>
                  <a:endParaRPr lang="es-MX" sz="20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1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4787" y="5142875"/>
                  <a:ext cx="4365298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1536" t="-6061" b="-2727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11 CuadroTexto"/>
                <p:cNvSpPr txBox="1"/>
                <p:nvPr/>
              </p:nvSpPr>
              <p:spPr>
                <a:xfrm>
                  <a:off x="4153547" y="5121731"/>
                  <a:ext cx="60138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2400" b="1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𝛈</m:t>
                            </m:r>
                          </m:e>
                          <m:sub>
                            <m:r>
                              <a:rPr lang="es-MX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</m:oMath>
                    </m:oMathPara>
                  </a14:m>
                  <a:endParaRPr lang="es-MX" sz="24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11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3547" y="5121731"/>
                  <a:ext cx="601383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17 CuadroTexto"/>
                <p:cNvSpPr txBox="1"/>
                <p:nvPr/>
              </p:nvSpPr>
              <p:spPr>
                <a:xfrm>
                  <a:off x="4995792" y="5086435"/>
                  <a:ext cx="62703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2400" b="1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𝛈</m:t>
                            </m:r>
                          </m:e>
                          <m:sub>
                            <m:r>
                              <a:rPr lang="es-MX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𝐑</m:t>
                            </m:r>
                          </m:sub>
                        </m:sSub>
                      </m:oMath>
                    </m:oMathPara>
                  </a14:m>
                  <a:endParaRPr lang="es-MX" sz="24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17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5792" y="5086435"/>
                  <a:ext cx="627031" cy="46166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20 CuadroTexto"/>
            <p:cNvSpPr txBox="1"/>
            <p:nvPr/>
          </p:nvSpPr>
          <p:spPr>
            <a:xfrm>
              <a:off x="6608837" y="5074258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2-arm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21 CuadroTexto"/>
              <p:cNvSpPr txBox="1"/>
              <p:nvPr/>
            </p:nvSpPr>
            <p:spPr>
              <a:xfrm>
                <a:off x="475454" y="5792193"/>
                <a:ext cx="21763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accent6"/>
                    </a:solidFill>
                  </a:rPr>
                  <a:t>If  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         &lt;  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</m:t>
                    </m:r>
                  </m:oMath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2" name="2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54" y="5792193"/>
                <a:ext cx="2176301" cy="400110"/>
              </a:xfrm>
              <a:prstGeom prst="rect">
                <a:avLst/>
              </a:prstGeom>
              <a:blipFill rotWithShape="1">
                <a:blip r:embed="rId10"/>
                <a:stretch>
                  <a:fillRect l="-3081" t="-6061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22 CuadroTexto"/>
              <p:cNvSpPr txBox="1"/>
              <p:nvPr/>
            </p:nvSpPr>
            <p:spPr>
              <a:xfrm>
                <a:off x="1250088" y="5761415"/>
                <a:ext cx="6270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𝛈</m:t>
                          </m:r>
                        </m:e>
                        <m:sub>
                          <m:r>
                            <a:rPr lang="es-MX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es-MX" sz="24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3" name="2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088" y="5761415"/>
                <a:ext cx="627031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23 CuadroTexto"/>
          <p:cNvSpPr txBox="1"/>
          <p:nvPr/>
        </p:nvSpPr>
        <p:spPr>
          <a:xfrm>
            <a:off x="2467859" y="5756424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1-arm-L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91484" y="6196579"/>
                <a:ext cx="22003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accent6"/>
                    </a:solidFill>
                  </a:rPr>
                  <a:t>If  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        &gt;−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</m:t>
                    </m:r>
                  </m:oMath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84" y="6196579"/>
                <a:ext cx="2200346" cy="400110"/>
              </a:xfrm>
              <a:prstGeom prst="rect">
                <a:avLst/>
              </a:prstGeom>
              <a:blipFill rotWithShape="1">
                <a:blip r:embed="rId12"/>
                <a:stretch>
                  <a:fillRect l="-3047" t="-4545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1290965" y="6135023"/>
                <a:ext cx="601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𝛈</m:t>
                          </m:r>
                        </m:e>
                        <m:sub>
                          <m:r>
                            <a:rPr lang="es-MX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𝐋</m:t>
                          </m:r>
                        </m:sub>
                      </m:sSub>
                    </m:oMath>
                  </m:oMathPara>
                </a14:m>
                <a:endParaRPr lang="es-MX" sz="24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65" y="6135023"/>
                <a:ext cx="601383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26 CuadroTexto"/>
          <p:cNvSpPr txBox="1"/>
          <p:nvPr/>
        </p:nvSpPr>
        <p:spPr>
          <a:xfrm>
            <a:off x="2459835" y="6135024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1-arm-R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27 CuadroTexto"/>
              <p:cNvSpPr txBox="1"/>
              <p:nvPr/>
            </p:nvSpPr>
            <p:spPr>
              <a:xfrm>
                <a:off x="4168346" y="3125060"/>
                <a:ext cx="1983748" cy="613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sz="2400" b="0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MX" sz="24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s-MX" sz="2400" dirty="0" smtClean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s-MX" sz="2400" dirty="0" smtClean="0"/>
                  <a:t>)</a:t>
                </a:r>
                <a:endParaRPr lang="es-MX" sz="2400" dirty="0"/>
              </a:p>
            </p:txBody>
          </p:sp>
        </mc:Choice>
        <mc:Fallback xmlns="">
          <p:sp>
            <p:nvSpPr>
              <p:cNvPr id="28" name="2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346" y="3125060"/>
                <a:ext cx="1983748" cy="613886"/>
              </a:xfrm>
              <a:prstGeom prst="rect">
                <a:avLst/>
              </a:prstGeom>
              <a:blipFill rotWithShape="1">
                <a:blip r:embed="rId16"/>
                <a:stretch>
                  <a:fillRect r="-3692" b="-1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105" y="3019243"/>
            <a:ext cx="21336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28 CuadroTexto"/>
          <p:cNvSpPr txBox="1"/>
          <p:nvPr/>
        </p:nvSpPr>
        <p:spPr>
          <a:xfrm>
            <a:off x="8717973" y="6463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9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5724128" y="2348880"/>
            <a:ext cx="122413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5355109" y="2204864"/>
            <a:ext cx="796985" cy="8104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" name="28671 Rectángulo"/>
          <p:cNvSpPr/>
          <p:nvPr/>
        </p:nvSpPr>
        <p:spPr>
          <a:xfrm>
            <a:off x="2796988" y="2348880"/>
            <a:ext cx="345888" cy="225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673" name="28672 Rectángulo"/>
          <p:cNvSpPr/>
          <p:nvPr/>
        </p:nvSpPr>
        <p:spPr>
          <a:xfrm>
            <a:off x="7956376" y="2267601"/>
            <a:ext cx="144016" cy="210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4" name="28673 CuadroTexto"/>
              <p:cNvSpPr txBox="1"/>
              <p:nvPr/>
            </p:nvSpPr>
            <p:spPr>
              <a:xfrm>
                <a:off x="7956376" y="2218511"/>
                <a:ext cx="373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8674" name="2867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2218511"/>
                <a:ext cx="373820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36 CuadroTexto"/>
              <p:cNvSpPr txBox="1"/>
              <p:nvPr/>
            </p:nvSpPr>
            <p:spPr>
              <a:xfrm>
                <a:off x="4253855" y="2204864"/>
                <a:ext cx="37382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7" name="3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855" y="2204864"/>
                <a:ext cx="373820" cy="369332"/>
              </a:xfrm>
              <a:prstGeom prst="rect">
                <a:avLst/>
              </a:prstGeom>
              <a:blipFill rotWithShape="1">
                <a:blip r:embed="rId19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16 Grupo"/>
          <p:cNvGrpSpPr/>
          <p:nvPr/>
        </p:nvGrpSpPr>
        <p:grpSpPr>
          <a:xfrm>
            <a:off x="396131" y="3384314"/>
            <a:ext cx="2502388" cy="983083"/>
            <a:chOff x="467544" y="3645024"/>
            <a:chExt cx="2502388" cy="9830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3 CuadroTexto"/>
                <p:cNvSpPr txBox="1"/>
                <p:nvPr/>
              </p:nvSpPr>
              <p:spPr>
                <a:xfrm>
                  <a:off x="467544" y="3645024"/>
                  <a:ext cx="86132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&lt;0</a:t>
                  </a:r>
                  <a:endParaRPr lang="es-MX" sz="2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3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3645024"/>
                  <a:ext cx="861326" cy="461665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l="-2128" t="-9211" r="-9929" b="-3026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4 CuadroTexto"/>
            <p:cNvSpPr txBox="1"/>
            <p:nvPr/>
          </p:nvSpPr>
          <p:spPr>
            <a:xfrm>
              <a:off x="1514055" y="3651318"/>
              <a:ext cx="1263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1-arm-L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5 CuadroTexto"/>
                <p:cNvSpPr txBox="1"/>
                <p:nvPr/>
              </p:nvSpPr>
              <p:spPr>
                <a:xfrm>
                  <a:off x="467544" y="4112983"/>
                  <a:ext cx="86132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&gt;0</a:t>
                  </a:r>
                  <a:endParaRPr lang="es-MX" sz="2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4112983"/>
                  <a:ext cx="861326" cy="461665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l="-2128" t="-9333" r="-9929" b="-32000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9 CuadroTexto"/>
            <p:cNvSpPr txBox="1"/>
            <p:nvPr/>
          </p:nvSpPr>
          <p:spPr>
            <a:xfrm>
              <a:off x="1482204" y="4116329"/>
              <a:ext cx="1314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1-arm-R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467544" y="3645024"/>
              <a:ext cx="2502388" cy="98308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949970" y="4670994"/>
            <a:ext cx="5453194" cy="97838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676" name="28675 Rectángulo"/>
          <p:cNvSpPr/>
          <p:nvPr/>
        </p:nvSpPr>
        <p:spPr>
          <a:xfrm>
            <a:off x="396131" y="5756424"/>
            <a:ext cx="3426457" cy="89160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8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12077</TotalTime>
  <Words>2037</Words>
  <Application>Microsoft Office PowerPoint</Application>
  <PresentationFormat>Presentación en pantalla (4:3)</PresentationFormat>
  <Paragraphs>613</Paragraphs>
  <Slides>42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Diseño predeterminado</vt:lpstr>
      <vt:lpstr>1_Diseño predeterminado</vt:lpstr>
      <vt:lpstr>2_Diseño predeterminado</vt:lpstr>
      <vt:lpstr>3_Diseño predeterminado</vt:lpstr>
      <vt:lpstr>4_Diseño predeterminado</vt:lpstr>
      <vt:lpstr>5_Diseño predeterminado</vt:lpstr>
      <vt:lpstr>Equation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Diffractive Physics- Beam Loss Scintillator layout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Detector location</vt:lpstr>
      <vt:lpstr> performance on April 12 2012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cinvestav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gherrera</cp:lastModifiedBy>
  <cp:revision>414</cp:revision>
  <dcterms:created xsi:type="dcterms:W3CDTF">2003-10-15T23:49:43Z</dcterms:created>
  <dcterms:modified xsi:type="dcterms:W3CDTF">2013-02-12T07:55:38Z</dcterms:modified>
</cp:coreProperties>
</file>