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71" r:id="rId6"/>
    <p:sldId id="269" r:id="rId7"/>
    <p:sldId id="270" r:id="rId8"/>
    <p:sldId id="260" r:id="rId9"/>
    <p:sldId id="261" r:id="rId10"/>
    <p:sldId id="259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5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77FA-0E97-4E7A-9A10-644841C515B0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134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77FA-0E97-4E7A-9A10-644841C515B0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189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77FA-0E97-4E7A-9A10-644841C515B0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95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77FA-0E97-4E7A-9A10-644841C515B0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07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77FA-0E97-4E7A-9A10-644841C515B0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886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77FA-0E97-4E7A-9A10-644841C515B0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47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77FA-0E97-4E7A-9A10-644841C515B0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8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77FA-0E97-4E7A-9A10-644841C515B0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3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77FA-0E97-4E7A-9A10-644841C515B0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8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77FA-0E97-4E7A-9A10-644841C515B0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31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77FA-0E97-4E7A-9A10-644841C515B0}" type="datetimeFigureOut">
              <a:rPr lang="en-GB" smtClean="0"/>
              <a:t>12/02/2013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038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FD307-DD29-490D-8251-BCF01ADA91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323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/>
          <a:lstStyle/>
          <a:p>
            <a:r>
              <a:rPr lang="en-GB" dirty="0"/>
              <a:t>Prospects for light-ion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collisions in the LHC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848872" cy="1752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D.Manglunki</a:t>
            </a:r>
            <a:endParaRPr lang="en-US" dirty="0" smtClean="0"/>
          </a:p>
          <a:p>
            <a:r>
              <a:rPr lang="en-US" dirty="0" smtClean="0"/>
              <a:t>with help from</a:t>
            </a:r>
          </a:p>
          <a:p>
            <a:r>
              <a:rPr lang="en-US" dirty="0" err="1" smtClean="0"/>
              <a:t>Ph.Baudrenghien</a:t>
            </a:r>
            <a:r>
              <a:rPr lang="en-US" dirty="0" smtClean="0"/>
              <a:t>, </a:t>
            </a:r>
            <a:r>
              <a:rPr lang="en-US" dirty="0" err="1" smtClean="0"/>
              <a:t>J.Jowett</a:t>
            </a:r>
            <a:r>
              <a:rPr lang="en-US" dirty="0" smtClean="0"/>
              <a:t> &amp; </a:t>
            </a:r>
            <a:r>
              <a:rPr lang="en-US" dirty="0" err="1" smtClean="0"/>
              <a:t>D.Küchler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910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75"/>
            <a:ext cx="9144000" cy="8358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(very rough) estimation of peak luminosity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7531" y="1268760"/>
            <a:ext cx="9144000" cy="4824536"/>
          </a:xfrm>
        </p:spPr>
        <p:txBody>
          <a:bodyPr>
            <a:normAutofit/>
          </a:bodyPr>
          <a:lstStyle/>
          <a:p>
            <a:r>
              <a:rPr lang="en-US" sz="2800" dirty="0"/>
              <a:t>3 cases: A-A, p-A, </a:t>
            </a:r>
            <a:r>
              <a:rPr lang="en-US" sz="2800" dirty="0" smtClean="0"/>
              <a:t>A-B</a:t>
            </a:r>
          </a:p>
          <a:p>
            <a:r>
              <a:rPr lang="en-US" sz="2800" dirty="0" smtClean="0"/>
              <a:t>In case of a short run, consider colliding at injection optics (</a:t>
            </a:r>
            <a:r>
              <a:rPr lang="en-US" sz="2800" dirty="0" smtClean="0">
                <a:latin typeface="Symbol" pitchFamily="18" charset="2"/>
              </a:rPr>
              <a:t>b</a:t>
            </a:r>
            <a:r>
              <a:rPr lang="en-US" sz="2800" dirty="0" smtClean="0"/>
              <a:t>* = 10 m instead of 50 cm)</a:t>
            </a:r>
          </a:p>
          <a:p>
            <a:r>
              <a:rPr lang="en-US" sz="2800" dirty="0" smtClean="0"/>
              <a:t>Conservative same bunch charge as Pb</a:t>
            </a:r>
            <a:r>
              <a:rPr lang="en-US" sz="2800" baseline="30000" dirty="0" smtClean="0"/>
              <a:t>82+</a:t>
            </a:r>
            <a:r>
              <a:rPr lang="en-US" sz="2800" dirty="0" smtClean="0"/>
              <a:t> (~</a:t>
            </a:r>
            <a:r>
              <a:rPr lang="en-US" sz="2800" dirty="0"/>
              <a:t> </a:t>
            </a:r>
            <a:r>
              <a:rPr lang="en-US" sz="2800" dirty="0" smtClean="0"/>
              <a:t>10</a:t>
            </a:r>
            <a:r>
              <a:rPr lang="en-US" sz="2800" baseline="30000" dirty="0" smtClean="0"/>
              <a:t>10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Conservative number of bunches in LHC = 300</a:t>
            </a:r>
          </a:p>
          <a:p>
            <a:r>
              <a:rPr lang="en-US" sz="2800" dirty="0" smtClean="0"/>
              <a:t>Assume same order of magnitude for physical </a:t>
            </a:r>
            <a:r>
              <a:rPr lang="en-US" sz="2800" dirty="0" err="1" smtClean="0"/>
              <a:t>emittances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(~2.10</a:t>
            </a:r>
            <a:r>
              <a:rPr lang="en-US" sz="2800" baseline="30000" dirty="0" smtClean="0"/>
              <a:t>-10 </a:t>
            </a:r>
            <a:r>
              <a:rPr lang="en-US" sz="2800" dirty="0" smtClean="0"/>
              <a:t>m)</a:t>
            </a:r>
          </a:p>
          <a:p>
            <a:r>
              <a:rPr lang="en-US" sz="2800" dirty="0" smtClean="0"/>
              <a:t>Assume running at 7 </a:t>
            </a:r>
            <a:r>
              <a:rPr lang="en-US" sz="2800" dirty="0" err="1" smtClean="0"/>
              <a:t>ZTeV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6391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Estimations of Luminosity [cm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  <a:r>
              <a:rPr lang="en-US" baseline="30000" dirty="0" smtClean="0"/>
              <a:t>-1</a:t>
            </a:r>
            <a:r>
              <a:rPr lang="en-US" dirty="0" smtClean="0"/>
              <a:t>]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2803030"/>
              </p:ext>
            </p:extLst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O-O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N-N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S-S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Fe-Fe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lang="en-US" sz="2000" b="0" i="0" u="none" strike="noStrike" dirty="0" smtClean="0">
                          <a:effectLst/>
                          <a:latin typeface="Arial"/>
                        </a:rPr>
                        <a:t>*=50</a:t>
                      </a:r>
                      <a:r>
                        <a:rPr lang="en-US" sz="2000" b="0" i="0" u="none" strike="noStrike" baseline="0" dirty="0" smtClean="0">
                          <a:effectLst/>
                          <a:latin typeface="Arial"/>
                        </a:rPr>
                        <a:t> cm</a:t>
                      </a:r>
                      <a:endParaRPr lang="en-GB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2.5E+29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3.2E+29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6.2E+28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2.4E+28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lang="en-US" sz="2000" b="0" i="0" u="none" strike="noStrike" dirty="0" smtClean="0">
                          <a:effectLst/>
                          <a:latin typeface="Arial"/>
                        </a:rPr>
                        <a:t>*=10</a:t>
                      </a:r>
                      <a:r>
                        <a:rPr lang="en-US" sz="2000" b="0" i="0" u="none" strike="noStrike" baseline="0" dirty="0" smtClean="0">
                          <a:effectLst/>
                          <a:latin typeface="Arial"/>
                        </a:rPr>
                        <a:t> m</a:t>
                      </a:r>
                      <a:endParaRPr lang="en-GB" sz="2000" b="0" i="0" u="none" strike="noStrike" dirty="0" smtClean="0">
                        <a:effectLst/>
                        <a:latin typeface="Arial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1.2E+28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1.6E+28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3.1E+27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1.2E+27</a:t>
                      </a: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4600375"/>
              </p:ext>
            </p:extLst>
          </p:nvPr>
        </p:nvGraphicFramePr>
        <p:xfrm>
          <a:off x="467544" y="3429000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p-O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p-N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p-S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p-Fe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lang="en-US" sz="2000" b="0" i="0" u="none" strike="noStrike" dirty="0" smtClean="0">
                          <a:effectLst/>
                          <a:latin typeface="Arial"/>
                        </a:rPr>
                        <a:t>*=50</a:t>
                      </a:r>
                      <a:r>
                        <a:rPr lang="en-US" sz="2000" b="0" i="0" u="none" strike="noStrike" baseline="0" dirty="0" smtClean="0">
                          <a:effectLst/>
                          <a:latin typeface="Arial"/>
                        </a:rPr>
                        <a:t> cm</a:t>
                      </a:r>
                      <a:endParaRPr lang="en-GB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2.0E+30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2.3E+30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9.9E+29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6.1E+29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lang="en-US" sz="2000" b="0" i="0" u="none" strike="noStrike" dirty="0" smtClean="0">
                          <a:effectLst/>
                          <a:latin typeface="Arial"/>
                        </a:rPr>
                        <a:t>*=10</a:t>
                      </a:r>
                      <a:r>
                        <a:rPr lang="en-US" sz="2000" b="0" i="0" u="none" strike="noStrike" baseline="0" dirty="0" smtClean="0">
                          <a:effectLst/>
                          <a:latin typeface="Arial"/>
                        </a:rPr>
                        <a:t> m</a:t>
                      </a:r>
                      <a:endParaRPr lang="en-GB" sz="2000" b="0" i="0" u="none" strike="noStrike" dirty="0" smtClean="0">
                        <a:effectLst/>
                        <a:latin typeface="Arial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9.9E+28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1.1E+29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5.0E+28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3.1E+28</a:t>
                      </a: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graphicFrame>
        <p:nvGraphicFramePr>
          <p:cNvPr id="10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4787226"/>
              </p:ext>
            </p:extLst>
          </p:nvPr>
        </p:nvGraphicFramePr>
        <p:xfrm>
          <a:off x="395536" y="5157192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O-N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S-O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Fe-O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Fe-N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lang="en-US" sz="2000" b="0" i="0" u="none" strike="noStrike" dirty="0" smtClean="0">
                          <a:effectLst/>
                          <a:latin typeface="Arial"/>
                        </a:rPr>
                        <a:t>*=50</a:t>
                      </a:r>
                      <a:r>
                        <a:rPr lang="en-US" sz="2000" b="0" i="0" u="none" strike="noStrike" baseline="0" dirty="0" smtClean="0">
                          <a:effectLst/>
                          <a:latin typeface="Arial"/>
                        </a:rPr>
                        <a:t> cm</a:t>
                      </a:r>
                      <a:endParaRPr lang="en-GB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2.8E+29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1.2E+29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7.7E+28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3.8E+28</a:t>
                      </a:r>
                    </a:p>
                  </a:txBody>
                  <a:tcPr marL="6350" marR="6350" marT="635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effectLst/>
                          <a:latin typeface="Symbol" pitchFamily="18" charset="2"/>
                        </a:rPr>
                        <a:t>b</a:t>
                      </a:r>
                      <a:r>
                        <a:rPr lang="en-US" sz="2000" b="0" i="0" u="none" strike="noStrike" dirty="0" smtClean="0">
                          <a:effectLst/>
                          <a:latin typeface="Arial"/>
                        </a:rPr>
                        <a:t>*=10</a:t>
                      </a:r>
                      <a:r>
                        <a:rPr lang="en-US" sz="2000" b="0" i="0" u="none" strike="noStrike" baseline="0" dirty="0" smtClean="0">
                          <a:effectLst/>
                          <a:latin typeface="Arial"/>
                        </a:rPr>
                        <a:t> m</a:t>
                      </a:r>
                      <a:endParaRPr lang="en-GB" sz="2000" b="0" i="0" u="none" strike="noStrike" dirty="0" smtClean="0">
                        <a:effectLst/>
                        <a:latin typeface="Arial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1.4E+28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6.2E+27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effectLst/>
                          <a:latin typeface="Arial"/>
                        </a:rPr>
                        <a:t>3.8E+27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effectLst/>
                          <a:latin typeface="Arial"/>
                        </a:rPr>
                        <a:t>1.9E+27</a:t>
                      </a: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5232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apparent show stopper but a serious study should be performed before going ahead</a:t>
            </a:r>
          </a:p>
          <a:p>
            <a:r>
              <a:rPr lang="en-US" dirty="0" smtClean="0"/>
              <a:t>Scheduling might dominate decision</a:t>
            </a:r>
          </a:p>
          <a:p>
            <a:r>
              <a:rPr lang="en-US" dirty="0" smtClean="0"/>
              <a:t>A second source + </a:t>
            </a:r>
            <a:r>
              <a:rPr lang="en-US" dirty="0" err="1" smtClean="0"/>
              <a:t>Linac</a:t>
            </a:r>
            <a:r>
              <a:rPr lang="en-US" dirty="0" smtClean="0"/>
              <a:t> (presently not approved) would solve some of the issues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9686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</a:p>
          <a:p>
            <a:r>
              <a:rPr lang="en-US" dirty="0" smtClean="0"/>
              <a:t>Proton and ion injector chains</a:t>
            </a:r>
          </a:p>
          <a:p>
            <a:r>
              <a:rPr lang="en-US" dirty="0" smtClean="0"/>
              <a:t>Running the LHC with different species</a:t>
            </a:r>
          </a:p>
          <a:p>
            <a:r>
              <a:rPr lang="en-US" dirty="0" smtClean="0"/>
              <a:t>Possibilities for the source</a:t>
            </a:r>
          </a:p>
          <a:p>
            <a:r>
              <a:rPr lang="en-US" dirty="0" smtClean="0"/>
              <a:t>Luminosities</a:t>
            </a:r>
          </a:p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647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en-US" dirty="0" smtClean="0"/>
              <a:t>Very preliminary</a:t>
            </a:r>
          </a:p>
          <a:p>
            <a:r>
              <a:rPr lang="en-US" dirty="0" smtClean="0"/>
              <a:t>Not endorsed by CERN management</a:t>
            </a:r>
          </a:p>
          <a:p>
            <a:r>
              <a:rPr lang="en-US" dirty="0" smtClean="0"/>
              <a:t>Only technical feasibility</a:t>
            </a:r>
          </a:p>
          <a:p>
            <a:r>
              <a:rPr lang="en-US" dirty="0" smtClean="0"/>
              <a:t>Even if feasible, scheduling an actual run would be a hard battle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823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LHC proton injector chain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2120" y="1052736"/>
            <a:ext cx="3491880" cy="5030019"/>
          </a:xfrm>
        </p:spPr>
        <p:txBody>
          <a:bodyPr>
            <a:normAutofit/>
          </a:bodyPr>
          <a:lstStyle/>
          <a:p>
            <a:r>
              <a:rPr lang="en-US" dirty="0" smtClean="0"/>
              <a:t>Presently</a:t>
            </a:r>
          </a:p>
          <a:p>
            <a:pPr lvl="1"/>
            <a:r>
              <a:rPr lang="en-US" dirty="0" err="1" smtClean="0"/>
              <a:t>Duoplasmatron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</a:t>
            </a:r>
            <a:r>
              <a:rPr lang="en-US" dirty="0" smtClean="0"/>
              <a:t>Linac2,</a:t>
            </a:r>
            <a:br>
              <a:rPr lang="en-US" dirty="0" smtClean="0"/>
            </a:br>
            <a:r>
              <a:rPr lang="en-US" dirty="0" smtClean="0"/>
              <a:t>PSB</a:t>
            </a:r>
            <a:r>
              <a:rPr lang="en-US" dirty="0" smtClean="0"/>
              <a:t>, PS, SPS</a:t>
            </a:r>
          </a:p>
          <a:p>
            <a:r>
              <a:rPr lang="en-US" dirty="0" smtClean="0"/>
              <a:t>After LS2:</a:t>
            </a:r>
          </a:p>
          <a:p>
            <a:pPr lvl="1"/>
            <a:r>
              <a:rPr lang="en-US" dirty="0" smtClean="0"/>
              <a:t>H- + Linac4</a:t>
            </a:r>
          </a:p>
          <a:p>
            <a:pPr lvl="1"/>
            <a:r>
              <a:rPr lang="en-US" dirty="0" smtClean="0"/>
              <a:t>PSB injection by charge exchange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298991"/>
              </p:ext>
            </p:extLst>
          </p:nvPr>
        </p:nvGraphicFramePr>
        <p:xfrm>
          <a:off x="-396552" y="1333045"/>
          <a:ext cx="6704484" cy="5517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Designer Drawing" r:id="rId3" imgW="3305175" imgH="2724150" progId="Designer.Drawing.8">
                  <p:embed/>
                </p:oleObj>
              </mc:Choice>
              <mc:Fallback>
                <p:oleObj name="Designer Drawing" r:id="rId3" imgW="3305175" imgH="2724150" progId="Designer.Drawing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96552" y="1333045"/>
                        <a:ext cx="6704484" cy="55172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980656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90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Rectangle 2"/>
          <p:cNvSpPr>
            <a:spLocks noChangeArrowheads="1"/>
          </p:cNvSpPr>
          <p:nvPr/>
        </p:nvSpPr>
        <p:spPr bwMode="auto">
          <a:xfrm>
            <a:off x="1143000" y="152400"/>
            <a:ext cx="66405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r>
              <a:rPr lang="en-US" sz="3800">
                <a:solidFill>
                  <a:schemeClr val="bg1"/>
                </a:solidFill>
                <a:latin typeface="Arial Unicode MS" pitchFamily="34" charset="-128"/>
              </a:rPr>
              <a:t>Lead ion injector chain</a:t>
            </a:r>
          </a:p>
        </p:txBody>
      </p:sp>
      <p:sp>
        <p:nvSpPr>
          <p:cNvPr id="484355" name="Rectangle 3"/>
          <p:cNvSpPr>
            <a:spLocks noChangeArrowheads="1"/>
          </p:cNvSpPr>
          <p:nvPr/>
        </p:nvSpPr>
        <p:spPr bwMode="auto">
          <a:xfrm>
            <a:off x="152400" y="1066800"/>
            <a:ext cx="6184900" cy="5558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l"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sz="2400" dirty="0">
                <a:latin typeface="Arial Unicode MS" pitchFamily="34" charset="-128"/>
              </a:rPr>
              <a:t>ECR ion </a:t>
            </a:r>
            <a:r>
              <a:rPr lang="en-US" sz="2400" dirty="0" smtClean="0">
                <a:latin typeface="Arial Unicode MS" pitchFamily="34" charset="-128"/>
              </a:rPr>
              <a:t>source</a:t>
            </a:r>
            <a:endParaRPr lang="en-US" sz="2400" dirty="0">
              <a:latin typeface="Arial Unicode MS" pitchFamily="34" charset="-128"/>
            </a:endParaRPr>
          </a:p>
          <a:p>
            <a:pPr marL="742950" lvl="1" indent="-285750" algn="l" eaLnBrk="1" hangingPunct="1">
              <a:spcBef>
                <a:spcPct val="20000"/>
              </a:spcBef>
              <a:buClr>
                <a:srgbClr val="6699FF"/>
              </a:buClr>
              <a:buFont typeface="Franklin Gothic Medium" pitchFamily="34" charset="0"/>
              <a:buChar char="–"/>
            </a:pPr>
            <a:r>
              <a:rPr lang="en-US" sz="2000" dirty="0">
                <a:latin typeface="Arial Unicode MS" pitchFamily="34" charset="-128"/>
              </a:rPr>
              <a:t>Provide highest possible intensity of Pb</a:t>
            </a:r>
            <a:r>
              <a:rPr lang="en-US" sz="2000" baseline="30000" dirty="0">
                <a:latin typeface="Arial Unicode MS" pitchFamily="34" charset="-128"/>
              </a:rPr>
              <a:t>29+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sz="2400" dirty="0">
                <a:latin typeface="Arial Unicode MS" pitchFamily="34" charset="-128"/>
              </a:rPr>
              <a:t>RFQ + </a:t>
            </a:r>
            <a:r>
              <a:rPr lang="en-US" sz="2400" dirty="0" err="1">
                <a:latin typeface="Arial Unicode MS" pitchFamily="34" charset="-128"/>
              </a:rPr>
              <a:t>Linac</a:t>
            </a:r>
            <a:r>
              <a:rPr lang="en-US" sz="2400" dirty="0">
                <a:latin typeface="Arial Unicode MS" pitchFamily="34" charset="-128"/>
              </a:rPr>
              <a:t> 3 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rgbClr val="6699FF"/>
              </a:buClr>
              <a:buFont typeface="Franklin Gothic Medium" pitchFamily="34" charset="0"/>
              <a:buChar char="–"/>
            </a:pPr>
            <a:r>
              <a:rPr lang="en-US" sz="2000" dirty="0">
                <a:latin typeface="Arial Unicode MS" pitchFamily="34" charset="-128"/>
              </a:rPr>
              <a:t>Adapt to LEIR injection energy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rgbClr val="6699FF"/>
              </a:buClr>
              <a:buFont typeface="Franklin Gothic Medium" pitchFamily="34" charset="0"/>
              <a:buChar char="–"/>
            </a:pPr>
            <a:r>
              <a:rPr lang="en-US" sz="2000" dirty="0" smtClean="0">
                <a:latin typeface="Arial Unicode MS" pitchFamily="34" charset="-128"/>
              </a:rPr>
              <a:t>Strip </a:t>
            </a:r>
            <a:r>
              <a:rPr lang="en-US" sz="2000" dirty="0">
                <a:latin typeface="Arial Unicode MS" pitchFamily="34" charset="-128"/>
              </a:rPr>
              <a:t>to Pb</a:t>
            </a:r>
            <a:r>
              <a:rPr lang="en-US" sz="2000" baseline="30000" dirty="0">
                <a:latin typeface="Arial Unicode MS" pitchFamily="34" charset="-128"/>
              </a:rPr>
              <a:t>54+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sz="2400" dirty="0" smtClean="0">
                <a:latin typeface="Arial Unicode MS" pitchFamily="34" charset="-128"/>
              </a:rPr>
              <a:t>LEIR</a:t>
            </a:r>
            <a:endParaRPr lang="en-US" sz="2400" dirty="0">
              <a:latin typeface="Arial Unicode MS" pitchFamily="34" charset="-128"/>
            </a:endParaRPr>
          </a:p>
          <a:p>
            <a:pPr marL="742950" lvl="1" indent="-285750" algn="l" eaLnBrk="1" hangingPunct="1">
              <a:spcBef>
                <a:spcPct val="20000"/>
              </a:spcBef>
              <a:buClr>
                <a:srgbClr val="6699FF"/>
              </a:buClr>
              <a:buFont typeface="Franklin Gothic Medium" pitchFamily="34" charset="0"/>
              <a:buChar char="–"/>
            </a:pPr>
            <a:r>
              <a:rPr lang="en-US" sz="2000" dirty="0">
                <a:latin typeface="Arial Unicode MS" pitchFamily="34" charset="-128"/>
              </a:rPr>
              <a:t>Accumulate and cool </a:t>
            </a:r>
            <a:r>
              <a:rPr lang="en-US" sz="2000" dirty="0" err="1">
                <a:latin typeface="Arial Unicode MS" pitchFamily="34" charset="-128"/>
              </a:rPr>
              <a:t>Linac</a:t>
            </a:r>
            <a:r>
              <a:rPr lang="en-US" sz="2000" dirty="0">
                <a:latin typeface="Arial Unicode MS" pitchFamily="34" charset="-128"/>
              </a:rPr>
              <a:t> 3 beam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rgbClr val="6699FF"/>
              </a:buClr>
              <a:buFont typeface="Franklin Gothic Medium" pitchFamily="34" charset="0"/>
              <a:buChar char="–"/>
            </a:pPr>
            <a:r>
              <a:rPr lang="en-US" sz="2000" dirty="0">
                <a:latin typeface="Arial Unicode MS" pitchFamily="34" charset="-128"/>
              </a:rPr>
              <a:t>Prepare bunch structure for PS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sz="2400" dirty="0">
                <a:latin typeface="Arial Unicode MS" pitchFamily="34" charset="-128"/>
              </a:rPr>
              <a:t>PS 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rgbClr val="6699FF"/>
              </a:buClr>
              <a:buFont typeface="Franklin Gothic Medium" pitchFamily="34" charset="0"/>
              <a:buChar char="–"/>
            </a:pPr>
            <a:r>
              <a:rPr lang="en-US" sz="2000" dirty="0">
                <a:latin typeface="Arial Unicode MS" pitchFamily="34" charset="-128"/>
              </a:rPr>
              <a:t>Define LHC bunch structure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rgbClr val="6699FF"/>
              </a:buClr>
              <a:buFont typeface="Franklin Gothic Medium" pitchFamily="34" charset="0"/>
              <a:buChar char="–"/>
            </a:pPr>
            <a:r>
              <a:rPr lang="en-US" sz="2000" dirty="0">
                <a:latin typeface="Arial Unicode MS" pitchFamily="34" charset="-128"/>
              </a:rPr>
              <a:t>Strip to Pb</a:t>
            </a:r>
            <a:r>
              <a:rPr lang="en-US" sz="2000" baseline="30000" dirty="0">
                <a:latin typeface="Arial Unicode MS" pitchFamily="34" charset="-128"/>
              </a:rPr>
              <a:t>82+</a:t>
            </a:r>
            <a:endParaRPr lang="en-US" sz="2000" dirty="0">
              <a:latin typeface="Arial Unicode MS" pitchFamily="34" charset="-128"/>
            </a:endParaRPr>
          </a:p>
          <a:p>
            <a:pPr marL="342900" indent="-342900" algn="l" eaLnBrk="1" hangingPunct="1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sz="2400" dirty="0" smtClean="0">
                <a:latin typeface="Arial Unicode MS" pitchFamily="34" charset="-128"/>
              </a:rPr>
              <a:t>SPS</a:t>
            </a:r>
            <a:endParaRPr lang="en-US" sz="2400" dirty="0">
              <a:latin typeface="Arial Unicode MS" pitchFamily="34" charset="-128"/>
            </a:endParaRPr>
          </a:p>
          <a:p>
            <a:pPr marL="742950" lvl="1" indent="-285750" algn="l" eaLnBrk="1" hangingPunct="1">
              <a:spcBef>
                <a:spcPct val="20000"/>
              </a:spcBef>
              <a:buClr>
                <a:srgbClr val="6699FF"/>
              </a:buClr>
              <a:buFont typeface="Franklin Gothic Medium" pitchFamily="34" charset="0"/>
              <a:buChar char="–"/>
            </a:pPr>
            <a:r>
              <a:rPr lang="en-US" sz="2000" dirty="0">
                <a:latin typeface="Arial Unicode MS" pitchFamily="34" charset="-128"/>
              </a:rPr>
              <a:t>Define filling scheme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rgbClr val="6699FF"/>
              </a:buClr>
              <a:buFont typeface="Franklin Gothic Medium" pitchFamily="34" charset="0"/>
              <a:buChar char="–"/>
            </a:pPr>
            <a:endParaRPr lang="en-US" sz="2000" dirty="0">
              <a:latin typeface="Arial Unicode MS" pitchFamily="34" charset="-128"/>
            </a:endParaRPr>
          </a:p>
        </p:txBody>
      </p:sp>
      <p:pic>
        <p:nvPicPr>
          <p:cNvPr id="48435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066800"/>
            <a:ext cx="4741863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568952" cy="1043608"/>
          </a:xfrm>
        </p:spPr>
        <p:txBody>
          <a:bodyPr>
            <a:normAutofit/>
          </a:bodyPr>
          <a:lstStyle/>
          <a:p>
            <a:r>
              <a:rPr lang="en-US" dirty="0" smtClean="0"/>
              <a:t>LHC </a:t>
            </a:r>
            <a:r>
              <a:rPr lang="en-US" dirty="0" err="1" smtClean="0"/>
              <a:t>Pb</a:t>
            </a:r>
            <a:r>
              <a:rPr lang="en-US" dirty="0" smtClean="0"/>
              <a:t> ion injector chain</a:t>
            </a:r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088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0"/>
            <a:ext cx="6732240" cy="1043608"/>
          </a:xfrm>
        </p:spPr>
        <p:txBody>
          <a:bodyPr>
            <a:normAutofit/>
          </a:bodyPr>
          <a:lstStyle/>
          <a:p>
            <a:r>
              <a:rPr lang="en-US" dirty="0" smtClean="0"/>
              <a:t>LHC ion injector chain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1118" y="1628800"/>
            <a:ext cx="361074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Presently</a:t>
            </a:r>
          </a:p>
          <a:p>
            <a:pPr lvl="1"/>
            <a:r>
              <a:rPr lang="en-US" dirty="0" smtClean="0"/>
              <a:t>ECR+Linac3,</a:t>
            </a:r>
            <a:br>
              <a:rPr lang="en-US" dirty="0" smtClean="0"/>
            </a:br>
            <a:r>
              <a:rPr lang="en-US" dirty="0" smtClean="0"/>
              <a:t>LEIR, PS, SPS</a:t>
            </a:r>
          </a:p>
          <a:p>
            <a:r>
              <a:rPr lang="en-US" dirty="0" smtClean="0"/>
              <a:t>Future:</a:t>
            </a:r>
          </a:p>
          <a:p>
            <a:pPr lvl="1"/>
            <a:r>
              <a:rPr lang="en-US" dirty="0" smtClean="0"/>
              <a:t>Possibility of a</a:t>
            </a:r>
            <a:br>
              <a:rPr lang="en-US" dirty="0" smtClean="0"/>
            </a:br>
            <a:r>
              <a:rPr lang="en-US" dirty="0" smtClean="0"/>
              <a:t> 2</a:t>
            </a:r>
            <a:r>
              <a:rPr lang="en-US" baseline="30000" dirty="0" smtClean="0"/>
              <a:t>nd</a:t>
            </a:r>
            <a:r>
              <a:rPr lang="en-US" dirty="0" smtClean="0"/>
              <a:t> ECR + 2</a:t>
            </a:r>
            <a:r>
              <a:rPr lang="en-US" baseline="30000" dirty="0" smtClean="0"/>
              <a:t>nd</a:t>
            </a:r>
            <a:r>
              <a:rPr lang="en-US" dirty="0" smtClean="0"/>
              <a:t> linear accelerator for medical applications? </a:t>
            </a:r>
          </a:p>
          <a:p>
            <a:r>
              <a:rPr lang="en-US" dirty="0" smtClean="0"/>
              <a:t>The following assumes only one ion source</a:t>
            </a:r>
            <a:endParaRPr lang="en-US" dirty="0"/>
          </a:p>
          <a:p>
            <a:endParaRPr lang="en-GB" dirty="0"/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89829469"/>
              </p:ext>
            </p:extLst>
          </p:nvPr>
        </p:nvGraphicFramePr>
        <p:xfrm>
          <a:off x="-684584" y="-315416"/>
          <a:ext cx="7488386" cy="6165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Designer Drawing" r:id="rId3" imgW="3304032" imgH="2718816" progId="Designer.Drawing.8">
                  <p:embed/>
                </p:oleObj>
              </mc:Choice>
              <mc:Fallback>
                <p:oleObj name="Designer Drawing" r:id="rId3" imgW="3304032" imgH="2718816" progId="Designer.Drawing.8">
                  <p:embed/>
                  <p:pic>
                    <p:nvPicPr>
                      <p:cNvPr id="0" name="Content Placeholder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84584" y="-315416"/>
                        <a:ext cx="7488386" cy="61656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326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732240" cy="1043608"/>
          </a:xfrm>
        </p:spPr>
        <p:txBody>
          <a:bodyPr>
            <a:normAutofit/>
          </a:bodyPr>
          <a:lstStyle/>
          <a:p>
            <a:r>
              <a:rPr lang="en-US" dirty="0" smtClean="0"/>
              <a:t>LHC ion injector chain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8800"/>
            <a:ext cx="914186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Linac3 can accelerate several species with same Z/A</a:t>
            </a:r>
          </a:p>
          <a:p>
            <a:pPr lvl="1"/>
            <a:r>
              <a:rPr lang="en-US" dirty="0" smtClean="0"/>
              <a:t>Selection can be done later in the chain </a:t>
            </a:r>
            <a:br>
              <a:rPr lang="en-US" dirty="0" smtClean="0"/>
            </a:br>
            <a:r>
              <a:rPr lang="en-US" dirty="0" smtClean="0"/>
              <a:t>(see SPS </a:t>
            </a:r>
            <a:r>
              <a:rPr lang="en-US" dirty="0" err="1" smtClean="0"/>
              <a:t>Sulphur</a:t>
            </a:r>
            <a:r>
              <a:rPr lang="en-US" dirty="0" smtClean="0"/>
              <a:t> run for NA40 &amp; NA41 in 1986)</a:t>
            </a:r>
          </a:p>
          <a:p>
            <a:pPr lvl="1"/>
            <a:r>
              <a:rPr lang="en-US" dirty="0" smtClean="0"/>
              <a:t>Different Z/A can be switched in ~15’in Linac3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(Long LHC filling time)</a:t>
            </a:r>
          </a:p>
          <a:p>
            <a:r>
              <a:rPr lang="en-US" dirty="0" smtClean="0"/>
              <a:t>The rest of the chain (LEIR, PS, SPS) can switch energy/species from one cycle to the next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032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Running the LHC with different ion species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749" y="1196752"/>
            <a:ext cx="9144000" cy="521744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Issue: different Z/A, same magnetic field </a:t>
            </a:r>
            <a:br>
              <a:rPr lang="en-US" dirty="0" smtClean="0"/>
            </a:br>
            <a:r>
              <a:rPr lang="en-US" dirty="0" smtClean="0"/>
              <a:t>-&gt; different frequencies for same orbit length</a:t>
            </a:r>
          </a:p>
          <a:p>
            <a:pPr lvl="1"/>
            <a:r>
              <a:rPr lang="en-US" dirty="0" smtClean="0"/>
              <a:t>Need “cogging” to adjust collision point in </a:t>
            </a:r>
            <a:r>
              <a:rPr lang="en-US" dirty="0" err="1" smtClean="0"/>
              <a:t>centre</a:t>
            </a:r>
            <a:r>
              <a:rPr lang="en-US" dirty="0" smtClean="0"/>
              <a:t> of experiment… and keep it there!</a:t>
            </a:r>
          </a:p>
          <a:p>
            <a:r>
              <a:rPr lang="en-US" dirty="0" smtClean="0"/>
              <a:t>p-</a:t>
            </a:r>
            <a:r>
              <a:rPr lang="en-US" dirty="0" err="1" smtClean="0"/>
              <a:t>Pb</a:t>
            </a:r>
            <a:r>
              <a:rPr lang="en-US" dirty="0" smtClean="0"/>
              <a:t> (just) demonstrated with successful run</a:t>
            </a:r>
          </a:p>
          <a:p>
            <a:pPr lvl="1"/>
            <a:r>
              <a:rPr lang="en-US" dirty="0" smtClean="0"/>
              <a:t>338 bunches of &gt; 10</a:t>
            </a:r>
            <a:r>
              <a:rPr lang="en-US" baseline="30000" dirty="0" smtClean="0"/>
              <a:t>10</a:t>
            </a:r>
            <a:r>
              <a:rPr lang="en-US" dirty="0" smtClean="0"/>
              <a:t> charges/bunch (p+ or Pb</a:t>
            </a:r>
            <a:r>
              <a:rPr lang="en-US" baseline="30000" dirty="0" smtClean="0"/>
              <a:t>82+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Working at 4/7 of LHC nominal energy</a:t>
            </a:r>
          </a:p>
          <a:p>
            <a:pPr lvl="1"/>
            <a:r>
              <a:rPr lang="en-US" dirty="0" smtClean="0"/>
              <a:t>Peak L = 1.1x10</a:t>
            </a:r>
            <a:r>
              <a:rPr lang="en-US" baseline="30000" dirty="0" smtClean="0"/>
              <a:t>29 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</a:p>
          <a:p>
            <a:r>
              <a:rPr lang="en-US" dirty="0" smtClean="0"/>
              <a:t>p-</a:t>
            </a:r>
            <a:r>
              <a:rPr lang="en-US" dirty="0" err="1" smtClean="0"/>
              <a:t>Pb</a:t>
            </a:r>
            <a:r>
              <a:rPr lang="en-US" dirty="0" smtClean="0"/>
              <a:t> is the most </a:t>
            </a:r>
            <a:r>
              <a:rPr lang="en-US" dirty="0" err="1" smtClean="0"/>
              <a:t>unfavourable</a:t>
            </a:r>
            <a:r>
              <a:rPr lang="en-US" dirty="0" smtClean="0"/>
              <a:t> case in terms of Z/A</a:t>
            </a:r>
          </a:p>
          <a:p>
            <a:pPr lvl="1"/>
            <a:r>
              <a:rPr lang="en-US" dirty="0" smtClean="0"/>
              <a:t>Cogging is therefore not an issue for p-O, Fe-O, etc…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36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en-US" dirty="0" smtClean="0"/>
              <a:t>ECR source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80526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source can “deliver anything”, however…</a:t>
            </a:r>
          </a:p>
          <a:p>
            <a:pPr lvl="1"/>
            <a:r>
              <a:rPr lang="en-US" dirty="0" smtClean="0"/>
              <a:t>It takes time to commission the whole chain with new species (16 weeks minimum for LEIR/PS/SPS)</a:t>
            </a:r>
          </a:p>
          <a:p>
            <a:pPr lvl="1"/>
            <a:r>
              <a:rPr lang="en-US" dirty="0" smtClean="0"/>
              <a:t>Switching between two species within one year is difficult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(~ 4 weeks to switch ECR for completely different species)</a:t>
            </a:r>
            <a:br>
              <a:rPr lang="en-US" dirty="0" smtClean="0"/>
            </a:br>
            <a:r>
              <a:rPr lang="en-US" dirty="0" smtClean="0"/>
              <a:t>-&gt; competition with </a:t>
            </a:r>
            <a:r>
              <a:rPr lang="en-US" dirty="0" err="1" smtClean="0"/>
              <a:t>Pb-Pb</a:t>
            </a:r>
            <a:r>
              <a:rPr lang="en-US" dirty="0" smtClean="0"/>
              <a:t> and p-</a:t>
            </a:r>
            <a:r>
              <a:rPr lang="en-US" dirty="0" err="1" smtClean="0"/>
              <a:t>Pb</a:t>
            </a:r>
            <a:r>
              <a:rPr lang="en-US" dirty="0" smtClean="0"/>
              <a:t> in LHC,</a:t>
            </a:r>
            <a:br>
              <a:rPr lang="en-US" dirty="0" smtClean="0"/>
            </a:br>
            <a:r>
              <a:rPr lang="en-US" dirty="0" smtClean="0"/>
              <a:t>and primary ions in North Area (</a:t>
            </a:r>
            <a:r>
              <a:rPr lang="en-US" dirty="0" err="1" smtClean="0"/>
              <a:t>Ar</a:t>
            </a:r>
            <a:r>
              <a:rPr lang="en-US" dirty="0" smtClean="0"/>
              <a:t>, </a:t>
            </a:r>
            <a:r>
              <a:rPr lang="en-US" dirty="0" err="1" smtClean="0"/>
              <a:t>Xe</a:t>
            </a:r>
            <a:r>
              <a:rPr lang="en-US" dirty="0" smtClean="0"/>
              <a:t>, </a:t>
            </a:r>
            <a:r>
              <a:rPr lang="en-US" dirty="0" err="1" smtClean="0"/>
              <a:t>Pb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Oxygen is support gas for </a:t>
            </a:r>
            <a:r>
              <a:rPr lang="en-US" dirty="0" err="1" smtClean="0"/>
              <a:t>Pb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One can imagine running O for a short period within </a:t>
            </a:r>
            <a:r>
              <a:rPr lang="en-US" dirty="0" err="1" smtClean="0"/>
              <a:t>Pb</a:t>
            </a:r>
            <a:r>
              <a:rPr lang="en-US" dirty="0" smtClean="0"/>
              <a:t> year </a:t>
            </a:r>
          </a:p>
          <a:p>
            <a:pPr lvl="2"/>
            <a:r>
              <a:rPr lang="en-US" dirty="0" smtClean="0"/>
              <a:t>Opens possibility for O-O and p-O</a:t>
            </a:r>
          </a:p>
          <a:p>
            <a:r>
              <a:rPr lang="en-US" dirty="0" smtClean="0"/>
              <a:t>Other ion mixtures</a:t>
            </a:r>
          </a:p>
          <a:p>
            <a:pPr lvl="1"/>
            <a:r>
              <a:rPr lang="en-US" dirty="0" smtClean="0"/>
              <a:t>N + O , S + O “Easy”</a:t>
            </a:r>
          </a:p>
          <a:p>
            <a:pPr lvl="1"/>
            <a:r>
              <a:rPr lang="en-US" dirty="0"/>
              <a:t>MIVOC </a:t>
            </a:r>
            <a:r>
              <a:rPr lang="en-US" dirty="0" smtClean="0"/>
              <a:t>(Metal Ions from Volatile Compounds) for Fe…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D.Manglunki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Prospects for light ion collisions in the 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889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</TotalTime>
  <Words>464</Words>
  <Application>Microsoft Office PowerPoint</Application>
  <PresentationFormat>On-screen Show (4:3)</PresentationFormat>
  <Paragraphs>145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Designer Drawing</vt:lpstr>
      <vt:lpstr>Prospects for light-ion  collisions in the LHC </vt:lpstr>
      <vt:lpstr>Outline</vt:lpstr>
      <vt:lpstr>Disclaimer</vt:lpstr>
      <vt:lpstr>LHC proton injector chain</vt:lpstr>
      <vt:lpstr>LHC Pb ion injector chain</vt:lpstr>
      <vt:lpstr>LHC ion injector chain</vt:lpstr>
      <vt:lpstr>LHC ion injector chain</vt:lpstr>
      <vt:lpstr>Running the LHC with different ion species</vt:lpstr>
      <vt:lpstr>ECR source</vt:lpstr>
      <vt:lpstr>(very rough) estimation of peak luminosity</vt:lpstr>
      <vt:lpstr>Estimations of Luminosity [cm-2 s-1]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django</dc:creator>
  <cp:lastModifiedBy>django</cp:lastModifiedBy>
  <cp:revision>60</cp:revision>
  <dcterms:created xsi:type="dcterms:W3CDTF">2013-02-05T13:21:53Z</dcterms:created>
  <dcterms:modified xsi:type="dcterms:W3CDTF">2013-02-12T09:44:02Z</dcterms:modified>
</cp:coreProperties>
</file>