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49"/>
  </p:notesMasterIdLst>
  <p:sldIdLst>
    <p:sldId id="256" r:id="rId5"/>
    <p:sldId id="257" r:id="rId6"/>
    <p:sldId id="264" r:id="rId7"/>
    <p:sldId id="266" r:id="rId8"/>
    <p:sldId id="304" r:id="rId9"/>
    <p:sldId id="303" r:id="rId10"/>
    <p:sldId id="262" r:id="rId11"/>
    <p:sldId id="267" r:id="rId12"/>
    <p:sldId id="271" r:id="rId13"/>
    <p:sldId id="272" r:id="rId14"/>
    <p:sldId id="273" r:id="rId15"/>
    <p:sldId id="275" r:id="rId16"/>
    <p:sldId id="277" r:id="rId17"/>
    <p:sldId id="279" r:id="rId18"/>
    <p:sldId id="281" r:id="rId19"/>
    <p:sldId id="288" r:id="rId20"/>
    <p:sldId id="283" r:id="rId21"/>
    <p:sldId id="285" r:id="rId22"/>
    <p:sldId id="292" r:id="rId23"/>
    <p:sldId id="306" r:id="rId24"/>
    <p:sldId id="300" r:id="rId25"/>
    <p:sldId id="289" r:id="rId26"/>
    <p:sldId id="307" r:id="rId27"/>
    <p:sldId id="308" r:id="rId28"/>
    <p:sldId id="294" r:id="rId29"/>
    <p:sldId id="299" r:id="rId30"/>
    <p:sldId id="291" r:id="rId31"/>
    <p:sldId id="296" r:id="rId32"/>
    <p:sldId id="298" r:id="rId33"/>
    <p:sldId id="310" r:id="rId34"/>
    <p:sldId id="323" r:id="rId35"/>
    <p:sldId id="311" r:id="rId36"/>
    <p:sldId id="313" r:id="rId37"/>
    <p:sldId id="315" r:id="rId38"/>
    <p:sldId id="317" r:id="rId39"/>
    <p:sldId id="319" r:id="rId40"/>
    <p:sldId id="321" r:id="rId41"/>
    <p:sldId id="328" r:id="rId42"/>
    <p:sldId id="325" r:id="rId43"/>
    <p:sldId id="332" r:id="rId44"/>
    <p:sldId id="334" r:id="rId45"/>
    <p:sldId id="336" r:id="rId46"/>
    <p:sldId id="259" r:id="rId47"/>
    <p:sldId id="331" r:id="rId4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470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EF1CD-7118-478D-8326-29665EC43C9D}" type="datetimeFigureOut">
              <a:rPr lang="en-GB" smtClean="0"/>
              <a:t>11/02/2013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E6132-1C39-47AA-B696-4785F311E7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290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E6132-1C39-47AA-B696-4785F311E70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128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7853" indent="-287636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50544" indent="-230109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10761" indent="-230109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70979" indent="-230109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31196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91414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51631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11849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133FB48-3A91-4394-ABA7-5681B0C87EDA}" type="slidenum">
              <a:rPr lang="en-US" sz="1200"/>
              <a:pPr eaLnBrk="1" hangingPunct="1"/>
              <a:t>33</a:t>
            </a:fld>
            <a:endParaRPr lang="en-US" sz="120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8" y="4714351"/>
            <a:ext cx="5438140" cy="446857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766" tIns="42883" rIns="85766" bIns="42883" anchor="ctr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7853" indent="-287636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50544" indent="-230109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10761" indent="-230109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70979" indent="-230109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31196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91414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51631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11849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78C9DDD-146D-4664-9B75-CFCCB53B5BCD}" type="slidenum">
              <a:rPr lang="en-US" sz="1200"/>
              <a:pPr eaLnBrk="1" hangingPunct="1"/>
              <a:t>34</a:t>
            </a:fld>
            <a:endParaRPr lang="en-US" sz="120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8" y="4714351"/>
            <a:ext cx="5438140" cy="446857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766" tIns="42883" rIns="85766" bIns="42883" anchor="ctr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6B7A6-45C5-4FA6-AA96-E5F668B7E9C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E6132-1C39-47AA-B696-4785F311E704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549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943C-DFA2-4B47-9218-F40F48BB353A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466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18148-3A57-488B-A38C-A54A4BF1B48F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295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C1B2-F040-4F71-9F8B-682476ED18DA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085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292C-AD39-46A1-9D72-FC5EB6DCB3F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74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2EB81-9BC5-4370-B310-A0163F4E8B4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4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85FC-6E7E-477D-8FDD-427DA3A2A8C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621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9327-A51F-4A18-A0C1-8E6348F7F87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23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10C1-57FA-415A-95BF-DA21ABFE96A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60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3451F-A902-4060-A70F-A62423B697F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035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D62F8-6217-4C7D-9CBB-628D21BF648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858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A8A1D-50FE-4202-AA8E-3E1FD45CAFF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21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8E9D-DC41-4237-8062-095EC7B92825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2703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AF6D1-36F8-4D92-B114-FC32C6D69F2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051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070E-3DAA-443C-AF89-6B5860881C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4017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3253-69CC-49B3-91A1-C033D2DE649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6664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1FD7244-B4D2-44E5-BAC5-1A9471A824D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670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EB0CFBE-DAA5-4702-8381-E0807E1BC22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2464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20ED6E5-859E-4C70-AEB7-249A022A9EB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3470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1F1A2D2A-3E94-4CBC-9424-B5C77C6FC79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244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E34C940-81DD-4366-8D59-788D8FD06E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9257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84036DC2-E21B-457C-9E4E-246BBA40F65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2666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4C870ED-C0EE-4C49-96CA-232BDF9A501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05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187-1663-4CD1-8428-BE79832BE723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4009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F9C0DDF0-834C-44D0-B8F9-55BEDA70EE4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067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949BD839-2C00-429B-A1F2-9554A62F3A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174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23B8AC6-5DB5-4E57-BE4B-E7D0E1454EC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7427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43650" y="0"/>
            <a:ext cx="21145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1912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AD34B410-3ACE-4E8C-B78D-735964D7E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0657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1FD7244-B4D2-44E5-BAC5-1A9471A824D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0656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EB0CFBE-DAA5-4702-8381-E0807E1BC22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9418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20ED6E5-859E-4C70-AEB7-249A022A9EB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5171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1F1A2D2A-3E94-4CBC-9424-B5C77C6FC79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3276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E34C940-81DD-4366-8D59-788D8FD06E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600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84036DC2-E21B-457C-9E4E-246BBA40F65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310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27C6-CBD6-47FC-9D2C-4AEDE0AFE004}" type="datetime1">
              <a:rPr lang="en-US" smtClean="0"/>
              <a:t>2/11/2013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9007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4C870ED-C0EE-4C49-96CA-232BDF9A501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1545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F9C0DDF0-834C-44D0-B8F9-55BEDA70EE4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836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949BD839-2C00-429B-A1F2-9554A62F3A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1816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23B8AC6-5DB5-4E57-BE4B-E7D0E1454EC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6951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43650" y="0"/>
            <a:ext cx="21145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1912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AD34B410-3ACE-4E8C-B78D-735964D7E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545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0DF0A-D3BF-4CFC-A484-AC2F20D54FCB}" type="datetime1">
              <a:rPr lang="en-US" smtClean="0"/>
              <a:t>2/11/2013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68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333F4-CF54-4834-9E9D-6D969B6BC200}" type="datetime1">
              <a:rPr lang="en-US" smtClean="0"/>
              <a:t>2/11/2013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1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F177-68E1-404C-96E6-E625447999ED}" type="datetime1">
              <a:rPr lang="en-US" smtClean="0"/>
              <a:t>2/11/2013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259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B805-E1F5-4A5A-A07E-5AB77E693EDE}" type="datetime1">
              <a:rPr lang="en-US" smtClean="0"/>
              <a:t>2/11/2013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144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BCEE3-56EA-4D76-A10A-015854722963}" type="datetime1">
              <a:rPr lang="en-US" smtClean="0"/>
              <a:t>2/11/2013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51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C69C-3ED2-47C8-86AF-3E695DEF8BB9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28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415A8-0BFB-4F7F-83DB-2EC0A3F2755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09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153400" cy="6096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629400"/>
            <a:ext cx="685800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BF2A03E6-F02B-404A-9166-499B72D5B198}" type="slidenum">
              <a:rPr 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67600" y="6629400"/>
            <a:ext cx="1066800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76200"/>
            <a:ext cx="8318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950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153400" cy="6096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629400"/>
            <a:ext cx="685800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BF2A03E6-F02B-404A-9166-499B72D5B198}" type="slidenum">
              <a:rPr 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67600" y="6629400"/>
            <a:ext cx="1066800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J. Baechler   TOTEM upgrade prospects - LHC workshop 11.-12. February 2013 CERN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76200"/>
            <a:ext cx="8318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641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TOTEM </a:t>
            </a:r>
            <a:br>
              <a:rPr lang="en-US" dirty="0" smtClean="0"/>
            </a:br>
            <a:r>
              <a:rPr lang="en-US" sz="2200" dirty="0" smtClean="0"/>
              <a:t>Status of Roman Pot CONSOLIDATION &amp; UPGRADE PROGRAM</a:t>
            </a:r>
            <a:endParaRPr lang="en-GB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3212976"/>
            <a:ext cx="7376864" cy="1752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TOTEM RP 210/220 m stand alone (special runs)</a:t>
            </a:r>
            <a:br>
              <a:rPr lang="en-US" dirty="0" smtClean="0"/>
            </a:br>
            <a:r>
              <a:rPr lang="en-US" dirty="0" smtClean="0"/>
              <a:t>TOTEM&amp;CMS (low </a:t>
            </a:r>
            <a:r>
              <a:rPr lang="el-GR" dirty="0" smtClean="0"/>
              <a:t>β</a:t>
            </a:r>
            <a:r>
              <a:rPr lang="en-US" dirty="0" smtClean="0"/>
              <a:t>*&amp;high luminosity)</a:t>
            </a:r>
            <a:br>
              <a:rPr lang="en-US" dirty="0" smtClean="0"/>
            </a:br>
            <a:r>
              <a:rPr lang="en-US" dirty="0" smtClean="0"/>
              <a:t>RP integration of tracking/timing detectors</a:t>
            </a:r>
            <a:br>
              <a:rPr lang="en-US" dirty="0" smtClean="0"/>
            </a:br>
            <a:r>
              <a:rPr lang="en-US" dirty="0" smtClean="0"/>
              <a:t>RP – horizontal insertion at low </a:t>
            </a:r>
            <a:r>
              <a:rPr lang="el-GR" dirty="0" smtClean="0"/>
              <a:t>β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15F49-C475-4AAC-BED2-132015C9C789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22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1800" dirty="0" smtClean="0"/>
              <a:t>Roman Pot (schematic-phase 1)</a:t>
            </a:r>
            <a:br>
              <a:rPr lang="en-US" sz="1800" dirty="0" smtClean="0"/>
            </a:br>
            <a:r>
              <a:rPr lang="en-US" sz="1800" b="1" dirty="0" smtClean="0"/>
              <a:t>PHYSICS-RUNNING</a:t>
            </a:r>
            <a:r>
              <a:rPr lang="en-US" sz="1800" dirty="0" smtClean="0"/>
              <a:t> with low beta* &amp;  high luminosity</a:t>
            </a:r>
            <a:br>
              <a:rPr lang="en-US" sz="1800" dirty="0" smtClean="0"/>
            </a:br>
            <a:r>
              <a:rPr lang="en-US" sz="1600" dirty="0" smtClean="0">
                <a:solidFill>
                  <a:srgbClr val="FF0000"/>
                </a:solidFill>
              </a:rPr>
              <a:t> horizontal and vertical  RPs (far) are retracted (parking position) &amp; 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vertical  RPs (near) are retracted (parking position)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horizontal RP near inserted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/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/>
            </a:r>
            <a:br>
              <a:rPr lang="en-US" sz="18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/>
            </a:r>
            <a:br>
              <a:rPr lang="en-US" sz="1800" dirty="0" smtClean="0">
                <a:solidFill>
                  <a:srgbClr val="FF0000"/>
                </a:solidFill>
              </a:rPr>
            </a:br>
            <a:endParaRPr lang="en-GB" sz="1800" dirty="0"/>
          </a:p>
        </p:txBody>
      </p:sp>
      <p:sp>
        <p:nvSpPr>
          <p:cNvPr id="8" name="Rectangle 7"/>
          <p:cNvSpPr/>
          <p:nvPr/>
        </p:nvSpPr>
        <p:spPr>
          <a:xfrm>
            <a:off x="3852355" y="3622848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 Detector</a:t>
            </a:r>
            <a:endParaRPr lang="en-GB" sz="800" dirty="0"/>
          </a:p>
        </p:txBody>
      </p:sp>
      <p:sp>
        <p:nvSpPr>
          <p:cNvPr id="10" name="Rectangle 9"/>
          <p:cNvSpPr/>
          <p:nvPr/>
        </p:nvSpPr>
        <p:spPr>
          <a:xfrm>
            <a:off x="4764199" y="3622317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</a:t>
            </a:r>
          </a:p>
          <a:p>
            <a:pPr algn="ctr"/>
            <a:r>
              <a:rPr lang="en-US" sz="800" dirty="0" smtClean="0"/>
              <a:t>Detector</a:t>
            </a:r>
            <a:endParaRPr lang="en-GB" sz="800" dirty="0"/>
          </a:p>
        </p:txBody>
      </p:sp>
      <p:sp>
        <p:nvSpPr>
          <p:cNvPr id="11" name="Rectangle 10"/>
          <p:cNvSpPr/>
          <p:nvPr/>
        </p:nvSpPr>
        <p:spPr>
          <a:xfrm>
            <a:off x="2932034" y="3591428"/>
            <a:ext cx="258980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h</a:t>
            </a:r>
            <a:r>
              <a:rPr lang="en-US" sz="800" dirty="0" smtClean="0">
                <a:solidFill>
                  <a:schemeClr val="tx1"/>
                </a:solidFill>
              </a:rPr>
              <a:t>or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I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z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50756" y="3601128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</a:t>
            </a:r>
          </a:p>
          <a:p>
            <a:pPr algn="ctr"/>
            <a:r>
              <a:rPr lang="en-US" sz="800" dirty="0" smtClean="0"/>
              <a:t> 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  <a:p>
            <a:pPr algn="ctr"/>
            <a:endParaRPr lang="en-GB" sz="800" dirty="0"/>
          </a:p>
        </p:txBody>
      </p:sp>
      <p:sp>
        <p:nvSpPr>
          <p:cNvPr id="14" name="Rectangle 13"/>
          <p:cNvSpPr/>
          <p:nvPr/>
        </p:nvSpPr>
        <p:spPr>
          <a:xfrm>
            <a:off x="570981" y="3597260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  <a:br>
              <a:rPr lang="en-US" sz="800" dirty="0" smtClean="0"/>
            </a:br>
            <a:r>
              <a:rPr lang="en-US" sz="800" dirty="0" smtClean="0"/>
              <a:t>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3061525" y="2343886"/>
            <a:ext cx="10448" cy="12612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372200" y="2325575"/>
            <a:ext cx="0" cy="3833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86199" y="2348880"/>
            <a:ext cx="32826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28676" y="1844824"/>
            <a:ext cx="3475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 TOTEM RP-220m (near-far)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4231295" y="3385603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169003" y="3266964"/>
            <a:ext cx="0" cy="362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241953" y="3364557"/>
            <a:ext cx="915563" cy="7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04284" y="2453933"/>
            <a:ext cx="1064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New</a:t>
            </a:r>
            <a:r>
              <a:rPr lang="en-US" sz="1000" dirty="0" smtClean="0"/>
              <a:t> horizontal RP</a:t>
            </a:r>
            <a:br>
              <a:rPr lang="en-US" sz="1000" dirty="0" smtClean="0"/>
            </a:br>
            <a:r>
              <a:rPr lang="en-US" sz="1000" dirty="0" smtClean="0"/>
              <a:t>equipped with </a:t>
            </a:r>
          </a:p>
          <a:p>
            <a:r>
              <a:rPr lang="en-US" sz="1000" dirty="0" smtClean="0"/>
              <a:t>timing detectors</a:t>
            </a:r>
            <a:endParaRPr lang="en-GB" sz="1000" dirty="0"/>
          </a:p>
        </p:txBody>
      </p:sp>
      <p:sp>
        <p:nvSpPr>
          <p:cNvPr id="33" name="Rectangle 32"/>
          <p:cNvSpPr/>
          <p:nvPr/>
        </p:nvSpPr>
        <p:spPr>
          <a:xfrm>
            <a:off x="7740352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TCL-6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712470" y="577463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997850" y="5451475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ip5  </a:t>
            </a:r>
            <a:br>
              <a:rPr lang="en-US" dirty="0" smtClean="0"/>
            </a:br>
            <a:r>
              <a:rPr lang="en-US" dirty="0" smtClean="0"/>
              <a:t>~ 220 m 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8774" y="3937399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16851" y="3597999"/>
            <a:ext cx="801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o</a:t>
            </a:r>
            <a:r>
              <a:rPr lang="en-US" sz="800" dirty="0" smtClean="0"/>
              <a:t>utgoing beam</a:t>
            </a:r>
            <a:endParaRPr lang="en-GB" sz="800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5157516" y="3203747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429695" y="3351092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035084" y="3341800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035084" y="3332862"/>
            <a:ext cx="1408989" cy="182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739577" y="3182835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066772" y="2561853"/>
            <a:ext cx="13452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New</a:t>
            </a:r>
            <a:r>
              <a:rPr lang="en-US" sz="1100" dirty="0" smtClean="0"/>
              <a:t> horizontal RP</a:t>
            </a:r>
            <a:br>
              <a:rPr lang="en-US" sz="1100" dirty="0" smtClean="0"/>
            </a:br>
            <a:r>
              <a:rPr lang="en-US" sz="1100" dirty="0" smtClean="0"/>
              <a:t>equipped with pixel </a:t>
            </a:r>
          </a:p>
          <a:p>
            <a:r>
              <a:rPr lang="en-US" sz="1100" dirty="0" smtClean="0"/>
              <a:t>tracking detectors</a:t>
            </a:r>
            <a:endParaRPr lang="en-GB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Q6</a:t>
            </a:r>
            <a:endParaRPr lang="en-GB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360650" y="4653136"/>
            <a:ext cx="259402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428249" y="4941168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5-10m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4129548" y="4855831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5m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5954678" y="3000566"/>
            <a:ext cx="258980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h</a:t>
            </a:r>
            <a:r>
              <a:rPr lang="en-US" sz="800" dirty="0" smtClean="0">
                <a:solidFill>
                  <a:schemeClr val="tx1"/>
                </a:solidFill>
              </a:rPr>
              <a:t>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i</a:t>
            </a:r>
            <a:endParaRPr lang="en-US" sz="800" dirty="0" smtClean="0">
              <a:solidFill>
                <a:schemeClr val="tx1"/>
              </a:solidFill>
            </a:endParaRP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z</a:t>
            </a:r>
            <a:endParaRPr lang="en-GB" sz="800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071973" y="2708920"/>
            <a:ext cx="4567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528676" y="2708920"/>
            <a:ext cx="0" cy="284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399186" y="3039707"/>
            <a:ext cx="258980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v</a:t>
            </a:r>
            <a:r>
              <a:rPr lang="en-US" sz="800" dirty="0" smtClean="0">
                <a:solidFill>
                  <a:schemeClr val="tx1"/>
                </a:solidFill>
              </a:rPr>
              <a:t>er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402301" y="2992564"/>
            <a:ext cx="258980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v</a:t>
            </a:r>
            <a:r>
              <a:rPr lang="en-US" sz="800" dirty="0" smtClean="0">
                <a:solidFill>
                  <a:schemeClr val="tx1"/>
                </a:solidFill>
              </a:rPr>
              <a:t>er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t</a:t>
            </a:r>
            <a:endParaRPr lang="en-GB" sz="800" dirty="0">
              <a:solidFill>
                <a:schemeClr val="tx1"/>
              </a:solidFill>
            </a:endParaRPr>
          </a:p>
        </p:txBody>
      </p:sp>
      <p:cxnSp>
        <p:nvCxnSpPr>
          <p:cNvPr id="40" name="Straight Connector 39"/>
          <p:cNvCxnSpPr>
            <a:stCxn id="45" idx="0"/>
          </p:cNvCxnSpPr>
          <p:nvPr/>
        </p:nvCxnSpPr>
        <p:spPr>
          <a:xfrm flipV="1">
            <a:off x="6084168" y="2715706"/>
            <a:ext cx="0" cy="284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6531791" y="2715706"/>
            <a:ext cx="0" cy="284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084169" y="2720472"/>
            <a:ext cx="4476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144663" y="2350531"/>
            <a:ext cx="17173" cy="9164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7544686" y="3447377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>
            <a:off x="7336809" y="4524985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shielding</a:t>
            </a:r>
            <a:endParaRPr lang="en-GB" sz="800" dirty="0"/>
          </a:p>
        </p:txBody>
      </p:sp>
      <p:sp>
        <p:nvSpPr>
          <p:cNvPr id="71" name="Footer Placeholder 7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3537775" y="3744775"/>
            <a:ext cx="0" cy="3322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6084168" y="3731238"/>
            <a:ext cx="0" cy="3322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6516216" y="3744775"/>
            <a:ext cx="0" cy="3322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976911" y="4120880"/>
            <a:ext cx="6367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optional</a:t>
            </a:r>
            <a:endParaRPr lang="en-GB" sz="1050" dirty="0"/>
          </a:p>
        </p:txBody>
      </p:sp>
      <p:sp>
        <p:nvSpPr>
          <p:cNvPr id="77" name="TextBox 76"/>
          <p:cNvSpPr txBox="1"/>
          <p:nvPr/>
        </p:nvSpPr>
        <p:spPr>
          <a:xfrm>
            <a:off x="3291781" y="4026929"/>
            <a:ext cx="6367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optional</a:t>
            </a:r>
            <a:endParaRPr lang="en-GB" sz="10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25" y="4581679"/>
            <a:ext cx="275590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A12B3-6B05-479A-91B5-C3C1A6DF7396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303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Roman Pot (schematic-phase 1)</a:t>
            </a:r>
            <a:br>
              <a:rPr lang="en-US" dirty="0" smtClean="0"/>
            </a:br>
            <a:r>
              <a:rPr lang="en-US" sz="2000" b="1" dirty="0" smtClean="0"/>
              <a:t>PHYSICS</a:t>
            </a:r>
            <a:r>
              <a:rPr lang="en-US" sz="1800" b="1" dirty="0" smtClean="0"/>
              <a:t>-</a:t>
            </a:r>
            <a:r>
              <a:rPr lang="en-US" sz="2000" b="1" dirty="0" smtClean="0"/>
              <a:t>RUNNING</a:t>
            </a:r>
            <a:r>
              <a:rPr lang="en-US" sz="2000" dirty="0" smtClean="0"/>
              <a:t> with high </a:t>
            </a:r>
            <a:r>
              <a:rPr lang="el-GR" sz="2000" dirty="0" smtClean="0"/>
              <a:t>β</a:t>
            </a:r>
            <a:r>
              <a:rPr lang="en-US" sz="2000" dirty="0" smtClean="0"/>
              <a:t>* &amp;  low luminosity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NEW installed horizontal RPs are retracted (parking position)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07513" y="2967917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 Detector</a:t>
            </a:r>
            <a:endParaRPr lang="en-GB" sz="800" dirty="0"/>
          </a:p>
        </p:txBody>
      </p:sp>
      <p:sp>
        <p:nvSpPr>
          <p:cNvPr id="10" name="Rectangle 9"/>
          <p:cNvSpPr/>
          <p:nvPr/>
        </p:nvSpPr>
        <p:spPr>
          <a:xfrm>
            <a:off x="4565905" y="2951092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</a:t>
            </a:r>
          </a:p>
          <a:p>
            <a:pPr algn="ctr"/>
            <a:r>
              <a:rPr lang="en-US" sz="800" dirty="0" smtClean="0"/>
              <a:t>Detector</a:t>
            </a:r>
            <a:endParaRPr lang="en-GB" sz="800" dirty="0"/>
          </a:p>
        </p:txBody>
      </p:sp>
      <p:sp>
        <p:nvSpPr>
          <p:cNvPr id="11" name="Rectangle 10"/>
          <p:cNvSpPr/>
          <p:nvPr/>
        </p:nvSpPr>
        <p:spPr>
          <a:xfrm>
            <a:off x="2843809" y="3628501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Near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2 vertical RP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top/bottom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1 horizontal RP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49912" y="2920332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</a:t>
            </a:r>
          </a:p>
          <a:p>
            <a:pPr algn="ctr"/>
            <a:r>
              <a:rPr lang="en-US" sz="800" dirty="0" smtClean="0"/>
              <a:t> 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  <a:p>
            <a:pPr algn="ctr"/>
            <a:endParaRPr lang="en-GB" sz="800" dirty="0"/>
          </a:p>
        </p:txBody>
      </p:sp>
      <p:sp>
        <p:nvSpPr>
          <p:cNvPr id="13" name="Rectangle 12"/>
          <p:cNvSpPr/>
          <p:nvPr/>
        </p:nvSpPr>
        <p:spPr>
          <a:xfrm>
            <a:off x="5729582" y="3615689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/>
          </a:p>
          <a:p>
            <a:pPr algn="ctr"/>
            <a:endParaRPr lang="en-US" sz="800" dirty="0"/>
          </a:p>
          <a:p>
            <a:pPr algn="ctr"/>
            <a:r>
              <a:rPr lang="en-US" sz="800" dirty="0" smtClean="0"/>
              <a:t>Far</a:t>
            </a:r>
          </a:p>
          <a:p>
            <a:pPr algn="ctr"/>
            <a:r>
              <a:rPr lang="en-US" sz="800" dirty="0" smtClean="0"/>
              <a:t>2 vertical RP</a:t>
            </a:r>
            <a:br>
              <a:rPr lang="en-US" sz="800" dirty="0" smtClean="0"/>
            </a:br>
            <a:r>
              <a:rPr lang="en-US" sz="800" dirty="0" smtClean="0"/>
              <a:t>top/bottom</a:t>
            </a:r>
          </a:p>
          <a:p>
            <a:pPr algn="ctr"/>
            <a:r>
              <a:rPr lang="en-US" sz="800" dirty="0" smtClean="0"/>
              <a:t>1 horizontal RP</a:t>
            </a:r>
          </a:p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03862" y="2924946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  <a:br>
              <a:rPr lang="en-US" sz="800" dirty="0" smtClean="0"/>
            </a:br>
            <a:r>
              <a:rPr lang="en-US" sz="800" dirty="0" smtClean="0"/>
              <a:t>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3237126" y="2157099"/>
            <a:ext cx="10448" cy="1471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084168" y="2138916"/>
            <a:ext cx="0" cy="15171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237126" y="2132856"/>
            <a:ext cx="284704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21830" y="1491516"/>
            <a:ext cx="3475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 TOTEM RP-220m (near-far)</a:t>
            </a:r>
            <a:endParaRPr lang="en-GB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4102100" y="2797936"/>
            <a:ext cx="863719" cy="37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962327" y="2144977"/>
            <a:ext cx="11496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New</a:t>
            </a:r>
            <a:r>
              <a:rPr lang="en-US" sz="1000" dirty="0" smtClean="0"/>
              <a:t> horizontal RP</a:t>
            </a:r>
            <a:br>
              <a:rPr lang="en-US" sz="1000" dirty="0" smtClean="0"/>
            </a:br>
            <a:r>
              <a:rPr lang="en-US" sz="1000" dirty="0" smtClean="0"/>
              <a:t>equipped with </a:t>
            </a:r>
          </a:p>
          <a:p>
            <a:r>
              <a:rPr lang="en-US" sz="1000" dirty="0" smtClean="0"/>
              <a:t>timing detectors</a:t>
            </a:r>
            <a:endParaRPr lang="en-GB" sz="1000" dirty="0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4533958" y="1772816"/>
            <a:ext cx="0" cy="3842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812361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TCL-6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803788" y="598060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997850" y="5796776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ip5  </a:t>
            </a:r>
            <a:br>
              <a:rPr lang="en-US" dirty="0" smtClean="0"/>
            </a:br>
            <a:r>
              <a:rPr lang="en-US" dirty="0" smtClean="0"/>
              <a:t>~ 220 m 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948283" y="3960797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44959" y="3776131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utgoing beam</a:t>
            </a:r>
            <a:endParaRPr lang="en-GB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4114717" y="2780625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343230" y="2733508"/>
            <a:ext cx="3831" cy="1589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14" idx="0"/>
          </p:cNvCxnSpPr>
          <p:nvPr/>
        </p:nvCxnSpPr>
        <p:spPr>
          <a:xfrm>
            <a:off x="686358" y="2721011"/>
            <a:ext cx="10823" cy="203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697180" y="2698977"/>
            <a:ext cx="1649880" cy="9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190252" y="2565249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70982" y="2049213"/>
            <a:ext cx="13452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New</a:t>
            </a:r>
            <a:r>
              <a:rPr lang="en-US" sz="1100" dirty="0" smtClean="0"/>
              <a:t> horizontal RP</a:t>
            </a:r>
            <a:br>
              <a:rPr lang="en-US" sz="1100" dirty="0" smtClean="0"/>
            </a:br>
            <a:r>
              <a:rPr lang="en-US" sz="1100" dirty="0" smtClean="0"/>
              <a:t>equipped with pixel </a:t>
            </a:r>
          </a:p>
          <a:p>
            <a:r>
              <a:rPr lang="en-US" sz="1100" dirty="0" smtClean="0"/>
              <a:t>tracking detectors</a:t>
            </a:r>
            <a:endParaRPr lang="en-GB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Q6</a:t>
            </a:r>
            <a:endParaRPr lang="en-GB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321831" y="4675516"/>
            <a:ext cx="239427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522120" y="4869160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5-10m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4770057" y="4860596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5m</a:t>
            </a:r>
            <a:endParaRPr lang="en-GB" dirty="0"/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4959221" y="2780624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7633178" y="3441686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7323499" y="4530601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shielding</a:t>
            </a:r>
            <a:endParaRPr lang="en-GB" sz="800" dirty="0"/>
          </a:p>
        </p:txBody>
      </p:sp>
      <p:sp>
        <p:nvSpPr>
          <p:cNvPr id="48" name="Footer Placeholder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4528602" y="2621405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45" y="4587295"/>
            <a:ext cx="25542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29DD-CACE-43B5-AE91-609DDAEB967E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Roman Pot (schematic-phase 2)</a:t>
            </a:r>
            <a:br>
              <a:rPr lang="en-US" sz="2000" dirty="0" smtClean="0"/>
            </a:br>
            <a:r>
              <a:rPr lang="en-US" sz="2000" b="1" dirty="0" smtClean="0"/>
              <a:t>PHYSICS-RUNNING</a:t>
            </a:r>
            <a:r>
              <a:rPr lang="en-US" sz="2000" dirty="0" smtClean="0"/>
              <a:t> with low </a:t>
            </a:r>
            <a:r>
              <a:rPr lang="el-GR" sz="2000" dirty="0" smtClean="0"/>
              <a:t>β</a:t>
            </a:r>
            <a:r>
              <a:rPr lang="en-US" sz="2000" dirty="0" smtClean="0"/>
              <a:t>* &amp;  high luminosity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ALL 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horizontal RPs are inserted 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3626494" y="3647146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 Detector</a:t>
            </a:r>
            <a:endParaRPr lang="en-GB" sz="800" dirty="0"/>
          </a:p>
        </p:txBody>
      </p:sp>
      <p:sp>
        <p:nvSpPr>
          <p:cNvPr id="10" name="Rectangle 9"/>
          <p:cNvSpPr/>
          <p:nvPr/>
        </p:nvSpPr>
        <p:spPr>
          <a:xfrm>
            <a:off x="4499993" y="3647146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</a:t>
            </a:r>
          </a:p>
          <a:p>
            <a:pPr algn="ctr"/>
            <a:r>
              <a:rPr lang="en-US" sz="800" dirty="0" smtClean="0"/>
              <a:t>Detector</a:t>
            </a:r>
            <a:endParaRPr lang="en-GB" sz="800" dirty="0"/>
          </a:p>
        </p:txBody>
      </p:sp>
      <p:sp>
        <p:nvSpPr>
          <p:cNvPr id="11" name="Rectangle 10"/>
          <p:cNvSpPr/>
          <p:nvPr/>
        </p:nvSpPr>
        <p:spPr>
          <a:xfrm>
            <a:off x="2814544" y="3616391"/>
            <a:ext cx="786635" cy="7553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 horizontal RP PIXEL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Detector 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/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2 vertical</a:t>
            </a:r>
            <a:r>
              <a:rPr lang="en-US" sz="800" dirty="0">
                <a:solidFill>
                  <a:schemeClr val="tx1"/>
                </a:solidFill>
              </a:rPr>
              <a:t> </a:t>
            </a:r>
            <a:r>
              <a:rPr lang="en-US" sz="800" dirty="0" smtClean="0">
                <a:solidFill>
                  <a:schemeClr val="tx1"/>
                </a:solidFill>
              </a:rPr>
              <a:t>Rp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tracking 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97666" y="363617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1 horizontal RP</a:t>
            </a:r>
          </a:p>
          <a:p>
            <a:pPr algn="ctr"/>
            <a:r>
              <a:rPr lang="en-US" sz="800" dirty="0" smtClean="0"/>
              <a:t> TRACKING</a:t>
            </a:r>
            <a:br>
              <a:rPr lang="en-US" sz="800" dirty="0" smtClean="0"/>
            </a:br>
            <a:r>
              <a:rPr lang="en-US" sz="800" dirty="0" smtClean="0"/>
              <a:t>PIXEL Detector</a:t>
            </a:r>
          </a:p>
          <a:p>
            <a:pPr algn="ctr"/>
            <a:endParaRPr lang="en-GB" sz="800" dirty="0"/>
          </a:p>
        </p:txBody>
      </p:sp>
      <p:sp>
        <p:nvSpPr>
          <p:cNvPr id="13" name="Rectangle 12"/>
          <p:cNvSpPr/>
          <p:nvPr/>
        </p:nvSpPr>
        <p:spPr>
          <a:xfrm>
            <a:off x="5872943" y="3621299"/>
            <a:ext cx="786635" cy="76753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/>
          </a:p>
          <a:p>
            <a:pPr algn="ctr"/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1 horizontal RP TIMING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2 vertical RP</a:t>
            </a:r>
            <a:br>
              <a:rPr lang="en-US" sz="800" dirty="0" smtClean="0"/>
            </a:br>
            <a:r>
              <a:rPr lang="en-US" sz="800" dirty="0" smtClean="0"/>
              <a:t>tracking</a:t>
            </a:r>
          </a:p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29578" y="362850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  <a:br>
              <a:rPr lang="en-US" sz="800" dirty="0" smtClean="0"/>
            </a:br>
            <a:r>
              <a:rPr lang="en-US" sz="800" dirty="0" smtClean="0"/>
              <a:t>TRACKING</a:t>
            </a:r>
            <a:br>
              <a:rPr lang="en-US" sz="800" dirty="0" smtClean="0"/>
            </a:br>
            <a:r>
              <a:rPr lang="en-US" sz="800" dirty="0" smtClean="0"/>
              <a:t>PIXEL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3207862" y="2394549"/>
            <a:ext cx="10448" cy="12218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256858" y="2414539"/>
            <a:ext cx="9403" cy="12216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257525" y="2394177"/>
            <a:ext cx="3024433" cy="121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28676" y="1844824"/>
            <a:ext cx="3475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 TOTEM RP-220m (near-far)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4008190" y="3364556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0" idx="0"/>
          </p:cNvCxnSpPr>
          <p:nvPr/>
        </p:nvCxnSpPr>
        <p:spPr>
          <a:xfrm>
            <a:off x="4893310" y="3369993"/>
            <a:ext cx="1" cy="2771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995936" y="3352800"/>
            <a:ext cx="906746" cy="117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928360" y="2476514"/>
            <a:ext cx="11496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New</a:t>
            </a:r>
            <a:r>
              <a:rPr lang="en-US" sz="1000" dirty="0" smtClean="0"/>
              <a:t> horizontal RP</a:t>
            </a:r>
            <a:br>
              <a:rPr lang="en-US" sz="1000" dirty="0" smtClean="0"/>
            </a:br>
            <a:r>
              <a:rPr lang="en-US" sz="1000" dirty="0" smtClean="0"/>
              <a:t>equipped with </a:t>
            </a:r>
          </a:p>
          <a:p>
            <a:r>
              <a:rPr lang="en-US" sz="1000" dirty="0" smtClean="0"/>
              <a:t>timing detectors</a:t>
            </a:r>
            <a:endParaRPr lang="en-GB" sz="1000" dirty="0"/>
          </a:p>
        </p:txBody>
      </p:sp>
      <p:sp>
        <p:nvSpPr>
          <p:cNvPr id="33" name="Rectangle 32"/>
          <p:cNvSpPr/>
          <p:nvPr/>
        </p:nvSpPr>
        <p:spPr>
          <a:xfrm>
            <a:off x="7812361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TCL-6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803788" y="574471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19813" y="5473610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ip5  </a:t>
            </a:r>
            <a:br>
              <a:rPr lang="en-US" dirty="0" smtClean="0"/>
            </a:br>
            <a:r>
              <a:rPr lang="en-US" dirty="0" smtClean="0"/>
              <a:t>~ 220 m 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71752" y="3968468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39452" y="4033232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o</a:t>
            </a:r>
            <a:r>
              <a:rPr lang="en-US" sz="800" dirty="0" smtClean="0"/>
              <a:t>utgoing </a:t>
            </a:r>
          </a:p>
          <a:p>
            <a:r>
              <a:rPr lang="en-US" sz="800" dirty="0" smtClean="0"/>
              <a:t>beam</a:t>
            </a:r>
            <a:endParaRPr lang="en-GB" sz="800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4462480" y="3000191"/>
            <a:ext cx="0" cy="352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398644" y="3356992"/>
            <a:ext cx="0" cy="3039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03292" y="3356992"/>
            <a:ext cx="3831" cy="3039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99461" y="3344428"/>
            <a:ext cx="1599184" cy="125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581553" y="3203747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017513" y="2616671"/>
            <a:ext cx="13452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New</a:t>
            </a:r>
            <a:r>
              <a:rPr lang="en-US" sz="1100" dirty="0" smtClean="0"/>
              <a:t> horizontal RP</a:t>
            </a:r>
            <a:br>
              <a:rPr lang="en-US" sz="1100" dirty="0" smtClean="0"/>
            </a:br>
            <a:r>
              <a:rPr lang="en-US" sz="1100" dirty="0" smtClean="0"/>
              <a:t>equipped with pixel </a:t>
            </a:r>
          </a:p>
          <a:p>
            <a:r>
              <a:rPr lang="en-US" sz="1100" dirty="0" smtClean="0"/>
              <a:t>tracking detectors</a:t>
            </a:r>
            <a:endParaRPr lang="en-GB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Q6</a:t>
            </a:r>
            <a:endParaRPr lang="en-GB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429578" y="4668292"/>
            <a:ext cx="235472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3381320" y="4684494"/>
            <a:ext cx="2491624" cy="3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311028" y="4860596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5m-10m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4326407" y="4840624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~5m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7668345" y="3447377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7336809" y="4729040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shielding</a:t>
            </a:r>
            <a:endParaRPr lang="en-GB" sz="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14544" y="4031022"/>
            <a:ext cx="78663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903673" y="4005064"/>
            <a:ext cx="78663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960-B233-4D7A-867D-FC8A8349CA89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74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study of new horizontal</a:t>
            </a:r>
            <a:br>
              <a:rPr lang="en-US" dirty="0" smtClean="0"/>
            </a:br>
            <a:r>
              <a:rPr lang="en-US" dirty="0" smtClean="0"/>
              <a:t> RPs at 200m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F0F3-33C8-4B51-B0E2-E85D308503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02870" y="-333350"/>
            <a:ext cx="5019675" cy="894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4941168"/>
            <a:ext cx="1157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Sector 4/5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122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Work packages –&gt; Roman Pot installation</a:t>
            </a:r>
            <a:br>
              <a:rPr lang="en-US" sz="4000" dirty="0" smtClean="0"/>
            </a:br>
            <a:r>
              <a:rPr lang="en-US" sz="1800" dirty="0" smtClean="0"/>
              <a:t>(CMS, PH-DT, EN-CV, BE-ABP-ICE, LTEX)</a:t>
            </a:r>
            <a:endParaRPr lang="en-GB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WP1-T: removal of RP@147m</a:t>
            </a:r>
            <a:br>
              <a:rPr lang="en-US" dirty="0" smtClean="0"/>
            </a:br>
            <a:r>
              <a:rPr lang="en-US" sz="1400" dirty="0" smtClean="0"/>
              <a:t>(Radio protection, RP stockage, machining of flanges)</a:t>
            </a:r>
          </a:p>
          <a:p>
            <a:r>
              <a:rPr lang="en-US" dirty="0" smtClean="0"/>
              <a:t>WP2-T:  transfer of supplies from 147m -&gt; 220m</a:t>
            </a:r>
            <a:br>
              <a:rPr lang="en-US" dirty="0" smtClean="0"/>
            </a:br>
            <a:r>
              <a:rPr lang="en-US" sz="1400" dirty="0" smtClean="0"/>
              <a:t>(motor power lines, patch panel, LV, + new HV) </a:t>
            </a:r>
          </a:p>
          <a:p>
            <a:r>
              <a:rPr lang="en-US" dirty="0" smtClean="0"/>
              <a:t>WP3-T: installation of new fibres</a:t>
            </a:r>
            <a:endParaRPr lang="en-US" sz="1400" dirty="0"/>
          </a:p>
          <a:p>
            <a:r>
              <a:rPr lang="en-US" dirty="0" smtClean="0"/>
              <a:t>WP4-T: RP@147m  motor &amp; mechanics</a:t>
            </a:r>
            <a:br>
              <a:rPr lang="en-US" dirty="0" smtClean="0"/>
            </a:br>
            <a:r>
              <a:rPr lang="en-US" sz="1400" dirty="0" smtClean="0"/>
              <a:t> (preparation for reuse at 220m, adaptation of mechanics, installation of motors etc.)</a:t>
            </a:r>
          </a:p>
          <a:p>
            <a:r>
              <a:rPr lang="en-US" dirty="0" smtClean="0"/>
              <a:t>WP5-T: Flanges – interface to LHC</a:t>
            </a:r>
            <a:r>
              <a:rPr lang="en-US" dirty="0"/>
              <a:t/>
            </a:r>
            <a:br>
              <a:rPr lang="en-US" dirty="0"/>
            </a:br>
            <a:r>
              <a:rPr lang="en-US" sz="1400" dirty="0" smtClean="0"/>
              <a:t>(adaptation of thin window, rotation by 90° for timing detector, flanges, beam-pipe )</a:t>
            </a:r>
          </a:p>
          <a:p>
            <a:r>
              <a:rPr lang="en-US" dirty="0" smtClean="0"/>
              <a:t>WP6-T: beam-pipe</a:t>
            </a:r>
          </a:p>
          <a:p>
            <a:r>
              <a:rPr lang="en-US" dirty="0" smtClean="0"/>
              <a:t>WP7-T: </a:t>
            </a:r>
            <a:r>
              <a:rPr lang="en-US" dirty="0" smtClean="0">
                <a:solidFill>
                  <a:srgbClr val="FF0000"/>
                </a:solidFill>
              </a:rPr>
              <a:t>LHC Impedance study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>
                <a:solidFill>
                  <a:srgbClr val="002060"/>
                </a:solidFill>
              </a:rPr>
              <a:t>(impedance study – RP was approved for highest luminosities -&gt; RP rotated by 90°, concentration at 220m)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F681-7802-41D4-B37D-D4BC301786F2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71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 Pot at 147m &amp; 220m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pic>
        <p:nvPicPr>
          <p:cNvPr id="5" name="Picture 3" descr="Z:\__WORK\IP5\PHOTOS\5_6\5-6 220 ALL.jpg"/>
          <p:cNvPicPr>
            <a:picLocks noGrp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099" y="2492896"/>
            <a:ext cx="492626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Z:\__WORK\IP5\PHOTOS\4_5\4-5 147 ALL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061" y="1376772"/>
            <a:ext cx="403244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95536" y="4437112"/>
            <a:ext cx="2088232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Relocation of RPs &amp; patch panel from 147m to 200m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040285" y="1700808"/>
            <a:ext cx="2315691" cy="6047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355976" y="1372183"/>
            <a:ext cx="9144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atch panel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228184" y="2305598"/>
            <a:ext cx="432048" cy="18794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228184" y="2286583"/>
            <a:ext cx="720080" cy="179048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364088" y="2305598"/>
            <a:ext cx="864096" cy="21675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166057" y="2492896"/>
            <a:ext cx="2016224" cy="22755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26993" y="1914190"/>
            <a:ext cx="2122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Position of new RPs 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2008864" y="5637131"/>
            <a:ext cx="174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atch panel</a:t>
            </a:r>
            <a:br>
              <a:rPr lang="en-US" sz="1200" dirty="0" smtClean="0"/>
            </a:br>
            <a:r>
              <a:rPr lang="en-US" sz="1200" dirty="0" smtClean="0"/>
              <a:t>(relocated from 147m)</a:t>
            </a:r>
            <a:endParaRPr lang="en-GB" sz="1200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622818" y="5733256"/>
            <a:ext cx="1093198" cy="2694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D15D-7025-4C9F-A216-A767DD08B3A8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932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Patch panel at 147m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7347-6F9C-43ED-836A-6E8B9FF544C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3" descr="Z:\__WORK\IP5\PHOTOS\4_5\4-5 147 PP.JPG"/>
          <p:cNvPicPr>
            <a:picLocks noGrp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330" y="1600200"/>
            <a:ext cx="69493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BFC8-A1EC-42BB-881E-154FA0F61DCD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8285872" cy="5693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43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Roman Pot &amp; detector package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8CFAC-CA9D-4EA4-8D00-A7188C37BA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C:\Users\baechler\AppData\Local\Microsoft\Windows\Temporary Internet Files\Content.IE5\VY3PTEOT\Roman_Pot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aechler\AppData\Local\Microsoft\Windows\Temporary Internet Files\Content.IE5\J3UGJAZ6\Roman_Pot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28800"/>
            <a:ext cx="2752060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baechler\AppData\Local\Microsoft\Windows\Temporary Internet Files\Content.IE5\J3UGJAZ6\Detector_Package_1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1800200" cy="240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aechler\AppData\Local\Microsoft\Windows\Temporary Internet Files\Content.IE5\J3UGJAZ6\Detector_Package_2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85050"/>
            <a:ext cx="1872208" cy="235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92080" y="3872838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Temporary 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location of RP 147m components in H8 TOTEM test beam line after dismounting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9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Work packages –&gt; Detector Sensor </a:t>
            </a:r>
            <a:br>
              <a:rPr lang="en-US" sz="3200" dirty="0" smtClean="0"/>
            </a:br>
            <a:r>
              <a:rPr lang="en-US" sz="1800" dirty="0" smtClean="0"/>
              <a:t>CMS-TOTEM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WP1-D:  Si Pixel</a:t>
            </a:r>
            <a:br>
              <a:rPr lang="en-US" dirty="0" smtClean="0"/>
            </a:br>
            <a:r>
              <a:rPr lang="en-US" sz="1200" dirty="0" smtClean="0"/>
              <a:t>(prototype test, integration &amp; preamp, readout)</a:t>
            </a:r>
          </a:p>
          <a:p>
            <a:r>
              <a:rPr lang="en-US" dirty="0" smtClean="0"/>
              <a:t>WP2-D: Timing-Detector </a:t>
            </a:r>
            <a:br>
              <a:rPr lang="en-US" dirty="0" smtClean="0"/>
            </a:br>
            <a:r>
              <a:rPr lang="en-US" sz="1200" dirty="0" smtClean="0"/>
              <a:t>(prototype test)</a:t>
            </a:r>
          </a:p>
          <a:p>
            <a:r>
              <a:rPr lang="en-US" dirty="0" smtClean="0"/>
              <a:t>WP3-D: Timing-TDC</a:t>
            </a:r>
          </a:p>
          <a:p>
            <a:r>
              <a:rPr lang="en-US" dirty="0" smtClean="0"/>
              <a:t>WP4-D: Timing-Clock distribution </a:t>
            </a:r>
          </a:p>
          <a:p>
            <a:r>
              <a:rPr lang="en-US" dirty="0" smtClean="0"/>
              <a:t>WP5-D: Readout board interface to CMS     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FB6E-8D99-4941-8B1C-70BEFED2F488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98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Presentation of TOTEM RP consolidation &amp; upgrade plans in different meetings: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/>
              <a:t>1)  CMS-TOTEM (management) meeting on 5.10.2012</a:t>
            </a:r>
            <a:br>
              <a:rPr lang="en-US" sz="2000" dirty="0" smtClean="0"/>
            </a:br>
            <a:r>
              <a:rPr lang="en-US" sz="2000" dirty="0" smtClean="0"/>
              <a:t>      </a:t>
            </a:r>
            <a:br>
              <a:rPr lang="en-US" sz="2000" dirty="0" smtClean="0"/>
            </a:br>
            <a:r>
              <a:rPr lang="en-US" sz="2000" dirty="0" smtClean="0"/>
              <a:t>2)  LTEX meeting on 8.11.2012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3)  1st LHC workshop on Collider Experiment Interface on 30.11.2012</a:t>
            </a:r>
          </a:p>
          <a:p>
            <a:pPr marL="0" indent="0">
              <a:buNone/>
            </a:pPr>
            <a:r>
              <a:rPr lang="en-US" sz="2000" dirty="0"/>
              <a:t>      </a:t>
            </a:r>
            <a:r>
              <a:rPr lang="en-US" sz="2000" dirty="0" smtClean="0"/>
              <a:t>     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+  several CMS-TOTEM technical meetings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DCD8A-D26D-457B-A2CC-59FEF49710DE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08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1875" t="14844" r="31875" b="20312"/>
          <a:stretch>
            <a:fillRect/>
          </a:stretch>
        </p:blipFill>
        <p:spPr bwMode="auto">
          <a:xfrm>
            <a:off x="185468" y="1340768"/>
            <a:ext cx="4384714" cy="491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2500" t="16406" r="31250" b="18750"/>
          <a:stretch>
            <a:fillRect/>
          </a:stretch>
        </p:blipFill>
        <p:spPr bwMode="auto">
          <a:xfrm>
            <a:off x="4666560" y="1340768"/>
            <a:ext cx="4347991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140439"/>
            <a:ext cx="5060681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    Possible housing for timing detector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 smtClean="0">
                <a:latin typeface="Arial Black" pitchFamily="34" charset="0"/>
              </a:rPr>
              <a:t>Impedance not favorable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 smtClean="0">
                <a:latin typeface="Arial Black" pitchFamily="34" charset="0"/>
              </a:rPr>
              <a:t>Flange size big enough to integrate the timing detector</a:t>
            </a:r>
            <a:br>
              <a:rPr lang="en-US" sz="1100" dirty="0" smtClean="0">
                <a:latin typeface="Arial Black" pitchFamily="34" charset="0"/>
              </a:rPr>
            </a:br>
            <a:endParaRPr lang="en-US" sz="1100" dirty="0">
              <a:latin typeface="Arial Black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3F5A-0C4D-419A-AF0D-BEF3C33C282D}" type="datetime1">
              <a:rPr lang="en-US" smtClean="0"/>
              <a:t>2/11/2013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74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Roman Pot (rotated by 90°)</a:t>
            </a:r>
            <a:br>
              <a:rPr lang="en-US" sz="1800" dirty="0" smtClean="0"/>
            </a:br>
            <a:r>
              <a:rPr lang="en-US" sz="1800" dirty="0" smtClean="0"/>
              <a:t>Integration of Cherenkov timing detector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6602-CC25-47D8-95E8-27249B5E8C06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21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340768"/>
            <a:ext cx="3553350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715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Integration study of C-timing detector in RP (CMS-TOTEM)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65D0-3BC7-4839-8049-7C4A6157088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62387" y="1731118"/>
            <a:ext cx="2856094" cy="406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03000" y="1669408"/>
            <a:ext cx="2928718" cy="414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46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Horizontal RP with Cherenkov </a:t>
            </a:r>
            <a:br>
              <a:rPr lang="en-US" dirty="0" smtClean="0"/>
            </a:br>
            <a:r>
              <a:rPr lang="en-US" dirty="0" smtClean="0"/>
              <a:t>timing detector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624FD-8DAD-4CD0-B806-F28636AAD8A2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23</a:t>
            </a:fld>
            <a:endParaRPr lang="en-GB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048672" cy="453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518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TOTEM-RP</a:t>
            </a:r>
            <a:br>
              <a:rPr lang="en-US" sz="2400" b="1" dirty="0"/>
            </a:br>
            <a:r>
              <a:rPr lang="en-US" sz="2400" b="1" dirty="0"/>
              <a:t>study of  3D sensors</a:t>
            </a:r>
            <a:br>
              <a:rPr lang="en-US" sz="2400" b="1" dirty="0"/>
            </a:br>
            <a:r>
              <a:rPr lang="en-US" sz="2400" b="1" dirty="0"/>
              <a:t>TOTEM-RD50  (G. </a:t>
            </a:r>
            <a:r>
              <a:rPr lang="en-US" sz="2400" b="1" dirty="0" err="1" smtClean="0"/>
              <a:t>Pellegrini</a:t>
            </a:r>
            <a:r>
              <a:rPr lang="en-US" sz="2400" b="1" dirty="0" smtClean="0"/>
              <a:t>) [IBL – CNM]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BF23-02C7-4749-853D-F5CE507ABD0F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24</a:t>
            </a:fld>
            <a:endParaRPr lang="en-GB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264696" cy="412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218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Work packages –&gt; Optimization</a:t>
            </a:r>
            <a:br>
              <a:rPr lang="en-US" sz="3200" dirty="0" smtClean="0"/>
            </a:br>
            <a:r>
              <a:rPr lang="en-US" sz="1800" dirty="0" smtClean="0"/>
              <a:t>CMS-TOTEM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WP1-O : optimal position of new RPs</a:t>
            </a:r>
          </a:p>
          <a:p>
            <a:r>
              <a:rPr lang="en-US" dirty="0" smtClean="0"/>
              <a:t>WP2-O: optimal shape &amp; size of sensors</a:t>
            </a:r>
            <a:br>
              <a:rPr lang="en-US" dirty="0" smtClean="0"/>
            </a:br>
            <a:r>
              <a:rPr lang="en-US" sz="1200" dirty="0" smtClean="0"/>
              <a:t>(pixel size, adaptation, radiation zone)</a:t>
            </a:r>
          </a:p>
          <a:p>
            <a:r>
              <a:rPr lang="en-US" dirty="0" smtClean="0"/>
              <a:t>WP3-O: particle timing – vertex reconstruction</a:t>
            </a:r>
          </a:p>
          <a:p>
            <a:r>
              <a:rPr lang="en-US" dirty="0" smtClean="0"/>
              <a:t>WP4-O: detector position </a:t>
            </a:r>
            <a:br>
              <a:rPr lang="en-US" dirty="0" smtClean="0"/>
            </a:br>
            <a:r>
              <a:rPr lang="en-US" sz="1200" dirty="0" smtClean="0"/>
              <a:t>(calibration, alignment) </a:t>
            </a:r>
          </a:p>
          <a:p>
            <a:r>
              <a:rPr lang="en-US" dirty="0" smtClean="0"/>
              <a:t> WP5-O: Material budget </a:t>
            </a:r>
            <a:br>
              <a:rPr lang="en-US" dirty="0" smtClean="0"/>
            </a:br>
            <a:r>
              <a:rPr lang="en-US" sz="1200" dirty="0" smtClean="0"/>
              <a:t>(detector performance, machine protection)</a:t>
            </a:r>
            <a:endParaRPr lang="en-GB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3CA6-6C18-48AF-993A-7B09E6EAD025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67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RP Integration study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BDE7-1E34-491C-949A-A80182D29B28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26</a:t>
            </a:fld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7056784" cy="5292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886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study of TCL6  and </a:t>
            </a:r>
            <a:br>
              <a:rPr lang="en-US" dirty="0" smtClean="0"/>
            </a:br>
            <a:r>
              <a:rPr lang="en-US" dirty="0" smtClean="0"/>
              <a:t>Roman Pots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68353-568D-4EDB-AF5D-331979CF0D1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10" y="1628800"/>
            <a:ext cx="7464194" cy="449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45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COLLIMATOR </a:t>
            </a:r>
            <a:br>
              <a:rPr lang="en-US" dirty="0" smtClean="0"/>
            </a:br>
            <a:r>
              <a:rPr lang="en-US" dirty="0" smtClean="0"/>
              <a:t>requirements for forward physics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8738-CA13-428C-ABD6-0A97C9FF90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596" y="1412776"/>
            <a:ext cx="6768752" cy="505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714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COLLIMATOR </a:t>
            </a:r>
            <a:br>
              <a:rPr lang="en-US" dirty="0" smtClean="0"/>
            </a:br>
            <a:r>
              <a:rPr lang="en-US" dirty="0" smtClean="0"/>
              <a:t>TCL4 &amp; TCL6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4A7D-7860-4AE0-85A1-803BAB855E5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8460"/>
            <a:ext cx="7424210" cy="454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02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Roman Pot consolidation &amp; upgrade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Upgrade of  RP detector system at  210m </a:t>
            </a:r>
            <a:br>
              <a:rPr lang="en-US" b="1" dirty="0" smtClean="0"/>
            </a:br>
            <a:r>
              <a:rPr lang="en-US" b="1" dirty="0" smtClean="0"/>
              <a:t> </a:t>
            </a:r>
          </a:p>
          <a:p>
            <a:pPr marL="0" lvl="0" indent="0">
              <a:buNone/>
            </a:pPr>
            <a:r>
              <a:rPr lang="en-US" sz="3600" dirty="0" smtClean="0"/>
              <a:t> </a:t>
            </a:r>
            <a:r>
              <a:rPr lang="en-US" dirty="0" smtClean="0"/>
              <a:t>- Remove RP147m and relocation at 210m</a:t>
            </a:r>
            <a:br>
              <a:rPr lang="en-US" dirty="0" smtClean="0"/>
            </a:br>
            <a:r>
              <a:rPr lang="en-US" dirty="0" smtClean="0"/>
              <a:t> - </a:t>
            </a:r>
            <a:r>
              <a:rPr lang="en-US" sz="3300" dirty="0">
                <a:solidFill>
                  <a:prstClr val="black"/>
                </a:solidFill>
              </a:rPr>
              <a:t>Installation of additional RPs (horizontal</a:t>
            </a:r>
            <a:r>
              <a:rPr lang="en-US" sz="3300" dirty="0" smtClean="0">
                <a:solidFill>
                  <a:prstClr val="black"/>
                </a:solidFill>
              </a:rPr>
              <a:t>) at 210m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- Integration of timing and pixel detectors in horizontal RPs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Guideline:</a:t>
            </a:r>
          </a:p>
          <a:p>
            <a:pPr lvl="0">
              <a:buFont typeface="Wingdings"/>
              <a:buChar char="Ø"/>
            </a:pPr>
            <a:r>
              <a:rPr lang="en-US" sz="3400" dirty="0" smtClean="0">
                <a:solidFill>
                  <a:srgbClr val="FF0000"/>
                </a:solidFill>
              </a:rPr>
              <a:t>Reinstallation of RP </a:t>
            </a:r>
            <a:r>
              <a:rPr lang="en-US" sz="3400" dirty="0">
                <a:solidFill>
                  <a:srgbClr val="FF0000"/>
                </a:solidFill>
              </a:rPr>
              <a:t>147m </a:t>
            </a:r>
            <a:r>
              <a:rPr lang="en-US" sz="3400" dirty="0" smtClean="0">
                <a:solidFill>
                  <a:srgbClr val="FF0000"/>
                </a:solidFill>
              </a:rPr>
              <a:t>stations at 210m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0">
              <a:buFont typeface="Wingdings"/>
              <a:buChar char="Ø"/>
            </a:pPr>
            <a:r>
              <a:rPr lang="en-US" sz="3300" dirty="0">
                <a:solidFill>
                  <a:srgbClr val="FF0000"/>
                </a:solidFill>
              </a:rPr>
              <a:t>Re-use of RP 147m infrastructure as much as possible (motor, cables etc.)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/>
              <a:buChar char="Ø"/>
            </a:pPr>
            <a:r>
              <a:rPr lang="en-US" dirty="0" smtClean="0"/>
              <a:t>The new horizontal RPs could be installed during </a:t>
            </a:r>
            <a:r>
              <a:rPr lang="en-US" b="1" u="sng" dirty="0" smtClean="0"/>
              <a:t>LS1</a:t>
            </a:r>
            <a:r>
              <a:rPr lang="en-US" dirty="0" smtClean="0"/>
              <a:t> and equipped immediately/successively with new tracking &amp; timing detectors. </a:t>
            </a:r>
          </a:p>
          <a:p>
            <a:pPr>
              <a:buFont typeface="Wingdings"/>
              <a:buChar char="Ø"/>
            </a:pPr>
            <a:r>
              <a:rPr lang="en-US" dirty="0" smtClean="0"/>
              <a:t>The present 220m stations must not be affected (touched) by any upgrade activity, until the high beta special runs after </a:t>
            </a:r>
            <a:r>
              <a:rPr lang="en-US" b="1" u="sng" dirty="0" smtClean="0"/>
              <a:t>LS1</a:t>
            </a:r>
            <a:r>
              <a:rPr lang="en-US" dirty="0" smtClean="0"/>
              <a:t> are finished.</a:t>
            </a:r>
            <a:br>
              <a:rPr lang="en-US" dirty="0" smtClean="0"/>
            </a:br>
            <a:r>
              <a:rPr lang="en-US" sz="2200" dirty="0" smtClean="0"/>
              <a:t>(Research </a:t>
            </a:r>
            <a:r>
              <a:rPr lang="en-US" sz="2200" dirty="0"/>
              <a:t>B</a:t>
            </a:r>
            <a:r>
              <a:rPr lang="en-US" sz="2200" dirty="0" smtClean="0"/>
              <a:t>oard approved stand alone program of TOTEM at full LHC energy)</a:t>
            </a:r>
          </a:p>
          <a:p>
            <a:pPr>
              <a:buFont typeface="Wingdings"/>
              <a:buChar char="Ø"/>
            </a:pPr>
            <a:r>
              <a:rPr lang="en-US" dirty="0" smtClean="0"/>
              <a:t>The timing detectors are  installed downstream relative to the tracking detectors. (high material budget).</a:t>
            </a:r>
          </a:p>
          <a:p>
            <a:pPr>
              <a:buFont typeface="Wingdings"/>
              <a:buChar char="Ø"/>
            </a:pPr>
            <a:r>
              <a:rPr lang="en-US" dirty="0" smtClean="0"/>
              <a:t>Depending on the running scenario after LS1 (physics high </a:t>
            </a:r>
            <a:r>
              <a:rPr lang="el-GR" dirty="0" smtClean="0"/>
              <a:t>β</a:t>
            </a:r>
            <a:r>
              <a:rPr lang="en-US" dirty="0" smtClean="0"/>
              <a:t>*/low </a:t>
            </a:r>
            <a:r>
              <a:rPr lang="el-GR" dirty="0" smtClean="0"/>
              <a:t>β</a:t>
            </a:r>
            <a:r>
              <a:rPr lang="en-US" dirty="0" smtClean="0"/>
              <a:t>*, calibration, alignment), relevant RPs are inserted or retracted (parking position).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AF158-60A7-454F-AE24-F2A0593706B5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08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RP-TOTEM  &lt;-&gt;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81EB-26A1-4FA6-A40F-7ED4E86ED07D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30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2011 and 2012 specific RP tests &amp; insertions were   performed at standard LHC settings to study: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Roman Pot  &lt;-&gt; LHC : RP heating &amp; beam stability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Roman Pot detector : rates &amp; background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Observations during low </a:t>
            </a:r>
            <a:r>
              <a:rPr lang="el-GR" dirty="0" smtClean="0"/>
              <a:t>β</a:t>
            </a:r>
            <a:r>
              <a:rPr lang="en-US" dirty="0" smtClean="0"/>
              <a:t>* run (2012):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sz="2100" dirty="0" smtClean="0"/>
              <a:t>[LHC-MPP M. DEILE, December 2012]</a:t>
            </a:r>
            <a:br>
              <a:rPr lang="en-US" sz="21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Insertion of RP horizontal at 220m -&gt;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8013" cy="639763"/>
          </a:xfrm>
        </p:spPr>
        <p:txBody>
          <a:bodyPr/>
          <a:lstStyle/>
          <a:p>
            <a:pPr eaLnBrk="1" hangingPunct="1"/>
            <a:r>
              <a:rPr lang="en-US" dirty="0" smtClean="0"/>
              <a:t>List of Insertions at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* = 0.6 m</a:t>
            </a:r>
          </a:p>
        </p:txBody>
      </p:sp>
      <p:graphicFrame>
        <p:nvGraphicFramePr>
          <p:cNvPr id="2094" name="Group 46"/>
          <p:cNvGraphicFramePr>
            <a:graphicFrameLocks noGrp="1"/>
          </p:cNvGraphicFramePr>
          <p:nvPr/>
        </p:nvGraphicFramePr>
        <p:xfrm>
          <a:off x="304800" y="1143000"/>
          <a:ext cx="8001000" cy="3906838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914400"/>
                <a:gridCol w="2514600"/>
                <a:gridCol w="2133600"/>
              </a:tblGrid>
              <a:tr h="7366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Date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Pots 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involved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min.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dist.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Observations, Result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Consequence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93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16.10.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V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H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12 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30 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problem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dump on XRPH.A6R5.B1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(slow losses, 5s)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UFO activity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DejaVu Sans" pitchFamily="34" charset="0"/>
                        <a:cs typeface="DejaVu Sans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56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05.11.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H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30 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dump on XRPH.A6R5.B1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(slow losses, 5s)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UFO activity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DejaVu Sans" pitchFamily="34" charset="0"/>
                        <a:cs typeface="DejaVu Sans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90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14.11.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H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32mm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~ 270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dump on XRPH.A6R5.B1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(fast losses)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UFO activity  in 6L5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67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16.11.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H, not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A6R5.B1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14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s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~ 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mm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problem,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beams separated by 4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slow losses (5s) in each ramp until conditioning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(heat up) of beam screen in Q6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090" name="Straight Connector 43"/>
          <p:cNvCxnSpPr>
            <a:cxnSpLocks noChangeShapeType="1"/>
          </p:cNvCxnSpPr>
          <p:nvPr/>
        </p:nvCxnSpPr>
        <p:spPr bwMode="auto">
          <a:xfrm flipV="1">
            <a:off x="6156325" y="3429000"/>
            <a:ext cx="2160588" cy="57626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1" name="Straight Connector 45"/>
          <p:cNvCxnSpPr>
            <a:cxnSpLocks noChangeShapeType="1"/>
          </p:cNvCxnSpPr>
          <p:nvPr/>
        </p:nvCxnSpPr>
        <p:spPr bwMode="auto">
          <a:xfrm>
            <a:off x="6156325" y="3429000"/>
            <a:ext cx="2160588" cy="57626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92" name="TextBox 46"/>
          <p:cNvSpPr txBox="1">
            <a:spLocks noChangeArrowheads="1"/>
          </p:cNvSpPr>
          <p:nvPr/>
        </p:nvSpPr>
        <p:spPr bwMode="auto">
          <a:xfrm>
            <a:off x="7885113" y="3573463"/>
            <a:ext cx="425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sz="1600" smtClean="0">
                <a:solidFill>
                  <a:srgbClr val="FF0000"/>
                </a:solidFill>
              </a:rPr>
              <a:t>(*)</a:t>
            </a:r>
          </a:p>
        </p:txBody>
      </p:sp>
      <p:sp>
        <p:nvSpPr>
          <p:cNvPr id="2093" name="TextBox 47"/>
          <p:cNvSpPr txBox="1">
            <a:spLocks noChangeArrowheads="1"/>
          </p:cNvSpPr>
          <p:nvPr/>
        </p:nvSpPr>
        <p:spPr bwMode="auto">
          <a:xfrm>
            <a:off x="269875" y="5383213"/>
            <a:ext cx="6794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sz="1600" smtClean="0">
                <a:solidFill>
                  <a:srgbClr val="FF0000"/>
                </a:solidFill>
              </a:rPr>
              <a:t>(*)  The (fast) UFOs in 6L5 were later found to originate from TCL5   </a:t>
            </a:r>
            <a:r>
              <a:rPr lang="en-GB" sz="1600" smtClean="0">
                <a:solidFill>
                  <a:srgbClr val="FF0000"/>
                </a:solidFill>
                <a:sym typeface="Wingdings" pitchFamily="2" charset="2"/>
              </a:rPr>
              <a:t>[Tobias]</a:t>
            </a:r>
            <a:endParaRPr lang="en-GB" sz="160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43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2" descr="Y:\2012-11-05_60cm\vacuum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" t="11638" r="19594" b="551"/>
          <a:stretch>
            <a:fillRect/>
          </a:stretch>
        </p:blipFill>
        <p:spPr bwMode="auto">
          <a:xfrm>
            <a:off x="0" y="1295400"/>
            <a:ext cx="4545013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Comparison BLMs &amp; Beam Vacuum</a:t>
            </a: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4114800" y="762000"/>
            <a:ext cx="1238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Sector 5-6</a:t>
            </a:r>
          </a:p>
        </p:txBody>
      </p:sp>
      <p:sp>
        <p:nvSpPr>
          <p:cNvPr id="20487" name="Text Box 5"/>
          <p:cNvSpPr txBox="1">
            <a:spLocks noChangeArrowheads="1"/>
          </p:cNvSpPr>
          <p:nvPr/>
        </p:nvSpPr>
        <p:spPr bwMode="auto">
          <a:xfrm>
            <a:off x="685800" y="2087563"/>
            <a:ext cx="11969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0000"/>
                </a:solidFill>
              </a:rPr>
              <a:t>BLMEI.06R5.B1E10_XRP</a:t>
            </a:r>
          </a:p>
        </p:txBody>
      </p:sp>
      <p:sp>
        <p:nvSpPr>
          <p:cNvPr id="20488" name="Text Box 6"/>
          <p:cNvSpPr txBox="1">
            <a:spLocks noChangeArrowheads="1"/>
          </p:cNvSpPr>
          <p:nvPr/>
        </p:nvSpPr>
        <p:spPr bwMode="auto">
          <a:xfrm>
            <a:off x="609600" y="3001963"/>
            <a:ext cx="13239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00FF"/>
                </a:solidFill>
              </a:rPr>
              <a:t>BLMQI.06R5.B1E20_MQML</a:t>
            </a:r>
          </a:p>
        </p:txBody>
      </p:sp>
      <p:sp>
        <p:nvSpPr>
          <p:cNvPr id="20489" name="Text Box 7"/>
          <p:cNvSpPr txBox="1">
            <a:spLocks noChangeArrowheads="1"/>
          </p:cNvSpPr>
          <p:nvPr/>
        </p:nvSpPr>
        <p:spPr bwMode="auto">
          <a:xfrm>
            <a:off x="2901950" y="3048000"/>
            <a:ext cx="1300163" cy="1063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FFFF00"/>
                </a:solidFill>
              </a:rPr>
              <a:t>BLMQI.06R5.B2I20_MQML</a:t>
            </a:r>
          </a:p>
        </p:txBody>
      </p:sp>
      <p:sp>
        <p:nvSpPr>
          <p:cNvPr id="20490" name="Text Box 8"/>
          <p:cNvSpPr txBox="1">
            <a:spLocks noChangeArrowheads="1"/>
          </p:cNvSpPr>
          <p:nvPr/>
        </p:nvSpPr>
        <p:spPr bwMode="auto">
          <a:xfrm>
            <a:off x="685800" y="2514600"/>
            <a:ext cx="16764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FF0000"/>
                </a:solidFill>
              </a:rPr>
              <a:t>BLMQI.06R5.B1E10_XRP_MQML</a:t>
            </a:r>
          </a:p>
        </p:txBody>
      </p:sp>
      <p:sp>
        <p:nvSpPr>
          <p:cNvPr id="20491" name="Text Box 9"/>
          <p:cNvSpPr txBox="1">
            <a:spLocks noChangeArrowheads="1"/>
          </p:cNvSpPr>
          <p:nvPr/>
        </p:nvSpPr>
        <p:spPr bwMode="auto">
          <a:xfrm>
            <a:off x="2901950" y="3154363"/>
            <a:ext cx="13001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0000"/>
                </a:solidFill>
              </a:rPr>
              <a:t>BLMQI.06R5.B2I10_MQML</a:t>
            </a:r>
          </a:p>
        </p:txBody>
      </p:sp>
      <p:sp>
        <p:nvSpPr>
          <p:cNvPr id="20492" name="Text Box 10"/>
          <p:cNvSpPr txBox="1">
            <a:spLocks noChangeArrowheads="1"/>
          </p:cNvSpPr>
          <p:nvPr/>
        </p:nvSpPr>
        <p:spPr bwMode="auto">
          <a:xfrm>
            <a:off x="685800" y="2209800"/>
            <a:ext cx="13239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FF00FF"/>
                </a:solidFill>
              </a:rPr>
              <a:t>BLMQI.06R5.B1E30_MQML</a:t>
            </a:r>
          </a:p>
        </p:txBody>
      </p:sp>
      <p:sp>
        <p:nvSpPr>
          <p:cNvPr id="20493" name="Text Box 11"/>
          <p:cNvSpPr txBox="1">
            <a:spLocks noChangeArrowheads="1"/>
          </p:cNvSpPr>
          <p:nvPr/>
        </p:nvSpPr>
        <p:spPr bwMode="auto">
          <a:xfrm>
            <a:off x="2901950" y="2468563"/>
            <a:ext cx="13001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CC00"/>
                </a:solidFill>
              </a:rPr>
              <a:t>BLMQI.06R5.B2I30_MQML</a:t>
            </a:r>
          </a:p>
        </p:txBody>
      </p:sp>
      <p:sp>
        <p:nvSpPr>
          <p:cNvPr id="20494" name="Text Box 12"/>
          <p:cNvSpPr txBox="1">
            <a:spLocks noChangeArrowheads="1"/>
          </p:cNvSpPr>
          <p:nvPr/>
        </p:nvSpPr>
        <p:spPr bwMode="auto">
          <a:xfrm>
            <a:off x="609600" y="5287963"/>
            <a:ext cx="21113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0000"/>
                </a:solidFill>
              </a:rPr>
              <a:t>VGPB.2.6R5.B.PR </a:t>
            </a:r>
            <a:r>
              <a:rPr lang="en-US" sz="700" smtClean="0">
                <a:solidFill>
                  <a:srgbClr val="000000"/>
                </a:solidFill>
              </a:rPr>
              <a:t>(14 m upstream of Near: Q5 exit)</a:t>
            </a:r>
          </a:p>
        </p:txBody>
      </p:sp>
      <p:sp>
        <p:nvSpPr>
          <p:cNvPr id="20495" name="Text Box 13"/>
          <p:cNvSpPr txBox="1">
            <a:spLocks noChangeArrowheads="1"/>
          </p:cNvSpPr>
          <p:nvPr/>
        </p:nvSpPr>
        <p:spPr bwMode="auto">
          <a:xfrm>
            <a:off x="609600" y="5592763"/>
            <a:ext cx="22098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FF0000"/>
                </a:solidFill>
              </a:rPr>
              <a:t>VGPB.4.6R5.B.PR </a:t>
            </a:r>
            <a:r>
              <a:rPr lang="en-US" sz="700" smtClean="0">
                <a:solidFill>
                  <a:srgbClr val="FF0000"/>
                </a:solidFill>
              </a:rPr>
              <a:t>(14 m upstream of Near: Q5 exit)</a:t>
            </a:r>
          </a:p>
        </p:txBody>
      </p:sp>
      <p:sp>
        <p:nvSpPr>
          <p:cNvPr id="20496" name="Text Box 14"/>
          <p:cNvSpPr txBox="1">
            <a:spLocks noChangeArrowheads="1"/>
          </p:cNvSpPr>
          <p:nvPr/>
        </p:nvSpPr>
        <p:spPr bwMode="auto">
          <a:xfrm>
            <a:off x="609600" y="5029200"/>
            <a:ext cx="17208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00FF"/>
                </a:solidFill>
              </a:rPr>
              <a:t>VGI.77.6R5.B.PR </a:t>
            </a:r>
            <a:r>
              <a:rPr lang="en-US" sz="700" smtClean="0">
                <a:solidFill>
                  <a:srgbClr val="0000FF"/>
                </a:solidFill>
              </a:rPr>
              <a:t>(6 m upstream of Near)</a:t>
            </a:r>
          </a:p>
        </p:txBody>
      </p:sp>
      <p:sp>
        <p:nvSpPr>
          <p:cNvPr id="20497" name="Text Box 15"/>
          <p:cNvSpPr txBox="1">
            <a:spLocks noChangeArrowheads="1"/>
          </p:cNvSpPr>
          <p:nvPr/>
        </p:nvSpPr>
        <p:spPr bwMode="auto">
          <a:xfrm>
            <a:off x="609600" y="4648200"/>
            <a:ext cx="23780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FF00FF"/>
                </a:solidFill>
              </a:rPr>
              <a:t>VGPB.235.6R5.B.PR </a:t>
            </a:r>
            <a:r>
              <a:rPr lang="en-US" sz="700" smtClean="0">
                <a:solidFill>
                  <a:srgbClr val="FF00FF"/>
                </a:solidFill>
              </a:rPr>
              <a:t>(4 m downstream of Far: Q6 entrance)</a:t>
            </a:r>
          </a:p>
        </p:txBody>
      </p:sp>
      <p:pic>
        <p:nvPicPr>
          <p:cNvPr id="20498" name="Picture 16" descr="Y:\2012-11-05_60cm\vacuum56_z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" t="11638" r="19308" b="551"/>
          <a:stretch>
            <a:fillRect/>
          </a:stretch>
        </p:blipFill>
        <p:spPr bwMode="auto">
          <a:xfrm>
            <a:off x="4527823" y="1371600"/>
            <a:ext cx="45593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9" name="Text Box 17"/>
          <p:cNvSpPr txBox="1">
            <a:spLocks noChangeArrowheads="1"/>
          </p:cNvSpPr>
          <p:nvPr/>
        </p:nvSpPr>
        <p:spPr bwMode="auto">
          <a:xfrm>
            <a:off x="0" y="0"/>
            <a:ext cx="1098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</a:rPr>
              <a:t>05.11.2012</a:t>
            </a:r>
          </a:p>
        </p:txBody>
      </p:sp>
      <p:sp>
        <p:nvSpPr>
          <p:cNvPr id="20500" name="Text Box 18"/>
          <p:cNvSpPr txBox="1">
            <a:spLocks noChangeArrowheads="1"/>
          </p:cNvSpPr>
          <p:nvPr/>
        </p:nvSpPr>
        <p:spPr bwMode="auto">
          <a:xfrm>
            <a:off x="282575" y="6400800"/>
            <a:ext cx="5051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</a:rPr>
              <a:t>Note: no pressure increase in any gauge further upstream (cell 5R5).</a:t>
            </a:r>
          </a:p>
        </p:txBody>
      </p:sp>
    </p:spTree>
    <p:extLst>
      <p:ext uri="{BB962C8B-B14F-4D97-AF65-F5344CB8AC3E}">
        <p14:creationId xmlns:p14="http://schemas.microsoft.com/office/powerpoint/2010/main" val="82111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381000"/>
          </a:xfrm>
        </p:spPr>
        <p:txBody>
          <a:bodyPr/>
          <a:lstStyle/>
          <a:p>
            <a:pPr eaLnBrk="1" hangingPunct="1"/>
            <a:r>
              <a:rPr lang="en-US" sz="1800" smtClean="0"/>
              <a:t>Temperature Sensors on Detector Hybrid Boards: Sector 5-6 (Beam 1)</a:t>
            </a:r>
          </a:p>
        </p:txBody>
      </p:sp>
      <p:grpSp>
        <p:nvGrpSpPr>
          <p:cNvPr id="29699" name="Group 8"/>
          <p:cNvGrpSpPr>
            <a:grpSpLocks/>
          </p:cNvGrpSpPr>
          <p:nvPr/>
        </p:nvGrpSpPr>
        <p:grpSpPr bwMode="auto">
          <a:xfrm>
            <a:off x="227013" y="762000"/>
            <a:ext cx="8764587" cy="5943600"/>
            <a:chOff x="119" y="288"/>
            <a:chExt cx="5521" cy="3744"/>
          </a:xfrm>
        </p:grpSpPr>
        <p:pic>
          <p:nvPicPr>
            <p:cNvPr id="2970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" y="288"/>
              <a:ext cx="5521" cy="3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36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1" name="Text Box 4"/>
            <p:cNvSpPr txBox="1">
              <a:spLocks noChangeArrowheads="1"/>
            </p:cNvSpPr>
            <p:nvPr/>
          </p:nvSpPr>
          <p:spPr bwMode="auto">
            <a:xfrm>
              <a:off x="2899" y="1392"/>
              <a:ext cx="1325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solidFill>
                    <a:srgbClr val="0000FF"/>
                  </a:solidFill>
                  <a:latin typeface="Arial" charset="0"/>
                </a:rPr>
                <a:t>56-220-F-H moving towards beam</a:t>
              </a:r>
            </a:p>
          </p:txBody>
        </p:sp>
        <p:sp>
          <p:nvSpPr>
            <p:cNvPr id="29702" name="Text Box 5"/>
            <p:cNvSpPr txBox="1">
              <a:spLocks noChangeArrowheads="1"/>
            </p:cNvSpPr>
            <p:nvPr/>
          </p:nvSpPr>
          <p:spPr bwMode="auto">
            <a:xfrm>
              <a:off x="2880" y="1008"/>
              <a:ext cx="82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other pots in garage</a:t>
              </a:r>
            </a:p>
          </p:txBody>
        </p:sp>
        <p:sp>
          <p:nvSpPr>
            <p:cNvPr id="29703" name="Text Box 6"/>
            <p:cNvSpPr txBox="1">
              <a:spLocks noChangeArrowheads="1"/>
            </p:cNvSpPr>
            <p:nvPr/>
          </p:nvSpPr>
          <p:spPr bwMode="auto">
            <a:xfrm>
              <a:off x="1345" y="921"/>
              <a:ext cx="623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dump at 13:52</a:t>
              </a:r>
            </a:p>
          </p:txBody>
        </p:sp>
        <p:sp>
          <p:nvSpPr>
            <p:cNvPr id="29704" name="Line 7"/>
            <p:cNvSpPr>
              <a:spLocks noChangeShapeType="1"/>
            </p:cNvSpPr>
            <p:nvPr/>
          </p:nvSpPr>
          <p:spPr bwMode="auto">
            <a:xfrm flipV="1">
              <a:off x="1698" y="1056"/>
              <a:ext cx="0" cy="23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303997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53400" cy="381000"/>
          </a:xfrm>
        </p:spPr>
        <p:txBody>
          <a:bodyPr/>
          <a:lstStyle/>
          <a:p>
            <a:pPr eaLnBrk="1" hangingPunct="1">
              <a:lnSpc>
                <a:spcPct val="97000"/>
              </a:lnSpc>
              <a:buClr>
                <a:srgbClr val="000000"/>
              </a:buClr>
              <a:buFont typeface="Times New Roman" pitchFamily="18" charset="0"/>
              <a:buNone/>
            </a:pPr>
            <a:r>
              <a:rPr lang="en-US" sz="1800" smtClean="0">
                <a:ea typeface="DejaVu Sans" pitchFamily="34" charset="0"/>
                <a:cs typeface="DejaVu Sans" pitchFamily="34" charset="0"/>
              </a:rPr>
              <a:t>Temperature Sensors on Detector Hybrid Boards: Sector 4-5 (Beam 2)</a:t>
            </a:r>
          </a:p>
        </p:txBody>
      </p:sp>
      <p:sp>
        <p:nvSpPr>
          <p:cNvPr id="30723" name="Text Box 15"/>
          <p:cNvSpPr txBox="1">
            <a:spLocks noChangeArrowheads="1"/>
          </p:cNvSpPr>
          <p:nvPr/>
        </p:nvSpPr>
        <p:spPr bwMode="auto">
          <a:xfrm>
            <a:off x="9525" y="6445250"/>
            <a:ext cx="8509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>
                <a:latin typeface="Arial" charset="0"/>
              </a:rPr>
              <a:t>Main temperature effect from chips changing to run mode; small additional increase (3 deg.) from pots moving very close to </a:t>
            </a:r>
          </a:p>
          <a:p>
            <a:pPr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>
                <a:latin typeface="Arial" charset="0"/>
              </a:rPr>
              <a:t>the beam. UFOs cannot be resolved.</a:t>
            </a:r>
          </a:p>
        </p:txBody>
      </p:sp>
      <p:grpSp>
        <p:nvGrpSpPr>
          <p:cNvPr id="30724" name="Group 18"/>
          <p:cNvGrpSpPr>
            <a:grpSpLocks/>
          </p:cNvGrpSpPr>
          <p:nvPr/>
        </p:nvGrpSpPr>
        <p:grpSpPr bwMode="auto">
          <a:xfrm>
            <a:off x="188913" y="447675"/>
            <a:ext cx="8767762" cy="5961063"/>
            <a:chOff x="119" y="282"/>
            <a:chExt cx="5523" cy="3755"/>
          </a:xfrm>
        </p:grpSpPr>
        <p:pic>
          <p:nvPicPr>
            <p:cNvPr id="3072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" y="282"/>
              <a:ext cx="5523" cy="3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36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6" name="Text Box 4"/>
            <p:cNvSpPr txBox="1">
              <a:spLocks noChangeArrowheads="1"/>
            </p:cNvSpPr>
            <p:nvPr/>
          </p:nvSpPr>
          <p:spPr bwMode="auto">
            <a:xfrm>
              <a:off x="1728" y="2640"/>
              <a:ext cx="1141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Readout chips in sleep mode</a:t>
              </a:r>
            </a:p>
          </p:txBody>
        </p:sp>
        <p:sp>
          <p:nvSpPr>
            <p:cNvPr id="30727" name="Text Box 5"/>
            <p:cNvSpPr txBox="1">
              <a:spLocks noChangeArrowheads="1"/>
            </p:cNvSpPr>
            <p:nvPr/>
          </p:nvSpPr>
          <p:spPr bwMode="auto">
            <a:xfrm>
              <a:off x="998" y="2592"/>
              <a:ext cx="730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Readout chips in </a:t>
              </a:r>
            </a:p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run mode</a:t>
              </a:r>
            </a:p>
          </p:txBody>
        </p:sp>
        <p:sp>
          <p:nvSpPr>
            <p:cNvPr id="30728" name="Text Box 6"/>
            <p:cNvSpPr txBox="1">
              <a:spLocks noChangeArrowheads="1"/>
            </p:cNvSpPr>
            <p:nvPr/>
          </p:nvSpPr>
          <p:spPr bwMode="auto">
            <a:xfrm>
              <a:off x="2784" y="2496"/>
              <a:ext cx="483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Run mode</a:t>
              </a:r>
            </a:p>
          </p:txBody>
        </p:sp>
        <p:sp>
          <p:nvSpPr>
            <p:cNvPr id="30729" name="Text Box 7"/>
            <p:cNvSpPr txBox="1">
              <a:spLocks noChangeArrowheads="1"/>
            </p:cNvSpPr>
            <p:nvPr/>
          </p:nvSpPr>
          <p:spPr bwMode="auto">
            <a:xfrm>
              <a:off x="2352" y="1200"/>
              <a:ext cx="1325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solidFill>
                    <a:srgbClr val="0000FF"/>
                  </a:solidFill>
                  <a:latin typeface="Arial" charset="0"/>
                </a:rPr>
                <a:t>45-220-F-H moving towards beam</a:t>
              </a:r>
            </a:p>
          </p:txBody>
        </p:sp>
        <p:sp>
          <p:nvSpPr>
            <p:cNvPr id="30730" name="Line 8"/>
            <p:cNvSpPr>
              <a:spLocks noChangeShapeType="1"/>
            </p:cNvSpPr>
            <p:nvPr/>
          </p:nvSpPr>
          <p:spPr bwMode="auto">
            <a:xfrm>
              <a:off x="3648" y="1296"/>
              <a:ext cx="96" cy="9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731" name="Text Box 9"/>
            <p:cNvSpPr txBox="1">
              <a:spLocks noChangeArrowheads="1"/>
            </p:cNvSpPr>
            <p:nvPr/>
          </p:nvSpPr>
          <p:spPr bwMode="auto">
            <a:xfrm>
              <a:off x="2352" y="1392"/>
              <a:ext cx="1334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solidFill>
                    <a:srgbClr val="996633"/>
                  </a:solidFill>
                  <a:latin typeface="Arial" charset="0"/>
                </a:rPr>
                <a:t>45-220-N-H moving towards beam</a:t>
              </a:r>
            </a:p>
          </p:txBody>
        </p:sp>
        <p:sp>
          <p:nvSpPr>
            <p:cNvPr id="30732" name="Line 10"/>
            <p:cNvSpPr>
              <a:spLocks noChangeShapeType="1"/>
            </p:cNvSpPr>
            <p:nvPr/>
          </p:nvSpPr>
          <p:spPr bwMode="auto">
            <a:xfrm>
              <a:off x="3648" y="1488"/>
              <a:ext cx="96" cy="192"/>
            </a:xfrm>
            <a:prstGeom prst="line">
              <a:avLst/>
            </a:prstGeom>
            <a:noFill/>
            <a:ln w="9525">
              <a:solidFill>
                <a:srgbClr val="9966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733" name="Text Box 11"/>
            <p:cNvSpPr txBox="1">
              <a:spLocks noChangeArrowheads="1"/>
            </p:cNvSpPr>
            <p:nvPr/>
          </p:nvSpPr>
          <p:spPr bwMode="auto">
            <a:xfrm>
              <a:off x="3165" y="2589"/>
              <a:ext cx="540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Sleep mode</a:t>
              </a:r>
            </a:p>
          </p:txBody>
        </p:sp>
        <p:sp>
          <p:nvSpPr>
            <p:cNvPr id="30734" name="Text Box 12"/>
            <p:cNvSpPr txBox="1">
              <a:spLocks noChangeArrowheads="1"/>
            </p:cNvSpPr>
            <p:nvPr/>
          </p:nvSpPr>
          <p:spPr bwMode="auto">
            <a:xfrm>
              <a:off x="3453" y="2493"/>
              <a:ext cx="483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Run mode</a:t>
              </a:r>
            </a:p>
          </p:txBody>
        </p:sp>
        <p:sp>
          <p:nvSpPr>
            <p:cNvPr id="30735" name="Text Box 13"/>
            <p:cNvSpPr txBox="1">
              <a:spLocks noChangeArrowheads="1"/>
            </p:cNvSpPr>
            <p:nvPr/>
          </p:nvSpPr>
          <p:spPr bwMode="auto">
            <a:xfrm>
              <a:off x="4176" y="2592"/>
              <a:ext cx="540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Sleep mode</a:t>
              </a:r>
            </a:p>
          </p:txBody>
        </p:sp>
        <p:sp>
          <p:nvSpPr>
            <p:cNvPr id="30736" name="Text Box 14"/>
            <p:cNvSpPr txBox="1">
              <a:spLocks noChangeArrowheads="1"/>
            </p:cNvSpPr>
            <p:nvPr/>
          </p:nvSpPr>
          <p:spPr bwMode="auto">
            <a:xfrm>
              <a:off x="2352" y="1008"/>
              <a:ext cx="82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other pots in garage</a:t>
              </a:r>
            </a:p>
          </p:txBody>
        </p:sp>
        <p:sp>
          <p:nvSpPr>
            <p:cNvPr id="30737" name="Line 16"/>
            <p:cNvSpPr>
              <a:spLocks noChangeShapeType="1"/>
            </p:cNvSpPr>
            <p:nvPr/>
          </p:nvSpPr>
          <p:spPr bwMode="auto">
            <a:xfrm flipV="1">
              <a:off x="1474" y="1056"/>
              <a:ext cx="0" cy="23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738" name="Text Box 17"/>
            <p:cNvSpPr txBox="1">
              <a:spLocks noChangeArrowheads="1"/>
            </p:cNvSpPr>
            <p:nvPr/>
          </p:nvSpPr>
          <p:spPr bwMode="auto">
            <a:xfrm>
              <a:off x="1185" y="921"/>
              <a:ext cx="623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dump at 13:52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4759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077200" cy="533400"/>
          </a:xfrm>
        </p:spPr>
        <p:txBody>
          <a:bodyPr/>
          <a:lstStyle/>
          <a:p>
            <a:pPr eaLnBrk="1" hangingPunct="1"/>
            <a:r>
              <a:rPr lang="en-US" sz="2000" smtClean="0"/>
              <a:t>Fill 3188 with RP Insertion, Cell 6R5                             _</a:t>
            </a:r>
          </a:p>
        </p:txBody>
      </p:sp>
      <p:pic>
        <p:nvPicPr>
          <p:cNvPr id="34821" name="Picture 13" descr="Y:\TIMESERIES_CHART_IMAGE_fill3188.p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74875"/>
            <a:ext cx="91440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515938" y="6364288"/>
            <a:ext cx="169386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1200"/>
              <a:t>BLM and vacuum spike,</a:t>
            </a:r>
          </a:p>
          <a:p>
            <a:pPr algn="ctr" eaLnBrk="1" hangingPunct="1"/>
            <a:r>
              <a:rPr lang="en-US" sz="1200"/>
              <a:t>no dump</a:t>
            </a:r>
          </a:p>
        </p:txBody>
      </p:sp>
      <p:pic>
        <p:nvPicPr>
          <p:cNvPr id="34823" name="Picture 14" descr="Y:\zoom3188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163" y="3886200"/>
            <a:ext cx="2687637" cy="2847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15" descr="Y:\zoom3188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0"/>
            <a:ext cx="2081212" cy="3048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8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077200" cy="533400"/>
          </a:xfrm>
        </p:spPr>
        <p:txBody>
          <a:bodyPr/>
          <a:lstStyle/>
          <a:p>
            <a:pPr eaLnBrk="1" hangingPunct="1"/>
            <a:r>
              <a:rPr lang="en-US" sz="2000" smtClean="0"/>
              <a:t>Fill 3188 with RP Insertion, Cell 6L5</a:t>
            </a:r>
          </a:p>
        </p:txBody>
      </p:sp>
      <p:pic>
        <p:nvPicPr>
          <p:cNvPr id="35845" name="Picture 7" descr="Y:\TIMESERIES_CHART_IMAGE_fill3188_6L5.p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544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53400" cy="533400"/>
          </a:xfrm>
        </p:spPr>
        <p:txBody>
          <a:bodyPr/>
          <a:lstStyle/>
          <a:p>
            <a:pPr eaLnBrk="1" hangingPunct="1"/>
            <a:r>
              <a:rPr lang="en-US" sz="2000" smtClean="0"/>
              <a:t>Fill 3188, Cell 7R1 (ALFA)</a:t>
            </a: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152400" y="5715000"/>
            <a:ext cx="29495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1200"/>
              <a:t>slight vacuum degradation at injection,</a:t>
            </a:r>
          </a:p>
          <a:p>
            <a:pPr algn="ctr" eaLnBrk="1" hangingPunct="1"/>
            <a:r>
              <a:rPr lang="en-US" sz="1200"/>
              <a:t>no spike in ramp</a:t>
            </a:r>
          </a:p>
        </p:txBody>
      </p:sp>
      <p:pic>
        <p:nvPicPr>
          <p:cNvPr id="37894" name="Picture 5" descr="Y:\TIMESERIES_CHART_IMAGE_fill3188_7r1.p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144000" cy="430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 coupling of RP</a:t>
            </a:r>
            <a:br>
              <a:rPr lang="en-US" dirty="0" smtClean="0"/>
            </a:br>
            <a:r>
              <a:rPr lang="en-US" sz="1800" dirty="0" smtClean="0"/>
              <a:t>(RP in garage position)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924944"/>
            <a:ext cx="40469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3528" y="1412776"/>
            <a:ext cx="76328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</a:rPr>
              <a:t>   The temperature in the Roman Pot increases  due to the EM coupling with the LHC </a:t>
            </a:r>
            <a:br>
              <a:rPr lang="en-US" sz="900" dirty="0" smtClean="0">
                <a:solidFill>
                  <a:srgbClr val="FF0000"/>
                </a:solidFill>
              </a:rPr>
            </a:b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900" dirty="0" smtClean="0">
                <a:solidFill>
                  <a:srgbClr val="FF0000"/>
                </a:solidFill>
              </a:rPr>
              <a:t>-&gt;  cooling of  RPs  is mandatory when LHC beam is injected</a:t>
            </a:r>
          </a:p>
          <a:p>
            <a:r>
              <a:rPr lang="en-US" sz="900" dirty="0" smtClean="0">
                <a:solidFill>
                  <a:srgbClr val="FF0000"/>
                </a:solidFill>
              </a:rPr>
              <a:t>-&gt;  modification of  evaporative cooling system by integrating a safety mode  to operate above dew point in case of  vacuum problem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077072"/>
            <a:ext cx="1839491" cy="1373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062F-1B26-488E-A4A7-2010C49DB04E}" type="datetime1">
              <a:rPr lang="en-US" smtClean="0"/>
              <a:t>2/11/2013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2348880"/>
            <a:ext cx="3050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Cooling of RP was switched off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99592" y="2708920"/>
            <a:ext cx="864096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A7CC-B8BF-48B3-AE50-9A0A90699C4F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69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 optimization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RP optimization ongoing –highest priority</a:t>
            </a:r>
          </a:p>
          <a:p>
            <a:r>
              <a:rPr lang="en-US" dirty="0" smtClean="0"/>
              <a:t>Ferrite treatment during LS1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D0E7-CFC1-4495-B50D-67C7E468C58E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39</a:t>
            </a:fld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068960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5579" y="3100306"/>
            <a:ext cx="3224374" cy="240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35696" y="5733256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TOTEM – RP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5733256"/>
            <a:ext cx="2588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OLD TOTEM RP prototype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097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Present RP installation at IP5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4538210" y="3628501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Near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44521" y="363617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800" dirty="0" smtClean="0">
                <a:solidFill>
                  <a:prstClr val="black"/>
                </a:solidFill>
              </a:rPr>
              <a:t>Far</a:t>
            </a:r>
            <a:r>
              <a:rPr lang="en-US" sz="800" dirty="0">
                <a:solidFill>
                  <a:prstClr val="black"/>
                </a:solidFill>
              </a:rPr>
              <a:t/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2 vertical RP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top/bottom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20272" y="3596191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>
              <a:solidFill>
                <a:prstClr val="black"/>
              </a:solidFill>
            </a:endParaRPr>
          </a:p>
          <a:p>
            <a:pPr algn="ctr"/>
            <a:endParaRPr lang="en-US" sz="800" dirty="0">
              <a:solidFill>
                <a:prstClr val="black"/>
              </a:solidFill>
            </a:endParaRP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Far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5006" y="362850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800" dirty="0">
                <a:solidFill>
                  <a:prstClr val="black"/>
                </a:solidFill>
              </a:rPr>
              <a:t>Near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2 vertical RP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top/bottom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4931527" y="2406660"/>
            <a:ext cx="10448" cy="12218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413590" y="2391882"/>
            <a:ext cx="9403" cy="12216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941975" y="2408182"/>
            <a:ext cx="24810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10228" y="1854291"/>
            <a:ext cx="3080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      TOTEM RP-220m (near-far)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6187661" y="2223625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820482" y="565744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07456" y="5334279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CMS ip5  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~ 220 m 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33785" y="3968468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39452" y="4033232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o</a:t>
            </a:r>
            <a:r>
              <a:rPr lang="en-US" sz="800" dirty="0" smtClean="0">
                <a:solidFill>
                  <a:prstClr val="black"/>
                </a:solidFill>
              </a:rPr>
              <a:t>utgoing 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beam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2037838" y="2424363"/>
            <a:ext cx="7662" cy="120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14" idx="0"/>
          </p:cNvCxnSpPr>
          <p:nvPr/>
        </p:nvCxnSpPr>
        <p:spPr>
          <a:xfrm>
            <a:off x="938323" y="2424363"/>
            <a:ext cx="0" cy="120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952771" y="2424363"/>
            <a:ext cx="1092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513063" y="2256106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11546" y="1854291"/>
            <a:ext cx="2709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TOTEM RP-147m </a:t>
            </a:r>
            <a:r>
              <a:rPr lang="en-US" dirty="0">
                <a:solidFill>
                  <a:prstClr val="black"/>
                </a:solidFill>
              </a:rPr>
              <a:t>(near-far)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Q6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669686" y="4676218"/>
            <a:ext cx="136815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936752" y="4667942"/>
            <a:ext cx="242200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143437" y="4860596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1.5 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940152" y="4869160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5m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8959-F81C-4B7F-BFFA-9EDA87A713D0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85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Optimization of RF characteristics</a:t>
            </a:r>
            <a:br>
              <a:rPr lang="en-US" dirty="0" smtClean="0"/>
            </a:br>
            <a:r>
              <a:rPr lang="en-US" sz="1800" dirty="0" smtClean="0"/>
              <a:t>(first preliminary results B. </a:t>
            </a:r>
            <a:r>
              <a:rPr lang="en-US" sz="1800" dirty="0" err="1" smtClean="0"/>
              <a:t>Salvant</a:t>
            </a:r>
            <a:r>
              <a:rPr lang="en-US" sz="1800" dirty="0" smtClean="0"/>
              <a:t>,  BE-ABP-ICE)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5C9-D99C-43CE-BD9A-D416ECD746D8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40</a:t>
            </a:fld>
            <a:endParaRPr lang="en-GB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42853"/>
            <a:ext cx="390926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07081">
            <a:off x="3730752" y="3825044"/>
            <a:ext cx="172819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060848"/>
            <a:ext cx="1296144" cy="965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94924">
            <a:off x="3820691" y="5385765"/>
            <a:ext cx="1491509" cy="1282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385" y="5099667"/>
            <a:ext cx="172819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77" y="3250823"/>
            <a:ext cx="2109143" cy="1581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82669" y="2812665"/>
            <a:ext cx="2503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Study of new RP housing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371333" y="3168931"/>
            <a:ext cx="157334" cy="4559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594848" y="1700808"/>
            <a:ext cx="34178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38982" y="1384060"/>
            <a:ext cx="1986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 RP housing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004048" y="3396892"/>
            <a:ext cx="637815" cy="5600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28014" y="312336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Study of possible RF shielding</a:t>
            </a:r>
          </a:p>
          <a:p>
            <a:r>
              <a:rPr lang="en-US" dirty="0"/>
              <a:t> </a:t>
            </a:r>
            <a:r>
              <a:rPr lang="en-US" dirty="0" smtClean="0"/>
              <a:t>for existing RP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228184" y="4888777"/>
            <a:ext cx="2953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Study is ongoing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Not all issues are solved yet 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7699" y="3910947"/>
            <a:ext cx="13853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</a:t>
            </a:r>
            <a:r>
              <a:rPr lang="en-US" sz="1100" dirty="0" smtClean="0"/>
              <a:t>esult without ferrite</a:t>
            </a:r>
            <a:endParaRPr lang="en-GB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1619218"/>
            <a:ext cx="1191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</a:t>
            </a:r>
            <a:r>
              <a:rPr lang="en-US" sz="1100" dirty="0" smtClean="0"/>
              <a:t>esult with ferrite</a:t>
            </a:r>
            <a:endParaRPr lang="en-GB" sz="11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563888" y="2543393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634732" y="4509120"/>
            <a:ext cx="3657934" cy="9461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57959"/>
            <a:ext cx="1641091" cy="1230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395" y="1559790"/>
            <a:ext cx="1718219" cy="128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91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Integration study: </a:t>
            </a:r>
            <a:br>
              <a:rPr lang="en-US" dirty="0" smtClean="0"/>
            </a:br>
            <a:r>
              <a:rPr lang="en-US" sz="1600" dirty="0" smtClean="0"/>
              <a:t>cylindrical pot with timing/tracking detector 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D198-CF04-4451-8709-61E0E24F6F88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41</a:t>
            </a:fld>
            <a:endParaRPr lang="en-GB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12776"/>
            <a:ext cx="384042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1949444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3013000" cy="225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8246"/>
            <a:ext cx="2718048" cy="2038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909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Roman Pot detector system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>study of combination:</a:t>
            </a:r>
            <a:r>
              <a:rPr lang="en-US" sz="1800" dirty="0" smtClean="0">
                <a:solidFill>
                  <a:srgbClr val="FF0000"/>
                </a:solidFill>
              </a:rPr>
              <a:t> Si strip- Si pixel- timing  (schematic)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032F3-1467-4E78-8470-93F9EFA1BDA7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42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516216" y="2945593"/>
            <a:ext cx="144016" cy="729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244408" y="2925517"/>
            <a:ext cx="144016" cy="729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924944"/>
            <a:ext cx="164606" cy="749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925517"/>
            <a:ext cx="1651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9047" y="2912817"/>
            <a:ext cx="189547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067944" y="3168518"/>
            <a:ext cx="648072" cy="1777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905308" y="2107728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ip5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643826" y="162880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RP + 200m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10" idx="1"/>
          </p:cNvCxnSpPr>
          <p:nvPr/>
        </p:nvCxnSpPr>
        <p:spPr>
          <a:xfrm flipH="1">
            <a:off x="445387" y="3257409"/>
            <a:ext cx="3622557" cy="155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200012" y="3230318"/>
            <a:ext cx="4476444" cy="334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712464" y="2839979"/>
            <a:ext cx="360040" cy="4072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435284" y="3230318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4265229" y="2915516"/>
            <a:ext cx="432048" cy="3445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169" name="Straight Arrow Connector 7168"/>
          <p:cNvCxnSpPr/>
          <p:nvPr/>
        </p:nvCxnSpPr>
        <p:spPr>
          <a:xfrm flipH="1">
            <a:off x="4265229" y="3257409"/>
            <a:ext cx="432048" cy="6036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187" name="Straight Arrow Connector 7186"/>
          <p:cNvCxnSpPr/>
          <p:nvPr/>
        </p:nvCxnSpPr>
        <p:spPr>
          <a:xfrm flipH="1" flipV="1">
            <a:off x="3995936" y="2661726"/>
            <a:ext cx="439951" cy="577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190" name="Straight Arrow Connector 7189"/>
          <p:cNvCxnSpPr/>
          <p:nvPr/>
        </p:nvCxnSpPr>
        <p:spPr>
          <a:xfrm flipV="1">
            <a:off x="4407182" y="2746811"/>
            <a:ext cx="269293" cy="5067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192" name="Straight Arrow Connector 7191"/>
          <p:cNvCxnSpPr/>
          <p:nvPr/>
        </p:nvCxnSpPr>
        <p:spPr>
          <a:xfrm>
            <a:off x="4697277" y="3253603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197" name="Straight Arrow Connector 7196"/>
          <p:cNvCxnSpPr/>
          <p:nvPr/>
        </p:nvCxnSpPr>
        <p:spPr>
          <a:xfrm flipH="1">
            <a:off x="3573244" y="3230318"/>
            <a:ext cx="839366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199" name="Straight Arrow Connector 7198"/>
          <p:cNvCxnSpPr/>
          <p:nvPr/>
        </p:nvCxnSpPr>
        <p:spPr>
          <a:xfrm flipH="1" flipV="1">
            <a:off x="3711855" y="2681408"/>
            <a:ext cx="504056" cy="6187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01" name="Straight Arrow Connector 7200"/>
          <p:cNvCxnSpPr/>
          <p:nvPr/>
        </p:nvCxnSpPr>
        <p:spPr>
          <a:xfrm flipV="1">
            <a:off x="4127784" y="2899162"/>
            <a:ext cx="569651" cy="3772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03" name="Straight Arrow Connector 7202"/>
          <p:cNvCxnSpPr/>
          <p:nvPr/>
        </p:nvCxnSpPr>
        <p:spPr>
          <a:xfrm flipH="1">
            <a:off x="3783863" y="3305821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06" name="Straight Arrow Connector 7205"/>
          <p:cNvCxnSpPr/>
          <p:nvPr/>
        </p:nvCxnSpPr>
        <p:spPr>
          <a:xfrm>
            <a:off x="4143903" y="3242352"/>
            <a:ext cx="360040" cy="6017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08" name="TextBox 7207"/>
          <p:cNvSpPr txBox="1"/>
          <p:nvPr/>
        </p:nvSpPr>
        <p:spPr>
          <a:xfrm>
            <a:off x="7882443" y="4039411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timing</a:t>
            </a:r>
            <a:endParaRPr lang="en-GB" sz="1100" dirty="0"/>
          </a:p>
        </p:txBody>
      </p:sp>
      <p:sp>
        <p:nvSpPr>
          <p:cNvPr id="7209" name="TextBox 7208"/>
          <p:cNvSpPr txBox="1"/>
          <p:nvPr/>
        </p:nvSpPr>
        <p:spPr>
          <a:xfrm>
            <a:off x="6690319" y="3987499"/>
            <a:ext cx="6431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tracking</a:t>
            </a:r>
            <a:endParaRPr lang="en-GB" sz="1100" dirty="0"/>
          </a:p>
        </p:txBody>
      </p:sp>
      <p:sp>
        <p:nvSpPr>
          <p:cNvPr id="7213" name="TextBox 7212"/>
          <p:cNvSpPr txBox="1"/>
          <p:nvPr/>
        </p:nvSpPr>
        <p:spPr>
          <a:xfrm>
            <a:off x="1150011" y="1628800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RP - 200m</a:t>
            </a:r>
            <a:endParaRPr lang="en-GB" dirty="0"/>
          </a:p>
        </p:txBody>
      </p:sp>
      <p:cxnSp>
        <p:nvCxnSpPr>
          <p:cNvPr id="7216" name="Straight Arrow Connector 7215"/>
          <p:cNvCxnSpPr/>
          <p:nvPr/>
        </p:nvCxnSpPr>
        <p:spPr>
          <a:xfrm>
            <a:off x="5724128" y="304359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17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109" y="3384493"/>
            <a:ext cx="512763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18" name="TextBox 7217"/>
          <p:cNvSpPr txBox="1"/>
          <p:nvPr/>
        </p:nvSpPr>
        <p:spPr>
          <a:xfrm>
            <a:off x="5398806" y="2661726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eam halo</a:t>
            </a:r>
            <a:endParaRPr lang="en-GB" dirty="0"/>
          </a:p>
        </p:txBody>
      </p:sp>
      <p:cxnSp>
        <p:nvCxnSpPr>
          <p:cNvPr id="7223" name="Straight Connector 7222"/>
          <p:cNvCxnSpPr/>
          <p:nvPr/>
        </p:nvCxnSpPr>
        <p:spPr>
          <a:xfrm flipV="1">
            <a:off x="6709206" y="2352138"/>
            <a:ext cx="1944216" cy="69145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27" name="Straight Connector 7226"/>
          <p:cNvCxnSpPr/>
          <p:nvPr/>
        </p:nvCxnSpPr>
        <p:spPr>
          <a:xfrm flipH="1" flipV="1">
            <a:off x="811180" y="2107728"/>
            <a:ext cx="1726729" cy="1025454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31" name="Straight Connector 7230"/>
          <p:cNvCxnSpPr/>
          <p:nvPr/>
        </p:nvCxnSpPr>
        <p:spPr>
          <a:xfrm flipH="1">
            <a:off x="846910" y="3458918"/>
            <a:ext cx="1690999" cy="100811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33" name="Straight Arrow Connector 7232"/>
          <p:cNvCxnSpPr/>
          <p:nvPr/>
        </p:nvCxnSpPr>
        <p:spPr>
          <a:xfrm flipH="1">
            <a:off x="3059832" y="3087775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34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117" y="3449835"/>
            <a:ext cx="512763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36" name="TextBox 7235"/>
          <p:cNvSpPr txBox="1"/>
          <p:nvPr/>
        </p:nvSpPr>
        <p:spPr>
          <a:xfrm>
            <a:off x="6067969" y="4170216"/>
            <a:ext cx="137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40 MHz-VFAT</a:t>
            </a:r>
            <a:br>
              <a:rPr lang="en-US" sz="1000" dirty="0" smtClean="0"/>
            </a:br>
            <a:r>
              <a:rPr lang="en-US" sz="1000" dirty="0" smtClean="0"/>
              <a:t>Si-strip detector</a:t>
            </a:r>
            <a:endParaRPr lang="en-GB" sz="1000" dirty="0"/>
          </a:p>
        </p:txBody>
      </p:sp>
      <p:cxnSp>
        <p:nvCxnSpPr>
          <p:cNvPr id="7238" name="Straight Arrow Connector 7237"/>
          <p:cNvCxnSpPr/>
          <p:nvPr/>
        </p:nvCxnSpPr>
        <p:spPr>
          <a:xfrm flipV="1">
            <a:off x="6589336" y="3748972"/>
            <a:ext cx="0" cy="3693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240" name="TextBox 7239"/>
          <p:cNvSpPr txBox="1"/>
          <p:nvPr/>
        </p:nvSpPr>
        <p:spPr>
          <a:xfrm>
            <a:off x="7117663" y="4164974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PIXEL </a:t>
            </a:r>
            <a:br>
              <a:rPr lang="en-US" sz="1000" dirty="0" smtClean="0"/>
            </a:br>
            <a:r>
              <a:rPr lang="en-US" sz="1000" dirty="0" smtClean="0"/>
              <a:t>detector</a:t>
            </a:r>
            <a:endParaRPr lang="en-GB" sz="1000" dirty="0"/>
          </a:p>
        </p:txBody>
      </p:sp>
      <p:pic>
        <p:nvPicPr>
          <p:cNvPr id="7241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77" y="4074835"/>
            <a:ext cx="738187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42" name="Picture 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507" y="4068242"/>
            <a:ext cx="13843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43" name="TextBox 7242"/>
          <p:cNvSpPr txBox="1"/>
          <p:nvPr/>
        </p:nvSpPr>
        <p:spPr>
          <a:xfrm>
            <a:off x="7361476" y="2274971"/>
            <a:ext cx="102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SHOWER</a:t>
            </a:r>
            <a:endParaRPr lang="en-GB" dirty="0"/>
          </a:p>
        </p:txBody>
      </p:sp>
      <p:pic>
        <p:nvPicPr>
          <p:cNvPr id="7244" name="Picture 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594" y="2251438"/>
            <a:ext cx="1139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45" name="Picture 2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027" y="3522859"/>
            <a:ext cx="414337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46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307" y="3573910"/>
            <a:ext cx="414337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47" name="Picture 2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274" y="3544962"/>
            <a:ext cx="414337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249" name="Straight Connector 7248"/>
          <p:cNvCxnSpPr/>
          <p:nvPr/>
        </p:nvCxnSpPr>
        <p:spPr>
          <a:xfrm>
            <a:off x="6709206" y="3522859"/>
            <a:ext cx="1944216" cy="667001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250" name="Picture 2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36" y="4107408"/>
            <a:ext cx="549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252" name="Straight Connector 7251"/>
          <p:cNvCxnSpPr/>
          <p:nvPr/>
        </p:nvCxnSpPr>
        <p:spPr>
          <a:xfrm>
            <a:off x="2649845" y="5443029"/>
            <a:ext cx="4010387" cy="43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54" name="Straight Connector 7253"/>
          <p:cNvCxnSpPr/>
          <p:nvPr/>
        </p:nvCxnSpPr>
        <p:spPr>
          <a:xfrm flipV="1">
            <a:off x="2656195" y="4797152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56" name="Picture 3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97152"/>
            <a:ext cx="1270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59" name="TextBox 7258"/>
          <p:cNvSpPr txBox="1"/>
          <p:nvPr/>
        </p:nvSpPr>
        <p:spPr>
          <a:xfrm>
            <a:off x="3443106" y="5620598"/>
            <a:ext cx="2436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ouble arm coincidence</a:t>
            </a:r>
            <a:endParaRPr lang="en-GB" dirty="0"/>
          </a:p>
        </p:txBody>
      </p:sp>
      <p:cxnSp>
        <p:nvCxnSpPr>
          <p:cNvPr id="7261" name="Straight Connector 7260"/>
          <p:cNvCxnSpPr/>
          <p:nvPr/>
        </p:nvCxnSpPr>
        <p:spPr>
          <a:xfrm>
            <a:off x="7401396" y="4797152"/>
            <a:ext cx="0" cy="326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63" name="Straight Connector 7262"/>
          <p:cNvCxnSpPr/>
          <p:nvPr/>
        </p:nvCxnSpPr>
        <p:spPr>
          <a:xfrm flipV="1">
            <a:off x="7418182" y="5121188"/>
            <a:ext cx="665976" cy="21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66" name="Straight Connector 7265"/>
          <p:cNvCxnSpPr/>
          <p:nvPr/>
        </p:nvCxnSpPr>
        <p:spPr>
          <a:xfrm>
            <a:off x="8100392" y="4797152"/>
            <a:ext cx="0" cy="324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67" name="TextBox 7266"/>
          <p:cNvSpPr txBox="1"/>
          <p:nvPr/>
        </p:nvSpPr>
        <p:spPr>
          <a:xfrm>
            <a:off x="7470737" y="5517022"/>
            <a:ext cx="8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</a:t>
            </a:r>
            <a:endParaRPr lang="en-GB" dirty="0"/>
          </a:p>
        </p:txBody>
      </p:sp>
      <p:cxnSp>
        <p:nvCxnSpPr>
          <p:cNvPr id="7271" name="Straight Connector 7270"/>
          <p:cNvCxnSpPr/>
          <p:nvPr/>
        </p:nvCxnSpPr>
        <p:spPr>
          <a:xfrm>
            <a:off x="6643826" y="5733256"/>
            <a:ext cx="7743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73" name="Straight Connector 7272"/>
          <p:cNvCxnSpPr/>
          <p:nvPr/>
        </p:nvCxnSpPr>
        <p:spPr>
          <a:xfrm flipV="1">
            <a:off x="6666582" y="551723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75" name="Straight Connector 7274"/>
          <p:cNvCxnSpPr/>
          <p:nvPr/>
        </p:nvCxnSpPr>
        <p:spPr>
          <a:xfrm>
            <a:off x="7751170" y="5123383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77" name="Picture 3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83" y="4629671"/>
            <a:ext cx="712787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279" name="Straight Connector 7278"/>
          <p:cNvCxnSpPr>
            <a:stCxn id="7277" idx="2"/>
          </p:cNvCxnSpPr>
          <p:nvPr/>
        </p:nvCxnSpPr>
        <p:spPr>
          <a:xfrm flipH="1">
            <a:off x="1473776" y="4964633"/>
            <a:ext cx="1" cy="4805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89" name="TextBox 7288"/>
          <p:cNvSpPr txBox="1"/>
          <p:nvPr/>
        </p:nvSpPr>
        <p:spPr>
          <a:xfrm>
            <a:off x="1069564" y="5501477"/>
            <a:ext cx="8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</a:t>
            </a:r>
            <a:endParaRPr lang="en-GB" dirty="0"/>
          </a:p>
        </p:txBody>
      </p:sp>
      <p:cxnSp>
        <p:nvCxnSpPr>
          <p:cNvPr id="7291" name="Straight Connector 7290"/>
          <p:cNvCxnSpPr/>
          <p:nvPr/>
        </p:nvCxnSpPr>
        <p:spPr>
          <a:xfrm>
            <a:off x="1908442" y="5701688"/>
            <a:ext cx="7477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95" name="Straight Connector 7294"/>
          <p:cNvCxnSpPr/>
          <p:nvPr/>
        </p:nvCxnSpPr>
        <p:spPr>
          <a:xfrm flipV="1">
            <a:off x="2656195" y="5501478"/>
            <a:ext cx="0" cy="184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97" name="TextBox 7296"/>
          <p:cNvSpPr txBox="1"/>
          <p:nvPr/>
        </p:nvSpPr>
        <p:spPr>
          <a:xfrm>
            <a:off x="7756842" y="4189860"/>
            <a:ext cx="2135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 smtClean="0"/>
          </a:p>
          <a:p>
            <a:r>
              <a:rPr lang="en-US" sz="1000" dirty="0"/>
              <a:t> </a:t>
            </a:r>
            <a:endParaRPr lang="en-GB" sz="1000" dirty="0"/>
          </a:p>
        </p:txBody>
      </p:sp>
      <p:sp>
        <p:nvSpPr>
          <p:cNvPr id="3" name="TextBox 2"/>
          <p:cNvSpPr txBox="1"/>
          <p:nvPr/>
        </p:nvSpPr>
        <p:spPr>
          <a:xfrm>
            <a:off x="3443106" y="4097381"/>
            <a:ext cx="22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pileup bunch crossing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447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TOTEM has confirmed the complete dismounting of RP 147m stations  during LS1 (as early as possible)</a:t>
            </a:r>
          </a:p>
          <a:p>
            <a:r>
              <a:rPr lang="en-US" sz="2000" dirty="0" smtClean="0"/>
              <a:t>The removal of the RPs  at +/- 147m allows the installation of </a:t>
            </a:r>
            <a:r>
              <a:rPr lang="en-US" sz="2000" dirty="0" smtClean="0"/>
              <a:t>TCL4</a:t>
            </a:r>
          </a:p>
          <a:p>
            <a:r>
              <a:rPr lang="en-US" sz="2000" dirty="0" smtClean="0"/>
              <a:t>The RPs </a:t>
            </a:r>
            <a:r>
              <a:rPr lang="en-US" sz="2000" smtClean="0"/>
              <a:t>of +/- 147m </a:t>
            </a:r>
            <a:r>
              <a:rPr lang="en-US" sz="2000" dirty="0" smtClean="0"/>
              <a:t>will be reinstalled in the +/- 210 m region</a:t>
            </a:r>
            <a:endParaRPr lang="en-US" sz="2000" dirty="0" smtClean="0"/>
          </a:p>
          <a:p>
            <a:r>
              <a:rPr lang="en-US" sz="2000" dirty="0" smtClean="0"/>
              <a:t> TOTEM  has proposed to install additional horizontal RPs around  +/-210m of ip5 during LS1</a:t>
            </a:r>
          </a:p>
          <a:p>
            <a:r>
              <a:rPr lang="en-US" sz="2000" dirty="0" smtClean="0"/>
              <a:t>These new horizontal RP detectors will allow tracking &amp; timing at low </a:t>
            </a:r>
            <a:r>
              <a:rPr lang="el-GR" sz="2000" dirty="0" smtClean="0"/>
              <a:t>β</a:t>
            </a:r>
            <a:r>
              <a:rPr lang="en-US" sz="2000" dirty="0" smtClean="0"/>
              <a:t>* and high luminosity</a:t>
            </a:r>
          </a:p>
          <a:p>
            <a:r>
              <a:rPr lang="en-US" sz="2000" dirty="0" smtClean="0"/>
              <a:t>Integration studies were performed  by TOTEM and CMS to integrate a  “Cherenkov “timing detector in a </a:t>
            </a:r>
            <a:r>
              <a:rPr lang="en-US" sz="2000" dirty="0" smtClean="0"/>
              <a:t>(horizontal) </a:t>
            </a:r>
            <a:r>
              <a:rPr lang="en-US" sz="2000" dirty="0" smtClean="0"/>
              <a:t>RP</a:t>
            </a:r>
          </a:p>
          <a:p>
            <a:r>
              <a:rPr lang="en-US" sz="2000" dirty="0" smtClean="0"/>
              <a:t> The re-use of motor and infrastructure (patch panel, cooling) was studied</a:t>
            </a:r>
          </a:p>
          <a:p>
            <a:r>
              <a:rPr lang="en-US" sz="2000" dirty="0" smtClean="0"/>
              <a:t>Impedance studies for the </a:t>
            </a:r>
            <a:r>
              <a:rPr lang="en-US" sz="2000" dirty="0" smtClean="0"/>
              <a:t>horizontal </a:t>
            </a:r>
            <a:r>
              <a:rPr lang="en-US" sz="2000" dirty="0" smtClean="0"/>
              <a:t>RPs are ongoing</a:t>
            </a:r>
          </a:p>
          <a:p>
            <a:r>
              <a:rPr lang="en-US" sz="2000" dirty="0" smtClean="0"/>
              <a:t>Studies are ongoing to improve the RP geometry  (RF, material budget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5528-90B6-4119-A4E6-BBD0614D9AAE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9320"/>
            <a:ext cx="2895600" cy="412155"/>
          </a:xfrm>
        </p:spPr>
        <p:txBody>
          <a:bodyPr/>
          <a:lstStyle/>
          <a:p>
            <a:r>
              <a:rPr lang="en-US" dirty="0" smtClean="0"/>
              <a:t>J. </a:t>
            </a:r>
            <a:r>
              <a:rPr lang="en-US" dirty="0" err="1" smtClean="0"/>
              <a:t>Baechler</a:t>
            </a:r>
            <a:r>
              <a:rPr lang="en-US" dirty="0" smtClean="0"/>
              <a:t>   TOTEM upgrade prospects - LHC workshop 11.-12. February 2013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85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</a:t>
            </a:r>
            <a:r>
              <a:rPr lang="en-US" sz="1800" dirty="0" smtClean="0"/>
              <a:t>he developments  of Roman </a:t>
            </a:r>
            <a:r>
              <a:rPr lang="en-US" sz="1800" dirty="0" smtClean="0"/>
              <a:t>pots as ‘carriers’ for tracking and timing </a:t>
            </a:r>
            <a:r>
              <a:rPr lang="en-US" sz="1800" dirty="0" smtClean="0"/>
              <a:t>detectors </a:t>
            </a:r>
            <a:r>
              <a:rPr lang="en-US" sz="1800" dirty="0" smtClean="0"/>
              <a:t>with the potential to approach the </a:t>
            </a:r>
            <a:r>
              <a:rPr lang="en-US" sz="1800" dirty="0" smtClean="0"/>
              <a:t>LHC </a:t>
            </a:r>
            <a:r>
              <a:rPr lang="en-US" sz="1800" dirty="0" smtClean="0"/>
              <a:t>beam to very close </a:t>
            </a:r>
            <a:r>
              <a:rPr lang="en-US" sz="1800" dirty="0" smtClean="0"/>
              <a:t>distances are ongoing.</a:t>
            </a:r>
            <a:endParaRPr lang="en-US" sz="1800" dirty="0" smtClean="0"/>
          </a:p>
          <a:p>
            <a:r>
              <a:rPr lang="en-US" sz="1800" dirty="0"/>
              <a:t>T</a:t>
            </a:r>
            <a:r>
              <a:rPr lang="en-US" sz="1800" dirty="0" smtClean="0"/>
              <a:t>he combination of  the existing TOTEM </a:t>
            </a:r>
            <a:r>
              <a:rPr lang="en-US" sz="1800" dirty="0" smtClean="0"/>
              <a:t>RPs </a:t>
            </a:r>
            <a:r>
              <a:rPr lang="en-US" sz="1800" dirty="0">
                <a:solidFill>
                  <a:prstClr val="black"/>
                </a:solidFill>
              </a:rPr>
              <a:t>(alignment, </a:t>
            </a:r>
            <a:r>
              <a:rPr lang="en-US" sz="1800" dirty="0" smtClean="0">
                <a:solidFill>
                  <a:prstClr val="black"/>
                </a:solidFill>
              </a:rPr>
              <a:t>trigger)</a:t>
            </a:r>
            <a:r>
              <a:rPr lang="en-US" sz="1800" dirty="0" smtClean="0"/>
              <a:t> with </a:t>
            </a:r>
            <a:r>
              <a:rPr lang="en-US" sz="1800" dirty="0" smtClean="0"/>
              <a:t>new </a:t>
            </a:r>
            <a:r>
              <a:rPr lang="en-US" sz="1800" dirty="0" smtClean="0"/>
              <a:t>RPs,  equipped </a:t>
            </a:r>
            <a:r>
              <a:rPr lang="en-US" sz="1800" dirty="0" smtClean="0"/>
              <a:t>with tracking and </a:t>
            </a:r>
            <a:r>
              <a:rPr lang="en-US" sz="1800" dirty="0" smtClean="0"/>
              <a:t>timi</a:t>
            </a:r>
            <a:r>
              <a:rPr lang="en-US" sz="1800" dirty="0" smtClean="0"/>
              <a:t>ng detectors </a:t>
            </a:r>
            <a:r>
              <a:rPr lang="en-US" sz="1800" dirty="0" smtClean="0"/>
              <a:t>is under study.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6A8F-D4B1-4F83-BA27-40982E54123C}" type="datetime1">
              <a:rPr lang="en-US" smtClean="0"/>
              <a:t>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79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Remarks on Roman Pot detectors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TOTEM physics program at high </a:t>
            </a:r>
            <a:r>
              <a:rPr lang="el-GR" dirty="0" smtClean="0"/>
              <a:t>β</a:t>
            </a:r>
            <a:r>
              <a:rPr lang="en-US" dirty="0" smtClean="0"/>
              <a:t>*, special runs and p-A will be performed with the RP detectors at +/- </a:t>
            </a:r>
            <a:r>
              <a:rPr lang="en-US" dirty="0" smtClean="0"/>
              <a:t>220m and relocated RP detectors from  +/- 147m  in the region of  +/- 210m.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Possible additional RP detectors in the region of </a:t>
            </a:r>
            <a:br>
              <a:rPr lang="en-US" dirty="0" smtClean="0"/>
            </a:br>
            <a:r>
              <a:rPr lang="en-US" dirty="0" smtClean="0"/>
              <a:t>+/- 210m from IP5 are presently discussed in the framework of “detector upgrade studies” by TOTEM in collaboration with  CMS </a:t>
            </a:r>
            <a:br>
              <a:rPr lang="en-US" dirty="0" smtClean="0"/>
            </a:br>
            <a:r>
              <a:rPr lang="en-US" sz="1700" dirty="0" smtClean="0"/>
              <a:t>(related to diffractive physics at low </a:t>
            </a:r>
            <a:r>
              <a:rPr lang="el-GR" sz="1700" dirty="0" smtClean="0"/>
              <a:t>β</a:t>
            </a:r>
            <a:r>
              <a:rPr lang="en-US" sz="1700" dirty="0" smtClean="0"/>
              <a:t>* and high luminosities)</a:t>
            </a:r>
            <a:endParaRPr lang="en-GB" sz="1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1A97-CC59-49F0-95A3-5DEFA7ED4B9F}" type="datetime1">
              <a:rPr lang="en-US" smtClean="0"/>
              <a:t>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66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goals of TOTEM experiment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- Measurement of total cross section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1800" dirty="0" smtClean="0"/>
          </a:p>
          <a:p>
            <a:pPr>
              <a:buFontTx/>
              <a:buChar char="-"/>
            </a:pPr>
            <a:r>
              <a:rPr lang="en-US" sz="1800" dirty="0" smtClean="0"/>
              <a:t>Forward multiplicity</a:t>
            </a:r>
          </a:p>
          <a:p>
            <a:pPr>
              <a:buFontTx/>
              <a:buChar char="-"/>
            </a:pPr>
            <a:r>
              <a:rPr lang="en-US" sz="1800" dirty="0" smtClean="0"/>
              <a:t>Diffractive physics</a:t>
            </a:r>
            <a:br>
              <a:rPr lang="en-US" sz="1800" dirty="0" smtClean="0"/>
            </a:br>
            <a:r>
              <a:rPr lang="en-US" sz="1800" dirty="0" smtClean="0"/>
              <a:t>(soft&amp; hard diffraction, jets)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81AE4-7ABB-4652-92A0-A554C9C54931}" type="datetime1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A7CC-B8BF-48B3-AE50-9A0A90699C4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5936" y="1484784"/>
            <a:ext cx="1944216" cy="158417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139952" y="1844824"/>
          <a:ext cx="1655763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6" name="Equation" r:id="rId3" imgW="1879560" imgH="660240" progId="Equation.3">
                  <p:embed/>
                </p:oleObj>
              </mc:Choice>
              <mc:Fallback>
                <p:oleObj name="Equation" r:id="rId3" imgW="18795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844824"/>
                        <a:ext cx="1655763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ounded Rectangle 14"/>
          <p:cNvSpPr/>
          <p:nvPr/>
        </p:nvSpPr>
        <p:spPr>
          <a:xfrm>
            <a:off x="827584" y="1484784"/>
            <a:ext cx="1944216" cy="158417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052591"/>
            <a:ext cx="1656183" cy="51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043608" y="3212976"/>
            <a:ext cx="1512168" cy="2308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/>
                </a:solidFill>
              </a:rPr>
              <a:t>Using luminosity from CMS</a:t>
            </a:r>
            <a:endParaRPr lang="en-US" sz="900" dirty="0">
              <a:solidFill>
                <a:schemeClr val="tx1"/>
              </a:solidFill>
            </a:endParaRP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043608" y="3501008"/>
          <a:ext cx="86409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7" name="Equation" r:id="rId6" imgW="1104840" imgH="393480" progId="Equation.3">
                  <p:embed/>
                </p:oleObj>
              </mc:Choice>
              <mc:Fallback>
                <p:oleObj name="Equation" r:id="rId6" imgW="1104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501008"/>
                        <a:ext cx="864096" cy="360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71600" y="3861048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  </a:t>
            </a:r>
            <a:r>
              <a:rPr lang="el-GR" sz="900" dirty="0" smtClean="0"/>
              <a:t>ρ</a:t>
            </a:r>
            <a:r>
              <a:rPr lang="en-US" sz="900" dirty="0" smtClean="0"/>
              <a:t>  parameter from compete fit</a:t>
            </a:r>
            <a:endParaRPr lang="en-US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4211960" y="3212976"/>
            <a:ext cx="1512168" cy="2308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/>
                </a:solidFill>
              </a:rPr>
              <a:t>Luminosity independent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220072" y="2996952"/>
            <a:ext cx="12961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5220072" y="2564904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516216" y="2492896"/>
            <a:ext cx="216024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TOTEM detectors integrated in CMS (T1, T2)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16216" y="2852936"/>
            <a:ext cx="216024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TOTEM detectors integrated in LHC (RP)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5652120" y="2492896"/>
            <a:ext cx="0" cy="144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5652120" y="2636912"/>
            <a:ext cx="864096" cy="83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90465" y="4581128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TOTEM (stand alone) </a:t>
            </a:r>
            <a:br>
              <a:rPr lang="en-US" dirty="0" smtClean="0"/>
            </a:br>
            <a:r>
              <a:rPr lang="en-US" dirty="0" smtClean="0"/>
              <a:t>TOTEM&amp;CMS at low</a:t>
            </a:r>
            <a:r>
              <a:rPr lang="en-US" dirty="0"/>
              <a:t>/</a:t>
            </a:r>
            <a:r>
              <a:rPr lang="en-US" dirty="0" smtClean="0"/>
              <a:t>high</a:t>
            </a:r>
            <a:r>
              <a:rPr lang="el-GR" dirty="0" smtClean="0"/>
              <a:t>β</a:t>
            </a:r>
            <a:r>
              <a:rPr lang="en-US" dirty="0" smtClean="0"/>
              <a:t>*,  special runs</a:t>
            </a:r>
            <a:br>
              <a:rPr lang="en-US" dirty="0" smtClean="0"/>
            </a:br>
            <a:r>
              <a:rPr lang="en-US" dirty="0" smtClean="0"/>
              <a:t>TOTEM&amp;CMS at low </a:t>
            </a:r>
            <a:r>
              <a:rPr lang="el-GR" dirty="0" smtClean="0"/>
              <a:t>β</a:t>
            </a:r>
            <a:r>
              <a:rPr lang="en-US" dirty="0" smtClean="0"/>
              <a:t>* and high luminosity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3946449" y="4221088"/>
            <a:ext cx="14401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0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8" cy="940966"/>
          </a:xfrm>
        </p:spPr>
        <p:txBody>
          <a:bodyPr/>
          <a:lstStyle/>
          <a:p>
            <a:r>
              <a:rPr lang="en-US" dirty="0" smtClean="0"/>
              <a:t>LHC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8185"/>
            <a:ext cx="6192688" cy="3968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553A-BAE3-4888-9019-8E4403345EA8}" type="datetime1">
              <a:rPr lang="en-US" smtClean="0"/>
              <a:t>2/11/2013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7</a:t>
            </a:fld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563888" y="3522305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91880" y="3178584"/>
            <a:ext cx="2082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Water cooled cables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5445224"/>
            <a:ext cx="7038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TOTEM operation with RP +/- 220 </a:t>
            </a:r>
            <a:r>
              <a:rPr lang="en-US" dirty="0" smtClean="0">
                <a:solidFill>
                  <a:srgbClr val="FF0000"/>
                </a:solidFill>
              </a:rPr>
              <a:t> - and +/-210m </a:t>
            </a:r>
            <a:r>
              <a:rPr lang="en-US" dirty="0" smtClean="0">
                <a:solidFill>
                  <a:srgbClr val="FF0000"/>
                </a:solidFill>
              </a:rPr>
              <a:t>after LS2 in special runs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71600" y="5629890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835696" y="260648"/>
            <a:ext cx="5200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TOTEM operation beyond LS2 in special runs – high </a:t>
            </a:r>
            <a:r>
              <a:rPr lang="el-GR" dirty="0" smtClean="0">
                <a:solidFill>
                  <a:srgbClr val="FF0000"/>
                </a:solidFill>
              </a:rPr>
              <a:t>β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29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Roman Pot upgrade overview (schematic)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705695" y="3622848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 Detector</a:t>
            </a:r>
            <a:endParaRPr lang="en-GB" sz="800" dirty="0"/>
          </a:p>
        </p:txBody>
      </p:sp>
      <p:sp>
        <p:nvSpPr>
          <p:cNvPr id="10" name="Rectangle 9"/>
          <p:cNvSpPr/>
          <p:nvPr/>
        </p:nvSpPr>
        <p:spPr>
          <a:xfrm>
            <a:off x="4594374" y="3605103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</a:t>
            </a:r>
          </a:p>
          <a:p>
            <a:pPr algn="ctr"/>
            <a:r>
              <a:rPr lang="en-US" sz="800" dirty="0" smtClean="0"/>
              <a:t>Detector</a:t>
            </a:r>
            <a:endParaRPr lang="en-GB" sz="800" dirty="0"/>
          </a:p>
        </p:txBody>
      </p:sp>
      <p:sp>
        <p:nvSpPr>
          <p:cNvPr id="11" name="Rectangle 10"/>
          <p:cNvSpPr/>
          <p:nvPr/>
        </p:nvSpPr>
        <p:spPr>
          <a:xfrm>
            <a:off x="2843809" y="3628501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Near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2 vertical RP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top/bottom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1 horizontal RP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79713" y="363617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</a:t>
            </a:r>
          </a:p>
          <a:p>
            <a:pPr algn="ctr"/>
            <a:r>
              <a:rPr lang="en-US" sz="800" dirty="0" smtClean="0"/>
              <a:t> 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  <a:p>
            <a:pPr algn="ctr"/>
            <a:endParaRPr lang="en-GB" sz="800" dirty="0"/>
          </a:p>
        </p:txBody>
      </p:sp>
      <p:sp>
        <p:nvSpPr>
          <p:cNvPr id="13" name="Rectangle 12"/>
          <p:cNvSpPr/>
          <p:nvPr/>
        </p:nvSpPr>
        <p:spPr>
          <a:xfrm>
            <a:off x="5720949" y="3604256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/>
          </a:p>
          <a:p>
            <a:pPr algn="ctr"/>
            <a:endParaRPr lang="en-US" sz="800" dirty="0"/>
          </a:p>
          <a:p>
            <a:pPr algn="ctr"/>
            <a:r>
              <a:rPr lang="en-US" sz="800" dirty="0" smtClean="0"/>
              <a:t>Far</a:t>
            </a:r>
          </a:p>
          <a:p>
            <a:pPr algn="ctr"/>
            <a:r>
              <a:rPr lang="en-US" sz="800" dirty="0" smtClean="0"/>
              <a:t>2 vertical RP</a:t>
            </a:r>
            <a:br>
              <a:rPr lang="en-US" sz="800" dirty="0" smtClean="0"/>
            </a:br>
            <a:r>
              <a:rPr lang="en-US" sz="800" dirty="0" smtClean="0"/>
              <a:t>top/bottom</a:t>
            </a:r>
          </a:p>
          <a:p>
            <a:pPr algn="ctr"/>
            <a:r>
              <a:rPr lang="en-US" sz="800" dirty="0" smtClean="0"/>
              <a:t>1 horizontal RP</a:t>
            </a:r>
          </a:p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45006" y="362850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  <a:br>
              <a:rPr lang="en-US" sz="800" dirty="0" smtClean="0"/>
            </a:br>
            <a:r>
              <a:rPr lang="en-US" sz="800" dirty="0" smtClean="0"/>
              <a:t>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3237126" y="2406660"/>
            <a:ext cx="10448" cy="12218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097921" y="2376147"/>
            <a:ext cx="9403" cy="12216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237125" y="2382415"/>
            <a:ext cx="28701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32530" y="1844824"/>
            <a:ext cx="3475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 TOTEM RP-220m (near-far)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4067944" y="3360637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078482" y="3360637"/>
            <a:ext cx="895261" cy="1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57119" y="2717772"/>
            <a:ext cx="11496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New</a:t>
            </a:r>
            <a:r>
              <a:rPr lang="en-US" sz="1000" dirty="0" smtClean="0"/>
              <a:t> horizontal RP</a:t>
            </a:r>
            <a:br>
              <a:rPr lang="en-US" sz="1000" dirty="0" smtClean="0"/>
            </a:br>
            <a:r>
              <a:rPr lang="en-US" sz="1000" dirty="0" smtClean="0"/>
              <a:t>equipped with </a:t>
            </a:r>
          </a:p>
          <a:p>
            <a:r>
              <a:rPr lang="en-US" sz="1000" dirty="0" smtClean="0"/>
              <a:t>timing detectors</a:t>
            </a:r>
            <a:endParaRPr lang="en-GB" sz="1000" dirty="0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4616570" y="2214158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812361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TCL-6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820482" y="565744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07456" y="5334279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ip5  </a:t>
            </a:r>
            <a:br>
              <a:rPr lang="en-US" dirty="0" smtClean="0"/>
            </a:br>
            <a:r>
              <a:rPr lang="en-US" dirty="0" smtClean="0"/>
              <a:t>~ 220 m 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33785" y="3968468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39452" y="4033232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o</a:t>
            </a:r>
            <a:r>
              <a:rPr lang="en-US" sz="800" dirty="0" smtClean="0"/>
              <a:t>utgoing </a:t>
            </a:r>
          </a:p>
          <a:p>
            <a:r>
              <a:rPr lang="en-US" sz="800" dirty="0" smtClean="0"/>
              <a:t>beam</a:t>
            </a:r>
            <a:endParaRPr lang="en-GB" sz="800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4973743" y="3360637"/>
            <a:ext cx="0" cy="260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365368" y="3381613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56814" y="3375588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873300" y="3375588"/>
            <a:ext cx="14783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594225" y="3213356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85453" y="2642767"/>
            <a:ext cx="13452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New</a:t>
            </a:r>
            <a:r>
              <a:rPr lang="en-US" sz="1100" dirty="0" smtClean="0"/>
              <a:t> horizontal RP</a:t>
            </a:r>
            <a:br>
              <a:rPr lang="en-US" sz="1100" dirty="0" smtClean="0"/>
            </a:br>
            <a:r>
              <a:rPr lang="en-US" sz="1100" dirty="0" smtClean="0"/>
              <a:t>equipped with pixel </a:t>
            </a:r>
          </a:p>
          <a:p>
            <a:r>
              <a:rPr lang="en-US" sz="1100" dirty="0" smtClean="0"/>
              <a:t>tracking detectors</a:t>
            </a:r>
            <a:endParaRPr lang="en-GB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Q6</a:t>
            </a:r>
            <a:endParaRPr lang="en-GB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539552" y="4676218"/>
            <a:ext cx="23798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3575034" y="4693471"/>
            <a:ext cx="242200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475657" y="4860596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~ 5-10 </a:t>
            </a:r>
            <a:r>
              <a:rPr lang="en-US" dirty="0" smtClean="0"/>
              <a:t>m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4770057" y="4860596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5m</a:t>
            </a:r>
            <a:endParaRPr lang="en-GB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 TOTEM upgrade prospects - LHC workshop 11.-12. February 2013 CERN</a:t>
            </a:r>
            <a:endParaRPr lang="en-GB" dirty="0"/>
          </a:p>
        </p:txBody>
      </p:sp>
      <p:sp>
        <p:nvSpPr>
          <p:cNvPr id="68" name="Rectangle 67"/>
          <p:cNvSpPr/>
          <p:nvPr/>
        </p:nvSpPr>
        <p:spPr>
          <a:xfrm>
            <a:off x="7668345" y="3447377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7336809" y="4524985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shielding</a:t>
            </a:r>
            <a:endParaRPr lang="en-GB" sz="800" dirty="0"/>
          </a:p>
        </p:txBody>
      </p:sp>
      <p:sp>
        <p:nvSpPr>
          <p:cNvPr id="70" name="TextBox 69"/>
          <p:cNvSpPr txBox="1"/>
          <p:nvPr/>
        </p:nvSpPr>
        <p:spPr>
          <a:xfrm>
            <a:off x="7968658" y="3104110"/>
            <a:ext cx="429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N</a:t>
            </a:r>
            <a:r>
              <a:rPr lang="en-US" sz="1000" b="1" dirty="0" smtClean="0">
                <a:solidFill>
                  <a:srgbClr val="FF0000"/>
                </a:solidFill>
              </a:rPr>
              <a:t>ew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464602" y="3138906"/>
            <a:ext cx="4299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N</a:t>
            </a:r>
            <a:r>
              <a:rPr lang="en-US" sz="1000" b="1" dirty="0" smtClean="0">
                <a:solidFill>
                  <a:srgbClr val="FF0000"/>
                </a:solidFill>
              </a:rPr>
              <a:t>ew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06D99-8967-442B-8E19-D7B2FA6C1F2E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Roman Pot (schematic-phase 1)</a:t>
            </a:r>
            <a:br>
              <a:rPr lang="en-US" sz="2800" dirty="0">
                <a:solidFill>
                  <a:prstClr val="black"/>
                </a:solidFill>
              </a:rPr>
            </a:br>
            <a:r>
              <a:rPr lang="en-US" sz="1800" b="1" dirty="0">
                <a:solidFill>
                  <a:prstClr val="black"/>
                </a:solidFill>
              </a:rPr>
              <a:t>CALIBRATION &amp; Alignment -RUNNING</a:t>
            </a:r>
            <a:r>
              <a:rPr lang="en-US" sz="1800" dirty="0">
                <a:solidFill>
                  <a:prstClr val="black"/>
                </a:solidFill>
              </a:rPr>
              <a:t> with high β* &amp;  low luminosity</a:t>
            </a:r>
            <a:br>
              <a:rPr lang="en-US" sz="1800" dirty="0">
                <a:solidFill>
                  <a:prstClr val="black"/>
                </a:solidFill>
              </a:rPr>
            </a:b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705695" y="3622848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 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TIMING Detector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94374" y="3605103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 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TIMING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Detector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43809" y="3628501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Near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79713" y="363617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 TRACKING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Detector</a:t>
            </a:r>
          </a:p>
          <a:p>
            <a:pPr algn="ctr"/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20949" y="3604256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>
              <a:solidFill>
                <a:prstClr val="black"/>
              </a:solidFill>
            </a:endParaRPr>
          </a:p>
          <a:p>
            <a:pPr algn="ctr"/>
            <a:endParaRPr lang="en-US" sz="800" dirty="0">
              <a:solidFill>
                <a:prstClr val="black"/>
              </a:solidFill>
            </a:endParaRP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Far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5006" y="362850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 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TRACKING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Detector</a:t>
            </a: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3237126" y="2406660"/>
            <a:ext cx="10448" cy="12218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091117" y="2406658"/>
            <a:ext cx="9403" cy="12216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248868" y="2395948"/>
            <a:ext cx="28653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32530" y="1844824"/>
            <a:ext cx="3475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Existing TOTEM RP-220m (near-far)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4067944" y="3360637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078482" y="3360637"/>
            <a:ext cx="895261" cy="1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57119" y="2717772"/>
            <a:ext cx="11496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</a:rPr>
              <a:t>New</a:t>
            </a:r>
            <a:r>
              <a:rPr lang="en-US" sz="1000" dirty="0" smtClean="0">
                <a:solidFill>
                  <a:prstClr val="black"/>
                </a:solidFill>
              </a:rPr>
              <a:t> horizontal RP</a:t>
            </a:r>
            <a:br>
              <a:rPr lang="en-US" sz="1000" dirty="0" smtClean="0">
                <a:solidFill>
                  <a:prstClr val="black"/>
                </a:solidFill>
              </a:rPr>
            </a:br>
            <a:r>
              <a:rPr lang="en-US" sz="1000" dirty="0" smtClean="0">
                <a:solidFill>
                  <a:prstClr val="black"/>
                </a:solidFill>
              </a:rPr>
              <a:t>equipped with </a:t>
            </a:r>
          </a:p>
          <a:p>
            <a:r>
              <a:rPr lang="en-US" sz="1000" dirty="0" smtClean="0">
                <a:solidFill>
                  <a:prstClr val="black"/>
                </a:solidFill>
              </a:rPr>
              <a:t>timing detectors</a:t>
            </a:r>
            <a:endParaRPr lang="en-GB" sz="1000" dirty="0">
              <a:solidFill>
                <a:prstClr val="black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4616570" y="2214158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812361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TCL-6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820482" y="565744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07456" y="5334279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CMS ip5  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~ 220 m 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33785" y="3968468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39452" y="4033232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o</a:t>
            </a:r>
            <a:r>
              <a:rPr lang="en-US" sz="800" dirty="0" smtClean="0">
                <a:solidFill>
                  <a:prstClr val="black"/>
                </a:solidFill>
              </a:rPr>
              <a:t>utgoing 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beam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4973743" y="3360637"/>
            <a:ext cx="0" cy="260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365368" y="3381613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56814" y="3375588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873300" y="3375588"/>
            <a:ext cx="14783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594225" y="3213356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85453" y="2642767"/>
            <a:ext cx="13452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</a:rPr>
              <a:t>New</a:t>
            </a:r>
            <a:r>
              <a:rPr lang="en-US" sz="1100" dirty="0" smtClean="0">
                <a:solidFill>
                  <a:prstClr val="black"/>
                </a:solidFill>
              </a:rPr>
              <a:t> horizontal RP</a:t>
            </a:r>
            <a:br>
              <a:rPr lang="en-US" sz="1100" dirty="0" smtClean="0">
                <a:solidFill>
                  <a:prstClr val="black"/>
                </a:solidFill>
              </a:rPr>
            </a:br>
            <a:r>
              <a:rPr lang="en-US" sz="1100" dirty="0" smtClean="0">
                <a:solidFill>
                  <a:prstClr val="black"/>
                </a:solidFill>
              </a:rPr>
              <a:t>equipped with pixel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tracking detectors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Q6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539552" y="4676218"/>
            <a:ext cx="23798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3575034" y="4693471"/>
            <a:ext cx="242200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475657" y="4860596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5-10m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26609" y="4860596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5m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 TOTEM upgrade prospects - LHC workshop 11.-12. February 2013 CERN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668345" y="3447377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336809" y="4524985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shielding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968658" y="3104110"/>
            <a:ext cx="429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</a:rPr>
              <a:t>N</a:t>
            </a:r>
            <a:r>
              <a:rPr lang="en-US" sz="1000" b="1" dirty="0" smtClean="0">
                <a:solidFill>
                  <a:prstClr val="black"/>
                </a:solidFill>
              </a:rPr>
              <a:t>ew</a:t>
            </a:r>
            <a:endParaRPr lang="en-GB" sz="1000" b="1" dirty="0">
              <a:solidFill>
                <a:prstClr val="black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464602" y="3138906"/>
            <a:ext cx="4299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</a:rPr>
              <a:t>N</a:t>
            </a:r>
            <a:r>
              <a:rPr lang="en-US" sz="1000" b="1" dirty="0" smtClean="0">
                <a:solidFill>
                  <a:prstClr val="black"/>
                </a:solidFill>
              </a:rPr>
              <a:t>ew</a:t>
            </a:r>
            <a:endParaRPr lang="en-GB" sz="1000" b="1" dirty="0">
              <a:solidFill>
                <a:prstClr val="black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53199" y="1706326"/>
            <a:ext cx="2514827" cy="5078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900" dirty="0">
                <a:solidFill>
                  <a:srgbClr val="FF0000"/>
                </a:solidFill>
              </a:rPr>
              <a:t>Possibility to test new timing &amp; tracking detectors in the LHC </a:t>
            </a:r>
            <a:r>
              <a:rPr lang="en-US" sz="900" dirty="0" smtClean="0">
                <a:solidFill>
                  <a:srgbClr val="FF0000"/>
                </a:solidFill>
              </a:rPr>
              <a:t>environment –&gt;</a:t>
            </a:r>
          </a:p>
          <a:p>
            <a:pPr lvl="0"/>
            <a:r>
              <a:rPr lang="en-US" sz="900" dirty="0" smtClean="0">
                <a:solidFill>
                  <a:srgbClr val="FF0000"/>
                </a:solidFill>
              </a:rPr>
              <a:t> Tests in </a:t>
            </a:r>
            <a:r>
              <a:rPr lang="en-US" sz="900" dirty="0">
                <a:solidFill>
                  <a:srgbClr val="FF0000"/>
                </a:solidFill>
              </a:rPr>
              <a:t>combination with existing </a:t>
            </a:r>
            <a:r>
              <a:rPr lang="en-US" sz="900" dirty="0" smtClean="0">
                <a:solidFill>
                  <a:srgbClr val="FF0000"/>
                </a:solidFill>
              </a:rPr>
              <a:t> RP detectors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F5E2-5E2D-4C94-A183-85AC585B1474}" type="datetime1">
              <a:rPr lang="en-US" smtClean="0"/>
              <a:t>2/11/2013</a:t>
            </a:fld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90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4141</TotalTime>
  <Words>1962</Words>
  <Application>Microsoft Office PowerPoint</Application>
  <PresentationFormat>On-screen Show (4:3)</PresentationFormat>
  <Paragraphs>497</Paragraphs>
  <Slides>44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Office Theme</vt:lpstr>
      <vt:lpstr>1_Office Theme</vt:lpstr>
      <vt:lpstr>Default Design</vt:lpstr>
      <vt:lpstr>1_Default Design</vt:lpstr>
      <vt:lpstr>Equation</vt:lpstr>
      <vt:lpstr>TOTEM  Status of Roman Pot CONSOLIDATION &amp; UPGRADE PROGRAM</vt:lpstr>
      <vt:lpstr>Overview</vt:lpstr>
      <vt:lpstr>Roman Pot consolidation &amp; upgrade strategy</vt:lpstr>
      <vt:lpstr>Present RP installation at IP5</vt:lpstr>
      <vt:lpstr>Remarks on Roman Pot detectors</vt:lpstr>
      <vt:lpstr>Main goals of TOTEM experiment </vt:lpstr>
      <vt:lpstr>LHC operation</vt:lpstr>
      <vt:lpstr>Roman Pot upgrade overview (schematic)</vt:lpstr>
      <vt:lpstr>Roman Pot (schematic-phase 1) CALIBRATION &amp; Alignment -RUNNING with high β* &amp;  low luminosity </vt:lpstr>
      <vt:lpstr>  Roman Pot (schematic-phase 1) PHYSICS-RUNNING with low beta* &amp;  high luminosity  horizontal and vertical  RPs (far) are retracted (parking position) &amp;  vertical  RPs (near) are retracted (parking position) horizontal RP near inserted    </vt:lpstr>
      <vt:lpstr>Roman Pot (schematic-phase 1) PHYSICS-RUNNING with high β* &amp;  low luminosity NEW installed horizontal RPs are retracted (parking position)</vt:lpstr>
      <vt:lpstr>Roman Pot (schematic-phase 2) PHYSICS-RUNNING with low β* &amp;  high luminosity ALL  horizontal RPs are inserted </vt:lpstr>
      <vt:lpstr>Integration study of new horizontal  RPs at 200m </vt:lpstr>
      <vt:lpstr>Work packages –&gt; Roman Pot installation (CMS, PH-DT, EN-CV, BE-ABP-ICE, LTEX)</vt:lpstr>
      <vt:lpstr>Roman Pot at 147m &amp; 220m </vt:lpstr>
      <vt:lpstr>Patch panel at 147m</vt:lpstr>
      <vt:lpstr>PowerPoint Presentation</vt:lpstr>
      <vt:lpstr>Roman Pot &amp; detector package </vt:lpstr>
      <vt:lpstr>Work packages –&gt; Detector Sensor  CMS-TOTEM</vt:lpstr>
      <vt:lpstr>PowerPoint Presentation</vt:lpstr>
      <vt:lpstr>Roman Pot (rotated by 90°) Integration of Cherenkov timing detector</vt:lpstr>
      <vt:lpstr> Integration study of C-timing detector in RP (CMS-TOTEM)</vt:lpstr>
      <vt:lpstr>Horizontal RP with Cherenkov  timing detector</vt:lpstr>
      <vt:lpstr>TOTEM-RP study of  3D sensors TOTEM-RD50  (G. Pellegrini) [IBL – CNM]</vt:lpstr>
      <vt:lpstr>Work packages –&gt; Optimization CMS-TOTEM</vt:lpstr>
      <vt:lpstr>RP Integration study</vt:lpstr>
      <vt:lpstr>Integration study of TCL6  and  Roman Pots</vt:lpstr>
      <vt:lpstr>COLLIMATOR  requirements for forward physics</vt:lpstr>
      <vt:lpstr>COLLIMATOR  TCL4 &amp; TCL6</vt:lpstr>
      <vt:lpstr>RP-TOTEM  &lt;-&gt; LHC</vt:lpstr>
      <vt:lpstr>List of Insertions at b* = 0.6 m</vt:lpstr>
      <vt:lpstr>Comparison BLMs &amp; Beam Vacuum</vt:lpstr>
      <vt:lpstr>Temperature Sensors on Detector Hybrid Boards: Sector 5-6 (Beam 1)</vt:lpstr>
      <vt:lpstr>Temperature Sensors on Detector Hybrid Boards: Sector 4-5 (Beam 2)</vt:lpstr>
      <vt:lpstr>Fill 3188 with RP Insertion, Cell 6R5                             _</vt:lpstr>
      <vt:lpstr>Fill 3188 with RP Insertion, Cell 6L5</vt:lpstr>
      <vt:lpstr>Fill 3188, Cell 7R1 (ALFA)</vt:lpstr>
      <vt:lpstr>EM coupling of RP (RP in garage position)</vt:lpstr>
      <vt:lpstr>RP optimization</vt:lpstr>
      <vt:lpstr>Optimization of RF characteristics (first preliminary results B. Salvant,  BE-ABP-ICE)</vt:lpstr>
      <vt:lpstr>Integration study:  cylindrical pot with timing/tracking detector </vt:lpstr>
      <vt:lpstr>Roman Pot detector system study of combination: Si strip- Si pixel- timing  (schematic)</vt:lpstr>
      <vt:lpstr>Conclusion (1)</vt:lpstr>
      <vt:lpstr>Conclusion (2)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TOTEM  UPGRADE PROGRAM</dc:title>
  <dc:creator>Joachim Baechler</dc:creator>
  <cp:lastModifiedBy>Joachim Baechler</cp:lastModifiedBy>
  <cp:revision>86</cp:revision>
  <cp:lastPrinted>2013-02-12T12:19:50Z</cp:lastPrinted>
  <dcterms:created xsi:type="dcterms:W3CDTF">2012-12-03T14:20:19Z</dcterms:created>
  <dcterms:modified xsi:type="dcterms:W3CDTF">2013-02-12T12:26:55Z</dcterms:modified>
</cp:coreProperties>
</file>