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507" r:id="rId2"/>
    <p:sldId id="506" r:id="rId3"/>
    <p:sldId id="508" r:id="rId4"/>
    <p:sldId id="509" r:id="rId5"/>
    <p:sldId id="510" r:id="rId6"/>
    <p:sldId id="513" r:id="rId7"/>
    <p:sldId id="514" r:id="rId8"/>
    <p:sldId id="512" r:id="rId9"/>
    <p:sldId id="511" r:id="rId10"/>
    <p:sldId id="515" r:id="rId11"/>
    <p:sldId id="520" r:id="rId12"/>
    <p:sldId id="517" r:id="rId13"/>
    <p:sldId id="518" r:id="rId14"/>
    <p:sldId id="521" r:id="rId15"/>
    <p:sldId id="522" r:id="rId16"/>
    <p:sldId id="51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1BB0D"/>
    <a:srgbClr val="39DD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38" autoAdjust="0"/>
    <p:restoredTop sz="95195" autoAdjust="0"/>
  </p:normalViewPr>
  <p:slideViewPr>
    <p:cSldViewPr snapToGrid="0" snapToObjects="1">
      <p:cViewPr>
        <p:scale>
          <a:sx n="100" d="100"/>
          <a:sy n="100" d="100"/>
        </p:scale>
        <p:origin x="-624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85632-D400-C04A-9FAD-092D251844CC}" type="datetimeFigureOut">
              <a:rPr lang="en-US" smtClean="0"/>
              <a:pPr/>
              <a:t>2/12/13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80E40-28E5-C84A-B425-AF6346B3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2546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85BBF-803E-7B43-8BFE-04A8E423EAE2}" type="datetimeFigureOut">
              <a:rPr lang="en-US" smtClean="0"/>
              <a:pPr/>
              <a:t>2/12/13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9BA48-0E60-DB46-9C9A-2437F4176D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010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9BA48-0E60-DB46-9C9A-2437F4176D2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1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Berge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Berge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Berge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78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550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55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Berge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Berge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Berge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Berge (CERN)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Berge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Berge (CERN)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Berge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Berge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51600" y="6622496"/>
            <a:ext cx="2730500" cy="197404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r>
              <a:rPr lang="en-US" dirty="0" smtClean="0"/>
              <a:t>David Berge (CERN)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4602" y="33129"/>
            <a:ext cx="8935931" cy="56321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246" y="790368"/>
            <a:ext cx="8935287" cy="5565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E4B2DDA-C396-1F4E-A4F0-C1120273A8A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54602" y="631441"/>
            <a:ext cx="8935931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35254" y="6647896"/>
            <a:ext cx="9217354" cy="20758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David Berge (NIKHEF) / 12 Feb 2013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4" r:id="rId13"/>
    <p:sldLayoutId id="2147483665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hyperlink" Target="http://arxiv.org/abs/1208.1520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Cosmic-ray session 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3900" y="3111500"/>
            <a:ext cx="6400800" cy="1752600"/>
          </a:xfrm>
        </p:spPr>
        <p:txBody>
          <a:bodyPr/>
          <a:lstStyle/>
          <a:p>
            <a:pPr algn="l"/>
            <a:r>
              <a:rPr lang="en-US" dirty="0" smtClean="0"/>
              <a:t>David Berge</a:t>
            </a:r>
          </a:p>
          <a:p>
            <a:pPr algn="l"/>
            <a:r>
              <a:rPr lang="en-US" dirty="0" smtClean="0"/>
              <a:t>12. Feb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54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Cosmic-ray MC generators ‘challenging’ collider MC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 descr="Screen Shot 2013-02-12 at 1.46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15456"/>
            <a:ext cx="7645400" cy="53264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12478" y="6463230"/>
            <a:ext cx="95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T.Pierog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54602" y="6154609"/>
            <a:ext cx="628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Particularly important in view of 13 </a:t>
            </a:r>
            <a:r>
              <a:rPr lang="en-US" dirty="0" err="1" smtClean="0"/>
              <a:t>TeV</a:t>
            </a:r>
            <a:r>
              <a:rPr lang="en-US" dirty="0" smtClean="0"/>
              <a:t> running after shutdown…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136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impact on shower MC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Screen Shot 2013-02-12 at 1.47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5473"/>
            <a:ext cx="4424462" cy="2889851"/>
          </a:xfrm>
          <a:prstGeom prst="rect">
            <a:avLst/>
          </a:prstGeom>
        </p:spPr>
      </p:pic>
      <p:pic>
        <p:nvPicPr>
          <p:cNvPr id="6" name="Picture 5" descr="Screen Shot 2013-02-12 at 1.47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1" y="1615473"/>
            <a:ext cx="4406899" cy="28898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3100" y="12827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Pre-LHC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21300" y="129540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Post-LHC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37177" y="950398"/>
            <a:ext cx="95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T.Pierog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080000"/>
            <a:ext cx="786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Lots of helpful measurements exist, many more can be done with existing data, one example of measurements that could, but cannot yet, be done: light 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031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Light ions </a:t>
            </a:r>
            <a:r>
              <a:rPr lang="en-US" dirty="0"/>
              <a:t>LHC running (</a:t>
            </a:r>
            <a:r>
              <a:rPr lang="en-US" dirty="0" err="1"/>
              <a:t>Django</a:t>
            </a:r>
            <a:r>
              <a:rPr lang="en-US" dirty="0"/>
              <a:t> </a:t>
            </a:r>
            <a:r>
              <a:rPr lang="en-US" dirty="0" err="1" smtClean="0"/>
              <a:t>Manglunki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many ways light ions like Oxygen</a:t>
            </a:r>
            <a:r>
              <a:rPr lang="en-US" dirty="0"/>
              <a:t> </a:t>
            </a:r>
            <a:r>
              <a:rPr lang="en-US" dirty="0" smtClean="0"/>
              <a:t>and Nitrogen should be collided with protons to connect to air-shower physics</a:t>
            </a:r>
          </a:p>
          <a:p>
            <a:r>
              <a:rPr lang="en-US" dirty="0" smtClean="0"/>
              <a:t>Rough informal feasibility study suggests that this is technically possible</a:t>
            </a:r>
          </a:p>
          <a:p>
            <a:pPr lvl="1"/>
            <a:r>
              <a:rPr lang="en-US" dirty="0" smtClean="0"/>
              <a:t>Oxygen for example easier as it’s already used for preparation of </a:t>
            </a:r>
            <a:r>
              <a:rPr lang="en-US" dirty="0" err="1" smtClean="0"/>
              <a:t>Pb</a:t>
            </a:r>
            <a:r>
              <a:rPr lang="en-US" dirty="0" smtClean="0"/>
              <a:t> beam</a:t>
            </a:r>
          </a:p>
          <a:p>
            <a:pPr lvl="1"/>
            <a:r>
              <a:rPr lang="en-US" dirty="0" smtClean="0"/>
              <a:t>A few weeks of commissioning, parasitically</a:t>
            </a:r>
          </a:p>
          <a:p>
            <a:pPr lvl="1"/>
            <a:r>
              <a:rPr lang="en-US" dirty="0" smtClean="0"/>
              <a:t>A case for forming a science case within a mixed community of LHC and CR physicists (LHC forward detectors in particular)</a:t>
            </a:r>
          </a:p>
          <a:p>
            <a:r>
              <a:rPr lang="en-US" dirty="0" smtClean="0"/>
              <a:t>Clear and strong interest formulated a couple of times, to be followed up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943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NA61: low-energy 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dirty="0" err="1" smtClean="0"/>
              <a:t>C</a:t>
            </a:r>
            <a:r>
              <a:rPr lang="en-US" dirty="0" smtClean="0"/>
              <a:t>, </a:t>
            </a:r>
            <a:r>
              <a:rPr lang="en-US" dirty="0" err="1" smtClean="0"/>
              <a:t>pC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 descr="Screen Shot 2013-02-12 at 4.20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02" y="1451727"/>
            <a:ext cx="3998298" cy="28286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602" y="939800"/>
            <a:ext cx="131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M.Unger</a:t>
            </a:r>
            <a:r>
              <a:rPr lang="en-US" dirty="0" smtClean="0"/>
              <a:t>, p-</a:t>
            </a:r>
          </a:p>
        </p:txBody>
      </p:sp>
      <p:pic>
        <p:nvPicPr>
          <p:cNvPr id="7" name="Picture 6" descr="Screen Shot 2013-02-12 at 4.21.5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104" y="1855232"/>
            <a:ext cx="3826395" cy="19465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89016" y="4107934"/>
            <a:ext cx="921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R.Ulrich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38800" y="1145895"/>
            <a:ext cx="3293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Glauber</a:t>
            </a:r>
            <a:r>
              <a:rPr lang="en-US" dirty="0" smtClean="0"/>
              <a:t> model: geometric model</a:t>
            </a:r>
            <a:endParaRPr lang="en-US" dirty="0"/>
          </a:p>
        </p:txBody>
      </p:sp>
      <p:pic>
        <p:nvPicPr>
          <p:cNvPr id="10" name="Picture 9" descr="Screen Shot 2012-10-16 at 1.03.0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651" y="4299889"/>
            <a:ext cx="3538349" cy="23573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89235" y="6554535"/>
            <a:ext cx="1890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5"/>
              </a:rPr>
              <a:t>Auger, arXiv:1208.1520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32861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bundles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 descr="Screen Shot 2013-02-12 at 3.50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6102"/>
            <a:ext cx="4737100" cy="3147177"/>
          </a:xfrm>
          <a:prstGeom prst="rect">
            <a:avLst/>
          </a:prstGeom>
        </p:spPr>
      </p:pic>
      <p:pic>
        <p:nvPicPr>
          <p:cNvPr id="6" name="Picture 5" descr="Screen Shot 2013-02-12 at 3.52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02" y="4030023"/>
            <a:ext cx="4406900" cy="28279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38222" y="6278564"/>
            <a:ext cx="1405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B.Alessandro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00701" y="1003300"/>
            <a:ext cx="31369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Seen in LEP, seen now by LHC experiments, cosmic </a:t>
            </a:r>
            <a:r>
              <a:rPr lang="en-US" dirty="0" err="1" smtClean="0"/>
              <a:t>muon</a:t>
            </a:r>
            <a:r>
              <a:rPr lang="en-US" dirty="0" smtClean="0"/>
              <a:t> bundles at surprisingly large multiplicities.</a:t>
            </a:r>
          </a:p>
          <a:p>
            <a:r>
              <a:rPr lang="en-US" dirty="0" smtClean="0"/>
              <a:t>Different type of interface between collider and cosmic-ray experiments…</a:t>
            </a:r>
          </a:p>
          <a:p>
            <a:r>
              <a:rPr lang="en-US" dirty="0" smtClean="0"/>
              <a:t>Surface air-shower counters being discussed for ATLAS.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173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 </a:t>
            </a:r>
            <a:r>
              <a:rPr lang="en-US" dirty="0" err="1" smtClean="0"/>
              <a:t>muon</a:t>
            </a:r>
            <a:r>
              <a:rPr lang="en-US" dirty="0" smtClean="0"/>
              <a:t> charge ratio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 descr="Screen Shot 2013-02-12 at 4.33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" y="850900"/>
            <a:ext cx="5791200" cy="33074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22554" y="666234"/>
            <a:ext cx="1708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N.Mauri</a:t>
            </a:r>
            <a:r>
              <a:rPr lang="en-US" dirty="0" smtClean="0"/>
              <a:t>, OPERA</a:t>
            </a:r>
          </a:p>
        </p:txBody>
      </p:sp>
      <p:pic>
        <p:nvPicPr>
          <p:cNvPr id="7" name="Picture 6" descr="Screen Shot 2013-02-12 at 5.22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333" y="4050797"/>
            <a:ext cx="3124200" cy="28046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22593" y="2851666"/>
            <a:ext cx="2321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Models do not produce sharp drop (even when </a:t>
            </a:r>
            <a:r>
              <a:rPr lang="en-US" dirty="0"/>
              <a:t>including charm), A. </a:t>
            </a:r>
            <a:r>
              <a:rPr lang="en-US" dirty="0" err="1"/>
              <a:t>Fedynitch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297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 activities – discussion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Interactions are important but not sufficient, need common approach</a:t>
            </a:r>
          </a:p>
          <a:p>
            <a:pPr lvl="1"/>
            <a:r>
              <a:rPr lang="en-US" dirty="0" smtClean="0"/>
              <a:t>List of actions helps, but is usually not enough</a:t>
            </a:r>
          </a:p>
          <a:p>
            <a:r>
              <a:rPr lang="en-US" sz="2800" dirty="0" smtClean="0"/>
              <a:t>Most (all?) of our resources focused on LHC mainstream physics</a:t>
            </a:r>
          </a:p>
          <a:p>
            <a:pPr lvl="1"/>
            <a:r>
              <a:rPr lang="en-US" dirty="0" smtClean="0"/>
              <a:t>Example: ATLAS trigger detectors for soft charged particles will disappear</a:t>
            </a:r>
          </a:p>
          <a:p>
            <a:r>
              <a:rPr lang="en-US" sz="2800" dirty="0" smtClean="0"/>
              <a:t>LHC In-house versus Invasion</a:t>
            </a:r>
          </a:p>
          <a:p>
            <a:endParaRPr lang="en-US" sz="2800" dirty="0"/>
          </a:p>
          <a:p>
            <a:r>
              <a:rPr lang="en-US" sz="2800" dirty="0" smtClean="0"/>
              <a:t>Extend to generic </a:t>
            </a:r>
            <a:r>
              <a:rPr lang="en-US" sz="2800" dirty="0" err="1" smtClean="0"/>
              <a:t>astroparticle</a:t>
            </a:r>
            <a:r>
              <a:rPr lang="en-US" sz="2800" dirty="0" smtClean="0"/>
              <a:t> physics discussions?</a:t>
            </a:r>
          </a:p>
          <a:p>
            <a:pPr lvl="1"/>
            <a:r>
              <a:rPr lang="en-US" dirty="0" smtClean="0"/>
              <a:t>Dark matter of course</a:t>
            </a:r>
          </a:p>
          <a:p>
            <a:pPr lvl="1"/>
            <a:r>
              <a:rPr lang="en-US" dirty="0" smtClean="0"/>
              <a:t>Much more sensitive</a:t>
            </a:r>
          </a:p>
          <a:p>
            <a:pPr lvl="1"/>
            <a:r>
              <a:rPr lang="en-US" dirty="0" smtClean="0"/>
              <a:t>Combination of LHC measurements, and LHC with others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56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Recall our goals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areas connecting cosmic-ray physics and physics done with collider detectors</a:t>
            </a:r>
          </a:p>
          <a:p>
            <a:r>
              <a:rPr lang="en-US" dirty="0" smtClean="0"/>
              <a:t>Compile </a:t>
            </a:r>
            <a:r>
              <a:rPr lang="en-US" dirty="0" smtClean="0"/>
              <a:t>a list of measurements </a:t>
            </a:r>
            <a:r>
              <a:rPr lang="en-US" dirty="0" smtClean="0"/>
              <a:t>that are most important for understanding air shower</a:t>
            </a:r>
            <a:endParaRPr lang="en-US" dirty="0" smtClean="0"/>
          </a:p>
          <a:p>
            <a:r>
              <a:rPr lang="en-US" dirty="0" smtClean="0"/>
              <a:t>We need a common sense for what’s needed, and should try to establish a way to achieve this (future activities!)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70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Science questions very brief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 descr="Screen Shot 2013-02-12 at 1.40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00" y="955066"/>
            <a:ext cx="7264400" cy="54091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1117" y="6265864"/>
            <a:ext cx="878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R.Engel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930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Science questions very brief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Screen Shot 2013-02-12 at 1.39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130300"/>
            <a:ext cx="5108673" cy="4762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71117" y="6265864"/>
            <a:ext cx="878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R.Engel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085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Science questions very brief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 descr="Screen Shot 2013-02-12 at 1.41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91" y="970968"/>
            <a:ext cx="7770667" cy="56769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71117" y="6265864"/>
            <a:ext cx="878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R.Engel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916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Measuring type and energy of primary particles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Screen Shot 2013-02-12 at 3.08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763303"/>
            <a:ext cx="7440019" cy="54953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24700" y="6337300"/>
            <a:ext cx="91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J.Knapp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7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type and energy of primary particles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124700" y="6337300"/>
            <a:ext cx="91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J.Knapp</a:t>
            </a:r>
            <a:endParaRPr lang="en-US" dirty="0"/>
          </a:p>
        </p:txBody>
      </p:sp>
      <p:pic>
        <p:nvPicPr>
          <p:cNvPr id="7" name="Picture 6" descr="Screen Shot 2013-02-12 at 3.09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977900"/>
            <a:ext cx="6953299" cy="53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358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excess measured by Auger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 descr="Screen Shot 2013-02-12 at 2.13.0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1182261"/>
            <a:ext cx="4509298" cy="32595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71117" y="6265864"/>
            <a:ext cx="878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R.Engel</a:t>
            </a:r>
            <a:endParaRPr lang="en-US" dirty="0"/>
          </a:p>
        </p:txBody>
      </p:sp>
      <p:pic>
        <p:nvPicPr>
          <p:cNvPr id="7" name="Picture 6" descr="Screen Shot 2012-11-26 at 1.04.0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379" y="923266"/>
            <a:ext cx="4094261" cy="4861030"/>
          </a:xfrm>
          <a:prstGeom prst="rect">
            <a:avLst/>
          </a:prstGeom>
          <a:ln>
            <a:solidFill>
              <a:srgbClr val="000000"/>
            </a:solidFill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6093819" y="4735903"/>
            <a:ext cx="2113630" cy="185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71332" y="4754444"/>
            <a:ext cx="2732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Energy from fluorescence light</a:t>
            </a: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4423372" y="208448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 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muons</a:t>
            </a:r>
            <a:endParaRPr lang="en-US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351897" y="4560406"/>
            <a:ext cx="3940703" cy="2100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953735"/>
                </a:solidFill>
              </a:rPr>
              <a:t>Cosmic-ray experiments measure primary particle energies via </a:t>
            </a:r>
            <a:r>
              <a:rPr lang="en-US" sz="1600" b="1" dirty="0" err="1" smtClean="0">
                <a:solidFill>
                  <a:srgbClr val="953735"/>
                </a:solidFill>
              </a:rPr>
              <a:t>muon</a:t>
            </a:r>
            <a:r>
              <a:rPr lang="en-US" sz="1600" b="1" dirty="0" smtClean="0">
                <a:solidFill>
                  <a:srgbClr val="953735"/>
                </a:solidFill>
              </a:rPr>
              <a:t> numbers on ground and fluorescence light (electrons/positrons excite nitrogen molecules, these de-excite by emitting photons).</a:t>
            </a:r>
          </a:p>
          <a:p>
            <a:endParaRPr lang="en-US" sz="1600" b="1" dirty="0">
              <a:solidFill>
                <a:srgbClr val="953735"/>
              </a:solidFill>
            </a:endParaRPr>
          </a:p>
          <a:p>
            <a:r>
              <a:rPr lang="en-US" sz="1600" b="1" dirty="0" smtClean="0">
                <a:solidFill>
                  <a:srgbClr val="953735"/>
                </a:solidFill>
              </a:rPr>
              <a:t>20-100% more </a:t>
            </a:r>
            <a:r>
              <a:rPr lang="en-US" sz="1600" b="1" dirty="0" err="1" smtClean="0">
                <a:solidFill>
                  <a:srgbClr val="953735"/>
                </a:solidFill>
              </a:rPr>
              <a:t>muons</a:t>
            </a:r>
            <a:r>
              <a:rPr lang="en-US" sz="1600" b="1" dirty="0" smtClean="0">
                <a:solidFill>
                  <a:srgbClr val="953735"/>
                </a:solidFill>
              </a:rPr>
              <a:t> measured than predicted! </a:t>
            </a:r>
            <a:endParaRPr lang="en-US" sz="1600" b="1" dirty="0">
              <a:solidFill>
                <a:srgbClr val="9537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152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Muon</a:t>
            </a:r>
            <a:r>
              <a:rPr lang="en-US" dirty="0"/>
              <a:t> excess measured by Auger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(NIKHEF) / 12 Feb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Screen Shot 2013-02-12 at 2.11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" y="889000"/>
            <a:ext cx="7669252" cy="5549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43030" y="6316664"/>
            <a:ext cx="1013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M.Unger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620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41754</TotalTime>
  <Words>636</Words>
  <Application>Microsoft Macintosh PowerPoint</Application>
  <PresentationFormat>On-screen Show (4:3)</PresentationFormat>
  <Paragraphs>96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Cosmic-ray session summary</vt:lpstr>
      <vt:lpstr>Recall our goals</vt:lpstr>
      <vt:lpstr>Science questions very brief</vt:lpstr>
      <vt:lpstr>Science questions very brief</vt:lpstr>
      <vt:lpstr>Science questions very brief</vt:lpstr>
      <vt:lpstr>Measuring type and energy of primary particles</vt:lpstr>
      <vt:lpstr>Measuring type and energy of primary particles</vt:lpstr>
      <vt:lpstr>Muon excess measured by Auger</vt:lpstr>
      <vt:lpstr>Muon excess measured by Auger</vt:lpstr>
      <vt:lpstr>Cosmic-ray MC generators ‘challenging’ collider MC</vt:lpstr>
      <vt:lpstr>LHC impact on shower MC</vt:lpstr>
      <vt:lpstr>Light ions LHC running (Django Manglunki)</vt:lpstr>
      <vt:lpstr>NA61: low-energy pC, pC, etc</vt:lpstr>
      <vt:lpstr>Muon bundles</vt:lpstr>
      <vt:lpstr>OPERA muon charge ratio</vt:lpstr>
      <vt:lpstr>Future activities – discussion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EtMiss Goodness</dc:title>
  <dc:creator>David Berge</dc:creator>
  <cp:lastModifiedBy>David Berge</cp:lastModifiedBy>
  <cp:revision>1082</cp:revision>
  <cp:lastPrinted>2012-03-14T09:18:42Z</cp:lastPrinted>
  <dcterms:created xsi:type="dcterms:W3CDTF">2011-11-02T14:48:50Z</dcterms:created>
  <dcterms:modified xsi:type="dcterms:W3CDTF">2013-02-12T16:28:11Z</dcterms:modified>
</cp:coreProperties>
</file>