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1"/>
  </p:sldMasterIdLst>
  <p:sldIdLst>
    <p:sldId id="256" r:id="rId2"/>
    <p:sldId id="265" r:id="rId3"/>
    <p:sldId id="258" r:id="rId4"/>
    <p:sldId id="266" r:id="rId5"/>
    <p:sldId id="268" r:id="rId6"/>
    <p:sldId id="263" r:id="rId7"/>
    <p:sldId id="264" r:id="rId8"/>
    <p:sldId id="262" r:id="rId9"/>
    <p:sldId id="267" r:id="rId10"/>
    <p:sldId id="269" r:id="rId11"/>
    <p:sldId id="271" r:id="rId12"/>
    <p:sldId id="261" r:id="rId13"/>
    <p:sldId id="259" r:id="rId14"/>
    <p:sldId id="270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22" autoAdjust="0"/>
  </p:normalViewPr>
  <p:slideViewPr>
    <p:cSldViewPr snapToGrid="0" snapToObjects="1">
      <p:cViewPr varScale="1">
        <p:scale>
          <a:sx n="123" d="100"/>
          <a:sy n="123" d="100"/>
        </p:scale>
        <p:origin x="-1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813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541F0-F6DE-5847-BC40-DEDCFE92BD3F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3A0B6-E980-A84A-B889-5E8D48005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9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F4062-9F4D-A849-BD14-AA98FA032357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D3DF0-4183-9B46-9411-619AFB7DA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165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676D7-A60B-3E4C-8AFC-C07444ABE22A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32A4F-8384-8343-A28A-D0D29C39B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91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8F605-174B-B14C-B559-024C36ADAC26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7313D-57A0-8143-9610-8CE613D95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2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5FA9D-6792-A046-BDB7-E36F4DE46EC1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72990-2A93-284A-94F9-091DBBCC9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18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461A0-5CE9-134E-AB62-66F218F098B3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8BDF2-3A9F-F141-B9CF-01A4BFC88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30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57734-FB4A-654F-9050-B688024CDD63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3FD6-8D09-DF49-A9B1-7DDBB4EAC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93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E5DE4-DF71-2F4D-919D-30B7E6070C06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D1BF-BC3C-D34F-B08D-09F737782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1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1FF3A-973F-2D47-A14D-EE35B90D803A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5C387-99DD-F945-B623-69AEB61E9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42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D4A25-B7D9-EC44-A918-EADDAE51FF12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7E732-75BD-B14A-94F3-258532333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9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F9E719F-16B7-4642-8AC3-281FDF1462A7}" type="datetimeFigureOut">
              <a:rPr lang="en-US"/>
              <a:pPr>
                <a:defRPr/>
              </a:pPr>
              <a:t>12/02/2013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2CD4E02-D552-9145-99D4-68B40FF03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emf"/><Relationship Id="rId3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hyperlink" Target="http://arXiv.org/abs/arXiv:1204.4803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3" Type="http://schemas.openxmlformats.org/officeDocument/2006/relationships/hyperlink" Target="http://arXiv.org/abs/hep-ph/050827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hyperlink" Target="http://arXiv.org/abs/hep-ph/0508274" TargetMode="External"/><Relationship Id="rId6" Type="http://schemas.openxmlformats.org/officeDocument/2006/relationships/image" Target="../media/image40.png"/><Relationship Id="rId7" Type="http://schemas.openxmlformats.org/officeDocument/2006/relationships/image" Target="../media/image4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hyperlink" Target="http://arXiv.org/abs/arXiv:1301.2552" TargetMode="External"/><Relationship Id="rId5" Type="http://schemas.openxmlformats.org/officeDocument/2006/relationships/image" Target="../media/image5.emf"/><Relationship Id="rId6" Type="http://schemas.openxmlformats.org/officeDocument/2006/relationships/hyperlink" Target="http://arXiv.org/abs/arXiv:1011.3653" TargetMode="External"/><Relationship Id="rId7" Type="http://schemas.openxmlformats.org/officeDocument/2006/relationships/hyperlink" Target="http://arXiv.org/abs/arXiv:1211.2105" TargetMode="External"/><Relationship Id="rId8" Type="http://schemas.openxmlformats.org/officeDocument/2006/relationships/hyperlink" Target="http://arXiv.org/abs/arXiv:1011.5842" TargetMode="External"/><Relationship Id="rId9" Type="http://schemas.openxmlformats.org/officeDocument/2006/relationships/image" Target="../media/image6.emf"/><Relationship Id="rId10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arXiv.org/abs/arXiv:0912.328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6" Type="http://schemas.openxmlformats.org/officeDocument/2006/relationships/hyperlink" Target="http://www.hep.man.ac.uk/u/forshaw/Tim-Thesis.pdf" TargetMode="External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png"/><Relationship Id="rId5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cmr10" charset="0"/>
              </a:rPr>
              <a:t>Central Exclusive Higgs Production: Theory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>
                <a:latin typeface="cmr10"/>
                <a:ea typeface="+mn-ea"/>
                <a:cs typeface="cmr10"/>
              </a:rPr>
              <a:t>Jeff Forshaw</a:t>
            </a:r>
            <a:endParaRPr lang="en-US" smtClean="0">
              <a:latin typeface="cmr10"/>
              <a:ea typeface="+mn-ea"/>
              <a:cs typeface="cmr10"/>
            </a:endParaRPr>
          </a:p>
        </p:txBody>
      </p:sp>
      <p:pic>
        <p:nvPicPr>
          <p:cNvPr id="4" name="Picture 3" descr="Logo-CF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635" y="38874"/>
            <a:ext cx="1980000" cy="1264486"/>
          </a:xfrm>
          <a:prstGeom prst="rect">
            <a:avLst/>
          </a:prstGeom>
        </p:spPr>
      </p:pic>
      <p:pic>
        <p:nvPicPr>
          <p:cNvPr id="5" name="Picture 4" descr="Logo-Manchester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9"/>
          <a:stretch/>
        </p:blipFill>
        <p:spPr>
          <a:xfrm>
            <a:off x="-170078" y="0"/>
            <a:ext cx="1906548" cy="18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85303"/>
              </p:ext>
            </p:extLst>
          </p:nvPr>
        </p:nvGraphicFramePr>
        <p:xfrm>
          <a:off x="1286523" y="1519215"/>
          <a:ext cx="6271312" cy="3870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822"/>
                <a:gridCol w="1100366"/>
                <a:gridCol w="784694"/>
                <a:gridCol w="815668"/>
                <a:gridCol w="774368"/>
                <a:gridCol w="743394"/>
              </a:tblGrid>
              <a:tr h="48376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default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</a:t>
                      </a:r>
                      <a:r>
                        <a:rPr lang="en-US" baseline="-25000"/>
                        <a:t>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</a:t>
                      </a:r>
                      <a:r>
                        <a:rPr lang="en-US" baseline="-25000"/>
                        <a:t>H</a:t>
                      </a:r>
                      <a:r>
                        <a:rPr lang="en-US" baseline="0"/>
                        <a:t>/4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Q/2</a:t>
                      </a:r>
                    </a:p>
                  </a:txBody>
                  <a:tcPr/>
                </a:tc>
              </a:tr>
              <a:tr h="483767">
                <a:tc>
                  <a:txBody>
                    <a:bodyPr/>
                    <a:lstStyle/>
                    <a:p>
                      <a:r>
                        <a:rPr lang="en-US"/>
                        <a:t>CTEQ6L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0.5</a:t>
                      </a:r>
                    </a:p>
                  </a:txBody>
                  <a:tcPr/>
                </a:tc>
              </a:tr>
              <a:tr h="483767">
                <a:tc>
                  <a:txBody>
                    <a:bodyPr/>
                    <a:lstStyle/>
                    <a:p>
                      <a:r>
                        <a:rPr lang="en-US"/>
                        <a:t>CT10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0.2</a:t>
                      </a:r>
                    </a:p>
                  </a:txBody>
                  <a:tcPr/>
                </a:tc>
              </a:tr>
              <a:tr h="483767">
                <a:tc>
                  <a:txBody>
                    <a:bodyPr/>
                    <a:lstStyle/>
                    <a:p>
                      <a:r>
                        <a:rPr lang="en-US"/>
                        <a:t>MSTW2008LO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0.3</a:t>
                      </a:r>
                    </a:p>
                  </a:txBody>
                  <a:tcPr/>
                </a:tc>
              </a:tr>
              <a:tr h="48376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MSTW2008NLO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0.3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0.2</a:t>
                      </a:r>
                    </a:p>
                  </a:txBody>
                  <a:tcPr/>
                </a:tc>
              </a:tr>
              <a:tr h="483767">
                <a:tc>
                  <a:txBody>
                    <a:bodyPr/>
                    <a:lstStyle/>
                    <a:p>
                      <a:r>
                        <a:rPr lang="en-US"/>
                        <a:t>NNPDF21LO (0.13)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0.4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0.3</a:t>
                      </a:r>
                    </a:p>
                  </a:txBody>
                  <a:tcPr/>
                </a:tc>
              </a:tr>
              <a:tr h="483767">
                <a:tc>
                  <a:txBody>
                    <a:bodyPr/>
                    <a:lstStyle/>
                    <a:p>
                      <a:r>
                        <a:rPr lang="en-US"/>
                        <a:t>NNPDF23NLO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0.3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0.2</a:t>
                      </a:r>
                    </a:p>
                  </a:txBody>
                  <a:tcPr/>
                </a:tc>
              </a:tr>
              <a:tr h="483767">
                <a:tc>
                  <a:txBody>
                    <a:bodyPr/>
                    <a:lstStyle/>
                    <a:p>
                      <a:r>
                        <a:rPr lang="en-US"/>
                        <a:t>GJR08LO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63466" y="247785"/>
            <a:ext cx="7128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Scale and PDF dependence of the cross section (fb)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99304" y="6174007"/>
            <a:ext cx="177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Preliminary</a:t>
            </a: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130" y="1241349"/>
            <a:ext cx="965200" cy="1397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693" y="1241349"/>
            <a:ext cx="1104900" cy="177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89966" y="5668110"/>
            <a:ext cx="1646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cmr10"/>
                <a:cs typeface="cmr10"/>
              </a:rPr>
              <a:t>1% gap survival</a:t>
            </a:r>
          </a:p>
        </p:txBody>
      </p:sp>
    </p:spTree>
    <p:extLst>
      <p:ext uri="{BB962C8B-B14F-4D97-AF65-F5344CB8AC3E}">
        <p14:creationId xmlns:p14="http://schemas.microsoft.com/office/powerpoint/2010/main" val="657141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69" y="2590159"/>
            <a:ext cx="7344000" cy="1787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072" y="636419"/>
            <a:ext cx="6783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CDF di-photon data favour a large cross section: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438" y="1646426"/>
            <a:ext cx="2336800" cy="279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57382" y="6039789"/>
            <a:ext cx="5110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mr10"/>
                <a:cs typeface="cmr10"/>
              </a:rPr>
              <a:t>From Harland-Lang, Khoze, Ryskin &amp; Stirling </a:t>
            </a:r>
            <a:r>
              <a:rPr lang="en-US" sz="1400" b="1">
                <a:hlinkClick r:id="rId4"/>
              </a:rPr>
              <a:t>arXiv:1204.4803</a:t>
            </a:r>
            <a:endParaRPr lang="en-US" sz="1400">
              <a:latin typeface="cmr10"/>
              <a:cs typeface="cmr10"/>
            </a:endParaRPr>
          </a:p>
          <a:p>
            <a:endParaRPr lang="en-US" sz="1400">
              <a:latin typeface="cmr10"/>
              <a:cs typeface="cmr10"/>
            </a:endParaRPr>
          </a:p>
        </p:txBody>
      </p:sp>
    </p:spTree>
    <p:extLst>
      <p:ext uri="{BB962C8B-B14F-4D97-AF65-F5344CB8AC3E}">
        <p14:creationId xmlns:p14="http://schemas.microsoft.com/office/powerpoint/2010/main" val="3786157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615" y="1490557"/>
            <a:ext cx="6081373" cy="4232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60831" y="351030"/>
            <a:ext cx="541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The derivative of the Sudakov matters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71988" y="6523277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cmr10"/>
                <a:cs typeface="cmr10"/>
              </a:rPr>
              <a:t>From </a:t>
            </a:r>
            <a:r>
              <a:rPr lang="en-US" sz="1200" b="1">
                <a:hlinkClick r:id="rId3"/>
              </a:rPr>
              <a:t>hep-ph/0508274</a:t>
            </a:r>
            <a:r>
              <a:rPr lang="en-US" sz="1200" b="1"/>
              <a:t> </a:t>
            </a:r>
            <a:endParaRPr lang="en-US" sz="1200">
              <a:latin typeface="cmr10"/>
              <a:cs typeface="cmr10"/>
            </a:endParaRPr>
          </a:p>
        </p:txBody>
      </p:sp>
    </p:spTree>
    <p:extLst>
      <p:ext uri="{BB962C8B-B14F-4D97-AF65-F5344CB8AC3E}">
        <p14:creationId xmlns:p14="http://schemas.microsoft.com/office/powerpoint/2010/main" val="288116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8096" y="250333"/>
            <a:ext cx="28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Infra-red sensitivity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195" y="711998"/>
            <a:ext cx="5265705" cy="3857587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81" y="4897798"/>
            <a:ext cx="2755900" cy="1778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232" y="5237074"/>
            <a:ext cx="2540000" cy="1905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320954" y="6382959"/>
            <a:ext cx="16722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>
                <a:latin typeface="cmr10"/>
                <a:cs typeface="cmr10"/>
              </a:rPr>
              <a:t>From </a:t>
            </a:r>
            <a:r>
              <a:rPr lang="en-US" sz="1200" b="1">
                <a:hlinkClick r:id="rId5"/>
              </a:rPr>
              <a:t>hep-ph/0508274</a:t>
            </a:r>
            <a:r>
              <a:rPr lang="en-US" sz="1200" b="1"/>
              <a:t> </a:t>
            </a:r>
            <a:endParaRPr lang="en-US" sz="1200">
              <a:latin typeface="cmr10"/>
              <a:cs typeface="cmr1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3866" y="434949"/>
            <a:ext cx="2698988" cy="554097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098" y="5812700"/>
            <a:ext cx="614492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3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2094" y="278760"/>
            <a:ext cx="7784984" cy="6370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>
                <a:latin typeface="cmr10"/>
                <a:cs typeface="cmr10"/>
              </a:rPr>
              <a:t>The pQCD part of the calculation is under</a:t>
            </a:r>
            <a:br>
              <a:rPr lang="en-US" sz="2400">
                <a:latin typeface="cmr10"/>
                <a:cs typeface="cmr10"/>
              </a:rPr>
            </a:br>
            <a:r>
              <a:rPr lang="en-US" sz="2400">
                <a:latin typeface="cmr10"/>
                <a:cs typeface="cmr10"/>
              </a:rPr>
              <a:t>“reasonable” control (off-diagonal gluon uncertainty dominates).</a:t>
            </a:r>
          </a:p>
          <a:p>
            <a:pPr marL="457200" indent="-457200">
              <a:buAutoNum type="arabicPeriod"/>
            </a:pPr>
            <a:endParaRPr lang="en-US" sz="2400">
              <a:latin typeface="cmr10"/>
              <a:cs typeface="cmr10"/>
            </a:endParaRPr>
          </a:p>
          <a:p>
            <a:pPr marL="457200" indent="-457200">
              <a:buAutoNum type="arabicPeriod"/>
            </a:pPr>
            <a:r>
              <a:rPr lang="en-US" sz="2400">
                <a:latin typeface="cmr10"/>
                <a:cs typeface="cmr10"/>
              </a:rPr>
              <a:t>Need a good model of factorization breaking</a:t>
            </a:r>
            <a:br>
              <a:rPr lang="en-US" sz="2400">
                <a:latin typeface="cmr10"/>
                <a:cs typeface="cmr10"/>
              </a:rPr>
            </a:br>
            <a:r>
              <a:rPr lang="en-US" sz="2400">
                <a:latin typeface="cmr10"/>
                <a:cs typeface="cmr10"/>
              </a:rPr>
              <a:t>exchanges (a.k.a. gap survival). Central production</a:t>
            </a:r>
            <a:br>
              <a:rPr lang="en-US" sz="2400">
                <a:latin typeface="cmr10"/>
                <a:cs typeface="cmr10"/>
              </a:rPr>
            </a:br>
            <a:r>
              <a:rPr lang="en-US" sz="2400">
                <a:latin typeface="cmr10"/>
                <a:cs typeface="cmr10"/>
              </a:rPr>
              <a:t>of other high-mass systems (</a:t>
            </a:r>
            <a:r>
              <a:rPr lang="en-US" sz="2400">
                <a:solidFill>
                  <a:srgbClr val="FF0000"/>
                </a:solidFill>
                <a:latin typeface="cmr10"/>
                <a:cs typeface="cmr10"/>
              </a:rPr>
              <a:t>di-photons &amp; dijets</a:t>
            </a:r>
            <a:r>
              <a:rPr lang="en-US" sz="2400">
                <a:latin typeface="cmr10"/>
                <a:cs typeface="cmr10"/>
              </a:rPr>
              <a:t>) will really help us to understand it.</a:t>
            </a:r>
          </a:p>
          <a:p>
            <a:pPr marL="457200" indent="-457200">
              <a:buAutoNum type="arabicPeriod"/>
            </a:pPr>
            <a:endParaRPr lang="en-US" sz="2400">
              <a:latin typeface="cmr10"/>
              <a:cs typeface="cmr10"/>
            </a:endParaRPr>
          </a:p>
          <a:p>
            <a:pPr marL="457200" indent="-457200">
              <a:buAutoNum type="arabicPeriod"/>
            </a:pPr>
            <a:r>
              <a:rPr lang="en-US" sz="2400">
                <a:latin typeface="cmr10"/>
                <a:cs typeface="cmr10"/>
              </a:rPr>
              <a:t>Correct treatment of Sudakov and TOTEM data pull cross section down.</a:t>
            </a:r>
          </a:p>
          <a:p>
            <a:pPr marL="457200" indent="-457200">
              <a:buAutoNum type="arabicPeriod"/>
            </a:pPr>
            <a:endParaRPr lang="en-US" sz="2400">
              <a:latin typeface="cmr10"/>
              <a:cs typeface="cmr10"/>
            </a:endParaRPr>
          </a:p>
          <a:p>
            <a:pPr marL="457200" indent="-457200">
              <a:buAutoNum type="arabicPeriod"/>
            </a:pPr>
            <a:r>
              <a:rPr lang="en-US" sz="2400">
                <a:latin typeface="cmr10"/>
                <a:cs typeface="cmr10"/>
              </a:rPr>
              <a:t>Higher order corrections and CDF data push</a:t>
            </a:r>
            <a:br>
              <a:rPr lang="en-US" sz="2400">
                <a:latin typeface="cmr10"/>
                <a:cs typeface="cmr10"/>
              </a:rPr>
            </a:br>
            <a:r>
              <a:rPr lang="en-US" sz="2400">
                <a:latin typeface="cmr10"/>
                <a:cs typeface="cmr10"/>
              </a:rPr>
              <a:t>cross section up.</a:t>
            </a:r>
          </a:p>
          <a:p>
            <a:pPr marL="457200" indent="-457200">
              <a:buAutoNum type="arabicPeriod"/>
            </a:pPr>
            <a:endParaRPr lang="en-US" sz="2400">
              <a:latin typeface="cmr10"/>
              <a:cs typeface="cmr10"/>
            </a:endParaRPr>
          </a:p>
          <a:p>
            <a:pPr marL="457200" indent="-457200">
              <a:buAutoNum type="arabicPeriod"/>
            </a:pPr>
            <a:r>
              <a:rPr lang="en-US" sz="2400">
                <a:latin typeface="cmr10"/>
                <a:cs typeface="cmr10"/>
              </a:rPr>
              <a:t>Nobody is claiming a cross section above 2 fb.</a:t>
            </a:r>
          </a:p>
          <a:p>
            <a:pPr marL="457200" indent="-457200">
              <a:buAutoNum type="arabicPeriod"/>
            </a:pPr>
            <a:endParaRPr lang="en-US" sz="2400">
              <a:latin typeface="cmr10"/>
              <a:cs typeface="cmr10"/>
            </a:endParaRPr>
          </a:p>
        </p:txBody>
      </p:sp>
    </p:spTree>
    <p:extLst>
      <p:ext uri="{BB962C8B-B14F-4D97-AF65-F5344CB8AC3E}">
        <p14:creationId xmlns:p14="http://schemas.microsoft.com/office/powerpoint/2010/main" val="1389204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406400"/>
            <a:ext cx="3361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Most recent predictions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870" y="3075624"/>
            <a:ext cx="4057189" cy="2992595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1143000"/>
            <a:ext cx="6985000" cy="685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20560" y="989111"/>
            <a:ext cx="1390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hlinkClick r:id="rId4"/>
              </a:rPr>
              <a:t>arXiv:1301.2552</a:t>
            </a:r>
            <a:r>
              <a:rPr lang="en-US" sz="1400" b="1"/>
              <a:t> </a:t>
            </a:r>
            <a:endParaRPr lang="en-US" sz="1400">
              <a:latin typeface="cmr10"/>
              <a:cs typeface="cmr10"/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2223908"/>
            <a:ext cx="6985000" cy="6731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60218" y="2135236"/>
            <a:ext cx="139048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hlinkClick r:id="rId6"/>
              </a:rPr>
              <a:t>arXiv:1011.3653</a:t>
            </a:r>
            <a:endParaRPr lang="en-US" sz="1400"/>
          </a:p>
          <a:p>
            <a:endParaRPr lang="en-US" sz="2400">
              <a:latin typeface="cmr10"/>
              <a:cs typeface="cmr1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4193" y="3257082"/>
            <a:ext cx="1390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hlinkClick r:id="rId7"/>
              </a:rPr>
              <a:t>arXiv:1211.2105</a:t>
            </a:r>
            <a:endParaRPr lang="en-US" sz="1400">
              <a:latin typeface="cmr10"/>
              <a:cs typeface="cmr1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23350" y="4675987"/>
            <a:ext cx="1390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hlinkClick r:id="rId8"/>
              </a:rPr>
              <a:t>arXiv:1011.5842</a:t>
            </a:r>
            <a:endParaRPr lang="en-US" sz="1400">
              <a:latin typeface="cmr10"/>
              <a:cs typeface="cmr10"/>
            </a:endParaRP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3257082"/>
            <a:ext cx="1358900" cy="4064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4318899"/>
            <a:ext cx="3937000" cy="4064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65760" y="5668109"/>
            <a:ext cx="3806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cmr10"/>
                <a:cs typeface="cmr10"/>
              </a:rPr>
              <a:t>Agreed uncertainty of a factor 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7220" y="4797567"/>
            <a:ext cx="1806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cmr10"/>
                <a:cs typeface="cmr10"/>
              </a:rPr>
              <a:t>Higher scale in Sudakov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60196" y="2704816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cmr10"/>
                <a:cs typeface="cmr10"/>
              </a:rPr>
              <a:t>No Sudakov derivative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68266" y="3564859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cmr10"/>
                <a:cs typeface="cmr10"/>
              </a:rPr>
              <a:t>No Sudakov derivative </a:t>
            </a:r>
          </a:p>
        </p:txBody>
      </p:sp>
    </p:spTree>
    <p:extLst>
      <p:ext uri="{BB962C8B-B14F-4D97-AF65-F5344CB8AC3E}">
        <p14:creationId xmlns:p14="http://schemas.microsoft.com/office/powerpoint/2010/main" val="4270865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2632" y="709399"/>
            <a:ext cx="6942926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How things changed since my 2005 HERA/LHC</a:t>
            </a:r>
            <a:br>
              <a:rPr lang="en-US" sz="2400">
                <a:latin typeface="cmr10"/>
                <a:cs typeface="cmr10"/>
              </a:rPr>
            </a:br>
            <a:r>
              <a:rPr lang="en-US" sz="2400">
                <a:latin typeface="cmr10"/>
                <a:cs typeface="cmr10"/>
              </a:rPr>
              <a:t>review (</a:t>
            </a:r>
            <a:r>
              <a:rPr lang="en-US" sz="2400">
                <a:solidFill>
                  <a:srgbClr val="FF0000"/>
                </a:solidFill>
                <a:latin typeface="cmr10"/>
                <a:cs typeface="cmr10"/>
              </a:rPr>
              <a:t>2 fb</a:t>
            </a:r>
            <a:r>
              <a:rPr lang="en-US" sz="2400">
                <a:latin typeface="cmr10"/>
                <a:cs typeface="cmr10"/>
              </a:rPr>
              <a:t>):</a:t>
            </a:r>
          </a:p>
          <a:p>
            <a:endParaRPr lang="en-US" sz="2400">
              <a:latin typeface="cmr10"/>
              <a:cs typeface="cmr10"/>
            </a:endParaRPr>
          </a:p>
          <a:p>
            <a:endParaRPr lang="en-US" sz="2400">
              <a:latin typeface="cmr10"/>
              <a:cs typeface="cmr10"/>
            </a:endParaRPr>
          </a:p>
          <a:p>
            <a:pPr marL="457200" indent="-457200">
              <a:buAutoNum type="arabicPeriod"/>
            </a:pPr>
            <a:r>
              <a:rPr lang="en-US" sz="2400">
                <a:latin typeface="cmr10"/>
                <a:cs typeface="cmr10"/>
              </a:rPr>
              <a:t>Correction to the Sudakov factor</a:t>
            </a:r>
            <a:br>
              <a:rPr lang="en-US" sz="2400">
                <a:latin typeface="cmr10"/>
                <a:cs typeface="cmr10"/>
              </a:rPr>
            </a:br>
            <a:endParaRPr lang="en-US" sz="2400">
              <a:latin typeface="cmr10"/>
              <a:cs typeface="cmr10"/>
            </a:endParaRPr>
          </a:p>
          <a:p>
            <a:pPr marL="457200" indent="-457200">
              <a:buAutoNum type="arabicPeriod"/>
            </a:pPr>
            <a:r>
              <a:rPr lang="en-US" sz="2400">
                <a:latin typeface="cmr10"/>
                <a:cs typeface="cmr10"/>
              </a:rPr>
              <a:t>New data &amp; suggestion of a lower gap survival</a:t>
            </a:r>
          </a:p>
          <a:p>
            <a:pPr marL="457200" indent="-457200">
              <a:buAutoNum type="arabicPeriod"/>
            </a:pPr>
            <a:endParaRPr lang="en-US" sz="2400">
              <a:latin typeface="cmr10"/>
              <a:cs typeface="cmr10"/>
            </a:endParaRPr>
          </a:p>
          <a:p>
            <a:pPr marL="457200" indent="-457200">
              <a:buAutoNum type="arabicPeriod"/>
            </a:pPr>
            <a:r>
              <a:rPr lang="en-US" sz="2400">
                <a:latin typeface="cmr10"/>
                <a:cs typeface="cmr10"/>
              </a:rPr>
              <a:t>New parton distributions</a:t>
            </a:r>
          </a:p>
          <a:p>
            <a:pPr marL="457200" indent="-457200">
              <a:buAutoNum type="arabicPeriod"/>
            </a:pPr>
            <a:endParaRPr lang="en-US" sz="2400">
              <a:latin typeface="cmr10"/>
              <a:cs typeface="cmr10"/>
            </a:endParaRPr>
          </a:p>
          <a:p>
            <a:pPr marL="457200" indent="-457200">
              <a:buAutoNum type="arabicPeriod"/>
            </a:pPr>
            <a:r>
              <a:rPr lang="en-US" sz="2400">
                <a:latin typeface="cmr10"/>
                <a:cs typeface="cmr10"/>
              </a:rPr>
              <a:t>Higgs discovery</a:t>
            </a:r>
          </a:p>
          <a:p>
            <a:pPr marL="457200" indent="-457200">
              <a:buAutoNum type="arabicPeriod"/>
            </a:pPr>
            <a:endParaRPr lang="en-US" sz="2400">
              <a:latin typeface="cmr10"/>
              <a:cs typeface="cmr10"/>
            </a:endParaRPr>
          </a:p>
          <a:p>
            <a:endParaRPr lang="en-US" sz="2400">
              <a:latin typeface="cmr10"/>
              <a:cs typeface="cmr1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43771" y="1928715"/>
            <a:ext cx="1505540" cy="553610"/>
            <a:chOff x="6570018" y="1313158"/>
            <a:chExt cx="1505540" cy="553610"/>
          </a:xfrm>
        </p:grpSpPr>
        <p:sp>
          <p:nvSpPr>
            <p:cNvPr id="3" name="TextBox 2"/>
            <p:cNvSpPr txBox="1"/>
            <p:nvPr/>
          </p:nvSpPr>
          <p:spPr>
            <a:xfrm>
              <a:off x="6643771" y="1558991"/>
              <a:ext cx="13904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>
                  <a:hlinkClick r:id="rId2"/>
                </a:rPr>
                <a:t>arXiv:0912.3280</a:t>
              </a:r>
              <a:r>
                <a:rPr lang="en-US" sz="1400" b="1"/>
                <a:t> </a:t>
              </a:r>
              <a:endParaRPr lang="en-US" sz="1400">
                <a:latin typeface="cmr10"/>
                <a:cs typeface="cmr1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570018" y="1313158"/>
              <a:ext cx="1505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cmr10"/>
                  <a:cs typeface="cmr10"/>
                </a:rPr>
                <a:t>Coughlin &amp; JRF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4540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8159" y="398957"/>
            <a:ext cx="4435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Key elements in the calculation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086" y="3541318"/>
            <a:ext cx="6008169" cy="1940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060" y="1186255"/>
            <a:ext cx="2974565" cy="2194048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37" y="5815895"/>
            <a:ext cx="6946900" cy="2413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37" y="6303519"/>
            <a:ext cx="68834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767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874" y="999104"/>
            <a:ext cx="5983564" cy="9935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587" y="2453860"/>
            <a:ext cx="5872598" cy="7818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31481" y="999104"/>
            <a:ext cx="2075307" cy="993581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100000"/>
                  <a:shade val="100000"/>
                  <a:satMod val="130000"/>
                  <a:alpha val="12000"/>
                </a:schemeClr>
              </a:gs>
              <a:gs pos="100000">
                <a:schemeClr val="accent2">
                  <a:tint val="50000"/>
                  <a:shade val="100000"/>
                  <a:satMod val="350000"/>
                  <a:alpha val="12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116" y="3658170"/>
            <a:ext cx="4719802" cy="6893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2898" y="4596126"/>
            <a:ext cx="2255783" cy="751927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385" y="4765179"/>
            <a:ext cx="1467529" cy="252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04695" y="4770798"/>
            <a:ext cx="2287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cmr10"/>
                <a:cs typeface="cmr10"/>
              </a:rPr>
              <a:t>Shuvaev et al, hep-ph/9902410</a:t>
            </a:r>
          </a:p>
        </p:txBody>
      </p:sp>
    </p:spTree>
    <p:extLst>
      <p:ext uri="{BB962C8B-B14F-4D97-AF65-F5344CB8AC3E}">
        <p14:creationId xmlns:p14="http://schemas.microsoft.com/office/powerpoint/2010/main" val="3424260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695432" y="937057"/>
            <a:ext cx="8006848" cy="940780"/>
            <a:chOff x="695432" y="556262"/>
            <a:chExt cx="8006848" cy="9407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5432" y="556262"/>
              <a:ext cx="8006848" cy="94078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272997" y="1115038"/>
              <a:ext cx="324000" cy="258111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tint val="100000"/>
                    <a:shade val="100000"/>
                    <a:satMod val="130000"/>
                    <a:alpha val="18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  <a:alpha val="1800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90957" y="678946"/>
              <a:ext cx="952366" cy="258111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tint val="100000"/>
                    <a:shade val="100000"/>
                    <a:satMod val="130000"/>
                    <a:alpha val="18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  <a:alpha val="1800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62" y="2709921"/>
            <a:ext cx="6972300" cy="2032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62" y="3195169"/>
            <a:ext cx="5016500" cy="2032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62" y="3640764"/>
            <a:ext cx="3048000" cy="203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91555" y="3088636"/>
            <a:ext cx="171072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mr10"/>
                <a:cs typeface="cmr10"/>
                <a:hlinkClick r:id="rId6"/>
              </a:rPr>
              <a:t>Tim Coughlin PhD</a:t>
            </a:r>
            <a:br>
              <a:rPr lang="en-US" sz="1400">
                <a:latin typeface="cmr10"/>
                <a:cs typeface="cmr10"/>
                <a:hlinkClick r:id="rId6"/>
              </a:rPr>
            </a:br>
            <a:r>
              <a:rPr lang="en-US" sz="1400">
                <a:latin typeface="cmr10"/>
                <a:cs typeface="cmr10"/>
                <a:hlinkClick r:id="rId6"/>
              </a:rPr>
              <a:t>thesis</a:t>
            </a:r>
            <a:endParaRPr lang="en-US" sz="1400">
              <a:latin typeface="cmr10"/>
              <a:cs typeface="cmr10"/>
            </a:endParaRPr>
          </a:p>
          <a:p>
            <a:endParaRPr lang="en-US" sz="2400">
              <a:latin typeface="cmr10"/>
              <a:cs typeface="cmr1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462" y="5304839"/>
            <a:ext cx="2681535" cy="5363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914" y="5886879"/>
            <a:ext cx="209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mr10"/>
                <a:cs typeface="cmr10"/>
              </a:rPr>
              <a:t>Inclusive Higgs K-factor</a:t>
            </a:r>
          </a:p>
        </p:txBody>
      </p:sp>
    </p:spTree>
    <p:extLst>
      <p:ext uri="{BB962C8B-B14F-4D97-AF65-F5344CB8AC3E}">
        <p14:creationId xmlns:p14="http://schemas.microsoft.com/office/powerpoint/2010/main" val="3480112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im-Thesis 10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78"/>
          <a:stretch/>
        </p:blipFill>
        <p:spPr>
          <a:xfrm>
            <a:off x="-966816" y="-299408"/>
            <a:ext cx="5526608" cy="6452766"/>
          </a:xfrm>
          <a:prstGeom prst="rect">
            <a:avLst/>
          </a:prstGeom>
        </p:spPr>
      </p:pic>
      <p:pic>
        <p:nvPicPr>
          <p:cNvPr id="3" name="Picture 2" descr="Tim-Thesis 10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30"/>
          <a:stretch/>
        </p:blipFill>
        <p:spPr>
          <a:xfrm>
            <a:off x="2602475" y="-340704"/>
            <a:ext cx="5688429" cy="31190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163" y="3598115"/>
            <a:ext cx="3814741" cy="11657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76163" y="5351379"/>
            <a:ext cx="4047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mr10"/>
                <a:cs typeface="cmr10"/>
              </a:rPr>
              <a:t>Diagrams (a) plus (g), (h), (m) – (p) generate</a:t>
            </a:r>
            <a:br>
              <a:rPr lang="en-US" sz="1400">
                <a:latin typeface="cmr10"/>
                <a:cs typeface="cmr10"/>
              </a:rPr>
            </a:br>
            <a:r>
              <a:rPr lang="en-US" sz="1400">
                <a:latin typeface="cmr10"/>
                <a:cs typeface="cmr10"/>
              </a:rPr>
              <a:t>the Sudakov double logarithm (Feynman gauge).</a:t>
            </a: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265" y="6000676"/>
            <a:ext cx="4896000" cy="30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266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182" y="4740629"/>
            <a:ext cx="5220000" cy="9627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160" y="1731325"/>
            <a:ext cx="4464000" cy="3953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182" y="3073894"/>
            <a:ext cx="5544000" cy="11706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23" y="259392"/>
            <a:ext cx="4216400" cy="20130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20576" y="259392"/>
            <a:ext cx="3123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Collinear emissions:</a:t>
            </a:r>
          </a:p>
          <a:p>
            <a:r>
              <a:rPr lang="en-US" sz="2400" u="sng">
                <a:latin typeface="cmr10"/>
                <a:cs typeface="cmr10"/>
              </a:rPr>
              <a:t>Beware the last rung</a:t>
            </a:r>
            <a:endParaRPr lang="en-US" sz="2400">
              <a:latin typeface="cmr10"/>
              <a:cs typeface="cmr1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23" y="2502992"/>
            <a:ext cx="4861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cmr10"/>
                <a:cs typeface="cmr10"/>
              </a:rPr>
              <a:t>If we ignore tilde over splitting kernel, K: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7923" y="4044485"/>
            <a:ext cx="3031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cmr10"/>
                <a:cs typeface="cmr10"/>
              </a:rPr>
              <a:t>But, correct expression 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7923" y="6016443"/>
            <a:ext cx="781274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000">
                <a:latin typeface="cmr10"/>
                <a:cs typeface="cmr10"/>
              </a:rPr>
              <a:t>This is just Dokshitzer, Diakanov &amp; Troyan </a:t>
            </a:r>
            <a:r>
              <a:rPr lang="en-US" sz="1400">
                <a:latin typeface="cmr10"/>
                <a:cs typeface="cmr10"/>
              </a:rPr>
              <a:t>(</a:t>
            </a:r>
            <a:r>
              <a:rPr lang="en-US" sz="1400">
                <a:solidFill>
                  <a:prstClr val="black"/>
                </a:solidFill>
                <a:latin typeface="cmr10"/>
                <a:cs typeface="cmr10"/>
              </a:rPr>
              <a:t>Physics Reports 58, 269 (1980))</a:t>
            </a:r>
          </a:p>
          <a:p>
            <a:endParaRPr lang="en-US" sz="1400">
              <a:latin typeface="cmr10"/>
              <a:cs typeface="cmr10"/>
            </a:endParaRPr>
          </a:p>
        </p:txBody>
      </p:sp>
    </p:spTree>
    <p:extLst>
      <p:ext uri="{BB962C8B-B14F-4D97-AF65-F5344CB8AC3E}">
        <p14:creationId xmlns:p14="http://schemas.microsoft.com/office/powerpoint/2010/main" val="743204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4513" y="382004"/>
            <a:ext cx="4087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cmr10"/>
                <a:cs typeface="cmr10"/>
              </a:rPr>
              <a:t>Off-diagonal parton densities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80867" y="1259580"/>
            <a:ext cx="61426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mr10"/>
                <a:cs typeface="cmr10"/>
              </a:rPr>
              <a:t>Some uncertainty from off-diagonality: not well quantified.</a:t>
            </a:r>
          </a:p>
          <a:p>
            <a:endParaRPr lang="en-US">
              <a:latin typeface="cmr10"/>
              <a:cs typeface="cmr10"/>
            </a:endParaRPr>
          </a:p>
          <a:p>
            <a:r>
              <a:rPr lang="en-US">
                <a:latin typeface="cmr10"/>
                <a:cs typeface="cmr10"/>
              </a:rPr>
              <a:t>Also uncertainty inherent in gluon pdf, e.g.</a:t>
            </a:r>
          </a:p>
        </p:txBody>
      </p:sp>
      <p:pic>
        <p:nvPicPr>
          <p:cNvPr id="6" name="Picture 5" descr="gluons-nnpdf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95" y="2672936"/>
            <a:ext cx="3721307" cy="2520250"/>
          </a:xfrm>
          <a:prstGeom prst="rect">
            <a:avLst/>
          </a:prstGeom>
        </p:spPr>
      </p:pic>
      <p:pic>
        <p:nvPicPr>
          <p:cNvPr id="7" name="Picture 6" descr="gluon-MSTWl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780" y="2517324"/>
            <a:ext cx="4255971" cy="2882351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739" y="5681677"/>
            <a:ext cx="19177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479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rf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>
            <a:latin typeface="cmr10"/>
            <a:cs typeface="cmr1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jrf_blank.potx</Template>
  <TotalTime>977</TotalTime>
  <Words>286</Words>
  <Application>Microsoft Macintosh PowerPoint</Application>
  <PresentationFormat>On-screen Show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jrf_blank</vt:lpstr>
      <vt:lpstr>Central Exclusive Higgs Production: Theory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Forshaw</dc:creator>
  <cp:lastModifiedBy>Jeff Forshaw</cp:lastModifiedBy>
  <cp:revision>121</cp:revision>
  <dcterms:created xsi:type="dcterms:W3CDTF">2012-11-13T19:35:16Z</dcterms:created>
  <dcterms:modified xsi:type="dcterms:W3CDTF">2013-02-12T10:45:42Z</dcterms:modified>
</cp:coreProperties>
</file>