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137" d="100"/>
          <a:sy n="137" d="100"/>
        </p:scale>
        <p:origin x="-6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2/6/2013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1785" y="1010020"/>
            <a:ext cx="7325129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fr-FR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 de gardiennage du </a:t>
            </a:r>
            <a:r>
              <a:rPr lang="fr-F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fr-F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2836" y="5281566"/>
            <a:ext cx="244169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Claude DUCASTEL</a:t>
            </a:r>
          </a:p>
          <a:p>
            <a:pPr algn="ctr"/>
            <a:r>
              <a:rPr lang="fr-CH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GS/IS</a:t>
            </a:r>
          </a:p>
          <a:p>
            <a:pPr algn="ctr"/>
            <a:r>
              <a:rPr lang="fr-CH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Téléphone : 7 33 33</a:t>
            </a:r>
          </a:p>
          <a:p>
            <a:pPr algn="ctr"/>
            <a:r>
              <a:rPr lang="fr-CH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Portable : 16 33 33</a:t>
            </a:r>
            <a:endParaRPr lang="fr-CH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86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4"/>
          <p:cNvSpPr txBox="1"/>
          <p:nvPr/>
        </p:nvSpPr>
        <p:spPr>
          <a:xfrm>
            <a:off x="2688696" y="320950"/>
            <a:ext cx="6130656" cy="2308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6000000" lon="600000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 de fonctionnement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FFFF00"/>
                </a:solidFill>
              </a:rPr>
              <a:t> La CSA coordonne l’activité des agents de surveillance du contrat de gardiennage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FFFF00"/>
                </a:solidFill>
              </a:rPr>
              <a:t> Les utilisateurs et services du CERN communiquent avec la CSA uniquement par téléphone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FFFF00"/>
                </a:solidFill>
              </a:rPr>
              <a:t> Les agents communiquent avec la CSA et entre eux par moyens radio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FFFF00"/>
                </a:solidFill>
              </a:rPr>
              <a:t> les agents sont en permanence seuls</a:t>
            </a:r>
          </a:p>
        </p:txBody>
      </p:sp>
      <p:sp>
        <p:nvSpPr>
          <p:cNvPr id="3" name="ZoneTexte 3"/>
          <p:cNvSpPr txBox="1"/>
          <p:nvPr/>
        </p:nvSpPr>
        <p:spPr>
          <a:xfrm>
            <a:off x="308624" y="3052529"/>
            <a:ext cx="8526752" cy="28623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Communications par Radios portatives</a:t>
            </a:r>
          </a:p>
          <a:p>
            <a:endParaRPr lang="fr-FR" sz="2000" dirty="0" smtClean="0"/>
          </a:p>
          <a:p>
            <a:r>
              <a:rPr lang="fr-FR" sz="2000" dirty="0" smtClean="0"/>
              <a:t>Moyens radio utilisés pour :</a:t>
            </a:r>
          </a:p>
          <a:p>
            <a:pPr>
              <a:buFontTx/>
              <a:buChar char="-"/>
            </a:pPr>
            <a:r>
              <a:rPr lang="fr-FR" sz="2000" dirty="0" smtClean="0"/>
              <a:t> des postes d’agents statiques (entrées A, B, C, D, E, entrée de Prévessin, entrées des sites LHC1, LHC2, LHC5 et LHC8 )</a:t>
            </a:r>
          </a:p>
          <a:p>
            <a:pPr>
              <a:buFontTx/>
              <a:buChar char="-"/>
            </a:pPr>
            <a:r>
              <a:rPr lang="fr-FR" sz="2000" dirty="0" smtClean="0"/>
              <a:t> des postes d’agents mobiles (4 patrouilleurs mobiles, 1 agent parking).</a:t>
            </a:r>
          </a:p>
          <a:p>
            <a:pPr>
              <a:buFontTx/>
              <a:buChar char="-"/>
            </a:pPr>
            <a:r>
              <a:rPr lang="fr-FR" sz="2000" dirty="0" smtClean="0"/>
              <a:t> une centrale de surveillance (CSA)</a:t>
            </a:r>
          </a:p>
          <a:p>
            <a:pPr>
              <a:buFontTx/>
              <a:buChar char="-"/>
            </a:pPr>
            <a:endParaRPr lang="fr-FR" sz="2000" dirty="0" smtClean="0"/>
          </a:p>
          <a:p>
            <a:pPr algn="ctr"/>
            <a:r>
              <a:rPr lang="fr-FR" sz="2000" dirty="0" smtClean="0">
                <a:solidFill>
                  <a:schemeClr val="bg1">
                    <a:lumMod val="95000"/>
                  </a:schemeClr>
                </a:solidFill>
              </a:rPr>
              <a:t>7 postes 24H/24h et 9 postes les heures ouvrables (07h00 à 19h00)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169" y="907085"/>
            <a:ext cx="2330504" cy="166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34"/>
          <p:cNvSpPr txBox="1"/>
          <p:nvPr/>
        </p:nvSpPr>
        <p:spPr>
          <a:xfrm>
            <a:off x="8087230" y="6577241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C. </a:t>
            </a:r>
            <a:r>
              <a:rPr lang="fr-FR" sz="800" dirty="0" err="1" smtClean="0">
                <a:solidFill>
                  <a:schemeClr val="bg1">
                    <a:lumMod val="75000"/>
                  </a:schemeClr>
                </a:solidFill>
              </a:rPr>
              <a:t>Ducastel</a:t>
            </a:r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 – GS/IS</a:t>
            </a:r>
            <a:endParaRPr lang="fr-FR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02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ommunications,postes à clavier,postes téléphoniques,télécommunications,téléphones,téléphones à clavier,téléphones de burea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904527"/>
            <a:ext cx="719361" cy="719361"/>
          </a:xfrm>
          <a:prstGeom prst="rect">
            <a:avLst/>
          </a:prstGeom>
          <a:noFill/>
        </p:spPr>
      </p:pic>
      <p:pic>
        <p:nvPicPr>
          <p:cNvPr id="3" name="Picture 8" descr="communications,postes à clavier,postes téléphoniques,télécommunications,téléphones,téléphones à clavier,téléphones de burea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10175" y="643200"/>
            <a:ext cx="719361" cy="719361"/>
          </a:xfrm>
          <a:prstGeom prst="rect">
            <a:avLst/>
          </a:prstGeom>
          <a:noFill/>
        </p:spPr>
      </p:pic>
      <p:pic>
        <p:nvPicPr>
          <p:cNvPr id="4" name="Picture 4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993743"/>
            <a:ext cx="1152128" cy="115212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329923" y="97199"/>
            <a:ext cx="4493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CSA (Centrale de Surveillance des 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Accès)</a:t>
            </a:r>
            <a:endParaRPr lang="fr-FR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19" y="4994462"/>
            <a:ext cx="1152128" cy="1152128"/>
          </a:xfrm>
          <a:prstGeom prst="rect">
            <a:avLst/>
          </a:prstGeom>
          <a:noFill/>
        </p:spPr>
      </p:pic>
      <p:pic>
        <p:nvPicPr>
          <p:cNvPr id="7" name="Picture 4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0" y="4995181"/>
            <a:ext cx="1152128" cy="1152128"/>
          </a:xfrm>
          <a:prstGeom prst="rect">
            <a:avLst/>
          </a:prstGeom>
          <a:noFill/>
        </p:spPr>
      </p:pic>
      <p:pic>
        <p:nvPicPr>
          <p:cNvPr id="8" name="Picture 4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1" y="4995900"/>
            <a:ext cx="1152128" cy="1152128"/>
          </a:xfrm>
          <a:prstGeom prst="rect">
            <a:avLst/>
          </a:prstGeom>
          <a:noFill/>
        </p:spPr>
      </p:pic>
      <p:pic>
        <p:nvPicPr>
          <p:cNvPr id="9" name="Picture 4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2" y="4996619"/>
            <a:ext cx="1152128" cy="1152128"/>
          </a:xfrm>
          <a:prstGeom prst="rect">
            <a:avLst/>
          </a:prstGeom>
          <a:noFill/>
        </p:spPr>
      </p:pic>
      <p:pic>
        <p:nvPicPr>
          <p:cNvPr id="10" name="Picture 4" descr="activités professionnelles,agents de sécurité,centres commerciaux,entreprises,gardes,hommes,personnes,professions,sécurités,uniform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4323" y="4997338"/>
            <a:ext cx="1152128" cy="1152128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2339752" y="3769607"/>
            <a:ext cx="705386" cy="923330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Connecteur droit avec flèche 13"/>
          <p:cNvCxnSpPr>
            <a:stCxn id="13" idx="1"/>
            <a:endCxn id="4" idx="0"/>
          </p:cNvCxnSpPr>
          <p:nvPr/>
        </p:nvCxnSpPr>
        <p:spPr>
          <a:xfrm flipH="1">
            <a:off x="1259632" y="1719345"/>
            <a:ext cx="2520280" cy="3274398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activités professionnelles,aviation,contrôle de trafic aérien,contrôleurs aériens,personnes,salles de commande,transpor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601255"/>
            <a:ext cx="1621594" cy="2236180"/>
          </a:xfrm>
          <a:prstGeom prst="rect">
            <a:avLst/>
          </a:prstGeom>
          <a:noFill/>
        </p:spPr>
      </p:pic>
      <p:cxnSp>
        <p:nvCxnSpPr>
          <p:cNvPr id="14" name="Connecteur droit avec flèche 12"/>
          <p:cNvCxnSpPr>
            <a:stCxn id="13" idx="1"/>
            <a:endCxn id="6" idx="0"/>
          </p:cNvCxnSpPr>
          <p:nvPr/>
        </p:nvCxnSpPr>
        <p:spPr>
          <a:xfrm flipH="1">
            <a:off x="2627783" y="1719345"/>
            <a:ext cx="1152129" cy="3275117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5"/>
          <p:cNvCxnSpPr>
            <a:stCxn id="13" idx="2"/>
            <a:endCxn id="7" idx="0"/>
          </p:cNvCxnSpPr>
          <p:nvPr/>
        </p:nvCxnSpPr>
        <p:spPr>
          <a:xfrm flipH="1">
            <a:off x="3995934" y="2837435"/>
            <a:ext cx="594775" cy="2157746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26"/>
          <p:cNvCxnSpPr>
            <a:stCxn id="13" idx="2"/>
            <a:endCxn id="8" idx="0"/>
          </p:cNvCxnSpPr>
          <p:nvPr/>
        </p:nvCxnSpPr>
        <p:spPr>
          <a:xfrm>
            <a:off x="4590709" y="2837435"/>
            <a:ext cx="773376" cy="2158465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30"/>
          <p:cNvCxnSpPr>
            <a:stCxn id="13" idx="3"/>
            <a:endCxn id="9" idx="0"/>
          </p:cNvCxnSpPr>
          <p:nvPr/>
        </p:nvCxnSpPr>
        <p:spPr>
          <a:xfrm>
            <a:off x="5401506" y="1719345"/>
            <a:ext cx="1330730" cy="3277274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33"/>
          <p:cNvCxnSpPr>
            <a:stCxn id="13" idx="3"/>
            <a:endCxn id="10" idx="0"/>
          </p:cNvCxnSpPr>
          <p:nvPr/>
        </p:nvCxnSpPr>
        <p:spPr>
          <a:xfrm>
            <a:off x="5401506" y="1719345"/>
            <a:ext cx="2698881" cy="3277993"/>
          </a:xfrm>
          <a:prstGeom prst="straightConnector1">
            <a:avLst/>
          </a:prstGeom>
          <a:ln w="88900">
            <a:solidFill>
              <a:srgbClr val="0070C0">
                <a:alpha val="30000"/>
              </a:srgbClr>
            </a:solidFill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67"/>
          <p:cNvSpPr txBox="1"/>
          <p:nvPr/>
        </p:nvSpPr>
        <p:spPr>
          <a:xfrm>
            <a:off x="4820354" y="3553583"/>
            <a:ext cx="831766" cy="923330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Suivi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rondes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66"/>
          <p:cNvSpPr txBox="1"/>
          <p:nvPr/>
        </p:nvSpPr>
        <p:spPr>
          <a:xfrm>
            <a:off x="5796136" y="3697599"/>
            <a:ext cx="1096775" cy="923330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renfort</a:t>
            </a:r>
          </a:p>
        </p:txBody>
      </p:sp>
      <p:sp>
        <p:nvSpPr>
          <p:cNvPr id="21" name="ZoneTexte 65"/>
          <p:cNvSpPr txBox="1"/>
          <p:nvPr/>
        </p:nvSpPr>
        <p:spPr>
          <a:xfrm>
            <a:off x="1187624" y="2977519"/>
            <a:ext cx="1562223" cy="646331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Retour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d’informations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ZoneTexte 68"/>
          <p:cNvSpPr txBox="1"/>
          <p:nvPr/>
        </p:nvSpPr>
        <p:spPr>
          <a:xfrm>
            <a:off x="3275856" y="3913623"/>
            <a:ext cx="1386598" cy="923330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Informations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suite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contrôle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ZoneTexte 81"/>
          <p:cNvSpPr txBox="1"/>
          <p:nvPr/>
        </p:nvSpPr>
        <p:spPr>
          <a:xfrm>
            <a:off x="7020272" y="3481575"/>
            <a:ext cx="1407309" cy="646331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évènements</a:t>
            </a:r>
          </a:p>
        </p:txBody>
      </p:sp>
      <p:pic>
        <p:nvPicPr>
          <p:cNvPr id="24" name="Picture 4" descr="casques,casques de pompiers,casques de pompoier,chapeaux,gouvernement,haches,hachettes,lutte contre le feu,lutte contre l'incendie,services des urgences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52320" y="25191"/>
            <a:ext cx="1295425" cy="1295425"/>
          </a:xfrm>
          <a:prstGeom prst="rect">
            <a:avLst/>
          </a:prstGeom>
          <a:noFill/>
        </p:spPr>
      </p:pic>
      <p:pic>
        <p:nvPicPr>
          <p:cNvPr id="25" name="Picture 2" descr="écrans de contrôle TV,écrans TV,électronique,entreprises,équipements de surveillance,hommes,opérateurs de panneaux de commande,panneaux de commande,personnes,salles de commande,travailleurs en action,TV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673263"/>
            <a:ext cx="1512168" cy="1512168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539552" y="2041415"/>
            <a:ext cx="843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CCC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7380312" y="1033303"/>
            <a:ext cx="1425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Brigade</a:t>
            </a:r>
            <a:endParaRPr lang="fr-FR" sz="2000" dirty="0"/>
          </a:p>
        </p:txBody>
      </p:sp>
      <p:cxnSp>
        <p:nvCxnSpPr>
          <p:cNvPr id="28" name="Connecteur droit avec flèche 86"/>
          <p:cNvCxnSpPr>
            <a:stCxn id="25" idx="3"/>
            <a:endCxn id="13" idx="1"/>
          </p:cNvCxnSpPr>
          <p:nvPr/>
        </p:nvCxnSpPr>
        <p:spPr>
          <a:xfrm>
            <a:off x="1835696" y="1429347"/>
            <a:ext cx="1944216" cy="289998"/>
          </a:xfrm>
          <a:prstGeom prst="straightConnector1">
            <a:avLst/>
          </a:prstGeom>
          <a:ln w="889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89"/>
          <p:cNvCxnSpPr>
            <a:stCxn id="13" idx="3"/>
            <a:endCxn id="24" idx="1"/>
          </p:cNvCxnSpPr>
          <p:nvPr/>
        </p:nvCxnSpPr>
        <p:spPr>
          <a:xfrm flipV="1">
            <a:off x="5401506" y="672904"/>
            <a:ext cx="2050814" cy="1046441"/>
          </a:xfrm>
          <a:prstGeom prst="straightConnector1">
            <a:avLst/>
          </a:prstGeom>
          <a:ln w="889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96"/>
          <p:cNvSpPr txBox="1"/>
          <p:nvPr/>
        </p:nvSpPr>
        <p:spPr>
          <a:xfrm>
            <a:off x="5724128" y="3049527"/>
            <a:ext cx="472182" cy="369332"/>
          </a:xfrm>
          <a:prstGeom prst="rect">
            <a:avLst/>
          </a:prstGeom>
          <a:solidFill>
            <a:srgbClr val="0070C0">
              <a:alpha val="7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PTI</a:t>
            </a:r>
          </a:p>
        </p:txBody>
      </p:sp>
      <p:cxnSp>
        <p:nvCxnSpPr>
          <p:cNvPr id="31" name="Connecteur droit avec flèche 100"/>
          <p:cNvCxnSpPr>
            <a:stCxn id="13" idx="3"/>
            <a:endCxn id="32" idx="1"/>
          </p:cNvCxnSpPr>
          <p:nvPr/>
        </p:nvCxnSpPr>
        <p:spPr>
          <a:xfrm>
            <a:off x="5401506" y="1719345"/>
            <a:ext cx="2194830" cy="322070"/>
          </a:xfrm>
          <a:prstGeom prst="straightConnector1">
            <a:avLst/>
          </a:prstGeom>
          <a:ln w="889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12" descr="automobiles,autos,gouvernement,police,transport,véhicules,voitures,voitures de police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96336" y="1681375"/>
            <a:ext cx="1345924" cy="720080"/>
          </a:xfrm>
          <a:prstGeom prst="rect">
            <a:avLst/>
          </a:prstGeom>
          <a:noFill/>
        </p:spPr>
      </p:pic>
      <p:pic>
        <p:nvPicPr>
          <p:cNvPr id="33" name="Picture 10" descr="antennes paraboliques,communications,communications par satellite,satellites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0192" y="1609367"/>
            <a:ext cx="719361" cy="719361"/>
          </a:xfrm>
          <a:prstGeom prst="rect">
            <a:avLst/>
          </a:prstGeom>
          <a:noFill/>
        </p:spPr>
      </p:pic>
      <p:sp>
        <p:nvSpPr>
          <p:cNvPr id="34" name="Rectangle 33"/>
          <p:cNvSpPr/>
          <p:nvPr/>
        </p:nvSpPr>
        <p:spPr>
          <a:xfrm>
            <a:off x="7460480" y="2264366"/>
            <a:ext cx="14650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Géolocalisation</a:t>
            </a:r>
          </a:p>
          <a:p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TomTom </a:t>
            </a:r>
            <a:r>
              <a:rPr lang="fr-FR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Fleet</a:t>
            </a:r>
            <a:endParaRPr lang="fr-FR" sz="1600" dirty="0"/>
          </a:p>
        </p:txBody>
      </p:sp>
      <p:sp>
        <p:nvSpPr>
          <p:cNvPr id="35" name="ZoneTexte 34"/>
          <p:cNvSpPr txBox="1"/>
          <p:nvPr/>
        </p:nvSpPr>
        <p:spPr>
          <a:xfrm>
            <a:off x="8087230" y="6577241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C. </a:t>
            </a:r>
            <a:r>
              <a:rPr lang="fr-FR" sz="800" dirty="0" err="1" smtClean="0">
                <a:solidFill>
                  <a:schemeClr val="bg1">
                    <a:lumMod val="75000"/>
                  </a:schemeClr>
                </a:solidFill>
              </a:rPr>
              <a:t>Ducastel</a:t>
            </a:r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 – GS/IS</a:t>
            </a:r>
            <a:endParaRPr lang="fr-FR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54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"/>
          <p:cNvSpPr txBox="1"/>
          <p:nvPr/>
        </p:nvSpPr>
        <p:spPr>
          <a:xfrm>
            <a:off x="568812" y="586218"/>
            <a:ext cx="7992888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Avec le système TETRA,  les fonctionnalités de base restent les mêmes qu’avec l’ancien système radio</a:t>
            </a:r>
          </a:p>
        </p:txBody>
      </p:sp>
      <p:sp>
        <p:nvSpPr>
          <p:cNvPr id="6" name="ZoneTexte 2"/>
          <p:cNvSpPr txBox="1"/>
          <p:nvPr/>
        </p:nvSpPr>
        <p:spPr>
          <a:xfrm>
            <a:off x="568812" y="1642109"/>
            <a:ext cx="7992888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6000000" lon="600000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améliorations: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meilleure couverture radio sur l’ensemble du domaine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qualité de transmission améliorée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matériel moderne</a:t>
            </a:r>
          </a:p>
        </p:txBody>
      </p:sp>
      <p:sp>
        <p:nvSpPr>
          <p:cNvPr id="7" name="ZoneTexte 3"/>
          <p:cNvSpPr txBox="1"/>
          <p:nvPr/>
        </p:nvSpPr>
        <p:spPr>
          <a:xfrm>
            <a:off x="561497" y="3230174"/>
            <a:ext cx="7992888" cy="258532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fr-FR" u="sng" dirty="0" smtClean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plus: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gestion du PTI par les pompiers du CERN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géolocalisation des personnel (intérêt opérationnel)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possibilités de créer des groupes au sein du service de gardiennage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possibilités de créer des groupes entre différents services pour des évènements impliquant plusieurs services CERN (visites officielles, manifestations)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possibilités appels discrets des agents vers la CSA</a:t>
            </a:r>
          </a:p>
          <a:p>
            <a:pPr algn="just">
              <a:buFontTx/>
              <a:buChar char="-"/>
            </a:pPr>
            <a:r>
              <a:rPr lang="fr-F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envoi de messages </a:t>
            </a:r>
            <a:r>
              <a:rPr lang="fr-FR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pré-définis</a:t>
            </a:r>
            <a:endParaRPr lang="fr-FR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ZoneTexte 4"/>
          <p:cNvSpPr txBox="1"/>
          <p:nvPr/>
        </p:nvSpPr>
        <p:spPr>
          <a:xfrm>
            <a:off x="8108295" y="6593709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C. </a:t>
            </a:r>
            <a:r>
              <a:rPr lang="fr-FR" sz="800" dirty="0" err="1" smtClean="0">
                <a:solidFill>
                  <a:schemeClr val="bg1">
                    <a:lumMod val="75000"/>
                  </a:schemeClr>
                </a:solidFill>
              </a:rPr>
              <a:t>Ducastel</a:t>
            </a:r>
            <a:r>
              <a:rPr lang="fr-FR" sz="800" dirty="0" smtClean="0">
                <a:solidFill>
                  <a:schemeClr val="bg1">
                    <a:lumMod val="75000"/>
                  </a:schemeClr>
                </a:solidFill>
              </a:rPr>
              <a:t> – GS/IS</a:t>
            </a:r>
            <a:endParaRPr lang="fr-FR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1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3"/>
          <p:cNvSpPr txBox="1"/>
          <p:nvPr/>
        </p:nvSpPr>
        <p:spPr>
          <a:xfrm>
            <a:off x="557595" y="1374357"/>
            <a:ext cx="7992888" cy="272382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plus dans le futur: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rgbClr val="0070C0"/>
                </a:solidFill>
              </a:rPr>
              <a:t> amélioration de la couverture dans certains bâtiments de surface et dans les installations souterraines.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rgbClr val="0070C0"/>
                </a:solidFill>
              </a:rPr>
              <a:t> système flexible de gestion de rondes par la mise en place et l’utilisation de balises. Système qui remplacera le dispositif de contrôleur de rondes actuellement en place.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rgbClr val="0070C0"/>
                </a:solidFill>
              </a:rPr>
              <a:t>  + + +</a:t>
            </a:r>
          </a:p>
        </p:txBody>
      </p:sp>
      <p:sp>
        <p:nvSpPr>
          <p:cNvPr id="6" name="ZoneTexte 4"/>
          <p:cNvSpPr txBox="1"/>
          <p:nvPr/>
        </p:nvSpPr>
        <p:spPr>
          <a:xfrm>
            <a:off x="8108295" y="6593709"/>
            <a:ext cx="11079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65000"/>
                  </a:schemeClr>
                </a:solidFill>
              </a:rPr>
              <a:t>C. </a:t>
            </a:r>
            <a:r>
              <a:rPr lang="fr-FR" sz="800" dirty="0" err="1" smtClean="0">
                <a:solidFill>
                  <a:schemeClr val="tx1">
                    <a:lumMod val="65000"/>
                  </a:schemeClr>
                </a:solidFill>
              </a:rPr>
              <a:t>Ducastel</a:t>
            </a:r>
            <a:r>
              <a:rPr lang="fr-FR" sz="800" dirty="0" smtClean="0">
                <a:solidFill>
                  <a:schemeClr val="tx1">
                    <a:lumMod val="65000"/>
                  </a:schemeClr>
                </a:solidFill>
              </a:rPr>
              <a:t> – GS/IS</a:t>
            </a:r>
            <a:endParaRPr lang="fr-FR" sz="8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7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6414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31</TotalTime>
  <Words>355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Claude Ducastel</cp:lastModifiedBy>
  <cp:revision>14</cp:revision>
  <dcterms:created xsi:type="dcterms:W3CDTF">2012-11-30T11:04:26Z</dcterms:created>
  <dcterms:modified xsi:type="dcterms:W3CDTF">2013-02-06T08:59:38Z</dcterms:modified>
</cp:coreProperties>
</file>