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29" r:id="rId2"/>
    <p:sldId id="495" r:id="rId3"/>
    <p:sldId id="497" r:id="rId4"/>
    <p:sldId id="498" r:id="rId5"/>
    <p:sldId id="499" r:id="rId6"/>
    <p:sldId id="500" r:id="rId7"/>
    <p:sldId id="49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FE0"/>
    <a:srgbClr val="E9FF96"/>
    <a:srgbClr val="FFE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85" autoAdjust="0"/>
  </p:normalViewPr>
  <p:slideViewPr>
    <p:cSldViewPr snapToGrid="0" snapToObjects="1">
      <p:cViewPr>
        <p:scale>
          <a:sx n="100" d="100"/>
          <a:sy n="100" d="100"/>
        </p:scale>
        <p:origin x="-1040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2/1/13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2/1/13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Lucie Linssen, CLIC/CTF3 CB, Feb 1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dirty="0" smtClean="0"/>
              <a:t>/25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69" t="91739" r="135123" b="-63913"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285750"/>
            <a:ext cx="7567085" cy="12911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detector &amp; physics study</a:t>
            </a:r>
            <a:br>
              <a:rPr lang="en-US" dirty="0" smtClean="0"/>
            </a:br>
            <a:r>
              <a:rPr lang="en-US" dirty="0" err="1" smtClean="0"/>
              <a:t>MoC</a:t>
            </a:r>
            <a:r>
              <a:rPr lang="en-US" dirty="0" smtClean="0"/>
              <a:t>, Snowmass input….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4515" y="5894901"/>
            <a:ext cx="6400800" cy="635012"/>
          </a:xfrm>
        </p:spPr>
        <p:txBody>
          <a:bodyPr>
            <a:noAutofit/>
          </a:bodyPr>
          <a:lstStyle/>
          <a:p>
            <a:r>
              <a:rPr lang="en-US" sz="1800" dirty="0" smtClean="0"/>
              <a:t>Lucie Linssen, CERN</a:t>
            </a:r>
          </a:p>
          <a:p>
            <a:r>
              <a:rPr lang="en-US" sz="1600" dirty="0"/>
              <a:t>o</a:t>
            </a:r>
            <a:r>
              <a:rPr lang="en-US" sz="1600" dirty="0" smtClean="0"/>
              <a:t>n behalf of the CLIC detector and physics study</a:t>
            </a:r>
            <a:endParaRPr lang="en-US" sz="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CERN-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1166"/>
            <a:ext cx="738715" cy="743844"/>
          </a:xfrm>
          <a:prstGeom prst="rect">
            <a:avLst/>
          </a:prstGeom>
        </p:spPr>
      </p:pic>
      <p:pic>
        <p:nvPicPr>
          <p:cNvPr id="9" name="Picture 8" descr="Screen Shot 2012-08-19 at 8.58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924" y="1862658"/>
            <a:ext cx="4037982" cy="406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29966"/>
            <a:ext cx="7410748" cy="121694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Organisation</a:t>
            </a:r>
            <a:r>
              <a:rPr lang="en-US" dirty="0" smtClean="0"/>
              <a:t> of CLIC detector and physics study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1264" y="1246929"/>
            <a:ext cx="69621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Pre-collaboration structure, based on a “Memorandum on Cooperation”</a:t>
            </a:r>
          </a:p>
          <a:p>
            <a:r>
              <a:rPr lang="en-US" b="1" dirty="0"/>
              <a:t>http://</a:t>
            </a:r>
            <a:r>
              <a:rPr lang="en-US" b="1" dirty="0" err="1"/>
              <a:t>lcd.web.cern.ch</a:t>
            </a:r>
            <a:r>
              <a:rPr lang="en-US" b="1" dirty="0"/>
              <a:t>/LCD/Home/</a:t>
            </a:r>
            <a:r>
              <a:rPr lang="en-US" b="1" dirty="0" err="1"/>
              <a:t>MoC.html</a:t>
            </a:r>
            <a:endParaRPr lang="en-US" b="1" dirty="0" smtClean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998663" y="1289473"/>
            <a:ext cx="169862" cy="51911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en-US" sz="2800" dirty="0">
              <a:solidFill>
                <a:srgbClr val="0066FF"/>
              </a:solidFill>
              <a:latin typeface="Times New Roman" pitchFamily="18" charset="0"/>
              <a:ea typeface="ＭＳ Ｐゴシック"/>
              <a:cs typeface="ＭＳ Ｐゴシック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60138" y="1985835"/>
            <a:ext cx="7214037" cy="3578648"/>
            <a:chOff x="775418" y="2026073"/>
            <a:chExt cx="7657200" cy="3965575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r="-490"/>
            <a:stretch/>
          </p:blipFill>
          <p:spPr bwMode="auto">
            <a:xfrm>
              <a:off x="775418" y="2026073"/>
              <a:ext cx="7657200" cy="39655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9" name="Oval 31"/>
            <p:cNvSpPr>
              <a:spLocks noChangeArrowheads="1"/>
            </p:cNvSpPr>
            <p:nvPr/>
          </p:nvSpPr>
          <p:spPr bwMode="auto">
            <a:xfrm>
              <a:off x="4015505" y="2834110"/>
              <a:ext cx="84138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0" name="Oval 34"/>
            <p:cNvSpPr>
              <a:spLocks noChangeArrowheads="1"/>
            </p:cNvSpPr>
            <p:nvPr/>
          </p:nvSpPr>
          <p:spPr bwMode="auto">
            <a:xfrm>
              <a:off x="3985343" y="3200823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1" name="Oval 39"/>
            <p:cNvSpPr>
              <a:spLocks noChangeArrowheads="1"/>
            </p:cNvSpPr>
            <p:nvPr/>
          </p:nvSpPr>
          <p:spPr bwMode="auto">
            <a:xfrm>
              <a:off x="4252043" y="3015085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2" name="Oval 40"/>
            <p:cNvSpPr>
              <a:spLocks noChangeArrowheads="1"/>
            </p:cNvSpPr>
            <p:nvPr/>
          </p:nvSpPr>
          <p:spPr bwMode="auto">
            <a:xfrm>
              <a:off x="1796180" y="3129385"/>
              <a:ext cx="82550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3" name="Oval 41"/>
            <p:cNvSpPr>
              <a:spLocks noChangeArrowheads="1"/>
            </p:cNvSpPr>
            <p:nvPr/>
          </p:nvSpPr>
          <p:spPr bwMode="auto">
            <a:xfrm>
              <a:off x="4280618" y="2622973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4" name="Oval 46"/>
            <p:cNvSpPr>
              <a:spLocks noChangeArrowheads="1"/>
            </p:cNvSpPr>
            <p:nvPr/>
          </p:nvSpPr>
          <p:spPr bwMode="auto">
            <a:xfrm>
              <a:off x="5019960" y="3387090"/>
              <a:ext cx="84138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5" name="Oval 61"/>
            <p:cNvSpPr>
              <a:spLocks noChangeArrowheads="1"/>
            </p:cNvSpPr>
            <p:nvPr/>
          </p:nvSpPr>
          <p:spPr bwMode="auto">
            <a:xfrm>
              <a:off x="4058368" y="2851573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6" name="Oval 59"/>
            <p:cNvSpPr>
              <a:spLocks noChangeArrowheads="1"/>
            </p:cNvSpPr>
            <p:nvPr/>
          </p:nvSpPr>
          <p:spPr bwMode="auto">
            <a:xfrm>
              <a:off x="4583830" y="3080173"/>
              <a:ext cx="85725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4728822" y="3144201"/>
              <a:ext cx="85725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8" name="Oval 59"/>
            <p:cNvSpPr>
              <a:spLocks noChangeArrowheads="1"/>
            </p:cNvSpPr>
            <p:nvPr/>
          </p:nvSpPr>
          <p:spPr bwMode="auto">
            <a:xfrm>
              <a:off x="4708448" y="2834110"/>
              <a:ext cx="87313" cy="87312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19" name="Oval 59"/>
            <p:cNvSpPr>
              <a:spLocks noChangeArrowheads="1"/>
            </p:cNvSpPr>
            <p:nvPr/>
          </p:nvSpPr>
          <p:spPr bwMode="auto">
            <a:xfrm>
              <a:off x="4280618" y="2765848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0" name="Oval 33"/>
            <p:cNvSpPr>
              <a:spLocks noChangeArrowheads="1"/>
            </p:cNvSpPr>
            <p:nvPr/>
          </p:nvSpPr>
          <p:spPr bwMode="auto">
            <a:xfrm>
              <a:off x="4372693" y="2980160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1" name="Oval 33"/>
            <p:cNvSpPr>
              <a:spLocks noChangeArrowheads="1"/>
            </p:cNvSpPr>
            <p:nvPr/>
          </p:nvSpPr>
          <p:spPr bwMode="auto">
            <a:xfrm>
              <a:off x="4493343" y="2916659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4" name="Oval 61"/>
            <p:cNvSpPr>
              <a:spLocks noChangeArrowheads="1"/>
            </p:cNvSpPr>
            <p:nvPr/>
          </p:nvSpPr>
          <p:spPr bwMode="auto">
            <a:xfrm>
              <a:off x="3990967" y="2879720"/>
              <a:ext cx="84137" cy="7937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19050" algn="ctr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96638" y="5613400"/>
            <a:ext cx="7189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Light-weight collaborative structure =&gt; </a:t>
            </a:r>
            <a:r>
              <a:rPr lang="en-US" b="1" dirty="0" smtClean="0">
                <a:solidFill>
                  <a:srgbClr val="FF0000"/>
                </a:solidFill>
              </a:rPr>
              <a:t>partners join on “best effort” basis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Organisation</a:t>
            </a:r>
            <a:r>
              <a:rPr lang="en-US" dirty="0" smtClean="0">
                <a:solidFill>
                  <a:srgbClr val="FF0000"/>
                </a:solidFill>
              </a:rPr>
              <a:t> resembling most particle physics experiments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Central body is the Institute Board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752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Members signing </a:t>
            </a:r>
            <a:r>
              <a:rPr lang="en-US" dirty="0" err="1" smtClean="0"/>
              <a:t>MoC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6361" y="1181100"/>
            <a:ext cx="7293239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Partners who have already joined:</a:t>
            </a:r>
          </a:p>
          <a:p>
            <a:endParaRPr lang="en-US" i="1" dirty="0" smtClean="0"/>
          </a:p>
          <a:p>
            <a:r>
              <a:rPr lang="en-US" i="1" dirty="0" smtClean="0"/>
              <a:t>Belarus</a:t>
            </a:r>
            <a:r>
              <a:rPr lang="en-US" dirty="0" smtClean="0"/>
              <a:t>:			NC </a:t>
            </a:r>
            <a:r>
              <a:rPr lang="en-US" dirty="0"/>
              <a:t>PHEP Minsk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Czech </a:t>
            </a:r>
            <a:r>
              <a:rPr lang="en-US" i="1" dirty="0"/>
              <a:t>Republic</a:t>
            </a:r>
            <a:r>
              <a:rPr lang="en-US" dirty="0" smtClean="0"/>
              <a:t>:	Academy </a:t>
            </a:r>
            <a:r>
              <a:rPr lang="en-US" dirty="0"/>
              <a:t>of Sciences Prague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Denmark</a:t>
            </a:r>
            <a:r>
              <a:rPr lang="en-US" dirty="0" smtClean="0"/>
              <a:t>:			Aarhus </a:t>
            </a:r>
            <a:r>
              <a:rPr lang="en-US" dirty="0"/>
              <a:t>Univ.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Germany</a:t>
            </a:r>
            <a:r>
              <a:rPr lang="en-US" dirty="0" smtClean="0"/>
              <a:t>:			MPI </a:t>
            </a:r>
            <a:r>
              <a:rPr lang="en-US" dirty="0"/>
              <a:t>Munich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Israel</a:t>
            </a:r>
            <a:r>
              <a:rPr lang="en-US" dirty="0" smtClean="0"/>
              <a:t>:			Tel </a:t>
            </a:r>
            <a:r>
              <a:rPr lang="en-US" dirty="0"/>
              <a:t>Aviv Univ.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Norway</a:t>
            </a:r>
            <a:r>
              <a:rPr lang="en-US" dirty="0" smtClean="0"/>
              <a:t>:			Bergen </a:t>
            </a:r>
            <a:r>
              <a:rPr lang="en-US" dirty="0"/>
              <a:t>Univ.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Romania</a:t>
            </a:r>
            <a:r>
              <a:rPr lang="en-US" dirty="0" smtClean="0"/>
              <a:t>:			Inst</a:t>
            </a:r>
            <a:r>
              <a:rPr lang="en-US" dirty="0"/>
              <a:t>. of Space Science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Serbia</a:t>
            </a:r>
            <a:r>
              <a:rPr lang="en-US" dirty="0" smtClean="0"/>
              <a:t>:			</a:t>
            </a:r>
            <a:r>
              <a:rPr lang="en-US" dirty="0" err="1" smtClean="0"/>
              <a:t>Vinca</a:t>
            </a:r>
            <a:r>
              <a:rPr lang="en-US" dirty="0" smtClean="0"/>
              <a:t> </a:t>
            </a:r>
            <a:r>
              <a:rPr lang="en-US" dirty="0"/>
              <a:t>Inst. Belgrade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Spain</a:t>
            </a:r>
            <a:r>
              <a:rPr lang="en-US" dirty="0" smtClean="0"/>
              <a:t>:			Spanish </a:t>
            </a:r>
            <a:r>
              <a:rPr lang="en-US" dirty="0"/>
              <a:t>LC network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UK</a:t>
            </a:r>
            <a:r>
              <a:rPr lang="en-US" dirty="0" smtClean="0"/>
              <a:t>:				Cambridge </a:t>
            </a:r>
            <a:r>
              <a:rPr lang="en-US" dirty="0"/>
              <a:t>Univ. + Oxford Univ</a:t>
            </a:r>
            <a:r>
              <a:rPr lang="en-US" dirty="0" smtClean="0"/>
              <a:t>. + Birmingham Univ.;</a:t>
            </a:r>
          </a:p>
          <a:p>
            <a:r>
              <a:rPr lang="en-US" i="1" dirty="0" smtClean="0"/>
              <a:t>USA</a:t>
            </a:r>
            <a:r>
              <a:rPr lang="en-US" dirty="0" smtClean="0"/>
              <a:t>:				Argonne </a:t>
            </a:r>
            <a:r>
              <a:rPr lang="en-US" dirty="0"/>
              <a:t>lab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CERN</a:t>
            </a:r>
            <a:endParaRPr lang="en-US" dirty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Discussions ongoing with ~8 additional partners:</a:t>
            </a:r>
          </a:p>
          <a:p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Annecy, Edinburgh,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Krakow (2*), </a:t>
            </a:r>
            <a:r>
              <a:rPr lang="en-US" i="1" dirty="0" smtClean="0">
                <a:solidFill>
                  <a:schemeClr val="bg1">
                    <a:lumMod val="75000"/>
                  </a:schemeClr>
                </a:solidFill>
              </a:rPr>
              <a:t>Oslo, Bucharest, Athens, Santiago de Chile</a:t>
            </a:r>
            <a:endParaRPr lang="en-US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693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informal IB meeting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36361" y="1181100"/>
            <a:ext cx="7293239" cy="2646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First “informal” Institute Board meeting held on 29/1</a:t>
            </a:r>
          </a:p>
          <a:p>
            <a:endParaRPr lang="en-US" sz="1400" b="1" i="1" dirty="0">
              <a:solidFill>
                <a:srgbClr val="0000FF"/>
              </a:solidFill>
            </a:endParaRPr>
          </a:p>
          <a:p>
            <a:r>
              <a:rPr lang="en-US" dirty="0" smtClean="0"/>
              <a:t>As other Partners are still joining =&gt; too early to establish full structure and hold lections</a:t>
            </a:r>
          </a:p>
          <a:p>
            <a:endParaRPr lang="en-US" sz="1200" dirty="0"/>
          </a:p>
          <a:p>
            <a:r>
              <a:rPr lang="en-US" dirty="0" smtClean="0"/>
              <a:t>Next meeting =&gt; end of April 2013</a:t>
            </a:r>
          </a:p>
          <a:p>
            <a:endParaRPr lang="en-US" sz="1200" dirty="0"/>
          </a:p>
          <a:p>
            <a:r>
              <a:rPr lang="en-US" dirty="0" smtClean="0"/>
              <a:t>Early priority of the IB: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Set up publication rules and speakers bureau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Preparation of CLIC physics input to USA Snowmass process</a:t>
            </a:r>
          </a:p>
        </p:txBody>
      </p:sp>
      <p:pic>
        <p:nvPicPr>
          <p:cNvPr id="3" name="Picture 2" descr="Screen Shot 2013-02-01 at 2.10.4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824" y="3870212"/>
            <a:ext cx="4184876" cy="275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755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physics =&gt; Snowmass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Screen Shot 2013-02-01 at 2.05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9144000" cy="575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310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 descr="Screen Shot 2013-02-01 at 2.05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538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1" y="57277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=&gt; Following the wish of the IB members =&gt; Use the new </a:t>
            </a:r>
            <a:r>
              <a:rPr lang="en-US" b="1" dirty="0" err="1" smtClean="0">
                <a:solidFill>
                  <a:srgbClr val="FF0000"/>
                </a:solidFill>
              </a:rPr>
              <a:t>MoC</a:t>
            </a:r>
            <a:r>
              <a:rPr lang="en-US" b="1" dirty="0" smtClean="0">
                <a:solidFill>
                  <a:srgbClr val="FF0000"/>
                </a:solidFill>
              </a:rPr>
              <a:t> situation to have an “author list” for the CLIC physics paper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74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lans for the phase 2013-2016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CLIC/CTF3 CB, Feb 1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2639" y="1212279"/>
            <a:ext cx="8109912" cy="5493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Further exploration of the physics potential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Complete picture of Higgs prospects at ~350 </a:t>
            </a:r>
            <a:r>
              <a:rPr lang="en-US" dirty="0" err="1" smtClean="0"/>
              <a:t>GeV</a:t>
            </a:r>
            <a:r>
              <a:rPr lang="en-US" dirty="0" smtClean="0"/>
              <a:t>, ~1.4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r>
              <a:rPr lang="en-US" dirty="0" smtClean="0"/>
              <a:t>, ~3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Discovery reach for BSM physics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Sensitivity to BSM through high-precision measurements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sz="900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b="1" dirty="0" smtClean="0">
                <a:solidFill>
                  <a:srgbClr val="0000FF"/>
                </a:solidFill>
              </a:rPr>
              <a:t>Detector </a:t>
            </a:r>
            <a:r>
              <a:rPr lang="en-US" b="1" dirty="0" err="1" smtClean="0">
                <a:solidFill>
                  <a:srgbClr val="0000FF"/>
                </a:solidFill>
              </a:rPr>
              <a:t>Optimisation</a:t>
            </a:r>
            <a:r>
              <a:rPr lang="en-US" b="1" dirty="0" smtClean="0">
                <a:solidFill>
                  <a:srgbClr val="0000FF"/>
                </a:solidFill>
              </a:rPr>
              <a:t> studies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O</a:t>
            </a:r>
            <a:r>
              <a:rPr lang="en-US" dirty="0" err="1" smtClean="0"/>
              <a:t>ptimisation</a:t>
            </a:r>
            <a:r>
              <a:rPr lang="en-US" dirty="0" smtClean="0"/>
              <a:t> studies linked to physics (</a:t>
            </a:r>
            <a:r>
              <a:rPr lang="en-US" dirty="0" err="1" smtClean="0"/>
              <a:t>e.g</a:t>
            </a:r>
            <a:r>
              <a:rPr lang="en-US" dirty="0" smtClean="0"/>
              <a:t> aspect ratio, forward region coverage);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Interplay between occupancies and reconstruction;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Interplay between technology R&amp;D and simulation models.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sz="900" dirty="0"/>
          </a:p>
          <a:p>
            <a:r>
              <a:rPr lang="en-US" b="1" dirty="0" smtClean="0">
                <a:solidFill>
                  <a:srgbClr val="0000FF"/>
                </a:solidFill>
              </a:rPr>
              <a:t>Technology demonstrators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Many common developments with ILC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Complemented with CLIC requirements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7" name="Striped Right Arrow 6"/>
          <p:cNvSpPr/>
          <p:nvPr/>
        </p:nvSpPr>
        <p:spPr>
          <a:xfrm rot="10800000">
            <a:off x="7354445" y="1766457"/>
            <a:ext cx="554185" cy="253739"/>
          </a:xfrm>
          <a:prstGeom prst="stripedRightArrow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977915" y="1547096"/>
            <a:ext cx="838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f. LHC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results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 descr="Screen Shot 2013-01-26 at 11.10.3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0183" y="4417854"/>
            <a:ext cx="3763817" cy="1599504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0" name="Striped Right Arrow 9"/>
          <p:cNvSpPr/>
          <p:nvPr/>
        </p:nvSpPr>
        <p:spPr>
          <a:xfrm rot="10800000">
            <a:off x="4689759" y="5093824"/>
            <a:ext cx="554185" cy="253739"/>
          </a:xfrm>
          <a:prstGeom prst="stripedRightArrow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triped Right Arrow 10"/>
          <p:cNvSpPr/>
          <p:nvPr/>
        </p:nvSpPr>
        <p:spPr>
          <a:xfrm>
            <a:off x="4825998" y="2530491"/>
            <a:ext cx="554185" cy="253739"/>
          </a:xfrm>
          <a:prstGeom prst="stripedRightArrow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541820" y="2470736"/>
            <a:ext cx="3126765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Drives the CLIC staging strategy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23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5890</TotalTime>
  <Words>364</Words>
  <Application>Microsoft Macintosh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CLIC detector &amp; physics study MoC, Snowmass input….</vt:lpstr>
      <vt:lpstr>Organisation of CLIC detector and physics study</vt:lpstr>
      <vt:lpstr>Members signing MoC</vt:lpstr>
      <vt:lpstr>First informal IB meeting</vt:lpstr>
      <vt:lpstr>CLIC physics =&gt; Snowmass</vt:lpstr>
      <vt:lpstr>PowerPoint Presentation</vt:lpstr>
      <vt:lpstr>plans for the phase 2013-2016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485</cp:revision>
  <dcterms:created xsi:type="dcterms:W3CDTF">2011-11-21T07:55:02Z</dcterms:created>
  <dcterms:modified xsi:type="dcterms:W3CDTF">2013-02-01T13:12:17Z</dcterms:modified>
</cp:coreProperties>
</file>