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2" r:id="rId2"/>
  </p:sldMasterIdLst>
  <p:notesMasterIdLst>
    <p:notesMasterId r:id="rId24"/>
  </p:notesMasterIdLst>
  <p:handoutMasterIdLst>
    <p:handoutMasterId r:id="rId25"/>
  </p:handoutMasterIdLst>
  <p:sldIdLst>
    <p:sldId id="326" r:id="rId3"/>
    <p:sldId id="339" r:id="rId4"/>
    <p:sldId id="364" r:id="rId5"/>
    <p:sldId id="350" r:id="rId6"/>
    <p:sldId id="352" r:id="rId7"/>
    <p:sldId id="353" r:id="rId8"/>
    <p:sldId id="354" r:id="rId9"/>
    <p:sldId id="358" r:id="rId10"/>
    <p:sldId id="355" r:id="rId11"/>
    <p:sldId id="349" r:id="rId12"/>
    <p:sldId id="356" r:id="rId13"/>
    <p:sldId id="357" r:id="rId14"/>
    <p:sldId id="359" r:id="rId15"/>
    <p:sldId id="360" r:id="rId16"/>
    <p:sldId id="361" r:id="rId17"/>
    <p:sldId id="348" r:id="rId18"/>
    <p:sldId id="365" r:id="rId19"/>
    <p:sldId id="368" r:id="rId20"/>
    <p:sldId id="369" r:id="rId21"/>
    <p:sldId id="362" r:id="rId22"/>
    <p:sldId id="363" r:id="rId23"/>
  </p:sldIdLst>
  <p:sldSz cx="9144000" cy="6858000" type="screen4x3"/>
  <p:notesSz cx="6797675" cy="987425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6D4B"/>
    <a:srgbClr val="FFFFFF"/>
    <a:srgbClr val="003399"/>
    <a:srgbClr val="E4F07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9" autoAdjust="0"/>
    <p:restoredTop sz="94721" autoAdjust="0"/>
  </p:normalViewPr>
  <p:slideViewPr>
    <p:cSldViewPr>
      <p:cViewPr varScale="1">
        <p:scale>
          <a:sx n="70" d="100"/>
          <a:sy n="70" d="100"/>
        </p:scale>
        <p:origin x="-44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45341" cy="49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67" tIns="45634" rIns="91267" bIns="4563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744" y="1"/>
            <a:ext cx="2945341" cy="49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67" tIns="45634" rIns="91267" bIns="4563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379590"/>
            <a:ext cx="2945341" cy="49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67" tIns="45634" rIns="91267" bIns="4563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744" y="9379590"/>
            <a:ext cx="2945341" cy="49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67" tIns="45634" rIns="91267" bIns="4563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A6BEE15-37A2-47CD-9FB3-37098CDC9D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45341" cy="49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54" tIns="46178" rIns="92354" bIns="46178" numCol="1" anchor="t" anchorCtr="0" compatLnSpc="1">
            <a:prstTxWarp prst="textNoShape">
              <a:avLst/>
            </a:prstTxWarp>
          </a:bodyPr>
          <a:lstStyle>
            <a:lvl1pPr defTabSz="92380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744" y="1"/>
            <a:ext cx="2945341" cy="49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54" tIns="46178" rIns="92354" bIns="46178" numCol="1" anchor="t" anchorCtr="0" compatLnSpc="1">
            <a:prstTxWarp prst="textNoShape">
              <a:avLst/>
            </a:prstTxWarp>
          </a:bodyPr>
          <a:lstStyle>
            <a:lvl1pPr algn="r" defTabSz="92380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690585"/>
            <a:ext cx="5438776" cy="4442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54" tIns="46178" rIns="92354" bIns="461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379590"/>
            <a:ext cx="2945341" cy="49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54" tIns="46178" rIns="92354" bIns="46178" numCol="1" anchor="b" anchorCtr="0" compatLnSpc="1">
            <a:prstTxWarp prst="textNoShape">
              <a:avLst/>
            </a:prstTxWarp>
          </a:bodyPr>
          <a:lstStyle>
            <a:lvl1pPr defTabSz="92380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744" y="9379590"/>
            <a:ext cx="2945341" cy="49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54" tIns="46178" rIns="92354" bIns="46178" numCol="1" anchor="b" anchorCtr="0" compatLnSpc="1">
            <a:prstTxWarp prst="textNoShape">
              <a:avLst/>
            </a:prstTxWarp>
          </a:bodyPr>
          <a:lstStyle>
            <a:lvl1pPr algn="r" defTabSz="923805">
              <a:defRPr sz="1200">
                <a:latin typeface="Arial" charset="0"/>
              </a:defRPr>
            </a:lvl1pPr>
          </a:lstStyle>
          <a:p>
            <a:pPr>
              <a:defRPr/>
            </a:pPr>
            <a:fld id="{5410237D-E741-4A22-94EB-659DC3D831C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D0DFE9-0076-4E37-85A2-2BF9AA8F991B}" type="slidenum">
              <a:rPr lang="fr-FR" smtClean="0"/>
              <a:pPr/>
              <a:t>1</a:t>
            </a:fld>
            <a:endParaRPr lang="fr-FR" dirty="0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0E8BA3-C710-4319-A806-C880157BAEFD}" type="slidenum">
              <a:rPr lang="en-US"/>
              <a:pPr/>
              <a:t>5</a:t>
            </a:fld>
            <a:endParaRPr lang="en-US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/>
              <a:t>The residual dose rates in 1.5m distance from the beam line. </a:t>
            </a:r>
          </a:p>
          <a:p>
            <a:pPr>
              <a:buFontTx/>
              <a:buChar char="-"/>
            </a:pPr>
            <a:r>
              <a:rPr lang="en-US" dirty="0"/>
              <a:t> In the upper right corner the blue line visualizes where the dose rate was scored  from the beginning of the  Q2 until the TAN</a:t>
            </a:r>
          </a:p>
          <a:p>
            <a:endParaRPr lang="en-US" dirty="0"/>
          </a:p>
          <a:p>
            <a:r>
              <a:rPr lang="en-US" dirty="0"/>
              <a:t>- In the vertical axis the residual dose rate is plotted and on the horizontal the distance to the IR5. </a:t>
            </a:r>
          </a:p>
          <a:p>
            <a:r>
              <a:rPr lang="en-US" dirty="0"/>
              <a:t>- In order to get a feeling for the dose rates I indicated the dose rate limit above which dose planning is necessary.</a:t>
            </a:r>
          </a:p>
          <a:p>
            <a:endParaRPr lang="en-US" dirty="0"/>
          </a:p>
          <a:p>
            <a:r>
              <a:rPr lang="en-US" dirty="0"/>
              <a:t>Only after 4 month the residual dose rate is everywhere in a distance of 1.5 meter below the 50 </a:t>
            </a:r>
            <a:r>
              <a:rPr lang="en-US" dirty="0" err="1"/>
              <a:t>muSv</a:t>
            </a:r>
            <a:r>
              <a:rPr lang="en-US" dirty="0"/>
              <a:t>/h limit</a:t>
            </a:r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2C7D01-51A7-4BF6-A326-B074F8829B05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/>
              <a:t> On this slide the residual dose rates of the first </a:t>
            </a:r>
            <a:r>
              <a:rPr lang="en-US" dirty="0" err="1"/>
              <a:t>quadrupol</a:t>
            </a:r>
            <a:r>
              <a:rPr lang="en-US" dirty="0"/>
              <a:t> are shown for the same cooling rates as before.</a:t>
            </a:r>
          </a:p>
          <a:p>
            <a:pPr>
              <a:buFontTx/>
              <a:buChar char="-"/>
            </a:pPr>
            <a:r>
              <a:rPr lang="en-US" dirty="0"/>
              <a:t> The plots are showing as  well the cross section through the Q1 and the tunnel </a:t>
            </a:r>
          </a:p>
          <a:p>
            <a:pPr>
              <a:buFontTx/>
              <a:buChar char="-"/>
            </a:pPr>
            <a:r>
              <a:rPr lang="en-US" dirty="0"/>
              <a:t> The dose rate was averaged along the length of the Q1.</a:t>
            </a:r>
          </a:p>
          <a:p>
            <a:pPr>
              <a:buFontTx/>
              <a:buChar char="-"/>
            </a:pPr>
            <a:r>
              <a:rPr lang="en-US" dirty="0"/>
              <a:t> This is the cross-section of the tunnel. The color plot is as well a cut perpendicular to beam line through the Q1. Here the dose rates range from 2 </a:t>
            </a:r>
            <a:r>
              <a:rPr lang="en-US" dirty="0" err="1"/>
              <a:t>mSv</a:t>
            </a:r>
            <a:r>
              <a:rPr lang="en-US" dirty="0"/>
              <a:t>/h  to 0.25 </a:t>
            </a:r>
            <a:r>
              <a:rPr lang="en-US" dirty="0" err="1"/>
              <a:t>mSv</a:t>
            </a:r>
            <a:r>
              <a:rPr lang="en-US" dirty="0"/>
              <a:t>/h  after 4 month cooling.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2C7D01-51A7-4BF6-A326-B074F8829B05}" type="slidenum">
              <a:rPr lang="en-US"/>
              <a:pPr/>
              <a:t>7</a:t>
            </a:fld>
            <a:endParaRPr lang="en-US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/>
              <a:t> On this slide the residual dose rates of the first quadrupol are shown for the same cooling rates as before.</a:t>
            </a:r>
          </a:p>
          <a:p>
            <a:pPr>
              <a:buFontTx/>
              <a:buChar char="-"/>
            </a:pPr>
            <a:r>
              <a:rPr lang="en-US"/>
              <a:t> The plots are showing as  well the cross section through the Q1 and the tunnel </a:t>
            </a:r>
          </a:p>
          <a:p>
            <a:pPr>
              <a:buFontTx/>
              <a:buChar char="-"/>
            </a:pPr>
            <a:r>
              <a:rPr lang="en-US"/>
              <a:t> The dose rate was averaged along the length of the Q1.</a:t>
            </a:r>
          </a:p>
          <a:p>
            <a:pPr>
              <a:buFontTx/>
              <a:buChar char="-"/>
            </a:pPr>
            <a:r>
              <a:rPr lang="en-US"/>
              <a:t> This is the cross-section of the tunnel. The color plot is as well a cut perpendicular to beam line through the Q1. Here the dose rates range from 2 mSv/h  to 0.25 mSv/h  after 4 month cooling.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0E8BA3-C710-4319-A806-C880157BAEFD}" type="slidenum">
              <a:rPr lang="en-US"/>
              <a:pPr/>
              <a:t>8</a:t>
            </a:fld>
            <a:endParaRPr lang="en-US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/>
              <a:t>The residual dose rates in 1.5m distance from the beam line. </a:t>
            </a:r>
          </a:p>
          <a:p>
            <a:pPr>
              <a:buFontTx/>
              <a:buChar char="-"/>
            </a:pPr>
            <a:r>
              <a:rPr lang="en-US" dirty="0"/>
              <a:t> In the upper right corner the blue line visualizes where the dose rate was scored  from the beginning of the  Q2 until the TAN</a:t>
            </a:r>
          </a:p>
          <a:p>
            <a:endParaRPr lang="en-US" dirty="0"/>
          </a:p>
          <a:p>
            <a:r>
              <a:rPr lang="en-US" dirty="0"/>
              <a:t>- In the vertical axis the residual dose rate is plotted and on the horizontal the distance to the IR5. </a:t>
            </a:r>
          </a:p>
          <a:p>
            <a:r>
              <a:rPr lang="en-US" dirty="0"/>
              <a:t>- In order to get a feeling for the dose rates I indicated the dose rate limit above which dose planning is necessary.</a:t>
            </a:r>
          </a:p>
          <a:p>
            <a:endParaRPr lang="en-US" dirty="0"/>
          </a:p>
          <a:p>
            <a:r>
              <a:rPr lang="en-US" dirty="0"/>
              <a:t>Only after 4 month the residual dose rate is everywhere in a distance of 1.5 meter below the 50 </a:t>
            </a:r>
            <a:r>
              <a:rPr lang="en-US" dirty="0" err="1"/>
              <a:t>muSv</a:t>
            </a:r>
            <a:r>
              <a:rPr lang="en-US" dirty="0"/>
              <a:t>/h limit</a:t>
            </a:r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2C7D01-51A7-4BF6-A326-B074F8829B05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/>
              <a:t> On this slide the residual dose rates of the first </a:t>
            </a:r>
            <a:r>
              <a:rPr lang="en-US" dirty="0" err="1"/>
              <a:t>quadrupol</a:t>
            </a:r>
            <a:r>
              <a:rPr lang="en-US" dirty="0"/>
              <a:t> are shown for the same cooling rates as before.</a:t>
            </a:r>
          </a:p>
          <a:p>
            <a:pPr>
              <a:buFontTx/>
              <a:buChar char="-"/>
            </a:pPr>
            <a:r>
              <a:rPr lang="en-US" dirty="0"/>
              <a:t> The plots are showing as  well the cross section through the Q1 and the tunnel </a:t>
            </a:r>
          </a:p>
          <a:p>
            <a:pPr>
              <a:buFontTx/>
              <a:buChar char="-"/>
            </a:pPr>
            <a:r>
              <a:rPr lang="en-US" dirty="0"/>
              <a:t> The dose rate was averaged along the length of the Q1.</a:t>
            </a:r>
          </a:p>
          <a:p>
            <a:pPr>
              <a:buFontTx/>
              <a:buChar char="-"/>
            </a:pPr>
            <a:r>
              <a:rPr lang="en-US" dirty="0"/>
              <a:t> This is the cross-section of the tunnel. The color plot is as well a cut perpendicular to beam line through the Q1. Here the dose rates range from 2 </a:t>
            </a:r>
            <a:r>
              <a:rPr lang="en-US" dirty="0" err="1"/>
              <a:t>mSv</a:t>
            </a:r>
            <a:r>
              <a:rPr lang="en-US" dirty="0"/>
              <a:t>/h  to 0.25 </a:t>
            </a:r>
            <a:r>
              <a:rPr lang="en-US" dirty="0" err="1"/>
              <a:t>mSv</a:t>
            </a:r>
            <a:r>
              <a:rPr lang="en-US" dirty="0"/>
              <a:t>/h  after 4 month cooling.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FEB2C-AEC6-4759-872F-7F07E26DD1D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John Osborne GS-SEM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fr-FR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subtitle</a:t>
            </a:r>
            <a:r>
              <a:rPr lang="fr-FR" dirty="0"/>
              <a:t>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 February 2007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Claude Hauviller &amp; Sylvain Weisz - ICC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A58593-D217-4B96-B7C2-47B287C9441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 February 2007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Claude Hauviller &amp; Sylvain Weisz - ICC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83500-41FC-422E-AB34-8618348A82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 February 2007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Claude Hauviller &amp; Sylvain Weisz - ICC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34C84-F600-4151-85AA-C4E461DB1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66738" y="1143000"/>
            <a:ext cx="39243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143000"/>
            <a:ext cx="39243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 February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Claude Hauviller &amp; Sylvain Weisz - ICC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FAEBC-3C7C-4FD2-B0EF-B48AF9D52C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574675" y="304800"/>
            <a:ext cx="80010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66738" y="1143000"/>
            <a:ext cx="39243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3438" y="1143000"/>
            <a:ext cx="39243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66738" y="3657600"/>
            <a:ext cx="39243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438" y="3657600"/>
            <a:ext cx="39243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July 24, 2008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LIUWG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51C60EEC-9529-4941-AEAD-542D655528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0B3EE-6863-4342-AF53-C10B1B6B8ED4}" type="datetimeFigureOut">
              <a:rPr lang="en-US"/>
              <a:pPr>
                <a:defRPr/>
              </a:pPr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9386E-6A9F-4C50-8ECB-258BF38A73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73807-8684-44BB-9DDA-1AAD6610A2E6}" type="datetimeFigureOut">
              <a:rPr lang="en-US"/>
              <a:pPr>
                <a:defRPr/>
              </a:pPr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70C82-7E6E-4D8D-B6E6-142F6985DA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2AA2C-A064-40FC-8734-F2FBF3619F21}" type="datetimeFigureOut">
              <a:rPr lang="en-US"/>
              <a:pPr>
                <a:defRPr/>
              </a:pPr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ACFDD-6175-4F27-80B9-BDD319424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D7E35-9A9D-4596-85B3-4F3C2DDFAE6C}" type="datetimeFigureOut">
              <a:rPr lang="en-US"/>
              <a:pPr>
                <a:defRPr/>
              </a:pPr>
              <a:t>3/1/2013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6017A-1532-4392-A3E4-19D12AF17D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1090E-DB1A-4755-9C5E-0E6F87DD431F}" type="datetimeFigureOut">
              <a:rPr lang="en-US"/>
              <a:pPr>
                <a:defRPr/>
              </a:pPr>
              <a:t>3/1/2013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9B07E-C895-4A9B-BCEB-AA60D013AA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90F5C-BA00-4E69-A4B4-C527E277201C}" type="datetimeFigureOut">
              <a:rPr lang="en-US"/>
              <a:pPr>
                <a:defRPr/>
              </a:pPr>
              <a:t>3/1/2013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44DEC-A4EF-4EE4-9CA1-FDD4FA22AA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29 October 2009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Sylvain Weisz - BFSP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9BD74-EDEC-4DD0-AD4A-37007E7AFF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32BBA-8538-4E8F-85FF-8075C77D719A}" type="datetimeFigureOut">
              <a:rPr lang="en-US"/>
              <a:pPr>
                <a:defRPr/>
              </a:pPr>
              <a:t>3/1/2013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9911D-31FC-4C5E-B082-D9BE6D61A4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CF88E-156B-4009-9736-AD8061BC9099}" type="datetimeFigureOut">
              <a:rPr lang="en-US"/>
              <a:pPr>
                <a:defRPr/>
              </a:pPr>
              <a:t>3/1/2013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98749-71C4-4333-BC92-FA761A6693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E153C-B437-4946-AE71-F07D38F41BA8}" type="datetimeFigureOut">
              <a:rPr lang="en-US"/>
              <a:pPr>
                <a:defRPr/>
              </a:pPr>
              <a:t>3/1/2013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13868-6CF6-4706-B143-53AB1ACCE7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F0B3C-46B9-44D5-B8E1-B7561E903583}" type="datetimeFigureOut">
              <a:rPr lang="en-US"/>
              <a:pPr>
                <a:defRPr/>
              </a:pPr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035B5-BA27-4BAC-A9A4-A6BF4B3D86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AD8EA-DB9B-461D-9AAC-BC7AAC41B2C8}" type="datetimeFigureOut">
              <a:rPr lang="en-US"/>
              <a:pPr>
                <a:defRPr/>
              </a:pPr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EA219-3C22-4F88-9D30-8FAAC43873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 February 2007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Claude Hauviller &amp; Sylvain Weisz - ICC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00C5E-D52B-49CE-89EB-8EFF454A5A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143000"/>
            <a:ext cx="39243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143000"/>
            <a:ext cx="39243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 February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Claude Hauviller &amp; Sylvain Weisz - ICC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6934AA-084A-44AB-A746-655BB84B9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 February 2007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Claude Hauviller &amp; Sylvain Weisz - ICC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1F4C4-34D4-4FDF-8FB3-C75A52301F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 February 2007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Claude Hauviller &amp; Sylvain Weisz - ICC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AE3E4-91F3-47A5-A7C2-EDFA32E871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29 October 2009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Sylvain Weisz - BFSP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CB193-934B-498B-A6E4-0D14D6D521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 February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Claude Hauviller &amp; Sylvain Weisz - ICC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A78073-F00A-4C4F-B8BC-410C37D310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 February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Claude Hauviller &amp; Sylvain Weisz - ICC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0EF58-26C5-4B08-AF2C-6CCD3D25F6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143000"/>
            <a:ext cx="8001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609600" y="990600"/>
            <a:ext cx="7958138" cy="109538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609600" y="6400800"/>
            <a:ext cx="7924800" cy="1588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81750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2 February 2007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Claude </a:t>
            </a:r>
            <a:r>
              <a:rPr lang="en-US" dirty="0" err="1"/>
              <a:t>Hauviller</a:t>
            </a:r>
            <a:r>
              <a:rPr lang="en-US" dirty="0"/>
              <a:t> &amp; Sylvain Weisz - ICC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81750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612A9EAF-0810-4E5B-B8C8-D27BE26B9C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29" r:id="rId3"/>
    <p:sldLayoutId id="2147483730" r:id="rId4"/>
    <p:sldLayoutId id="2147483731" r:id="rId5"/>
    <p:sldLayoutId id="2147483732" r:id="rId6"/>
    <p:sldLayoutId id="2147483751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52" r:id="rId13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6A10CD-2615-4919-812E-6D0894D01682}" type="datetimeFigureOut">
              <a:rPr lang="en-US"/>
              <a:pPr>
                <a:defRPr/>
              </a:pPr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469948E-8455-4A83-92A1-7651D172C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ransition spd="med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Excel_Worksheet1.xlsx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2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5/58/Nekyia_Staatliche_Antikensammlungen_1494_n2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457200"/>
            <a:ext cx="7772400" cy="1828800"/>
          </a:xfrm>
          <a:noFill/>
        </p:spPr>
        <p:txBody>
          <a:bodyPr/>
          <a:lstStyle/>
          <a:p>
            <a:pPr algn="ctr" eaLnBrk="1" hangingPunct="1"/>
            <a:r>
              <a:rPr lang="fr-CH" b="1" dirty="0" smtClean="0">
                <a:solidFill>
                  <a:srgbClr val="FF0000"/>
                </a:solidFill>
              </a:rPr>
              <a:t/>
            </a:r>
            <a:br>
              <a:rPr lang="fr-CH" b="1" dirty="0" smtClean="0">
                <a:solidFill>
                  <a:srgbClr val="FF0000"/>
                </a:solidFill>
              </a:rPr>
            </a:br>
            <a:r>
              <a:rPr lang="fr-CH" b="1" dirty="0" err="1" smtClean="0">
                <a:solidFill>
                  <a:srgbClr val="FF0000"/>
                </a:solidFill>
              </a:rPr>
              <a:t>Integration</a:t>
            </a:r>
            <a:r>
              <a:rPr lang="fr-CH" b="1" dirty="0" smtClean="0">
                <a:solidFill>
                  <a:srgbClr val="FF0000"/>
                </a:solidFill>
              </a:rPr>
              <a:t> issues in the tunnel and </a:t>
            </a:r>
            <a:br>
              <a:rPr lang="fr-CH" b="1" dirty="0" smtClean="0">
                <a:solidFill>
                  <a:srgbClr val="FF0000"/>
                </a:solidFill>
              </a:rPr>
            </a:br>
            <a:r>
              <a:rPr lang="fr-CH" b="1" dirty="0" smtClean="0">
                <a:solidFill>
                  <a:srgbClr val="FF0000"/>
                </a:solidFill>
              </a:rPr>
              <a:t>Impact on </a:t>
            </a:r>
            <a:r>
              <a:rPr lang="fr-CH" b="1" dirty="0" err="1" smtClean="0">
                <a:solidFill>
                  <a:srgbClr val="FF0000"/>
                </a:solidFill>
              </a:rPr>
              <a:t>general</a:t>
            </a:r>
            <a:r>
              <a:rPr lang="fr-CH" b="1" dirty="0" smtClean="0">
                <a:solidFill>
                  <a:srgbClr val="FF0000"/>
                </a:solidFill>
              </a:rPr>
              <a:t> LHC </a:t>
            </a:r>
            <a:r>
              <a:rPr lang="fr-CH" b="1" dirty="0" err="1" smtClean="0">
                <a:solidFill>
                  <a:srgbClr val="FF0000"/>
                </a:solidFill>
              </a:rPr>
              <a:t>systems</a:t>
            </a:r>
            <a:endParaRPr lang="fr-FR" b="1" dirty="0" smtClean="0">
              <a:solidFill>
                <a:srgbClr val="FF0000"/>
              </a:solidFill>
            </a:endParaRPr>
          </a:p>
        </p:txBody>
      </p:sp>
      <p:sp>
        <p:nvSpPr>
          <p:cNvPr id="16" name="Subtitle 15"/>
          <p:cNvSpPr>
            <a:spLocks noGrp="1"/>
          </p:cNvSpPr>
          <p:nvPr>
            <p:ph type="subTitle" idx="1"/>
          </p:nvPr>
        </p:nvSpPr>
        <p:spPr>
          <a:xfrm>
            <a:off x="1143000" y="2590800"/>
            <a:ext cx="6477000" cy="3810000"/>
          </a:xfrm>
        </p:spPr>
        <p:txBody>
          <a:bodyPr/>
          <a:lstStyle/>
          <a:p>
            <a:pPr marL="627063" indent="-574675">
              <a:spcBef>
                <a:spcPts val="0"/>
              </a:spcBef>
              <a:buClr>
                <a:srgbClr val="FF0000"/>
              </a:buClr>
              <a:buFont typeface="Wingdings" pitchFamily="2" charset="2"/>
              <a:buChar char="q"/>
              <a:tabLst>
                <a:tab pos="52388" algn="l"/>
              </a:tabLst>
            </a:pPr>
            <a:r>
              <a:rPr lang="en-US" sz="1800" dirty="0" smtClean="0"/>
              <a:t>Space requirements</a:t>
            </a:r>
          </a:p>
          <a:p>
            <a:pPr marL="627063" indent="-574675">
              <a:spcBef>
                <a:spcPts val="0"/>
              </a:spcBef>
              <a:buClr>
                <a:srgbClr val="FF0000"/>
              </a:buClr>
              <a:buFont typeface="Wingdings" pitchFamily="2" charset="2"/>
              <a:buChar char="q"/>
              <a:tabLst>
                <a:tab pos="52388" algn="l"/>
              </a:tabLst>
            </a:pPr>
            <a:r>
              <a:rPr lang="en-US" sz="1800" dirty="0" smtClean="0"/>
              <a:t>Radiation levels</a:t>
            </a:r>
          </a:p>
          <a:p>
            <a:pPr marL="627063" indent="-574675">
              <a:spcBef>
                <a:spcPts val="0"/>
              </a:spcBef>
              <a:buClr>
                <a:srgbClr val="FF0000"/>
              </a:buClr>
              <a:buFont typeface="Wingdings" pitchFamily="2" charset="2"/>
              <a:buChar char="q"/>
              <a:tabLst>
                <a:tab pos="52388" algn="l"/>
              </a:tabLst>
            </a:pPr>
            <a:r>
              <a:rPr lang="en-US" sz="1800" dirty="0" smtClean="0"/>
              <a:t>Existing/missing infrastructure and associated equipments</a:t>
            </a:r>
          </a:p>
          <a:p>
            <a:pPr marL="627063" indent="-574675">
              <a:spcBef>
                <a:spcPts val="0"/>
              </a:spcBef>
              <a:buClr>
                <a:srgbClr val="FF0000"/>
              </a:buClr>
              <a:buFont typeface="Wingdings" pitchFamily="2" charset="2"/>
              <a:buChar char="q"/>
              <a:tabLst>
                <a:tab pos="52388" algn="l"/>
              </a:tabLst>
            </a:pPr>
            <a:r>
              <a:rPr lang="en-US" sz="1800" dirty="0" smtClean="0"/>
              <a:t>Interferences with Single Event Errors mitigation works</a:t>
            </a:r>
          </a:p>
          <a:p>
            <a:pPr marL="627063" indent="-574675">
              <a:spcBef>
                <a:spcPts val="0"/>
              </a:spcBef>
              <a:buClr>
                <a:srgbClr val="FF0000"/>
              </a:buClr>
              <a:buFont typeface="Wingdings" pitchFamily="2" charset="2"/>
              <a:buChar char="q"/>
              <a:tabLst>
                <a:tab pos="52388" algn="l"/>
              </a:tabLst>
            </a:pPr>
            <a:r>
              <a:rPr lang="en-US" sz="1800" dirty="0" smtClean="0"/>
              <a:t>Installation planning</a:t>
            </a:r>
          </a:p>
          <a:p>
            <a:pPr marL="627063" indent="-574675">
              <a:spcBef>
                <a:spcPts val="0"/>
              </a:spcBef>
              <a:buClr>
                <a:srgbClr val="FF0000"/>
              </a:buClr>
              <a:tabLst>
                <a:tab pos="52388" algn="l"/>
              </a:tabLst>
            </a:pPr>
            <a:r>
              <a:rPr lang="en-US" sz="2000" dirty="0" smtClean="0"/>
              <a:t>		</a:t>
            </a:r>
            <a:r>
              <a:rPr lang="en-US" sz="2000" u="heavy" dirty="0" smtClean="0">
                <a:uFill>
                  <a:solidFill>
                    <a:schemeClr val="accent6"/>
                  </a:solidFill>
                </a:uFill>
              </a:rPr>
              <a:t>Illustrated by IR phase-1 upgrade case</a:t>
            </a:r>
            <a:r>
              <a:rPr lang="en-US" sz="2000" dirty="0" smtClean="0"/>
              <a:t>, </a:t>
            </a:r>
          </a:p>
          <a:p>
            <a:pPr marL="627063" indent="-574675">
              <a:spcBef>
                <a:spcPts val="0"/>
              </a:spcBef>
              <a:buClr>
                <a:srgbClr val="FF0000"/>
              </a:buClr>
              <a:tabLst>
                <a:tab pos="52388" algn="l"/>
              </a:tabLst>
            </a:pPr>
            <a:r>
              <a:rPr lang="en-US" sz="2000" dirty="0" smtClean="0"/>
              <a:t>		Extension to other LHC upgrades as:</a:t>
            </a:r>
          </a:p>
          <a:p>
            <a:pPr marL="627063" indent="-574675">
              <a:spcBef>
                <a:spcPts val="0"/>
              </a:spcBef>
              <a:buClr>
                <a:srgbClr val="FF0000"/>
              </a:buClr>
              <a:buFont typeface="Wingdings" pitchFamily="2" charset="2"/>
              <a:buChar char="q"/>
              <a:tabLst>
                <a:tab pos="52388" algn="l"/>
              </a:tabLst>
            </a:pPr>
            <a:r>
              <a:rPr lang="en-US" sz="1800" dirty="0" smtClean="0"/>
              <a:t>Modification of the matching sections</a:t>
            </a:r>
          </a:p>
          <a:p>
            <a:pPr marL="627063" indent="-574675">
              <a:spcBef>
                <a:spcPts val="0"/>
              </a:spcBef>
              <a:buClr>
                <a:srgbClr val="FF0000"/>
              </a:buClr>
              <a:buFont typeface="Wingdings" pitchFamily="2" charset="2"/>
              <a:buChar char="q"/>
              <a:tabLst>
                <a:tab pos="52388" algn="l"/>
              </a:tabLst>
            </a:pPr>
            <a:r>
              <a:rPr lang="en-US" sz="1800" dirty="0" smtClean="0"/>
              <a:t>Additional collimators</a:t>
            </a:r>
          </a:p>
          <a:p>
            <a:pPr marL="627063" indent="-574675">
              <a:spcBef>
                <a:spcPts val="0"/>
              </a:spcBef>
              <a:buClr>
                <a:srgbClr val="FF0000"/>
              </a:buClr>
              <a:buFont typeface="Wingdings" pitchFamily="2" charset="2"/>
              <a:buChar char="q"/>
              <a:tabLst>
                <a:tab pos="52388" algn="l"/>
              </a:tabLst>
            </a:pPr>
            <a:r>
              <a:rPr lang="en-US" sz="1800" dirty="0" smtClean="0"/>
              <a:t>Upgrade/consolidation of the RF system</a:t>
            </a:r>
            <a:endParaRPr lang="en-US" sz="2000" dirty="0" smtClean="0"/>
          </a:p>
          <a:p>
            <a:pPr marL="627063" indent="-574675">
              <a:spcBef>
                <a:spcPts val="0"/>
              </a:spcBef>
              <a:buClr>
                <a:srgbClr val="FF0000"/>
              </a:buClr>
              <a:tabLst>
                <a:tab pos="52388" algn="l"/>
              </a:tabLst>
            </a:pPr>
            <a:r>
              <a:rPr lang="en-US" sz="1800" dirty="0" smtClean="0"/>
              <a:t>	</a:t>
            </a:r>
            <a:r>
              <a:rPr lang="en-US" sz="2000" dirty="0" smtClean="0"/>
              <a:t>	Summary</a:t>
            </a:r>
          </a:p>
          <a:p>
            <a:pPr marL="627063" indent="-574675">
              <a:spcBef>
                <a:spcPts val="0"/>
              </a:spcBef>
              <a:buClr>
                <a:srgbClr val="FF0000"/>
              </a:buClr>
              <a:buFont typeface="Wingdings" pitchFamily="2" charset="2"/>
              <a:buChar char="q"/>
              <a:tabLst>
                <a:tab pos="52388" algn="l"/>
              </a:tabLst>
            </a:pPr>
            <a:r>
              <a:rPr lang="en-US" sz="1800" dirty="0" smtClean="0"/>
              <a:t>Underground service galleries at Pt1 &amp; Pt5</a:t>
            </a:r>
          </a:p>
          <a:p>
            <a:pPr marL="627063" indent="-574675">
              <a:spcBef>
                <a:spcPts val="0"/>
              </a:spcBef>
              <a:buClr>
                <a:srgbClr val="FF0000"/>
              </a:buClr>
              <a:tabLst>
                <a:tab pos="52388" algn="l"/>
              </a:tabLst>
            </a:pPr>
            <a:endParaRPr lang="fr-CH" sz="2000" dirty="0" smtClean="0"/>
          </a:p>
          <a:p>
            <a:pPr marL="627063" indent="-574675"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q"/>
              <a:tabLst>
                <a:tab pos="52388" algn="l"/>
              </a:tabLst>
            </a:pPr>
            <a:endParaRPr lang="fr-CH" dirty="0" smtClean="0"/>
          </a:p>
          <a:p>
            <a:pPr marL="627063" indent="-574675"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q"/>
              <a:tabLst>
                <a:tab pos="52388" algn="l"/>
              </a:tabLst>
            </a:pPr>
            <a:endParaRPr lang="fr-CH" dirty="0" smtClean="0"/>
          </a:p>
          <a:p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73768" y="6533147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28 January 2010</a:t>
            </a:r>
            <a:endParaRPr lang="fr-FR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41168" y="6533147"/>
            <a:ext cx="1905000" cy="457200"/>
          </a:xfrm>
        </p:spPr>
        <p:txBody>
          <a:bodyPr/>
          <a:lstStyle/>
          <a:p>
            <a:pPr>
              <a:defRPr/>
            </a:pPr>
            <a:fld id="{CF316C16-51F9-4AE2-A333-21010F3AD0AA}" type="slidenum">
              <a:rPr lang="fr-FR"/>
              <a:pPr>
                <a:defRPr/>
              </a:pPr>
              <a:t>1</a:t>
            </a:fld>
            <a:endParaRPr lang="fr-FR" dirty="0"/>
          </a:p>
        </p:txBody>
      </p:sp>
      <p:sp>
        <p:nvSpPr>
          <p:cNvPr id="8" name="Footer Placeholder 4"/>
          <p:cNvSpPr txBox="1">
            <a:spLocks/>
          </p:cNvSpPr>
          <p:nvPr/>
        </p:nvSpPr>
        <p:spPr bwMode="auto">
          <a:xfrm>
            <a:off x="3364089" y="6445956"/>
            <a:ext cx="3124200" cy="6096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LHC Performance workshop – Chamonix 2010 Sylvain Weisz – DG/PRG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fr-CH" sz="3000" b="1" dirty="0" smtClean="0"/>
              <a:t>Installation planning</a:t>
            </a:r>
            <a:endParaRPr lang="en-US" sz="30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994256-A970-41F5-9B9F-B4EC13B12218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28 January 2010</a:t>
            </a:r>
            <a:endParaRPr lang="fr-FR" dirty="0"/>
          </a:p>
        </p:txBody>
      </p:sp>
      <p:sp>
        <p:nvSpPr>
          <p:cNvPr id="8" name="Footer Placeholder 4"/>
          <p:cNvSpPr txBox="1">
            <a:spLocks/>
          </p:cNvSpPr>
          <p:nvPr/>
        </p:nvSpPr>
        <p:spPr bwMode="auto">
          <a:xfrm>
            <a:off x="3352800" y="6400800"/>
            <a:ext cx="2895600" cy="24765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Sylvain Weisz – DG/PRG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48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65458"/>
            <a:ext cx="8458200" cy="5692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" name="Group 18"/>
          <p:cNvGrpSpPr/>
          <p:nvPr/>
        </p:nvGrpSpPr>
        <p:grpSpPr>
          <a:xfrm>
            <a:off x="533400" y="6048103"/>
            <a:ext cx="7010400" cy="369332"/>
            <a:chOff x="533400" y="6048103"/>
            <a:chExt cx="7010400" cy="369332"/>
          </a:xfrm>
        </p:grpSpPr>
        <p:cxnSp>
          <p:nvCxnSpPr>
            <p:cNvPr id="10" name="Straight Arrow Connector 9"/>
            <p:cNvCxnSpPr/>
            <p:nvPr/>
          </p:nvCxnSpPr>
          <p:spPr>
            <a:xfrm rot="10800000">
              <a:off x="533400" y="6248400"/>
              <a:ext cx="2057400" cy="1588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5638800" y="6248400"/>
              <a:ext cx="1905000" cy="1588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2786743" y="6048103"/>
              <a:ext cx="26837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rgbClr val="FF0000"/>
                  </a:solidFill>
                </a:rPr>
                <a:t>9 </a:t>
              </a:r>
              <a:r>
                <a:rPr lang="fr-CH" dirty="0" err="1" smtClean="0">
                  <a:solidFill>
                    <a:srgbClr val="FF0000"/>
                  </a:solidFill>
                </a:rPr>
                <a:t>months</a:t>
              </a:r>
              <a:r>
                <a:rPr lang="fr-CH" dirty="0" smtClean="0">
                  <a:solidFill>
                    <a:srgbClr val="FF0000"/>
                  </a:solidFill>
                </a:rPr>
                <a:t> for 1 triplet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029200" y="1447800"/>
            <a:ext cx="32455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Katy Foraz – Preliminary schedule</a:t>
            </a:r>
            <a:endParaRPr lang="en-US" sz="1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TextBox 13"/>
          <p:cNvSpPr txBox="1">
            <a:spLocks noChangeArrowheads="1"/>
          </p:cNvSpPr>
          <p:nvPr/>
        </p:nvSpPr>
        <p:spPr bwMode="auto">
          <a:xfrm>
            <a:off x="304800" y="1752600"/>
            <a:ext cx="8458200" cy="3993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/>
              <a:t>All specifications should be fixed as soon as possible to start the 	integration work</a:t>
            </a:r>
          </a:p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/>
              <a:t>Will involve work in high radiation area and handling of activated 	elements</a:t>
            </a:r>
          </a:p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/>
              <a:t>Infrastructure will require modifications: cryogenic distribution and 	DSL powering links</a:t>
            </a:r>
          </a:p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/>
              <a:t>Installation/modification of the control and powering equipment in 	the RR’s will need to cope with SEE mitigation developments</a:t>
            </a:r>
          </a:p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/>
              <a:t>					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 smtClean="0">
                <a:sym typeface="Wingdings" pitchFamily="2" charset="2"/>
              </a:rPr>
              <a:t> Activities are very similar to the installation of the new 										triplets;</a:t>
            </a:r>
          </a:p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				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 smtClean="0">
                <a:sym typeface="Wingdings" pitchFamily="2" charset="2"/>
              </a:rPr>
              <a:t> Should minimize successive modifications of the MS, search 							a solution also valid for the phase-2 upgrade of the triplet</a:t>
            </a:r>
            <a:endParaRPr lang="en-US" dirty="0" smtClean="0"/>
          </a:p>
        </p:txBody>
      </p:sp>
      <p:sp>
        <p:nvSpPr>
          <p:cNvPr id="16386" name="Title 9"/>
          <p:cNvSpPr>
            <a:spLocks noGrp="1"/>
          </p:cNvSpPr>
          <p:nvPr>
            <p:ph type="title"/>
          </p:nvPr>
        </p:nvSpPr>
        <p:spPr>
          <a:xfrm>
            <a:off x="228600" y="304800"/>
            <a:ext cx="8575675" cy="609600"/>
          </a:xfrm>
        </p:spPr>
        <p:txBody>
          <a:bodyPr/>
          <a:lstStyle/>
          <a:p>
            <a:pPr algn="ctr" eaLnBrk="1" hangingPunct="1"/>
            <a:r>
              <a:rPr lang="fr-CH" sz="3000" b="1" dirty="0" smtClean="0"/>
              <a:t>Modification of the </a:t>
            </a:r>
            <a:r>
              <a:rPr lang="fr-CH" sz="3000" b="1" dirty="0" err="1" smtClean="0"/>
              <a:t>matching</a:t>
            </a:r>
            <a:r>
              <a:rPr lang="fr-CH" sz="3000" b="1" dirty="0" smtClean="0"/>
              <a:t> sections Pt1 &amp; Pt5 </a:t>
            </a:r>
            <a:r>
              <a:rPr lang="fr-CH" sz="3000" baseline="-25000" dirty="0" smtClean="0"/>
              <a:t>(1/2)</a:t>
            </a:r>
            <a:r>
              <a:rPr lang="fr-CH" sz="3000" b="1" dirty="0" smtClean="0"/>
              <a:t> </a:t>
            </a:r>
            <a:endParaRPr lang="en-US" sz="30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994256-A970-41F5-9B9F-B4EC13B12218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28 January 2010</a:t>
            </a:r>
            <a:endParaRPr lang="fr-FR" dirty="0"/>
          </a:p>
        </p:txBody>
      </p:sp>
      <p:sp>
        <p:nvSpPr>
          <p:cNvPr id="9" name="Footer Placeholder 4"/>
          <p:cNvSpPr txBox="1">
            <a:spLocks/>
          </p:cNvSpPr>
          <p:nvPr/>
        </p:nvSpPr>
        <p:spPr bwMode="auto">
          <a:xfrm>
            <a:off x="3378200" y="6423378"/>
            <a:ext cx="3124200" cy="6096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LHC Performance workshop – Chamonix 2010 Sylvain Weisz – DG/PRG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9"/>
          <p:cNvSpPr>
            <a:spLocks noGrp="1"/>
          </p:cNvSpPr>
          <p:nvPr>
            <p:ph type="title"/>
          </p:nvPr>
        </p:nvSpPr>
        <p:spPr>
          <a:xfrm>
            <a:off x="228600" y="304800"/>
            <a:ext cx="8575675" cy="609600"/>
          </a:xfrm>
        </p:spPr>
        <p:txBody>
          <a:bodyPr/>
          <a:lstStyle/>
          <a:p>
            <a:pPr algn="ctr" eaLnBrk="1" hangingPunct="1"/>
            <a:r>
              <a:rPr lang="fr-CH" sz="3000" b="1" dirty="0" smtClean="0"/>
              <a:t>Modification of the </a:t>
            </a:r>
            <a:r>
              <a:rPr lang="fr-CH" sz="3000" b="1" dirty="0" err="1" smtClean="0"/>
              <a:t>matching</a:t>
            </a:r>
            <a:r>
              <a:rPr lang="fr-CH" sz="3000" b="1" dirty="0" smtClean="0"/>
              <a:t> sections Pt1 &amp; Pt5 </a:t>
            </a:r>
            <a:r>
              <a:rPr lang="fr-CH" sz="3000" baseline="-25000" dirty="0" smtClean="0"/>
              <a:t>(2/2)</a:t>
            </a:r>
            <a:r>
              <a:rPr lang="fr-CH" sz="3000" b="1" dirty="0" smtClean="0"/>
              <a:t> </a:t>
            </a:r>
            <a:endParaRPr lang="en-US" sz="30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994256-A970-41F5-9B9F-B4EC13B12218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28 January 2010</a:t>
            </a:r>
            <a:endParaRPr lang="fr-FR" dirty="0"/>
          </a:p>
        </p:txBody>
      </p:sp>
      <p:pic>
        <p:nvPicPr>
          <p:cNvPr id="178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143000"/>
            <a:ext cx="8109144" cy="522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029200" y="1447800"/>
            <a:ext cx="32455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Katy Foraz – Preliminary schedule</a:t>
            </a:r>
            <a:endParaRPr lang="en-US" sz="1400" dirty="0"/>
          </a:p>
        </p:txBody>
      </p:sp>
      <p:sp>
        <p:nvSpPr>
          <p:cNvPr id="16390" name="TextBox 13"/>
          <p:cNvSpPr txBox="1">
            <a:spLocks noChangeArrowheads="1"/>
          </p:cNvSpPr>
          <p:nvPr/>
        </p:nvSpPr>
        <p:spPr bwMode="auto">
          <a:xfrm>
            <a:off x="152400" y="2667000"/>
            <a:ext cx="8458200" cy="30162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880" indent="-342900" defTabSz="182880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/>
              <a:t>Only a draft version, many task duration need to be consolidated</a:t>
            </a:r>
          </a:p>
          <a:p>
            <a:pPr marL="182880" indent="-342900" defTabSz="182880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/>
              <a:t>Lots of activities involve the same expertise’s as those required for 	the installation of the new triplets</a:t>
            </a:r>
          </a:p>
          <a:p>
            <a:pPr marL="182880" indent="-342900" defTabSz="182880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/>
              <a:t>Global duration for the 4 matching sections, together with the 	installation of the new triplets, will obviously depend on the 	resources (teams and tooling) we can requisite to work in parallel</a:t>
            </a:r>
          </a:p>
          <a:p>
            <a:pPr marL="182880" indent="-342900" defTabSz="182880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/>
              <a:t>Intense and tightly dependant co-activities always carry some risk 	of slippage: planning contingency must be envisaged</a:t>
            </a:r>
          </a:p>
          <a:p>
            <a:pPr marL="182880" indent="-342900" defTabSz="182880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/>
              <a:t>Access points are limited (PM15, PM56), basically no material access 	at Pt5, need to transport from Pt4 or Pt6  </a:t>
            </a:r>
          </a:p>
        </p:txBody>
      </p:sp>
      <p:sp>
        <p:nvSpPr>
          <p:cNvPr id="10" name="Footer Placeholder 4"/>
          <p:cNvSpPr txBox="1">
            <a:spLocks/>
          </p:cNvSpPr>
          <p:nvPr/>
        </p:nvSpPr>
        <p:spPr bwMode="auto">
          <a:xfrm>
            <a:off x="3378200" y="6423378"/>
            <a:ext cx="3124200" cy="6096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LHC Performance workshop – Chamonix 2010 Sylvain Weisz – DG/PRG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TextBox 13"/>
          <p:cNvSpPr txBox="1">
            <a:spLocks noChangeArrowheads="1"/>
          </p:cNvSpPr>
          <p:nvPr/>
        </p:nvSpPr>
        <p:spPr bwMode="auto">
          <a:xfrm>
            <a:off x="228600" y="1143000"/>
            <a:ext cx="8458200" cy="533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/>
              <a:t>Ralf’s shopping list (see precedent presentation):</a:t>
            </a:r>
          </a:p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  <a:buFont typeface="+mj-lt"/>
              <a:buAutoNum type="arabicParenR"/>
            </a:pPr>
            <a:r>
              <a:rPr lang="en-US" dirty="0" smtClean="0"/>
              <a:t>Installation of 2 TCLP collimators at Pt1/5: collimators available, 	infrastructure prepared </a:t>
            </a:r>
          </a:p>
          <a:p>
            <a:pPr marL="182880" indent="-342900" defTabSz="182880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	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 smtClean="0">
                <a:sym typeface="Wingdings" pitchFamily="2" charset="2"/>
              </a:rPr>
              <a:t> could be installed during normal shut down, to be coordinated 			  	  with TOTEM for Pt5</a:t>
            </a:r>
            <a:endParaRPr lang="en-US" dirty="0" smtClean="0"/>
          </a:p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  <a:buFont typeface="+mj-lt"/>
              <a:buAutoNum type="arabicParenR" startAt="2"/>
            </a:pPr>
            <a:r>
              <a:rPr lang="en-US" dirty="0" smtClean="0"/>
              <a:t>Installation of 30 "advanced phase II" collimators at Pt3/7: 	infrastructure prepared, R&amp;D prototyping ongoing </a:t>
            </a:r>
          </a:p>
          <a:p>
            <a:pPr marL="182880" indent="-342900" defTabSz="182880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	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 smtClean="0">
                <a:sym typeface="Wingdings" pitchFamily="2" charset="2"/>
              </a:rPr>
              <a:t> could be installed during normal shut downs as they become 					  available</a:t>
            </a:r>
            <a:endParaRPr lang="en-US" dirty="0" smtClean="0"/>
          </a:p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  <a:buFont typeface="+mj-lt"/>
              <a:buAutoNum type="arabicParenR" startAt="3"/>
            </a:pPr>
            <a:r>
              <a:rPr lang="en-US" dirty="0" smtClean="0"/>
              <a:t>Installation of cold collimators in DS at Pt3/7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 smtClean="0">
                <a:sym typeface="Wingdings" pitchFamily="2" charset="2"/>
              </a:rPr>
              <a:t> see next</a:t>
            </a:r>
            <a:endParaRPr lang="en-US" dirty="0" smtClean="0"/>
          </a:p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  <a:buFont typeface="+mj-lt"/>
              <a:buAutoNum type="arabicParenR" startAt="3"/>
            </a:pPr>
            <a:r>
              <a:rPr lang="en-US" dirty="0" smtClean="0"/>
              <a:t>Installation of cold collimators in DS at Pt2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 smtClean="0">
                <a:sym typeface="Wingdings" pitchFamily="2" charset="2"/>
              </a:rPr>
              <a:t> see next</a:t>
            </a:r>
          </a:p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  <a:buFont typeface="+mj-lt"/>
              <a:buAutoNum type="arabicParenR" startAt="3"/>
            </a:pPr>
            <a:r>
              <a:rPr lang="en-US" dirty="0" smtClean="0">
                <a:sym typeface="Wingdings" pitchFamily="2" charset="2"/>
              </a:rPr>
              <a:t>Installation of 2 additional warm collimators at Pt1/5: associated to 	lower β* optics, new infrastructure required </a:t>
            </a:r>
          </a:p>
          <a:p>
            <a:pPr marL="182880" indent="-342900" defTabSz="182880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	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 smtClean="0">
                <a:sym typeface="Wingdings" pitchFamily="2" charset="2"/>
              </a:rPr>
              <a:t> could be integrated and installed together with the modification 			 	of the matching sections</a:t>
            </a:r>
          </a:p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  <a:buFont typeface="+mj-lt"/>
              <a:buAutoNum type="arabicParenR" startAt="6"/>
            </a:pPr>
            <a:r>
              <a:rPr lang="en-US" dirty="0" smtClean="0">
                <a:sym typeface="Wingdings" pitchFamily="2" charset="2"/>
              </a:rPr>
              <a:t>Installation of cold collimators in DS at Pt1/5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 smtClean="0">
                <a:sym typeface="Wingdings" pitchFamily="2" charset="2"/>
              </a:rPr>
              <a:t> see next</a:t>
            </a:r>
            <a:endParaRPr lang="en-US" dirty="0" smtClean="0"/>
          </a:p>
        </p:txBody>
      </p:sp>
      <p:sp>
        <p:nvSpPr>
          <p:cNvPr id="16386" name="Title 9"/>
          <p:cNvSpPr>
            <a:spLocks noGrp="1"/>
          </p:cNvSpPr>
          <p:nvPr>
            <p:ph type="title"/>
          </p:nvPr>
        </p:nvSpPr>
        <p:spPr>
          <a:xfrm>
            <a:off x="228600" y="304800"/>
            <a:ext cx="8575675" cy="609600"/>
          </a:xfrm>
        </p:spPr>
        <p:txBody>
          <a:bodyPr/>
          <a:lstStyle/>
          <a:p>
            <a:pPr algn="ctr" eaLnBrk="1" hangingPunct="1"/>
            <a:r>
              <a:rPr lang="fr-CH" sz="3000" b="1" dirty="0" err="1" smtClean="0"/>
              <a:t>Additional</a:t>
            </a:r>
            <a:r>
              <a:rPr lang="fr-CH" sz="3000" b="1" dirty="0" smtClean="0"/>
              <a:t> </a:t>
            </a:r>
            <a:r>
              <a:rPr lang="fr-CH" sz="3000" b="1" dirty="0" err="1" smtClean="0"/>
              <a:t>collimators</a:t>
            </a:r>
            <a:r>
              <a:rPr lang="fr-CH" sz="3000" b="1" dirty="0" smtClean="0"/>
              <a:t> </a:t>
            </a:r>
            <a:r>
              <a:rPr lang="fr-CH" sz="3000" baseline="-25000" dirty="0" smtClean="0"/>
              <a:t>(1/2)</a:t>
            </a:r>
            <a:r>
              <a:rPr lang="fr-CH" sz="3000" b="1" dirty="0" smtClean="0"/>
              <a:t> </a:t>
            </a:r>
            <a:endParaRPr lang="en-US" sz="30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994256-A970-41F5-9B9F-B4EC13B12218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28 January 2010</a:t>
            </a:r>
            <a:endParaRPr lang="fr-FR" dirty="0"/>
          </a:p>
        </p:txBody>
      </p:sp>
      <p:sp>
        <p:nvSpPr>
          <p:cNvPr id="9" name="Footer Placeholder 4"/>
          <p:cNvSpPr txBox="1">
            <a:spLocks/>
          </p:cNvSpPr>
          <p:nvPr/>
        </p:nvSpPr>
        <p:spPr bwMode="auto">
          <a:xfrm>
            <a:off x="3378200" y="6423378"/>
            <a:ext cx="3124200" cy="6096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LHC Performance workshop – Chamonix 2010 Sylvain Weisz – DG/PRG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9"/>
          <p:cNvSpPr>
            <a:spLocks noGrp="1"/>
          </p:cNvSpPr>
          <p:nvPr>
            <p:ph type="title"/>
          </p:nvPr>
        </p:nvSpPr>
        <p:spPr>
          <a:xfrm>
            <a:off x="228600" y="304800"/>
            <a:ext cx="8575675" cy="609600"/>
          </a:xfrm>
        </p:spPr>
        <p:txBody>
          <a:bodyPr/>
          <a:lstStyle/>
          <a:p>
            <a:pPr algn="ctr" eaLnBrk="1" hangingPunct="1"/>
            <a:r>
              <a:rPr lang="fr-CH" sz="3000" b="1" dirty="0" err="1" smtClean="0"/>
              <a:t>Additional</a:t>
            </a:r>
            <a:r>
              <a:rPr lang="fr-CH" sz="3000" b="1" dirty="0" smtClean="0"/>
              <a:t> (cold) </a:t>
            </a:r>
            <a:r>
              <a:rPr lang="fr-CH" sz="3000" b="1" dirty="0" err="1" smtClean="0"/>
              <a:t>collimators</a:t>
            </a:r>
            <a:r>
              <a:rPr lang="fr-CH" sz="3000" b="1" dirty="0" smtClean="0"/>
              <a:t> </a:t>
            </a:r>
            <a:r>
              <a:rPr lang="fr-CH" sz="3000" baseline="-25000" dirty="0" smtClean="0"/>
              <a:t>(2/2)</a:t>
            </a:r>
            <a:r>
              <a:rPr lang="fr-CH" sz="3000" b="1" dirty="0" smtClean="0"/>
              <a:t> </a:t>
            </a:r>
            <a:endParaRPr lang="en-US" sz="30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994256-A970-41F5-9B9F-B4EC13B12218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28 January 2010</a:t>
            </a:r>
            <a:endParaRPr lang="fr-FR" dirty="0"/>
          </a:p>
        </p:txBody>
      </p:sp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228600" y="1143000"/>
            <a:ext cx="8686800" cy="5740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880" indent="-342900" defTabSz="182880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/>
              <a:t>All specifications should be fixed as soon as possible to start the 	integration work (Ex impact on injection at Pt2, DFBA’s displacement)</a:t>
            </a:r>
          </a:p>
          <a:p>
            <a:pPr marL="182880" indent="-342900" defTabSz="182880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/>
              <a:t>Will involve work in high radiation area and handling of activated 	elements (Ex at Pt3/7)</a:t>
            </a:r>
          </a:p>
          <a:p>
            <a:pPr marL="182880" indent="-342900" defTabSz="182880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/>
              <a:t>Infrastructure will require modifications: cryogenic distribution and 	powering lines for </a:t>
            </a:r>
            <a:r>
              <a:rPr lang="en-US" dirty="0" err="1" smtClean="0"/>
              <a:t>quadrupoles</a:t>
            </a:r>
            <a:r>
              <a:rPr lang="en-US" dirty="0" smtClean="0"/>
              <a:t> and DFBA’s displacements</a:t>
            </a:r>
          </a:p>
          <a:p>
            <a:pPr marL="182880" indent="-342900" defTabSz="182880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/>
              <a:t>Installation/modification of the control and powering equipment in 	the RR’s will need to cope with SEE mitigation developments</a:t>
            </a:r>
          </a:p>
          <a:p>
            <a:pPr marL="182880" indent="-342900" defTabSz="182880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/>
              <a:t>					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 smtClean="0">
                <a:sym typeface="Wingdings" pitchFamily="2" charset="2"/>
              </a:rPr>
              <a:t>	Problematic very similar to the installation of the new 											triplets or modification of the matching sections</a:t>
            </a:r>
          </a:p>
          <a:p>
            <a:pPr marL="182880" indent="-342900" defTabSz="182880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				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 smtClean="0">
                <a:sym typeface="Wingdings" pitchFamily="2" charset="2"/>
              </a:rPr>
              <a:t>	Rearrangement of the magnets in dispersion suppressors 								  	requires the same expertise’s</a:t>
            </a:r>
            <a:r>
              <a:rPr lang="en-US" dirty="0" smtClean="0"/>
              <a:t> as in these two cases: 												cutting lines, handling/transport, survey, interconnects, tests</a:t>
            </a:r>
          </a:p>
          <a:p>
            <a:pPr marL="182880" indent="-342900" defTabSz="182880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/>
              <a:t>					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 smtClean="0">
                <a:sym typeface="Wingdings" pitchFamily="2" charset="2"/>
              </a:rPr>
              <a:t> 	Such activities would hardly fit inside a normal 4-5 months 								shut down (under investigation – J.P. Tock)</a:t>
            </a:r>
          </a:p>
          <a:p>
            <a:pPr marL="182880" indent="-342900" defTabSz="182880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 					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 smtClean="0">
                <a:sym typeface="Wingdings" pitchFamily="2" charset="2"/>
              </a:rPr>
              <a:t>	</a:t>
            </a:r>
            <a:r>
              <a:rPr lang="en-US" dirty="0" smtClean="0"/>
              <a:t>Global duration for the 2/4/6/10 DS’s, will obviously depend 							on what we also want to implement during the extended shut 						down and on the resources we can requisite…</a:t>
            </a:r>
          </a:p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</a:pPr>
            <a:endParaRPr lang="en-US" dirty="0" smtClean="0"/>
          </a:p>
        </p:txBody>
      </p:sp>
      <p:sp>
        <p:nvSpPr>
          <p:cNvPr id="10" name="Footer Placeholder 4"/>
          <p:cNvSpPr txBox="1">
            <a:spLocks/>
          </p:cNvSpPr>
          <p:nvPr/>
        </p:nvSpPr>
        <p:spPr bwMode="auto">
          <a:xfrm>
            <a:off x="3378200" y="6423378"/>
            <a:ext cx="3124200" cy="6096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LHC Performance workshop – Chamonix 2010 Sylvain Weisz – DG/PRG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TextBox 13"/>
          <p:cNvSpPr txBox="1">
            <a:spLocks noChangeArrowheads="1"/>
          </p:cNvSpPr>
          <p:nvPr/>
        </p:nvSpPr>
        <p:spPr bwMode="auto">
          <a:xfrm>
            <a:off x="228600" y="1219200"/>
            <a:ext cx="8458200" cy="4909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/>
              <a:t>Installation of 200 MHz capture cavities: space has been reserved 	for 4 cavities on each beam</a:t>
            </a:r>
          </a:p>
          <a:p>
            <a:pPr marL="182880" indent="-342900" defTabSz="182880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	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 smtClean="0">
                <a:sym typeface="Wingdings" pitchFamily="2" charset="2"/>
              </a:rPr>
              <a:t> the ACN’s could be installed during a normal shut down</a:t>
            </a:r>
            <a:endParaRPr lang="en-US" dirty="0" smtClean="0"/>
          </a:p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/>
              <a:t>Installation of additional transverse damping and feedback: space 	has 	been reserved for one additional module per ring </a:t>
            </a:r>
          </a:p>
          <a:p>
            <a:pPr marL="182880" indent="-342900" defTabSz="182880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	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 smtClean="0">
                <a:sym typeface="Wingdings" pitchFamily="2" charset="2"/>
              </a:rPr>
              <a:t> the ADT’s could be installed during a normal shut down</a:t>
            </a:r>
            <a:endParaRPr lang="en-US" dirty="0" smtClean="0"/>
          </a:p>
          <a:p>
            <a:pPr marL="182880" indent="-342900" defTabSz="182880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/>
              <a:t>Installation of RF dedicated 4.5K cooling capacity: requires a new 	underground refrigerator cold box and cryogenic distribution</a:t>
            </a:r>
          </a:p>
          <a:p>
            <a:pPr marL="182880" indent="-342900" defTabSz="182880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/>
              <a:t>		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 smtClean="0">
                <a:sym typeface="Wingdings" pitchFamily="2" charset="2"/>
              </a:rPr>
              <a:t>	no integration yet, corresponding space probably available in 						UX45</a:t>
            </a:r>
          </a:p>
          <a:p>
            <a:pPr marL="182880" indent="-342900" defTabSz="182880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	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 smtClean="0">
                <a:sym typeface="Wingdings" pitchFamily="2" charset="2"/>
              </a:rPr>
              <a:t>	installation during a single normal shut down quite challenging, 				but it could span over consecutive shut downs</a:t>
            </a:r>
            <a:endParaRPr lang="en-US" dirty="0" smtClean="0"/>
          </a:p>
          <a:p>
            <a:pPr marL="182880" indent="-342900" defTabSz="182880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>
                <a:sym typeface="Wingdings" pitchFamily="2" charset="2"/>
              </a:rPr>
              <a:t>Crab Cavity at Pt4: no space available if 200 MHz capture cavities + 	additional dampers are installed; cavity temperature (2K or 4.5K) 	has a strong impact on the modification of the cryogenic distribution</a:t>
            </a:r>
          </a:p>
          <a:p>
            <a:pPr marL="182880" indent="-342900" defTabSz="182880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	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 smtClean="0">
                <a:sym typeface="Wingdings" pitchFamily="2" charset="2"/>
              </a:rPr>
              <a:t>	need a more mature proposal to evaluate integration issues</a:t>
            </a:r>
          </a:p>
        </p:txBody>
      </p:sp>
      <p:sp>
        <p:nvSpPr>
          <p:cNvPr id="16386" name="Title 9"/>
          <p:cNvSpPr>
            <a:spLocks noGrp="1"/>
          </p:cNvSpPr>
          <p:nvPr>
            <p:ph type="title"/>
          </p:nvPr>
        </p:nvSpPr>
        <p:spPr>
          <a:xfrm>
            <a:off x="228600" y="304800"/>
            <a:ext cx="8575675" cy="609600"/>
          </a:xfrm>
        </p:spPr>
        <p:txBody>
          <a:bodyPr/>
          <a:lstStyle/>
          <a:p>
            <a:pPr algn="ctr" eaLnBrk="1" hangingPunct="1"/>
            <a:r>
              <a:rPr lang="fr-CH" sz="3000" b="1" dirty="0" smtClean="0"/>
              <a:t>Upgrade/consolidation of the RF system </a:t>
            </a:r>
            <a:endParaRPr lang="en-US" sz="30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994256-A970-41F5-9B9F-B4EC13B12218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28 January 2010</a:t>
            </a:r>
            <a:endParaRPr lang="fr-FR" dirty="0"/>
          </a:p>
        </p:txBody>
      </p:sp>
      <p:sp>
        <p:nvSpPr>
          <p:cNvPr id="9" name="Footer Placeholder 4"/>
          <p:cNvSpPr txBox="1">
            <a:spLocks/>
          </p:cNvSpPr>
          <p:nvPr/>
        </p:nvSpPr>
        <p:spPr bwMode="auto">
          <a:xfrm>
            <a:off x="3378200" y="6423378"/>
            <a:ext cx="3124200" cy="6096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LHC Performance workshop – Chamonix 2010 Sylvain Weisz – DG/PRG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b="1" dirty="0" smtClean="0"/>
              <a:t>Summary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0BA807-8FDA-44A3-9A9B-2460792E7470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30726" name="TextBox 6"/>
          <p:cNvSpPr txBox="1">
            <a:spLocks noChangeArrowheads="1"/>
          </p:cNvSpPr>
          <p:nvPr/>
        </p:nvSpPr>
        <p:spPr bwMode="auto">
          <a:xfrm>
            <a:off x="0" y="1447800"/>
            <a:ext cx="9144000" cy="447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04813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sz="2000" dirty="0" smtClean="0"/>
              <a:t>Space available underground just fits the needs of the LHC baseline: any modification/upgrade encounters strict limitations at Pt1 and Pt5 where there are no service galleries (UA’s).</a:t>
            </a:r>
          </a:p>
          <a:p>
            <a:pPr marL="457200" indent="-404813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sz="2000" dirty="0" smtClean="0"/>
              <a:t>The installation of the triplet upgrade phase-1 at Pt1 and Pt5 will  probably require a ~1year extended shut down.</a:t>
            </a:r>
          </a:p>
          <a:p>
            <a:pPr marL="457200" indent="-404813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sz="2000" dirty="0" smtClean="0"/>
              <a:t>Foreseen SEE mitigation works interfere with the present layout of services associated to the new triplet: it actually precludes early preparation that could reduce substantially the down time period.</a:t>
            </a:r>
          </a:p>
          <a:p>
            <a:pPr marL="457200" indent="-404813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sz="2000" dirty="0" smtClean="0"/>
              <a:t>There are still many unknowns concerning the modifications of the matching section and the installation of cold collimators: precise specifications are required to start the integration process and propose a sound planning for underground interventions. </a:t>
            </a:r>
          </a:p>
          <a:p>
            <a:pPr marL="457200" indent="-404813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endParaRPr lang="en-US" sz="2000" dirty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26 January 2010</a:t>
            </a:r>
            <a:endParaRPr lang="fr-FR" dirty="0"/>
          </a:p>
        </p:txBody>
      </p:sp>
      <p:sp>
        <p:nvSpPr>
          <p:cNvPr id="9" name="Footer Placeholder 4"/>
          <p:cNvSpPr txBox="1">
            <a:spLocks/>
          </p:cNvSpPr>
          <p:nvPr/>
        </p:nvSpPr>
        <p:spPr bwMode="auto">
          <a:xfrm>
            <a:off x="3378200" y="6423378"/>
            <a:ext cx="3124200" cy="6096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LHC Performance workshop – Chamonix 2010 Sylvain Weisz – DG/PRG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TextBox 13"/>
          <p:cNvSpPr txBox="1">
            <a:spLocks noChangeArrowheads="1"/>
          </p:cNvSpPr>
          <p:nvPr/>
        </p:nvSpPr>
        <p:spPr bwMode="auto">
          <a:xfrm>
            <a:off x="228600" y="1295400"/>
            <a:ext cx="3581400" cy="407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</a:pPr>
            <a:endParaRPr lang="en-US" dirty="0" smtClean="0"/>
          </a:p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/>
              <a:t>New shafts on both sides 	of Pt1 and Pt5 already 	mentioned on Tuesday to 	provide alternate paths 	for He release</a:t>
            </a:r>
          </a:p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/>
              <a:t>Shafts and caverns close 	to the RR’s at Pt1/5 	where also mentioned 	yesterday to relocate SEE 	sensitive equipment</a:t>
            </a:r>
          </a:p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</a:pPr>
            <a:endParaRPr lang="en-US" dirty="0" smtClean="0"/>
          </a:p>
          <a:p>
            <a:pPr marL="182880" indent="-342900" defTabSz="182880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	</a:t>
            </a:r>
          </a:p>
        </p:txBody>
      </p:sp>
      <p:sp>
        <p:nvSpPr>
          <p:cNvPr id="16386" name="Title 9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609600"/>
          </a:xfrm>
        </p:spPr>
        <p:txBody>
          <a:bodyPr/>
          <a:lstStyle/>
          <a:p>
            <a:pPr algn="ctr" eaLnBrk="1" hangingPunct="1"/>
            <a:r>
              <a:rPr lang="en-US" sz="2800" b="1" dirty="0" smtClean="0"/>
              <a:t>Underground service galleries at Pt1 &amp; Pt5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994256-A970-41F5-9B9F-B4EC13B12218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28 January 2010</a:t>
            </a:r>
            <a:endParaRPr lang="fr-FR" dirty="0"/>
          </a:p>
        </p:txBody>
      </p:sp>
      <p:pic>
        <p:nvPicPr>
          <p:cNvPr id="9" name="Picture 39" descr="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830358" y="1600200"/>
            <a:ext cx="5161242" cy="3810000"/>
          </a:xfrm>
          <a:prstGeom prst="rect">
            <a:avLst/>
          </a:prstGeom>
          <a:noFill/>
        </p:spPr>
      </p:pic>
      <p:sp>
        <p:nvSpPr>
          <p:cNvPr id="11" name="Footer Placeholder 4"/>
          <p:cNvSpPr txBox="1">
            <a:spLocks/>
          </p:cNvSpPr>
          <p:nvPr/>
        </p:nvSpPr>
        <p:spPr bwMode="auto">
          <a:xfrm>
            <a:off x="3378200" y="6423378"/>
            <a:ext cx="3124200" cy="6096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LHC Performance workshop – Chamonix 2010 Sylvain Weisz – DG/PRG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Footer Placeholder 1"/>
          <p:cNvSpPr txBox="1">
            <a:spLocks/>
          </p:cNvSpPr>
          <p:nvPr/>
        </p:nvSpPr>
        <p:spPr bwMode="auto">
          <a:xfrm>
            <a:off x="6629400" y="1828800"/>
            <a:ext cx="2342606" cy="283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John Osborne GS-SEM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817" name="Object 1"/>
          <p:cNvGraphicFramePr>
            <a:graphicFrameLocks noChangeAspect="1"/>
          </p:cNvGraphicFramePr>
          <p:nvPr/>
        </p:nvGraphicFramePr>
        <p:xfrm>
          <a:off x="110596" y="1164166"/>
          <a:ext cx="8963025" cy="4252913"/>
        </p:xfrm>
        <a:graphic>
          <a:graphicData uri="http://schemas.openxmlformats.org/presentationml/2006/ole">
            <p:oleObj spid="_x0000_s3074" name="Worksheet" r:id="rId4" imgW="11420375" imgH="5419625" progId="Excel.Sheet.12">
              <p:embed/>
            </p:oleObj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00400" y="6381750"/>
            <a:ext cx="2895600" cy="476250"/>
          </a:xfrm>
        </p:spPr>
        <p:txBody>
          <a:bodyPr/>
          <a:lstStyle/>
          <a:p>
            <a:r>
              <a:rPr lang="en-US" dirty="0" smtClean="0"/>
              <a:t>John Osborne GS-SEM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71749" y="5817326"/>
            <a:ext cx="3633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Estimate accuracy +/-20%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41111" y="3505200"/>
            <a:ext cx="6225822" cy="246221"/>
            <a:chOff x="141111" y="3505200"/>
            <a:chExt cx="6225822" cy="246221"/>
          </a:xfrm>
        </p:grpSpPr>
        <p:sp>
          <p:nvSpPr>
            <p:cNvPr id="6" name="Rectangle 5"/>
            <p:cNvSpPr/>
            <p:nvPr/>
          </p:nvSpPr>
          <p:spPr>
            <a:xfrm>
              <a:off x="141111" y="3553177"/>
              <a:ext cx="6225822" cy="155223"/>
            </a:xfrm>
            <a:prstGeom prst="rect">
              <a:avLst/>
            </a:prstGeom>
            <a:noFill/>
            <a:ln w="2857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 bwMode="auto">
            <a:xfrm>
              <a:off x="5105400" y="3505200"/>
              <a:ext cx="53091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rtlCol="0">
              <a:spAutoFit/>
            </a:bodyPr>
            <a:lstStyle/>
            <a:p>
              <a:pPr marL="404813" indent="-404813">
                <a:spcAft>
                  <a:spcPts val="300"/>
                </a:spcAft>
                <a:buClr>
                  <a:schemeClr val="accent6"/>
                </a:buClr>
              </a:pPr>
              <a:r>
                <a:rPr lang="en-US" sz="1000" b="1" dirty="0" smtClean="0">
                  <a:solidFill>
                    <a:srgbClr val="FF0000"/>
                  </a:solidFill>
                </a:rPr>
                <a:t>26%</a:t>
              </a:r>
            </a:p>
          </p:txBody>
        </p:sp>
      </p:grpSp>
      <p:sp>
        <p:nvSpPr>
          <p:cNvPr id="9" name="Title 9"/>
          <p:cNvSpPr txBox="1">
            <a:spLocks/>
          </p:cNvSpPr>
          <p:nvPr/>
        </p:nvSpPr>
        <p:spPr>
          <a:xfrm>
            <a:off x="0" y="304800"/>
            <a:ext cx="9144000" cy="609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Underground service galleries at Pt1 &amp; Pt5 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9"/>
          <p:cNvSpPr txBox="1">
            <a:spLocks/>
          </p:cNvSpPr>
          <p:nvPr/>
        </p:nvSpPr>
        <p:spPr>
          <a:xfrm>
            <a:off x="0" y="304800"/>
            <a:ext cx="9144000" cy="609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Underground service galleries at Pt1 &amp; Pt5 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200400" y="6400800"/>
            <a:ext cx="2342606" cy="283029"/>
          </a:xfrm>
        </p:spPr>
        <p:txBody>
          <a:bodyPr/>
          <a:lstStyle/>
          <a:p>
            <a:r>
              <a:rPr lang="en-US" dirty="0" smtClean="0"/>
              <a:t>John Osborne GS-SEM</a:t>
            </a:r>
            <a:endParaRPr lang="en-US" dirty="0"/>
          </a:p>
        </p:txBody>
      </p:sp>
      <p:graphicFrame>
        <p:nvGraphicFramePr>
          <p:cNvPr id="47122" name="Object 18"/>
          <p:cNvGraphicFramePr>
            <a:graphicFrameLocks noChangeAspect="1"/>
          </p:cNvGraphicFramePr>
          <p:nvPr/>
        </p:nvGraphicFramePr>
        <p:xfrm>
          <a:off x="0" y="1202282"/>
          <a:ext cx="9139498" cy="3221672"/>
        </p:xfrm>
        <a:graphic>
          <a:graphicData uri="http://schemas.openxmlformats.org/presentationml/2006/ole">
            <p:oleObj spid="_x0000_s4098" name="Worksheet" r:id="rId3" imgW="15087519" imgH="3952809" progId="Excel.Sheet.12">
              <p:embed/>
            </p:oleObj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5848351" y="4405313"/>
            <a:ext cx="3024187" cy="369332"/>
            <a:chOff x="5815013" y="4424363"/>
            <a:chExt cx="3024187" cy="369332"/>
          </a:xfrm>
        </p:grpSpPr>
        <p:cxnSp>
          <p:nvCxnSpPr>
            <p:cNvPr id="5" name="Straight Arrow Connector 4"/>
            <p:cNvCxnSpPr/>
            <p:nvPr/>
          </p:nvCxnSpPr>
          <p:spPr>
            <a:xfrm rot="10800000">
              <a:off x="5815013" y="4624660"/>
              <a:ext cx="363279" cy="1588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flipV="1">
              <a:off x="8458200" y="4621485"/>
              <a:ext cx="381000" cy="7665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6138863" y="4424363"/>
              <a:ext cx="23466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rgbClr val="FF0000"/>
                  </a:solidFill>
                </a:rPr>
                <a:t>CE </a:t>
              </a:r>
              <a:r>
                <a:rPr lang="fr-CH" dirty="0" err="1" smtClean="0">
                  <a:solidFill>
                    <a:srgbClr val="FF0000"/>
                  </a:solidFill>
                </a:rPr>
                <a:t>work</a:t>
              </a:r>
              <a:r>
                <a:rPr lang="fr-CH" dirty="0" smtClean="0">
                  <a:solidFill>
                    <a:srgbClr val="FF0000"/>
                  </a:solidFill>
                </a:rPr>
                <a:t> </a:t>
              </a:r>
              <a:r>
                <a:rPr lang="fr-CH" dirty="0" smtClean="0">
                  <a:solidFill>
                    <a:srgbClr val="FF0000"/>
                  </a:solidFill>
                  <a:sym typeface="Wingdings" pitchFamily="2" charset="2"/>
                </a:rPr>
                <a:t>= 2 </a:t>
              </a:r>
              <a:r>
                <a:rPr lang="fr-CH" dirty="0" err="1" smtClean="0">
                  <a:solidFill>
                    <a:srgbClr val="FF0000"/>
                  </a:solidFill>
                  <a:sym typeface="Wingdings" pitchFamily="2" charset="2"/>
                </a:rPr>
                <a:t>years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TextBox 13"/>
          <p:cNvSpPr txBox="1">
            <a:spLocks noChangeArrowheads="1"/>
          </p:cNvSpPr>
          <p:nvPr/>
        </p:nvSpPr>
        <p:spPr bwMode="auto">
          <a:xfrm>
            <a:off x="533400" y="1447800"/>
            <a:ext cx="8229600" cy="4316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91440" indent="-34290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/>
              <a:t>	The presentation will not address the integration aspects nor planning impacts of:</a:t>
            </a:r>
          </a:p>
          <a:p>
            <a:pPr marL="731520" indent="-34290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/>
              <a:t>Works related to the consolidation/repair of potentially faulty bus-bar interconnects or to the implementation of the improved machine protection systems;</a:t>
            </a:r>
          </a:p>
          <a:p>
            <a:pPr marL="731520" indent="-34290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/>
              <a:t>Completion of some installations that are part of the LHC baseline and already prepared to occur during the forthcoming shut downs (Ex installation of 2 dilution kickers at Pt6, in addition to the 8 already in place).  </a:t>
            </a:r>
          </a:p>
          <a:p>
            <a:pPr marL="91440" indent="-34290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9144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9144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9144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9144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</p:txBody>
      </p:sp>
      <p:sp>
        <p:nvSpPr>
          <p:cNvPr id="16386" name="Title 9"/>
          <p:cNvSpPr>
            <a:spLocks noGrp="1"/>
          </p:cNvSpPr>
          <p:nvPr>
            <p:ph type="title"/>
          </p:nvPr>
        </p:nvSpPr>
        <p:spPr>
          <a:xfrm>
            <a:off x="228600" y="304800"/>
            <a:ext cx="8575675" cy="609600"/>
          </a:xfrm>
        </p:spPr>
        <p:txBody>
          <a:bodyPr/>
          <a:lstStyle/>
          <a:p>
            <a:pPr algn="ctr" eaLnBrk="1" hangingPunct="1"/>
            <a:r>
              <a:rPr lang="fr-CH" sz="3000" b="1" dirty="0" err="1" smtClean="0"/>
              <a:t>Forewords</a:t>
            </a:r>
            <a:r>
              <a:rPr lang="fr-CH" sz="3000" b="1" dirty="0" smtClean="0"/>
              <a:t> </a:t>
            </a:r>
            <a:endParaRPr lang="en-US" sz="30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994256-A970-41F5-9B9F-B4EC13B12218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28 January 2010</a:t>
            </a:r>
            <a:endParaRPr lang="fr-FR" dirty="0"/>
          </a:p>
        </p:txBody>
      </p:sp>
      <p:sp>
        <p:nvSpPr>
          <p:cNvPr id="10" name="Footer Placeholder 4"/>
          <p:cNvSpPr txBox="1">
            <a:spLocks/>
          </p:cNvSpPr>
          <p:nvPr/>
        </p:nvSpPr>
        <p:spPr bwMode="auto">
          <a:xfrm>
            <a:off x="3378200" y="6423378"/>
            <a:ext cx="3124200" cy="6096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LHC Performance workshop – Chamonix 2010 Sylvain Weisz – DG/PRG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TextBox 13"/>
          <p:cNvSpPr txBox="1">
            <a:spLocks noChangeArrowheads="1"/>
          </p:cNvSpPr>
          <p:nvPr/>
        </p:nvSpPr>
        <p:spPr bwMode="auto">
          <a:xfrm>
            <a:off x="228600" y="1295400"/>
            <a:ext cx="3581400" cy="435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</a:pPr>
            <a:endParaRPr lang="en-US" dirty="0" smtClean="0"/>
          </a:p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/>
              <a:t>New shafts on both sides 	of Pt1 and Pt5 already 	mentioned on Tuesday to 	provide alternate paths 	for He release</a:t>
            </a:r>
          </a:p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/>
              <a:t>Shafts and caverns close 	to the RR’s at Pt1/5 	where also mentioned 	yesterday to relocate SEE 	sensitive equipment</a:t>
            </a:r>
          </a:p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/>
              <a:t>It could be the "seed"  for 	service galleries at Pt1/5</a:t>
            </a:r>
          </a:p>
          <a:p>
            <a:pPr marL="182880" indent="-342900" defTabSz="182880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	</a:t>
            </a:r>
          </a:p>
        </p:txBody>
      </p:sp>
      <p:sp>
        <p:nvSpPr>
          <p:cNvPr id="16386" name="Title 9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609600"/>
          </a:xfrm>
        </p:spPr>
        <p:txBody>
          <a:bodyPr/>
          <a:lstStyle/>
          <a:p>
            <a:pPr algn="ctr" eaLnBrk="1" hangingPunct="1"/>
            <a:r>
              <a:rPr lang="en-US" sz="2800" b="1" dirty="0" smtClean="0"/>
              <a:t>Space for the evolution of the high luminosity insertions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994256-A970-41F5-9B9F-B4EC13B12218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28 January 2010</a:t>
            </a:r>
            <a:endParaRPr lang="fr-FR" dirty="0"/>
          </a:p>
        </p:txBody>
      </p:sp>
      <p:pic>
        <p:nvPicPr>
          <p:cNvPr id="9" name="Picture 39" descr="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830358" y="1600200"/>
            <a:ext cx="5161242" cy="3810000"/>
          </a:xfrm>
          <a:prstGeom prst="rect">
            <a:avLst/>
          </a:prstGeom>
          <a:noFill/>
        </p:spPr>
      </p:pic>
      <p:sp>
        <p:nvSpPr>
          <p:cNvPr id="10" name="Minus 9"/>
          <p:cNvSpPr/>
          <p:nvPr/>
        </p:nvSpPr>
        <p:spPr>
          <a:xfrm rot="20014448">
            <a:off x="3901331" y="5407428"/>
            <a:ext cx="2921141" cy="519542"/>
          </a:xfrm>
          <a:prstGeom prst="mathMinus">
            <a:avLst>
              <a:gd name="adj1" fmla="val 31442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4"/>
          <p:cNvSpPr txBox="1">
            <a:spLocks/>
          </p:cNvSpPr>
          <p:nvPr/>
        </p:nvSpPr>
        <p:spPr bwMode="auto">
          <a:xfrm>
            <a:off x="3378200" y="6423378"/>
            <a:ext cx="3124200" cy="6096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LHC Performance workshop – Chamonix 2010 Sylvain Weisz – DG/PRG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Footer Placeholder 1"/>
          <p:cNvSpPr txBox="1">
            <a:spLocks/>
          </p:cNvSpPr>
          <p:nvPr/>
        </p:nvSpPr>
        <p:spPr bwMode="auto">
          <a:xfrm>
            <a:off x="6629400" y="1828800"/>
            <a:ext cx="2342606" cy="283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John Osborne GS-SEM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TextBox 13"/>
          <p:cNvSpPr txBox="1">
            <a:spLocks noChangeArrowheads="1"/>
          </p:cNvSpPr>
          <p:nvPr/>
        </p:nvSpPr>
        <p:spPr bwMode="auto">
          <a:xfrm>
            <a:off x="609600" y="3886200"/>
            <a:ext cx="7848600" cy="269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</a:pPr>
            <a:endParaRPr lang="en-US" dirty="0" smtClean="0"/>
          </a:p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/>
              <a:t>It is clearly a very important investment</a:t>
            </a:r>
          </a:p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/>
              <a:t>But can we do without it?																									Long term SEE mitigation, IR upgrade phase-1 &amp; phase-2, 	local Crab Cavity with dogleg, additional cryogenics, etc…</a:t>
            </a:r>
          </a:p>
          <a:p>
            <a:pPr marL="182880" indent="-342900" defTabSz="182880">
              <a:spcBef>
                <a:spcPts val="600"/>
              </a:spcBef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/>
              <a:t>Should be discussed at the mid-April workshop that Roberto 	announced yesterday?</a:t>
            </a:r>
          </a:p>
          <a:p>
            <a:pPr marL="182880" indent="-342900" defTabSz="182880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994256-A970-41F5-9B9F-B4EC13B12218}" type="slidenum">
              <a:rPr lang="en-US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28 January 2010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9144000" cy="2889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Group 20"/>
          <p:cNvGrpSpPr/>
          <p:nvPr/>
        </p:nvGrpSpPr>
        <p:grpSpPr>
          <a:xfrm>
            <a:off x="2319338" y="2926559"/>
            <a:ext cx="6029324" cy="356685"/>
            <a:chOff x="2319338" y="2926559"/>
            <a:chExt cx="6029324" cy="356685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5400000">
              <a:off x="6911829" y="2582720"/>
              <a:ext cx="197144" cy="120015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</p:pic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5400000">
              <a:off x="5711679" y="2582720"/>
              <a:ext cx="197144" cy="120015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</p:pic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5400000">
              <a:off x="4516292" y="2582720"/>
              <a:ext cx="197144" cy="120015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</p:pic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5400000">
              <a:off x="2820841" y="2584597"/>
              <a:ext cx="197144" cy="120015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</p:pic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5400000">
              <a:off x="3320904" y="2582720"/>
              <a:ext cx="197144" cy="120015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8208084" y="2931407"/>
              <a:ext cx="145425" cy="13573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</p:pic>
      </p:grp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 flipV="1">
            <a:off x="7855107" y="2787650"/>
            <a:ext cx="292735" cy="80868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pic>
      <p:sp>
        <p:nvSpPr>
          <p:cNvPr id="22" name="TextBox 21"/>
          <p:cNvSpPr txBox="1"/>
          <p:nvPr/>
        </p:nvSpPr>
        <p:spPr bwMode="auto">
          <a:xfrm>
            <a:off x="4343400" y="3048000"/>
            <a:ext cx="72648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marL="404813" indent="-404813">
              <a:spcAft>
                <a:spcPts val="300"/>
              </a:spcAft>
              <a:buClr>
                <a:schemeClr val="accent6"/>
              </a:buClr>
            </a:pPr>
            <a:r>
              <a:rPr lang="fr-CH" sz="1400" b="1" dirty="0" smtClean="0">
                <a:solidFill>
                  <a:srgbClr val="FF0000"/>
                </a:solidFill>
              </a:rPr>
              <a:t>UA57</a:t>
            </a:r>
            <a:endParaRPr lang="en-US" sz="1400" b="1" dirty="0" smtClean="0">
              <a:solidFill>
                <a:srgbClr val="FF0000"/>
              </a:solidFill>
            </a:endParaRPr>
          </a:p>
        </p:txBody>
      </p:sp>
      <p:sp>
        <p:nvSpPr>
          <p:cNvPr id="17" name="Footer Placeholder 4"/>
          <p:cNvSpPr txBox="1">
            <a:spLocks/>
          </p:cNvSpPr>
          <p:nvPr/>
        </p:nvSpPr>
        <p:spPr bwMode="auto">
          <a:xfrm>
            <a:off x="3378200" y="6423378"/>
            <a:ext cx="3124200" cy="6096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LHC Performance workshop – Chamonix 2010 Sylvain Weisz – DG/PRG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Title 9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609600"/>
          </a:xfrm>
        </p:spPr>
        <p:txBody>
          <a:bodyPr/>
          <a:lstStyle/>
          <a:p>
            <a:pPr algn="ctr" eaLnBrk="1" hangingPunct="1"/>
            <a:r>
              <a:rPr lang="en-US" sz="2800" b="1" dirty="0" smtClean="0"/>
              <a:t>Space for the evolution of the high luminosity insertions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9"/>
          <p:cNvSpPr>
            <a:spLocks noGrp="1"/>
          </p:cNvSpPr>
          <p:nvPr>
            <p:ph type="title"/>
          </p:nvPr>
        </p:nvSpPr>
        <p:spPr>
          <a:xfrm>
            <a:off x="228600" y="304800"/>
            <a:ext cx="8575675" cy="609600"/>
          </a:xfrm>
        </p:spPr>
        <p:txBody>
          <a:bodyPr/>
          <a:lstStyle/>
          <a:p>
            <a:pPr algn="ctr" eaLnBrk="1" hangingPunct="1"/>
            <a:r>
              <a:rPr lang="fr-CH" sz="3000" b="1" dirty="0" err="1" smtClean="0"/>
              <a:t>Space</a:t>
            </a:r>
            <a:r>
              <a:rPr lang="fr-CH" sz="3000" b="1" dirty="0" smtClean="0"/>
              <a:t> </a:t>
            </a:r>
            <a:r>
              <a:rPr lang="fr-CH" sz="3000" b="1" dirty="0" err="1" smtClean="0"/>
              <a:t>requirements</a:t>
            </a:r>
            <a:r>
              <a:rPr lang="fr-CH" sz="3000" b="1" dirty="0" smtClean="0"/>
              <a:t> for the new triplet </a:t>
            </a:r>
            <a:r>
              <a:rPr lang="fr-CH" sz="3000" baseline="-25000" dirty="0" smtClean="0"/>
              <a:t>(1/2)</a:t>
            </a:r>
            <a:r>
              <a:rPr lang="fr-CH" sz="3000" b="1" dirty="0" smtClean="0"/>
              <a:t> </a:t>
            </a:r>
            <a:endParaRPr lang="en-US" sz="30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994256-A970-41F5-9B9F-B4EC13B12218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28 January 2010</a:t>
            </a:r>
            <a:endParaRPr lang="fr-FR" dirty="0"/>
          </a:p>
        </p:txBody>
      </p:sp>
      <p:pic>
        <p:nvPicPr>
          <p:cNvPr id="9" name="Picture 8" descr="surv_1000.bmp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876801" y="1828800"/>
            <a:ext cx="3657600" cy="25438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828800"/>
            <a:ext cx="4114800" cy="2555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390" name="TextBox 13"/>
          <p:cNvSpPr txBox="1">
            <a:spLocks noChangeArrowheads="1"/>
          </p:cNvSpPr>
          <p:nvPr/>
        </p:nvSpPr>
        <p:spPr bwMode="auto">
          <a:xfrm>
            <a:off x="0" y="1371600"/>
            <a:ext cx="9144000" cy="49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880" indent="-342900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/>
              <a:t>Integrations along the beam line are well advanced at Pt 1 &amp; 5: </a:t>
            </a:r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r>
              <a:rPr lang="fr-CH" sz="1600" dirty="0" smtClean="0"/>
              <a:t>					</a:t>
            </a:r>
            <a:r>
              <a:rPr lang="fr-CH" sz="1400" dirty="0" smtClean="0"/>
              <a:t>Yvon Muttoni, </a:t>
            </a:r>
            <a:r>
              <a:rPr lang="fr-CH" sz="1400" dirty="0" err="1" smtClean="0"/>
              <a:t>Alparslan</a:t>
            </a:r>
            <a:r>
              <a:rPr lang="fr-CH" sz="1400" dirty="0" smtClean="0"/>
              <a:t> </a:t>
            </a:r>
            <a:r>
              <a:rPr lang="fr-CH" sz="1400" dirty="0" err="1" smtClean="0"/>
              <a:t>Tursun</a:t>
            </a:r>
            <a:r>
              <a:rPr lang="fr-CH" sz="1400" dirty="0" smtClean="0"/>
              <a:t>, Stefan </a:t>
            </a:r>
            <a:r>
              <a:rPr lang="fr-CH" sz="1400" dirty="0" err="1" smtClean="0"/>
              <a:t>Maridor</a:t>
            </a:r>
            <a:endParaRPr lang="en-US" sz="1400" dirty="0" smtClean="0"/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fr-CH" dirty="0" smtClean="0">
                <a:sym typeface="Wingdings" pitchFamily="2" charset="2"/>
              </a:rPr>
              <a:t>	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fr-CH" dirty="0" smtClean="0">
                <a:sym typeface="Wingdings" pitchFamily="2" charset="2"/>
              </a:rPr>
              <a:t>  </a:t>
            </a:r>
            <a:r>
              <a:rPr lang="en-US" dirty="0" smtClean="0">
                <a:sym typeface="Wingdings" pitchFamily="2" charset="2"/>
              </a:rPr>
              <a:t>Integration work started in 2008: although the project was in a mature state (CDR edited as LHC Project Report 1163 – 12/11/2008), it took ~1year to settle many "details" that are essential for the integration in the LHC tunnel.</a:t>
            </a:r>
          </a:p>
          <a:p>
            <a:pPr marL="800100" lvl="1" indent="-342900"/>
            <a:endParaRPr lang="en-US" dirty="0">
              <a:sym typeface="Wingdings" pitchFamily="2" charset="2"/>
            </a:endParaRPr>
          </a:p>
        </p:txBody>
      </p:sp>
      <p:sp>
        <p:nvSpPr>
          <p:cNvPr id="10" name="Footer Placeholder 4"/>
          <p:cNvSpPr txBox="1">
            <a:spLocks/>
          </p:cNvSpPr>
          <p:nvPr/>
        </p:nvSpPr>
        <p:spPr bwMode="auto">
          <a:xfrm>
            <a:off x="3378200" y="6400800"/>
            <a:ext cx="3124200" cy="6096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LHC Performance workshop – Chamonix 2010 Sylvain Weisz – DG/PRG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3124200" y="2286000"/>
            <a:ext cx="6030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marL="404813" indent="-404813">
              <a:spcAft>
                <a:spcPts val="300"/>
              </a:spcAft>
              <a:buClr>
                <a:schemeClr val="accent6"/>
              </a:buClr>
            </a:pPr>
            <a:r>
              <a:rPr lang="en-US" sz="2000" dirty="0" smtClean="0"/>
              <a:t>Pt1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6096000" y="1905000"/>
            <a:ext cx="6030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marL="404813" indent="-404813">
              <a:spcAft>
                <a:spcPts val="300"/>
              </a:spcAft>
              <a:buClr>
                <a:schemeClr val="accent6"/>
              </a:buClr>
            </a:pPr>
            <a:r>
              <a:rPr lang="en-US" sz="2000" dirty="0" smtClean="0"/>
              <a:t>Pt5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9"/>
          <p:cNvSpPr>
            <a:spLocks noGrp="1"/>
          </p:cNvSpPr>
          <p:nvPr>
            <p:ph type="title"/>
          </p:nvPr>
        </p:nvSpPr>
        <p:spPr>
          <a:xfrm>
            <a:off x="228600" y="304800"/>
            <a:ext cx="8575675" cy="609600"/>
          </a:xfrm>
        </p:spPr>
        <p:txBody>
          <a:bodyPr/>
          <a:lstStyle/>
          <a:p>
            <a:pPr algn="ctr" eaLnBrk="1" hangingPunct="1"/>
            <a:r>
              <a:rPr lang="fr-CH" sz="3000" b="1" dirty="0" err="1" smtClean="0"/>
              <a:t>Space</a:t>
            </a:r>
            <a:r>
              <a:rPr lang="fr-CH" sz="3000" b="1" dirty="0" smtClean="0"/>
              <a:t> </a:t>
            </a:r>
            <a:r>
              <a:rPr lang="fr-CH" sz="3000" b="1" dirty="0" err="1" smtClean="0"/>
              <a:t>requirements</a:t>
            </a:r>
            <a:r>
              <a:rPr lang="fr-CH" sz="3000" b="1" dirty="0" smtClean="0"/>
              <a:t> for the new triplet  </a:t>
            </a:r>
            <a:r>
              <a:rPr lang="fr-CH" sz="3000" baseline="-25000" dirty="0" smtClean="0"/>
              <a:t>(2/2)</a:t>
            </a:r>
            <a:endParaRPr lang="en-US" sz="3000" baseline="-25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994256-A970-41F5-9B9F-B4EC13B12218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6390" name="TextBox 13"/>
          <p:cNvSpPr txBox="1">
            <a:spLocks noChangeArrowheads="1"/>
          </p:cNvSpPr>
          <p:nvPr/>
        </p:nvSpPr>
        <p:spPr bwMode="auto">
          <a:xfrm>
            <a:off x="0" y="1371600"/>
            <a:ext cx="9144000" cy="5309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880" indent="-342900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fr-CH" dirty="0" err="1" smtClean="0">
                <a:sym typeface="Wingdings" pitchFamily="2" charset="2"/>
              </a:rPr>
              <a:t>Integration</a:t>
            </a:r>
            <a:r>
              <a:rPr lang="fr-CH" dirty="0" smtClean="0">
                <a:sym typeface="Wingdings" pitchFamily="2" charset="2"/>
              </a:rPr>
              <a:t> of </a:t>
            </a:r>
            <a:r>
              <a:rPr lang="fr-CH" dirty="0" err="1" smtClean="0">
                <a:sym typeface="Wingdings" pitchFamily="2" charset="2"/>
              </a:rPr>
              <a:t>supply</a:t>
            </a:r>
            <a:r>
              <a:rPr lang="fr-CH" dirty="0" smtClean="0">
                <a:sym typeface="Wingdings" pitchFamily="2" charset="2"/>
              </a:rPr>
              <a:t>, control, </a:t>
            </a:r>
            <a:r>
              <a:rPr lang="fr-CH" dirty="0" err="1" smtClean="0">
                <a:sym typeface="Wingdings" pitchFamily="2" charset="2"/>
              </a:rPr>
              <a:t>quench</a:t>
            </a:r>
            <a:r>
              <a:rPr lang="fr-CH" dirty="0" smtClean="0">
                <a:sym typeface="Wingdings" pitchFamily="2" charset="2"/>
              </a:rPr>
              <a:t> protection </a:t>
            </a:r>
            <a:r>
              <a:rPr lang="fr-CH" dirty="0" err="1" smtClean="0">
                <a:sym typeface="Wingdings" pitchFamily="2" charset="2"/>
              </a:rPr>
              <a:t>systems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still</a:t>
            </a:r>
            <a:r>
              <a:rPr lang="fr-CH" dirty="0" smtClean="0">
                <a:sym typeface="Wingdings" pitchFamily="2" charset="2"/>
              </a:rPr>
              <a:t> on-</a:t>
            </a:r>
            <a:r>
              <a:rPr lang="fr-CH" dirty="0" err="1" smtClean="0">
                <a:sym typeface="Wingdings" pitchFamily="2" charset="2"/>
              </a:rPr>
              <a:t>going</a:t>
            </a:r>
            <a:r>
              <a:rPr lang="fr-CH" dirty="0" smtClean="0">
                <a:sym typeface="Wingdings" pitchFamily="2" charset="2"/>
              </a:rPr>
              <a:t>:</a:t>
            </a:r>
            <a:endParaRPr lang="en-US" dirty="0" smtClean="0">
              <a:sym typeface="Wingdings" pitchFamily="2" charset="2"/>
            </a:endParaRPr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r>
              <a:rPr lang="fr-CH" sz="1600" dirty="0" smtClean="0"/>
              <a:t>					 Yvon Muttoni, </a:t>
            </a:r>
            <a:r>
              <a:rPr lang="fr-CH" sz="1600" dirty="0" err="1" smtClean="0"/>
              <a:t>Alparslan</a:t>
            </a:r>
            <a:r>
              <a:rPr lang="fr-CH" sz="1600" dirty="0" smtClean="0"/>
              <a:t> </a:t>
            </a:r>
            <a:r>
              <a:rPr lang="fr-CH" sz="1600" dirty="0" err="1" smtClean="0"/>
              <a:t>Tursun</a:t>
            </a:r>
            <a:r>
              <a:rPr lang="fr-CH" sz="1600" dirty="0" smtClean="0"/>
              <a:t>, Stefan </a:t>
            </a:r>
            <a:r>
              <a:rPr lang="fr-CH" sz="1600" dirty="0" err="1" smtClean="0"/>
              <a:t>Maridor</a:t>
            </a: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/>
              <a:t>Racks in the UL14/16 are in the passage area, need to be remove to leave way to magnet convoys – Control racks on 3</a:t>
            </a:r>
            <a:r>
              <a:rPr lang="en-US" baseline="30000" dirty="0" smtClean="0"/>
              <a:t>rd</a:t>
            </a:r>
            <a:r>
              <a:rPr lang="en-US" dirty="0" smtClean="0"/>
              <a:t> floor of US15</a:t>
            </a:r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/>
              <a:t>No complete solution for Pt5 right, space available does not allow to fit all racks required (Power converter, energy extraction &amp; control)</a:t>
            </a:r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/>
              <a:t>Note that heat load inventories have not been done yet, some air cooling units may be required … </a:t>
            </a:r>
          </a:p>
          <a:p>
            <a:pPr marL="800100" lvl="1" indent="-342900"/>
            <a:endParaRPr lang="en-US" dirty="0">
              <a:sym typeface="Wingdings" pitchFamily="2" charset="2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28 January 2010</a:t>
            </a:r>
            <a:endParaRPr lang="fr-FR" dirty="0"/>
          </a:p>
        </p:txBody>
      </p:sp>
      <p:pic>
        <p:nvPicPr>
          <p:cNvPr id="154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262" y="1981199"/>
            <a:ext cx="4987185" cy="2326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6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199" y="1981200"/>
            <a:ext cx="3445043" cy="2333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ooter Placeholder 4"/>
          <p:cNvSpPr txBox="1">
            <a:spLocks/>
          </p:cNvSpPr>
          <p:nvPr/>
        </p:nvSpPr>
        <p:spPr bwMode="auto">
          <a:xfrm>
            <a:off x="3378200" y="6423378"/>
            <a:ext cx="3124200" cy="6096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LHC Performance workshop – Chamonix 2010 Sylvain Weisz – DG/PRG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1219200" y="3429000"/>
            <a:ext cx="6030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marL="404813" indent="-404813">
              <a:spcAft>
                <a:spcPts val="300"/>
              </a:spcAft>
              <a:buClr>
                <a:schemeClr val="accent6"/>
              </a:buClr>
            </a:pPr>
            <a:r>
              <a:rPr lang="en-US" sz="2000" dirty="0" smtClean="0"/>
              <a:t>Pt1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5791200" y="3810000"/>
            <a:ext cx="6030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marL="404813" indent="-404813">
              <a:spcAft>
                <a:spcPts val="300"/>
              </a:spcAft>
              <a:buClr>
                <a:schemeClr val="accent6"/>
              </a:buClr>
            </a:pPr>
            <a:r>
              <a:rPr lang="en-US" sz="2000" dirty="0" smtClean="0"/>
              <a:t>Pt5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fr-CH" sz="3000" b="1" dirty="0" smtClean="0"/>
              <a:t>Radiation </a:t>
            </a:r>
            <a:r>
              <a:rPr lang="fr-CH" sz="3000" b="1" dirty="0" err="1" smtClean="0"/>
              <a:t>levels</a:t>
            </a:r>
            <a:r>
              <a:rPr lang="fr-CH" sz="3000" b="1" dirty="0" smtClean="0"/>
              <a:t> in the triplet </a:t>
            </a:r>
            <a:r>
              <a:rPr lang="fr-CH" sz="3000" b="1" dirty="0" err="1" smtClean="0"/>
              <a:t>region</a:t>
            </a:r>
            <a:r>
              <a:rPr lang="fr-CH" sz="3000" b="1" dirty="0" smtClean="0"/>
              <a:t>  </a:t>
            </a:r>
            <a:r>
              <a:rPr lang="fr-CH" sz="3000" baseline="-25000" dirty="0" smtClean="0"/>
              <a:t>(1/2)</a:t>
            </a:r>
            <a:endParaRPr lang="en-US" sz="3000" baseline="-25000" dirty="0" smtClean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A837-457A-404A-A8BE-A23D90A3D981}" type="slidenum">
              <a:rPr lang="en-US"/>
              <a:pPr/>
              <a:t>5</a:t>
            </a:fld>
            <a:endParaRPr lang="en-US"/>
          </a:p>
        </p:txBody>
      </p:sp>
      <p:pic>
        <p:nvPicPr>
          <p:cNvPr id="5131" name="Picture 11" descr="IP5_v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t="36449"/>
          <a:stretch>
            <a:fillRect/>
          </a:stretch>
        </p:blipFill>
        <p:spPr>
          <a:xfrm>
            <a:off x="5219700" y="1403350"/>
            <a:ext cx="3924300" cy="1727200"/>
          </a:xfrm>
          <a:noFill/>
          <a:ln/>
        </p:spPr>
      </p:pic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086600" y="1981200"/>
            <a:ext cx="685800" cy="2286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400" b="1" dirty="0"/>
              <a:t>Aisle</a:t>
            </a:r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>
            <a:off x="6280150" y="2286000"/>
            <a:ext cx="2406650" cy="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5578642" y="3974431"/>
            <a:ext cx="341295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dirty="0"/>
              <a:t>50 </a:t>
            </a:r>
            <a:r>
              <a:rPr lang="en-US" sz="1600" dirty="0" smtClean="0">
                <a:cs typeface="Arial" charset="0"/>
              </a:rPr>
              <a:t>µ</a:t>
            </a:r>
            <a:r>
              <a:rPr lang="en-US" sz="1600" dirty="0" err="1" smtClean="0">
                <a:cs typeface="Arial" charset="0"/>
              </a:rPr>
              <a:t>Sv</a:t>
            </a:r>
            <a:r>
              <a:rPr lang="en-US" sz="1600" dirty="0" smtClean="0">
                <a:cs typeface="Arial" charset="0"/>
              </a:rPr>
              <a:t>/h </a:t>
            </a:r>
          </a:p>
          <a:p>
            <a:pPr>
              <a:spcBef>
                <a:spcPts val="0"/>
              </a:spcBef>
            </a:pPr>
            <a:r>
              <a:rPr lang="en-US" sz="1600" dirty="0" smtClean="0">
                <a:cs typeface="Arial" charset="0"/>
              </a:rPr>
              <a:t>(</a:t>
            </a:r>
            <a:r>
              <a:rPr lang="en-US" sz="1600" dirty="0" smtClean="0">
                <a:cs typeface="Arial" charset="0"/>
                <a:sym typeface="Symbol"/>
              </a:rPr>
              <a:t>limited stay area threshold)</a:t>
            </a:r>
          </a:p>
          <a:p>
            <a:pPr>
              <a:spcBef>
                <a:spcPts val="0"/>
              </a:spcBef>
            </a:pPr>
            <a:endParaRPr lang="fr-CH" sz="1600" dirty="0" smtClean="0">
              <a:cs typeface="Arial" charset="0"/>
              <a:sym typeface="Symbol"/>
            </a:endParaRPr>
          </a:p>
          <a:p>
            <a:pPr>
              <a:spcBef>
                <a:spcPts val="0"/>
              </a:spcBef>
            </a:pPr>
            <a:r>
              <a:rPr lang="fr-CH" sz="1600" dirty="0" smtClean="0">
                <a:solidFill>
                  <a:srgbClr val="FF0000"/>
                </a:solidFill>
                <a:cs typeface="Arial" charset="0"/>
                <a:sym typeface="Wingdings" pitchFamily="2" charset="2"/>
              </a:rPr>
              <a:t></a:t>
            </a:r>
            <a:r>
              <a:rPr lang="fr-CH" sz="1600" dirty="0" smtClean="0">
                <a:cs typeface="Arial" charset="0"/>
                <a:sym typeface="Wingdings" pitchFamily="2" charset="2"/>
              </a:rPr>
              <a:t> </a:t>
            </a:r>
            <a:r>
              <a:rPr lang="fr-CH" sz="1600" dirty="0" err="1" smtClean="0">
                <a:cs typeface="Arial" charset="0"/>
                <a:sym typeface="Wingdings" pitchFamily="2" charset="2"/>
              </a:rPr>
              <a:t>Need</a:t>
            </a:r>
            <a:r>
              <a:rPr lang="fr-CH" sz="1600" dirty="0" smtClean="0">
                <a:cs typeface="Arial" charset="0"/>
                <a:sym typeface="Wingdings" pitchFamily="2" charset="2"/>
              </a:rPr>
              <a:t> to </a:t>
            </a:r>
            <a:r>
              <a:rPr lang="fr-CH" sz="1600" dirty="0" err="1" smtClean="0">
                <a:cs typeface="Arial" charset="0"/>
                <a:sym typeface="Wingdings" pitchFamily="2" charset="2"/>
              </a:rPr>
              <a:t>wait</a:t>
            </a:r>
            <a:r>
              <a:rPr lang="fr-CH" sz="1600" dirty="0" smtClean="0">
                <a:cs typeface="Arial" charset="0"/>
                <a:sym typeface="Wingdings" pitchFamily="2" charset="2"/>
              </a:rPr>
              <a:t> ~2 </a:t>
            </a:r>
            <a:r>
              <a:rPr lang="fr-CH" sz="1600" dirty="0" err="1" smtClean="0">
                <a:cs typeface="Arial" charset="0"/>
                <a:sym typeface="Wingdings" pitchFamily="2" charset="2"/>
              </a:rPr>
              <a:t>weeks</a:t>
            </a:r>
            <a:r>
              <a:rPr lang="fr-CH" sz="1600" dirty="0" smtClean="0">
                <a:cs typeface="Arial" charset="0"/>
                <a:sym typeface="Wingdings" pitchFamily="2" charset="2"/>
              </a:rPr>
              <a:t> to   </a:t>
            </a:r>
            <a:r>
              <a:rPr lang="fr-CH" sz="1600" dirty="0" err="1" smtClean="0">
                <a:cs typeface="Arial" charset="0"/>
                <a:sym typeface="Wingdings" pitchFamily="2" charset="2"/>
              </a:rPr>
              <a:t>start</a:t>
            </a:r>
            <a:r>
              <a:rPr lang="fr-CH" sz="1600" dirty="0" smtClean="0">
                <a:cs typeface="Arial" charset="0"/>
                <a:sym typeface="Wingdings" pitchFamily="2" charset="2"/>
              </a:rPr>
              <a:t> </a:t>
            </a:r>
            <a:r>
              <a:rPr lang="fr-CH" sz="1600" dirty="0" err="1" smtClean="0">
                <a:cs typeface="Arial" charset="0"/>
                <a:sym typeface="Wingdings" pitchFamily="2" charset="2"/>
              </a:rPr>
              <a:t>preparation</a:t>
            </a:r>
            <a:r>
              <a:rPr lang="fr-CH" sz="1600" dirty="0" smtClean="0">
                <a:cs typeface="Arial" charset="0"/>
                <a:sym typeface="Wingdings" pitchFamily="2" charset="2"/>
              </a:rPr>
              <a:t> </a:t>
            </a:r>
            <a:r>
              <a:rPr lang="fr-CH" sz="1600" dirty="0" err="1" smtClean="0">
                <a:cs typeface="Arial" charset="0"/>
                <a:sym typeface="Wingdings" pitchFamily="2" charset="2"/>
              </a:rPr>
              <a:t>work</a:t>
            </a:r>
            <a:r>
              <a:rPr lang="fr-CH" sz="1600" dirty="0" smtClean="0">
                <a:cs typeface="Arial" charset="0"/>
                <a:sym typeface="Wingdings" pitchFamily="2" charset="2"/>
              </a:rPr>
              <a:t> </a:t>
            </a:r>
            <a:r>
              <a:rPr lang="fr-CH" sz="1600" dirty="0" err="1" smtClean="0">
                <a:cs typeface="Arial" charset="0"/>
                <a:sym typeface="Wingdings" pitchFamily="2" charset="2"/>
              </a:rPr>
              <a:t>along</a:t>
            </a:r>
            <a:r>
              <a:rPr lang="fr-CH" sz="1600" dirty="0" smtClean="0">
                <a:cs typeface="Arial" charset="0"/>
                <a:sym typeface="Wingdings" pitchFamily="2" charset="2"/>
              </a:rPr>
              <a:t> the triplet.</a:t>
            </a:r>
          </a:p>
        </p:txBody>
      </p:sp>
      <p:pic>
        <p:nvPicPr>
          <p:cNvPr id="5129" name="Picture 9" descr="LHCnominal_Tunnel_ResidualDoserate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28600" y="2209800"/>
            <a:ext cx="5329238" cy="3880736"/>
          </a:xfrm>
          <a:noFill/>
          <a:ln/>
        </p:spPr>
      </p:pic>
      <p:sp>
        <p:nvSpPr>
          <p:cNvPr id="5142" name="Line 22"/>
          <p:cNvSpPr>
            <a:spLocks noChangeShapeType="1"/>
          </p:cNvSpPr>
          <p:nvPr/>
        </p:nvSpPr>
        <p:spPr bwMode="auto">
          <a:xfrm>
            <a:off x="823553" y="4230989"/>
            <a:ext cx="46829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5105400" y="2895600"/>
            <a:ext cx="304800" cy="0"/>
          </a:xfrm>
          <a:prstGeom prst="line">
            <a:avLst/>
          </a:prstGeom>
          <a:ln>
            <a:solidFill>
              <a:srgbClr val="FF6D4B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117432" y="3019926"/>
            <a:ext cx="304800" cy="0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833438" y="3861594"/>
            <a:ext cx="611981" cy="356393"/>
          </a:xfrm>
          <a:custGeom>
            <a:avLst/>
            <a:gdLst>
              <a:gd name="connsiteX0" fmla="*/ 0 w 611981"/>
              <a:gd name="connsiteY0" fmla="*/ 162719 h 356393"/>
              <a:gd name="connsiteX1" fmla="*/ 57150 w 611981"/>
              <a:gd name="connsiteY1" fmla="*/ 300831 h 356393"/>
              <a:gd name="connsiteX2" fmla="*/ 85725 w 611981"/>
              <a:gd name="connsiteY2" fmla="*/ 310356 h 356393"/>
              <a:gd name="connsiteX3" fmla="*/ 138112 w 611981"/>
              <a:gd name="connsiteY3" fmla="*/ 310356 h 356393"/>
              <a:gd name="connsiteX4" fmla="*/ 171450 w 611981"/>
              <a:gd name="connsiteY4" fmla="*/ 343694 h 356393"/>
              <a:gd name="connsiteX5" fmla="*/ 195262 w 611981"/>
              <a:gd name="connsiteY5" fmla="*/ 310356 h 356393"/>
              <a:gd name="connsiteX6" fmla="*/ 266700 w 611981"/>
              <a:gd name="connsiteY6" fmla="*/ 348456 h 356393"/>
              <a:gd name="connsiteX7" fmla="*/ 304800 w 611981"/>
              <a:gd name="connsiteY7" fmla="*/ 262731 h 356393"/>
              <a:gd name="connsiteX8" fmla="*/ 304800 w 611981"/>
              <a:gd name="connsiteY8" fmla="*/ 215106 h 356393"/>
              <a:gd name="connsiteX9" fmla="*/ 323850 w 611981"/>
              <a:gd name="connsiteY9" fmla="*/ 210344 h 356393"/>
              <a:gd name="connsiteX10" fmla="*/ 390525 w 611981"/>
              <a:gd name="connsiteY10" fmla="*/ 96044 h 356393"/>
              <a:gd name="connsiteX11" fmla="*/ 457200 w 611981"/>
              <a:gd name="connsiteY11" fmla="*/ 794 h 356393"/>
              <a:gd name="connsiteX12" fmla="*/ 495300 w 611981"/>
              <a:gd name="connsiteY12" fmla="*/ 100806 h 356393"/>
              <a:gd name="connsiteX13" fmla="*/ 523875 w 611981"/>
              <a:gd name="connsiteY13" fmla="*/ 205581 h 356393"/>
              <a:gd name="connsiteX14" fmla="*/ 533400 w 611981"/>
              <a:gd name="connsiteY14" fmla="*/ 296069 h 356393"/>
              <a:gd name="connsiteX15" fmla="*/ 557212 w 611981"/>
              <a:gd name="connsiteY15" fmla="*/ 248444 h 356393"/>
              <a:gd name="connsiteX16" fmla="*/ 604837 w 611981"/>
              <a:gd name="connsiteY16" fmla="*/ 334169 h 356393"/>
              <a:gd name="connsiteX17" fmla="*/ 600075 w 611981"/>
              <a:gd name="connsiteY17" fmla="*/ 324644 h 356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11981" h="356393">
                <a:moveTo>
                  <a:pt x="0" y="162719"/>
                </a:moveTo>
                <a:cubicBezTo>
                  <a:pt x="21431" y="219472"/>
                  <a:pt x="42862" y="276225"/>
                  <a:pt x="57150" y="300831"/>
                </a:cubicBezTo>
                <a:cubicBezTo>
                  <a:pt x="71438" y="325437"/>
                  <a:pt x="72231" y="308769"/>
                  <a:pt x="85725" y="310356"/>
                </a:cubicBezTo>
                <a:cubicBezTo>
                  <a:pt x="99219" y="311943"/>
                  <a:pt x="123824" y="304800"/>
                  <a:pt x="138112" y="310356"/>
                </a:cubicBezTo>
                <a:cubicBezTo>
                  <a:pt x="152400" y="315912"/>
                  <a:pt x="161925" y="343694"/>
                  <a:pt x="171450" y="343694"/>
                </a:cubicBezTo>
                <a:cubicBezTo>
                  <a:pt x="180975" y="343694"/>
                  <a:pt x="179387" y="309562"/>
                  <a:pt x="195262" y="310356"/>
                </a:cubicBezTo>
                <a:cubicBezTo>
                  <a:pt x="211137" y="311150"/>
                  <a:pt x="248444" y="356393"/>
                  <a:pt x="266700" y="348456"/>
                </a:cubicBezTo>
                <a:cubicBezTo>
                  <a:pt x="284956" y="340519"/>
                  <a:pt x="298450" y="284956"/>
                  <a:pt x="304800" y="262731"/>
                </a:cubicBezTo>
                <a:cubicBezTo>
                  <a:pt x="311150" y="240506"/>
                  <a:pt x="301625" y="223837"/>
                  <a:pt x="304800" y="215106"/>
                </a:cubicBezTo>
                <a:cubicBezTo>
                  <a:pt x="307975" y="206375"/>
                  <a:pt x="309563" y="230188"/>
                  <a:pt x="323850" y="210344"/>
                </a:cubicBezTo>
                <a:cubicBezTo>
                  <a:pt x="338137" y="190500"/>
                  <a:pt x="368300" y="130969"/>
                  <a:pt x="390525" y="96044"/>
                </a:cubicBezTo>
                <a:cubicBezTo>
                  <a:pt x="412750" y="61119"/>
                  <a:pt x="439738" y="0"/>
                  <a:pt x="457200" y="794"/>
                </a:cubicBezTo>
                <a:cubicBezTo>
                  <a:pt x="474662" y="1588"/>
                  <a:pt x="484187" y="66675"/>
                  <a:pt x="495300" y="100806"/>
                </a:cubicBezTo>
                <a:cubicBezTo>
                  <a:pt x="506413" y="134937"/>
                  <a:pt x="517525" y="173037"/>
                  <a:pt x="523875" y="205581"/>
                </a:cubicBezTo>
                <a:cubicBezTo>
                  <a:pt x="530225" y="238125"/>
                  <a:pt x="527844" y="288925"/>
                  <a:pt x="533400" y="296069"/>
                </a:cubicBezTo>
                <a:cubicBezTo>
                  <a:pt x="538956" y="303213"/>
                  <a:pt x="545306" y="242094"/>
                  <a:pt x="557212" y="248444"/>
                </a:cubicBezTo>
                <a:cubicBezTo>
                  <a:pt x="569118" y="254794"/>
                  <a:pt x="597693" y="321469"/>
                  <a:pt x="604837" y="334169"/>
                </a:cubicBezTo>
                <a:cubicBezTo>
                  <a:pt x="611981" y="346869"/>
                  <a:pt x="606028" y="335756"/>
                  <a:pt x="600075" y="324644"/>
                </a:cubicBezTo>
              </a:path>
            </a:pathLst>
          </a:custGeom>
          <a:ln>
            <a:solidFill>
              <a:srgbClr val="FF6D4B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838200" y="4047332"/>
            <a:ext cx="600075" cy="430212"/>
          </a:xfrm>
          <a:custGeom>
            <a:avLst/>
            <a:gdLst>
              <a:gd name="connsiteX0" fmla="*/ 0 w 600075"/>
              <a:gd name="connsiteY0" fmla="*/ 210343 h 430212"/>
              <a:gd name="connsiteX1" fmla="*/ 47625 w 600075"/>
              <a:gd name="connsiteY1" fmla="*/ 329406 h 430212"/>
              <a:gd name="connsiteX2" fmla="*/ 95250 w 600075"/>
              <a:gd name="connsiteY2" fmla="*/ 348456 h 430212"/>
              <a:gd name="connsiteX3" fmla="*/ 123825 w 600075"/>
              <a:gd name="connsiteY3" fmla="*/ 386556 h 430212"/>
              <a:gd name="connsiteX4" fmla="*/ 161925 w 600075"/>
              <a:gd name="connsiteY4" fmla="*/ 367506 h 430212"/>
              <a:gd name="connsiteX5" fmla="*/ 171450 w 600075"/>
              <a:gd name="connsiteY5" fmla="*/ 405606 h 430212"/>
              <a:gd name="connsiteX6" fmla="*/ 195263 w 600075"/>
              <a:gd name="connsiteY6" fmla="*/ 367506 h 430212"/>
              <a:gd name="connsiteX7" fmla="*/ 276225 w 600075"/>
              <a:gd name="connsiteY7" fmla="*/ 415131 h 430212"/>
              <a:gd name="connsiteX8" fmla="*/ 309563 w 600075"/>
              <a:gd name="connsiteY8" fmla="*/ 277018 h 430212"/>
              <a:gd name="connsiteX9" fmla="*/ 328613 w 600075"/>
              <a:gd name="connsiteY9" fmla="*/ 277018 h 430212"/>
              <a:gd name="connsiteX10" fmla="*/ 390525 w 600075"/>
              <a:gd name="connsiteY10" fmla="*/ 96043 h 430212"/>
              <a:gd name="connsiteX11" fmla="*/ 409575 w 600075"/>
              <a:gd name="connsiteY11" fmla="*/ 81756 h 430212"/>
              <a:gd name="connsiteX12" fmla="*/ 428625 w 600075"/>
              <a:gd name="connsiteY12" fmla="*/ 15081 h 430212"/>
              <a:gd name="connsiteX13" fmla="*/ 452438 w 600075"/>
              <a:gd name="connsiteY13" fmla="*/ 15081 h 430212"/>
              <a:gd name="connsiteX14" fmla="*/ 476250 w 600075"/>
              <a:gd name="connsiteY14" fmla="*/ 105568 h 430212"/>
              <a:gd name="connsiteX15" fmla="*/ 519113 w 600075"/>
              <a:gd name="connsiteY15" fmla="*/ 186531 h 430212"/>
              <a:gd name="connsiteX16" fmla="*/ 533400 w 600075"/>
              <a:gd name="connsiteY16" fmla="*/ 319881 h 430212"/>
              <a:gd name="connsiteX17" fmla="*/ 547688 w 600075"/>
              <a:gd name="connsiteY17" fmla="*/ 296068 h 430212"/>
              <a:gd name="connsiteX18" fmla="*/ 581025 w 600075"/>
              <a:gd name="connsiteY18" fmla="*/ 305593 h 430212"/>
              <a:gd name="connsiteX19" fmla="*/ 600075 w 600075"/>
              <a:gd name="connsiteY19" fmla="*/ 405606 h 430212"/>
              <a:gd name="connsiteX20" fmla="*/ 600075 w 600075"/>
              <a:gd name="connsiteY20" fmla="*/ 405606 h 430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00075" h="430212">
                <a:moveTo>
                  <a:pt x="0" y="210343"/>
                </a:moveTo>
                <a:cubicBezTo>
                  <a:pt x="15875" y="258365"/>
                  <a:pt x="31750" y="306387"/>
                  <a:pt x="47625" y="329406"/>
                </a:cubicBezTo>
                <a:cubicBezTo>
                  <a:pt x="63500" y="352425"/>
                  <a:pt x="82550" y="338931"/>
                  <a:pt x="95250" y="348456"/>
                </a:cubicBezTo>
                <a:cubicBezTo>
                  <a:pt x="107950" y="357981"/>
                  <a:pt x="112712" y="383381"/>
                  <a:pt x="123825" y="386556"/>
                </a:cubicBezTo>
                <a:cubicBezTo>
                  <a:pt x="134938" y="389731"/>
                  <a:pt x="153987" y="364331"/>
                  <a:pt x="161925" y="367506"/>
                </a:cubicBezTo>
                <a:cubicBezTo>
                  <a:pt x="169863" y="370681"/>
                  <a:pt x="165894" y="405606"/>
                  <a:pt x="171450" y="405606"/>
                </a:cubicBezTo>
                <a:cubicBezTo>
                  <a:pt x="177006" y="405606"/>
                  <a:pt x="177801" y="365919"/>
                  <a:pt x="195263" y="367506"/>
                </a:cubicBezTo>
                <a:cubicBezTo>
                  <a:pt x="212725" y="369093"/>
                  <a:pt x="257175" y="430212"/>
                  <a:pt x="276225" y="415131"/>
                </a:cubicBezTo>
                <a:cubicBezTo>
                  <a:pt x="295275" y="400050"/>
                  <a:pt x="300832" y="300037"/>
                  <a:pt x="309563" y="277018"/>
                </a:cubicBezTo>
                <a:cubicBezTo>
                  <a:pt x="318294" y="253999"/>
                  <a:pt x="315119" y="307180"/>
                  <a:pt x="328613" y="277018"/>
                </a:cubicBezTo>
                <a:cubicBezTo>
                  <a:pt x="342107" y="246856"/>
                  <a:pt x="377031" y="128587"/>
                  <a:pt x="390525" y="96043"/>
                </a:cubicBezTo>
                <a:cubicBezTo>
                  <a:pt x="404019" y="63499"/>
                  <a:pt x="403225" y="95250"/>
                  <a:pt x="409575" y="81756"/>
                </a:cubicBezTo>
                <a:cubicBezTo>
                  <a:pt x="415925" y="68262"/>
                  <a:pt x="421481" y="26193"/>
                  <a:pt x="428625" y="15081"/>
                </a:cubicBezTo>
                <a:cubicBezTo>
                  <a:pt x="435769" y="3969"/>
                  <a:pt x="444501" y="0"/>
                  <a:pt x="452438" y="15081"/>
                </a:cubicBezTo>
                <a:cubicBezTo>
                  <a:pt x="460375" y="30162"/>
                  <a:pt x="465138" y="76993"/>
                  <a:pt x="476250" y="105568"/>
                </a:cubicBezTo>
                <a:cubicBezTo>
                  <a:pt x="487362" y="134143"/>
                  <a:pt x="509588" y="150812"/>
                  <a:pt x="519113" y="186531"/>
                </a:cubicBezTo>
                <a:cubicBezTo>
                  <a:pt x="528638" y="222250"/>
                  <a:pt x="528638" y="301625"/>
                  <a:pt x="533400" y="319881"/>
                </a:cubicBezTo>
                <a:cubicBezTo>
                  <a:pt x="538162" y="338137"/>
                  <a:pt x="539751" y="298449"/>
                  <a:pt x="547688" y="296068"/>
                </a:cubicBezTo>
                <a:cubicBezTo>
                  <a:pt x="555625" y="293687"/>
                  <a:pt x="572294" y="287337"/>
                  <a:pt x="581025" y="305593"/>
                </a:cubicBezTo>
                <a:cubicBezTo>
                  <a:pt x="589756" y="323849"/>
                  <a:pt x="600075" y="405606"/>
                  <a:pt x="600075" y="405606"/>
                </a:cubicBezTo>
                <a:lnTo>
                  <a:pt x="600075" y="405606"/>
                </a:lnTo>
              </a:path>
            </a:pathLst>
          </a:custGeom>
          <a:ln>
            <a:solidFill>
              <a:srgbClr val="0099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1443038" y="4171157"/>
            <a:ext cx="434974" cy="350043"/>
          </a:xfrm>
          <a:custGeom>
            <a:avLst/>
            <a:gdLst>
              <a:gd name="connsiteX0" fmla="*/ 0 w 434974"/>
              <a:gd name="connsiteY0" fmla="*/ 53181 h 350043"/>
              <a:gd name="connsiteX1" fmla="*/ 33337 w 434974"/>
              <a:gd name="connsiteY1" fmla="*/ 15081 h 350043"/>
              <a:gd name="connsiteX2" fmla="*/ 71437 w 434974"/>
              <a:gd name="connsiteY2" fmla="*/ 143668 h 350043"/>
              <a:gd name="connsiteX3" fmla="*/ 114300 w 434974"/>
              <a:gd name="connsiteY3" fmla="*/ 43656 h 350043"/>
              <a:gd name="connsiteX4" fmla="*/ 123825 w 434974"/>
              <a:gd name="connsiteY4" fmla="*/ 24606 h 350043"/>
              <a:gd name="connsiteX5" fmla="*/ 152400 w 434974"/>
              <a:gd name="connsiteY5" fmla="*/ 105568 h 350043"/>
              <a:gd name="connsiteX6" fmla="*/ 185737 w 434974"/>
              <a:gd name="connsiteY6" fmla="*/ 67468 h 350043"/>
              <a:gd name="connsiteX7" fmla="*/ 200025 w 434974"/>
              <a:gd name="connsiteY7" fmla="*/ 138906 h 350043"/>
              <a:gd name="connsiteX8" fmla="*/ 223837 w 434974"/>
              <a:gd name="connsiteY8" fmla="*/ 148431 h 350043"/>
              <a:gd name="connsiteX9" fmla="*/ 252412 w 434974"/>
              <a:gd name="connsiteY9" fmla="*/ 124618 h 350043"/>
              <a:gd name="connsiteX10" fmla="*/ 271462 w 434974"/>
              <a:gd name="connsiteY10" fmla="*/ 124618 h 350043"/>
              <a:gd name="connsiteX11" fmla="*/ 295275 w 434974"/>
              <a:gd name="connsiteY11" fmla="*/ 177006 h 350043"/>
              <a:gd name="connsiteX12" fmla="*/ 333375 w 434974"/>
              <a:gd name="connsiteY12" fmla="*/ 348456 h 350043"/>
              <a:gd name="connsiteX13" fmla="*/ 366712 w 434974"/>
              <a:gd name="connsiteY13" fmla="*/ 167481 h 350043"/>
              <a:gd name="connsiteX14" fmla="*/ 366712 w 434974"/>
              <a:gd name="connsiteY14" fmla="*/ 172243 h 350043"/>
              <a:gd name="connsiteX15" fmla="*/ 423862 w 434974"/>
              <a:gd name="connsiteY15" fmla="*/ 162718 h 350043"/>
              <a:gd name="connsiteX16" fmla="*/ 433387 w 434974"/>
              <a:gd name="connsiteY16" fmla="*/ 167481 h 350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34974" h="350043">
                <a:moveTo>
                  <a:pt x="0" y="53181"/>
                </a:moveTo>
                <a:cubicBezTo>
                  <a:pt x="10715" y="26590"/>
                  <a:pt x="21431" y="0"/>
                  <a:pt x="33337" y="15081"/>
                </a:cubicBezTo>
                <a:cubicBezTo>
                  <a:pt x="45243" y="30162"/>
                  <a:pt x="57943" y="138906"/>
                  <a:pt x="71437" y="143668"/>
                </a:cubicBezTo>
                <a:cubicBezTo>
                  <a:pt x="84931" y="148430"/>
                  <a:pt x="105569" y="63500"/>
                  <a:pt x="114300" y="43656"/>
                </a:cubicBezTo>
                <a:cubicBezTo>
                  <a:pt x="123031" y="23812"/>
                  <a:pt x="117475" y="14287"/>
                  <a:pt x="123825" y="24606"/>
                </a:cubicBezTo>
                <a:cubicBezTo>
                  <a:pt x="130175" y="34925"/>
                  <a:pt x="142081" y="98424"/>
                  <a:pt x="152400" y="105568"/>
                </a:cubicBezTo>
                <a:cubicBezTo>
                  <a:pt x="162719" y="112712"/>
                  <a:pt x="177800" y="61912"/>
                  <a:pt x="185737" y="67468"/>
                </a:cubicBezTo>
                <a:cubicBezTo>
                  <a:pt x="193675" y="73024"/>
                  <a:pt x="193675" y="125412"/>
                  <a:pt x="200025" y="138906"/>
                </a:cubicBezTo>
                <a:cubicBezTo>
                  <a:pt x="206375" y="152400"/>
                  <a:pt x="215106" y="150812"/>
                  <a:pt x="223837" y="148431"/>
                </a:cubicBezTo>
                <a:cubicBezTo>
                  <a:pt x="232568" y="146050"/>
                  <a:pt x="244475" y="128587"/>
                  <a:pt x="252412" y="124618"/>
                </a:cubicBezTo>
                <a:cubicBezTo>
                  <a:pt x="260350" y="120649"/>
                  <a:pt x="264318" y="115887"/>
                  <a:pt x="271462" y="124618"/>
                </a:cubicBezTo>
                <a:cubicBezTo>
                  <a:pt x="278606" y="133349"/>
                  <a:pt x="284956" y="139700"/>
                  <a:pt x="295275" y="177006"/>
                </a:cubicBezTo>
                <a:cubicBezTo>
                  <a:pt x="305594" y="214312"/>
                  <a:pt x="321469" y="350043"/>
                  <a:pt x="333375" y="348456"/>
                </a:cubicBezTo>
                <a:cubicBezTo>
                  <a:pt x="345281" y="346869"/>
                  <a:pt x="361156" y="196850"/>
                  <a:pt x="366712" y="167481"/>
                </a:cubicBezTo>
                <a:cubicBezTo>
                  <a:pt x="372268" y="138112"/>
                  <a:pt x="357187" y="173037"/>
                  <a:pt x="366712" y="172243"/>
                </a:cubicBezTo>
                <a:cubicBezTo>
                  <a:pt x="376237" y="171449"/>
                  <a:pt x="412750" y="163512"/>
                  <a:pt x="423862" y="162718"/>
                </a:cubicBezTo>
                <a:cubicBezTo>
                  <a:pt x="434974" y="161924"/>
                  <a:pt x="434180" y="164702"/>
                  <a:pt x="433387" y="167481"/>
                </a:cubicBezTo>
              </a:path>
            </a:pathLst>
          </a:custGeom>
          <a:ln>
            <a:solidFill>
              <a:srgbClr val="FF6D4B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1433513" y="4394994"/>
            <a:ext cx="451643" cy="413543"/>
          </a:xfrm>
          <a:custGeom>
            <a:avLst/>
            <a:gdLst>
              <a:gd name="connsiteX0" fmla="*/ 0 w 451643"/>
              <a:gd name="connsiteY0" fmla="*/ 53181 h 413543"/>
              <a:gd name="connsiteX1" fmla="*/ 38100 w 451643"/>
              <a:gd name="connsiteY1" fmla="*/ 19844 h 413543"/>
              <a:gd name="connsiteX2" fmla="*/ 85725 w 451643"/>
              <a:gd name="connsiteY2" fmla="*/ 172244 h 413543"/>
              <a:gd name="connsiteX3" fmla="*/ 109537 w 451643"/>
              <a:gd name="connsiteY3" fmla="*/ 53181 h 413543"/>
              <a:gd name="connsiteX4" fmla="*/ 133350 w 451643"/>
              <a:gd name="connsiteY4" fmla="*/ 19844 h 413543"/>
              <a:gd name="connsiteX5" fmla="*/ 166687 w 451643"/>
              <a:gd name="connsiteY5" fmla="*/ 124619 h 413543"/>
              <a:gd name="connsiteX6" fmla="*/ 185737 w 451643"/>
              <a:gd name="connsiteY6" fmla="*/ 72231 h 413543"/>
              <a:gd name="connsiteX7" fmla="*/ 209550 w 451643"/>
              <a:gd name="connsiteY7" fmla="*/ 181769 h 413543"/>
              <a:gd name="connsiteX8" fmla="*/ 228600 w 451643"/>
              <a:gd name="connsiteY8" fmla="*/ 191294 h 413543"/>
              <a:gd name="connsiteX9" fmla="*/ 276225 w 451643"/>
              <a:gd name="connsiteY9" fmla="*/ 110331 h 413543"/>
              <a:gd name="connsiteX10" fmla="*/ 290512 w 451643"/>
              <a:gd name="connsiteY10" fmla="*/ 124619 h 413543"/>
              <a:gd name="connsiteX11" fmla="*/ 342900 w 451643"/>
              <a:gd name="connsiteY11" fmla="*/ 405606 h 413543"/>
              <a:gd name="connsiteX12" fmla="*/ 361950 w 451643"/>
              <a:gd name="connsiteY12" fmla="*/ 172244 h 413543"/>
              <a:gd name="connsiteX13" fmla="*/ 371475 w 451643"/>
              <a:gd name="connsiteY13" fmla="*/ 162719 h 413543"/>
              <a:gd name="connsiteX14" fmla="*/ 390525 w 451643"/>
              <a:gd name="connsiteY14" fmla="*/ 162719 h 413543"/>
              <a:gd name="connsiteX15" fmla="*/ 442912 w 451643"/>
              <a:gd name="connsiteY15" fmla="*/ 91281 h 413543"/>
              <a:gd name="connsiteX16" fmla="*/ 442912 w 451643"/>
              <a:gd name="connsiteY16" fmla="*/ 96044 h 413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643" h="413543">
                <a:moveTo>
                  <a:pt x="0" y="53181"/>
                </a:moveTo>
                <a:cubicBezTo>
                  <a:pt x="11906" y="26590"/>
                  <a:pt x="23813" y="0"/>
                  <a:pt x="38100" y="19844"/>
                </a:cubicBezTo>
                <a:cubicBezTo>
                  <a:pt x="52387" y="39688"/>
                  <a:pt x="73819" y="166688"/>
                  <a:pt x="85725" y="172244"/>
                </a:cubicBezTo>
                <a:cubicBezTo>
                  <a:pt x="97631" y="177800"/>
                  <a:pt x="101600" y="78581"/>
                  <a:pt x="109537" y="53181"/>
                </a:cubicBezTo>
                <a:cubicBezTo>
                  <a:pt x="117474" y="27781"/>
                  <a:pt x="123825" y="7938"/>
                  <a:pt x="133350" y="19844"/>
                </a:cubicBezTo>
                <a:cubicBezTo>
                  <a:pt x="142875" y="31750"/>
                  <a:pt x="157956" y="115888"/>
                  <a:pt x="166687" y="124619"/>
                </a:cubicBezTo>
                <a:cubicBezTo>
                  <a:pt x="175418" y="133350"/>
                  <a:pt x="178593" y="62706"/>
                  <a:pt x="185737" y="72231"/>
                </a:cubicBezTo>
                <a:cubicBezTo>
                  <a:pt x="192881" y="81756"/>
                  <a:pt x="202406" y="161925"/>
                  <a:pt x="209550" y="181769"/>
                </a:cubicBezTo>
                <a:cubicBezTo>
                  <a:pt x="216694" y="201613"/>
                  <a:pt x="217488" y="203200"/>
                  <a:pt x="228600" y="191294"/>
                </a:cubicBezTo>
                <a:cubicBezTo>
                  <a:pt x="239712" y="179388"/>
                  <a:pt x="265906" y="121444"/>
                  <a:pt x="276225" y="110331"/>
                </a:cubicBezTo>
                <a:cubicBezTo>
                  <a:pt x="286544" y="99218"/>
                  <a:pt x="279400" y="75407"/>
                  <a:pt x="290512" y="124619"/>
                </a:cubicBezTo>
                <a:cubicBezTo>
                  <a:pt x="301624" y="173831"/>
                  <a:pt x="330994" y="397669"/>
                  <a:pt x="342900" y="405606"/>
                </a:cubicBezTo>
                <a:cubicBezTo>
                  <a:pt x="354806" y="413543"/>
                  <a:pt x="357188" y="212725"/>
                  <a:pt x="361950" y="172244"/>
                </a:cubicBezTo>
                <a:cubicBezTo>
                  <a:pt x="366712" y="131763"/>
                  <a:pt x="366713" y="164306"/>
                  <a:pt x="371475" y="162719"/>
                </a:cubicBezTo>
                <a:cubicBezTo>
                  <a:pt x="376237" y="161132"/>
                  <a:pt x="378619" y="174625"/>
                  <a:pt x="390525" y="162719"/>
                </a:cubicBezTo>
                <a:cubicBezTo>
                  <a:pt x="402431" y="150813"/>
                  <a:pt x="434181" y="102394"/>
                  <a:pt x="442912" y="91281"/>
                </a:cubicBezTo>
                <a:cubicBezTo>
                  <a:pt x="451643" y="80168"/>
                  <a:pt x="447277" y="88106"/>
                  <a:pt x="442912" y="96044"/>
                </a:cubicBezTo>
              </a:path>
            </a:pathLst>
          </a:custGeom>
          <a:ln>
            <a:solidFill>
              <a:srgbClr val="0099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922421" y="3529263"/>
            <a:ext cx="904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Triplet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985084" y="3585411"/>
            <a:ext cx="644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TAN</a:t>
            </a:r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5195888" y="3923507"/>
            <a:ext cx="191293" cy="357981"/>
          </a:xfrm>
          <a:custGeom>
            <a:avLst/>
            <a:gdLst>
              <a:gd name="connsiteX0" fmla="*/ 0 w 191293"/>
              <a:gd name="connsiteY0" fmla="*/ 348456 h 357981"/>
              <a:gd name="connsiteX1" fmla="*/ 9525 w 191293"/>
              <a:gd name="connsiteY1" fmla="*/ 286543 h 357981"/>
              <a:gd name="connsiteX2" fmla="*/ 23812 w 191293"/>
              <a:gd name="connsiteY2" fmla="*/ 200818 h 357981"/>
              <a:gd name="connsiteX3" fmla="*/ 47625 w 191293"/>
              <a:gd name="connsiteY3" fmla="*/ 157956 h 357981"/>
              <a:gd name="connsiteX4" fmla="*/ 71437 w 191293"/>
              <a:gd name="connsiteY4" fmla="*/ 157956 h 357981"/>
              <a:gd name="connsiteX5" fmla="*/ 90487 w 191293"/>
              <a:gd name="connsiteY5" fmla="*/ 67468 h 357981"/>
              <a:gd name="connsiteX6" fmla="*/ 123825 w 191293"/>
              <a:gd name="connsiteY6" fmla="*/ 5556 h 357981"/>
              <a:gd name="connsiteX7" fmla="*/ 138112 w 191293"/>
              <a:gd name="connsiteY7" fmla="*/ 34131 h 357981"/>
              <a:gd name="connsiteX8" fmla="*/ 157162 w 191293"/>
              <a:gd name="connsiteY8" fmla="*/ 157956 h 357981"/>
              <a:gd name="connsiteX9" fmla="*/ 185737 w 191293"/>
              <a:gd name="connsiteY9" fmla="*/ 305593 h 357981"/>
              <a:gd name="connsiteX10" fmla="*/ 190500 w 191293"/>
              <a:gd name="connsiteY10" fmla="*/ 357981 h 357981"/>
              <a:gd name="connsiteX11" fmla="*/ 190500 w 191293"/>
              <a:gd name="connsiteY11" fmla="*/ 357981 h 357981"/>
              <a:gd name="connsiteX12" fmla="*/ 190500 w 191293"/>
              <a:gd name="connsiteY12" fmla="*/ 357981 h 357981"/>
              <a:gd name="connsiteX13" fmla="*/ 190500 w 191293"/>
              <a:gd name="connsiteY13" fmla="*/ 357981 h 357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1293" h="357981">
                <a:moveTo>
                  <a:pt x="0" y="348456"/>
                </a:moveTo>
                <a:cubicBezTo>
                  <a:pt x="2778" y="329802"/>
                  <a:pt x="5556" y="311149"/>
                  <a:pt x="9525" y="286543"/>
                </a:cubicBezTo>
                <a:cubicBezTo>
                  <a:pt x="13494" y="261937"/>
                  <a:pt x="17462" y="222249"/>
                  <a:pt x="23812" y="200818"/>
                </a:cubicBezTo>
                <a:cubicBezTo>
                  <a:pt x="30162" y="179387"/>
                  <a:pt x="39688" y="165100"/>
                  <a:pt x="47625" y="157956"/>
                </a:cubicBezTo>
                <a:cubicBezTo>
                  <a:pt x="55562" y="150812"/>
                  <a:pt x="64293" y="173037"/>
                  <a:pt x="71437" y="157956"/>
                </a:cubicBezTo>
                <a:cubicBezTo>
                  <a:pt x="78581" y="142875"/>
                  <a:pt x="81756" y="92868"/>
                  <a:pt x="90487" y="67468"/>
                </a:cubicBezTo>
                <a:cubicBezTo>
                  <a:pt x="99218" y="42068"/>
                  <a:pt x="115887" y="11112"/>
                  <a:pt x="123825" y="5556"/>
                </a:cubicBezTo>
                <a:cubicBezTo>
                  <a:pt x="131763" y="0"/>
                  <a:pt x="132556" y="8731"/>
                  <a:pt x="138112" y="34131"/>
                </a:cubicBezTo>
                <a:cubicBezTo>
                  <a:pt x="143668" y="59531"/>
                  <a:pt x="149225" y="112712"/>
                  <a:pt x="157162" y="157956"/>
                </a:cubicBezTo>
                <a:cubicBezTo>
                  <a:pt x="165099" y="203200"/>
                  <a:pt x="180181" y="272256"/>
                  <a:pt x="185737" y="305593"/>
                </a:cubicBezTo>
                <a:cubicBezTo>
                  <a:pt x="191293" y="338931"/>
                  <a:pt x="190500" y="357981"/>
                  <a:pt x="190500" y="357981"/>
                </a:cubicBezTo>
                <a:lnTo>
                  <a:pt x="190500" y="357981"/>
                </a:lnTo>
                <a:lnTo>
                  <a:pt x="190500" y="357981"/>
                </a:lnTo>
                <a:lnTo>
                  <a:pt x="190500" y="357981"/>
                </a:lnTo>
              </a:path>
            </a:pathLst>
          </a:custGeom>
          <a:ln>
            <a:solidFill>
              <a:srgbClr val="FF6D4B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5205413" y="4100513"/>
            <a:ext cx="190500" cy="400050"/>
          </a:xfrm>
          <a:custGeom>
            <a:avLst/>
            <a:gdLst>
              <a:gd name="connsiteX0" fmla="*/ 0 w 190500"/>
              <a:gd name="connsiteY0" fmla="*/ 400050 h 400050"/>
              <a:gd name="connsiteX1" fmla="*/ 14287 w 190500"/>
              <a:gd name="connsiteY1" fmla="*/ 261937 h 400050"/>
              <a:gd name="connsiteX2" fmla="*/ 47625 w 190500"/>
              <a:gd name="connsiteY2" fmla="*/ 219075 h 400050"/>
              <a:gd name="connsiteX3" fmla="*/ 71437 w 190500"/>
              <a:gd name="connsiteY3" fmla="*/ 171450 h 400050"/>
              <a:gd name="connsiteX4" fmla="*/ 100012 w 190500"/>
              <a:gd name="connsiteY4" fmla="*/ 76200 h 400050"/>
              <a:gd name="connsiteX5" fmla="*/ 109537 w 190500"/>
              <a:gd name="connsiteY5" fmla="*/ 4762 h 400050"/>
              <a:gd name="connsiteX6" fmla="*/ 133350 w 190500"/>
              <a:gd name="connsiteY6" fmla="*/ 47625 h 400050"/>
              <a:gd name="connsiteX7" fmla="*/ 161925 w 190500"/>
              <a:gd name="connsiteY7" fmla="*/ 171450 h 400050"/>
              <a:gd name="connsiteX8" fmla="*/ 166687 w 190500"/>
              <a:gd name="connsiteY8" fmla="*/ 280987 h 400050"/>
              <a:gd name="connsiteX9" fmla="*/ 190500 w 190500"/>
              <a:gd name="connsiteY9" fmla="*/ 352425 h 400050"/>
              <a:gd name="connsiteX10" fmla="*/ 190500 w 190500"/>
              <a:gd name="connsiteY10" fmla="*/ 352425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500" h="400050">
                <a:moveTo>
                  <a:pt x="0" y="400050"/>
                </a:moveTo>
                <a:cubicBezTo>
                  <a:pt x="3174" y="346075"/>
                  <a:pt x="6349" y="292100"/>
                  <a:pt x="14287" y="261937"/>
                </a:cubicBezTo>
                <a:cubicBezTo>
                  <a:pt x="22225" y="231774"/>
                  <a:pt x="38100" y="234156"/>
                  <a:pt x="47625" y="219075"/>
                </a:cubicBezTo>
                <a:cubicBezTo>
                  <a:pt x="57150" y="203994"/>
                  <a:pt x="62706" y="195262"/>
                  <a:pt x="71437" y="171450"/>
                </a:cubicBezTo>
                <a:cubicBezTo>
                  <a:pt x="80168" y="147638"/>
                  <a:pt x="93662" y="103981"/>
                  <a:pt x="100012" y="76200"/>
                </a:cubicBezTo>
                <a:cubicBezTo>
                  <a:pt x="106362" y="48419"/>
                  <a:pt x="103981" y="9525"/>
                  <a:pt x="109537" y="4762"/>
                </a:cubicBezTo>
                <a:cubicBezTo>
                  <a:pt x="115093" y="0"/>
                  <a:pt x="124619" y="19844"/>
                  <a:pt x="133350" y="47625"/>
                </a:cubicBezTo>
                <a:cubicBezTo>
                  <a:pt x="142081" y="75406"/>
                  <a:pt x="156369" y="132556"/>
                  <a:pt x="161925" y="171450"/>
                </a:cubicBezTo>
                <a:cubicBezTo>
                  <a:pt x="167481" y="210344"/>
                  <a:pt x="161925" y="250825"/>
                  <a:pt x="166687" y="280987"/>
                </a:cubicBezTo>
                <a:cubicBezTo>
                  <a:pt x="171450" y="311150"/>
                  <a:pt x="190500" y="352425"/>
                  <a:pt x="190500" y="352425"/>
                </a:cubicBezTo>
                <a:lnTo>
                  <a:pt x="190500" y="352425"/>
                </a:lnTo>
              </a:path>
            </a:pathLst>
          </a:custGeom>
          <a:ln>
            <a:solidFill>
              <a:srgbClr val="0099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28 January 2010</a:t>
            </a:r>
            <a:endParaRPr lang="fr-FR" dirty="0"/>
          </a:p>
        </p:txBody>
      </p:sp>
      <p:sp>
        <p:nvSpPr>
          <p:cNvPr id="16" name="TextBox 13"/>
          <p:cNvSpPr txBox="1">
            <a:spLocks noChangeArrowheads="1"/>
          </p:cNvSpPr>
          <p:nvPr/>
        </p:nvSpPr>
        <p:spPr bwMode="auto">
          <a:xfrm>
            <a:off x="-16042" y="1275347"/>
            <a:ext cx="9144000" cy="954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880" indent="-342900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fr-CH" dirty="0" err="1" smtClean="0">
                <a:sym typeface="Wingdings" pitchFamily="2" charset="2"/>
              </a:rPr>
              <a:t>Fluka</a:t>
            </a:r>
            <a:r>
              <a:rPr lang="fr-CH" dirty="0" smtClean="0">
                <a:sym typeface="Wingdings" pitchFamily="2" charset="2"/>
              </a:rPr>
              <a:t> simulation of </a:t>
            </a:r>
            <a:r>
              <a:rPr lang="fr-CH" dirty="0" err="1" smtClean="0">
                <a:sym typeface="Wingdings" pitchFamily="2" charset="2"/>
              </a:rPr>
              <a:t>residual</a:t>
            </a:r>
            <a:r>
              <a:rPr lang="fr-CH" dirty="0" smtClean="0">
                <a:sym typeface="Wingdings" pitchFamily="2" charset="2"/>
              </a:rPr>
              <a:t> dose rate: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fr-CH" dirty="0" smtClean="0">
                <a:sym typeface="Wingdings" pitchFamily="2" charset="2"/>
              </a:rPr>
              <a:t>	  </a:t>
            </a:r>
            <a:r>
              <a:rPr lang="en-US" sz="1600" dirty="0" smtClean="0">
                <a:sym typeface="Wingdings" pitchFamily="2" charset="2"/>
              </a:rPr>
              <a:t>Pt5 with all field maps (CMS, Q1/2/3 &amp; D1) 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en-US" sz="1600" dirty="0" smtClean="0">
                <a:sym typeface="Wingdings" pitchFamily="2" charset="2"/>
              </a:rPr>
              <a:t>     and nominal yearly rate (10</a:t>
            </a:r>
            <a:r>
              <a:rPr lang="en-US" sz="1600" baseline="30000" dirty="0" smtClean="0">
                <a:sym typeface="Wingdings" pitchFamily="2" charset="2"/>
              </a:rPr>
              <a:t>7</a:t>
            </a:r>
            <a:r>
              <a:rPr lang="en-US" sz="1600" dirty="0" smtClean="0">
                <a:sym typeface="Wingdings" pitchFamily="2" charset="2"/>
              </a:rPr>
              <a:t> s, 10</a:t>
            </a:r>
            <a:r>
              <a:rPr lang="en-US" sz="1600" baseline="30000" dirty="0" smtClean="0">
                <a:sym typeface="Wingdings" pitchFamily="2" charset="2"/>
              </a:rPr>
              <a:t>9</a:t>
            </a:r>
            <a:r>
              <a:rPr lang="en-US" sz="1600" dirty="0" smtClean="0">
                <a:sym typeface="Wingdings" pitchFamily="2" charset="2"/>
              </a:rPr>
              <a:t> int./s)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fr-CH" sz="1600" dirty="0" smtClean="0">
                <a:sym typeface="Wingdings" pitchFamily="2" charset="2"/>
              </a:rPr>
              <a:t>			         </a:t>
            </a:r>
            <a:r>
              <a:rPr lang="fr-CH" sz="1400" dirty="0" smtClean="0">
                <a:sym typeface="Wingdings" pitchFamily="2" charset="2"/>
              </a:rPr>
              <a:t>Markus </a:t>
            </a:r>
            <a:r>
              <a:rPr lang="fr-CH" sz="1400" dirty="0" err="1" smtClean="0">
                <a:sym typeface="Wingdings" pitchFamily="2" charset="2"/>
              </a:rPr>
              <a:t>Fuerstner</a:t>
            </a:r>
            <a:r>
              <a:rPr lang="fr-CH" sz="1400" dirty="0" smtClean="0">
                <a:sym typeface="Wingdings" pitchFamily="2" charset="2"/>
              </a:rPr>
              <a:t>, Stefan Roesler</a:t>
            </a:r>
            <a:endParaRPr lang="en-US" sz="1600" dirty="0" smtClean="0">
              <a:sym typeface="Wingdings" pitchFamily="2" charset="2"/>
            </a:endParaRPr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endParaRPr lang="en-US" sz="1600" dirty="0" smtClean="0"/>
          </a:p>
          <a:p>
            <a:pPr marL="800100" lvl="1" indent="-342900"/>
            <a:endParaRPr lang="en-US" dirty="0">
              <a:sym typeface="Wingdings" pitchFamily="2" charset="2"/>
            </a:endParaRPr>
          </a:p>
        </p:txBody>
      </p:sp>
      <p:sp>
        <p:nvSpPr>
          <p:cNvPr id="31" name="Footer Placeholder 4"/>
          <p:cNvSpPr txBox="1">
            <a:spLocks/>
          </p:cNvSpPr>
          <p:nvPr/>
        </p:nvSpPr>
        <p:spPr bwMode="auto">
          <a:xfrm>
            <a:off x="3378200" y="6423378"/>
            <a:ext cx="3124200" cy="6096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LHC Performance workshop – Chamonix 2010 Sylvain Weisz – DG/PRG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69" name="Picture 25" descr="LHCnominal_Q1_4month_cooli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55470" y="1873584"/>
            <a:ext cx="3924300" cy="2336800"/>
          </a:xfrm>
          <a:noFill/>
          <a:ln/>
        </p:spPr>
      </p:pic>
      <p:pic>
        <p:nvPicPr>
          <p:cNvPr id="6156" name="Picture 12" descr="LHCnominal_Q1_1month_coolin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78770" y="1873584"/>
            <a:ext cx="3924300" cy="2336800"/>
          </a:xfrm>
          <a:noFill/>
          <a:ln/>
        </p:spPr>
      </p:pic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1536032" y="2165684"/>
            <a:ext cx="1739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~0.6 mSv/h</a:t>
            </a:r>
          </a:p>
        </p:txBody>
      </p:sp>
      <p:sp>
        <p:nvSpPr>
          <p:cNvPr id="6163" name="Line 19"/>
          <p:cNvSpPr>
            <a:spLocks noChangeShapeType="1"/>
          </p:cNvSpPr>
          <p:nvPr/>
        </p:nvSpPr>
        <p:spPr bwMode="auto">
          <a:xfrm>
            <a:off x="2450432" y="2546684"/>
            <a:ext cx="30480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5634957" y="2165684"/>
            <a:ext cx="1901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~0.25 mSv/h</a:t>
            </a:r>
          </a:p>
        </p:txBody>
      </p:sp>
      <p:sp>
        <p:nvSpPr>
          <p:cNvPr id="6167" name="Line 23"/>
          <p:cNvSpPr>
            <a:spLocks noChangeShapeType="1"/>
          </p:cNvSpPr>
          <p:nvPr/>
        </p:nvSpPr>
        <p:spPr bwMode="auto">
          <a:xfrm>
            <a:off x="6549357" y="2546684"/>
            <a:ext cx="30480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" name="Title 9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pPr algn="ctr" eaLnBrk="1" hangingPunct="1"/>
            <a:r>
              <a:rPr lang="fr-CH" sz="3000" b="1" dirty="0" smtClean="0"/>
              <a:t>Radiation </a:t>
            </a:r>
            <a:r>
              <a:rPr lang="fr-CH" sz="3000" b="1" dirty="0" err="1" smtClean="0"/>
              <a:t>levels</a:t>
            </a:r>
            <a:r>
              <a:rPr lang="fr-CH" sz="3000" b="1" dirty="0" smtClean="0"/>
              <a:t> in the triplet </a:t>
            </a:r>
            <a:r>
              <a:rPr lang="fr-CH" sz="3000" b="1" dirty="0" err="1" smtClean="0"/>
              <a:t>region</a:t>
            </a:r>
            <a:r>
              <a:rPr lang="fr-CH" sz="3000" b="1" dirty="0" smtClean="0"/>
              <a:t>  </a:t>
            </a:r>
            <a:r>
              <a:rPr lang="fr-CH" sz="3000" baseline="-25000" dirty="0" smtClean="0"/>
              <a:t>(2/2)</a:t>
            </a:r>
            <a:endParaRPr lang="en-US" sz="3000" baseline="-25000" dirty="0" smtClean="0"/>
          </a:p>
        </p:txBody>
      </p:sp>
      <p:sp>
        <p:nvSpPr>
          <p:cNvPr id="2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81750"/>
            <a:ext cx="1981200" cy="476250"/>
          </a:xfrm>
        </p:spPr>
        <p:txBody>
          <a:bodyPr/>
          <a:lstStyle/>
          <a:p>
            <a:fld id="{FD72A837-457A-404A-A8BE-A23D90A3D981}" type="slidenum">
              <a:rPr lang="en-US"/>
              <a:pPr/>
              <a:t>6</a:t>
            </a:fld>
            <a:endParaRPr lang="en-US"/>
          </a:p>
        </p:txBody>
      </p:sp>
      <p:sp>
        <p:nvSpPr>
          <p:cNvPr id="2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28 January 2010</a:t>
            </a:r>
            <a:endParaRPr lang="fr-FR" dirty="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3378200" y="6423378"/>
            <a:ext cx="3124200" cy="6096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LHC Performance workshop – Chamonix 2010 Sylvain Weisz – DG/PRG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TextBox 13"/>
          <p:cNvSpPr txBox="1">
            <a:spLocks noChangeArrowheads="1"/>
          </p:cNvSpPr>
          <p:nvPr/>
        </p:nvSpPr>
        <p:spPr bwMode="auto">
          <a:xfrm>
            <a:off x="-16042" y="1275347"/>
            <a:ext cx="9144000" cy="890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880" indent="-342900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fr-CH" dirty="0" smtClean="0">
                <a:sym typeface="Wingdings" pitchFamily="2" charset="2"/>
              </a:rPr>
              <a:t>Activation of the Q1 </a:t>
            </a:r>
            <a:r>
              <a:rPr lang="fr-CH" dirty="0" err="1" smtClean="0">
                <a:sym typeface="Wingdings" pitchFamily="2" charset="2"/>
              </a:rPr>
              <a:t>assembly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after</a:t>
            </a:r>
            <a:r>
              <a:rPr lang="fr-CH" dirty="0" smtClean="0">
                <a:sym typeface="Wingdings" pitchFamily="2" charset="2"/>
              </a:rPr>
              <a:t> 1 </a:t>
            </a:r>
            <a:r>
              <a:rPr lang="fr-CH" dirty="0" err="1" smtClean="0">
                <a:sym typeface="Wingdings" pitchFamily="2" charset="2"/>
              </a:rPr>
              <a:t>year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at</a:t>
            </a:r>
            <a:r>
              <a:rPr lang="fr-CH" dirty="0" smtClean="0">
                <a:sym typeface="Wingdings" pitchFamily="2" charset="2"/>
              </a:rPr>
              <a:t> nominal conditions</a:t>
            </a:r>
            <a:endParaRPr lang="en-US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0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fr-CH" sz="1600" dirty="0" smtClean="0">
                <a:sym typeface="Wingdings" pitchFamily="2" charset="2"/>
              </a:rPr>
              <a:t>							</a:t>
            </a:r>
            <a:r>
              <a:rPr lang="fr-CH" sz="1400" dirty="0" smtClean="0">
                <a:sym typeface="Wingdings" pitchFamily="2" charset="2"/>
              </a:rPr>
              <a:t>Markus </a:t>
            </a:r>
            <a:r>
              <a:rPr lang="fr-CH" sz="1400" dirty="0" err="1" smtClean="0">
                <a:sym typeface="Wingdings" pitchFamily="2" charset="2"/>
              </a:rPr>
              <a:t>Fuerstner</a:t>
            </a:r>
            <a:r>
              <a:rPr lang="fr-CH" sz="1400" dirty="0" smtClean="0">
                <a:sym typeface="Wingdings" pitchFamily="2" charset="2"/>
              </a:rPr>
              <a:t>, Stefan Roesler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4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fr-CH" sz="1400" dirty="0" smtClean="0">
                <a:sym typeface="Wingdings" pitchFamily="2" charset="2"/>
              </a:rPr>
              <a:t>	</a:t>
            </a:r>
            <a:r>
              <a:rPr lang="fr-CH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Disconnection and handling in a high radiation area (&gt; 100 µ</a:t>
            </a:r>
            <a:r>
              <a:rPr lang="en-US" dirty="0" err="1" smtClean="0">
                <a:sym typeface="Wingdings" pitchFamily="2" charset="2"/>
              </a:rPr>
              <a:t>Sv</a:t>
            </a:r>
            <a:r>
              <a:rPr lang="en-US" dirty="0" smtClean="0">
                <a:sym typeface="Wingdings" pitchFamily="2" charset="2"/>
              </a:rPr>
              <a:t>/h)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 smtClean="0">
                <a:sym typeface="Wingdings" pitchFamily="2" charset="2"/>
              </a:rPr>
              <a:t> Work to be done by radiation workers, type III DIMR required </a:t>
            </a:r>
            <a:r>
              <a:rPr lang="en-US" sz="1400" dirty="0" smtClean="0">
                <a:sym typeface="Wingdings" pitchFamily="2" charset="2"/>
              </a:rPr>
              <a:t>(maximum)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 smtClean="0">
                <a:sym typeface="Wingdings" pitchFamily="2" charset="2"/>
              </a:rPr>
              <a:t> Dedicated tooling and protection must be developed, 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	with consequences on ability to carry work in parallel. </a:t>
            </a:r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endParaRPr lang="en-US" sz="1600" dirty="0" smtClean="0"/>
          </a:p>
          <a:p>
            <a:pPr marL="800100" lvl="1" indent="-342900"/>
            <a:endParaRPr lang="en-US" dirty="0">
              <a:sym typeface="Wingdings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3"/>
          <p:cNvSpPr txBox="1">
            <a:spLocks noChangeArrowheads="1"/>
          </p:cNvSpPr>
          <p:nvPr/>
        </p:nvSpPr>
        <p:spPr bwMode="auto">
          <a:xfrm>
            <a:off x="0" y="1600201"/>
            <a:ext cx="9144000" cy="4393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880" indent="-342900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>
                <a:sym typeface="Wingdings" pitchFamily="2" charset="2"/>
              </a:rPr>
              <a:t>Modification of the cryogenic distribution, addition of extension lines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>
                <a:sym typeface="Wingdings" pitchFamily="2" charset="2"/>
              </a:rPr>
              <a:t>Dismantling, modification and re-installation of the survey system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>
                <a:sym typeface="Wingdings" pitchFamily="2" charset="2"/>
              </a:rPr>
              <a:t>Replacement of the TAS, TAN, handling of very active components 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>
                <a:sym typeface="Wingdings" pitchFamily="2" charset="2"/>
              </a:rPr>
              <a:t>Modifications of the beam pipe and vacuum system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>
                <a:sym typeface="Wingdings" pitchFamily="2" charset="2"/>
              </a:rPr>
              <a:t>Removal and re-installation of the BLM’s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>
                <a:sym typeface="Wingdings" pitchFamily="2" charset="2"/>
              </a:rPr>
              <a:t>New beam instrumentation, installation of associated services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>
                <a:sym typeface="Wingdings" pitchFamily="2" charset="2"/>
              </a:rPr>
              <a:t>Rerouting of cable trays, pipes, etc… 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	(Only the routing of the DSX cold link has been studied so far)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en-US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    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 smtClean="0">
                <a:sym typeface="Wingdings" pitchFamily="2" charset="2"/>
              </a:rPr>
              <a:t> Most of these works accompany the upgrade of the triplets and must 	be done during the same extended shut down;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    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 smtClean="0">
                <a:sym typeface="Wingdings" pitchFamily="2" charset="2"/>
              </a:rPr>
              <a:t> Handling of activated material will again require extensive 	preparation, contracts with external firms could need some revision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</a:t>
            </a:r>
          </a:p>
        </p:txBody>
      </p:sp>
      <p:sp>
        <p:nvSpPr>
          <p:cNvPr id="19" name="Title 9"/>
          <p:cNvSpPr>
            <a:spLocks noGrp="1"/>
          </p:cNvSpPr>
          <p:nvPr>
            <p:ph type="title" sz="quarter"/>
          </p:nvPr>
        </p:nvSpPr>
        <p:spPr>
          <a:xfrm>
            <a:off x="533400" y="228600"/>
            <a:ext cx="8001000" cy="838200"/>
          </a:xfrm>
        </p:spPr>
        <p:txBody>
          <a:bodyPr/>
          <a:lstStyle/>
          <a:p>
            <a:pPr algn="ctr" eaLnBrk="1" hangingPunct="1"/>
            <a:r>
              <a:rPr lang="en-US" sz="3000" b="1" dirty="0" smtClean="0"/>
              <a:t>Existing/missing infrastructure </a:t>
            </a:r>
            <a:br>
              <a:rPr lang="en-US" sz="3000" b="1" dirty="0" smtClean="0"/>
            </a:br>
            <a:r>
              <a:rPr lang="en-US" sz="3000" b="1" dirty="0" smtClean="0"/>
              <a:t>and associated equipment </a:t>
            </a:r>
            <a:endParaRPr lang="en-US" sz="3000" baseline="-25000" dirty="0" smtClean="0"/>
          </a:p>
        </p:txBody>
      </p:sp>
      <p:sp>
        <p:nvSpPr>
          <p:cNvPr id="2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81750"/>
            <a:ext cx="1981200" cy="476250"/>
          </a:xfrm>
        </p:spPr>
        <p:txBody>
          <a:bodyPr/>
          <a:lstStyle/>
          <a:p>
            <a:fld id="{FD72A837-457A-404A-A8BE-A23D90A3D981}" type="slidenum">
              <a:rPr lang="en-US"/>
              <a:pPr/>
              <a:t>7</a:t>
            </a:fld>
            <a:endParaRPr lang="en-US"/>
          </a:p>
        </p:txBody>
      </p:sp>
      <p:sp>
        <p:nvSpPr>
          <p:cNvPr id="2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28 January 2010</a:t>
            </a:r>
            <a:endParaRPr lang="fr-FR" dirty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3378200" y="6423378"/>
            <a:ext cx="3124200" cy="6096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LHC Performance workshop – Chamonix 2010 Sylvain Weisz – DG/PRG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3"/>
          <p:cNvSpPr txBox="1">
            <a:spLocks noChangeArrowheads="1"/>
          </p:cNvSpPr>
          <p:nvPr/>
        </p:nvSpPr>
        <p:spPr bwMode="auto">
          <a:xfrm>
            <a:off x="-16042" y="1275347"/>
            <a:ext cx="9144000" cy="1401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880" indent="-342900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>
                <a:sym typeface="Wingdings" pitchFamily="2" charset="2"/>
              </a:rPr>
              <a:t>The TAN’s need to be replaced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  to account for a different beam 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  separation with the new triplet. 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>
                <a:sym typeface="Wingdings" pitchFamily="2" charset="2"/>
              </a:rPr>
              <a:t>Inner cores of the TAN’s are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  among the most activated 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  material in the LHC: 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    10-100 </a:t>
            </a:r>
            <a:r>
              <a:rPr lang="en-US" dirty="0" err="1" smtClean="0">
                <a:sym typeface="Wingdings" pitchFamily="2" charset="2"/>
              </a:rPr>
              <a:t>mSv</a:t>
            </a:r>
            <a:r>
              <a:rPr lang="en-US" dirty="0" smtClean="0">
                <a:sym typeface="Wingdings" pitchFamily="2" charset="2"/>
              </a:rPr>
              <a:t> range remains 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en-US" sz="1600" dirty="0" smtClean="0"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  after nominal beams for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    several months.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>
                <a:sym typeface="Wingdings" pitchFamily="2" charset="2"/>
              </a:rPr>
              <a:t>Additional handling at Pt5: 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  TAN’s must be lifted at Pt4/6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en-US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	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 smtClean="0">
                <a:sym typeface="Wingdings" pitchFamily="2" charset="2"/>
              </a:rPr>
              <a:t> Case for a study of an adjustable TAN, to be installed 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	    as soon as possible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fr-CH" dirty="0" smtClean="0">
                <a:sym typeface="Wingdings" pitchFamily="2" charset="2"/>
              </a:rPr>
              <a:t>		</a:t>
            </a:r>
            <a:r>
              <a:rPr lang="fr-CH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It is a warm element, that could be replaced during any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	    shut down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en-US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>
              <a:sym typeface="Wingdings" pitchFamily="2" charset="2"/>
            </a:endParaRP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fr-CH" sz="1600" dirty="0" smtClean="0">
                <a:sym typeface="Wingdings" pitchFamily="2" charset="2"/>
              </a:rPr>
              <a:t>					</a:t>
            </a:r>
            <a:endParaRPr lang="en-US" sz="1600" dirty="0" smtClean="0">
              <a:sym typeface="Wingdings" pitchFamily="2" charset="2"/>
            </a:endParaRPr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</a:pPr>
            <a:endParaRPr lang="fr-CH" sz="1600" dirty="0" smtClean="0"/>
          </a:p>
          <a:p>
            <a:pPr marL="342900" indent="-342900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endParaRPr lang="en-US" sz="1600" dirty="0" smtClean="0"/>
          </a:p>
          <a:p>
            <a:pPr marL="800100" lvl="1" indent="-342900"/>
            <a:endParaRPr lang="en-US" dirty="0">
              <a:sym typeface="Wingdings" pitchFamily="2" charset="2"/>
            </a:endParaRPr>
          </a:p>
        </p:txBody>
      </p:sp>
      <p:sp>
        <p:nvSpPr>
          <p:cNvPr id="15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3000" b="1" dirty="0" smtClean="0"/>
              <a:t>Some comments about the TAN</a:t>
            </a:r>
            <a:endParaRPr lang="en-US" sz="3000" baseline="-25000" dirty="0" smtClean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A837-457A-404A-A8BE-A23D90A3D981}" type="slidenum">
              <a:rPr lang="en-US"/>
              <a:pPr/>
              <a:t>8</a:t>
            </a:fld>
            <a:endParaRPr lang="en-US"/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9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28 January 2010</a:t>
            </a:r>
            <a:endParaRPr lang="fr-FR" dirty="0"/>
          </a:p>
        </p:txBody>
      </p:sp>
      <p:pic>
        <p:nvPicPr>
          <p:cNvPr id="31" name="Picture 11" descr="LHCnominal_TAN_ResidualDosera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599" y="1219200"/>
            <a:ext cx="4973317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33"/>
          <p:cNvSpPr txBox="1"/>
          <p:nvPr/>
        </p:nvSpPr>
        <p:spPr>
          <a:xfrm>
            <a:off x="5715000" y="4038600"/>
            <a:ext cx="3171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sym typeface="Wingdings" pitchFamily="2" charset="2"/>
              </a:rPr>
              <a:t>Markus </a:t>
            </a:r>
            <a:r>
              <a:rPr lang="fr-CH" sz="1400" dirty="0" err="1" smtClean="0">
                <a:sym typeface="Wingdings" pitchFamily="2" charset="2"/>
              </a:rPr>
              <a:t>Fuerstner</a:t>
            </a:r>
            <a:r>
              <a:rPr lang="fr-CH" sz="1400" dirty="0" smtClean="0">
                <a:sym typeface="Wingdings" pitchFamily="2" charset="2"/>
              </a:rPr>
              <a:t>, Stefan Roesler</a:t>
            </a:r>
            <a:endParaRPr lang="en-US" sz="1400" dirty="0"/>
          </a:p>
        </p:txBody>
      </p:sp>
      <p:sp>
        <p:nvSpPr>
          <p:cNvPr id="10" name="Footer Placeholder 4"/>
          <p:cNvSpPr txBox="1">
            <a:spLocks/>
          </p:cNvSpPr>
          <p:nvPr/>
        </p:nvSpPr>
        <p:spPr bwMode="auto">
          <a:xfrm>
            <a:off x="3378200" y="6423378"/>
            <a:ext cx="3124200" cy="6096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LHC Performance workshop – Chamonix 2010 Sylvain Weisz – DG/PRG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 txBox="1">
            <a:spLocks/>
          </p:cNvSpPr>
          <p:nvPr/>
        </p:nvSpPr>
        <p:spPr bwMode="auto">
          <a:xfrm>
            <a:off x="3378200" y="6423378"/>
            <a:ext cx="3124200" cy="6096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LHC Performance workshop – Chamonix 2010 Sylvain Weisz – DG/PRG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Title 9"/>
          <p:cNvSpPr>
            <a:spLocks noGrp="1"/>
          </p:cNvSpPr>
          <p:nvPr>
            <p:ph type="title" sz="quarter"/>
          </p:nvPr>
        </p:nvSpPr>
        <p:spPr>
          <a:xfrm>
            <a:off x="533400" y="228600"/>
            <a:ext cx="8001000" cy="609600"/>
          </a:xfrm>
        </p:spPr>
        <p:txBody>
          <a:bodyPr/>
          <a:lstStyle/>
          <a:p>
            <a:pPr algn="ctr" eaLnBrk="1" hangingPunct="1"/>
            <a:r>
              <a:rPr lang="fr-CH" sz="3000" b="1" dirty="0" err="1" smtClean="0"/>
              <a:t>Interferences</a:t>
            </a:r>
            <a:r>
              <a:rPr lang="fr-CH" sz="3000" b="1" dirty="0" smtClean="0"/>
              <a:t> </a:t>
            </a:r>
            <a:r>
              <a:rPr lang="fr-CH" sz="3000" b="1" dirty="0" err="1" smtClean="0"/>
              <a:t>with</a:t>
            </a:r>
            <a:r>
              <a:rPr lang="fr-CH" sz="3000" b="1" dirty="0" smtClean="0"/>
              <a:t> SEE mitigation </a:t>
            </a:r>
            <a:r>
              <a:rPr lang="fr-CH" sz="3000" b="1" dirty="0" err="1" smtClean="0"/>
              <a:t>work</a:t>
            </a:r>
            <a:endParaRPr lang="en-US" sz="3000" baseline="-25000" dirty="0" smtClean="0"/>
          </a:p>
        </p:txBody>
      </p:sp>
      <p:sp>
        <p:nvSpPr>
          <p:cNvPr id="2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81750"/>
            <a:ext cx="1981200" cy="476250"/>
          </a:xfrm>
        </p:spPr>
        <p:txBody>
          <a:bodyPr/>
          <a:lstStyle/>
          <a:p>
            <a:fld id="{FD72A837-457A-404A-A8BE-A23D90A3D981}" type="slidenum">
              <a:rPr lang="en-US"/>
              <a:pPr/>
              <a:t>9</a:t>
            </a:fld>
            <a:endParaRPr lang="en-US"/>
          </a:p>
        </p:txBody>
      </p:sp>
      <p:sp>
        <p:nvSpPr>
          <p:cNvPr id="2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28 January 2010</a:t>
            </a:r>
            <a:endParaRPr lang="fr-FR" dirty="0"/>
          </a:p>
        </p:txBody>
      </p:sp>
      <p:grpSp>
        <p:nvGrpSpPr>
          <p:cNvPr id="11" name="Group 10"/>
          <p:cNvGrpSpPr/>
          <p:nvPr/>
        </p:nvGrpSpPr>
        <p:grpSpPr>
          <a:xfrm>
            <a:off x="1981200" y="3352800"/>
            <a:ext cx="6612607" cy="3276600"/>
            <a:chOff x="1981200" y="3352800"/>
            <a:chExt cx="6612607" cy="3276600"/>
          </a:xfrm>
        </p:grpSpPr>
        <p:sp>
          <p:nvSpPr>
            <p:cNvPr id="8" name="TextBox 7"/>
            <p:cNvSpPr txBox="1"/>
            <p:nvPr/>
          </p:nvSpPr>
          <p:spPr>
            <a:xfrm>
              <a:off x="1981200" y="5562600"/>
              <a:ext cx="33393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Persephone supervising Sisyphus </a:t>
              </a:r>
            </a:p>
            <a:p>
              <a:r>
                <a:rPr lang="en-US" sz="1400" dirty="0" smtClean="0"/>
                <a:t>pushing his rock in the Underworld</a:t>
              </a:r>
              <a:endParaRPr lang="en-US" sz="1400" dirty="0"/>
            </a:p>
          </p:txBody>
        </p:sp>
        <p:pic>
          <p:nvPicPr>
            <p:cNvPr id="155652" name="Picture 4" descr="Fichier:Nekyia Staatliche Antikensammlungen 1494 n2.jp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410200" y="3352800"/>
              <a:ext cx="3183607" cy="3276600"/>
            </a:xfrm>
            <a:prstGeom prst="rect">
              <a:avLst/>
            </a:prstGeom>
            <a:noFill/>
          </p:spPr>
        </p:pic>
      </p:grpSp>
      <p:sp>
        <p:nvSpPr>
          <p:cNvPr id="25" name="TextBox 13"/>
          <p:cNvSpPr txBox="1">
            <a:spLocks noChangeArrowheads="1"/>
          </p:cNvSpPr>
          <p:nvPr/>
        </p:nvSpPr>
        <p:spPr bwMode="auto">
          <a:xfrm>
            <a:off x="228600" y="1219200"/>
            <a:ext cx="8153400" cy="3685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880" indent="-342900" defTabSz="91440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>
                <a:sym typeface="Wingdings" pitchFamily="2" charset="2"/>
              </a:rPr>
              <a:t>SEE mitigation works around Pt1 and Pt5 will occur to cope with 				the increase of luminosity toward nominal conditions. </a:t>
            </a:r>
          </a:p>
          <a:p>
            <a:pPr marL="182880" indent="-342900"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	(see presentations from Markus Brugger and Roberto Losito)</a:t>
            </a:r>
          </a:p>
          <a:p>
            <a:pPr marL="182880" indent="-342900" defTabSz="91440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>
                <a:sym typeface="Wingdings" pitchFamily="2" charset="2"/>
              </a:rPr>
              <a:t>Such works clearly get some priority since they directly impact on 		the 	overall efficiency of the LHC.</a:t>
            </a:r>
          </a:p>
          <a:p>
            <a:pPr marL="182880" indent="-342900" defTabSz="91440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>
                <a:sym typeface="Wingdings" pitchFamily="2" charset="2"/>
              </a:rPr>
              <a:t>Additional shielding and equipment relocation will modify the 								local environment and the underground integration needs to be 					revised 	accordingly.</a:t>
            </a:r>
          </a:p>
          <a:p>
            <a:pPr marL="182880" indent="-342900" defTabSz="91440">
              <a:spcAft>
                <a:spcPts val="300"/>
              </a:spcAft>
              <a:buClr>
                <a:schemeClr val="accent6"/>
              </a:buClr>
              <a:buFont typeface="Wingdings" pitchFamily="2" charset="2"/>
              <a:buChar char="q"/>
            </a:pPr>
            <a:r>
              <a:rPr lang="en-US" dirty="0" smtClean="0">
                <a:sym typeface="Wingdings" pitchFamily="2" charset="2"/>
              </a:rPr>
              <a:t>It is then quite adventurous to advance </a:t>
            </a:r>
          </a:p>
          <a:p>
            <a:pPr marL="182880" indent="-342900" defTabSz="91440"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		important 	installation/modification of </a:t>
            </a:r>
          </a:p>
          <a:p>
            <a:pPr marL="182880" indent="-342900" defTabSz="91440"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		services associated to the IR phase-1</a:t>
            </a:r>
          </a:p>
          <a:p>
            <a:pPr marL="182880" indent="-342900" defTabSz="91440">
              <a:spcAft>
                <a:spcPts val="300"/>
              </a:spcAft>
              <a:buClr>
                <a:schemeClr val="accent6"/>
              </a:buClr>
            </a:pPr>
            <a:r>
              <a:rPr lang="en-US" dirty="0" smtClean="0">
                <a:sym typeface="Wingdings" pitchFamily="2" charset="2"/>
              </a:rPr>
              <a:t>			upgrade.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</a:spPr>
      <a:bodyPr>
        <a:spAutoFit/>
      </a:bodyPr>
      <a:lstStyle>
        <a:defPPr marL="404813" indent="-404813">
          <a:spcAft>
            <a:spcPts val="300"/>
          </a:spcAft>
          <a:buClr>
            <a:schemeClr val="accent6"/>
          </a:buClr>
          <a:buFont typeface="Wingdings" pitchFamily="2" charset="2"/>
          <a:buChar char="q"/>
          <a:defRPr sz="2000" dirty="0" smtClean="0"/>
        </a:defPPr>
      </a:lstStyle>
    </a:tx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40257</TotalTime>
  <Words>1337</Words>
  <Application>Microsoft Office PowerPoint</Application>
  <PresentationFormat>On-screen Show (4:3)</PresentationFormat>
  <Paragraphs>371</Paragraphs>
  <Slides>21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Profile</vt:lpstr>
      <vt:lpstr>Custom Design</vt:lpstr>
      <vt:lpstr>Worksheet</vt:lpstr>
      <vt:lpstr> Integration issues in the tunnel and  Impact on general LHC systems</vt:lpstr>
      <vt:lpstr>Forewords </vt:lpstr>
      <vt:lpstr>Space requirements for the new triplet (1/2) </vt:lpstr>
      <vt:lpstr>Space requirements for the new triplet  (2/2)</vt:lpstr>
      <vt:lpstr>Radiation levels in the triplet region  (1/2)</vt:lpstr>
      <vt:lpstr>Radiation levels in the triplet region  (2/2)</vt:lpstr>
      <vt:lpstr>Existing/missing infrastructure  and associated equipment </vt:lpstr>
      <vt:lpstr>Some comments about the TAN</vt:lpstr>
      <vt:lpstr>Interferences with SEE mitigation work</vt:lpstr>
      <vt:lpstr>Installation planning</vt:lpstr>
      <vt:lpstr>Modification of the matching sections Pt1 &amp; Pt5 (1/2) </vt:lpstr>
      <vt:lpstr>Modification of the matching sections Pt1 &amp; Pt5 (2/2) </vt:lpstr>
      <vt:lpstr>Additional collimators (1/2) </vt:lpstr>
      <vt:lpstr>Additional (cold) collimators (2/2) </vt:lpstr>
      <vt:lpstr>Upgrade/consolidation of the RF system </vt:lpstr>
      <vt:lpstr>Summary</vt:lpstr>
      <vt:lpstr>Underground service galleries at Pt1 &amp; Pt5 </vt:lpstr>
      <vt:lpstr>Slide 18</vt:lpstr>
      <vt:lpstr>Slide 19</vt:lpstr>
      <vt:lpstr>Space for the evolution of the high luminosity insertions </vt:lpstr>
      <vt:lpstr>Space for the evolution of the high luminosity insertions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LHC installation</dc:title>
  <dc:creator>foraz</dc:creator>
  <cp:lastModifiedBy>sylvainw</cp:lastModifiedBy>
  <cp:revision>239</cp:revision>
  <dcterms:created xsi:type="dcterms:W3CDTF">2006-01-30T15:03:26Z</dcterms:created>
  <dcterms:modified xsi:type="dcterms:W3CDTF">2013-03-01T14:44:55Z</dcterms:modified>
</cp:coreProperties>
</file>