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sldIdLst>
    <p:sldId id="259" r:id="rId5"/>
    <p:sldId id="278" r:id="rId6"/>
    <p:sldId id="268" r:id="rId7"/>
    <p:sldId id="273" r:id="rId8"/>
    <p:sldId id="274" r:id="rId9"/>
    <p:sldId id="280" r:id="rId10"/>
    <p:sldId id="260" r:id="rId11"/>
    <p:sldId id="261" r:id="rId12"/>
    <p:sldId id="262" r:id="rId13"/>
    <p:sldId id="281" r:id="rId14"/>
    <p:sldId id="263" r:id="rId15"/>
    <p:sldId id="264" r:id="rId16"/>
    <p:sldId id="277" r:id="rId17"/>
    <p:sldId id="265" r:id="rId18"/>
    <p:sldId id="266" r:id="rId19"/>
    <p:sldId id="267" r:id="rId20"/>
    <p:sldId id="271" r:id="rId21"/>
    <p:sldId id="269" r:id="rId22"/>
    <p:sldId id="270" r:id="rId23"/>
    <p:sldId id="272" r:id="rId24"/>
    <p:sldId id="275" r:id="rId25"/>
    <p:sldId id="276" r:id="rId26"/>
    <p:sldId id="279" r:id="rId27"/>
    <p:sldId id="25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45" autoAdjust="0"/>
  </p:normalViewPr>
  <p:slideViewPr>
    <p:cSldViewPr snapToGrid="0">
      <p:cViewPr varScale="1">
        <p:scale>
          <a:sx n="133" d="100"/>
          <a:sy n="133" d="100"/>
        </p:scale>
        <p:origin x="-1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A256F-496A-448F-97AF-E4EC9D10CEB5}" type="datetimeFigureOut">
              <a:rPr lang="en-GB" smtClean="0"/>
              <a:t>18/01/2013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AD6EC-BD27-4618-B796-0D98C5965C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399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AD6EC-BD27-4618-B796-0D98C5965CD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1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(a sub-system of HL-LHC) is co-funded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31F51B5-5B00-8D46-BE82-010D8F972854}" type="datetimeFigureOut">
              <a:rPr lang="en-US" smtClean="0"/>
              <a:pPr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921545"/>
            <a:ext cx="4278528" cy="3193256"/>
          </a:xfrm>
        </p:spPr>
        <p:txBody>
          <a:bodyPr/>
          <a:lstStyle/>
          <a:p>
            <a:r>
              <a:rPr lang="en-GB" dirty="0"/>
              <a:t>Current </a:t>
            </a:r>
            <a:r>
              <a:rPr lang="en-GB" dirty="0" smtClean="0"/>
              <a:t>Limitations </a:t>
            </a:r>
            <a:r>
              <a:rPr lang="en-GB" dirty="0"/>
              <a:t>and </a:t>
            </a:r>
            <a:r>
              <a:rPr lang="en-GB" dirty="0" smtClean="0"/>
              <a:t>Plans </a:t>
            </a:r>
            <a:r>
              <a:rPr lang="en-GB" dirty="0"/>
              <a:t>for CRYO </a:t>
            </a:r>
            <a:r>
              <a:rPr lang="en-GB" dirty="0" smtClean="0"/>
              <a:t>System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/>
              <a:t>(arc and insertions</a:t>
            </a:r>
            <a:r>
              <a:rPr lang="en-GB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sz="2000" dirty="0"/>
              <a:t>3rd HL-LHC Parameter and Lay-out Committee 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96225"/>
            <a:ext cx="8229600" cy="1494974"/>
          </a:xfrm>
        </p:spPr>
        <p:txBody>
          <a:bodyPr/>
          <a:lstStyle/>
          <a:p>
            <a:r>
              <a:rPr lang="en-US" dirty="0" smtClean="0"/>
              <a:t>Rob van Weelderen, </a:t>
            </a:r>
            <a:endParaRPr lang="en-US" dirty="0" smtClean="0"/>
          </a:p>
          <a:p>
            <a:r>
              <a:rPr lang="en-US" dirty="0" smtClean="0"/>
              <a:t>Cryogenic Group, Technology Department, CERN</a:t>
            </a:r>
          </a:p>
          <a:p>
            <a:r>
              <a:rPr lang="en-US" sz="2000" dirty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ased on 2</a:t>
            </a:r>
            <a:r>
              <a:rPr lang="en-US" sz="2000" baseline="30000" dirty="0" smtClean="0">
                <a:solidFill>
                  <a:srgbClr val="00B050"/>
                </a:solidFill>
              </a:rPr>
              <a:t>nd</a:t>
            </a:r>
            <a:r>
              <a:rPr lang="en-US" sz="2000" dirty="0" smtClean="0">
                <a:solidFill>
                  <a:srgbClr val="00B050"/>
                </a:solidFill>
              </a:rPr>
              <a:t> HL-LHC -- LARP meeting in </a:t>
            </a:r>
            <a:r>
              <a:rPr lang="en-US" sz="2000" dirty="0" err="1" smtClean="0">
                <a:solidFill>
                  <a:srgbClr val="00B050"/>
                </a:solidFill>
              </a:rPr>
              <a:t>Frascati</a:t>
            </a:r>
            <a:r>
              <a:rPr lang="en-US" sz="2000" dirty="0" smtClean="0">
                <a:solidFill>
                  <a:srgbClr val="00B050"/>
                </a:solidFill>
              </a:rPr>
              <a:t> (</a:t>
            </a:r>
            <a:r>
              <a:rPr lang="en-US" sz="2000" dirty="0">
                <a:solidFill>
                  <a:srgbClr val="00B050"/>
                </a:solidFill>
              </a:rPr>
              <a:t>N</a:t>
            </a:r>
            <a:r>
              <a:rPr lang="en-US" sz="2000" dirty="0" smtClean="0">
                <a:solidFill>
                  <a:srgbClr val="00B050"/>
                </a:solidFill>
              </a:rPr>
              <a:t>ov 2012) of Laurent Tavian</a:t>
            </a:r>
          </a:p>
          <a:p>
            <a:r>
              <a:rPr lang="en-US" sz="2000" dirty="0" smtClean="0"/>
              <a:t>with </a:t>
            </a:r>
            <a:r>
              <a:rPr lang="en-US" sz="2000" dirty="0" smtClean="0"/>
              <a:t>the contribution of K. </a:t>
            </a:r>
            <a:r>
              <a:rPr lang="en-US" sz="2000" dirty="0" err="1" smtClean="0"/>
              <a:t>Brodzinski</a:t>
            </a:r>
            <a:r>
              <a:rPr lang="en-US" sz="2000" dirty="0" smtClean="0"/>
              <a:t>, G. </a:t>
            </a:r>
            <a:r>
              <a:rPr lang="en-US" sz="2000" dirty="0" err="1" smtClean="0"/>
              <a:t>Ferlin</a:t>
            </a:r>
            <a:r>
              <a:rPr lang="en-US" sz="2000" dirty="0" smtClean="0"/>
              <a:t>, </a:t>
            </a:r>
            <a:r>
              <a:rPr lang="en-US" sz="2000" dirty="0" smtClean="0"/>
              <a:t>U</a:t>
            </a:r>
            <a:r>
              <a:rPr lang="en-US" sz="2000" dirty="0" smtClean="0"/>
              <a:t>. </a:t>
            </a:r>
            <a:r>
              <a:rPr lang="en-US" sz="2000" dirty="0" smtClean="0"/>
              <a:t>Wagner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LSS specific magnet cryo-layout issues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78644" y="1471613"/>
            <a:ext cx="78938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Stand-alone magnets </a:t>
            </a:r>
            <a:r>
              <a:rPr lang="en-GB" sz="2400" dirty="0" smtClean="0">
                <a:solidFill>
                  <a:srgbClr val="FF0000"/>
                </a:solidFill>
              </a:rPr>
              <a:t>1.9 K</a:t>
            </a:r>
            <a:r>
              <a:rPr lang="en-GB" sz="2400" dirty="0" smtClean="0"/>
              <a:t> cooling QRL interface requires </a:t>
            </a:r>
            <a:r>
              <a:rPr lang="en-GB" sz="2400" dirty="0" smtClean="0">
                <a:solidFill>
                  <a:srgbClr val="FF0000"/>
                </a:solidFill>
              </a:rPr>
              <a:t>more space than </a:t>
            </a:r>
            <a:r>
              <a:rPr lang="en-GB" sz="2400" dirty="0" smtClean="0">
                <a:solidFill>
                  <a:srgbClr val="00B050"/>
                </a:solidFill>
              </a:rPr>
              <a:t>4.5 K</a:t>
            </a:r>
            <a:r>
              <a:rPr lang="en-GB" sz="2400" dirty="0" smtClean="0"/>
              <a:t> cooling in with present QRL / jumpers / Service modules design </a:t>
            </a:r>
            <a:r>
              <a:rPr lang="en-GB" sz="2000" i="1" dirty="0" smtClean="0"/>
              <a:t>(either 2 service modules, twin-DFBX-like module, both with QRL extensions)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D2-Crab cavities-Q4 </a:t>
            </a:r>
            <a:r>
              <a:rPr lang="en-GB" sz="2400" dirty="0" smtClean="0"/>
              <a:t>layout would need </a:t>
            </a:r>
            <a:r>
              <a:rPr lang="en-GB" sz="2400" dirty="0" smtClean="0">
                <a:solidFill>
                  <a:srgbClr val="FF0000"/>
                </a:solidFill>
              </a:rPr>
              <a:t>3 jumpers </a:t>
            </a:r>
            <a:r>
              <a:rPr lang="en-GB" sz="2400" dirty="0" smtClean="0"/>
              <a:t>if Crab </a:t>
            </a:r>
            <a:r>
              <a:rPr lang="en-GB" sz="2400" dirty="0" smtClean="0">
                <a:solidFill>
                  <a:srgbClr val="00B050"/>
                </a:solidFill>
              </a:rPr>
              <a:t>cavities cryostat </a:t>
            </a:r>
            <a:r>
              <a:rPr lang="en-GB" sz="2400" dirty="0" smtClean="0"/>
              <a:t>are kept </a:t>
            </a:r>
            <a:r>
              <a:rPr lang="en-GB" sz="2400" dirty="0" smtClean="0">
                <a:solidFill>
                  <a:srgbClr val="00B050"/>
                </a:solidFill>
              </a:rPr>
              <a:t>independent</a:t>
            </a:r>
            <a:r>
              <a:rPr lang="en-GB" sz="2400" dirty="0" smtClean="0"/>
              <a:t> (cold / warm transition) from neighbouring magnets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IT cooling arrangement </a:t>
            </a:r>
            <a:r>
              <a:rPr lang="en-GB" sz="2400" dirty="0" smtClean="0"/>
              <a:t>under study with TE-MSC-LMF, TE-MSC-CMI </a:t>
            </a:r>
            <a:r>
              <a:rPr lang="en-GB" sz="2000" i="1" dirty="0"/>
              <a:t>(# of jumpers, D1 and/or CP conduction cooled, link cooling, phase-separator placing, piping sizing, beam-screen) </a:t>
            </a:r>
            <a:endParaRPr lang="en-GB" sz="2000" i="1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2000" i="1" dirty="0"/>
          </a:p>
          <a:p>
            <a:r>
              <a:rPr lang="en-GB" sz="2000" dirty="0" smtClean="0"/>
              <a:t>In the light of the above, </a:t>
            </a:r>
            <a:r>
              <a:rPr lang="en-GB" sz="2000" dirty="0" smtClean="0">
                <a:solidFill>
                  <a:srgbClr val="0070C0"/>
                </a:solidFill>
              </a:rPr>
              <a:t>adapting the existing QRL </a:t>
            </a:r>
            <a:r>
              <a:rPr lang="en-GB" sz="2000" dirty="0" smtClean="0"/>
              <a:t>to the HL-LHC LSS needs might be possible but </a:t>
            </a:r>
            <a:r>
              <a:rPr lang="en-GB" sz="2000" dirty="0" smtClean="0">
                <a:solidFill>
                  <a:srgbClr val="FF0000"/>
                </a:solidFill>
              </a:rPr>
              <a:t>looks increasingly difficult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45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057" y="167482"/>
            <a:ext cx="8229600" cy="914400"/>
          </a:xfrm>
        </p:spPr>
        <p:txBody>
          <a:bodyPr/>
          <a:lstStyle/>
          <a:p>
            <a:r>
              <a:rPr lang="en-GB" dirty="0" smtClean="0"/>
              <a:t>Comparison of layouts at P1 and P5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352986"/>
              </p:ext>
            </p:extLst>
          </p:nvPr>
        </p:nvGraphicFramePr>
        <p:xfrm>
          <a:off x="71439" y="894097"/>
          <a:ext cx="8833451" cy="469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735"/>
                <a:gridCol w="3576858"/>
                <a:gridCol w="3576858"/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Advantage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Drawback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Layout</a:t>
                      </a:r>
                      <a:r>
                        <a:rPr lang="en-GB" sz="1600" baseline="0" dirty="0" smtClean="0"/>
                        <a:t> 1:</a:t>
                      </a:r>
                    </a:p>
                    <a:p>
                      <a:r>
                        <a:rPr lang="en-GB" sz="1600" baseline="0" dirty="0" smtClean="0"/>
                        <a:t>MS with sector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600" dirty="0" smtClean="0"/>
                        <a:t>Corresponds to the </a:t>
                      </a:r>
                      <a:r>
                        <a:rPr lang="en-GB" sz="1600" dirty="0" err="1" smtClean="0"/>
                        <a:t>CtC</a:t>
                      </a:r>
                      <a:r>
                        <a:rPr lang="en-GB" sz="1600" dirty="0" smtClean="0"/>
                        <a:t> baseline (minor modification on the existing QRL, i.e. only new jumper</a:t>
                      </a:r>
                      <a:r>
                        <a:rPr lang="en-GB" sz="1600" baseline="0" dirty="0" smtClean="0"/>
                        <a:t> extensions foreseen</a:t>
                      </a:r>
                      <a:r>
                        <a:rPr lang="en-GB" sz="1600" dirty="0" smtClean="0"/>
                        <a:t>)…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600" dirty="0" smtClean="0"/>
                        <a:t>…but reuse of existing</a:t>
                      </a:r>
                      <a:r>
                        <a:rPr lang="en-GB" sz="1600" baseline="0" dirty="0" smtClean="0"/>
                        <a:t> QRL if the new MS layout largely differ from the existing one (operating temperature and/or new equipment (D2, CC, Q4, Q5, Q6? Q7+?…)) </a:t>
                      </a:r>
                    </a:p>
                    <a:p>
                      <a:pPr marL="285750" indent="-285750" algn="just">
                        <a:buFont typeface="Wingdings"/>
                        <a:buChar char="à"/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could be also expensive and space consuming… </a:t>
                      </a:r>
                    </a:p>
                    <a:p>
                      <a:pPr marL="0" indent="0" algn="just">
                        <a:buFont typeface="Wingdings"/>
                        <a:buNone/>
                      </a:pP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      …and maybe not feasible!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Layout 2:</a:t>
                      </a:r>
                    </a:p>
                    <a:p>
                      <a:r>
                        <a:rPr lang="en-GB" sz="1600" dirty="0" smtClean="0"/>
                        <a:t>MS wit 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600" dirty="0" smtClean="0"/>
                        <a:t>Optimisation of the distribution and space with respect to the HL-LHC</a:t>
                      </a:r>
                      <a:r>
                        <a:rPr lang="en-GB" sz="1600" baseline="0" dirty="0" smtClean="0"/>
                        <a:t> need.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Allow the upgrade of “A” boxes during LS2</a:t>
                      </a:r>
                    </a:p>
                    <a:p>
                      <a:pPr algn="just"/>
                      <a:r>
                        <a:rPr lang="en-GB" sz="1600" baseline="0" dirty="0" smtClean="0"/>
                        <a:t>Complete sectorization of MS + IT allowing mechanical intervention without warm-up of the two adjacent sectors (but interconnection, if any, must be designed accordingly)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600" dirty="0" smtClean="0"/>
                        <a:t>Increase</a:t>
                      </a:r>
                      <a:r>
                        <a:rPr lang="en-GB" sz="1600" baseline="0" dirty="0" smtClean="0"/>
                        <a:t> of the </a:t>
                      </a:r>
                      <a:r>
                        <a:rPr lang="en-GB" sz="1600" baseline="0" dirty="0" err="1" smtClean="0"/>
                        <a:t>CtC</a:t>
                      </a:r>
                      <a:r>
                        <a:rPr lang="en-GB" sz="1600" baseline="0" dirty="0" smtClean="0"/>
                        <a:t> (~1 km of compound transfer line with ~20 service modules) 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 additional cost (8-10 MCHF </a:t>
                      </a:r>
                      <a:r>
                        <a:rPr lang="en-GB" sz="1600" baseline="0" dirty="0" err="1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tbc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71439" y="3214688"/>
            <a:ext cx="8986836" cy="248602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336007" y="5907882"/>
            <a:ext cx="4457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Layout 2 as future </a:t>
            </a:r>
            <a:r>
              <a:rPr lang="en-GB" dirty="0" smtClean="0">
                <a:solidFill>
                  <a:srgbClr val="00B050"/>
                </a:solidFill>
              </a:rPr>
              <a:t>baseline</a:t>
            </a:r>
            <a:r>
              <a:rPr lang="en-GB" dirty="0" smtClean="0"/>
              <a:t>? Decision needed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0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7545" y="1409853"/>
            <a:ext cx="8080824" cy="2952328"/>
            <a:chOff x="467545" y="1700808"/>
            <a:chExt cx="8080824" cy="2952328"/>
          </a:xfrm>
        </p:grpSpPr>
        <p:sp>
          <p:nvSpPr>
            <p:cNvPr id="5" name="Rectangle 4"/>
            <p:cNvSpPr/>
            <p:nvPr/>
          </p:nvSpPr>
          <p:spPr>
            <a:xfrm>
              <a:off x="5219257" y="3639488"/>
              <a:ext cx="2737119" cy="293567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788024" y="2060848"/>
              <a:ext cx="432048" cy="1872206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956376" y="3645024"/>
              <a:ext cx="591993" cy="1008111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043608" y="3645024"/>
              <a:ext cx="2664297" cy="288030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275857" y="2060848"/>
              <a:ext cx="432048" cy="1584176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7545" y="3645024"/>
              <a:ext cx="576063" cy="992815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31639" y="3933055"/>
              <a:ext cx="6336705" cy="720081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779913" y="1700808"/>
              <a:ext cx="936103" cy="2232247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91" y="1540426"/>
            <a:ext cx="7920000" cy="2821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Interconnection for partial redundancy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0282" y="4544476"/>
            <a:ext cx="81320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Present redundancy baseline w/o interconnection (IB) in between cryoplants !</a:t>
            </a:r>
          </a:p>
          <a:p>
            <a:endParaRPr lang="en-GB" dirty="0" smtClean="0"/>
          </a:p>
          <a:p>
            <a:r>
              <a:rPr lang="en-GB" dirty="0" smtClean="0"/>
              <a:t>“Partial” redundancy:	- cold standby during technical and Xmas stops</a:t>
            </a:r>
          </a:p>
          <a:p>
            <a:r>
              <a:rPr lang="en-GB" dirty="0"/>
              <a:t>	</a:t>
            </a:r>
            <a:r>
              <a:rPr lang="en-GB" dirty="0" smtClean="0"/>
              <a:t>				- low beam-intensity operation in case of major breakdown 					on the new cryoplant (full nominal redundancy not possible)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					- what about redundancy with detector cryogenics ?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8183216" y="5081816"/>
            <a:ext cx="316358" cy="9399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714168" y="5959896"/>
            <a:ext cx="1427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Cost increase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36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Interconnection box (IB)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58059" y="5477676"/>
            <a:ext cx="78859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 to 10 cryogenic valves to be integrated in the tunnel (space ?)</a:t>
            </a:r>
          </a:p>
          <a:p>
            <a:r>
              <a:rPr lang="en-GB" dirty="0" smtClean="0">
                <a:sym typeface="Wingdings" pitchFamily="2" charset="2"/>
              </a:rPr>
              <a:t> Volume in between valves used as controlled volume for safe </a:t>
            </a:r>
            <a:r>
              <a:rPr lang="en-GB" dirty="0" err="1" smtClean="0">
                <a:sym typeface="Wingdings" pitchFamily="2" charset="2"/>
              </a:rPr>
              <a:t>cryo</a:t>
            </a:r>
            <a:r>
              <a:rPr lang="en-GB" dirty="0">
                <a:sym typeface="Wingdings" pitchFamily="2" charset="2"/>
              </a:rPr>
              <a:t>-</a:t>
            </a:r>
            <a:r>
              <a:rPr lang="en-GB" dirty="0" smtClean="0">
                <a:sym typeface="Wingdings" pitchFamily="2" charset="2"/>
              </a:rPr>
              <a:t>consignation</a:t>
            </a:r>
            <a:endParaRPr lang="en-GB" dirty="0" smtClean="0"/>
          </a:p>
          <a:p>
            <a:r>
              <a:rPr lang="en-GB" dirty="0" smtClean="0">
                <a:sym typeface="Wingdings" pitchFamily="2" charset="2"/>
              </a:rPr>
              <a:t> Valve DNs depend on the level of needed redundancy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1219993"/>
            <a:ext cx="5620941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6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2" r="38743"/>
          <a:stretch/>
        </p:blipFill>
        <p:spPr bwMode="auto">
          <a:xfrm>
            <a:off x="755576" y="1459564"/>
            <a:ext cx="3572210" cy="43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Space requirement in caverns and shafts </a:t>
            </a:r>
            <a:endParaRPr lang="en-GB" sz="36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211961" y="3090680"/>
            <a:ext cx="772608" cy="2769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043608" y="3140968"/>
            <a:ext cx="3168352" cy="49518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984570" y="1890351"/>
            <a:ext cx="383745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Shaft requirement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smtClean="0"/>
              <a:t>In addition to the </a:t>
            </a:r>
            <a:r>
              <a:rPr lang="en-GB" dirty="0" smtClean="0">
                <a:solidFill>
                  <a:srgbClr val="FF0000"/>
                </a:solidFill>
              </a:rPr>
              <a:t>3 SC links:</a:t>
            </a:r>
          </a:p>
          <a:p>
            <a:r>
              <a:rPr lang="en-GB" dirty="0" smtClean="0"/>
              <a:t>-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 compound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cryoline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(~DN500)</a:t>
            </a:r>
          </a:p>
          <a:p>
            <a:r>
              <a:rPr lang="en-GB" dirty="0" smtClean="0"/>
              <a:t>- </a:t>
            </a:r>
            <a:r>
              <a:rPr lang="en-GB" dirty="0" smtClean="0">
                <a:solidFill>
                  <a:srgbClr val="7030A0"/>
                </a:solidFill>
              </a:rPr>
              <a:t>3 warm recovery lines (~DN100-150)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84569" y="3388561"/>
            <a:ext cx="275578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Cavern requirement</a:t>
            </a:r>
            <a:r>
              <a:rPr lang="en-GB" dirty="0">
                <a:sym typeface="Wingdings" pitchFamily="2" charset="2"/>
              </a:rPr>
              <a:t>:</a:t>
            </a:r>
            <a:endParaRPr lang="en-GB" dirty="0" smtClean="0"/>
          </a:p>
          <a:p>
            <a:r>
              <a:rPr lang="en-GB" dirty="0" smtClean="0"/>
              <a:t>- </a:t>
            </a:r>
            <a:r>
              <a:rPr lang="en-GB" dirty="0" smtClean="0">
                <a:solidFill>
                  <a:srgbClr val="FFC000"/>
                </a:solidFill>
              </a:rPr>
              <a:t>1 cold compressor box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131840" y="4034892"/>
            <a:ext cx="1852729" cy="2157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21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85" y="1601946"/>
            <a:ext cx="6726237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Minimum CCB requirement in cavern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>
            <a:off x="4019112" y="4619600"/>
            <a:ext cx="57606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 flipH="1">
            <a:off x="3587064" y="4619600"/>
            <a:ext cx="584448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060965" y="3052811"/>
            <a:ext cx="20782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Depending of the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total cooling capacity and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o</a:t>
            </a:r>
            <a:r>
              <a:rPr lang="en-GB" dirty="0" smtClean="0">
                <a:solidFill>
                  <a:srgbClr val="FF0000"/>
                </a:solidFill>
              </a:rPr>
              <a:t>perating  temperature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4577" y="1196752"/>
            <a:ext cx="1532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Single CC train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4971" y="1196751"/>
            <a:ext cx="1651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Double CC train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74537" y="1058252"/>
            <a:ext cx="1614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Best for cavern integration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3703916" y="2082620"/>
            <a:ext cx="5324077" cy="4423075"/>
            <a:chOff x="3703916" y="2082620"/>
            <a:chExt cx="5324077" cy="442307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4602" y="2082620"/>
              <a:ext cx="1883391" cy="4423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8" name="Group 17"/>
            <p:cNvGrpSpPr/>
            <p:nvPr/>
          </p:nvGrpSpPr>
          <p:grpSpPr>
            <a:xfrm>
              <a:off x="3703916" y="2439706"/>
              <a:ext cx="4721501" cy="4054964"/>
              <a:chOff x="3703916" y="2439706"/>
              <a:chExt cx="4721501" cy="4054964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703916" y="3506947"/>
                <a:ext cx="3877988" cy="2987723"/>
                <a:chOff x="3703916" y="3506947"/>
                <a:chExt cx="3877988" cy="2987723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3703916" y="5571340"/>
                  <a:ext cx="2304255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Global or distributed ?</a:t>
                  </a:r>
                </a:p>
                <a:p>
                  <a:r>
                    <a:rPr lang="en-GB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(500 W</a:t>
                  </a:r>
                  <a:r>
                    <a:rPr lang="en-GB" dirty="0" smtClean="0">
                      <a:solidFill>
                        <a:schemeClr val="bg1">
                          <a:lumMod val="50000"/>
                        </a:schemeClr>
                      </a:solidFill>
                      <a:sym typeface="Wingdings" pitchFamily="2" charset="2"/>
                    </a:rPr>
                    <a:t> max size for distributed HX !)</a:t>
                  </a:r>
                  <a:endParaRPr lang="en-GB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13" name="Straight Arrow Connector 12"/>
                <p:cNvCxnSpPr/>
                <p:nvPr/>
              </p:nvCxnSpPr>
              <p:spPr>
                <a:xfrm flipV="1">
                  <a:off x="5909481" y="3506947"/>
                  <a:ext cx="1672423" cy="2165915"/>
                </a:xfrm>
                <a:prstGeom prst="straightConnector1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 flipV="1">
                  <a:off x="5077408" y="5038184"/>
                  <a:ext cx="397232" cy="634678"/>
                </a:xfrm>
                <a:prstGeom prst="straightConnector1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Box 16"/>
              <p:cNvSpPr txBox="1"/>
              <p:nvPr/>
            </p:nvSpPr>
            <p:spPr>
              <a:xfrm>
                <a:off x="7418410" y="2439706"/>
                <a:ext cx="10070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500 W HX</a:t>
                </a:r>
                <a:endParaRPr lang="en-GB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546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 of cold compressor trains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971600" y="1340768"/>
            <a:ext cx="7245251" cy="4737042"/>
            <a:chOff x="971600" y="1340768"/>
            <a:chExt cx="7245251" cy="473704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1340768"/>
              <a:ext cx="7245251" cy="47370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Oval 3"/>
            <p:cNvSpPr/>
            <p:nvPr/>
          </p:nvSpPr>
          <p:spPr>
            <a:xfrm>
              <a:off x="3779912" y="3478337"/>
              <a:ext cx="144016" cy="14401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23928" y="3437687"/>
              <a:ext cx="11826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FF00"/>
                  </a:solidFill>
                </a:rPr>
                <a:t>LHC sector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3779912" y="4143355"/>
              <a:ext cx="144016" cy="14401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22719" y="4287371"/>
              <a:ext cx="19254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FF00"/>
                  </a:solidFill>
                </a:rPr>
                <a:t>Present HL-LHC </a:t>
              </a:r>
            </a:p>
            <a:p>
              <a:pPr algn="ctr"/>
              <a:r>
                <a:rPr lang="en-GB" b="1" dirty="0" smtClean="0">
                  <a:solidFill>
                    <a:srgbClr val="FFFF00"/>
                  </a:solidFill>
                </a:rPr>
                <a:t>Requirement (</a:t>
              </a:r>
              <a:r>
                <a:rPr lang="en-GB" b="1" dirty="0" err="1" smtClean="0">
                  <a:solidFill>
                    <a:srgbClr val="FFFF00"/>
                  </a:solidFill>
                </a:rPr>
                <a:t>tbc</a:t>
              </a:r>
              <a:r>
                <a:rPr lang="en-GB" b="1" dirty="0" smtClean="0">
                  <a:solidFill>
                    <a:srgbClr val="FFFF00"/>
                  </a:solidFill>
                </a:rPr>
                <a:t>)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547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Minimum size of cold compressor box (CCB)</a:t>
            </a:r>
            <a:endParaRPr lang="en-GB" sz="36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455313" y="5985164"/>
            <a:ext cx="4430332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360407" y="5624946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~6 m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900545" y="4422542"/>
            <a:ext cx="1" cy="1202404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251018" y="4843415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~1.6 m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908055" y="1049846"/>
            <a:ext cx="7509" cy="3156394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298137" y="2378596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~5.5 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25486" y="4767287"/>
            <a:ext cx="31185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+ electrical cabinets in protected area for instrumentation, AMB controllers and variable-frequency drives </a:t>
            </a:r>
          </a:p>
          <a:p>
            <a:pPr algn="ctr"/>
            <a:r>
              <a:rPr lang="en-GB" sz="1400" dirty="0" smtClean="0"/>
              <a:t>(~0.6 x ~2.7 x ~2.2 m</a:t>
            </a:r>
            <a:r>
              <a:rPr lang="en-GB" sz="1400" baseline="30000" dirty="0" smtClean="0"/>
              <a:t>3</a:t>
            </a:r>
            <a:r>
              <a:rPr lang="en-GB" sz="1400" dirty="0" smtClean="0"/>
              <a:t>)</a:t>
            </a:r>
          </a:p>
          <a:p>
            <a:pPr algn="ctr"/>
            <a:r>
              <a:rPr lang="en-GB" sz="1400" dirty="0" smtClean="0">
                <a:sym typeface="Wingdings" pitchFamily="2" charset="2"/>
              </a:rPr>
              <a:t> Ground level installation of cabinets under study with 150 m of cabling (today: 25 m max)</a:t>
            </a:r>
            <a:endParaRPr lang="en-GB" sz="1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781" y="1049846"/>
            <a:ext cx="6498990" cy="45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642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835696" y="3956863"/>
            <a:ext cx="5411297" cy="2376265"/>
            <a:chOff x="1824400" y="1196752"/>
            <a:chExt cx="5411297" cy="2376265"/>
          </a:xfrm>
        </p:grpSpPr>
        <p:sp>
          <p:nvSpPr>
            <p:cNvPr id="19" name="Rectangle 18"/>
            <p:cNvSpPr/>
            <p:nvPr/>
          </p:nvSpPr>
          <p:spPr>
            <a:xfrm>
              <a:off x="6084169" y="2675543"/>
              <a:ext cx="1151528" cy="897474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824400" y="2675542"/>
              <a:ext cx="1163424" cy="897473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95936" y="1196752"/>
              <a:ext cx="936103" cy="2376264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203848" y="2675542"/>
              <a:ext cx="792087" cy="897474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932039" y="2675542"/>
              <a:ext cx="936105" cy="897473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993" y="4066882"/>
            <a:ext cx="5400000" cy="2266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824400" y="1196752"/>
            <a:ext cx="5411297" cy="2376265"/>
            <a:chOff x="1824400" y="1196752"/>
            <a:chExt cx="5411297" cy="2376265"/>
          </a:xfrm>
        </p:grpSpPr>
        <p:sp>
          <p:nvSpPr>
            <p:cNvPr id="9" name="Rectangle 8"/>
            <p:cNvSpPr/>
            <p:nvPr/>
          </p:nvSpPr>
          <p:spPr>
            <a:xfrm>
              <a:off x="6084169" y="2675543"/>
              <a:ext cx="1151528" cy="897474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24400" y="2675542"/>
              <a:ext cx="1163424" cy="897473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95936" y="1196752"/>
              <a:ext cx="936103" cy="2376264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203848" y="2675542"/>
              <a:ext cx="792087" cy="897474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32039" y="2675542"/>
              <a:ext cx="936105" cy="897473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993" y="1267348"/>
            <a:ext cx="5400000" cy="2235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P4 Layout: new cryogenics for SRF module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329442" y="4835488"/>
            <a:ext cx="1728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With interconnection  for partial redundancy</a:t>
            </a:r>
          </a:p>
          <a:p>
            <a:pPr algn="ctr"/>
            <a:r>
              <a:rPr lang="en-GB" dirty="0" smtClean="0"/>
              <a:t>(Accepted as baseline)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314245" y="357301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P4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824399" y="358753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S34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722490" y="358753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S45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292894" y="3343275"/>
            <a:ext cx="8764740" cy="335041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8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P4 cryogenic process &amp; flow diagram</a:t>
            </a:r>
            <a:endParaRPr lang="en-GB" dirty="0"/>
          </a:p>
        </p:txBody>
      </p:sp>
      <p:pic>
        <p:nvPicPr>
          <p:cNvPr id="3" name="Content Placeholder 8" descr="PFD P4_new refrigerator 4.5k-6kW.gif"/>
          <p:cNvPicPr>
            <a:picLocks noChangeAspect="1"/>
          </p:cNvPicPr>
          <p:nvPr/>
        </p:nvPicPr>
        <p:blipFill rotWithShape="1">
          <a:blip r:embed="rId2" cstate="print"/>
          <a:srcRect l="835" t="1316"/>
          <a:stretch/>
        </p:blipFill>
        <p:spPr>
          <a:xfrm>
            <a:off x="977158" y="1167272"/>
            <a:ext cx="7658260" cy="5191961"/>
          </a:xfrm>
          <a:prstGeom prst="rect">
            <a:avLst/>
          </a:prstGeom>
        </p:spPr>
      </p:pic>
      <p:pic>
        <p:nvPicPr>
          <p:cNvPr id="4" name="Picture 3" descr="UX45 BF 6KW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97236" y="1167272"/>
            <a:ext cx="3038182" cy="271582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5350669" y="2193131"/>
            <a:ext cx="1128712" cy="6500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307681" y="2193131"/>
            <a:ext cx="1042989" cy="13073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07681" y="1280695"/>
            <a:ext cx="16289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UCB: </a:t>
            </a:r>
          </a:p>
          <a:p>
            <a:pPr algn="ctr"/>
            <a:r>
              <a:rPr lang="en-GB" dirty="0" smtClean="0"/>
              <a:t>6-7 kW @ 4.5 K</a:t>
            </a:r>
          </a:p>
          <a:p>
            <a:pPr algn="ctr"/>
            <a:r>
              <a:rPr lang="en-GB" dirty="0" smtClean="0"/>
              <a:t> cryoplant (</a:t>
            </a:r>
            <a:r>
              <a:rPr lang="en-GB" dirty="0" err="1" smtClean="0"/>
              <a:t>tbc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949012" y="1257300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UX45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81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506" y="1378038"/>
            <a:ext cx="8229600" cy="496673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Overall HL-LHC </a:t>
            </a:r>
            <a:r>
              <a:rPr lang="en-GB" dirty="0" smtClean="0"/>
              <a:t>layout</a:t>
            </a:r>
          </a:p>
          <a:p>
            <a:r>
              <a:rPr lang="en-GB" dirty="0"/>
              <a:t>Local and global </a:t>
            </a:r>
            <a:r>
              <a:rPr lang="en-GB" dirty="0" err="1"/>
              <a:t>cryo</a:t>
            </a:r>
            <a:r>
              <a:rPr lang="en-GB" dirty="0"/>
              <a:t>-limitation in Sectors</a:t>
            </a:r>
          </a:p>
          <a:p>
            <a:r>
              <a:rPr lang="en-GB" dirty="0" smtClean="0"/>
              <a:t>Specific Inner Triplet </a:t>
            </a:r>
            <a:r>
              <a:rPr lang="en-GB" dirty="0" err="1" smtClean="0"/>
              <a:t>cryo</a:t>
            </a:r>
            <a:r>
              <a:rPr lang="en-GB" dirty="0" smtClean="0"/>
              <a:t>-limitations</a:t>
            </a:r>
            <a:endParaRPr lang="en-GB" dirty="0" smtClean="0"/>
          </a:p>
          <a:p>
            <a:r>
              <a:rPr lang="en-GB" dirty="0" smtClean="0"/>
              <a:t>Cryogenic layout proposals at: </a:t>
            </a:r>
          </a:p>
          <a:p>
            <a:pPr lvl="2"/>
            <a:r>
              <a:rPr lang="en-GB" dirty="0" smtClean="0"/>
              <a:t>Point 1 and Point 5</a:t>
            </a:r>
          </a:p>
          <a:p>
            <a:pPr lvl="2"/>
            <a:r>
              <a:rPr lang="en-GB" dirty="0" smtClean="0"/>
              <a:t>Point 4</a:t>
            </a:r>
          </a:p>
          <a:p>
            <a:pPr lvl="2"/>
            <a:r>
              <a:rPr lang="en-GB" dirty="0" smtClean="0"/>
              <a:t>Point 7</a:t>
            </a:r>
          </a:p>
          <a:p>
            <a:r>
              <a:rPr lang="en-GB" dirty="0" smtClean="0"/>
              <a:t>Specific studies</a:t>
            </a:r>
            <a:r>
              <a:rPr lang="en-GB" dirty="0" smtClean="0"/>
              <a:t> </a:t>
            </a:r>
            <a:r>
              <a:rPr lang="en-GB" dirty="0" smtClean="0"/>
              <a:t>and </a:t>
            </a:r>
            <a:r>
              <a:rPr lang="en-GB" dirty="0" smtClean="0"/>
              <a:t>tests</a:t>
            </a:r>
          </a:p>
          <a:p>
            <a:r>
              <a:rPr lang="en-GB" dirty="0" smtClean="0"/>
              <a:t>Schedule and conclusion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106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P7 Layout: Deported current feed boxes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2086" y="1627026"/>
            <a:ext cx="8229600" cy="1108617"/>
          </a:xfrm>
        </p:spPr>
        <p:txBody>
          <a:bodyPr>
            <a:normAutofit fontScale="70000" lnSpcReduction="20000"/>
          </a:bodyPr>
          <a:lstStyle/>
          <a:p>
            <a:pPr marL="228600" lvl="1">
              <a:spcBef>
                <a:spcPts val="600"/>
              </a:spcBef>
              <a:buSzTx/>
            </a:pPr>
            <a:r>
              <a:rPr lang="en-GB" dirty="0"/>
              <a:t>New cooling </a:t>
            </a:r>
            <a:r>
              <a:rPr lang="en-GB" dirty="0" smtClean="0"/>
              <a:t>circuits </a:t>
            </a:r>
            <a:r>
              <a:rPr lang="en-GB" dirty="0"/>
              <a:t>for SC links and deported </a:t>
            </a:r>
            <a:r>
              <a:rPr lang="en-GB" dirty="0" smtClean="0"/>
              <a:t>current </a:t>
            </a:r>
            <a:r>
              <a:rPr lang="en-GB" dirty="0"/>
              <a:t>feed </a:t>
            </a:r>
            <a:r>
              <a:rPr lang="en-GB" dirty="0" smtClean="0"/>
              <a:t>boxes</a:t>
            </a:r>
          </a:p>
          <a:p>
            <a:pPr lvl="1"/>
            <a:r>
              <a:rPr lang="en-GB" dirty="0" smtClean="0"/>
              <a:t>Extension of the warm recovery lines to the TZ76</a:t>
            </a:r>
          </a:p>
          <a:p>
            <a:pPr lvl="1"/>
            <a:r>
              <a:rPr lang="en-GB" dirty="0" smtClean="0"/>
              <a:t>Cryogenic design of new SC links and current feed boxes.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88351" y="3752543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TZ76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15" y="3574382"/>
            <a:ext cx="7920000" cy="197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2120" y="560230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S67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072012" y="560666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S78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90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cryogenic studies and tests </a:t>
            </a:r>
            <a:br>
              <a:rPr lang="en-GB" dirty="0" smtClean="0"/>
            </a:br>
            <a:r>
              <a:rPr lang="en-GB" dirty="0" smtClean="0"/>
              <a:t>(or what differ from LHC design ?)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1791" y="1451964"/>
            <a:ext cx="7648545" cy="476981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Cooling circuits for large heat deposition:</a:t>
            </a:r>
          </a:p>
          <a:p>
            <a:pPr lvl="1"/>
            <a:r>
              <a:rPr lang="en-GB" dirty="0" smtClean="0"/>
              <a:t> on 1.9 K cold masses up to 10 W/m 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dirty="0" smtClean="0">
                <a:sym typeface="Wingdings" pitchFamily="2" charset="2"/>
              </a:rPr>
              <a:t> heat extraction from SC cables and quench energy margin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	 Generic heat flow in magnet cross section </a:t>
            </a:r>
          </a:p>
          <a:p>
            <a:pPr lvl="1"/>
            <a:r>
              <a:rPr lang="en-GB" dirty="0">
                <a:sym typeface="Wingdings" pitchFamily="2" charset="2"/>
              </a:rPr>
              <a:t>o</a:t>
            </a:r>
            <a:r>
              <a:rPr lang="en-GB" dirty="0" smtClean="0">
                <a:sym typeface="Wingdings" pitchFamily="2" charset="2"/>
              </a:rPr>
              <a:t>n beam-screens up to 13-20 W/m (image current effect ?)</a:t>
            </a:r>
            <a:endParaRPr lang="en-GB" dirty="0" smtClean="0"/>
          </a:p>
          <a:p>
            <a:r>
              <a:rPr lang="en-GB" dirty="0" smtClean="0"/>
              <a:t>Cooling of HTS SC links and current feed boxes</a:t>
            </a:r>
          </a:p>
          <a:p>
            <a:r>
              <a:rPr lang="en-GB" dirty="0" smtClean="0"/>
              <a:t>Cooling and pressure relief of crab-cavities</a:t>
            </a:r>
          </a:p>
          <a:p>
            <a:r>
              <a:rPr lang="en-GB" dirty="0" smtClean="0"/>
              <a:t>Validation </a:t>
            </a:r>
            <a:r>
              <a:rPr lang="en-GB" dirty="0"/>
              <a:t>tests on </a:t>
            </a:r>
            <a:r>
              <a:rPr lang="en-GB" dirty="0" smtClean="0"/>
              <a:t>SC </a:t>
            </a:r>
            <a:r>
              <a:rPr lang="en-GB" dirty="0"/>
              <a:t>link, crab-cavities, magnets, beam screens</a:t>
            </a:r>
            <a:r>
              <a:rPr lang="en-GB" dirty="0" smtClean="0"/>
              <a:t>…</a:t>
            </a:r>
          </a:p>
          <a:p>
            <a:r>
              <a:rPr lang="en-GB" dirty="0" smtClean="0"/>
              <a:t>Reactivation of the </a:t>
            </a:r>
            <a:r>
              <a:rPr lang="en-GB" dirty="0"/>
              <a:t>H</a:t>
            </a:r>
            <a:r>
              <a:rPr lang="en-GB" dirty="0" smtClean="0"/>
              <a:t>eat Load Working Group</a:t>
            </a:r>
            <a:endParaRPr lang="en-GB" dirty="0"/>
          </a:p>
          <a:p>
            <a:r>
              <a:rPr lang="en-GB" dirty="0"/>
              <a:t>Quench containment and recovery (cold </a:t>
            </a:r>
            <a:r>
              <a:rPr lang="en-GB" dirty="0" smtClean="0"/>
              <a:t>buffering ?)</a:t>
            </a:r>
          </a:p>
          <a:p>
            <a:r>
              <a:rPr lang="en-GB" dirty="0" smtClean="0"/>
              <a:t>Large-length cable (150 m) for cold-compressor controls and drives</a:t>
            </a:r>
            <a:endParaRPr lang="en-GB" dirty="0"/>
          </a:p>
          <a:p>
            <a:r>
              <a:rPr lang="en-GB" dirty="0" smtClean="0"/>
              <a:t>Large </a:t>
            </a:r>
            <a:r>
              <a:rPr lang="en-GB" dirty="0"/>
              <a:t>capacity (</a:t>
            </a:r>
            <a:r>
              <a:rPr lang="en-GB" dirty="0" smtClean="0"/>
              <a:t>750-1500 </a:t>
            </a:r>
            <a:r>
              <a:rPr lang="en-GB" dirty="0"/>
              <a:t>W) sub-cooling heat </a:t>
            </a:r>
            <a:r>
              <a:rPr lang="en-GB" dirty="0" smtClean="0"/>
              <a:t>exchangers</a:t>
            </a:r>
          </a:p>
          <a:p>
            <a:r>
              <a:rPr lang="en-GB" dirty="0" smtClean="0"/>
              <a:t>Larger turndown capacity factor on 1.8 K refrigeration cycle: up to 10?</a:t>
            </a:r>
          </a:p>
        </p:txBody>
      </p:sp>
      <p:sp>
        <p:nvSpPr>
          <p:cNvPr id="2" name="Down Arrow 1"/>
          <p:cNvSpPr/>
          <p:nvPr/>
        </p:nvSpPr>
        <p:spPr>
          <a:xfrm>
            <a:off x="8305797" y="1371600"/>
            <a:ext cx="374073" cy="4668982"/>
          </a:xfrm>
          <a:prstGeom prst="downArrow">
            <a:avLst>
              <a:gd name="adj1" fmla="val 35185"/>
              <a:gd name="adj2" fmla="val 981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 rot="5400000">
            <a:off x="6348848" y="3475259"/>
            <a:ext cx="5031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From users to cryogenic infrastructure</a:t>
            </a:r>
            <a:endParaRPr lang="en-GB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21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3" y="1552863"/>
            <a:ext cx="9000000" cy="4031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</a:t>
            </a:r>
            <a:endParaRPr lang="en-GB" dirty="0"/>
          </a:p>
        </p:txBody>
      </p:sp>
      <p:sp>
        <p:nvSpPr>
          <p:cNvPr id="3" name="5-Point Star 2"/>
          <p:cNvSpPr/>
          <p:nvPr/>
        </p:nvSpPr>
        <p:spPr>
          <a:xfrm>
            <a:off x="4407279" y="2300287"/>
            <a:ext cx="228600" cy="22145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5-Point Star 4"/>
          <p:cNvSpPr/>
          <p:nvPr/>
        </p:nvSpPr>
        <p:spPr>
          <a:xfrm>
            <a:off x="6781386" y="4610100"/>
            <a:ext cx="228600" cy="22145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5-Point Star 5"/>
          <p:cNvSpPr/>
          <p:nvPr/>
        </p:nvSpPr>
        <p:spPr>
          <a:xfrm>
            <a:off x="1930779" y="5581822"/>
            <a:ext cx="228600" cy="22145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5-Point Star 6"/>
          <p:cNvSpPr/>
          <p:nvPr/>
        </p:nvSpPr>
        <p:spPr>
          <a:xfrm>
            <a:off x="5074027" y="3457319"/>
            <a:ext cx="228600" cy="22145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107402" y="5507884"/>
            <a:ext cx="332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: Freeze of heat load requirement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423931" y="3431878"/>
            <a:ext cx="9300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P7</a:t>
            </a:r>
          </a:p>
          <a:p>
            <a:pPr algn="ctr"/>
            <a:r>
              <a:rPr lang="en-GB" dirty="0" smtClean="0"/>
              <a:t>P1&amp;P5</a:t>
            </a:r>
          </a:p>
          <a:p>
            <a:pPr algn="ctr"/>
            <a:r>
              <a:rPr lang="en-GB" dirty="0" smtClean="0"/>
              <a:t>(type A)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978727" y="3725948"/>
            <a:ext cx="917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P1&amp;P5</a:t>
            </a:r>
          </a:p>
          <a:p>
            <a:pPr algn="ctr"/>
            <a:r>
              <a:rPr lang="en-GB" dirty="0" smtClean="0"/>
              <a:t>(type 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6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Several HL-LHC cryogenic layouts have been presented with alternatives for cooling sectorization and redundancy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i="1" dirty="0" smtClean="0">
                <a:sym typeface="Wingdings" pitchFamily="2" charset="2"/>
              </a:rPr>
              <a:t>decision needed for main sectorization option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smtClean="0">
                <a:sym typeface="Wingdings" pitchFamily="2" charset="2"/>
              </a:rPr>
              <a:t>additional study </a:t>
            </a:r>
            <a:r>
              <a:rPr lang="en-GB" dirty="0" smtClean="0">
                <a:sym typeface="Wingdings" pitchFamily="2" charset="2"/>
              </a:rPr>
              <a:t>needed on detailed options 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 smtClean="0">
                <a:sym typeface="Wingdings" pitchFamily="2" charset="2"/>
              </a:rPr>
              <a:t>Preliminary heat load estimate is defined :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 local and global limitation for sector cryogenics are compatible with the proposed HL-LHC beam parameter.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 the HLWG to refine and follow the heat load inventory  have to be reactivated.</a:t>
            </a:r>
          </a:p>
          <a:p>
            <a:r>
              <a:rPr lang="en-GB" dirty="0" smtClean="0">
                <a:sym typeface="Wingdings" pitchFamily="2" charset="2"/>
              </a:rPr>
              <a:t>Specific cryogenic studies and tests are defined   some of them have already started</a:t>
            </a:r>
          </a:p>
          <a:p>
            <a:r>
              <a:rPr lang="en-GB" dirty="0" smtClean="0">
                <a:sym typeface="Wingdings" pitchFamily="2" charset="2"/>
              </a:rPr>
              <a:t>Integration study of new underground equipment must be done to </a:t>
            </a:r>
            <a:r>
              <a:rPr lang="en-GB" dirty="0" smtClean="0">
                <a:sym typeface="Wingdings" pitchFamily="2" charset="2"/>
              </a:rPr>
              <a:t>validate:</a:t>
            </a:r>
            <a:r>
              <a:rPr lang="en-GB" dirty="0">
                <a:sym typeface="Wingdings" pitchFamily="2" charset="2"/>
              </a:rPr>
              <a:t/>
            </a:r>
            <a:br>
              <a:rPr lang="en-GB" dirty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	 layout and interface requirements of all LSS magnet systems as function of their operation temperature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	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>
                <a:sym typeface="Wingdings" pitchFamily="2" charset="2"/>
              </a:rPr>
              <a:t>the possible reuse of part of the existing distribution system (QRL</a:t>
            </a:r>
            <a:r>
              <a:rPr lang="en-GB" dirty="0" smtClean="0">
                <a:sym typeface="Wingdings" pitchFamily="2" charset="2"/>
              </a:rPr>
              <a:t>)</a:t>
            </a:r>
            <a:r>
              <a:rPr lang="en-GB" dirty="0" smtClean="0">
                <a:sym typeface="Wingdings" pitchFamily="2" charset="2"/>
              </a:rPr>
              <a:t/>
            </a:r>
            <a:br>
              <a:rPr lang="en-GB" dirty="0" smtClean="0">
                <a:sym typeface="Wingdings" pitchFamily="2" charset="2"/>
              </a:rPr>
            </a:br>
            <a:r>
              <a:rPr lang="en-GB" dirty="0" smtClean="0">
                <a:sym typeface="Wingdings" pitchFamily="2" charset="2"/>
              </a:rPr>
              <a:t>	 </a:t>
            </a:r>
            <a:r>
              <a:rPr lang="en-GB" dirty="0" smtClean="0">
                <a:sym typeface="Wingdings" pitchFamily="2" charset="2"/>
              </a:rPr>
              <a:t>the underground space availability for the cold compressor boxes at P1 and P5</a:t>
            </a:r>
          </a:p>
        </p:txBody>
      </p:sp>
    </p:spTree>
    <p:extLst>
      <p:ext uri="{BB962C8B-B14F-4D97-AF65-F5344CB8AC3E}">
        <p14:creationId xmlns:p14="http://schemas.microsoft.com/office/powerpoint/2010/main" val="87981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6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8" y="1722614"/>
            <a:ext cx="5898339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HL-LHC layout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02227" y="1188719"/>
            <a:ext cx="4541773" cy="450172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HL-LHC cryo-upgrade:</a:t>
            </a:r>
          </a:p>
          <a:p>
            <a:pPr lvl="1"/>
            <a:r>
              <a:rPr lang="en-GB" dirty="0" smtClean="0"/>
              <a:t>2 new cryoplants at P1 and P5 for high luminosity insertions</a:t>
            </a:r>
          </a:p>
          <a:p>
            <a:pPr lvl="1"/>
            <a:r>
              <a:rPr lang="en-GB" dirty="0" smtClean="0"/>
              <a:t>1 new cryoplant at P4 for SRF cryomodules</a:t>
            </a:r>
          </a:p>
          <a:p>
            <a:pPr lvl="1"/>
            <a:r>
              <a:rPr lang="en-GB" dirty="0" smtClean="0"/>
              <a:t>New cooling circuits at P7 for SC links and deported  current feed boxes</a:t>
            </a:r>
          </a:p>
          <a:p>
            <a:pPr lvl="1"/>
            <a:r>
              <a:rPr lang="en-GB" dirty="0" smtClean="0"/>
              <a:t>Cryogenic design support for cryo-collimators and 11 T dipoles at P3 and P7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0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825" y="196054"/>
            <a:ext cx="8985672" cy="1050212"/>
          </a:xfrm>
        </p:spPr>
        <p:txBody>
          <a:bodyPr/>
          <a:lstStyle/>
          <a:p>
            <a:pPr algn="ctr"/>
            <a:r>
              <a:rPr lang="en-GB" dirty="0" smtClean="0"/>
              <a:t>Sector heat loads</a:t>
            </a:r>
            <a:r>
              <a:rPr lang="en-GB" dirty="0" smtClean="0"/>
              <a:t>: </a:t>
            </a:r>
            <a:r>
              <a:rPr lang="en-GB" dirty="0"/>
              <a:t>local limitation</a:t>
            </a:r>
            <a:br>
              <a:rPr lang="en-GB" dirty="0"/>
            </a:br>
            <a:r>
              <a:rPr lang="en-GB" sz="2400" dirty="0"/>
              <a:t>(valves, HX, piping,…)</a:t>
            </a:r>
            <a:endParaRPr lang="en-GB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9419"/>
            <a:ext cx="8229600" cy="1935285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Synchrotron radiation	</a:t>
            </a:r>
            <a:r>
              <a:rPr lang="en-GB" dirty="0" smtClean="0">
                <a:sym typeface="Wingdings" pitchFamily="2" charset="2"/>
              </a:rPr>
              <a:t></a:t>
            </a:r>
            <a:endParaRPr lang="en-GB" dirty="0" smtClean="0"/>
          </a:p>
          <a:p>
            <a:r>
              <a:rPr lang="en-GB" dirty="0" smtClean="0"/>
              <a:t>Image current				</a:t>
            </a:r>
            <a:r>
              <a:rPr lang="en-GB" dirty="0" smtClean="0">
                <a:sym typeface="Wingdings" pitchFamily="2" charset="2"/>
              </a:rPr>
              <a:t></a:t>
            </a:r>
            <a:endParaRPr lang="en-GB" dirty="0" smtClean="0"/>
          </a:p>
          <a:p>
            <a:r>
              <a:rPr lang="en-GB" dirty="0" smtClean="0"/>
              <a:t>Beam gas scattering		</a:t>
            </a:r>
            <a:r>
              <a:rPr lang="en-GB" dirty="0" smtClean="0">
                <a:sym typeface="Wingdings" pitchFamily="2" charset="2"/>
              </a:rPr>
              <a:t></a:t>
            </a:r>
            <a:endParaRPr lang="en-GB" dirty="0" smtClean="0"/>
          </a:p>
          <a:p>
            <a:r>
              <a:rPr lang="en-GB" dirty="0" smtClean="0"/>
              <a:t>Resistive heating			</a:t>
            </a:r>
            <a:r>
              <a:rPr lang="en-GB" dirty="0" smtClean="0">
                <a:sym typeface="Wingdings" pitchFamily="2" charset="2"/>
              </a:rPr>
              <a:t></a:t>
            </a:r>
            <a:endParaRPr lang="en-GB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2" r="25391"/>
          <a:stretch/>
        </p:blipFill>
        <p:spPr bwMode="auto">
          <a:xfrm>
            <a:off x="4594671" y="1757690"/>
            <a:ext cx="3634281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9" r="30712"/>
          <a:stretch/>
        </p:blipFill>
        <p:spPr bwMode="auto">
          <a:xfrm>
            <a:off x="4572000" y="2267619"/>
            <a:ext cx="2394065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3" r="32744"/>
          <a:stretch/>
        </p:blipFill>
        <p:spPr bwMode="auto">
          <a:xfrm>
            <a:off x="4571999" y="2758953"/>
            <a:ext cx="1924727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7" r="23422"/>
          <a:stretch/>
        </p:blipFill>
        <p:spPr bwMode="auto">
          <a:xfrm>
            <a:off x="4450706" y="1246266"/>
            <a:ext cx="3004364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25" y="4090324"/>
            <a:ext cx="8985672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321" y="2940526"/>
            <a:ext cx="3294956" cy="1105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381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Sector heat loads: </a:t>
            </a:r>
            <a:r>
              <a:rPr lang="en-GB" dirty="0" smtClean="0"/>
              <a:t>global </a:t>
            </a:r>
            <a:r>
              <a:rPr lang="en-GB" dirty="0"/>
              <a:t>limitation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52016" y="1317305"/>
            <a:ext cx="21159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Load transfer from 1.9 K to 4.6-20 K refrigeration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336110" y="1070466"/>
            <a:ext cx="4612382" cy="3018842"/>
            <a:chOff x="3658859" y="1070466"/>
            <a:chExt cx="4612382" cy="3018842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8859" y="1070466"/>
              <a:ext cx="4612382" cy="30188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6384059" y="2766433"/>
              <a:ext cx="60456" cy="6801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807253" y="2899342"/>
              <a:ext cx="11432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Installed</a:t>
              </a:r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(as specified)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 flipV="1">
              <a:off x="6497414" y="2848027"/>
              <a:ext cx="476093" cy="2342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674974" y="2766433"/>
            <a:ext cx="3218185" cy="2758800"/>
            <a:chOff x="5803566" y="2895025"/>
            <a:chExt cx="3218185" cy="2758800"/>
          </a:xfrm>
        </p:grpSpPr>
        <p:sp>
          <p:nvSpPr>
            <p:cNvPr id="3" name="TextBox 2"/>
            <p:cNvSpPr txBox="1"/>
            <p:nvPr/>
          </p:nvSpPr>
          <p:spPr>
            <a:xfrm>
              <a:off x="5803566" y="2895025"/>
              <a:ext cx="321818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~1 W/m per aperture available for e-cloud </a:t>
              </a:r>
            </a:p>
            <a:p>
              <a:pPr algn="ctr"/>
              <a:r>
                <a:rPr lang="en-GB" dirty="0" smtClean="0">
                  <a:solidFill>
                    <a:srgbClr val="FF0000"/>
                  </a:solidFill>
                  <a:sym typeface="Wingdings" pitchFamily="2" charset="2"/>
                </a:rPr>
                <a:t></a:t>
              </a:r>
              <a:r>
                <a:rPr lang="en-GB" dirty="0" smtClean="0">
                  <a:solidFill>
                    <a:srgbClr val="FF0000"/>
                  </a:solidFill>
                </a:rPr>
                <a:t> ~20 % lower than local </a:t>
              </a:r>
            </a:p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limitation</a:t>
              </a:r>
              <a:r>
                <a:rPr lang="en-GB" dirty="0" smtClean="0">
                  <a:solidFill>
                    <a:srgbClr val="FF0000"/>
                  </a:solidFill>
                  <a:sym typeface="Wingdings" pitchFamily="2" charset="2"/>
                </a:rPr>
                <a:t> (OK !)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023538" y="5190186"/>
              <a:ext cx="605307" cy="46363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/>
            <p:cNvCxnSpPr>
              <a:stCxn id="3" idx="2"/>
              <a:endCxn id="8" idx="1"/>
            </p:cNvCxnSpPr>
            <p:nvPr/>
          </p:nvCxnSpPr>
          <p:spPr>
            <a:xfrm>
              <a:off x="7412659" y="4095354"/>
              <a:ext cx="699524" cy="116273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4243160"/>
            <a:ext cx="5717647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478" y="4243160"/>
            <a:ext cx="2117647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val 14"/>
          <p:cNvSpPr/>
          <p:nvPr/>
        </p:nvSpPr>
        <p:spPr>
          <a:xfrm>
            <a:off x="3350575" y="2780014"/>
            <a:ext cx="60456" cy="680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412711" y="2848027"/>
            <a:ext cx="238047" cy="2342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72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 present IT </a:t>
            </a:r>
            <a:r>
              <a:rPr lang="en-GB" dirty="0" err="1" smtClean="0"/>
              <a:t>cryo</a:t>
            </a:r>
            <a:r>
              <a:rPr lang="en-GB" dirty="0" smtClean="0"/>
              <a:t>-limitations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772095"/>
              </p:ext>
            </p:extLst>
          </p:nvPr>
        </p:nvGraphicFramePr>
        <p:xfrm>
          <a:off x="2381250" y="1386365"/>
          <a:ext cx="4610100" cy="2753360"/>
        </p:xfrm>
        <a:graphic>
          <a:graphicData uri="http://schemas.openxmlformats.org/drawingml/2006/table">
            <a:tbl>
              <a:tblPr/>
              <a:tblGrid>
                <a:gridCol w="1295400"/>
                <a:gridCol w="1657350"/>
                <a:gridCol w="165735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50" dirty="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Point</a:t>
                      </a:r>
                      <a:endParaRPr lang="en-GB" sz="1200" b="1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50" dirty="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(status 25.03.2010)</a:t>
                      </a:r>
                      <a:endParaRPr lang="en-GB" sz="1200" b="1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5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Present</a:t>
                      </a:r>
                      <a:endParaRPr lang="en-GB" sz="1200" b="1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50" dirty="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Cryogenic power available for </a:t>
                      </a:r>
                      <a:r>
                        <a:rPr lang="en-US" sz="1200" b="1" kern="150" dirty="0" err="1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secondaries</a:t>
                      </a:r>
                      <a:r>
                        <a:rPr lang="en-US" sz="1200" b="1" kern="150" dirty="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 (W)</a:t>
                      </a:r>
                      <a:endParaRPr lang="en-GB" sz="1200" b="1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5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After LS1</a:t>
                      </a:r>
                      <a:endParaRPr lang="en-GB" sz="1200" b="1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kern="15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Cryogenic power available for secondaries (W)</a:t>
                      </a:r>
                      <a:endParaRPr lang="en-GB" sz="1200" b="1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L1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147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R1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L2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147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R2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L5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R5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147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L8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147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R8</a:t>
                      </a:r>
                      <a:endParaRPr lang="en-GB" sz="12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00B0F0"/>
                          </a:solidFill>
                          <a:effectLst/>
                          <a:latin typeface="Times New Roman"/>
                          <a:ea typeface="Arial Unicode MS"/>
                          <a:cs typeface="Tahoma"/>
                        </a:rPr>
                        <a:t>270</a:t>
                      </a:r>
                      <a:endParaRPr lang="en-GB" sz="1200" kern="150" dirty="0">
                        <a:effectLst/>
                        <a:latin typeface="Times New Roman"/>
                        <a:ea typeface="Arial Unicode MS"/>
                        <a:cs typeface="Tahom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14350" y="4471988"/>
            <a:ext cx="8343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Present Inner Triplets </a:t>
            </a:r>
            <a:r>
              <a:rPr lang="en-GB" i="1" dirty="0" smtClean="0">
                <a:solidFill>
                  <a:srgbClr val="0070C0"/>
                </a:solidFill>
              </a:rPr>
              <a:t>have limitations </a:t>
            </a:r>
            <a:r>
              <a:rPr lang="en-GB" dirty="0" smtClean="0"/>
              <a:t>for extraction of </a:t>
            </a:r>
            <a:r>
              <a:rPr lang="en-GB" dirty="0" err="1" smtClean="0"/>
              <a:t>secondaries</a:t>
            </a:r>
            <a:r>
              <a:rPr lang="en-GB" dirty="0" smtClean="0"/>
              <a:t> due to:</a:t>
            </a:r>
          </a:p>
          <a:p>
            <a:endParaRPr lang="en-GB" dirty="0" smtClean="0"/>
          </a:p>
          <a:p>
            <a:pPr marL="342900" indent="-342900">
              <a:buAutoNum type="arabicParenR"/>
            </a:pPr>
            <a:r>
              <a:rPr lang="en-GB" dirty="0" smtClean="0"/>
              <a:t>Collapsed and repaired, with lower capacity, </a:t>
            </a:r>
            <a:r>
              <a:rPr lang="en-GB" dirty="0" err="1" smtClean="0"/>
              <a:t>HeII</a:t>
            </a:r>
            <a:r>
              <a:rPr lang="en-GB" dirty="0" smtClean="0"/>
              <a:t> two-phase heat exchanger </a:t>
            </a:r>
            <a:r>
              <a:rPr lang="en-GB" i="1" dirty="0" smtClean="0"/>
              <a:t>(will </a:t>
            </a:r>
            <a:r>
              <a:rPr lang="en-GB" i="1" dirty="0" smtClean="0">
                <a:solidFill>
                  <a:srgbClr val="FF0000"/>
                </a:solidFill>
              </a:rPr>
              <a:t>not</a:t>
            </a:r>
            <a:r>
              <a:rPr lang="en-GB" i="1" dirty="0" smtClean="0"/>
              <a:t> be consolidated)</a:t>
            </a:r>
          </a:p>
          <a:p>
            <a:pPr marL="342900" indent="-342900">
              <a:buAutoNum type="arabicParenR"/>
            </a:pPr>
            <a:r>
              <a:rPr lang="en-GB" dirty="0" smtClean="0"/>
              <a:t>Erroneous mounting of passive heating strips for excess liquid evaporation </a:t>
            </a:r>
            <a:r>
              <a:rPr lang="en-GB" i="1" dirty="0" smtClean="0"/>
              <a:t>(will </a:t>
            </a:r>
            <a:r>
              <a:rPr lang="en-GB" i="1" dirty="0" smtClean="0">
                <a:solidFill>
                  <a:srgbClr val="FF0000"/>
                </a:solidFill>
              </a:rPr>
              <a:t>be</a:t>
            </a:r>
            <a:r>
              <a:rPr lang="en-GB" i="1" dirty="0" smtClean="0"/>
              <a:t> consolidated in </a:t>
            </a:r>
            <a:r>
              <a:rPr lang="en-GB" i="1" dirty="0" smtClean="0">
                <a:solidFill>
                  <a:srgbClr val="00B050"/>
                </a:solidFill>
              </a:rPr>
              <a:t>LS1</a:t>
            </a:r>
            <a:r>
              <a:rPr lang="en-GB" i="1" dirty="0" smtClean="0"/>
              <a:t>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251958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36" y="1715344"/>
            <a:ext cx="7920000" cy="2632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components at Point 1 and 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870179" y="5165997"/>
            <a:ext cx="5987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?</a:t>
            </a:r>
            <a:r>
              <a:rPr lang="en-GB" dirty="0" smtClean="0"/>
              <a:t>: </a:t>
            </a:r>
            <a:r>
              <a:rPr lang="en-GB" dirty="0" smtClean="0"/>
              <a:t>For  Q5, Q6 and probable Q7+ ? </a:t>
            </a:r>
            <a:r>
              <a:rPr lang="en-GB" dirty="0" smtClean="0">
                <a:solidFill>
                  <a:srgbClr val="00B050"/>
                </a:solidFill>
              </a:rPr>
              <a:t>1.9 K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0070C0"/>
                </a:solidFill>
              </a:rPr>
              <a:t>4.5 K</a:t>
            </a:r>
            <a:r>
              <a:rPr lang="en-GB" dirty="0" smtClean="0"/>
              <a:t> operation</a:t>
            </a:r>
          </a:p>
          <a:p>
            <a:r>
              <a:rPr lang="en-GB" dirty="0" smtClean="0"/>
              <a:t>will </a:t>
            </a:r>
            <a:r>
              <a:rPr lang="en-GB" dirty="0" smtClean="0"/>
              <a:t>influence the cryo QRL interface significantly </a:t>
            </a:r>
          </a:p>
          <a:p>
            <a:r>
              <a:rPr lang="en-GB" dirty="0" smtClean="0"/>
              <a:t>(</a:t>
            </a:r>
            <a:r>
              <a:rPr lang="en-GB" dirty="0" smtClean="0">
                <a:solidFill>
                  <a:srgbClr val="00B050"/>
                </a:solidFill>
              </a:rPr>
              <a:t>1.9 K</a:t>
            </a:r>
            <a:r>
              <a:rPr lang="en-GB" dirty="0" smtClean="0"/>
              <a:t>  needs </a:t>
            </a:r>
            <a:r>
              <a:rPr lang="en-GB" dirty="0" smtClean="0">
                <a:solidFill>
                  <a:srgbClr val="00B050"/>
                </a:solidFill>
              </a:rPr>
              <a:t>2 jumpers </a:t>
            </a:r>
            <a:r>
              <a:rPr lang="en-GB" dirty="0" smtClean="0"/>
              <a:t>with present QRL design hardware)</a:t>
            </a:r>
            <a:endParaRPr lang="en-GB" dirty="0" smtClean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629983" y="4738254"/>
            <a:ext cx="207062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301067" y="4731957"/>
            <a:ext cx="207062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740728" y="4740774"/>
            <a:ext cx="155674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8241" y="4725660"/>
            <a:ext cx="991231" cy="629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991227" y="4740774"/>
            <a:ext cx="953446" cy="881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22096" y="4395373"/>
            <a:ext cx="1310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Inner triplet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766716" y="4395373"/>
            <a:ext cx="1797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Matching section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437800" y="4373961"/>
            <a:ext cx="1797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Matching section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720" y="4426425"/>
            <a:ext cx="1256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Continuous</a:t>
            </a:r>
          </a:p>
          <a:p>
            <a:pPr algn="ctr"/>
            <a:r>
              <a:rPr lang="en-GB" dirty="0" smtClean="0"/>
              <a:t>cryostat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887438" y="4429677"/>
            <a:ext cx="1256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Continuous</a:t>
            </a:r>
          </a:p>
          <a:p>
            <a:pPr algn="ctr"/>
            <a:r>
              <a:rPr lang="en-GB" dirty="0" smtClean="0"/>
              <a:t>cryostat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306701" y="3773421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0797" y="3773421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65115" y="3759551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51397" y="375954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27410" y="1684718"/>
            <a:ext cx="1351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(&amp; quench buffers)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29843" y="1599906"/>
            <a:ext cx="0" cy="10790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129843" y="2678906"/>
            <a:ext cx="0" cy="66436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129843" y="3316373"/>
            <a:ext cx="0" cy="53950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44075" y="1954740"/>
            <a:ext cx="1384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Ground level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336379" y="2823923"/>
            <a:ext cx="669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Shaft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194482" y="3390214"/>
            <a:ext cx="834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Cavern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6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7544" y="1844824"/>
            <a:ext cx="8080825" cy="2952328"/>
            <a:chOff x="467544" y="1700808"/>
            <a:chExt cx="8080825" cy="2952328"/>
          </a:xfrm>
        </p:grpSpPr>
        <p:sp>
          <p:nvSpPr>
            <p:cNvPr id="11" name="Rectangle 10"/>
            <p:cNvSpPr/>
            <p:nvPr/>
          </p:nvSpPr>
          <p:spPr>
            <a:xfrm>
              <a:off x="5219257" y="3639488"/>
              <a:ext cx="216839" cy="293567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788024" y="2060848"/>
              <a:ext cx="432048" cy="1872206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436096" y="3645024"/>
              <a:ext cx="3112273" cy="1008111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491881" y="3645024"/>
              <a:ext cx="216024" cy="288030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275857" y="2060848"/>
              <a:ext cx="432048" cy="1584176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67544" y="3645024"/>
              <a:ext cx="3024337" cy="992815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549175" y="3933055"/>
              <a:ext cx="1814913" cy="720081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779913" y="1700808"/>
              <a:ext cx="936103" cy="2232247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83" y="1936774"/>
            <a:ext cx="7920000" cy="2765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P1 &amp; P5 layout 1: Matching section cooled with sector cryoplants</a:t>
            </a:r>
            <a:endParaRPr lang="en-GB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3974768" y="4781855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P1 or P5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85916" y="479715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S81 or S45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376253" y="480830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S12 or S56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093013" y="1327041"/>
            <a:ext cx="4907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Q5, Q6 and probable Q7+ ? </a:t>
            </a:r>
            <a:r>
              <a:rPr lang="en-GB" dirty="0">
                <a:solidFill>
                  <a:srgbClr val="00B050"/>
                </a:solidFill>
              </a:rPr>
              <a:t>1.9 K</a:t>
            </a:r>
            <a:r>
              <a:rPr lang="en-GB" dirty="0"/>
              <a:t> or </a:t>
            </a:r>
            <a:r>
              <a:rPr lang="en-GB" dirty="0" smtClean="0">
                <a:solidFill>
                  <a:srgbClr val="0070C0"/>
                </a:solidFill>
              </a:rPr>
              <a:t>4.5 </a:t>
            </a:r>
            <a:r>
              <a:rPr lang="en-GB" dirty="0" smtClean="0"/>
              <a:t>operation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622131" y="1696373"/>
            <a:ext cx="714375" cy="9968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00113" y="5514975"/>
            <a:ext cx="706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Note: Cryo for Sector- and LSS-powering are </a:t>
            </a:r>
            <a:r>
              <a:rPr lang="en-GB" dirty="0" smtClean="0">
                <a:solidFill>
                  <a:srgbClr val="FF0000"/>
                </a:solidFill>
              </a:rPr>
              <a:t>combined</a:t>
            </a:r>
            <a:r>
              <a:rPr lang="en-GB" dirty="0" smtClean="0"/>
              <a:t> except for IT &amp; D1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50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67545" y="1825503"/>
            <a:ext cx="8080824" cy="2952328"/>
            <a:chOff x="467545" y="1700808"/>
            <a:chExt cx="8080824" cy="2952328"/>
          </a:xfrm>
        </p:grpSpPr>
        <p:sp>
          <p:nvSpPr>
            <p:cNvPr id="14" name="Rectangle 13"/>
            <p:cNvSpPr/>
            <p:nvPr/>
          </p:nvSpPr>
          <p:spPr>
            <a:xfrm>
              <a:off x="5219257" y="3639488"/>
              <a:ext cx="2665111" cy="293567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88024" y="2060848"/>
              <a:ext cx="432048" cy="1872206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884368" y="3645024"/>
              <a:ext cx="664001" cy="1008111"/>
            </a:xfrm>
            <a:prstGeom prst="rect">
              <a:avLst/>
            </a:prstGeom>
            <a:solidFill>
              <a:schemeClr val="accent5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15617" y="3645024"/>
              <a:ext cx="2592288" cy="288030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75857" y="2060848"/>
              <a:ext cx="432048" cy="1584176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67545" y="3645024"/>
              <a:ext cx="648072" cy="992815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59632" y="3933055"/>
              <a:ext cx="6480719" cy="720081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779913" y="1700808"/>
              <a:ext cx="936103" cy="2232247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91" y="1903540"/>
            <a:ext cx="7920000" cy="2765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P1 &amp; P5 layout 2: Matching section cooled with inner triplet cryoplants</a:t>
            </a:r>
            <a:endParaRPr lang="en-GB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3974768" y="4781855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P1 or P5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85916" y="479715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S81 or S45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376253" y="480830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S12 or S56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3974768" y="1327041"/>
            <a:ext cx="4907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Q5, Q6 and probable Q7+ ? </a:t>
            </a:r>
            <a:r>
              <a:rPr lang="en-GB" dirty="0">
                <a:solidFill>
                  <a:srgbClr val="00B050"/>
                </a:solidFill>
              </a:rPr>
              <a:t>1.9 K</a:t>
            </a:r>
            <a:r>
              <a:rPr lang="en-GB" dirty="0"/>
              <a:t> or </a:t>
            </a:r>
            <a:r>
              <a:rPr lang="en-GB" dirty="0" smtClean="0">
                <a:solidFill>
                  <a:srgbClr val="0070C0"/>
                </a:solidFill>
              </a:rPr>
              <a:t>4.5 </a:t>
            </a:r>
            <a:r>
              <a:rPr lang="en-GB" dirty="0" smtClean="0"/>
              <a:t>operation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507831" y="1696373"/>
            <a:ext cx="835819" cy="9753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17768" y="5514975"/>
            <a:ext cx="5954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Note: Cryo for Sector- and LSS-powering are as well </a:t>
            </a:r>
            <a:r>
              <a:rPr lang="en-GB" dirty="0" smtClean="0">
                <a:solidFill>
                  <a:srgbClr val="FF0000"/>
                </a:solidFill>
              </a:rPr>
              <a:t>separated</a:t>
            </a:r>
          </a:p>
          <a:p>
            <a:r>
              <a:rPr lang="en-GB" dirty="0" smtClean="0"/>
              <a:t> (links and DFBA / DFBX leads </a:t>
            </a:r>
            <a:r>
              <a:rPr lang="en-GB" dirty="0" smtClean="0">
                <a:solidFill>
                  <a:srgbClr val="FF0000"/>
                </a:solidFill>
              </a:rPr>
              <a:t>re-arrangement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22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2189</TotalTime>
  <Words>1132</Words>
  <Application>Microsoft Office PowerPoint</Application>
  <PresentationFormat>On-screen Show (4:3)</PresentationFormat>
  <Paragraphs>209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HiLumiLHC_PresentationTemplate</vt:lpstr>
      <vt:lpstr>Current Limitations and Plans for CRYO System  (arc and insertions) 3rd HL-LHC Parameter and Lay-out Committee </vt:lpstr>
      <vt:lpstr>Content</vt:lpstr>
      <vt:lpstr>Overall HL-LHC layout</vt:lpstr>
      <vt:lpstr>Sector heat loads: local limitation (valves, HX, piping,…)</vt:lpstr>
      <vt:lpstr>Sector heat loads: global limitation</vt:lpstr>
      <vt:lpstr>Specific present IT cryo-limitations</vt:lpstr>
      <vt:lpstr>Main components at Point 1 and 5</vt:lpstr>
      <vt:lpstr>P1 &amp; P5 layout 1: Matching section cooled with sector cryoplants</vt:lpstr>
      <vt:lpstr>P1 &amp; P5 layout 2: Matching section cooled with inner triplet cryoplants</vt:lpstr>
      <vt:lpstr>LSS specific magnet cryo-layout issues</vt:lpstr>
      <vt:lpstr>Comparison of layouts at P1 and P5</vt:lpstr>
      <vt:lpstr>Interconnection for partial redundancy</vt:lpstr>
      <vt:lpstr>Interconnection box (IB) </vt:lpstr>
      <vt:lpstr>Space requirement in caverns and shafts </vt:lpstr>
      <vt:lpstr>Minimum CCB requirement in cavern</vt:lpstr>
      <vt:lpstr>Number of cold compressor trains</vt:lpstr>
      <vt:lpstr>Minimum size of cold compressor box (CCB)</vt:lpstr>
      <vt:lpstr>P4 Layout: new cryogenics for SRF module</vt:lpstr>
      <vt:lpstr>P4 cryogenic process &amp; flow diagram</vt:lpstr>
      <vt:lpstr>P7 Layout: Deported current feed boxes</vt:lpstr>
      <vt:lpstr>Specific cryogenic studies and tests  (or what differ from LHC design ?)</vt:lpstr>
      <vt:lpstr>Schedule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Rob Van Weelderen</cp:lastModifiedBy>
  <cp:revision>175</cp:revision>
  <dcterms:created xsi:type="dcterms:W3CDTF">2011-12-13T14:40:13Z</dcterms:created>
  <dcterms:modified xsi:type="dcterms:W3CDTF">2013-01-18T11:52:43Z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