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33CC"/>
    <a:srgbClr val="CC00FF"/>
    <a:srgbClr val="005872"/>
    <a:srgbClr val="0089B5"/>
    <a:srgbClr val="5BC1E6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5" y="2161571"/>
            <a:ext cx="3382430" cy="16291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4668981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854674" y="2064210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effectLst/>
              </a:defRPr>
            </a:lvl1pPr>
            <a:lvl2pPr>
              <a:defRPr>
                <a:effectLst/>
              </a:defRPr>
            </a:lvl2pPr>
            <a:lvl3pPr>
              <a:defRPr>
                <a:effectLst/>
              </a:defRPr>
            </a:lvl3pPr>
            <a:lvl4pPr>
              <a:defRPr>
                <a:effectLst/>
              </a:defRPr>
            </a:lvl4pPr>
            <a:lvl5pPr>
              <a:defRPr>
                <a:effectLst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pPr/>
              <a:t>1/8/2013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F51B5-5B00-8D46-BE82-010D8F972854}" type="datetimeFigureOut">
              <a:rPr lang="en-US" smtClean="0"/>
              <a:t>1/8/2013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31F51B5-5B00-8D46-BE82-010D8F972854}" type="datetimeFigureOut">
              <a:rPr lang="en-US" smtClean="0"/>
              <a:pPr/>
              <a:t>1/8/2013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7818" y="1608069"/>
            <a:ext cx="5042206" cy="2506731"/>
          </a:xfrm>
        </p:spPr>
        <p:txBody>
          <a:bodyPr/>
          <a:lstStyle/>
          <a:p>
            <a:r>
              <a:rPr lang="en-US" sz="3200" dirty="0" smtClean="0"/>
              <a:t>Including the Hour-Glass Effect in the HL-LHC parameter list</a:t>
            </a:r>
            <a:endParaRPr lang="en-US" sz="32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S. Fartoukh,</a:t>
            </a:r>
          </a:p>
          <a:p>
            <a:r>
              <a:rPr lang="en-US" dirty="0" smtClean="0"/>
              <a:t>3rd HL-LHC PLC meeting 18/01/2013</a:t>
            </a: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8840"/>
            <a:ext cx="8229600" cy="914082"/>
          </a:xfrm>
        </p:spPr>
        <p:txBody>
          <a:bodyPr/>
          <a:lstStyle/>
          <a:p>
            <a:r>
              <a:rPr lang="en-US" dirty="0" smtClean="0"/>
              <a:t>The Lumi Formula</a:t>
            </a:r>
            <a:br>
              <a:rPr lang="en-US" dirty="0" smtClean="0"/>
            </a:br>
            <a:r>
              <a:rPr lang="en-US" sz="2000" dirty="0" smtClean="0"/>
              <a:t>... with X-angle and hour-glass effect (for round beams)</a:t>
            </a:r>
            <a:endParaRPr lang="en-US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013" y="1188719"/>
                <a:ext cx="8947517" cy="5349240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800" i="1" smtClean="0">
                        <a:latin typeface="Cambria Math"/>
                        <a:ea typeface="Cambria Math"/>
                      </a:rPr>
                      <m:t>ℒ</m:t>
                    </m:r>
                    <m:r>
                      <a:rPr lang="en-US" sz="2800" i="1" smtClean="0">
                        <a:latin typeface="Cambria Math"/>
                        <a:ea typeface="Cambria Math"/>
                      </a:rPr>
                      <m:t> =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𝑅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  <a:ea typeface="Cambria Math"/>
                              </a:rPr>
                              <m:t>𝑧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𝐻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sz="28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∗</m:t>
                            </m:r>
                          </m:sup>
                        </m:sSup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2800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  <a:ea typeface="Cambria Math"/>
                              </a:rPr>
                              <m:t>𝑧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800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sz="28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ℒ</m:t>
                        </m:r>
                      </m:e>
                      <m:sub>
                        <m:r>
                          <a:rPr lang="en-US" sz="28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sz="2800" b="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𝑤𝑖𝑡h</m:t>
                      </m:r>
                      <m:d>
                        <m:dPr>
                          <m:begChr m:val="{"/>
                          <m:endChr m:val=""/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ℒ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sSup>
                                    <m:sSupPr>
                                      <m:ctrlP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𝑁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𝑓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𝑟𝑒𝑣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4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𝜋𝜀</m:t>
                                  </m:r>
                                  <m:sSup>
                                    <m:sSupPr>
                                      <m:ctrlP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∗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lumi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w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/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o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angle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and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hour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glass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effect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1+</m:t>
                                      </m:r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(</m:t>
                                          </m:r>
                                          <m:f>
                                            <m:fPr>
                                              <m:ctrlP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𝛼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𝑧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𝛽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∗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geometric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loss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factor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due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to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X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angle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𝐴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𝜋</m:t>
                                      </m:r>
                                    </m:e>
                                  </m:rad>
                                </m:den>
                              </m:f>
                              <m:nary>
                                <m:naryPr>
                                  <m:limLoc m:val="undOvr"/>
                                  <m:ctrl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4"/>
                                    </m:rP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sup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𝑑𝑢</m:t>
                                  </m:r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 </m:t>
                                  </m:r>
                                  <m:f>
                                    <m:fPr>
                                      <m:ctrlPr>
                                        <a:rPr lang="en-US" sz="1600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m:rPr>
                                          <m:nor/>
                                        </m:rPr>
                                        <a:rPr lang="en-US" sz="1600" b="0" i="0" smtClean="0">
                                          <a:latin typeface="Cambria Math"/>
                                          <a:ea typeface="Cambria Math"/>
                                        </a:rPr>
                                        <m:t>exp</m:t>
                                      </m:r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600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−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𝑢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  <m:f>
                                            <m:fPr>
                                              <m:ctrlP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1+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𝑅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sSup>
                                                <m:sSupPr>
                                                  <m:ctrlP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𝐴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sSup>
                                                <m:sSupPr>
                                                  <m:ctrlP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𝑢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b="0" i="1" smtClean="0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num>
                                            <m:den>
                                              <m:r>
                                                <a:rPr lang="en-US" sz="1600" b="0" i="1" smtClean="0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1</m:t>
                                              </m:r>
                                              <m:r>
                                                <a:rPr lang="en-US" sz="160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+</m:t>
                                              </m:r>
                                              <m:sSup>
                                                <m:sSupPr>
                                                  <m:ctrlPr>
                                                    <a:rPr lang="en-US" sz="1600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𝐴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  <m:sSup>
                                                <m:sSupPr>
                                                  <m:ctrlPr>
                                                    <a:rPr lang="en-US" sz="1600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</m:ctrlPr>
                                                </m:sSupPr>
                                                <m:e>
                                                  <m:r>
                                                    <a:rPr lang="en-US" sz="1600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𝑢</m:t>
                                                  </m:r>
                                                </m:e>
                                                <m:sup>
                                                  <m:r>
                                                    <a:rPr lang="en-US" sz="1600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2</m:t>
                                                  </m:r>
                                                </m:sup>
                                              </m:sSup>
                                            </m:den>
                                          </m:f>
                                        </m:e>
                                      </m:d>
                                    </m:num>
                                    <m:den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1+</m:t>
                                      </m:r>
                                      <m:sSup>
                                        <m:sSupPr>
                                          <m:ctrlP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  <m:t>𝐴</m:t>
                                          </m:r>
                                        </m:e>
                                        <m:sup>
                                          <m: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  <m:t>𝑢</m:t>
                                          </m:r>
                                        </m:e>
                                        <m:sup>
                                          <m:r>
                                            <a:rPr lang="en-US" sz="1600" i="1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nary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/>
                                  <a:ea typeface="Cambria Math"/>
                                </a:rPr>
                                <m:t>with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0" i="0" smtClean="0">
                                  <a:latin typeface="Cambria Math"/>
                                  <a:ea typeface="Cambria Math"/>
                                </a:rPr>
                                <m:t>A</m:t>
                              </m:r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≝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𝑅</m:t>
                                      </m:r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𝛽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  <m:t>∗</m:t>
                                      </m:r>
                                    </m:sup>
                                  </m:sSup>
                                </m:den>
                              </m:f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→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hour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glass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S" sz="1600" b="1" i="0" smtClean="0">
                                  <a:solidFill>
                                    <a:srgbClr val="005872"/>
                                  </a:solidFill>
                                  <a:latin typeface="Cambria Math"/>
                                  <a:ea typeface="Cambria Math"/>
                                </a:rPr>
                                <m:t>effect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1600" dirty="0" smtClean="0">
                  <a:ea typeface="Cambria Math"/>
                </a:endParaRPr>
              </a:p>
              <a:p>
                <a:pPr marL="0" indent="0">
                  <a:buNone/>
                </a:pPr>
                <a:endParaRPr lang="en-US" sz="80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en-US" sz="2000" dirty="0" smtClean="0">
                    <a:ea typeface="Cambria Math"/>
                  </a:rPr>
                  <a:t>The </a:t>
                </a:r>
                <a:r>
                  <a:rPr lang="en-US" sz="2000" b="1" dirty="0" smtClean="0">
                    <a:ea typeface="Cambria Math"/>
                  </a:rPr>
                  <a:t>virtual lumi </a:t>
                </a:r>
                <a:r>
                  <a:rPr lang="en-US" sz="2000" dirty="0" smtClean="0">
                    <a:ea typeface="Cambria Math"/>
                  </a:rPr>
                  <a:t>is simply defined by plugging </a:t>
                </a:r>
                <a:r>
                  <a:rPr lang="en-US" sz="2000" dirty="0" smtClean="0">
                    <a:latin typeface="Symbol" pitchFamily="18" charset="2"/>
                    <a:ea typeface="Cambria Math"/>
                  </a:rPr>
                  <a:t>a</a:t>
                </a:r>
                <a:r>
                  <a:rPr lang="en-US" sz="2000" dirty="0" smtClean="0">
                    <a:ea typeface="Cambria Math"/>
                  </a:rPr>
                  <a:t>=0 </a:t>
                </a:r>
                <a:r>
                  <a:rPr lang="en-US" sz="2000" dirty="0">
                    <a:ea typeface="Cambria Math"/>
                  </a:rPr>
                  <a:t>in the above formula</a:t>
                </a:r>
                <a:r>
                  <a:rPr lang="en-US" sz="2000" dirty="0" smtClean="0">
                    <a:ea typeface="Cambria Math"/>
                  </a:rPr>
                  <a:t> (no effective crossing angle with the crab-cavities at full strength), implying </a:t>
                </a:r>
                <a:r>
                  <a:rPr lang="en-US" sz="2000" i="1" dirty="0" smtClean="0">
                    <a:ea typeface="Cambria Math"/>
                  </a:rPr>
                  <a:t>R=1</a:t>
                </a:r>
                <a:r>
                  <a:rPr lang="en-US" sz="2000" dirty="0" smtClean="0">
                    <a:ea typeface="Cambria Math"/>
                  </a:rPr>
                  <a:t> but also some reduction due to the hour-glass effect. </a:t>
                </a:r>
                <a:endParaRPr lang="en-US" sz="2000" dirty="0">
                  <a:ea typeface="Cambria Math"/>
                </a:endParaRPr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  <a:ea typeface="Cambria Math"/>
                </a:endParaRP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013" y="1188719"/>
                <a:ext cx="8947517" cy="5349240"/>
              </a:xfrm>
              <a:blipFill rotWithShape="1">
                <a:blip r:embed="rId2"/>
                <a:stretch>
                  <a:fillRect l="-681" r="-6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608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1837" y="274270"/>
            <a:ext cx="4649062" cy="658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84" y="274637"/>
            <a:ext cx="9000775" cy="1093183"/>
          </a:xfrm>
        </p:spPr>
        <p:txBody>
          <a:bodyPr/>
          <a:lstStyle/>
          <a:p>
            <a:r>
              <a:rPr lang="en-US" dirty="0" smtClean="0"/>
              <a:t>The coefficient H</a:t>
            </a:r>
            <a:r>
              <a:rPr lang="en-US" baseline="-25000" dirty="0" smtClean="0"/>
              <a:t>A </a:t>
            </a:r>
            <a:r>
              <a:rPr lang="en-US" dirty="0" smtClean="0"/>
              <a:t>as a function of the effective X-angle (with c.c.) for various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30000" dirty="0" smtClean="0"/>
              <a:t>*</a:t>
            </a:r>
            <a:endParaRPr lang="en-US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4323856" y="4939866"/>
            <a:ext cx="77938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*</a:t>
            </a:r>
            <a:r>
              <a:rPr lang="en-US" sz="1200" b="1" dirty="0" smtClean="0">
                <a:solidFill>
                  <a:srgbClr val="FF0000"/>
                </a:solidFill>
              </a:rPr>
              <a:t>=10 cm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3857" y="2447262"/>
            <a:ext cx="779381" cy="276999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33CC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0033CC"/>
                </a:solidFill>
              </a:rPr>
              <a:t>*</a:t>
            </a:r>
            <a:r>
              <a:rPr lang="en-US" sz="1200" b="1" dirty="0" smtClean="0">
                <a:solidFill>
                  <a:srgbClr val="0033CC"/>
                </a:solidFill>
              </a:rPr>
              <a:t>=40 cm</a:t>
            </a:r>
            <a:endParaRPr lang="en-US" sz="12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23857" y="2168911"/>
            <a:ext cx="779381" cy="276999"/>
          </a:xfrm>
          <a:prstGeom prst="rect">
            <a:avLst/>
          </a:prstGeom>
          <a:noFill/>
          <a:ln>
            <a:solidFill>
              <a:srgbClr val="CC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C00FF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CC00FF"/>
                </a:solidFill>
              </a:rPr>
              <a:t>*</a:t>
            </a:r>
            <a:r>
              <a:rPr lang="en-US" sz="1200" b="1" dirty="0" smtClean="0">
                <a:solidFill>
                  <a:srgbClr val="CC00FF"/>
                </a:solidFill>
              </a:rPr>
              <a:t>=55 cm</a:t>
            </a:r>
            <a:endParaRPr lang="en-US" sz="1200" b="1" dirty="0">
              <a:solidFill>
                <a:srgbClr val="CC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3857" y="3643790"/>
            <a:ext cx="779381" cy="276999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FF00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00FF00"/>
                </a:solidFill>
              </a:rPr>
              <a:t>*</a:t>
            </a:r>
            <a:r>
              <a:rPr lang="en-US" sz="1200" b="1" dirty="0" smtClean="0">
                <a:solidFill>
                  <a:srgbClr val="00FF00"/>
                </a:solidFill>
              </a:rPr>
              <a:t>=15 cm</a:t>
            </a:r>
            <a:endParaRPr lang="en-US" sz="1200" b="1" dirty="0">
              <a:solidFill>
                <a:srgbClr val="00FF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103238" y="2307410"/>
            <a:ext cx="360490" cy="0"/>
          </a:xfrm>
          <a:prstGeom prst="straightConnector1">
            <a:avLst/>
          </a:prstGeom>
          <a:ln>
            <a:solidFill>
              <a:srgbClr val="CC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3"/>
          </p:cNvCxnSpPr>
          <p:nvPr/>
        </p:nvCxnSpPr>
        <p:spPr>
          <a:xfrm flipV="1">
            <a:off x="5103238" y="2501375"/>
            <a:ext cx="360490" cy="84387"/>
          </a:xfrm>
          <a:prstGeom prst="straightConnector1">
            <a:avLst/>
          </a:prstGeom>
          <a:ln>
            <a:solidFill>
              <a:srgbClr val="0033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103238" y="3782289"/>
            <a:ext cx="360490" cy="0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</p:cNvCxnSpPr>
          <p:nvPr/>
        </p:nvCxnSpPr>
        <p:spPr>
          <a:xfrm flipV="1">
            <a:off x="5103237" y="5078365"/>
            <a:ext cx="360491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0" y="1670102"/>
                <a:ext cx="4328140" cy="5404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b="1" dirty="0" smtClean="0"/>
                  <a:t>Close to 1 at large crossing- angle </a:t>
                </a:r>
                <a:r>
                  <a:rPr lang="en-US" dirty="0" smtClean="0"/>
                  <a:t>(crab-cavity off)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 Marginal impact on peak-lumi</a:t>
                </a:r>
              </a:p>
              <a:p>
                <a:endParaRPr lang="en-US" dirty="0" smtClean="0">
                  <a:sym typeface="Wingdings" pitchFamily="2" charset="2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b="1" dirty="0" smtClean="0">
                    <a:sym typeface="Wingdings" pitchFamily="2" charset="2"/>
                  </a:rPr>
                  <a:t>Slightly larger than 1 at intermediate crossing-angle for low </a:t>
                </a:r>
                <a:r>
                  <a:rPr lang="en-US" b="1" dirty="0" smtClean="0">
                    <a:latin typeface="Symbol" pitchFamily="18" charset="2"/>
                    <a:sym typeface="Wingdings" pitchFamily="2" charset="2"/>
                  </a:rPr>
                  <a:t>b</a:t>
                </a:r>
                <a:r>
                  <a:rPr lang="en-US" b="1" baseline="30000" dirty="0" smtClean="0">
                    <a:sym typeface="Wingdings" pitchFamily="2" charset="2"/>
                  </a:rPr>
                  <a:t>*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 the hour-glass effect restores some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overlap between  the 2 beam distributions</a:t>
                </a:r>
              </a:p>
              <a:p>
                <a:endParaRPr lang="en-US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b="1" dirty="0" smtClean="0"/>
                  <a:t>10-15% lumi reduction at 0 crossing angle and low </a:t>
                </a:r>
                <a:r>
                  <a:rPr lang="en-US" b="1" dirty="0">
                    <a:latin typeface="Symbol" pitchFamily="18" charset="2"/>
                    <a:sym typeface="Wingdings" pitchFamily="2" charset="2"/>
                  </a:rPr>
                  <a:t>b</a:t>
                </a:r>
                <a:r>
                  <a:rPr lang="en-US" b="1" baseline="30000" dirty="0">
                    <a:sym typeface="Wingdings" pitchFamily="2" charset="2"/>
                  </a:rPr>
                  <a:t>*</a:t>
                </a:r>
                <a:r>
                  <a:rPr lang="en-US" b="1" dirty="0" smtClean="0"/>
                  <a:t> (full crabbing)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 Virtual lumi decreased by 10-15%</a:t>
                </a:r>
              </a:p>
              <a:p>
                <a:r>
                  <a:rPr lang="en-US" dirty="0" smtClean="0">
                    <a:sym typeface="Wingdings" pitchFamily="2" charset="2"/>
                  </a:rPr>
                  <a:t> </a:t>
                </a:r>
                <a:r>
                  <a:rPr lang="en-US" dirty="0" smtClean="0">
                    <a:sym typeface="Wingdings" pitchFamily="2" charset="2"/>
                  </a:rPr>
                  <a:t>Some impact </a:t>
                </a:r>
                <a:r>
                  <a:rPr lang="en-US" dirty="0" smtClean="0">
                    <a:sym typeface="Wingdings" pitchFamily="2" charset="2"/>
                  </a:rPr>
                  <a:t>on the leveling time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sym typeface="Wingdings" pitchFamily="2" charset="2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sym typeface="Wingdings" pitchFamily="2" charset="2"/>
                            </a:rPr>
                            <m:t>𝑙𝑒𝑣𝑒𝑙</m:t>
                          </m:r>
                        </m:sub>
                      </m:sSub>
                      <m:r>
                        <a:rPr lang="en-US" b="0" i="0" smtClean="0">
                          <a:latin typeface="Cambria Math"/>
                          <a:sym typeface="Wingdings" pitchFamily="2" charset="2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  <a:sym typeface="Wingdings" pitchFamily="2" charset="2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sym typeface="Wingdings" pitchFamily="2" charset="2"/>
                            </a:rPr>
                            <m:t>1−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  <a:sym typeface="Wingdings" pitchFamily="2" charset="2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  <a:sym typeface="Wingdings" pitchFamily="2" charset="2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  <a:sym typeface="Wingdings" pitchFamily="2" charset="2"/>
                                        </a:rPr>
                                        <m:t>ℒ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  <a:sym typeface="Wingdings" pitchFamily="2" charset="2"/>
                                        </a:rPr>
                                        <m:t>𝑙𝑒𝑣𝑒𝑙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  <a:sym typeface="Wingdings" pitchFamily="2" charset="2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  <a:sym typeface="Wingdings" pitchFamily="2" charset="2"/>
                                        </a:rPr>
                                        <m:t>ℒ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  <a:sym typeface="Wingdings" pitchFamily="2" charset="2"/>
                                        </a:rPr>
                                        <m:t>𝑣𝑖𝑟𝑡𝑢𝑎𝑙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rad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  <a:sym typeface="Wingdings" pitchFamily="2" charset="2"/>
                        </a:rPr>
                        <m:t>×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  <a:sym typeface="Wingdings" pitchFamily="2" charset="2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  <a:ea typeface="Cambria Math"/>
                              <a:sym typeface="Wingdings" pitchFamily="2" charset="2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  <m:t>𝑡𝑜𝑡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  <m:t>ℒ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  <a:sym typeface="Wingdings" pitchFamily="2" charset="2"/>
                                </a:rPr>
                                <m:t>𝑙𝑒𝑣𝑒𝑙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 smtClean="0">
                  <a:sym typeface="Wingdings" pitchFamily="2" charset="2"/>
                </a:endParaRPr>
              </a:p>
              <a:p>
                <a:endParaRPr lang="en-US" dirty="0" smtClean="0">
                  <a:sym typeface="Wingdings" pitchFamily="2" charset="2"/>
                </a:endParaRPr>
              </a:p>
              <a:p>
                <a:endParaRPr lang="en-US" dirty="0" smtClean="0">
                  <a:sym typeface="Wingdings" pitchFamily="2" charset="2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70102"/>
                <a:ext cx="4328140" cy="5404685"/>
              </a:xfrm>
              <a:prstGeom prst="rect">
                <a:avLst/>
              </a:prstGeom>
              <a:blipFill rotWithShape="1">
                <a:blip r:embed="rId3"/>
                <a:stretch>
                  <a:fillRect l="-1127" t="-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836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364" y="62623"/>
            <a:ext cx="4652100" cy="65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684" y="274637"/>
            <a:ext cx="9000775" cy="1093183"/>
          </a:xfrm>
        </p:spPr>
        <p:txBody>
          <a:bodyPr/>
          <a:lstStyle/>
          <a:p>
            <a:r>
              <a:rPr lang="en-US" dirty="0" smtClean="0"/>
              <a:t>The full reduction R×H</a:t>
            </a:r>
            <a:r>
              <a:rPr lang="en-US" baseline="-25000" dirty="0" smtClean="0"/>
              <a:t>A </a:t>
            </a:r>
            <a:r>
              <a:rPr lang="en-US" dirty="0" smtClean="0"/>
              <a:t>as a function of the effective X-angle for various </a:t>
            </a:r>
            <a:r>
              <a:rPr lang="en-US" dirty="0" smtClean="0">
                <a:latin typeface="Symbol" pitchFamily="18" charset="2"/>
              </a:rPr>
              <a:t>b</a:t>
            </a:r>
            <a:r>
              <a:rPr lang="en-US" baseline="30000" dirty="0" smtClean="0"/>
              <a:t>*</a:t>
            </a:r>
            <a:endParaRPr lang="en-US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8325156" y="4939866"/>
            <a:ext cx="77938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*</a:t>
            </a:r>
            <a:r>
              <a:rPr lang="en-US" sz="1200" b="1" dirty="0" smtClean="0">
                <a:solidFill>
                  <a:srgbClr val="FF0000"/>
                </a:solidFill>
              </a:rPr>
              <a:t>=10 cm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25154" y="3074539"/>
            <a:ext cx="779381" cy="276999"/>
          </a:xfrm>
          <a:prstGeom prst="rect">
            <a:avLst/>
          </a:prstGeom>
          <a:noFill/>
          <a:ln>
            <a:solidFill>
              <a:srgbClr val="0033CC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33CC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0033CC"/>
                </a:solidFill>
              </a:rPr>
              <a:t>*</a:t>
            </a:r>
            <a:r>
              <a:rPr lang="en-US" sz="1200" b="1" dirty="0" smtClean="0">
                <a:solidFill>
                  <a:srgbClr val="0033CC"/>
                </a:solidFill>
              </a:rPr>
              <a:t>=40 cm</a:t>
            </a:r>
            <a:endParaRPr lang="en-US" sz="12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12078" y="2655171"/>
            <a:ext cx="779381" cy="276999"/>
          </a:xfrm>
          <a:prstGeom prst="rect">
            <a:avLst/>
          </a:prstGeom>
          <a:noFill/>
          <a:ln>
            <a:solidFill>
              <a:srgbClr val="CC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CC00FF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CC00FF"/>
                </a:solidFill>
              </a:rPr>
              <a:t>*</a:t>
            </a:r>
            <a:r>
              <a:rPr lang="en-US" sz="1200" b="1" dirty="0" smtClean="0">
                <a:solidFill>
                  <a:srgbClr val="CC00FF"/>
                </a:solidFill>
              </a:rPr>
              <a:t>=55 cm</a:t>
            </a:r>
            <a:endParaRPr lang="en-US" sz="1200" b="1" dirty="0">
              <a:solidFill>
                <a:srgbClr val="CC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25155" y="4520405"/>
            <a:ext cx="779381" cy="276999"/>
          </a:xfrm>
          <a:prstGeom prst="rect">
            <a:avLst/>
          </a:prstGeom>
          <a:noFill/>
          <a:ln>
            <a:solidFill>
              <a:srgbClr val="00FF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FF00"/>
                </a:solidFill>
                <a:latin typeface="Symbol" pitchFamily="18" charset="2"/>
              </a:rPr>
              <a:t>b</a:t>
            </a:r>
            <a:r>
              <a:rPr lang="en-US" sz="1200" b="1" baseline="30000" dirty="0" smtClean="0">
                <a:solidFill>
                  <a:srgbClr val="00FF00"/>
                </a:solidFill>
              </a:rPr>
              <a:t>*</a:t>
            </a:r>
            <a:r>
              <a:rPr lang="en-US" sz="1200" b="1" dirty="0" smtClean="0">
                <a:solidFill>
                  <a:srgbClr val="00FF00"/>
                </a:solidFill>
              </a:rPr>
              <a:t>=15 cm</a:t>
            </a:r>
            <a:endParaRPr lang="en-US" sz="1200" b="1" dirty="0">
              <a:solidFill>
                <a:srgbClr val="00FF00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7995332" y="2793671"/>
            <a:ext cx="316746" cy="0"/>
          </a:xfrm>
          <a:prstGeom prst="straightConnector1">
            <a:avLst/>
          </a:prstGeom>
          <a:ln>
            <a:solidFill>
              <a:srgbClr val="CC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995332" y="4658904"/>
            <a:ext cx="329824" cy="1"/>
          </a:xfrm>
          <a:prstGeom prst="straightConnector1">
            <a:avLst/>
          </a:prstGeom>
          <a:ln>
            <a:solidFill>
              <a:srgbClr val="00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1"/>
          </p:cNvCxnSpPr>
          <p:nvPr/>
        </p:nvCxnSpPr>
        <p:spPr>
          <a:xfrm flipH="1">
            <a:off x="8048231" y="5078366"/>
            <a:ext cx="27692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1949711"/>
            <a:ext cx="4328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/>
              <a:t>We always loose with crossing</a:t>
            </a:r>
            <a:r>
              <a:rPr lang="en-US" dirty="0" smtClean="0"/>
              <a:t> </a:t>
            </a:r>
            <a:r>
              <a:rPr lang="en-US" b="1" dirty="0" smtClean="0"/>
              <a:t>angle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7995333" y="3196621"/>
            <a:ext cx="32982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52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55" y="-27643"/>
            <a:ext cx="9015531" cy="1425693"/>
          </a:xfrm>
        </p:spPr>
        <p:txBody>
          <a:bodyPr/>
          <a:lstStyle/>
          <a:p>
            <a:r>
              <a:rPr lang="en-US" dirty="0" smtClean="0"/>
              <a:t>Proposed (slight) modifications &amp; complements  to the PLC parameter table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793767"/>
              </p:ext>
            </p:extLst>
          </p:nvPr>
        </p:nvGraphicFramePr>
        <p:xfrm>
          <a:off x="1069522" y="1500921"/>
          <a:ext cx="6364913" cy="4257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29000"/>
                <a:gridCol w="853113"/>
                <a:gridCol w="1003300"/>
                <a:gridCol w="1079500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Parameter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nominal​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25ns​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50ns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</a:t>
                      </a:r>
                      <a:r>
                        <a:rPr lang="en-US" sz="1000" u="none" strike="noStrike" baseline="-25000">
                          <a:effectLst/>
                        </a:rPr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1.15E+11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​2.2E+11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​3.5E+11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</a:t>
                      </a:r>
                      <a:r>
                        <a:rPr lang="en-US" sz="1000" u="none" strike="noStrike" baseline="-25000">
                          <a:effectLst/>
                        </a:rPr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​2808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​2808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​1404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N</a:t>
                      </a:r>
                      <a:r>
                        <a:rPr lang="en-US" sz="1000" u="none" strike="noStrike" baseline="-25000">
                          <a:effectLst/>
                        </a:rPr>
                        <a:t>tot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3.2E+14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6.2E+14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4.9E+14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beam current [A]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​0.58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1.11</a:t>
                      </a:r>
                      <a:r>
                        <a:rPr lang="en-US" sz="1000" u="none" strike="sng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1.12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0.89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x-ing angle [</a:t>
                      </a:r>
                      <a:r>
                        <a:rPr lang="el-GR" sz="1000" u="none" strike="noStrike">
                          <a:effectLst/>
                        </a:rPr>
                        <a:t>μ</a:t>
                      </a:r>
                      <a:r>
                        <a:rPr lang="en-US" sz="1000" u="none" strike="noStrike">
                          <a:effectLst/>
                        </a:rPr>
                        <a:t>rad]​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590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590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beam separation [</a:t>
                      </a:r>
                      <a:r>
                        <a:rPr lang="el-GR" sz="1000" u="none" strike="noStrike">
                          <a:effectLst/>
                        </a:rPr>
                        <a:t>σ]</a:t>
                      </a:r>
                      <a:endParaRPr lang="el-GR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9.9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12.5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11.4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β</a:t>
                      </a:r>
                      <a:r>
                        <a:rPr lang="el-GR" sz="1000" u="none" strike="noStrike" baseline="30000">
                          <a:effectLst/>
                        </a:rPr>
                        <a:t>*</a:t>
                      </a:r>
                      <a:r>
                        <a:rPr lang="el-GR" sz="1000" u="none" strike="noStrike">
                          <a:effectLst/>
                        </a:rPr>
                        <a:t> [</a:t>
                      </a:r>
                      <a:r>
                        <a:rPr lang="en-US" sz="1000" u="none" strike="noStrike">
                          <a:effectLst/>
                        </a:rPr>
                        <a:t>m]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0.55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​0.15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​0.15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ε</a:t>
                      </a:r>
                      <a:r>
                        <a:rPr lang="en-US" sz="1000" u="none" strike="noStrike" baseline="-25000">
                          <a:effectLst/>
                        </a:rPr>
                        <a:t>n</a:t>
                      </a:r>
                      <a:r>
                        <a:rPr lang="en-US" sz="1000" u="none" strike="noStrike">
                          <a:effectLst/>
                        </a:rPr>
                        <a:t> [</a:t>
                      </a:r>
                      <a:r>
                        <a:rPr lang="el-GR" sz="1000" u="none" strike="noStrike">
                          <a:effectLst/>
                        </a:rPr>
                        <a:t>μ</a:t>
                      </a:r>
                      <a:r>
                        <a:rPr lang="en-US" sz="1000" u="none" strike="noStrike">
                          <a:effectLst/>
                        </a:rPr>
                        <a:t>m]​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3.75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​2.50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l-GR" sz="1000" u="none" strike="noStrike">
                          <a:effectLst/>
                        </a:rPr>
                        <a:t>ε</a:t>
                      </a:r>
                      <a:r>
                        <a:rPr lang="en-US" sz="1000" u="none" strike="noStrike" baseline="-25000">
                          <a:effectLst/>
                        </a:rPr>
                        <a:t>L</a:t>
                      </a:r>
                      <a:r>
                        <a:rPr lang="en-US" sz="1000" u="none" strike="noStrike">
                          <a:effectLst/>
                        </a:rPr>
                        <a:t> [eVs]​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2.51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​2.51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​2.51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energy spread​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​1.20E-04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​1.20E-04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​1.20E-04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bunch length [m]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​7.50E-02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​7.50E-02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​7.50E-02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IBS horizontal [h]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​80 -&gt; 106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18.5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17.2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IBS longitudinal [h]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61 -&gt; 60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20.4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16.1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>
                          <a:effectLst/>
                        </a:rPr>
                        <a:t>Piwinski parameter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​0.68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3.12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2.85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smtClean="0">
                          <a:effectLst/>
                        </a:rPr>
                        <a:t>Reduction </a:t>
                      </a:r>
                      <a:r>
                        <a:rPr lang="en-US" sz="1000" u="none" strike="noStrike" dirty="0">
                          <a:effectLst/>
                        </a:rPr>
                        <a:t>factor </a:t>
                      </a:r>
                      <a:r>
                        <a:rPr lang="en-US" sz="1000" u="none" strike="noStrike" dirty="0" smtClean="0">
                          <a:effectLst/>
                        </a:rPr>
                        <a:t>'R</a:t>
                      </a:r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1*H1</a:t>
                      </a:r>
                      <a:r>
                        <a:rPr lang="en-US" sz="1000" u="none" strike="noStrike" dirty="0" smtClean="0">
                          <a:effectLst/>
                        </a:rPr>
                        <a:t>‘ </a:t>
                      </a:r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at full crossing angle (no</a:t>
                      </a:r>
                      <a:r>
                        <a:rPr lang="en-US" sz="1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crabbing)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0.828</a:t>
                      </a:r>
                      <a:r>
                        <a:rPr lang="en-US" sz="1000" u="none" strike="sng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​</a:t>
                      </a:r>
                      <a:r>
                        <a:rPr lang="en-US" sz="10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0.83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0.306</a:t>
                      </a:r>
                      <a:r>
                        <a:rPr lang="en-US" sz="1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​</a:t>
                      </a:r>
                      <a:r>
                        <a:rPr lang="en-US" sz="10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0.305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0.333 </a:t>
                      </a:r>
                      <a:r>
                        <a:rPr lang="en-US" sz="1000" u="none" strike="sng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0.331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dirty="0" smtClean="0">
                          <a:effectLst/>
                        </a:rPr>
                        <a:t>Reduction factor ‘</a:t>
                      </a:r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H0</a:t>
                      </a:r>
                      <a:r>
                        <a:rPr lang="en-US" sz="1000" u="none" strike="noStrike" dirty="0" smtClean="0">
                          <a:effectLst/>
                        </a:rPr>
                        <a:t>‘ </a:t>
                      </a:r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at zero crossing angle (full</a:t>
                      </a:r>
                      <a:r>
                        <a:rPr lang="en-US" sz="1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crabbing)</a:t>
                      </a:r>
                      <a:endParaRPr lang="en-US" sz="1000" b="0" i="0" u="none" strike="noStrike" dirty="0" smtClean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0.991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0.905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0.905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dirty="0">
                          <a:effectLst/>
                        </a:rPr>
                        <a:t>beam-beam / IP without Crab Cavity 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3.1E-03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​3.3E-03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4.7E-03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beam-beam / IP with Crab cavity 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3.8E-03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1.1E-02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1.4E-02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Peak Luminosity without levelling [cm</a:t>
                      </a:r>
                      <a:r>
                        <a:rPr lang="en-GB" sz="1000" u="none" strike="noStrike" baseline="30000">
                          <a:effectLst/>
                        </a:rPr>
                        <a:t>-2</a:t>
                      </a:r>
                      <a:r>
                        <a:rPr lang="en-GB" sz="1000" u="none" strike="noStrike">
                          <a:effectLst/>
                        </a:rPr>
                        <a:t> s</a:t>
                      </a:r>
                      <a:r>
                        <a:rPr lang="en-GB" sz="1000" u="none" strike="noStrike" baseline="30000">
                          <a:effectLst/>
                        </a:rPr>
                        <a:t>-1</a:t>
                      </a:r>
                      <a:r>
                        <a:rPr lang="en-GB" sz="1000" u="none" strike="noStrike">
                          <a:effectLst/>
                        </a:rPr>
                        <a:t>]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1.0E+34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7.4E+34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8.5E+34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Virtual Luminosity: </a:t>
                      </a:r>
                      <a:r>
                        <a:rPr lang="en-US" sz="1000" u="none" strike="noStrike" dirty="0" err="1" smtClean="0">
                          <a:effectLst/>
                        </a:rPr>
                        <a:t>Lpeak</a:t>
                      </a:r>
                      <a:r>
                        <a:rPr lang="en-US" sz="1000" u="none" strike="noStrike" dirty="0" smtClean="0">
                          <a:effectLst/>
                        </a:rPr>
                        <a:t>*</a:t>
                      </a:r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H0/R1/H1</a:t>
                      </a:r>
                      <a:r>
                        <a:rPr lang="en-US" sz="1000" u="none" strike="noStrike" dirty="0" smtClean="0">
                          <a:effectLst/>
                        </a:rPr>
                        <a:t>  </a:t>
                      </a:r>
                      <a:r>
                        <a:rPr lang="en-US" sz="1000" u="none" strike="noStrike" dirty="0">
                          <a:effectLst/>
                        </a:rPr>
                        <a:t>[cm</a:t>
                      </a:r>
                      <a:r>
                        <a:rPr lang="en-US" sz="1000" u="none" strike="noStrike" baseline="30000" dirty="0">
                          <a:effectLst/>
                        </a:rPr>
                        <a:t>-2</a:t>
                      </a:r>
                      <a:r>
                        <a:rPr lang="en-US" sz="1000" u="none" strike="noStrike" dirty="0">
                          <a:effectLst/>
                        </a:rPr>
                        <a:t> s</a:t>
                      </a:r>
                      <a:r>
                        <a:rPr lang="en-US" sz="1000" u="none" strike="noStrike" baseline="30000" dirty="0">
                          <a:effectLst/>
                        </a:rPr>
                        <a:t>-1</a:t>
                      </a:r>
                      <a:r>
                        <a:rPr lang="en-US" sz="1000" u="none" strike="noStrike" dirty="0">
                          <a:effectLst/>
                        </a:rPr>
                        <a:t>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1.2E+34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21.9</a:t>
                      </a:r>
                      <a:r>
                        <a:rPr lang="en-US" sz="1000" u="none" strike="sng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 24</a:t>
                      </a:r>
                      <a:r>
                        <a:rPr lang="en-US" sz="1000" u="none" strike="noStrike" dirty="0" smtClean="0">
                          <a:effectLst/>
                        </a:rPr>
                        <a:t>E+34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23.1 </a:t>
                      </a:r>
                      <a:r>
                        <a:rPr lang="en-US" sz="1000" u="none" strike="sngStrike" baseline="0" dirty="0" smtClean="0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r>
                        <a:rPr lang="en-US" sz="1000" u="none" strike="noStrike" dirty="0" smtClean="0">
                          <a:effectLst/>
                        </a:rPr>
                        <a:t>E+34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Events / crossing without </a:t>
                      </a:r>
                      <a:r>
                        <a:rPr lang="en-US" sz="1000" u="none" strike="sngStrike" baseline="0" dirty="0" err="1">
                          <a:solidFill>
                            <a:srgbClr val="FF0000"/>
                          </a:solidFill>
                          <a:effectLst/>
                        </a:rPr>
                        <a:t>levelling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​</a:t>
                      </a:r>
                      <a:r>
                        <a:rPr lang="en-US" sz="10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19 -&gt; 28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210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sngStrike" baseline="0" dirty="0">
                          <a:solidFill>
                            <a:srgbClr val="FF0000"/>
                          </a:solidFill>
                          <a:effectLst/>
                        </a:rPr>
                        <a:t>475</a:t>
                      </a:r>
                      <a:endParaRPr lang="en-US" sz="1000" b="0" i="0" u="none" strike="sngStrike" baseline="0" dirty="0">
                        <a:solidFill>
                          <a:srgbClr val="FF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00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 err="1">
                          <a:effectLst/>
                        </a:rPr>
                        <a:t>Levelled</a:t>
                      </a:r>
                      <a:r>
                        <a:rPr lang="en-US" sz="1000" u="none" strike="noStrike" dirty="0">
                          <a:effectLst/>
                        </a:rPr>
                        <a:t> Luminosity [cm</a:t>
                      </a:r>
                      <a:r>
                        <a:rPr lang="en-US" sz="1000" u="none" strike="noStrike" baseline="30000" dirty="0">
                          <a:effectLst/>
                        </a:rPr>
                        <a:t>-2</a:t>
                      </a:r>
                      <a:r>
                        <a:rPr lang="en-US" sz="1000" u="none" strike="noStrike" dirty="0">
                          <a:effectLst/>
                        </a:rPr>
                        <a:t> s</a:t>
                      </a:r>
                      <a:r>
                        <a:rPr lang="en-US" sz="1000" u="none" strike="noStrike" baseline="30000" dirty="0">
                          <a:effectLst/>
                        </a:rPr>
                        <a:t>-1</a:t>
                      </a:r>
                      <a:r>
                        <a:rPr lang="en-US" sz="1000" u="none" strike="noStrike" dirty="0">
                          <a:effectLst/>
                        </a:rPr>
                        <a:t>]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-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​5E+34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2.50E+34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u="none" strike="noStrike" dirty="0">
                          <a:effectLst/>
                        </a:rPr>
                        <a:t>Events / crossing </a:t>
                      </a:r>
                      <a:r>
                        <a:rPr lang="en-US" sz="1000" u="none" strike="noStrike" dirty="0" smtClean="0">
                          <a:effectLst/>
                        </a:rPr>
                        <a:t>(</a:t>
                      </a:r>
                      <a:r>
                        <a:rPr lang="en-US" sz="10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with leveling for HL-LHC</a:t>
                      </a:r>
                      <a:r>
                        <a:rPr lang="en-US" sz="1000" u="none" strike="noStrike" dirty="0" smtClean="0">
                          <a:effectLst/>
                        </a:rPr>
                        <a:t>)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*​19 -&gt; 28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>
                          <a:effectLst/>
                        </a:rPr>
                        <a:t>140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u="none" strike="noStrike" dirty="0">
                          <a:effectLst/>
                        </a:rPr>
                        <a:t>140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9525" marR="9525" marT="9525" marB="0" anchor="ctr"/>
                </a:tc>
              </a:tr>
              <a:tr h="2095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Leveling time [h] (assuming no emittance growth)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-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9.0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0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18.3</a:t>
                      </a:r>
                      <a:endParaRPr lang="en-US" sz="1000" b="0" i="0" u="none" strike="noStrike" dirty="0">
                        <a:solidFill>
                          <a:srgbClr val="FF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0168262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1766</TotalTime>
  <Words>675</Words>
  <Application>Microsoft Office PowerPoint</Application>
  <PresentationFormat>On-screen Show (4:3)</PresentationFormat>
  <Paragraphs>132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HiLumiLHC_PresentationTemplate</vt:lpstr>
      <vt:lpstr>Including the Hour-Glass Effect in the HL-LHC parameter list</vt:lpstr>
      <vt:lpstr>The Lumi Formula ... with X-angle and hour-glass effect (for round beams)</vt:lpstr>
      <vt:lpstr>The coefficient HA as a function of the effective X-angle (with c.c.) for various b*</vt:lpstr>
      <vt:lpstr>The full reduction R×HA as a function of the effective X-angle for various b*</vt:lpstr>
      <vt:lpstr>Proposed (slight) modifications &amp; complements  to the PLC parameter table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Stephane Fartoukh</cp:lastModifiedBy>
  <cp:revision>69</cp:revision>
  <dcterms:created xsi:type="dcterms:W3CDTF">2011-12-13T14:40:13Z</dcterms:created>
  <dcterms:modified xsi:type="dcterms:W3CDTF">2013-01-08T13:20:47Z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