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Microsoft_Equation1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9.bin" ContentType="application/vnd.openxmlformats-officedocument.oleObject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14.xml" ContentType="application/vnd.openxmlformats-officedocument.presentationml.notesSlide+xml"/>
  <Override PartName="/ppt/embeddings/oleObject13.bin" ContentType="application/vnd.openxmlformats-officedocument.oleObject"/>
  <Override PartName="/ppt/notesSlides/notesSlide15.xml" ContentType="application/vnd.openxmlformats-officedocument.presentationml.notesSlide+xml"/>
  <Override PartName="/ppt/embeddings/oleObject14.bin" ContentType="application/vnd.openxmlformats-officedocument.oleObject"/>
  <Override PartName="/ppt/notesSlides/notesSlide16.xml" ContentType="application/vnd.openxmlformats-officedocument.presentationml.notesSlide+xml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notesSlides/notesSlide21.xml" ContentType="application/vnd.openxmlformats-officedocument.presentationml.notesSlide+xml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42" r:id="rId3"/>
    <p:sldId id="341" r:id="rId4"/>
    <p:sldId id="304" r:id="rId5"/>
    <p:sldId id="302" r:id="rId6"/>
    <p:sldId id="306" r:id="rId7"/>
    <p:sldId id="308" r:id="rId8"/>
    <p:sldId id="305" r:id="rId9"/>
    <p:sldId id="312" r:id="rId10"/>
    <p:sldId id="314" r:id="rId11"/>
    <p:sldId id="264" r:id="rId12"/>
    <p:sldId id="321" r:id="rId13"/>
    <p:sldId id="322" r:id="rId14"/>
    <p:sldId id="323" r:id="rId15"/>
    <p:sldId id="324" r:id="rId16"/>
    <p:sldId id="327" r:id="rId17"/>
    <p:sldId id="328" r:id="rId18"/>
    <p:sldId id="329" r:id="rId19"/>
    <p:sldId id="332" r:id="rId20"/>
    <p:sldId id="333" r:id="rId21"/>
    <p:sldId id="343" r:id="rId22"/>
    <p:sldId id="334" r:id="rId23"/>
    <p:sldId id="326" r:id="rId24"/>
    <p:sldId id="331" r:id="rId25"/>
    <p:sldId id="344" r:id="rId26"/>
    <p:sldId id="335" r:id="rId27"/>
    <p:sldId id="336" r:id="rId28"/>
    <p:sldId id="337" r:id="rId29"/>
    <p:sldId id="345" r:id="rId30"/>
    <p:sldId id="338" r:id="rId31"/>
    <p:sldId id="325" r:id="rId32"/>
    <p:sldId id="340" r:id="rId33"/>
    <p:sldId id="297" r:id="rId34"/>
  </p:sldIdLst>
  <p:sldSz cx="9144000" cy="6858000" type="screen4x3"/>
  <p:notesSz cx="6994525" cy="92789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CC66"/>
    <a:srgbClr val="45D245"/>
    <a:srgbClr val="4682B4"/>
    <a:srgbClr val="FFFF00"/>
    <a:srgbClr val="FF7A01"/>
    <a:srgbClr val="FF0000"/>
    <a:srgbClr val="339933"/>
    <a:srgbClr val="FF33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 autoAdjust="0"/>
    <p:restoredTop sz="90976" autoAdjust="0"/>
  </p:normalViewPr>
  <p:slideViewPr>
    <p:cSldViewPr>
      <p:cViewPr varScale="1">
        <p:scale>
          <a:sx n="109" d="100"/>
          <a:sy n="109" d="100"/>
        </p:scale>
        <p:origin x="-2040" y="-104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44" d="100"/>
        <a:sy n="344" d="100"/>
      </p:scale>
      <p:origin x="0" y="4040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2922"/>
        <p:guide pos="22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image" Target="../media/image25.emf"/><Relationship Id="rId2" Type="http://schemas.openxmlformats.org/officeDocument/2006/relationships/image" Target="../media/image2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emf"/><Relationship Id="rId2" Type="http://schemas.openxmlformats.org/officeDocument/2006/relationships/image" Target="../media/image101.emf"/><Relationship Id="rId3" Type="http://schemas.openxmlformats.org/officeDocument/2006/relationships/image" Target="../media/image10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Relationship Id="rId2" Type="http://schemas.openxmlformats.org/officeDocument/2006/relationships/image" Target="../media/image4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Relationship Id="rId2" Type="http://schemas.openxmlformats.org/officeDocument/2006/relationships/image" Target="../media/image63.emf"/><Relationship Id="rId3" Type="http://schemas.openxmlformats.org/officeDocument/2006/relationships/image" Target="../media/image6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emf"/><Relationship Id="rId2" Type="http://schemas.openxmlformats.org/officeDocument/2006/relationships/image" Target="../media/image7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emf"/><Relationship Id="rId2" Type="http://schemas.openxmlformats.org/officeDocument/2006/relationships/image" Target="../media/image94.emf"/><Relationship Id="rId3" Type="http://schemas.openxmlformats.org/officeDocument/2006/relationships/image" Target="../media/image9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5388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8E01E28B-A8E7-4781-81EA-884D30E3D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320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318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10CF4EC1-A619-4311-A789-A05C9953A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822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92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73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02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05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731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15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81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699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259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586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26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7272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706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964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894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456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6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61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962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58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43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13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F4EC1-A619-4311-A789-A05C9953A1B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54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77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.bin"/><Relationship Id="rId12" Type="http://schemas.openxmlformats.org/officeDocument/2006/relationships/image" Target="../media/image26.emf"/><Relationship Id="rId13" Type="http://schemas.openxmlformats.org/officeDocument/2006/relationships/oleObject" Target="../embeddings/oleObject3.bin"/><Relationship Id="rId14" Type="http://schemas.openxmlformats.org/officeDocument/2006/relationships/image" Target="../media/image27.emf"/><Relationship Id="rId15" Type="http://schemas.openxmlformats.org/officeDocument/2006/relationships/oleObject" Target="../embeddings/oleObject4.bin"/><Relationship Id="rId16" Type="http://schemas.openxmlformats.org/officeDocument/2006/relationships/image" Target="../media/image2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25.emf"/><Relationship Id="rId9" Type="http://schemas.openxmlformats.org/officeDocument/2006/relationships/image" Target="../media/image11.png"/><Relationship Id="rId10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0.png"/><Relationship Id="rId13" Type="http://schemas.openxmlformats.org/officeDocument/2006/relationships/image" Target="../media/image1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32.emf"/><Relationship Id="rId5" Type="http://schemas.openxmlformats.org/officeDocument/2006/relationships/image" Target="../media/image35.png"/><Relationship Id="rId6" Type="http://schemas.openxmlformats.org/officeDocument/2006/relationships/oleObject" Target="../embeddings/oleObject5.bin"/><Relationship Id="rId7" Type="http://schemas.openxmlformats.org/officeDocument/2006/relationships/image" Target="../media/image33.emf"/><Relationship Id="rId8" Type="http://schemas.openxmlformats.org/officeDocument/2006/relationships/oleObject" Target="../embeddings/oleObject6.bin"/><Relationship Id="rId9" Type="http://schemas.openxmlformats.org/officeDocument/2006/relationships/image" Target="../media/image34.emf"/><Relationship Id="rId10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14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10.png"/><Relationship Id="rId5" Type="http://schemas.openxmlformats.org/officeDocument/2006/relationships/image" Target="../media/image47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8.bin"/><Relationship Id="rId12" Type="http://schemas.openxmlformats.org/officeDocument/2006/relationships/image" Target="../media/image4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.xml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11.png"/><Relationship Id="rId8" Type="http://schemas.openxmlformats.org/officeDocument/2006/relationships/image" Target="../media/image10.png"/><Relationship Id="rId9" Type="http://schemas.openxmlformats.org/officeDocument/2006/relationships/oleObject" Target="../embeddings/oleObject7.bin"/><Relationship Id="rId10" Type="http://schemas.openxmlformats.org/officeDocument/2006/relationships/image" Target="../media/image4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58.png"/><Relationship Id="rId5" Type="http://schemas.openxmlformats.org/officeDocument/2006/relationships/oleObject" Target="../embeddings/oleObject9.bin"/><Relationship Id="rId6" Type="http://schemas.openxmlformats.org/officeDocument/2006/relationships/image" Target="../media/image57.emf"/><Relationship Id="rId7" Type="http://schemas.openxmlformats.org/officeDocument/2006/relationships/image" Target="../media/image11.png"/><Relationship Id="rId8" Type="http://schemas.openxmlformats.org/officeDocument/2006/relationships/image" Target="../media/image10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2.emf"/><Relationship Id="rId12" Type="http://schemas.openxmlformats.org/officeDocument/2006/relationships/oleObject" Target="../embeddings/oleObject11.bin"/><Relationship Id="rId13" Type="http://schemas.openxmlformats.org/officeDocument/2006/relationships/image" Target="../media/image63.emf"/><Relationship Id="rId14" Type="http://schemas.openxmlformats.org/officeDocument/2006/relationships/oleObject" Target="../embeddings/oleObject12.bin"/><Relationship Id="rId15" Type="http://schemas.openxmlformats.org/officeDocument/2006/relationships/image" Target="../media/image64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11.png"/><Relationship Id="rId7" Type="http://schemas.openxmlformats.org/officeDocument/2006/relationships/image" Target="../media/image10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image" Target="../media/image68.png"/><Relationship Id="rId5" Type="http://schemas.openxmlformats.org/officeDocument/2006/relationships/image" Target="../media/image11.png"/><Relationship Id="rId6" Type="http://schemas.openxmlformats.org/officeDocument/2006/relationships/image" Target="../media/image69.png"/><Relationship Id="rId7" Type="http://schemas.openxmlformats.org/officeDocument/2006/relationships/image" Target="../media/image70.png"/><Relationship Id="rId8" Type="http://schemas.microsoft.com/office/2007/relationships/hdphoto" Target="../media/hdphoto1.wdp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67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60.png"/><Relationship Id="rId6" Type="http://schemas.openxmlformats.org/officeDocument/2006/relationships/image" Target="../media/image11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60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11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oleObject" Target="../embeddings/oleObject14.bin"/><Relationship Id="rId9" Type="http://schemas.openxmlformats.org/officeDocument/2006/relationships/image" Target="../media/image75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oleObject" Target="../embeddings/oleObject15.bin"/><Relationship Id="rId9" Type="http://schemas.openxmlformats.org/officeDocument/2006/relationships/image" Target="../media/image78.emf"/><Relationship Id="rId10" Type="http://schemas.openxmlformats.org/officeDocument/2006/relationships/oleObject" Target="../embeddings/oleObject16.bin"/><Relationship Id="rId11" Type="http://schemas.openxmlformats.org/officeDocument/2006/relationships/image" Target="../media/image79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85.png"/><Relationship Id="rId7" Type="http://schemas.openxmlformats.org/officeDocument/2006/relationships/image" Target="../media/image86.png"/><Relationship Id="rId8" Type="http://schemas.openxmlformats.org/officeDocument/2006/relationships/image" Target="../media/image87.png"/><Relationship Id="rId9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7" Type="http://schemas.openxmlformats.org/officeDocument/2006/relationships/image" Target="../media/image11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93.emf"/><Relationship Id="rId6" Type="http://schemas.openxmlformats.org/officeDocument/2006/relationships/oleObject" Target="../embeddings/oleObject18.bin"/><Relationship Id="rId7" Type="http://schemas.openxmlformats.org/officeDocument/2006/relationships/image" Target="../media/image94.emf"/><Relationship Id="rId8" Type="http://schemas.openxmlformats.org/officeDocument/2006/relationships/oleObject" Target="../embeddings/oleObject19.bin"/><Relationship Id="rId9" Type="http://schemas.openxmlformats.org/officeDocument/2006/relationships/image" Target="../media/image95.emf"/><Relationship Id="rId10" Type="http://schemas.openxmlformats.org/officeDocument/2006/relationships/image" Target="../media/image96.jpe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3.png"/><Relationship Id="rId6" Type="http://schemas.openxmlformats.org/officeDocument/2006/relationships/image" Target="../media/image11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1.bin"/><Relationship Id="rId12" Type="http://schemas.openxmlformats.org/officeDocument/2006/relationships/image" Target="../media/image101.emf"/><Relationship Id="rId13" Type="http://schemas.openxmlformats.org/officeDocument/2006/relationships/oleObject" Target="../embeddings/oleObject22.bin"/><Relationship Id="rId14" Type="http://schemas.openxmlformats.org/officeDocument/2006/relationships/image" Target="../media/image102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1.xml"/><Relationship Id="rId4" Type="http://schemas.openxmlformats.org/officeDocument/2006/relationships/image" Target="../media/image103.png"/><Relationship Id="rId5" Type="http://schemas.openxmlformats.org/officeDocument/2006/relationships/image" Target="../media/image104.png"/><Relationship Id="rId6" Type="http://schemas.openxmlformats.org/officeDocument/2006/relationships/image" Target="../media/image105.png"/><Relationship Id="rId7" Type="http://schemas.openxmlformats.org/officeDocument/2006/relationships/oleObject" Target="../embeddings/oleObject20.bin"/><Relationship Id="rId8" Type="http://schemas.openxmlformats.org/officeDocument/2006/relationships/image" Target="../media/image100.emf"/><Relationship Id="rId9" Type="http://schemas.openxmlformats.org/officeDocument/2006/relationships/image" Target="../media/image11.png"/><Relationship Id="rId10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2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35-DSC0290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1470025"/>
          </a:xfrm>
        </p:spPr>
        <p:txBody>
          <a:bodyPr/>
          <a:lstStyle/>
          <a:p>
            <a:r>
              <a:rPr lang="en-US" dirty="0" smtClean="0"/>
              <a:t>Top quark physics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905000"/>
            <a:ext cx="6858000" cy="1752600"/>
          </a:xfrm>
        </p:spPr>
        <p:txBody>
          <a:bodyPr/>
          <a:lstStyle/>
          <a:p>
            <a:pPr algn="r"/>
            <a:r>
              <a:rPr lang="en-US" dirty="0" smtClean="0"/>
              <a:t>W. Verkerke (Nikhef),</a:t>
            </a:r>
            <a:br>
              <a:rPr lang="en-US" dirty="0" smtClean="0"/>
            </a:br>
            <a:r>
              <a:rPr lang="en-US" sz="1400" dirty="0" smtClean="0"/>
              <a:t>Representing ATLAS, CMS, CDF &amp; D0</a:t>
            </a:r>
            <a:br>
              <a:rPr lang="en-US" sz="1400" dirty="0" smtClean="0"/>
            </a:br>
            <a:endParaRPr lang="nl-NL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155484" y="106613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13345" y="6172200"/>
            <a:ext cx="2754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Rencontres</a:t>
            </a:r>
            <a:r>
              <a:rPr lang="en-US" dirty="0" smtClean="0">
                <a:solidFill>
                  <a:schemeClr val="bg1"/>
                </a:solidFill>
              </a:rPr>
              <a:t> de Blois 2013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39200" y="0"/>
            <a:ext cx="298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</a:t>
            </a:r>
            <a:endParaRPr lang="en-US" b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pair production with associated </a:t>
            </a:r>
            <a:r>
              <a:rPr lang="en-US" i="1" dirty="0" err="1" smtClean="0"/>
              <a:t>Z</a:t>
            </a:r>
            <a:r>
              <a:rPr lang="en-US" dirty="0" err="1" smtClean="0"/>
              <a:t>,</a:t>
            </a:r>
            <a:r>
              <a:rPr lang="en-US" i="1" dirty="0" err="1" smtClean="0"/>
              <a:t>γ</a:t>
            </a:r>
            <a:r>
              <a:rPr lang="en-US" dirty="0" smtClean="0"/>
              <a:t> and </a:t>
            </a:r>
            <a:r>
              <a:rPr lang="en-US" i="1" dirty="0" smtClean="0"/>
              <a:t>W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r>
              <a:rPr lang="en-US" dirty="0" smtClean="0"/>
              <a:t>Evidence for processes with O(</a:t>
            </a:r>
            <a:r>
              <a:rPr lang="en-US" dirty="0" err="1" smtClean="0"/>
              <a:t>pb</a:t>
            </a:r>
            <a:r>
              <a:rPr lang="en-US" dirty="0" smtClean="0"/>
              <a:t>) cross-section…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62000" y="6477000"/>
            <a:ext cx="777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Wouter Verkerke, NIKHEF 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51137"/>
          <a:stretch/>
        </p:blipFill>
        <p:spPr>
          <a:xfrm>
            <a:off x="990600" y="1295400"/>
            <a:ext cx="3258329" cy="163234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410200" y="259080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i="1" dirty="0" err="1" smtClean="0">
                <a:solidFill>
                  <a:srgbClr val="FF0000"/>
                </a:solidFill>
              </a:rPr>
              <a:t>ttZ</a:t>
            </a:r>
            <a:r>
              <a:rPr lang="en-US" sz="2000" b="0" dirty="0" smtClean="0">
                <a:solidFill>
                  <a:srgbClr val="FF0000"/>
                </a:solidFill>
              </a:rPr>
              <a:t>: 3.3σ</a:t>
            </a:r>
            <a:endParaRPr lang="en-US" sz="2000" b="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0933" y="6135249"/>
            <a:ext cx="787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solidFill>
                  <a:srgbClr val="FF0000"/>
                </a:solidFill>
              </a:rPr>
              <a:t>3.0σ</a:t>
            </a:r>
            <a:endParaRPr lang="en-US" sz="2000" b="0" dirty="0">
              <a:solidFill>
                <a:srgbClr val="FF00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/>
          <a:srcRect r="52299"/>
          <a:stretch/>
        </p:blipFill>
        <p:spPr>
          <a:xfrm>
            <a:off x="4688492" y="2971800"/>
            <a:ext cx="2286000" cy="22184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t="2429"/>
          <a:stretch/>
        </p:blipFill>
        <p:spPr>
          <a:xfrm>
            <a:off x="6934200" y="3124199"/>
            <a:ext cx="2133600" cy="21746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494453" y="1978223"/>
            <a:ext cx="544147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nl-NL" b="0" i="1" dirty="0" err="1" smtClean="0">
                <a:latin typeface="Century Schoolbook"/>
                <a:cs typeface="Century Schoolbook"/>
              </a:rPr>
              <a:t>Z,</a:t>
            </a:r>
            <a:r>
              <a:rPr lang="nl-NL" b="0" dirty="0" err="1" smtClean="0">
                <a:latin typeface="Century Schoolbook"/>
                <a:cs typeface="Century Schoolbook"/>
              </a:rPr>
              <a:t>γ</a:t>
            </a:r>
            <a:endParaRPr lang="nl-NL" b="0" dirty="0">
              <a:latin typeface="Century Schoolbook"/>
              <a:cs typeface="Century Schoolbook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809109"/>
              </p:ext>
            </p:extLst>
          </p:nvPr>
        </p:nvGraphicFramePr>
        <p:xfrm>
          <a:off x="4267200" y="1524000"/>
          <a:ext cx="348615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3" name="Equation" r:id="rId7" imgW="2108200" imgH="469900" progId="Equation.3">
                  <p:embed/>
                </p:oleObj>
              </mc:Choice>
              <mc:Fallback>
                <p:oleObj name="Equation" r:id="rId7" imgW="21082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67200" y="1524000"/>
                        <a:ext cx="3486150" cy="77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7467600" y="2590800"/>
            <a:ext cx="1338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i="1" dirty="0" err="1" smtClean="0">
                <a:solidFill>
                  <a:srgbClr val="FF0000"/>
                </a:solidFill>
              </a:rPr>
              <a:t>ttγ</a:t>
            </a:r>
            <a:r>
              <a:rPr lang="en-US" sz="2000" b="0" dirty="0" smtClean="0">
                <a:solidFill>
                  <a:srgbClr val="FF0000"/>
                </a:solidFill>
              </a:rPr>
              <a:t>: 2.7σ</a:t>
            </a:r>
            <a:endParaRPr lang="en-US" sz="2000" b="0" dirty="0">
              <a:solidFill>
                <a:srgbClr val="FF0000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3400" y="3306635"/>
            <a:ext cx="533400" cy="51562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8129" y="4584255"/>
            <a:ext cx="544871" cy="5334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48600" y="5854398"/>
            <a:ext cx="533400" cy="51562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8129" y="3822255"/>
            <a:ext cx="544871" cy="533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56833"/>
          <a:stretch/>
        </p:blipFill>
        <p:spPr>
          <a:xfrm>
            <a:off x="1102855" y="5486400"/>
            <a:ext cx="2097545" cy="1189475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350637"/>
              </p:ext>
            </p:extLst>
          </p:nvPr>
        </p:nvGraphicFramePr>
        <p:xfrm>
          <a:off x="3806587" y="5638409"/>
          <a:ext cx="3400292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4" name="Equation" r:id="rId11" imgW="2146300" imgH="241300" progId="Equation.3">
                  <p:embed/>
                </p:oleObj>
              </mc:Choice>
              <mc:Fallback>
                <p:oleObj name="Equation" r:id="rId11" imgW="21463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06587" y="5638409"/>
                        <a:ext cx="3400292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983467" y="5867400"/>
            <a:ext cx="5405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0" dirty="0" smtClean="0"/>
              <a:t>+</a:t>
            </a:r>
            <a:endParaRPr lang="nl-NL" sz="3200" b="0" dirty="0"/>
          </a:p>
        </p:txBody>
      </p:sp>
      <p:sp>
        <p:nvSpPr>
          <p:cNvPr id="52" name="TextBox 51"/>
          <p:cNvSpPr txBox="1"/>
          <p:nvPr/>
        </p:nvSpPr>
        <p:spPr>
          <a:xfrm>
            <a:off x="1066800" y="4185634"/>
            <a:ext cx="1745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/>
              <a:t>ATLAS-CONF-2012-</a:t>
            </a:r>
            <a:r>
              <a:rPr lang="nl-NL" sz="1000" b="0" i="1" dirty="0" smtClean="0"/>
              <a:t>126</a:t>
            </a:r>
            <a:endParaRPr lang="nl-NL" sz="1000" b="0" i="1" dirty="0"/>
          </a:p>
        </p:txBody>
      </p:sp>
      <p:sp>
        <p:nvSpPr>
          <p:cNvPr id="54" name="TextBox 53"/>
          <p:cNvSpPr txBox="1"/>
          <p:nvPr/>
        </p:nvSpPr>
        <p:spPr>
          <a:xfrm>
            <a:off x="1066800" y="4965255"/>
            <a:ext cx="1745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ATLAS-CONF-2011-153</a:t>
            </a:r>
            <a:endParaRPr lang="nl-NL" sz="1000" b="0" i="1" dirty="0"/>
          </a:p>
        </p:txBody>
      </p:sp>
      <p:sp>
        <p:nvSpPr>
          <p:cNvPr id="14" name="Rectangle 13"/>
          <p:cNvSpPr/>
          <p:nvPr/>
        </p:nvSpPr>
        <p:spPr>
          <a:xfrm>
            <a:off x="1066800" y="3124200"/>
            <a:ext cx="21653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000" b="0" i="1" dirty="0"/>
              <a:t>CERN-PH-EP-2013-033 </a:t>
            </a:r>
            <a:r>
              <a:rPr lang="nl-NL" sz="1000" b="0" i="1" dirty="0" smtClean="0">
                <a:sym typeface="Wingdings"/>
              </a:rPr>
              <a:t> </a:t>
            </a:r>
            <a:r>
              <a:rPr lang="nl-NL" sz="1000" b="0" i="1" dirty="0" smtClean="0"/>
              <a:t>PRL</a:t>
            </a:r>
            <a:endParaRPr lang="nl-NL" sz="1000" b="0" i="1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062873"/>
              </p:ext>
            </p:extLst>
          </p:nvPr>
        </p:nvGraphicFramePr>
        <p:xfrm>
          <a:off x="3877733" y="6149756"/>
          <a:ext cx="2675467" cy="403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" name="Equation" r:id="rId13" imgW="1600200" imgH="241300" progId="Equation.3">
                  <p:embed/>
                </p:oleObj>
              </mc:Choice>
              <mc:Fallback>
                <p:oleObj name="Equation" r:id="rId13" imgW="16002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77733" y="6149756"/>
                        <a:ext cx="2675467" cy="4034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869006"/>
              </p:ext>
            </p:extLst>
          </p:nvPr>
        </p:nvGraphicFramePr>
        <p:xfrm>
          <a:off x="1143000" y="3352800"/>
          <a:ext cx="3646488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6" name="Equation" r:id="rId15" imgW="1993900" imgH="927100" progId="Equation.3">
                  <p:embed/>
                </p:oleObj>
              </mc:Choice>
              <mc:Fallback>
                <p:oleObj name="Equation" r:id="rId15" imgW="1993900" imgH="927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143000" y="3352800"/>
                        <a:ext cx="3646488" cy="169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 bwMode="auto">
          <a:xfrm>
            <a:off x="762000" y="5410200"/>
            <a:ext cx="8077200" cy="0"/>
          </a:xfrm>
          <a:prstGeom prst="line">
            <a:avLst/>
          </a:prstGeom>
          <a:noFill/>
          <a:ln w="381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10</a:t>
            </a:r>
            <a:endParaRPr lang="en-US" b="0" dirty="0"/>
          </a:p>
        </p:txBody>
      </p:sp>
      <p:sp>
        <p:nvSpPr>
          <p:cNvPr id="7" name="TextBox 6"/>
          <p:cNvSpPr txBox="1"/>
          <p:nvPr/>
        </p:nvSpPr>
        <p:spPr>
          <a:xfrm>
            <a:off x="3518517" y="4953000"/>
            <a:ext cx="1205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1" dirty="0" err="1" smtClean="0"/>
              <a:t>p</a:t>
            </a:r>
            <a:r>
              <a:rPr lang="en-US" sz="1200" b="0" i="1" baseline="-25000" dirty="0" err="1" smtClean="0"/>
              <a:t>T</a:t>
            </a:r>
            <a:r>
              <a:rPr lang="en-US" sz="1200" b="0" i="1" dirty="0" smtClean="0"/>
              <a:t>(</a:t>
            </a:r>
            <a:r>
              <a:rPr lang="en-US" sz="1200" b="0" i="1" dirty="0" err="1" smtClean="0"/>
              <a:t>γ</a:t>
            </a:r>
            <a:r>
              <a:rPr lang="en-US" sz="1200" b="0" i="1" dirty="0" smtClean="0"/>
              <a:t>)&gt;8 </a:t>
            </a:r>
            <a:r>
              <a:rPr lang="en-US" sz="1200" b="0" i="1" dirty="0" err="1" smtClean="0"/>
              <a:t>GeV</a:t>
            </a:r>
            <a:endParaRPr lang="en-US" sz="1200" b="0" i="1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4737717" y="2209800"/>
            <a:ext cx="1205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1" dirty="0" err="1" smtClean="0"/>
              <a:t>p</a:t>
            </a:r>
            <a:r>
              <a:rPr lang="en-US" sz="1200" b="0" i="1" baseline="-25000" dirty="0" err="1" smtClean="0"/>
              <a:t>T</a:t>
            </a:r>
            <a:r>
              <a:rPr lang="en-US" sz="1200" b="0" i="1" dirty="0" smtClean="0"/>
              <a:t>(</a:t>
            </a:r>
            <a:r>
              <a:rPr lang="en-US" sz="1200" b="0" i="1" dirty="0" err="1" smtClean="0"/>
              <a:t>γ</a:t>
            </a:r>
            <a:r>
              <a:rPr lang="en-US" sz="1200" b="0" i="1" dirty="0" smtClean="0"/>
              <a:t>)&gt;8 </a:t>
            </a:r>
            <a:r>
              <a:rPr lang="en-US" sz="1200" b="0" i="1" dirty="0" err="1" smtClean="0"/>
              <a:t>GeV</a:t>
            </a:r>
            <a:endParaRPr lang="en-US" sz="1200" b="0" i="1" baseline="-25000" dirty="0"/>
          </a:p>
        </p:txBody>
      </p:sp>
    </p:spTree>
    <p:extLst>
      <p:ext uri="{BB962C8B-B14F-4D97-AF65-F5344CB8AC3E}">
        <p14:creationId xmlns:p14="http://schemas.microsoft.com/office/powerpoint/2010/main" val="2433079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6444330"/>
              </p:ext>
            </p:extLst>
          </p:nvPr>
        </p:nvGraphicFramePr>
        <p:xfrm>
          <a:off x="3657600" y="4114800"/>
          <a:ext cx="2916767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2" name="Equation" r:id="rId3" imgW="1612900" imgH="1473200" progId="Equation.3">
                  <p:embed/>
                </p:oleObj>
              </mc:Choice>
              <mc:Fallback>
                <p:oleObj name="Equation" r:id="rId3" imgW="1612900" imgH="147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57600" y="4114800"/>
                        <a:ext cx="2916767" cy="259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tt</a:t>
            </a:r>
            <a:r>
              <a:rPr lang="en-US" dirty="0" smtClean="0"/>
              <a:t> spin correlations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914400"/>
            <a:ext cx="8001000" cy="5334000"/>
          </a:xfrm>
        </p:spPr>
        <p:txBody>
          <a:bodyPr/>
          <a:lstStyle/>
          <a:p>
            <a:r>
              <a:rPr lang="en-US" dirty="0" smtClean="0"/>
              <a:t>Spins of </a:t>
            </a:r>
            <a:r>
              <a:rPr lang="en-US" i="1" dirty="0" smtClean="0"/>
              <a:t>t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dirty="0" smtClean="0"/>
              <a:t> are predicted to be correlated in SM.</a:t>
            </a:r>
            <a:endParaRPr lang="en-US" dirty="0"/>
          </a:p>
          <a:p>
            <a:pPr lvl="1"/>
            <a:r>
              <a:rPr lang="en-US" dirty="0" smtClean="0"/>
              <a:t>Can be measured from t decay products due to short life time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LHC: azimuthal angle between leptons (</a:t>
            </a:r>
            <a:r>
              <a:rPr lang="en-US" dirty="0" err="1" smtClean="0"/>
              <a:t>Mahlon</a:t>
            </a:r>
            <a:r>
              <a:rPr lang="en-US" dirty="0" smtClean="0"/>
              <a:t> &amp; Parke)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430" y="4116482"/>
            <a:ext cx="2667000" cy="2577630"/>
          </a:xfrm>
          <a:prstGeom prst="rect">
            <a:avLst/>
          </a:prstGeom>
        </p:spPr>
      </p:pic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16158"/>
              </p:ext>
            </p:extLst>
          </p:nvPr>
        </p:nvGraphicFramePr>
        <p:xfrm>
          <a:off x="7162800" y="2667000"/>
          <a:ext cx="154524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3" name="Equation" r:id="rId6" imgW="804240" imgH="237600" progId="Equation.3">
                  <p:embed/>
                </p:oleObj>
              </mc:Choice>
              <mc:Fallback>
                <p:oleObj name="Equation" r:id="rId6" imgW="804240" imgH="2376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2667000"/>
                        <a:ext cx="1545248" cy="4826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3886200" y="3200400"/>
            <a:ext cx="704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Fit to </a:t>
            </a:r>
            <a:endParaRPr lang="en-US" b="0" i="1" dirty="0"/>
          </a:p>
        </p:txBody>
      </p:sp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1883509"/>
              </p:ext>
            </p:extLst>
          </p:nvPr>
        </p:nvGraphicFramePr>
        <p:xfrm>
          <a:off x="1061986" y="3769784"/>
          <a:ext cx="3891014" cy="34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4" name="Equation" r:id="rId8" imgW="2568960" imgH="219240" progId="Equation.3">
                  <p:embed/>
                </p:oleObj>
              </mc:Choice>
              <mc:Fallback>
                <p:oleObj name="Equation" r:id="rId8" imgW="2568960" imgH="2192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1986" y="3769784"/>
                        <a:ext cx="3891014" cy="3450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2971800" y="762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-</a:t>
            </a:r>
            <a:endParaRPr lang="nl-NL" sz="1800" dirty="0"/>
          </a:p>
        </p:txBody>
      </p:sp>
      <p:sp>
        <p:nvSpPr>
          <p:cNvPr id="70" name="TextBox 69"/>
          <p:cNvSpPr txBox="1"/>
          <p:nvPr/>
        </p:nvSpPr>
        <p:spPr>
          <a:xfrm>
            <a:off x="868681" y="16406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2"/>
                </a:solidFill>
              </a:rPr>
              <a:t>-</a:t>
            </a:r>
            <a:endParaRPr lang="nl-NL" sz="1800" dirty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/>
          <a:srcRect b="19887"/>
          <a:stretch/>
        </p:blipFill>
        <p:spPr>
          <a:xfrm>
            <a:off x="1875366" y="2171700"/>
            <a:ext cx="5057066" cy="14922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23667" y="3962400"/>
            <a:ext cx="772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i="1" dirty="0" smtClean="0">
                <a:solidFill>
                  <a:srgbClr val="FF0000"/>
                </a:solidFill>
              </a:rPr>
              <a:t>5.1σ</a:t>
            </a:r>
            <a:endParaRPr lang="en-US" sz="1800" b="0" i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5911216" y="6339417"/>
            <a:ext cx="618701" cy="15874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91400" y="5257800"/>
            <a:ext cx="533400" cy="5156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1829" y="4406212"/>
            <a:ext cx="544871" cy="533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57300" y="4935379"/>
            <a:ext cx="1786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0" i="1" dirty="0" smtClean="0"/>
              <a:t>PRL 108 </a:t>
            </a:r>
            <a:r>
              <a:rPr lang="hu-HU" sz="1000" b="0" i="1" dirty="0"/>
              <a:t>212001 (2012)</a:t>
            </a:r>
            <a:endParaRPr lang="nl-NL" sz="10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7411932" y="5791200"/>
            <a:ext cx="16558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/>
              <a:t>CMS-PAS-TOP-12-004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11</a:t>
            </a:r>
            <a:endParaRPr lang="en-US" b="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91400" y="6126277"/>
            <a:ext cx="731157" cy="50312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33235" y="6172200"/>
            <a:ext cx="705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i="1" dirty="0" smtClean="0">
                <a:solidFill>
                  <a:srgbClr val="FF0000"/>
                </a:solidFill>
              </a:rPr>
              <a:t>3.1σ</a:t>
            </a:r>
            <a:endParaRPr lang="en-US" sz="1600" b="0" i="1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>
            <a:stCxn id="7" idx="1"/>
          </p:cNvCxnSpPr>
          <p:nvPr/>
        </p:nvCxnSpPr>
        <p:spPr bwMode="auto">
          <a:xfrm flipH="1">
            <a:off x="6474884" y="4147066"/>
            <a:ext cx="848783" cy="17093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298156" y="6553200"/>
            <a:ext cx="17696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0" i="1" dirty="0" smtClean="0"/>
              <a:t>PRL 108 (2012) 032004</a:t>
            </a:r>
            <a:endParaRPr lang="en-US" sz="1000" b="0" i="1" dirty="0"/>
          </a:p>
        </p:txBody>
      </p:sp>
    </p:spTree>
    <p:extLst>
      <p:ext uri="{BB962C8B-B14F-4D97-AF65-F5344CB8AC3E}">
        <p14:creationId xmlns:p14="http://schemas.microsoft.com/office/powerpoint/2010/main" val="2669231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top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305800" cy="5334000"/>
          </a:xfrm>
        </p:spPr>
        <p:txBody>
          <a:bodyPr/>
          <a:lstStyle/>
          <a:p>
            <a:r>
              <a:rPr lang="en-US" i="1" dirty="0" smtClean="0"/>
              <a:t>Production</a:t>
            </a:r>
            <a:r>
              <a:rPr lang="en-US" dirty="0" smtClean="0"/>
              <a:t> of top quark through EW interaction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Difficult background from </a:t>
            </a:r>
            <a:r>
              <a:rPr lang="en-US" i="1" dirty="0" smtClean="0"/>
              <a:t>W</a:t>
            </a:r>
            <a:r>
              <a:rPr lang="en-US" dirty="0" smtClean="0"/>
              <a:t> + (HF) jets </a:t>
            </a:r>
            <a:r>
              <a:rPr lang="en-US" dirty="0" smtClean="0">
                <a:sym typeface="Wingdings"/>
              </a:rPr>
              <a:t> MVA techniques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564884"/>
            <a:ext cx="2106827" cy="22242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4495800"/>
            <a:ext cx="2514600" cy="228299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t="4957" b="6157"/>
          <a:stretch/>
        </p:blipFill>
        <p:spPr>
          <a:xfrm>
            <a:off x="304800" y="1269862"/>
            <a:ext cx="8382000" cy="19480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4572377"/>
            <a:ext cx="2528075" cy="22861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12</a:t>
            </a:r>
            <a:endParaRPr lang="en-US" b="0" dirty="0"/>
          </a:p>
        </p:txBody>
      </p:sp>
      <p:sp>
        <p:nvSpPr>
          <p:cNvPr id="8" name="TextBox 7"/>
          <p:cNvSpPr txBox="1"/>
          <p:nvPr/>
        </p:nvSpPr>
        <p:spPr>
          <a:xfrm>
            <a:off x="1371600" y="31242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dirty="0" smtClean="0">
                <a:solidFill>
                  <a:schemeClr val="bg1">
                    <a:lumMod val="65000"/>
                  </a:schemeClr>
                </a:solidFill>
              </a:rPr>
              <a:t>SM LHC (7 TeV)               5 </a:t>
            </a:r>
            <a:r>
              <a:rPr lang="en-US" b="0" i="1" dirty="0" err="1" smtClean="0">
                <a:solidFill>
                  <a:schemeClr val="bg1">
                    <a:lumMod val="65000"/>
                  </a:schemeClr>
                </a:solidFill>
              </a:rPr>
              <a:t>pb</a:t>
            </a:r>
            <a:r>
              <a:rPr lang="en-US" b="0" i="1" dirty="0" smtClean="0">
                <a:solidFill>
                  <a:schemeClr val="bg1">
                    <a:lumMod val="65000"/>
                  </a:schemeClr>
                </a:solidFill>
              </a:rPr>
              <a:t>                    65 </a:t>
            </a:r>
            <a:r>
              <a:rPr lang="en-US" b="0" i="1" dirty="0" err="1" smtClean="0">
                <a:solidFill>
                  <a:schemeClr val="bg1">
                    <a:lumMod val="65000"/>
                  </a:schemeClr>
                </a:solidFill>
              </a:rPr>
              <a:t>pb</a:t>
            </a:r>
            <a:r>
              <a:rPr lang="en-US" b="0" i="1" dirty="0" smtClean="0">
                <a:solidFill>
                  <a:schemeClr val="bg1">
                    <a:lumMod val="65000"/>
                  </a:schemeClr>
                </a:solidFill>
              </a:rPr>
              <a:t>                        16    </a:t>
            </a:r>
            <a:r>
              <a:rPr lang="en-US" b="0" i="1" dirty="0" err="1" smtClean="0">
                <a:solidFill>
                  <a:schemeClr val="bg1">
                    <a:lumMod val="65000"/>
                  </a:schemeClr>
                </a:solidFill>
              </a:rPr>
              <a:t>pb</a:t>
            </a:r>
            <a:endParaRPr lang="en-US" b="0" i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b="0" i="1" dirty="0" smtClean="0">
                <a:solidFill>
                  <a:schemeClr val="bg1">
                    <a:lumMod val="65000"/>
                  </a:schemeClr>
                </a:solidFill>
              </a:rPr>
              <a:t>SM </a:t>
            </a:r>
            <a:r>
              <a:rPr lang="en-US" b="0" i="1" dirty="0" err="1" smtClean="0">
                <a:solidFill>
                  <a:schemeClr val="bg1">
                    <a:lumMod val="65000"/>
                  </a:schemeClr>
                </a:solidFill>
              </a:rPr>
              <a:t>Tevatron</a:t>
            </a:r>
            <a:r>
              <a:rPr lang="en-US" b="0" i="1" dirty="0" smtClean="0">
                <a:solidFill>
                  <a:schemeClr val="bg1">
                    <a:lumMod val="65000"/>
                  </a:schemeClr>
                </a:solidFill>
              </a:rPr>
              <a:t>                    1 </a:t>
            </a:r>
            <a:r>
              <a:rPr lang="en-US" b="0" i="1" dirty="0" err="1" smtClean="0">
                <a:solidFill>
                  <a:schemeClr val="bg1">
                    <a:lumMod val="65000"/>
                  </a:schemeClr>
                </a:solidFill>
              </a:rPr>
              <a:t>pb</a:t>
            </a:r>
            <a:r>
              <a:rPr lang="en-US" b="0" i="1" dirty="0" smtClean="0">
                <a:solidFill>
                  <a:schemeClr val="bg1">
                    <a:lumMod val="65000"/>
                  </a:schemeClr>
                </a:solidFill>
              </a:rPr>
              <a:t>                     2.2 </a:t>
            </a:r>
            <a:r>
              <a:rPr lang="en-US" b="0" i="1" dirty="0" err="1" smtClean="0">
                <a:solidFill>
                  <a:schemeClr val="bg1">
                    <a:lumMod val="65000"/>
                  </a:schemeClr>
                </a:solidFill>
              </a:rPr>
              <a:t>pb</a:t>
            </a:r>
            <a:r>
              <a:rPr lang="en-US" b="0" i="1" dirty="0" smtClean="0">
                <a:solidFill>
                  <a:schemeClr val="bg1">
                    <a:lumMod val="65000"/>
                  </a:schemeClr>
                </a:solidFill>
              </a:rPr>
              <a:t>                        0.3 </a:t>
            </a:r>
            <a:r>
              <a:rPr lang="en-US" b="0" i="1" dirty="0" err="1" smtClean="0">
                <a:solidFill>
                  <a:schemeClr val="bg1">
                    <a:lumMod val="65000"/>
                  </a:schemeClr>
                </a:solidFill>
              </a:rPr>
              <a:t>pb</a:t>
            </a:r>
            <a:r>
              <a:rPr lang="en-US" b="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US" b="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Left Brace 9"/>
          <p:cNvSpPr/>
          <p:nvPr/>
        </p:nvSpPr>
        <p:spPr bwMode="auto">
          <a:xfrm rot="16200000">
            <a:off x="4876800" y="2819400"/>
            <a:ext cx="152400" cy="1828800"/>
          </a:xfrm>
          <a:prstGeom prst="leftBrac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3807023"/>
            <a:ext cx="7795229" cy="6668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Measured separately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 together at </a:t>
            </a:r>
            <a:r>
              <a:rPr lang="en-US" b="0" i="1" dirty="0" err="1" smtClean="0">
                <a:solidFill>
                  <a:schemeClr val="bg1">
                    <a:lumMod val="75000"/>
                  </a:schemeClr>
                </a:solidFill>
              </a:rPr>
              <a:t>Tevatron</a:t>
            </a: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 (NB: CDF: </a:t>
            </a:r>
            <a:r>
              <a:rPr lang="en-US" b="0" i="1" dirty="0" err="1" smtClean="0">
                <a:solidFill>
                  <a:schemeClr val="bg1">
                    <a:lumMod val="75000"/>
                  </a:schemeClr>
                </a:solidFill>
              </a:rPr>
              <a:t>σ</a:t>
            </a: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(s-</a:t>
            </a:r>
            <a:r>
              <a:rPr lang="en-US" b="0" i="1" dirty="0" err="1" smtClean="0">
                <a:solidFill>
                  <a:schemeClr val="bg1">
                    <a:lumMod val="75000"/>
                  </a:schemeClr>
                </a:solidFill>
              </a:rPr>
              <a:t>chan</a:t>
            </a: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)=</a:t>
            </a:r>
            <a:r>
              <a:rPr lang="en-US" b="0" i="1" dirty="0">
                <a:solidFill>
                  <a:srgbClr val="BFBFBF"/>
                </a:solidFill>
              </a:rPr>
              <a:t>1.81 </a:t>
            </a:r>
            <a:r>
              <a:rPr lang="en-US" b="0" i="1" baseline="30000" dirty="0">
                <a:solidFill>
                  <a:srgbClr val="BFBFBF"/>
                </a:solidFill>
              </a:rPr>
              <a:t>+0.63</a:t>
            </a:r>
            <a:r>
              <a:rPr lang="en-US" b="0" i="1" baseline="-25000" dirty="0">
                <a:solidFill>
                  <a:srgbClr val="BFBFBF"/>
                </a:solidFill>
              </a:rPr>
              <a:t>-</a:t>
            </a:r>
            <a:r>
              <a:rPr lang="en-US" b="0" i="1" baseline="-25000" dirty="0" smtClean="0">
                <a:solidFill>
                  <a:srgbClr val="BFBFBF"/>
                </a:solidFill>
              </a:rPr>
              <a:t>0.58 </a:t>
            </a:r>
            <a:r>
              <a:rPr lang="en-US" b="0" i="1" dirty="0" smtClean="0">
                <a:solidFill>
                  <a:srgbClr val="BFBFBF"/>
                </a:solidFill>
              </a:rPr>
              <a:t>)</a:t>
            </a:r>
            <a:r>
              <a:rPr lang="en-US" baseline="-25000" dirty="0"/>
              <a:t>	</a:t>
            </a:r>
          </a:p>
          <a:p>
            <a:endParaRPr lang="en-US" b="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82898" y="3639979"/>
            <a:ext cx="12801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1" dirty="0">
                <a:solidFill>
                  <a:srgbClr val="BFBFBF"/>
                </a:solidFill>
              </a:rPr>
              <a:t>CDF Note 10793</a:t>
            </a:r>
            <a:endParaRPr lang="hu-HU" sz="1000" b="0" i="1" dirty="0">
              <a:solidFill>
                <a:srgbClr val="BFBF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27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t="6985"/>
          <a:stretch/>
        </p:blipFill>
        <p:spPr>
          <a:xfrm>
            <a:off x="944489" y="890155"/>
            <a:ext cx="7332198" cy="41809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5786" y="5250830"/>
            <a:ext cx="2397614" cy="15935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t-channel single top production versus √s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1066800" y="3534833"/>
            <a:ext cx="1981200" cy="1799167"/>
          </a:xfrm>
          <a:prstGeom prst="straightConnector1">
            <a:avLst/>
          </a:prstGeom>
          <a:noFill/>
          <a:ln w="9525" cap="flat" cmpd="sng" algn="ctr">
            <a:solidFill>
              <a:srgbClr val="FF7A0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2971800" y="2057400"/>
            <a:ext cx="2971800" cy="3276601"/>
          </a:xfrm>
          <a:prstGeom prst="straightConnector1">
            <a:avLst/>
          </a:prstGeom>
          <a:noFill/>
          <a:ln w="9525" cap="flat" cmpd="sng" algn="ctr">
            <a:solidFill>
              <a:srgbClr val="FF7A0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5486400" y="1981201"/>
            <a:ext cx="1066800" cy="3352799"/>
          </a:xfrm>
          <a:prstGeom prst="straightConnector1">
            <a:avLst/>
          </a:prstGeom>
          <a:noFill/>
          <a:ln w="9525" cap="flat" cmpd="sng" algn="ctr">
            <a:solidFill>
              <a:srgbClr val="FF7A0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b="29027"/>
          <a:stretch/>
        </p:blipFill>
        <p:spPr>
          <a:xfrm>
            <a:off x="4114801" y="5257800"/>
            <a:ext cx="2221308" cy="133185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434" y="5339359"/>
            <a:ext cx="1773766" cy="138064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950" y="4851255"/>
            <a:ext cx="731157" cy="50312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60529" y="4800600"/>
            <a:ext cx="544871" cy="5334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09800" y="4774354"/>
            <a:ext cx="533400" cy="51562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5033" y="3733800"/>
            <a:ext cx="18335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1" dirty="0"/>
              <a:t>PLB 705 (2011) 313 </a:t>
            </a:r>
          </a:p>
          <a:p>
            <a:r>
              <a:rPr lang="en-US" sz="1000" b="0" i="1" dirty="0" smtClean="0"/>
              <a:t>CDF Note 10793</a:t>
            </a:r>
            <a:endParaRPr lang="hu-HU" sz="1000" b="0" i="1" dirty="0" smtClean="0"/>
          </a:p>
          <a:p>
            <a:r>
              <a:rPr lang="hu-HU" sz="1000" b="0" i="1" dirty="0" smtClean="0"/>
              <a:t>PLB </a:t>
            </a:r>
            <a:r>
              <a:rPr lang="hu-HU" sz="1000" b="0" i="1" dirty="0"/>
              <a:t>717 (2012) 330-</a:t>
            </a:r>
            <a:r>
              <a:rPr lang="hu-HU" sz="1000" b="0" i="1" dirty="0" smtClean="0"/>
              <a:t>350</a:t>
            </a:r>
          </a:p>
          <a:p>
            <a:r>
              <a:rPr lang="hu-HU" sz="1000" b="0" i="1" dirty="0"/>
              <a:t>JHEP 12 (2012) 035</a:t>
            </a:r>
          </a:p>
          <a:p>
            <a:r>
              <a:rPr lang="hu-HU" sz="1000" b="0" i="1" dirty="0" smtClean="0"/>
              <a:t>ATLAS-CONF-2012-132</a:t>
            </a:r>
          </a:p>
          <a:p>
            <a:r>
              <a:rPr lang="hu-HU" sz="1000" b="0" i="1" dirty="0" smtClean="0"/>
              <a:t>CMS</a:t>
            </a:r>
            <a:r>
              <a:rPr lang="hu-HU" sz="1000" b="0" i="1" dirty="0"/>
              <a:t>-PAS-TOP-12-011</a:t>
            </a:r>
            <a:endParaRPr lang="en-US" sz="1000" b="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13</a:t>
            </a:r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5550338" y="1076980"/>
            <a:ext cx="1774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CMS@7TeV: </a:t>
            </a:r>
            <a:br>
              <a:rPr lang="en-US" b="0" i="1" dirty="0" smtClean="0"/>
            </a:br>
            <a:r>
              <a:rPr lang="en-US" b="0" i="1" dirty="0" smtClean="0"/>
              <a:t>~9% uncertainty</a:t>
            </a:r>
            <a:endParaRPr lang="en-US" b="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2144023" y="2743200"/>
            <a:ext cx="1257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0" i="1" dirty="0" smtClean="0"/>
              <a:t>~20%</a:t>
            </a:r>
            <a:br>
              <a:rPr lang="en-US" b="0" i="1" dirty="0" smtClean="0"/>
            </a:br>
            <a:r>
              <a:rPr lang="en-US" b="0" i="1" dirty="0" smtClean="0"/>
              <a:t>uncertainty</a:t>
            </a:r>
            <a:endParaRPr lang="en-US" b="0" i="1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548241"/>
              </p:ext>
            </p:extLst>
          </p:nvPr>
        </p:nvGraphicFramePr>
        <p:xfrm>
          <a:off x="6578336" y="5257800"/>
          <a:ext cx="2489464" cy="137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843"/>
                <a:gridCol w="1349621"/>
              </a:tblGrid>
              <a:tr h="19594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Experiment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000" baseline="0" dirty="0" err="1" smtClean="0">
                          <a:solidFill>
                            <a:schemeClr val="tx1"/>
                          </a:solidFill>
                        </a:rPr>
                        <a:t>pb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1959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D0 (t-</a:t>
                      </a:r>
                      <a:r>
                        <a:rPr lang="en-US" sz="1000" dirty="0" err="1" smtClean="0"/>
                        <a:t>chan</a:t>
                      </a:r>
                      <a:r>
                        <a:rPr lang="en-US" sz="1000" dirty="0" smtClean="0"/>
                        <a:t>)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2.90 ± 0.59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</a:tr>
              <a:tr h="1959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CDF (t-</a:t>
                      </a:r>
                      <a:r>
                        <a:rPr lang="en-US" sz="1000" dirty="0" err="1" smtClean="0"/>
                        <a:t>chan</a:t>
                      </a:r>
                      <a:r>
                        <a:rPr lang="en-US" sz="1000" dirty="0" smtClean="0"/>
                        <a:t>)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1.49 ± </a:t>
                      </a:r>
                      <a:r>
                        <a:rPr lang="en-US" sz="10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0.47</a:t>
                      </a:r>
                      <a:r>
                        <a:rPr lang="en-US" sz="10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0.42	</a:t>
                      </a:r>
                    </a:p>
                  </a:txBody>
                  <a:tcPr marL="0" marR="0" marT="0" marB="0">
                    <a:noFill/>
                  </a:tcPr>
                </a:tc>
              </a:tr>
              <a:tr h="1959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ATLAS 7 TeV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   83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3 ± </a:t>
                      </a:r>
                      <a:r>
                        <a:rPr lang="en-US" sz="10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US" sz="10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</a:tr>
              <a:tr h="1959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CMS 7 TeV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smtClean="0"/>
                        <a:t>67.2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6.1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</a:tr>
              <a:tr h="1959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ATLAS</a:t>
                      </a:r>
                      <a:r>
                        <a:rPr lang="en-US" sz="1000" baseline="0" dirty="0" smtClean="0"/>
                        <a:t> 8 TeV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   95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18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</a:tr>
              <a:tr h="1959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CMS 8 TeV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80.1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5.7 ± 12</a:t>
                      </a:r>
                      <a:endParaRPr lang="en-US" sz="1000" dirty="0"/>
                    </a:p>
                  </a:txBody>
                  <a:tcPr marL="0" marR="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987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657600" y="867980"/>
            <a:ext cx="5136515" cy="1875220"/>
            <a:chOff x="3956781" y="867980"/>
            <a:chExt cx="5345238" cy="195142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t="50461"/>
            <a:stretch/>
          </p:blipFill>
          <p:spPr>
            <a:xfrm>
              <a:off x="6553200" y="867980"/>
              <a:ext cx="2748819" cy="195142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/>
            <a:srcRect b="50861"/>
            <a:stretch/>
          </p:blipFill>
          <p:spPr>
            <a:xfrm>
              <a:off x="3956781" y="883765"/>
              <a:ext cx="2748819" cy="193563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top production t-channel by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334000"/>
          </a:xfrm>
        </p:spPr>
        <p:txBody>
          <a:bodyPr/>
          <a:lstStyle/>
          <a:p>
            <a:r>
              <a:rPr lang="en-US" dirty="0" smtClean="0"/>
              <a:t>Ratio top/anti-top</a:t>
            </a:r>
            <a:br>
              <a:rPr lang="en-US" dirty="0" smtClean="0"/>
            </a:br>
            <a:r>
              <a:rPr lang="en-US" dirty="0" smtClean="0"/>
              <a:t>production reflects </a:t>
            </a:r>
            <a:br>
              <a:rPr lang="en-US" dirty="0" smtClean="0"/>
            </a:br>
            <a:r>
              <a:rPr lang="en-US" dirty="0" smtClean="0"/>
              <a:t>quark content of proton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553200"/>
            <a:ext cx="7772400" cy="2286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Wouter</a:t>
            </a:r>
            <a:r>
              <a:rPr lang="en-US" dirty="0" smtClean="0"/>
              <a:t> </a:t>
            </a:r>
            <a:r>
              <a:rPr lang="en-US" dirty="0" err="1" smtClean="0"/>
              <a:t>Verkerke</a:t>
            </a:r>
            <a:r>
              <a:rPr lang="en-US" dirty="0" smtClean="0"/>
              <a:t>, NIKHEF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4" y="3207009"/>
            <a:ext cx="4387726" cy="34745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445" y="2614603"/>
            <a:ext cx="544871" cy="533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170314"/>
            <a:ext cx="4038600" cy="361148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343400" y="3807023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√s=8 TeV</a:t>
            </a:r>
            <a:endParaRPr lang="en-US" b="0" dirty="0"/>
          </a:p>
        </p:txBody>
      </p:sp>
      <p:sp>
        <p:nvSpPr>
          <p:cNvPr id="28" name="TextBox 27"/>
          <p:cNvSpPr txBox="1"/>
          <p:nvPr/>
        </p:nvSpPr>
        <p:spPr>
          <a:xfrm>
            <a:off x="4327852" y="5483423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√s=7 TeV</a:t>
            </a:r>
            <a:endParaRPr lang="en-US" b="0" dirty="0"/>
          </a:p>
        </p:txBody>
      </p:sp>
      <p:sp>
        <p:nvSpPr>
          <p:cNvPr id="17" name="TextBox 16"/>
          <p:cNvSpPr txBox="1"/>
          <p:nvPr/>
        </p:nvSpPr>
        <p:spPr>
          <a:xfrm>
            <a:off x="8763000" y="0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14</a:t>
            </a:r>
            <a:endParaRPr lang="en-US" b="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6553200"/>
            <a:ext cx="16558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CMS-PAS-TOP-12-038</a:t>
            </a:r>
          </a:p>
        </p:txBody>
      </p:sp>
      <p:sp>
        <p:nvSpPr>
          <p:cNvPr id="7" name="Rectangle 6"/>
          <p:cNvSpPr/>
          <p:nvPr/>
        </p:nvSpPr>
        <p:spPr>
          <a:xfrm>
            <a:off x="7398259" y="6553200"/>
            <a:ext cx="17457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1" dirty="0"/>
              <a:t>ATLAS-CONF-2012-056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0102" y="3262276"/>
            <a:ext cx="533400" cy="5156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612" y="4876800"/>
            <a:ext cx="544871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12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of </a:t>
            </a:r>
            <a:r>
              <a:rPr lang="en-US" i="1" dirty="0" smtClean="0"/>
              <a:t>W</a:t>
            </a:r>
            <a:r>
              <a:rPr lang="en-US" dirty="0" smtClean="0"/>
              <a:t>-</a:t>
            </a:r>
            <a:r>
              <a:rPr lang="en-US" i="1" dirty="0" smtClean="0"/>
              <a:t>t</a:t>
            </a:r>
            <a:r>
              <a:rPr lang="en-US" dirty="0" smtClean="0"/>
              <a:t> associated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top production in association with </a:t>
            </a:r>
            <a:r>
              <a:rPr lang="en-US" i="1" dirty="0" smtClean="0"/>
              <a:t>W</a:t>
            </a:r>
            <a:r>
              <a:rPr lang="en-US" dirty="0" smtClean="0"/>
              <a:t> boson recently observed at 4σ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70" y="1742016"/>
            <a:ext cx="3061330" cy="23918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0" y="4067137"/>
            <a:ext cx="3003549" cy="262999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48400" y="2492514"/>
            <a:ext cx="29231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0" i="1" dirty="0" smtClean="0">
                <a:solidFill>
                  <a:srgbClr val="FF6600"/>
                </a:solidFill>
              </a:rPr>
              <a:t>(3.3σ significance) </a:t>
            </a:r>
            <a:r>
              <a:rPr lang="en-US" sz="2000" b="0" i="1" dirty="0">
                <a:solidFill>
                  <a:srgbClr val="FF6600"/>
                </a:solidFill>
              </a:rPr>
              <a:t/>
            </a:r>
            <a:br>
              <a:rPr lang="en-US" sz="2000" b="0" i="1" dirty="0">
                <a:solidFill>
                  <a:srgbClr val="FF6600"/>
                </a:solidFill>
              </a:rPr>
            </a:br>
            <a:endParaRPr lang="en-US" sz="2000" b="0" i="1" dirty="0">
              <a:solidFill>
                <a:srgbClr val="FF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24600" y="4930914"/>
            <a:ext cx="29781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i="1" dirty="0" smtClean="0">
                <a:solidFill>
                  <a:srgbClr val="FF0000"/>
                </a:solidFill>
              </a:rPr>
              <a:t>(4.0σ significance) </a:t>
            </a:r>
            <a:r>
              <a:rPr lang="en-US" sz="2000" b="0" i="1" dirty="0">
                <a:solidFill>
                  <a:srgbClr val="FF0000"/>
                </a:solidFill>
              </a:rPr>
              <a:t/>
            </a:r>
            <a:br>
              <a:rPr lang="en-US" sz="2000" b="0" i="1" dirty="0">
                <a:solidFill>
                  <a:srgbClr val="FF0000"/>
                </a:solidFill>
              </a:rPr>
            </a:br>
            <a:endParaRPr lang="en-US" sz="2000" b="0" i="1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2584451"/>
            <a:ext cx="3547533" cy="2825749"/>
            <a:chOff x="457200" y="2279651"/>
            <a:chExt cx="3547533" cy="282574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5733" y="2279651"/>
              <a:ext cx="3429000" cy="2754313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 bwMode="auto">
            <a:xfrm>
              <a:off x="457200" y="4419600"/>
              <a:ext cx="2286000" cy="685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0" y="5410200"/>
            <a:ext cx="533400" cy="51562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7000" y="3048000"/>
            <a:ext cx="544871" cy="533400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908574"/>
              </p:ext>
            </p:extLst>
          </p:nvPr>
        </p:nvGraphicFramePr>
        <p:xfrm>
          <a:off x="6534150" y="2133600"/>
          <a:ext cx="222885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3" name="Equation" r:id="rId9" imgW="1371600" imgH="203200" progId="Equation.3">
                  <p:embed/>
                </p:oleObj>
              </mc:Choice>
              <mc:Fallback>
                <p:oleObj name="Equation" r:id="rId9" imgW="13716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34150" y="2133600"/>
                        <a:ext cx="222885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791263"/>
              </p:ext>
            </p:extLst>
          </p:nvPr>
        </p:nvGraphicFramePr>
        <p:xfrm>
          <a:off x="6492875" y="4581525"/>
          <a:ext cx="1279525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" name="Equation" r:id="rId11" imgW="787400" imgH="228600" progId="Equation.3">
                  <p:embed/>
                </p:oleObj>
              </mc:Choice>
              <mc:Fallback>
                <p:oleObj name="Equation" r:id="rId11" imgW="787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92875" y="4581525"/>
                        <a:ext cx="1279525" cy="371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77000" y="1887379"/>
            <a:ext cx="15238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0" i="1" dirty="0" smtClean="0"/>
              <a:t>PLB </a:t>
            </a:r>
            <a:r>
              <a:rPr lang="hu-HU" sz="1000" b="0" i="1" dirty="0"/>
              <a:t>716 (2012) </a:t>
            </a:r>
            <a:r>
              <a:rPr lang="hu-HU" sz="1000" b="0" i="1" dirty="0" smtClean="0"/>
              <a:t>142</a:t>
            </a:r>
            <a:endParaRPr lang="en-US" sz="1000" b="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4191000"/>
            <a:ext cx="1711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CERN-PH-EP-2012-</a:t>
            </a:r>
            <a:r>
              <a:rPr lang="en-US" sz="1000" b="0" i="1" dirty="0" smtClean="0"/>
              <a:t>266</a:t>
            </a:r>
            <a:br>
              <a:rPr lang="en-US" sz="1000" b="0" i="1" dirty="0" smtClean="0"/>
            </a:br>
            <a:r>
              <a:rPr lang="en-US" sz="1000" b="0" i="1" dirty="0" smtClean="0"/>
              <a:t>Submitted to PRL</a:t>
            </a:r>
            <a:endParaRPr lang="en-US" sz="1000" b="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15</a:t>
            </a:r>
            <a:endParaRPr lang="en-US" b="0" dirty="0"/>
          </a:p>
        </p:txBody>
      </p:sp>
      <p:sp>
        <p:nvSpPr>
          <p:cNvPr id="15" name="TextBox 14"/>
          <p:cNvSpPr txBox="1"/>
          <p:nvPr/>
        </p:nvSpPr>
        <p:spPr>
          <a:xfrm>
            <a:off x="2844903" y="2694320"/>
            <a:ext cx="34470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0" i="1" dirty="0"/>
              <a:t>l</a:t>
            </a:r>
            <a:r>
              <a:rPr lang="en-US" b="0" baseline="30000" dirty="0" smtClean="0"/>
              <a:t>+</a:t>
            </a:r>
            <a:endParaRPr lang="en-US" b="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3276600" y="4693032"/>
            <a:ext cx="304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0" i="1" dirty="0" smtClean="0"/>
              <a:t>l</a:t>
            </a:r>
            <a:r>
              <a:rPr lang="en-US" b="0" baseline="30000" dirty="0" smtClean="0"/>
              <a:t>-</a:t>
            </a:r>
            <a:endParaRPr lang="en-US" b="0" baseline="30000" dirty="0"/>
          </a:p>
        </p:txBody>
      </p:sp>
    </p:spTree>
    <p:extLst>
      <p:ext uri="{BB962C8B-B14F-4D97-AF65-F5344CB8AC3E}">
        <p14:creationId xmlns:p14="http://schemas.microsoft.com/office/powerpoint/2010/main" val="1989562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quark mass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combined top mass measurement </a:t>
            </a:r>
            <a:br>
              <a:rPr lang="en-US" dirty="0" smtClean="0"/>
            </a:br>
            <a:r>
              <a:rPr lang="en-US" dirty="0" smtClean="0"/>
              <a:t>still the worlds best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2114"/>
          <a:stretch/>
        </p:blipFill>
        <p:spPr>
          <a:xfrm>
            <a:off x="141816" y="1714500"/>
            <a:ext cx="5267191" cy="2476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1081" y="1594220"/>
            <a:ext cx="3650519" cy="51875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4967377"/>
            <a:ext cx="4700392" cy="707886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0" i="1" dirty="0" smtClean="0"/>
              <a:t>m(t) = 173.20 ± 0.51 ± 0.71 </a:t>
            </a:r>
            <a:r>
              <a:rPr lang="en-US" sz="2000" b="0" i="1" dirty="0" err="1" smtClean="0"/>
              <a:t>GeV</a:t>
            </a:r>
            <a:r>
              <a:rPr lang="en-US" sz="2000" b="0" i="1" dirty="0" smtClean="0"/>
              <a:t> </a:t>
            </a:r>
          </a:p>
          <a:p>
            <a:r>
              <a:rPr lang="en-US" sz="2000" b="0" i="1" dirty="0"/>
              <a:t> </a:t>
            </a:r>
            <a:r>
              <a:rPr lang="en-US" sz="2000" b="0" i="1" dirty="0" smtClean="0"/>
              <a:t>      = 173.20 ± 0.87 </a:t>
            </a:r>
            <a:r>
              <a:rPr lang="en-US" sz="2000" b="0" i="1" dirty="0" err="1" smtClean="0"/>
              <a:t>GeV</a:t>
            </a:r>
            <a:endParaRPr lang="en-US" sz="2000" b="0" i="1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5079810" y="5517127"/>
            <a:ext cx="482790" cy="27407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81000" y="4188023"/>
            <a:ext cx="47197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Now includes 2 new CDF result on full run-II data</a:t>
            </a:r>
            <a:br>
              <a:rPr lang="en-US" b="0" i="1" dirty="0" smtClean="0">
                <a:solidFill>
                  <a:srgbClr val="FF0000"/>
                </a:solidFill>
              </a:rPr>
            </a:br>
            <a:r>
              <a:rPr lang="en-US" sz="1000" b="0" i="1" dirty="0" smtClean="0">
                <a:solidFill>
                  <a:srgbClr val="FF0000"/>
                </a:solidFill>
              </a:rPr>
              <a:t>PRL 109 152003 &amp; CDF note 10810   </a:t>
            </a:r>
            <a:r>
              <a:rPr lang="en-US" b="0" i="1" dirty="0" smtClean="0">
                <a:solidFill>
                  <a:srgbClr val="FF0000"/>
                </a:solidFill>
              </a:rPr>
              <a:t/>
            </a:r>
            <a:br>
              <a:rPr lang="en-US" b="0" i="1" dirty="0" smtClean="0">
                <a:solidFill>
                  <a:srgbClr val="FF0000"/>
                </a:solidFill>
              </a:rPr>
            </a:br>
            <a:endParaRPr lang="en-US" b="0" i="1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5971" y="992980"/>
            <a:ext cx="587829" cy="6166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3800" y="1066800"/>
            <a:ext cx="731157" cy="5031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16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232715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LHC is making progress…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305800" cy="5334000"/>
          </a:xfrm>
        </p:spPr>
        <p:txBody>
          <a:bodyPr/>
          <a:lstStyle/>
          <a:p>
            <a:r>
              <a:rPr lang="en-US" dirty="0" smtClean="0"/>
              <a:t>Best single ATLAS result </a:t>
            </a:r>
            <a:r>
              <a:rPr lang="en-US" dirty="0" smtClean="0"/>
              <a:t>(new! - 3D </a:t>
            </a:r>
            <a:r>
              <a:rPr lang="en-US" dirty="0" smtClean="0"/>
              <a:t>template fit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W</a:t>
            </a:r>
            <a:r>
              <a:rPr lang="en-US" dirty="0" err="1" smtClean="0"/>
              <a:t>,m</a:t>
            </a:r>
            <a:r>
              <a:rPr lang="en-US" baseline="-25000" dirty="0" err="1" smtClean="0"/>
              <a:t>t</a:t>
            </a:r>
            <a:r>
              <a:rPr lang="en-US" dirty="0" err="1" smtClean="0"/>
              <a:t>,R</a:t>
            </a:r>
            <a:r>
              <a:rPr lang="en-US" baseline="-25000" dirty="0" err="1" smtClean="0"/>
              <a:t>lb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Best single CMS result (ideogram method)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3352800"/>
            <a:ext cx="4623200" cy="33349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66800" y="1371600"/>
            <a:ext cx="8534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1600" b="0" i="1" dirty="0" smtClean="0">
                <a:solidFill>
                  <a:srgbClr val="FF0000"/>
                </a:solidFill>
              </a:rPr>
              <a:t>m(t)</a:t>
            </a:r>
            <a:r>
              <a:rPr lang="ro-RO" sz="1600" b="0" dirty="0" smtClean="0">
                <a:solidFill>
                  <a:srgbClr val="FF0000"/>
                </a:solidFill>
              </a:rPr>
              <a:t>= 172.31 </a:t>
            </a:r>
            <a:r>
              <a:rPr lang="ro-RO" sz="1600" b="0" dirty="0">
                <a:solidFill>
                  <a:srgbClr val="FF0000"/>
                </a:solidFill>
              </a:rPr>
              <a:t>± 0.23 (stat) ± 0.27 (JSF) ± 0.67 (bJSF) ± 1.35 (syst) GeV </a:t>
            </a:r>
            <a:endParaRPr lang="en-US" sz="1600" b="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6800" y="2286000"/>
            <a:ext cx="8534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1600" b="0" i="1" dirty="0" smtClean="0">
                <a:solidFill>
                  <a:srgbClr val="FF0000"/>
                </a:solidFill>
              </a:rPr>
              <a:t>m(t)</a:t>
            </a:r>
            <a:r>
              <a:rPr lang="ro-RO" sz="1600" b="0" dirty="0" smtClean="0">
                <a:solidFill>
                  <a:srgbClr val="FF0000"/>
                </a:solidFill>
              </a:rPr>
              <a:t>= 173.49 </a:t>
            </a:r>
            <a:r>
              <a:rPr lang="ro-RO" sz="1600" b="0" dirty="0">
                <a:solidFill>
                  <a:srgbClr val="FF0000"/>
                </a:solidFill>
              </a:rPr>
              <a:t>± </a:t>
            </a:r>
            <a:r>
              <a:rPr lang="ro-RO" sz="1600" b="0" dirty="0" smtClean="0">
                <a:solidFill>
                  <a:srgbClr val="FF0000"/>
                </a:solidFill>
              </a:rPr>
              <a:t>0.43 </a:t>
            </a:r>
            <a:r>
              <a:rPr lang="ro-RO" sz="1600" b="0" dirty="0">
                <a:solidFill>
                  <a:srgbClr val="FF0000"/>
                </a:solidFill>
              </a:rPr>
              <a:t>(</a:t>
            </a:r>
            <a:r>
              <a:rPr lang="ro-RO" sz="1600" b="0" dirty="0" smtClean="0">
                <a:solidFill>
                  <a:srgbClr val="FF0000"/>
                </a:solidFill>
              </a:rPr>
              <a:t>stat+JES) ± 0.98 </a:t>
            </a:r>
            <a:r>
              <a:rPr lang="ro-RO" sz="1600" b="0" dirty="0">
                <a:solidFill>
                  <a:srgbClr val="FF0000"/>
                </a:solidFill>
              </a:rPr>
              <a:t>(syst) GeV </a:t>
            </a:r>
            <a:endParaRPr lang="en-US" sz="1600" b="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b="3253"/>
          <a:stretch/>
        </p:blipFill>
        <p:spPr>
          <a:xfrm>
            <a:off x="5105400" y="3200399"/>
            <a:ext cx="3733800" cy="345399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5341" y="2788199"/>
            <a:ext cx="533400" cy="51562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7464" y="2877297"/>
            <a:ext cx="544871" cy="533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48400" y="3030379"/>
            <a:ext cx="1544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0" i="1" dirty="0" smtClean="0"/>
              <a:t>JHEP</a:t>
            </a:r>
            <a:r>
              <a:rPr lang="hu-HU" sz="1000" b="0" dirty="0" smtClean="0"/>
              <a:t> </a:t>
            </a:r>
            <a:r>
              <a:rPr lang="hu-HU" sz="1000" b="0" dirty="0"/>
              <a:t>12 (2012) 105</a:t>
            </a:r>
            <a:endParaRPr lang="en-US" sz="1000" b="0" dirty="0"/>
          </a:p>
        </p:txBody>
      </p:sp>
      <p:sp>
        <p:nvSpPr>
          <p:cNvPr id="19" name="Rectangle 18"/>
          <p:cNvSpPr/>
          <p:nvPr/>
        </p:nvSpPr>
        <p:spPr>
          <a:xfrm>
            <a:off x="1828800" y="3106579"/>
            <a:ext cx="17457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1" dirty="0"/>
              <a:t>ATLAS-CONF-2013-046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17</a:t>
            </a:r>
            <a:endParaRPr lang="en-US" b="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6858000" y="1752600"/>
            <a:ext cx="304800" cy="30480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162800" y="1991380"/>
            <a:ext cx="1584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rgbClr val="0000FF"/>
                </a:solidFill>
              </a:rPr>
              <a:t>Now measured</a:t>
            </a:r>
            <a:br>
              <a:rPr lang="en-US" b="0" i="1" dirty="0" smtClean="0">
                <a:solidFill>
                  <a:srgbClr val="0000FF"/>
                </a:solidFill>
              </a:rPr>
            </a:br>
            <a:r>
              <a:rPr lang="en-US" b="0" i="1" dirty="0" smtClean="0">
                <a:solidFill>
                  <a:srgbClr val="0000FF"/>
                </a:solidFill>
              </a:rPr>
              <a:t>from data</a:t>
            </a:r>
            <a:endParaRPr lang="en-US" b="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449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LHC is making progress…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334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Work </a:t>
            </a:r>
            <a:r>
              <a:rPr lang="en-US" dirty="0"/>
              <a:t>towards LHC </a:t>
            </a:r>
            <a:r>
              <a:rPr lang="en-US" dirty="0" smtClean="0"/>
              <a:t>mass combination </a:t>
            </a:r>
            <a:r>
              <a:rPr lang="en-US" dirty="0"/>
              <a:t>on </a:t>
            </a:r>
            <a:r>
              <a:rPr lang="en-US" dirty="0" smtClean="0"/>
              <a:t>going</a:t>
            </a:r>
          </a:p>
          <a:p>
            <a:pPr lvl="1"/>
            <a:r>
              <a:rPr lang="en-US" dirty="0" smtClean="0"/>
              <a:t>Common </a:t>
            </a:r>
            <a:r>
              <a:rPr lang="en-US" dirty="0"/>
              <a:t>treatment of </a:t>
            </a:r>
            <a:r>
              <a:rPr lang="en-US" dirty="0" smtClean="0"/>
              <a:t>modeling </a:t>
            </a:r>
            <a:r>
              <a:rPr lang="en-US" dirty="0"/>
              <a:t>uncertainties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e.g. </a:t>
            </a:r>
            <a:r>
              <a:rPr lang="en-US" dirty="0" err="1"/>
              <a:t>hadronisation</a:t>
            </a:r>
            <a:r>
              <a:rPr lang="en-US" dirty="0" smtClean="0"/>
              <a:t>) will be important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Also: CMS Measurement of m(</a:t>
            </a:r>
            <a:r>
              <a:rPr lang="en-US" i="1" dirty="0" smtClean="0"/>
              <a:t>t</a:t>
            </a:r>
            <a:r>
              <a:rPr lang="en-US" dirty="0" smtClean="0"/>
              <a:t>) – m(</a:t>
            </a:r>
            <a:r>
              <a:rPr lang="en-US" i="1" dirty="0" smtClean="0"/>
              <a:t>t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test of CPT theorem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18824"/>
          <a:stretch/>
        </p:blipFill>
        <p:spPr>
          <a:xfrm>
            <a:off x="2971800" y="1037069"/>
            <a:ext cx="4724400" cy="29253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27259" y="1037069"/>
            <a:ext cx="1263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best ATLAS </a:t>
            </a:r>
            <a:endParaRPr lang="en-US" b="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27259" y="1494269"/>
            <a:ext cx="1084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best CMS</a:t>
            </a:r>
            <a:endParaRPr lang="en-US" b="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49271" y="1948492"/>
            <a:ext cx="936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best D0</a:t>
            </a:r>
            <a:endParaRPr lang="en-US" b="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87270" y="2405692"/>
            <a:ext cx="1051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best CDF</a:t>
            </a:r>
            <a:endParaRPr lang="en-US" b="0" i="1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2438400" y="1189469"/>
            <a:ext cx="457200" cy="762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2362200" y="1646669"/>
            <a:ext cx="550333" cy="1481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2362200" y="2103869"/>
            <a:ext cx="609600" cy="6138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2362200" y="2486986"/>
            <a:ext cx="560917" cy="13546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b="97267"/>
          <a:stretch/>
        </p:blipFill>
        <p:spPr>
          <a:xfrm>
            <a:off x="2971800" y="938570"/>
            <a:ext cx="4724400" cy="98499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088082"/>
              </p:ext>
            </p:extLst>
          </p:nvPr>
        </p:nvGraphicFramePr>
        <p:xfrm>
          <a:off x="2588325" y="6019800"/>
          <a:ext cx="3507675" cy="425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3" name="Equation" r:id="rId5" imgW="1778000" imgH="215900" progId="Equation.3">
                  <p:embed/>
                </p:oleObj>
              </mc:Choice>
              <mc:Fallback>
                <p:oleObj name="Equation" r:id="rId5" imgW="17780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88325" y="6019800"/>
                        <a:ext cx="3507675" cy="425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621" y="1410102"/>
            <a:ext cx="533400" cy="5156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0" y="884669"/>
            <a:ext cx="544871" cy="5334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5307" y="2350449"/>
            <a:ext cx="587829" cy="6166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0366" y="1905332"/>
            <a:ext cx="731157" cy="503123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 bwMode="auto">
          <a:xfrm>
            <a:off x="5943600" y="53340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>
          <a:xfrm>
            <a:off x="6629400" y="6096000"/>
            <a:ext cx="16558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1" dirty="0"/>
              <a:t>CMS-PAS-TOP-12-031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5600" y="5562600"/>
            <a:ext cx="533400" cy="51562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18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628982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232" y="3962400"/>
            <a:ext cx="2602829" cy="25781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2743200" y="1676400"/>
            <a:ext cx="304800" cy="381000"/>
          </a:xfrm>
          <a:prstGeom prst="rect">
            <a:avLst/>
          </a:prstGeom>
          <a:solidFill>
            <a:srgbClr val="45D2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705600" y="1676400"/>
            <a:ext cx="304800" cy="381000"/>
          </a:xfrm>
          <a:prstGeom prst="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943600" y="1676400"/>
            <a:ext cx="304800" cy="381000"/>
          </a:xfrm>
          <a:prstGeom prst="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505200" y="1676400"/>
            <a:ext cx="304800" cy="381000"/>
          </a:xfrm>
          <a:prstGeom prst="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V-A structure of </a:t>
            </a:r>
            <a:r>
              <a:rPr lang="en-US" i="1" dirty="0" err="1"/>
              <a:t>Wtb</a:t>
            </a:r>
            <a:r>
              <a:rPr lang="en-US" dirty="0"/>
              <a:t> </a:t>
            </a:r>
            <a:r>
              <a:rPr lang="en-US" dirty="0" smtClean="0"/>
              <a:t>vertex and anomalous couplings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</a:t>
            </a:r>
            <a:r>
              <a:rPr lang="en-US" dirty="0" err="1"/>
              <a:t>L</a:t>
            </a:r>
            <a:r>
              <a:rPr lang="en-US" dirty="0" err="1" smtClean="0"/>
              <a:t>agrangian</a:t>
            </a:r>
            <a:r>
              <a:rPr lang="en-US" dirty="0" smtClean="0"/>
              <a:t> for </a:t>
            </a:r>
            <a:r>
              <a:rPr lang="en-US" dirty="0" err="1" smtClean="0"/>
              <a:t>Wtb</a:t>
            </a:r>
            <a:r>
              <a:rPr lang="en-US" dirty="0" smtClean="0"/>
              <a:t> vertex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Various couplings result in different angular distributions of W bosons (e.g. polarization)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886363" y="1676400"/>
            <a:ext cx="7495637" cy="5242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" y="26670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solidFill>
                  <a:srgbClr val="008000"/>
                </a:solidFill>
              </a:rPr>
              <a:t>CKM matrix element </a:t>
            </a:r>
            <a:r>
              <a:rPr lang="en-US" sz="1800" b="0" dirty="0" err="1" smtClean="0">
                <a:solidFill>
                  <a:srgbClr val="008000"/>
                </a:solidFill>
              </a:rPr>
              <a:t>V</a:t>
            </a:r>
            <a:r>
              <a:rPr lang="en-US" sz="1800" b="0" baseline="-25000" dirty="0" err="1" smtClean="0">
                <a:solidFill>
                  <a:srgbClr val="008000"/>
                </a:solidFill>
              </a:rPr>
              <a:t>tb</a:t>
            </a:r>
            <a:r>
              <a:rPr lang="en-US" sz="1800" b="0" dirty="0" smtClean="0">
                <a:solidFill>
                  <a:srgbClr val="008000"/>
                </a:solidFill>
              </a:rPr>
              <a:t> ~ 1</a:t>
            </a:r>
            <a:endParaRPr lang="en-US" sz="1800" b="0" dirty="0">
              <a:solidFill>
                <a:srgbClr val="008000"/>
              </a:solidFill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 bwMode="auto">
          <a:xfrm flipV="1">
            <a:off x="2400300" y="2057400"/>
            <a:ext cx="419100" cy="609600"/>
          </a:xfrm>
          <a:prstGeom prst="straightConnector1">
            <a:avLst/>
          </a:prstGeom>
          <a:noFill/>
          <a:ln w="38100" cap="flat" cmpd="sng" algn="ctr">
            <a:solidFill>
              <a:srgbClr val="33993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648200" y="2754868"/>
            <a:ext cx="4326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FF7A01"/>
                </a:solidFill>
              </a:rPr>
              <a:t>Anomalous couplings (all ≈0 in SM)</a:t>
            </a:r>
            <a:endParaRPr lang="en-US" sz="1800" b="0" dirty="0">
              <a:solidFill>
                <a:srgbClr val="FF7A0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3733803" y="2057400"/>
            <a:ext cx="2971797" cy="685800"/>
          </a:xfrm>
          <a:prstGeom prst="straightConnector1">
            <a:avLst/>
          </a:prstGeom>
          <a:noFill/>
          <a:ln w="38100" cap="flat" cmpd="sng" algn="ctr">
            <a:solidFill>
              <a:srgbClr val="FF7A0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 flipV="1">
            <a:off x="6096000" y="2057400"/>
            <a:ext cx="621150" cy="697468"/>
          </a:xfrm>
          <a:prstGeom prst="straightConnector1">
            <a:avLst/>
          </a:prstGeom>
          <a:noFill/>
          <a:ln w="38100" cap="flat" cmpd="sng" algn="ctr">
            <a:solidFill>
              <a:srgbClr val="FF7A0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6717150" y="2057400"/>
            <a:ext cx="140850" cy="697468"/>
          </a:xfrm>
          <a:prstGeom prst="straightConnector1">
            <a:avLst/>
          </a:prstGeom>
          <a:noFill/>
          <a:ln w="38100" cap="flat" cmpd="sng" algn="ctr">
            <a:solidFill>
              <a:srgbClr val="FF7A0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81400" y="4036484"/>
            <a:ext cx="2667000" cy="2667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943600" y="4419600"/>
            <a:ext cx="3124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b="0" i="1" dirty="0">
                <a:solidFill>
                  <a:srgbClr val="008000"/>
                </a:solidFill>
              </a:rPr>
              <a:t>NNLO </a:t>
            </a:r>
            <a:r>
              <a:rPr lang="en-US" sz="1600" b="0" i="1" dirty="0" smtClean="0">
                <a:solidFill>
                  <a:srgbClr val="008000"/>
                </a:solidFill>
              </a:rPr>
              <a:t>SM prediction</a:t>
            </a:r>
            <a:br>
              <a:rPr lang="en-US" sz="1600" b="0" i="1" dirty="0" smtClean="0">
                <a:solidFill>
                  <a:srgbClr val="008000"/>
                </a:solidFill>
              </a:rPr>
            </a:br>
            <a:r>
              <a:rPr lang="en-US" sz="1600" b="0" i="1" dirty="0" smtClean="0">
                <a:solidFill>
                  <a:srgbClr val="008000"/>
                </a:solidFill>
              </a:rPr>
              <a:t>W boson polarization</a:t>
            </a:r>
            <a:r>
              <a:rPr lang="en-US" sz="1600" b="0" u="sng" dirty="0" smtClean="0">
                <a:solidFill>
                  <a:srgbClr val="008000"/>
                </a:solidFill>
              </a:rPr>
              <a:t/>
            </a:r>
            <a:br>
              <a:rPr lang="en-US" sz="1600" b="0" u="sng" dirty="0" smtClean="0">
                <a:solidFill>
                  <a:srgbClr val="008000"/>
                </a:solidFill>
              </a:rPr>
            </a:br>
            <a:r>
              <a:rPr lang="en-US" sz="1600" b="0" dirty="0" smtClean="0">
                <a:solidFill>
                  <a:schemeClr val="accent2"/>
                </a:solidFill>
              </a:rPr>
              <a:t>( 68.5 ± 0.5 )</a:t>
            </a:r>
            <a:r>
              <a:rPr lang="en-US" sz="1600" b="0" dirty="0">
                <a:solidFill>
                  <a:schemeClr val="accent2"/>
                </a:solidFill>
              </a:rPr>
              <a:t>% </a:t>
            </a:r>
            <a:r>
              <a:rPr lang="en-US" sz="1600" b="0" dirty="0" smtClean="0">
                <a:solidFill>
                  <a:schemeClr val="accent2"/>
                </a:solidFill>
              </a:rPr>
              <a:t>long.,</a:t>
            </a:r>
            <a:r>
              <a:rPr lang="en-US" sz="1600" b="0" dirty="0" smtClean="0"/>
              <a:t>  </a:t>
            </a:r>
            <a:br>
              <a:rPr lang="en-US" sz="1600" b="0" dirty="0" smtClean="0"/>
            </a:br>
            <a:r>
              <a:rPr lang="en-US" sz="1600" b="0" dirty="0" smtClean="0">
                <a:solidFill>
                  <a:srgbClr val="FF00FF"/>
                </a:solidFill>
              </a:rPr>
              <a:t>( 31.1 ± 0.5 )</a:t>
            </a:r>
            <a:r>
              <a:rPr lang="en-US" sz="1600" b="0" dirty="0">
                <a:solidFill>
                  <a:srgbClr val="FF00FF"/>
                </a:solidFill>
              </a:rPr>
              <a:t>% LH, </a:t>
            </a:r>
            <a:r>
              <a:rPr lang="en-US" sz="1600" b="0" dirty="0" smtClean="0">
                <a:solidFill>
                  <a:srgbClr val="FF00FF"/>
                </a:solidFill>
              </a:rPr>
              <a:t/>
            </a:r>
            <a:br>
              <a:rPr lang="en-US" sz="1600" b="0" dirty="0" smtClean="0">
                <a:solidFill>
                  <a:srgbClr val="FF00FF"/>
                </a:solidFill>
              </a:rPr>
            </a:br>
            <a:r>
              <a:rPr lang="en-US" sz="1600" b="0" dirty="0" smtClean="0">
                <a:solidFill>
                  <a:srgbClr val="FF0000"/>
                </a:solidFill>
              </a:rPr>
              <a:t>( 0.17 ± 0.01 )</a:t>
            </a:r>
            <a:r>
              <a:rPr lang="en-US" sz="1600" b="0" dirty="0">
                <a:solidFill>
                  <a:srgbClr val="FF0000"/>
                </a:solidFill>
              </a:rPr>
              <a:t>% RH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90800" y="1371600"/>
            <a:ext cx="1722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Vector couplings</a:t>
            </a:r>
            <a:endParaRPr lang="en-US" b="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5715000" y="1371600"/>
            <a:ext cx="175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Tensor couplings</a:t>
            </a:r>
            <a:endParaRPr lang="en-US" b="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19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225448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quark physics -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334000"/>
          </a:xfrm>
        </p:spPr>
        <p:txBody>
          <a:bodyPr/>
          <a:lstStyle/>
          <a:p>
            <a:r>
              <a:rPr lang="en-US" dirty="0" smtClean="0"/>
              <a:t>Large mass, short life time make top quark</a:t>
            </a:r>
            <a:br>
              <a:rPr lang="en-US" dirty="0" smtClean="0"/>
            </a:br>
            <a:r>
              <a:rPr lang="en-US" dirty="0" smtClean="0"/>
              <a:t>interesting object for study: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Short life time </a:t>
            </a:r>
            <a:r>
              <a:rPr lang="en-US" dirty="0" smtClean="0">
                <a:sym typeface="Wingdings"/>
              </a:rPr>
              <a:t> No </a:t>
            </a:r>
            <a:r>
              <a:rPr lang="en-US" dirty="0" err="1" smtClean="0">
                <a:sym typeface="Wingdings"/>
              </a:rPr>
              <a:t>hadronization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into bound states:</a:t>
            </a:r>
          </a:p>
          <a:p>
            <a:pPr lvl="1"/>
            <a:r>
              <a:rPr lang="en-US" dirty="0" smtClean="0">
                <a:sym typeface="Wingdings"/>
              </a:rPr>
              <a:t>Can study many properties of ‘bare’ top quark and its production mechanism (couplings, spin correlations etc…)</a:t>
            </a:r>
          </a:p>
          <a:p>
            <a:r>
              <a:rPr lang="en-US" dirty="0" smtClean="0">
                <a:sym typeface="Wingdings"/>
              </a:rPr>
              <a:t>Large mass  Favored decay product of many NP particles</a:t>
            </a:r>
          </a:p>
          <a:p>
            <a:pPr lvl="1"/>
            <a:r>
              <a:rPr lang="en-US" dirty="0" smtClean="0">
                <a:sym typeface="Wingdings"/>
              </a:rPr>
              <a:t>Modifications of top production may be indicative of new physics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Wouter Verkerke, NIKHEF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48404"/>
          <a:stretch/>
        </p:blipFill>
        <p:spPr>
          <a:xfrm>
            <a:off x="930547" y="1684551"/>
            <a:ext cx="7952406" cy="26675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839200" y="0"/>
            <a:ext cx="298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5871" y="2133600"/>
            <a:ext cx="305729" cy="284693"/>
          </a:xfrm>
          <a:prstGeom prst="rect">
            <a:avLst/>
          </a:prstGeom>
          <a:solidFill>
            <a:srgbClr val="FFFFFF"/>
          </a:solidFill>
        </p:spPr>
        <p:txBody>
          <a:bodyPr wrap="none" lIns="0" rIns="0" rtlCol="0">
            <a:spAutoFit/>
          </a:bodyPr>
          <a:lstStyle/>
          <a:p>
            <a:r>
              <a:rPr lang="en-US" sz="1250" b="0" dirty="0" smtClean="0"/>
              <a:t>173</a:t>
            </a:r>
            <a:endParaRPr lang="en-US" sz="1250" b="0" dirty="0"/>
          </a:p>
        </p:txBody>
      </p:sp>
    </p:spTree>
    <p:extLst>
      <p:ext uri="{BB962C8B-B14F-4D97-AF65-F5344CB8AC3E}">
        <p14:creationId xmlns:p14="http://schemas.microsoft.com/office/powerpoint/2010/main" val="2002238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447800"/>
            <a:ext cx="4005714" cy="335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W</a:t>
            </a:r>
            <a:r>
              <a:rPr lang="en-US" dirty="0" smtClean="0"/>
              <a:t> Polarization measurement in </a:t>
            </a:r>
            <a:r>
              <a:rPr lang="en-US" dirty="0" err="1" smtClean="0"/>
              <a:t>ttbar</a:t>
            </a:r>
            <a:r>
              <a:rPr lang="en-US" dirty="0" smtClean="0"/>
              <a:t>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Combined LHC measurement is most precise result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638800" y="1447800"/>
            <a:ext cx="1653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err="1" smtClean="0">
                <a:solidFill>
                  <a:srgbClr val="FF0000"/>
                </a:solidFill>
              </a:rPr>
              <a:t>Tevatron</a:t>
            </a:r>
            <a:r>
              <a:rPr lang="en-US" b="0" i="1" dirty="0" smtClean="0">
                <a:solidFill>
                  <a:srgbClr val="FF0000"/>
                </a:solidFill>
              </a:rPr>
              <a:t> comb.</a:t>
            </a:r>
            <a:endParaRPr lang="en-US" b="0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676400"/>
            <a:ext cx="4808340" cy="30986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2098" y="5909846"/>
            <a:ext cx="6736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i="1" dirty="0" smtClean="0"/>
              <a:t>NB: Latest CMS </a:t>
            </a:r>
            <a:r>
              <a:rPr lang="en-US" sz="1600" b="0" i="1" dirty="0" err="1" smtClean="0"/>
              <a:t>dilepton</a:t>
            </a:r>
            <a:r>
              <a:rPr lang="en-US" sz="1600" b="0" i="1" dirty="0" smtClean="0"/>
              <a:t> measurement </a:t>
            </a:r>
            <a:r>
              <a:rPr lang="en-US" sz="1600" b="0" i="1" u="sng" dirty="0" smtClean="0"/>
              <a:t>not</a:t>
            </a:r>
            <a:r>
              <a:rPr lang="en-US" sz="1600" b="0" i="1" dirty="0" smtClean="0"/>
              <a:t> in LHC combination</a:t>
            </a:r>
            <a:endParaRPr lang="en-US" sz="1600" b="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" y="1447800"/>
            <a:ext cx="1764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LHC combination</a:t>
            </a:r>
            <a:endParaRPr lang="en-US" b="0" i="1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3411" y="4407792"/>
            <a:ext cx="533400" cy="51562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358" y="4353499"/>
            <a:ext cx="544871" cy="5334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0371" y="4412520"/>
            <a:ext cx="587829" cy="61668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9970" y="4479512"/>
            <a:ext cx="731157" cy="503123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669552"/>
              </p:ext>
            </p:extLst>
          </p:nvPr>
        </p:nvGraphicFramePr>
        <p:xfrm>
          <a:off x="554037" y="6259513"/>
          <a:ext cx="4551363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6" name="Equation" r:id="rId10" imgW="3352800" imgH="215900" progId="Equation.3">
                  <p:embed/>
                </p:oleObj>
              </mc:Choice>
              <mc:Fallback>
                <p:oleObj name="Equation" r:id="rId10" imgW="3352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4037" y="6259513"/>
                        <a:ext cx="4551363" cy="293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30465" y="1506379"/>
            <a:ext cx="33035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ATLAS-CONF-2013-033 </a:t>
            </a:r>
            <a:r>
              <a:rPr lang="en-US" sz="1000" b="0" i="1" dirty="0" smtClean="0"/>
              <a:t>/ CMS </a:t>
            </a:r>
            <a:r>
              <a:rPr lang="en-US" sz="1000" b="0" i="1" dirty="0"/>
              <a:t>PAS TOP-12-025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08749" y="1506379"/>
            <a:ext cx="18066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PRD 85 , 091104 (2012)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81600" y="6248400"/>
            <a:ext cx="16558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CMS-PAS-TOP-12-015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5961380"/>
            <a:ext cx="533400" cy="5156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5711825" y="3311525"/>
            <a:ext cx="2990850" cy="911225"/>
          </a:xfrm>
          <a:prstGeom prst="rect">
            <a:avLst/>
          </a:prstGeom>
          <a:solidFill>
            <a:srgbClr val="FF6600">
              <a:alpha val="2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112000" y="1781175"/>
            <a:ext cx="355600" cy="2517775"/>
          </a:xfrm>
          <a:prstGeom prst="rect">
            <a:avLst/>
          </a:prstGeom>
          <a:solidFill>
            <a:srgbClr val="FF6600">
              <a:alpha val="2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623204"/>
              </p:ext>
            </p:extLst>
          </p:nvPr>
        </p:nvGraphicFramePr>
        <p:xfrm>
          <a:off x="2390775" y="4953000"/>
          <a:ext cx="1800225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7" name="Equation" r:id="rId12" imgW="1612900" imgH="673100" progId="Equation.3">
                  <p:embed/>
                </p:oleObj>
              </mc:Choice>
              <mc:Fallback>
                <p:oleObj name="Equation" r:id="rId12" imgW="1612900" imgH="673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390775" y="4953000"/>
                        <a:ext cx="1800225" cy="750888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0806339"/>
              </p:ext>
            </p:extLst>
          </p:nvPr>
        </p:nvGraphicFramePr>
        <p:xfrm>
          <a:off x="6319473" y="5136135"/>
          <a:ext cx="1910127" cy="502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8" name="Equation" r:id="rId14" imgW="1689100" imgH="444500" progId="Equation.3">
                  <p:embed/>
                </p:oleObj>
              </mc:Choice>
              <mc:Fallback>
                <p:oleObj name="Equation" r:id="rId14" imgW="16891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319473" y="5136135"/>
                        <a:ext cx="1910127" cy="502665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Freeform 30"/>
          <p:cNvSpPr/>
          <p:nvPr/>
        </p:nvSpPr>
        <p:spPr>
          <a:xfrm>
            <a:off x="4219373" y="3585194"/>
            <a:ext cx="1471229" cy="1582538"/>
          </a:xfrm>
          <a:custGeom>
            <a:avLst/>
            <a:gdLst>
              <a:gd name="connsiteX0" fmla="*/ 0 w 1471229"/>
              <a:gd name="connsiteY0" fmla="*/ 1480670 h 1582538"/>
              <a:gd name="connsiteX1" fmla="*/ 1082603 w 1471229"/>
              <a:gd name="connsiteY1" fmla="*/ 1452912 h 1582538"/>
              <a:gd name="connsiteX2" fmla="*/ 645398 w 1471229"/>
              <a:gd name="connsiteY2" fmla="*/ 203795 h 1582538"/>
              <a:gd name="connsiteX3" fmla="*/ 1471229 w 1471229"/>
              <a:gd name="connsiteY3" fmla="*/ 2548 h 158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1229" h="1582538">
                <a:moveTo>
                  <a:pt x="0" y="1480670"/>
                </a:moveTo>
                <a:cubicBezTo>
                  <a:pt x="487518" y="1573197"/>
                  <a:pt x="975037" y="1665724"/>
                  <a:pt x="1082603" y="1452912"/>
                </a:cubicBezTo>
                <a:cubicBezTo>
                  <a:pt x="1190169" y="1240100"/>
                  <a:pt x="580627" y="445522"/>
                  <a:pt x="645398" y="203795"/>
                </a:cubicBezTo>
                <a:cubicBezTo>
                  <a:pt x="710169" y="-37932"/>
                  <a:pt x="1471229" y="2548"/>
                  <a:pt x="1471229" y="2548"/>
                </a:cubicBezTo>
              </a:path>
            </a:pathLst>
          </a:custGeom>
          <a:ln w="28575" cmpd="sng">
            <a:solidFill>
              <a:srgbClr val="FFCC66"/>
            </a:solidFill>
            <a:headEnd type="none"/>
            <a:tailEnd type="triangle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4233253" y="4302515"/>
            <a:ext cx="2931333" cy="1296881"/>
          </a:xfrm>
          <a:custGeom>
            <a:avLst/>
            <a:gdLst>
              <a:gd name="connsiteX0" fmla="*/ 0 w 1762699"/>
              <a:gd name="connsiteY0" fmla="*/ 1290754 h 1295607"/>
              <a:gd name="connsiteX1" fmla="*/ 1637783 w 1762699"/>
              <a:gd name="connsiteY1" fmla="*/ 1158903 h 1295607"/>
              <a:gd name="connsiteX2" fmla="*/ 1429590 w 1762699"/>
              <a:gd name="connsiteY2" fmla="*/ 381675 h 1295607"/>
              <a:gd name="connsiteX3" fmla="*/ 1762699 w 1762699"/>
              <a:gd name="connsiteY3" fmla="*/ 0 h 1295607"/>
              <a:gd name="connsiteX0" fmla="*/ 0 w 2664878"/>
              <a:gd name="connsiteY0" fmla="*/ 1283814 h 1288667"/>
              <a:gd name="connsiteX1" fmla="*/ 1637783 w 2664878"/>
              <a:gd name="connsiteY1" fmla="*/ 1151963 h 1288667"/>
              <a:gd name="connsiteX2" fmla="*/ 1429590 w 2664878"/>
              <a:gd name="connsiteY2" fmla="*/ 374735 h 1288667"/>
              <a:gd name="connsiteX3" fmla="*/ 2664878 w 2664878"/>
              <a:gd name="connsiteY3" fmla="*/ 0 h 1288667"/>
              <a:gd name="connsiteX0" fmla="*/ 0 w 2664878"/>
              <a:gd name="connsiteY0" fmla="*/ 1283814 h 1286102"/>
              <a:gd name="connsiteX1" fmla="*/ 1637783 w 2664878"/>
              <a:gd name="connsiteY1" fmla="*/ 1151963 h 1286102"/>
              <a:gd name="connsiteX2" fmla="*/ 1726111 w 2664878"/>
              <a:gd name="connsiteY2" fmla="*/ 541284 h 1286102"/>
              <a:gd name="connsiteX3" fmla="*/ 2664878 w 2664878"/>
              <a:gd name="connsiteY3" fmla="*/ 0 h 1286102"/>
              <a:gd name="connsiteX0" fmla="*/ 0 w 2664878"/>
              <a:gd name="connsiteY0" fmla="*/ 1283814 h 1296881"/>
              <a:gd name="connsiteX1" fmla="*/ 1246628 w 2664878"/>
              <a:gd name="connsiteY1" fmla="*/ 1207479 h 1296881"/>
              <a:gd name="connsiteX2" fmla="*/ 1726111 w 2664878"/>
              <a:gd name="connsiteY2" fmla="*/ 541284 h 1296881"/>
              <a:gd name="connsiteX3" fmla="*/ 2664878 w 2664878"/>
              <a:gd name="connsiteY3" fmla="*/ 0 h 1296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4878" h="1296881">
                <a:moveTo>
                  <a:pt x="0" y="1283814"/>
                </a:moveTo>
                <a:cubicBezTo>
                  <a:pt x="699759" y="1293645"/>
                  <a:pt x="958943" y="1331234"/>
                  <a:pt x="1246628" y="1207479"/>
                </a:cubicBezTo>
                <a:cubicBezTo>
                  <a:pt x="1534313" y="1083724"/>
                  <a:pt x="1489736" y="742531"/>
                  <a:pt x="1726111" y="541284"/>
                </a:cubicBezTo>
                <a:cubicBezTo>
                  <a:pt x="1962486" y="340037"/>
                  <a:pt x="2664878" y="0"/>
                  <a:pt x="2664878" y="0"/>
                </a:cubicBezTo>
              </a:path>
            </a:pathLst>
          </a:custGeom>
          <a:ln w="28575" cmpd="sng">
            <a:solidFill>
              <a:srgbClr val="FFCC66"/>
            </a:solidFill>
            <a:headEnd type="none"/>
            <a:tailEnd type="triangle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20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264067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W</a:t>
            </a:r>
            <a:r>
              <a:rPr lang="en-US" dirty="0" smtClean="0"/>
              <a:t> polarization in single top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measurement by CMS of W production 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i="1" dirty="0" smtClean="0"/>
              <a:t>t-channel single top production </a:t>
            </a:r>
            <a:r>
              <a:rPr lang="en-US" i="1" dirty="0" smtClean="0">
                <a:sym typeface="Wingdings"/>
              </a:rPr>
              <a:t> consistent with SM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946" y="2175747"/>
            <a:ext cx="3620859" cy="33168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890" y="1703854"/>
            <a:ext cx="533400" cy="51562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716978" y="2300014"/>
            <a:ext cx="4039718" cy="4035786"/>
            <a:chOff x="4363049" y="2126255"/>
            <a:chExt cx="4123165" cy="411915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/>
            <a:srcRect t="1" b="214"/>
            <a:stretch/>
          </p:blipFill>
          <p:spPr>
            <a:xfrm>
              <a:off x="4363049" y="2126255"/>
              <a:ext cx="4123165" cy="411915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32123" t="32044" r="19809" b="35813"/>
            <a:stretch/>
          </p:blipFill>
          <p:spPr>
            <a:xfrm>
              <a:off x="5642024" y="3365678"/>
              <a:ext cx="1145060" cy="714772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 bwMode="auto">
            <a:xfrm>
              <a:off x="5638800" y="3886200"/>
              <a:ext cx="304800" cy="2286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418644" y="4495800"/>
            <a:ext cx="1286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 smtClean="0">
                <a:solidFill>
                  <a:schemeClr val="accent2"/>
                </a:solidFill>
              </a:rPr>
              <a:t>tt</a:t>
            </a:r>
            <a:r>
              <a:rPr lang="en-US" b="0" dirty="0" smtClean="0">
                <a:solidFill>
                  <a:schemeClr val="accent2"/>
                </a:solidFill>
              </a:rPr>
              <a:t> LHC </a:t>
            </a:r>
            <a:br>
              <a:rPr lang="en-US" b="0" dirty="0" smtClean="0">
                <a:solidFill>
                  <a:schemeClr val="accent2"/>
                </a:solidFill>
              </a:rPr>
            </a:br>
            <a:r>
              <a:rPr lang="en-US" b="0" dirty="0" smtClean="0">
                <a:solidFill>
                  <a:schemeClr val="accent2"/>
                </a:solidFill>
              </a:rPr>
              <a:t>combination</a:t>
            </a:r>
            <a:endParaRPr lang="en-US" b="0" dirty="0">
              <a:solidFill>
                <a:schemeClr val="accent2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5638800" y="3768170"/>
            <a:ext cx="433489" cy="80383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524000" y="1905000"/>
            <a:ext cx="16558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CMS-PAS-TOP-12-020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7171152"/>
              </p:ext>
            </p:extLst>
          </p:nvPr>
        </p:nvGraphicFramePr>
        <p:xfrm>
          <a:off x="1606550" y="5562600"/>
          <a:ext cx="189865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7" name="Equation" r:id="rId9" imgW="1701800" imgH="673100" progId="Equation.3">
                  <p:embed/>
                </p:oleObj>
              </mc:Choice>
              <mc:Fallback>
                <p:oleObj name="Equation" r:id="rId9" imgW="1701800" imgH="673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06550" y="5562600"/>
                        <a:ext cx="1898650" cy="750888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21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10230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32317" t="12753" r="37374" b="45104"/>
          <a:stretch/>
        </p:blipFill>
        <p:spPr>
          <a:xfrm>
            <a:off x="1975492" y="2245826"/>
            <a:ext cx="5267979" cy="39625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8" t="8029" r="7523" b="-59"/>
          <a:stretch/>
        </p:blipFill>
        <p:spPr>
          <a:xfrm>
            <a:off x="1352551" y="2180166"/>
            <a:ext cx="6060936" cy="4578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 in terms of anomalous couplings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Interpretation in terms of anomalous couplings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6705600" y="1447800"/>
            <a:ext cx="304800" cy="381000"/>
          </a:xfrm>
          <a:prstGeom prst="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43600" y="1447800"/>
            <a:ext cx="304800" cy="381000"/>
          </a:xfrm>
          <a:prstGeom prst="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886363" y="1447800"/>
            <a:ext cx="7495637" cy="5242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91400" y="2286000"/>
            <a:ext cx="1178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CMS 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single top 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15" name="Straight Arrow Connector 14"/>
          <p:cNvCxnSpPr>
            <a:stCxn id="11" idx="1"/>
          </p:cNvCxnSpPr>
          <p:nvPr/>
        </p:nvCxnSpPr>
        <p:spPr bwMode="auto">
          <a:xfrm flipH="1">
            <a:off x="5867400" y="2547610"/>
            <a:ext cx="1524000" cy="347990"/>
          </a:xfrm>
          <a:prstGeom prst="straightConnector1">
            <a:avLst/>
          </a:prstGeom>
          <a:noFill/>
          <a:ln w="28575" cap="flat" cmpd="sng" algn="ctr">
            <a:solidFill>
              <a:srgbClr val="339933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2971800"/>
            <a:ext cx="533400" cy="5156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" y="2286000"/>
            <a:ext cx="544871" cy="533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118" t="39692" r="12448" b="32799"/>
          <a:stretch/>
        </p:blipFill>
        <p:spPr>
          <a:xfrm>
            <a:off x="7406735" y="3810000"/>
            <a:ext cx="1356265" cy="13685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715000" y="3733800"/>
            <a:ext cx="1371600" cy="1371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53337" t="38424" r="38524" b="56173"/>
          <a:stretch/>
        </p:blipFill>
        <p:spPr>
          <a:xfrm>
            <a:off x="5659324" y="4648200"/>
            <a:ext cx="1414576" cy="508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22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9807812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-25000" dirty="0" smtClean="0"/>
              <a:t>FB</a:t>
            </a:r>
            <a:r>
              <a:rPr lang="en-US" dirty="0" smtClean="0"/>
              <a:t> in t-channel single top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334000"/>
          </a:xfrm>
        </p:spPr>
        <p:txBody>
          <a:bodyPr/>
          <a:lstStyle/>
          <a:p>
            <a:r>
              <a:rPr lang="en-US" dirty="0" smtClean="0"/>
              <a:t>Additional information in </a:t>
            </a:r>
            <a:r>
              <a:rPr lang="en-US" i="1" dirty="0" smtClean="0"/>
              <a:t>imaginary</a:t>
            </a:r>
            <a:r>
              <a:rPr lang="en-US" dirty="0" smtClean="0"/>
              <a:t> component of </a:t>
            </a:r>
            <a:r>
              <a:rPr lang="en-US" i="1" dirty="0" err="1" smtClean="0"/>
              <a:t>g</a:t>
            </a:r>
            <a:r>
              <a:rPr lang="en-US" i="1" baseline="-25000" dirty="0" err="1" smtClean="0"/>
              <a:t>R</a:t>
            </a:r>
            <a:r>
              <a:rPr lang="en-US" dirty="0" smtClean="0"/>
              <a:t> from single top production (NB: </a:t>
            </a:r>
            <a:r>
              <a:rPr lang="en-US" dirty="0" err="1" smtClean="0">
                <a:solidFill>
                  <a:srgbClr val="FF0000"/>
                </a:solidFill>
              </a:rPr>
              <a:t>Im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) ≠ 0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CPV</a:t>
            </a:r>
            <a:r>
              <a:rPr lang="en-US" dirty="0" smtClean="0">
                <a:sym typeface="Wingdings"/>
              </a:rPr>
              <a:t>)</a:t>
            </a:r>
            <a:endParaRPr lang="en-US" dirty="0" smtClean="0"/>
          </a:p>
          <a:p>
            <a:pPr lvl="1"/>
            <a:r>
              <a:rPr lang="en-US" dirty="0" smtClean="0"/>
              <a:t>Define angle </a:t>
            </a:r>
            <a:r>
              <a:rPr lang="en-US" i="1" dirty="0" err="1" smtClean="0"/>
              <a:t>θ</a:t>
            </a:r>
            <a:r>
              <a:rPr lang="en-US" i="1" baseline="-25000" dirty="0" err="1" smtClean="0"/>
              <a:t>N</a:t>
            </a:r>
            <a:r>
              <a:rPr lang="en-US" dirty="0" smtClean="0"/>
              <a:t> using the normal </a:t>
            </a:r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en-US" dirty="0" err="1" smtClean="0"/>
              <a:t>w.r.t</a:t>
            </a:r>
            <a:r>
              <a:rPr lang="en-US" dirty="0" smtClean="0"/>
              <a:t> the top spin direction</a:t>
            </a:r>
          </a:p>
          <a:p>
            <a:pPr lvl="1"/>
            <a:r>
              <a:rPr lang="en-US" dirty="0" smtClean="0"/>
              <a:t>Possible because t-channel top production is ~90% polarized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51538"/>
          <a:stretch/>
        </p:blipFill>
        <p:spPr>
          <a:xfrm>
            <a:off x="612084" y="2514600"/>
            <a:ext cx="3437458" cy="3139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761" t="2728" r="10083" b="5405"/>
          <a:stretch/>
        </p:blipFill>
        <p:spPr>
          <a:xfrm>
            <a:off x="4387850" y="2759142"/>
            <a:ext cx="3917950" cy="28796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6705600" y="5647909"/>
            <a:ext cx="304800" cy="381000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886363" y="5647909"/>
            <a:ext cx="7495637" cy="524291"/>
          </a:xfrm>
          <a:prstGeom prst="rect">
            <a:avLst/>
          </a:prstGeom>
        </p:spPr>
      </p:pic>
      <p:cxnSp>
        <p:nvCxnSpPr>
          <p:cNvPr id="10" name="Curved Connector 9"/>
          <p:cNvCxnSpPr/>
          <p:nvPr/>
        </p:nvCxnSpPr>
        <p:spPr bwMode="auto">
          <a:xfrm>
            <a:off x="6934200" y="6096000"/>
            <a:ext cx="914400" cy="914400"/>
          </a:xfrm>
          <a:prstGeom prst="curvedConnector3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Freeform 10"/>
          <p:cNvSpPr/>
          <p:nvPr/>
        </p:nvSpPr>
        <p:spPr>
          <a:xfrm>
            <a:off x="6910917" y="5513917"/>
            <a:ext cx="1890342" cy="882053"/>
          </a:xfrm>
          <a:custGeom>
            <a:avLst/>
            <a:gdLst>
              <a:gd name="connsiteX0" fmla="*/ 0 w 2267713"/>
              <a:gd name="connsiteY0" fmla="*/ 975897 h 1443375"/>
              <a:gd name="connsiteX1" fmla="*/ 2137833 w 2267713"/>
              <a:gd name="connsiteY1" fmla="*/ 1399231 h 1443375"/>
              <a:gd name="connsiteX2" fmla="*/ 1957916 w 2267713"/>
              <a:gd name="connsiteY2" fmla="*/ 33981 h 1443375"/>
              <a:gd name="connsiteX3" fmla="*/ 1354666 w 2267713"/>
              <a:gd name="connsiteY3" fmla="*/ 383231 h 1443375"/>
              <a:gd name="connsiteX0" fmla="*/ 0 w 1987771"/>
              <a:gd name="connsiteY0" fmla="*/ 967935 h 1299497"/>
              <a:gd name="connsiteX1" fmla="*/ 1694826 w 1987771"/>
              <a:gd name="connsiteY1" fmla="*/ 1232519 h 1299497"/>
              <a:gd name="connsiteX2" fmla="*/ 1957916 w 1987771"/>
              <a:gd name="connsiteY2" fmla="*/ 26019 h 1299497"/>
              <a:gd name="connsiteX3" fmla="*/ 1354666 w 1987771"/>
              <a:gd name="connsiteY3" fmla="*/ 375269 h 1299497"/>
              <a:gd name="connsiteX0" fmla="*/ 0 w 2149539"/>
              <a:gd name="connsiteY0" fmla="*/ 592666 h 882053"/>
              <a:gd name="connsiteX1" fmla="*/ 1694826 w 2149539"/>
              <a:gd name="connsiteY1" fmla="*/ 857250 h 882053"/>
              <a:gd name="connsiteX2" fmla="*/ 2137514 w 2149539"/>
              <a:gd name="connsiteY2" fmla="*/ 232833 h 882053"/>
              <a:gd name="connsiteX3" fmla="*/ 1354666 w 2149539"/>
              <a:gd name="connsiteY3" fmla="*/ 0 h 882053"/>
              <a:gd name="connsiteX0" fmla="*/ 0 w 2138583"/>
              <a:gd name="connsiteY0" fmla="*/ 592666 h 882053"/>
              <a:gd name="connsiteX1" fmla="*/ 1694826 w 2138583"/>
              <a:gd name="connsiteY1" fmla="*/ 857250 h 882053"/>
              <a:gd name="connsiteX2" fmla="*/ 2137514 w 2138583"/>
              <a:gd name="connsiteY2" fmla="*/ 232833 h 882053"/>
              <a:gd name="connsiteX3" fmla="*/ 1618075 w 2138583"/>
              <a:gd name="connsiteY3" fmla="*/ 0 h 88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8583" h="882053">
                <a:moveTo>
                  <a:pt x="0" y="592666"/>
                </a:moveTo>
                <a:cubicBezTo>
                  <a:pt x="905757" y="882826"/>
                  <a:pt x="1338574" y="917222"/>
                  <a:pt x="1694826" y="857250"/>
                </a:cubicBezTo>
                <a:cubicBezTo>
                  <a:pt x="2051078" y="797278"/>
                  <a:pt x="2150306" y="375708"/>
                  <a:pt x="2137514" y="232833"/>
                </a:cubicBezTo>
                <a:cubicBezTo>
                  <a:pt x="2124722" y="89958"/>
                  <a:pt x="1618075" y="0"/>
                  <a:pt x="1618075" y="0"/>
                </a:cubicBezTo>
              </a:path>
            </a:pathLst>
          </a:custGeom>
          <a:ln w="28575" cmpd="sng">
            <a:solidFill>
              <a:srgbClr val="FF7A01"/>
            </a:solidFill>
            <a:headEnd type="none"/>
            <a:tailEnd type="triangle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3083864" y="3926535"/>
            <a:ext cx="2522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Assumed top polarization</a:t>
            </a:r>
            <a:endParaRPr lang="en-US" b="0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329" y="2743200"/>
            <a:ext cx="544871" cy="5334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6386804" y="3602134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02259" y="2496979"/>
            <a:ext cx="1745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 smtClean="0"/>
              <a:t>ATLAS-CONF-2013-032</a:t>
            </a:r>
            <a:endParaRPr lang="en-US" sz="1000" b="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23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537836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b</a:t>
            </a:r>
            <a:r>
              <a:rPr lang="en-US" dirty="0" smtClean="0"/>
              <a:t> = </a:t>
            </a:r>
            <a:r>
              <a:rPr lang="en-US" dirty="0"/>
              <a:t>Br(</a:t>
            </a:r>
            <a:r>
              <a:rPr lang="en-US" i="1" dirty="0" err="1"/>
              <a:t>W</a:t>
            </a:r>
            <a:r>
              <a:rPr lang="en-US" dirty="0" err="1">
                <a:sym typeface="Wingdings"/>
              </a:rPr>
              <a:t></a:t>
            </a:r>
            <a:r>
              <a:rPr lang="en-US" i="1" dirty="0" err="1">
                <a:sym typeface="Wingdings"/>
              </a:rPr>
              <a:t>tb</a:t>
            </a:r>
            <a:r>
              <a:rPr lang="en-US" dirty="0">
                <a:sym typeface="Wingdings"/>
              </a:rPr>
              <a:t>)/Br(</a:t>
            </a:r>
            <a:r>
              <a:rPr lang="en-US" i="1" dirty="0" err="1">
                <a:sym typeface="Wingdings"/>
              </a:rPr>
              <a:t>W</a:t>
            </a:r>
            <a:r>
              <a:rPr lang="en-US" dirty="0" err="1">
                <a:sym typeface="Wingdings"/>
              </a:rPr>
              <a:t></a:t>
            </a:r>
            <a:r>
              <a:rPr lang="en-US" i="1" dirty="0" err="1">
                <a:sym typeface="Wingdings"/>
              </a:rPr>
              <a:t>tq</a:t>
            </a:r>
            <a:r>
              <a:rPr lang="en-US" dirty="0">
                <a:sym typeface="Wingdings"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914400"/>
            <a:ext cx="8128479" cy="5334000"/>
          </a:xfrm>
        </p:spPr>
        <p:txBody>
          <a:bodyPr/>
          <a:lstStyle/>
          <a:p>
            <a:r>
              <a:rPr lang="en-US" dirty="0" smtClean="0"/>
              <a:t>In the SM: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tb</a:t>
            </a:r>
            <a:r>
              <a:rPr lang="en-US" dirty="0"/>
              <a:t> </a:t>
            </a:r>
            <a:r>
              <a:rPr lang="en-US" dirty="0" smtClean="0"/>
              <a:t>≈ 1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R</a:t>
            </a:r>
            <a:r>
              <a:rPr lang="en-US" baseline="-25000" dirty="0" err="1" smtClean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 ≈ 1</a:t>
            </a:r>
            <a:endParaRPr lang="en-US" dirty="0" smtClean="0"/>
          </a:p>
          <a:p>
            <a:r>
              <a:rPr lang="en-US" i="1" dirty="0" smtClean="0"/>
              <a:t>Measure</a:t>
            </a: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 </a:t>
            </a:r>
            <a:r>
              <a:rPr lang="en-US" dirty="0" smtClean="0"/>
              <a:t>(and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tb</a:t>
            </a:r>
            <a:r>
              <a:rPr lang="en-US" dirty="0" smtClean="0"/>
              <a:t>|) from counting </a:t>
            </a:r>
            <a:r>
              <a:rPr lang="en-US" i="1" dirty="0" smtClean="0"/>
              <a:t>b</a:t>
            </a:r>
            <a:r>
              <a:rPr lang="en-US" dirty="0" smtClean="0"/>
              <a:t>-jets in </a:t>
            </a:r>
            <a:r>
              <a:rPr lang="en-US" i="1" dirty="0" err="1" smtClean="0"/>
              <a:t>tt</a:t>
            </a:r>
            <a:r>
              <a:rPr lang="en-US" dirty="0" smtClean="0"/>
              <a:t> events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874" r="3415" b="19488"/>
          <a:stretch/>
        </p:blipFill>
        <p:spPr>
          <a:xfrm>
            <a:off x="15146" y="1982889"/>
            <a:ext cx="5014054" cy="26653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742" r="4067"/>
          <a:stretch/>
        </p:blipFill>
        <p:spPr>
          <a:xfrm>
            <a:off x="4953001" y="2057400"/>
            <a:ext cx="4191000" cy="28580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52800" y="5867400"/>
            <a:ext cx="1884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(Requiring V</a:t>
            </a:r>
            <a:r>
              <a:rPr lang="en-US" b="0" i="1" baseline="-25000" dirty="0" smtClean="0"/>
              <a:t>tb</a:t>
            </a:r>
            <a:r>
              <a:rPr lang="en-US" b="0" i="1" dirty="0" smtClean="0"/>
              <a:t>≤1)</a:t>
            </a:r>
            <a:endParaRPr lang="en-US" b="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85436" y="5029200"/>
            <a:ext cx="31322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/>
              <a:t>Best </a:t>
            </a:r>
            <a:r>
              <a:rPr lang="en-US" sz="1600" b="0" dirty="0" err="1" smtClean="0"/>
              <a:t>Tevatron</a:t>
            </a:r>
            <a:r>
              <a:rPr lang="en-US" sz="1600" b="0" dirty="0" smtClean="0"/>
              <a:t> result</a:t>
            </a:r>
            <a:r>
              <a:rPr lang="en-US" sz="1600" b="0" i="1" dirty="0" smtClean="0"/>
              <a:t> </a:t>
            </a:r>
            <a:br>
              <a:rPr lang="en-US" sz="1600" b="0" i="1" dirty="0" smtClean="0"/>
            </a:br>
            <a:r>
              <a:rPr lang="en-US" sz="1600" b="0" i="1" dirty="0" smtClean="0"/>
              <a:t>R=0.86±0.05 (</a:t>
            </a:r>
            <a:r>
              <a:rPr lang="en-US" sz="1600" b="0" i="1" dirty="0" err="1" smtClean="0"/>
              <a:t>ll</a:t>
            </a:r>
            <a:r>
              <a:rPr lang="en-US" sz="1600" b="0" i="1" dirty="0" smtClean="0"/>
              <a:t>),</a:t>
            </a:r>
            <a:br>
              <a:rPr lang="en-US" sz="1600" b="0" i="1" dirty="0" smtClean="0"/>
            </a:br>
            <a:r>
              <a:rPr lang="en-US" sz="1600" b="0" dirty="0" smtClean="0"/>
              <a:t>combination with (</a:t>
            </a:r>
            <a:r>
              <a:rPr lang="en-US" sz="1600" b="0" dirty="0" err="1" smtClean="0"/>
              <a:t>lj</a:t>
            </a:r>
            <a:r>
              <a:rPr lang="en-US" sz="1600" b="0" dirty="0" smtClean="0"/>
              <a:t>) yields</a:t>
            </a:r>
            <a:br>
              <a:rPr lang="en-US" sz="1600" b="0" dirty="0" smtClean="0"/>
            </a:br>
            <a:r>
              <a:rPr lang="en-US" sz="1600" b="0" i="1" dirty="0" smtClean="0"/>
              <a:t>R=0.90±0.04 (</a:t>
            </a:r>
            <a:r>
              <a:rPr lang="en-US" sz="1600" b="0" i="1" dirty="0" err="1" smtClean="0"/>
              <a:t>ll+lj</a:t>
            </a:r>
            <a:r>
              <a:rPr lang="en-US" sz="1600" b="0" i="1" dirty="0" smtClean="0"/>
              <a:t>)</a:t>
            </a:r>
            <a:endParaRPr lang="en-US" sz="1600" b="0" i="1" dirty="0"/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 bwMode="auto">
          <a:xfrm flipH="1" flipV="1">
            <a:off x="5356836" y="3200404"/>
            <a:ext cx="228600" cy="2367405"/>
          </a:xfrm>
          <a:prstGeom prst="straightConnector1">
            <a:avLst/>
          </a:prstGeom>
          <a:noFill/>
          <a:ln w="28575" cap="flat" cmpd="sng" algn="ctr">
            <a:solidFill>
              <a:srgbClr val="FF7A0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2514600"/>
            <a:ext cx="533400" cy="5156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8771" y="2202720"/>
            <a:ext cx="587829" cy="6166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4600" y="3459277"/>
            <a:ext cx="731157" cy="503123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948209"/>
              </p:ext>
            </p:extLst>
          </p:nvPr>
        </p:nvGraphicFramePr>
        <p:xfrm>
          <a:off x="584200" y="4800600"/>
          <a:ext cx="27686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1" name="Equation" r:id="rId8" imgW="1384300" imgH="736600" progId="Equation.3">
                  <p:embed/>
                </p:oleObj>
              </mc:Choice>
              <mc:Fallback>
                <p:oleObj name="Equation" r:id="rId8" imgW="1384300" imgH="736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84200" y="4800600"/>
                        <a:ext cx="2768600" cy="147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Connector 20"/>
          <p:cNvCxnSpPr/>
          <p:nvPr/>
        </p:nvCxnSpPr>
        <p:spPr bwMode="auto">
          <a:xfrm>
            <a:off x="7239000" y="14478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667000" y="4630579"/>
            <a:ext cx="16558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CMS-PAS-TOP-12-035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62600" y="6078379"/>
            <a:ext cx="17696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 smtClean="0"/>
              <a:t>PRL 107 (2011) 121802</a:t>
            </a:r>
            <a:endParaRPr lang="en-US" sz="1000" b="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8763000" y="0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24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795087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 on FCNC </a:t>
            </a:r>
            <a:r>
              <a:rPr lang="en-US" dirty="0" smtClean="0"/>
              <a:t>couplings </a:t>
            </a:r>
            <a:r>
              <a:rPr lang="en-US" i="1" dirty="0" err="1" smtClean="0"/>
              <a:t>qg</a:t>
            </a:r>
            <a:r>
              <a:rPr lang="en-US" dirty="0" err="1" smtClean="0">
                <a:sym typeface="Wingdings"/>
              </a:rPr>
              <a:t></a:t>
            </a:r>
            <a:r>
              <a:rPr lang="en-US" i="1" dirty="0" err="1" smtClean="0"/>
              <a:t>t</a:t>
            </a:r>
            <a:r>
              <a:rPr lang="en-US" dirty="0" smtClean="0">
                <a:sym typeface="Wingdings"/>
              </a:rPr>
              <a:t> and </a:t>
            </a:r>
            <a:r>
              <a:rPr lang="en-US" i="1" dirty="0" err="1"/>
              <a:t>t</a:t>
            </a:r>
            <a:r>
              <a:rPr lang="en-US" dirty="0" err="1">
                <a:sym typeface="Wingdings"/>
              </a:rPr>
              <a:t></a:t>
            </a:r>
            <a:r>
              <a:rPr lang="en-US" i="1" dirty="0" err="1">
                <a:sym typeface="Wingdings"/>
              </a:rPr>
              <a:t>Zq</a:t>
            </a:r>
            <a:r>
              <a:rPr lang="en-US" dirty="0" smtClean="0">
                <a:sym typeface="Wingdings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>
                <a:sym typeface="Wingdings"/>
              </a:rPr>
              <a:t>qg</a:t>
            </a:r>
            <a:r>
              <a:rPr lang="en-US" dirty="0" err="1" smtClean="0">
                <a:sym typeface="Wingdings"/>
              </a:rPr>
              <a:t></a:t>
            </a:r>
            <a:r>
              <a:rPr lang="en-US" i="1" dirty="0" err="1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: </a:t>
            </a:r>
            <a:r>
              <a:rPr lang="en-US" dirty="0" smtClean="0"/>
              <a:t>Search for single top production from </a:t>
            </a:r>
            <a:r>
              <a:rPr lang="en-US" i="1" dirty="0" err="1" smtClean="0"/>
              <a:t>qg</a:t>
            </a:r>
            <a:r>
              <a:rPr lang="en-US" dirty="0" smtClean="0"/>
              <a:t> fusion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ecay signature very similar to </a:t>
            </a:r>
            <a:r>
              <a:rPr lang="en-US" i="1" dirty="0" smtClean="0"/>
              <a:t>W</a:t>
            </a:r>
            <a:r>
              <a:rPr lang="en-US" dirty="0" smtClean="0"/>
              <a:t>+(HF)jets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i="1" dirty="0" err="1" smtClean="0"/>
              <a:t>t</a:t>
            </a:r>
            <a:r>
              <a:rPr lang="en-US" dirty="0" err="1" smtClean="0">
                <a:sym typeface="Wingdings"/>
              </a:rPr>
              <a:t></a:t>
            </a:r>
            <a:r>
              <a:rPr lang="en-US" i="1" dirty="0" err="1" smtClean="0">
                <a:sym typeface="Wingdings"/>
              </a:rPr>
              <a:t>qZ</a:t>
            </a:r>
            <a:r>
              <a:rPr lang="en-US" dirty="0" smtClean="0">
                <a:sym typeface="Wingdings"/>
              </a:rPr>
              <a:t>: Search for </a:t>
            </a:r>
            <a:r>
              <a:rPr lang="en-US" i="1" dirty="0" err="1" smtClean="0">
                <a:sym typeface="Wingdings"/>
              </a:rPr>
              <a:t>tt</a:t>
            </a:r>
            <a:r>
              <a:rPr lang="en-US" dirty="0" smtClean="0">
                <a:sym typeface="Wingdings"/>
              </a:rPr>
              <a:t>  </a:t>
            </a:r>
            <a:r>
              <a:rPr lang="en-US" i="1" dirty="0" smtClean="0">
                <a:sym typeface="Wingdings"/>
              </a:rPr>
              <a:t>W</a:t>
            </a:r>
            <a:r>
              <a:rPr lang="en-US" dirty="0" smtClean="0">
                <a:sym typeface="Wingdings"/>
              </a:rPr>
              <a:t>(</a:t>
            </a:r>
            <a:r>
              <a:rPr lang="en-US" i="1" dirty="0" smtClean="0">
                <a:sym typeface="Wingdings"/>
              </a:rPr>
              <a:t>lv</a:t>
            </a:r>
            <a:r>
              <a:rPr lang="en-US" dirty="0" smtClean="0">
                <a:sym typeface="Wingdings"/>
              </a:rPr>
              <a:t>)</a:t>
            </a:r>
            <a:r>
              <a:rPr lang="en-US" i="1" dirty="0" err="1" smtClean="0">
                <a:sym typeface="Wingdings"/>
              </a:rPr>
              <a:t>b</a:t>
            </a:r>
            <a:r>
              <a:rPr lang="en-US" dirty="0" err="1" smtClean="0">
                <a:sym typeface="Wingdings"/>
              </a:rPr>
              <a:t>+</a:t>
            </a:r>
            <a:r>
              <a:rPr lang="en-US" b="1" i="1" dirty="0" err="1" smtClean="0">
                <a:sym typeface="Wingdings"/>
              </a:rPr>
              <a:t>qZ</a:t>
            </a:r>
            <a:r>
              <a:rPr lang="en-US" dirty="0" smtClean="0">
                <a:sym typeface="Wingdings"/>
              </a:rPr>
              <a:t>(</a:t>
            </a:r>
            <a:r>
              <a:rPr lang="en-US" i="1" dirty="0" err="1" smtClean="0">
                <a:sym typeface="Wingdings"/>
              </a:rPr>
              <a:t>ll</a:t>
            </a:r>
            <a:r>
              <a:rPr lang="en-US" dirty="0" smtClean="0">
                <a:sym typeface="Wingdings"/>
              </a:rPr>
              <a:t>) (=</a:t>
            </a:r>
            <a:r>
              <a:rPr lang="en-US" i="1" dirty="0" err="1" smtClean="0">
                <a:sym typeface="Wingdings"/>
              </a:rPr>
              <a:t>lll</a:t>
            </a:r>
            <a:r>
              <a:rPr lang="en-US" dirty="0" err="1" smtClean="0">
                <a:sym typeface="Wingdings"/>
              </a:rPr>
              <a:t>+</a:t>
            </a:r>
            <a:r>
              <a:rPr lang="en-US" i="1" dirty="0" err="1" smtClean="0">
                <a:sym typeface="Wingdings"/>
              </a:rPr>
              <a:t>X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/>
          <a:srcRect l="2473" t="7870" r="4470" b="7260"/>
          <a:stretch/>
        </p:blipFill>
        <p:spPr>
          <a:xfrm>
            <a:off x="1162636" y="1752600"/>
            <a:ext cx="2723564" cy="21104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r="66755"/>
          <a:stretch/>
        </p:blipFill>
        <p:spPr>
          <a:xfrm>
            <a:off x="1316925" y="4322233"/>
            <a:ext cx="2691505" cy="25127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000" y="2362200"/>
            <a:ext cx="544871" cy="533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15200" y="5199380"/>
            <a:ext cx="533400" cy="5156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200" y="4495800"/>
            <a:ext cx="544871" cy="533400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5930383"/>
              </p:ext>
            </p:extLst>
          </p:nvPr>
        </p:nvGraphicFramePr>
        <p:xfrm>
          <a:off x="4038600" y="1828800"/>
          <a:ext cx="422709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9" name="Equation" r:id="rId8" imgW="2362200" imgH="723900" progId="Equation.3">
                  <p:embed/>
                </p:oleObj>
              </mc:Choice>
              <mc:Fallback>
                <p:oleObj name="Equation" r:id="rId8" imgW="2362200" imgH="723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38600" y="1828800"/>
                        <a:ext cx="4227095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360735"/>
              </p:ext>
            </p:extLst>
          </p:nvPr>
        </p:nvGraphicFramePr>
        <p:xfrm>
          <a:off x="4191000" y="4724400"/>
          <a:ext cx="30255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0" name="Equation" r:id="rId10" imgW="1905000" imgH="431800" progId="Equation.3">
                  <p:embed/>
                </p:oleObj>
              </mc:Choice>
              <mc:Fallback>
                <p:oleObj name="Equation" r:id="rId10" imgW="19050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191000" y="4724400"/>
                        <a:ext cx="3025588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021755" y="3182779"/>
            <a:ext cx="15238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 smtClean="0"/>
              <a:t>PLB </a:t>
            </a:r>
            <a:r>
              <a:rPr lang="en-US" sz="1000" b="0" i="1" dirty="0"/>
              <a:t>712 (2012) </a:t>
            </a:r>
            <a:r>
              <a:rPr lang="en-US" sz="1000" b="0" i="1" dirty="0" smtClean="0"/>
              <a:t>351</a:t>
            </a:r>
            <a:endParaRPr lang="en-US" sz="1000" b="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174155" y="4478179"/>
            <a:ext cx="1745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 smtClean="0"/>
              <a:t>ATLAS-CONF-2011-154</a:t>
            </a:r>
            <a:endParaRPr lang="en-US" sz="1000" b="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4128021" y="5410200"/>
            <a:ext cx="1434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0" i="1" dirty="0" smtClean="0"/>
              <a:t>CMS-PAS-TOP-037</a:t>
            </a:r>
            <a:endParaRPr lang="en-US" sz="1000" b="0" i="1" dirty="0"/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3545979" y="4003178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25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147285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physics </a:t>
            </a:r>
            <a:r>
              <a:rPr lang="en-US" i="1" dirty="0" err="1" smtClean="0"/>
              <a:t>tt</a:t>
            </a:r>
            <a:r>
              <a:rPr lang="en-US" dirty="0" smtClean="0"/>
              <a:t> production </a:t>
            </a:r>
            <a:r>
              <a:rPr lang="en-US" dirty="0" smtClean="0">
                <a:sym typeface="Wingdings"/>
              </a:rPr>
              <a:t> resonances in m(</a:t>
            </a:r>
            <a:r>
              <a:rPr lang="en-US" i="1" dirty="0" err="1" smtClean="0">
                <a:sym typeface="Wingdings"/>
              </a:rPr>
              <a:t>tt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 pair production can be enhanced by NP particles decaying into </a:t>
            </a:r>
            <a:r>
              <a:rPr lang="en-US" i="1" dirty="0" err="1" smtClean="0"/>
              <a:t>tt</a:t>
            </a:r>
            <a:r>
              <a:rPr lang="en-US" dirty="0" smtClean="0"/>
              <a:t> pairs (e.g. </a:t>
            </a:r>
            <a:r>
              <a:rPr lang="en-US" i="1" dirty="0" smtClean="0"/>
              <a:t>Z</a:t>
            </a:r>
            <a:r>
              <a:rPr lang="en-US" dirty="0" smtClean="0"/>
              <a:t>’ or </a:t>
            </a:r>
            <a:r>
              <a:rPr lang="en-US" dirty="0" err="1" smtClean="0"/>
              <a:t>Kaluza</a:t>
            </a:r>
            <a:r>
              <a:rPr lang="en-US" dirty="0"/>
              <a:t>-</a:t>
            </a:r>
            <a:r>
              <a:rPr lang="en-US" dirty="0" smtClean="0"/>
              <a:t>Klein gluon)</a:t>
            </a:r>
          </a:p>
          <a:p>
            <a:r>
              <a:rPr lang="en-US" i="1" dirty="0" smtClean="0"/>
              <a:t>Search for broad or narrow resonance in m(</a:t>
            </a:r>
            <a:r>
              <a:rPr lang="en-US" i="1" dirty="0" err="1" smtClean="0"/>
              <a:t>tt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553200"/>
            <a:ext cx="777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Wouter Verkerke, NIKHEF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75" y="2503385"/>
            <a:ext cx="2554125" cy="20238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29787"/>
          <a:stretch/>
        </p:blipFill>
        <p:spPr>
          <a:xfrm>
            <a:off x="1372871" y="4535910"/>
            <a:ext cx="2437130" cy="1842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60628" r="7942"/>
          <a:stretch/>
        </p:blipFill>
        <p:spPr>
          <a:xfrm>
            <a:off x="3850794" y="4492100"/>
            <a:ext cx="2397606" cy="1984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9644" y="4665175"/>
            <a:ext cx="2220468" cy="17356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0124" y="2659829"/>
            <a:ext cx="1979415" cy="1854248"/>
          </a:xfrm>
          <a:prstGeom prst="rect">
            <a:avLst/>
          </a:prstGeom>
        </p:spPr>
      </p:pic>
      <p:pic>
        <p:nvPicPr>
          <p:cNvPr id="10" name="Picture 10" descr="https://atlas.web.cern.ch/Atlas/GROUPS/PHYSICS/CONFNOTES/ATLAS-CONF-2011-123/fig_0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4545" y="2583628"/>
            <a:ext cx="2399221" cy="197078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362200" y="21336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1" dirty="0" err="1" smtClean="0">
                <a:solidFill>
                  <a:schemeClr val="accent2"/>
                </a:solidFill>
              </a:rPr>
              <a:t>l+jets</a:t>
            </a:r>
            <a:endParaRPr lang="nl-NL" sz="1600" b="0" i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400" y="21336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1" dirty="0" err="1" smtClean="0">
                <a:solidFill>
                  <a:schemeClr val="accent2"/>
                </a:solidFill>
              </a:rPr>
              <a:t>dilepton</a:t>
            </a:r>
            <a:endParaRPr lang="nl-NL" sz="1600" b="0" i="1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2200" y="21336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i="1" dirty="0" smtClean="0">
                <a:solidFill>
                  <a:schemeClr val="accent2"/>
                </a:solidFill>
              </a:rPr>
              <a:t>all </a:t>
            </a:r>
            <a:r>
              <a:rPr lang="en-US" sz="1600" b="0" i="1" dirty="0" err="1" smtClean="0">
                <a:solidFill>
                  <a:schemeClr val="accent2"/>
                </a:solidFill>
              </a:rPr>
              <a:t>hadronic</a:t>
            </a:r>
            <a:endParaRPr lang="nl-NL" sz="1600" b="0" i="1" dirty="0">
              <a:solidFill>
                <a:schemeClr val="accent2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2971800" y="381000"/>
            <a:ext cx="76200" cy="0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077200" y="3810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3040592" y="12954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6858000" y="17526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0" y="5199380"/>
            <a:ext cx="533400" cy="5156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529" y="3200400"/>
            <a:ext cx="544871" cy="5334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76400" y="6306979"/>
            <a:ext cx="16579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CMS-PAS-B2G-12-006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54769" y="6324600"/>
            <a:ext cx="2141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CERN-PH-EP-2012-</a:t>
            </a:r>
            <a:r>
              <a:rPr lang="en-US" sz="1000" b="0" i="1" dirty="0" smtClean="0"/>
              <a:t>324</a:t>
            </a:r>
            <a:r>
              <a:rPr lang="en-US" sz="1000" b="0" i="1" dirty="0" smtClean="0">
                <a:sym typeface="Wingdings"/>
              </a:rPr>
              <a:t>PRD</a:t>
            </a:r>
            <a:endParaRPr lang="en-US" sz="1000" b="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6553200" y="6306979"/>
            <a:ext cx="16579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CMS-PAS-B2G-12-005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53200" y="2438400"/>
            <a:ext cx="13903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JHEP01(2013)116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14800" y="2438400"/>
            <a:ext cx="1745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 smtClean="0"/>
              <a:t>ATLAS-CONF-2011-123</a:t>
            </a:r>
            <a:endParaRPr lang="en-US" sz="1000" b="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1676400" y="2438400"/>
            <a:ext cx="17250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/>
              <a:t>ATLAS-CONF-2013-052</a:t>
            </a:r>
            <a:endParaRPr lang="en-US" sz="1000" b="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26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2808420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NB: Highly boosted tops collimate into single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techniques for top reconstruction at high m(</a:t>
            </a:r>
            <a:r>
              <a:rPr lang="en-US" i="1" dirty="0" err="1" smtClean="0"/>
              <a:t>tt</a:t>
            </a:r>
            <a:r>
              <a:rPr lang="en-US" dirty="0" smtClean="0"/>
              <a:t>)…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447800"/>
            <a:ext cx="7239224" cy="482143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>
            <a:off x="7895672" y="9906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27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1598711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limits on NP particles decaying into </a:t>
            </a:r>
            <a:r>
              <a:rPr lang="en-US" i="1" dirty="0" err="1" smtClean="0"/>
              <a:t>tt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 limits depend assumed new physics </a:t>
            </a:r>
            <a:br>
              <a:rPr lang="en-US" dirty="0" smtClean="0"/>
            </a:br>
            <a:r>
              <a:rPr lang="en-US" dirty="0" smtClean="0"/>
              <a:t>and its properties, </a:t>
            </a:r>
            <a:r>
              <a:rPr lang="en-US" i="1" dirty="0" smtClean="0"/>
              <a:t>but generally in 1-2 TeV range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351" y="1981200"/>
            <a:ext cx="3206719" cy="2352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2897" y="1676400"/>
            <a:ext cx="123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err="1" smtClean="0"/>
              <a:t>l+jets</a:t>
            </a:r>
            <a:r>
              <a:rPr lang="en-US" b="0" i="1" dirty="0" smtClean="0"/>
              <a:t> - </a:t>
            </a:r>
            <a:r>
              <a:rPr lang="en-US" b="0" i="1" dirty="0" err="1" smtClean="0"/>
              <a:t>g</a:t>
            </a:r>
            <a:r>
              <a:rPr lang="en-US" b="0" i="1" baseline="-25000" dirty="0" err="1" smtClean="0"/>
              <a:t>KK</a:t>
            </a:r>
            <a:endParaRPr lang="en-US" b="0" i="1" baseline="-25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6870" y="1905000"/>
            <a:ext cx="3485060" cy="2362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57800" y="1673423"/>
            <a:ext cx="2382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err="1" smtClean="0"/>
              <a:t>l+jets</a:t>
            </a:r>
            <a:r>
              <a:rPr lang="en-US" b="0" i="1" dirty="0" smtClean="0"/>
              <a:t> – Z’ (10% width)</a:t>
            </a:r>
            <a:endParaRPr lang="en-US" b="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7765" y="4572000"/>
            <a:ext cx="3537035" cy="2133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30267" y="4264223"/>
            <a:ext cx="2894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all </a:t>
            </a:r>
            <a:r>
              <a:rPr lang="en-US" b="0" i="1" dirty="0" err="1" smtClean="0"/>
              <a:t>hadronic</a:t>
            </a:r>
            <a:r>
              <a:rPr lang="en-US" b="0" i="1" dirty="0" smtClean="0"/>
              <a:t> – Z’ (10% width)</a:t>
            </a:r>
            <a:endParaRPr lang="en-US" b="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670" y="4609305"/>
            <a:ext cx="3124200" cy="2057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53270" y="4264223"/>
            <a:ext cx="1751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all </a:t>
            </a:r>
            <a:r>
              <a:rPr lang="en-US" b="0" i="1" dirty="0" err="1" smtClean="0"/>
              <a:t>hadronic</a:t>
            </a:r>
            <a:r>
              <a:rPr lang="en-US" b="0" i="1" dirty="0" smtClean="0"/>
              <a:t> - </a:t>
            </a:r>
            <a:r>
              <a:rPr lang="en-US" b="0" i="1" dirty="0" err="1" smtClean="0"/>
              <a:t>g</a:t>
            </a:r>
            <a:r>
              <a:rPr lang="en-US" b="0" i="1" baseline="-25000" dirty="0" err="1" smtClean="0"/>
              <a:t>KK</a:t>
            </a:r>
            <a:endParaRPr lang="en-US" b="0" i="1" baseline="-25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7200" y="2760980"/>
            <a:ext cx="533400" cy="5156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329" y="2895600"/>
            <a:ext cx="544871" cy="533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" y="5181600"/>
            <a:ext cx="544871" cy="533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7200" y="5199380"/>
            <a:ext cx="533400" cy="5156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 bwMode="auto">
          <a:xfrm>
            <a:off x="7315200" y="3810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1676400" y="3962400"/>
            <a:ext cx="20966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/>
              <a:t>CERN-PH-EP-2013-032</a:t>
            </a:r>
            <a:r>
              <a:rPr lang="en-US" sz="1000" b="0" dirty="0">
                <a:sym typeface="Wingdings"/>
              </a:rPr>
              <a:t>PRD</a:t>
            </a:r>
            <a:endParaRPr lang="en-US" sz="1000" b="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676400" y="6459379"/>
            <a:ext cx="13903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JHEP01(2013)116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88905" y="6477000"/>
            <a:ext cx="16674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CMS-PAS-B2G-12-005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40569" y="3962400"/>
            <a:ext cx="16674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CMS-PAS-B2G-12-006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28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9235102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physics in </a:t>
            </a:r>
            <a:r>
              <a:rPr lang="en-US" i="1" dirty="0" err="1" smtClean="0"/>
              <a:t>tt</a:t>
            </a:r>
            <a:r>
              <a:rPr lang="en-US" dirty="0" smtClean="0"/>
              <a:t> production </a:t>
            </a:r>
            <a:r>
              <a:rPr lang="en-US" dirty="0" smtClean="0">
                <a:sym typeface="Wingdings"/>
              </a:rPr>
              <a:t> A</a:t>
            </a:r>
            <a:r>
              <a:rPr lang="en-US" baseline="-25000" dirty="0" smtClean="0">
                <a:sym typeface="Wingdings"/>
              </a:rPr>
              <a:t>FB</a:t>
            </a:r>
            <a:r>
              <a:rPr lang="en-US" dirty="0" smtClean="0">
                <a:sym typeface="Wingdings"/>
              </a:rPr>
              <a:t> and A</a:t>
            </a:r>
            <a:r>
              <a:rPr lang="en-US" baseline="-25000" dirty="0" smtClean="0">
                <a:sym typeface="Wingdings"/>
              </a:rPr>
              <a:t>C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 decaying into </a:t>
            </a:r>
            <a:r>
              <a:rPr lang="en-US" i="1" dirty="0" err="1" smtClean="0"/>
              <a:t>tt</a:t>
            </a:r>
            <a:r>
              <a:rPr lang="en-US" dirty="0" smtClean="0"/>
              <a:t> can also modify </a:t>
            </a:r>
            <a:r>
              <a:rPr lang="en-US" i="1" dirty="0" smtClean="0"/>
              <a:t>t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dirty="0" smtClean="0"/>
              <a:t> angular distributions </a:t>
            </a:r>
            <a:r>
              <a:rPr lang="en-US" dirty="0" smtClean="0">
                <a:sym typeface="Wingdings"/>
              </a:rPr>
              <a:t> </a:t>
            </a:r>
            <a:r>
              <a:rPr lang="en-US" i="1" dirty="0" smtClean="0">
                <a:sym typeface="Wingdings"/>
              </a:rPr>
              <a:t>Look for FB or charge asymmetries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Need to full reconstruction of </a:t>
            </a:r>
            <a:br>
              <a:rPr lang="en-US" dirty="0" smtClean="0">
                <a:sym typeface="Wingdings"/>
              </a:rPr>
            </a:br>
            <a:r>
              <a:rPr lang="en-US" i="1" dirty="0" err="1" smtClean="0">
                <a:sym typeface="Wingdings"/>
              </a:rPr>
              <a:t>tt</a:t>
            </a:r>
            <a:r>
              <a:rPr lang="en-US" dirty="0" smtClean="0">
                <a:sym typeface="Wingdings"/>
              </a:rPr>
              <a:t> system to obtain y(</a:t>
            </a:r>
            <a:r>
              <a:rPr lang="en-US" i="1" u="sng" dirty="0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) and y(</a:t>
            </a:r>
            <a:r>
              <a:rPr lang="en-US" i="1" dirty="0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), </a:t>
            </a:r>
            <a:br>
              <a:rPr lang="en-US" dirty="0" smtClean="0">
                <a:sym typeface="Wingdings"/>
              </a:rPr>
            </a:br>
            <a:r>
              <a:rPr lang="en-US" i="1" dirty="0" smtClean="0">
                <a:sym typeface="Wingdings"/>
              </a:rPr>
              <a:t>alternatively </a:t>
            </a:r>
            <a:r>
              <a:rPr lang="en-US" i="1" dirty="0">
                <a:sym typeface="Wingdings"/>
              </a:rPr>
              <a:t>look at y(</a:t>
            </a:r>
            <a:r>
              <a:rPr lang="en-US" i="1" dirty="0" smtClean="0">
                <a:sym typeface="Wingdings"/>
              </a:rPr>
              <a:t>l)</a:t>
            </a:r>
          </a:p>
          <a:p>
            <a:r>
              <a:rPr lang="en-US" i="1" dirty="0" smtClean="0">
                <a:sym typeface="Wingdings"/>
              </a:rPr>
              <a:t>Unfolding to parton level always needed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Wouter Verkerke, NIKHEF 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298525" y="378927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463731" y="990600"/>
            <a:ext cx="762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6522098" y="1000967"/>
            <a:ext cx="762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636259"/>
              </p:ext>
            </p:extLst>
          </p:nvPr>
        </p:nvGraphicFramePr>
        <p:xfrm>
          <a:off x="1113865" y="3581400"/>
          <a:ext cx="3458135" cy="833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8" name="Equation" r:id="rId4" imgW="1790700" imgH="431800" progId="Equation.3">
                  <p:embed/>
                </p:oleObj>
              </mc:Choice>
              <mc:Fallback>
                <p:oleObj name="Equation" r:id="rId4" imgW="17907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865" y="3581400"/>
                        <a:ext cx="3458135" cy="833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956694"/>
              </p:ext>
            </p:extLst>
          </p:nvPr>
        </p:nvGraphicFramePr>
        <p:xfrm>
          <a:off x="4876800" y="3581400"/>
          <a:ext cx="3276600" cy="820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9" name="Equation" r:id="rId6" imgW="1879600" imgH="469900" progId="Equation.3">
                  <p:embed/>
                </p:oleObj>
              </mc:Choice>
              <mc:Fallback>
                <p:oleObj name="Equation" r:id="rId6" imgW="18796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76800" y="3581400"/>
                        <a:ext cx="3276600" cy="8201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313866"/>
              </p:ext>
            </p:extLst>
          </p:nvPr>
        </p:nvGraphicFramePr>
        <p:xfrm>
          <a:off x="5798297" y="5238750"/>
          <a:ext cx="257735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0" name="Equation" r:id="rId8" imgW="1905000" imgH="431800" progId="Equation.3">
                  <p:embed/>
                </p:oleObj>
              </mc:Choice>
              <mc:Fallback>
                <p:oleObj name="Equation" r:id="rId8" imgW="19050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98297" y="5238750"/>
                        <a:ext cx="2577353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Arrow Connector 16"/>
          <p:cNvCxnSpPr/>
          <p:nvPr/>
        </p:nvCxnSpPr>
        <p:spPr bwMode="auto">
          <a:xfrm>
            <a:off x="4343400" y="5562600"/>
            <a:ext cx="1219200" cy="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" name="Picture 5" descr="Asy2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593" y="1752600"/>
            <a:ext cx="5951407" cy="188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1015884" y="2458844"/>
            <a:ext cx="1193916" cy="369332"/>
            <a:chOff x="814342" y="2458844"/>
            <a:chExt cx="1193916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814342" y="2458844"/>
              <a:ext cx="11939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dirty="0" smtClean="0">
                  <a:solidFill>
                    <a:srgbClr val="FF6600"/>
                  </a:solidFill>
                </a:rPr>
                <a:t>Δy=y</a:t>
              </a:r>
              <a:r>
                <a:rPr lang="en-US" sz="1800" b="0" i="1" baseline="-25000" dirty="0" smtClean="0">
                  <a:solidFill>
                    <a:srgbClr val="FF6600"/>
                  </a:solidFill>
                </a:rPr>
                <a:t>t</a:t>
              </a:r>
              <a:r>
                <a:rPr lang="en-US" sz="1800" b="0" dirty="0" smtClean="0">
                  <a:solidFill>
                    <a:srgbClr val="FF6600"/>
                  </a:solidFill>
                </a:rPr>
                <a:t>-y</a:t>
              </a:r>
              <a:r>
                <a:rPr lang="en-US" sz="1800" b="0" i="1" baseline="-25000" dirty="0" smtClean="0">
                  <a:solidFill>
                    <a:srgbClr val="FF6600"/>
                  </a:solidFill>
                </a:rPr>
                <a:t>t</a:t>
              </a:r>
              <a:endParaRPr lang="en-US" sz="1800" b="0" i="1" baseline="-25000" dirty="0">
                <a:solidFill>
                  <a:srgbClr val="FF6600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1828800" y="2667000"/>
              <a:ext cx="76200" cy="0"/>
            </a:xfrm>
            <a:prstGeom prst="line">
              <a:avLst/>
            </a:prstGeom>
            <a:noFill/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3" name="Group 22"/>
          <p:cNvGrpSpPr/>
          <p:nvPr/>
        </p:nvGrpSpPr>
        <p:grpSpPr>
          <a:xfrm>
            <a:off x="7086600" y="2473514"/>
            <a:ext cx="1800718" cy="369332"/>
            <a:chOff x="7086600" y="2473514"/>
            <a:chExt cx="1800718" cy="369332"/>
          </a:xfrm>
        </p:grpSpPr>
        <p:sp>
          <p:nvSpPr>
            <p:cNvPr id="18" name="TextBox 17"/>
            <p:cNvSpPr txBox="1"/>
            <p:nvPr/>
          </p:nvSpPr>
          <p:spPr>
            <a:xfrm>
              <a:off x="7086600" y="2473514"/>
              <a:ext cx="18007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dirty="0" smtClean="0">
                  <a:solidFill>
                    <a:srgbClr val="FF6600"/>
                  </a:solidFill>
                </a:rPr>
                <a:t>Δ|y|=|y</a:t>
              </a:r>
              <a:r>
                <a:rPr lang="en-US" sz="1800" b="0" i="1" baseline="-25000" dirty="0" smtClean="0">
                  <a:solidFill>
                    <a:srgbClr val="FF6600"/>
                  </a:solidFill>
                </a:rPr>
                <a:t>t</a:t>
              </a:r>
              <a:r>
                <a:rPr lang="en-US" sz="1800" b="0" i="1" dirty="0" smtClean="0">
                  <a:solidFill>
                    <a:srgbClr val="FF6600"/>
                  </a:solidFill>
                </a:rPr>
                <a:t>|</a:t>
              </a:r>
              <a:r>
                <a:rPr lang="en-US" sz="1800" b="0" dirty="0" smtClean="0">
                  <a:solidFill>
                    <a:srgbClr val="FF6600"/>
                  </a:solidFill>
                </a:rPr>
                <a:t>-|y</a:t>
              </a:r>
              <a:r>
                <a:rPr lang="en-US" sz="1800" b="0" i="1" baseline="-25000" dirty="0" smtClean="0">
                  <a:solidFill>
                    <a:srgbClr val="FF6600"/>
                  </a:solidFill>
                </a:rPr>
                <a:t>t</a:t>
              </a:r>
              <a:r>
                <a:rPr lang="en-US" sz="1800" b="0" dirty="0" smtClean="0">
                  <a:solidFill>
                    <a:srgbClr val="FF6600"/>
                  </a:solidFill>
                </a:rPr>
                <a:t>|</a:t>
              </a:r>
              <a:endParaRPr lang="en-US" sz="1800" b="0" dirty="0">
                <a:solidFill>
                  <a:srgbClr val="FF6600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8610600" y="2667000"/>
              <a:ext cx="76200" cy="0"/>
            </a:xfrm>
            <a:prstGeom prst="line">
              <a:avLst/>
            </a:prstGeom>
            <a:noFill/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TextBox 23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29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60056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quark (pair) production &amp; decay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334000"/>
          </a:xfrm>
        </p:spPr>
        <p:txBody>
          <a:bodyPr/>
          <a:lstStyle/>
          <a:p>
            <a:r>
              <a:rPr lang="en-US" dirty="0" smtClean="0"/>
              <a:t>Dominant production: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QCD pair production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3133" r="21156" b="58149"/>
          <a:stretch/>
        </p:blipFill>
        <p:spPr>
          <a:xfrm>
            <a:off x="1066800" y="1814899"/>
            <a:ext cx="3082827" cy="13093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30540" r="57541" b="25800"/>
          <a:stretch/>
        </p:blipFill>
        <p:spPr>
          <a:xfrm>
            <a:off x="6062146" y="1523577"/>
            <a:ext cx="2362426" cy="14822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4142" t="42892" b="14916"/>
          <a:stretch/>
        </p:blipFill>
        <p:spPr>
          <a:xfrm>
            <a:off x="1295400" y="3404454"/>
            <a:ext cx="2537542" cy="13199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0006" t="42892" r="46454" b="14916"/>
          <a:stretch/>
        </p:blipFill>
        <p:spPr>
          <a:xfrm>
            <a:off x="2362200" y="4800600"/>
            <a:ext cx="1302604" cy="13199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42892" r="71082" b="14916"/>
          <a:stretch/>
        </p:blipFill>
        <p:spPr>
          <a:xfrm>
            <a:off x="457200" y="4800600"/>
            <a:ext cx="1600200" cy="131994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410200" y="3310610"/>
            <a:ext cx="3555719" cy="3394990"/>
            <a:chOff x="5203310" y="3352800"/>
            <a:chExt cx="3555719" cy="339499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37074"/>
            <a:stretch/>
          </p:blipFill>
          <p:spPr>
            <a:xfrm>
              <a:off x="5257800" y="3352800"/>
              <a:ext cx="3501229" cy="339499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 bwMode="auto">
            <a:xfrm>
              <a:off x="5203310" y="4245278"/>
              <a:ext cx="533400" cy="19812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 bwMode="auto">
          <a:xfrm>
            <a:off x="4865085" y="1654267"/>
            <a:ext cx="0" cy="4724400"/>
          </a:xfrm>
          <a:prstGeom prst="line">
            <a:avLst/>
          </a:prstGeom>
          <a:noFill/>
          <a:ln w="38100" cap="flat" cmpd="sng" algn="ctr">
            <a:solidFill>
              <a:srgbClr val="FF7A0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228011" y="914400"/>
            <a:ext cx="3306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/>
              <a:t>Decay: weak interaction</a:t>
            </a:r>
            <a:endParaRPr lang="en-US" sz="2000" b="0" dirty="0"/>
          </a:p>
        </p:txBody>
      </p:sp>
      <p:sp>
        <p:nvSpPr>
          <p:cNvPr id="15" name="TextBox 14"/>
          <p:cNvSpPr txBox="1"/>
          <p:nvPr/>
        </p:nvSpPr>
        <p:spPr>
          <a:xfrm>
            <a:off x="8839200" y="0"/>
            <a:ext cx="298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929137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25" y="912174"/>
            <a:ext cx="3783563" cy="26509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physics </a:t>
            </a:r>
            <a:r>
              <a:rPr lang="en-US" dirty="0" smtClean="0"/>
              <a:t>in </a:t>
            </a:r>
            <a:r>
              <a:rPr lang="en-US" i="1" dirty="0" err="1"/>
              <a:t>tt</a:t>
            </a:r>
            <a:r>
              <a:rPr lang="en-US" dirty="0"/>
              <a:t> </a:t>
            </a:r>
            <a:r>
              <a:rPr lang="en-US" dirty="0" smtClean="0"/>
              <a:t>production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A</a:t>
            </a:r>
            <a:r>
              <a:rPr lang="en-US" baseline="-25000" dirty="0">
                <a:sym typeface="Wingdings"/>
              </a:rPr>
              <a:t>FB</a:t>
            </a:r>
            <a:r>
              <a:rPr lang="en-US" dirty="0">
                <a:sym typeface="Wingdings"/>
              </a:rPr>
              <a:t> and A</a:t>
            </a:r>
            <a:r>
              <a:rPr lang="en-US" baseline="-25000" dirty="0">
                <a:sym typeface="Wingdings"/>
              </a:rPr>
              <a:t>C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337" t="920" r="52124" b="50678"/>
          <a:stretch/>
        </p:blipFill>
        <p:spPr>
          <a:xfrm>
            <a:off x="4419600" y="911643"/>
            <a:ext cx="3810000" cy="2745957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090137"/>
              </p:ext>
            </p:extLst>
          </p:nvPr>
        </p:nvGraphicFramePr>
        <p:xfrm>
          <a:off x="4953000" y="3825240"/>
          <a:ext cx="3276600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524000"/>
              </a:tblGrid>
              <a:tr h="29010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Channel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6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ATLAS </a:t>
                      </a:r>
                      <a:r>
                        <a:rPr lang="en-US" sz="1600" dirty="0" err="1" smtClean="0"/>
                        <a:t>l+jets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-1.8 ± 3.6%</a:t>
                      </a:r>
                      <a:endParaRPr lang="en-US" sz="1600" dirty="0"/>
                    </a:p>
                  </a:txBody>
                  <a:tcPr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CMS </a:t>
                      </a:r>
                      <a:r>
                        <a:rPr lang="en-US" sz="1600" dirty="0" err="1" smtClean="0"/>
                        <a:t>l+jets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 ± 3.7% </a:t>
                      </a:r>
                      <a:endParaRPr lang="en-US" sz="1600" dirty="0"/>
                    </a:p>
                  </a:txBody>
                  <a:tcPr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ATLAS </a:t>
                      </a:r>
                      <a:r>
                        <a:rPr lang="en-US" sz="1600" dirty="0" err="1" smtClean="0"/>
                        <a:t>dilepton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5.7 ± 2.8%</a:t>
                      </a:r>
                      <a:endParaRPr lang="en-US" sz="1600" dirty="0"/>
                    </a:p>
                  </a:txBody>
                  <a:tcPr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CMS </a:t>
                      </a:r>
                      <a:r>
                        <a:rPr lang="en-US" sz="1600" dirty="0" err="1" smtClean="0"/>
                        <a:t>dilepton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5.0 ± 4.3%</a:t>
                      </a:r>
                      <a:endParaRPr lang="en-US" sz="1600" dirty="0"/>
                    </a:p>
                  </a:txBody>
                  <a:tcPr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ATLAS comb.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2.9 ± 2.8%</a:t>
                      </a:r>
                      <a:endParaRPr lang="en-US" sz="1600" dirty="0"/>
                    </a:p>
                  </a:txBody>
                  <a:tcPr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3333CC"/>
                          </a:solidFill>
                        </a:rPr>
                        <a:t>SM(MC@NLO)</a:t>
                      </a:r>
                      <a:endParaRPr lang="en-US" sz="1600" b="1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3333CC"/>
                          </a:solidFill>
                        </a:rPr>
                        <a:t>0.6 ± 0.2%</a:t>
                      </a:r>
                      <a:endParaRPr lang="en-US" sz="1600" b="1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Down Arrow 21"/>
          <p:cNvSpPr/>
          <p:nvPr/>
        </p:nvSpPr>
        <p:spPr bwMode="auto">
          <a:xfrm>
            <a:off x="2429933" y="3376084"/>
            <a:ext cx="609600" cy="374650"/>
          </a:xfrm>
          <a:prstGeom prst="downArrow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2625" y="3810000"/>
            <a:ext cx="3965575" cy="2722034"/>
            <a:chOff x="682625" y="3657600"/>
            <a:chExt cx="3965575" cy="2874434"/>
          </a:xfrm>
        </p:grpSpPr>
        <p:grpSp>
          <p:nvGrpSpPr>
            <p:cNvPr id="18" name="Group 17"/>
            <p:cNvGrpSpPr/>
            <p:nvPr/>
          </p:nvGrpSpPr>
          <p:grpSpPr>
            <a:xfrm>
              <a:off x="682625" y="3671506"/>
              <a:ext cx="3965575" cy="2860528"/>
              <a:chOff x="377825" y="3862346"/>
              <a:chExt cx="4152901" cy="2995654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4"/>
              <a:srcRect t="22632" b="20987"/>
              <a:stretch/>
            </p:blipFill>
            <p:spPr>
              <a:xfrm>
                <a:off x="377825" y="3862346"/>
                <a:ext cx="4152901" cy="2506911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4"/>
              <a:srcRect t="85771" b="3043"/>
              <a:stretch/>
            </p:blipFill>
            <p:spPr>
              <a:xfrm>
                <a:off x="377825" y="6360584"/>
                <a:ext cx="4152901" cy="497416"/>
              </a:xfrm>
              <a:prstGeom prst="rect">
                <a:avLst/>
              </a:prstGeom>
            </p:spPr>
          </p:pic>
        </p:grpSp>
        <p:sp>
          <p:nvSpPr>
            <p:cNvPr id="23" name="Rectangle 22"/>
            <p:cNvSpPr/>
            <p:nvPr/>
          </p:nvSpPr>
          <p:spPr bwMode="auto">
            <a:xfrm>
              <a:off x="1206500" y="3657600"/>
              <a:ext cx="3060700" cy="2493433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362154" y="6443246"/>
            <a:ext cx="5310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i="1" dirty="0" smtClean="0">
                <a:solidFill>
                  <a:srgbClr val="FF0000"/>
                </a:solidFill>
              </a:rPr>
              <a:t>All latest results consistent with SM within ~</a:t>
            </a:r>
            <a:r>
              <a:rPr lang="en-US" sz="1600" b="0" i="1" dirty="0" smtClean="0">
                <a:solidFill>
                  <a:srgbClr val="FF0000"/>
                </a:solidFill>
              </a:rPr>
              <a:t>2.5σ</a:t>
            </a:r>
            <a:endParaRPr lang="en-US" sz="1600" b="0" i="1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3298525" y="378927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805" y="1151730"/>
            <a:ext cx="587829" cy="6166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4200" y="1046480"/>
            <a:ext cx="533400" cy="515620"/>
          </a:xfrm>
          <a:prstGeom prst="rect">
            <a:avLst/>
          </a:prstGeom>
        </p:spPr>
      </p:pic>
      <p:sp>
        <p:nvSpPr>
          <p:cNvPr id="30" name="Down Arrow 29"/>
          <p:cNvSpPr/>
          <p:nvPr/>
        </p:nvSpPr>
        <p:spPr bwMode="auto">
          <a:xfrm>
            <a:off x="6400800" y="3435350"/>
            <a:ext cx="609600" cy="374650"/>
          </a:xfrm>
          <a:prstGeom prst="downArrow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0" y="4513580"/>
            <a:ext cx="533400" cy="51562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0529" y="3886200"/>
            <a:ext cx="544871" cy="533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2600" y="3333690"/>
            <a:ext cx="625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</a:t>
            </a:r>
            <a:r>
              <a:rPr lang="en-US" sz="2000" baseline="-25000" dirty="0" smtClean="0">
                <a:solidFill>
                  <a:srgbClr val="FF0000"/>
                </a:solidFill>
              </a:rPr>
              <a:t>FB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15000" y="3352800"/>
            <a:ext cx="507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</a:t>
            </a:r>
            <a:r>
              <a:rPr lang="en-US" sz="2000" baseline="-25000" dirty="0" smtClean="0">
                <a:solidFill>
                  <a:srgbClr val="FF0000"/>
                </a:solidFill>
              </a:rPr>
              <a:t>C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30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4739806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physics decaying into </a:t>
            </a:r>
            <a:r>
              <a:rPr lang="en-US" dirty="0" err="1"/>
              <a:t>tt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top polarization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334000"/>
          </a:xfrm>
        </p:spPr>
        <p:txBody>
          <a:bodyPr/>
          <a:lstStyle/>
          <a:p>
            <a:r>
              <a:rPr lang="en-US" dirty="0" smtClean="0"/>
              <a:t>New physics may also affect polarization of top quarks in pair production (expect no polarization in SM at tree level)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Wouter Verkerke, NIKHEF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81400"/>
            <a:ext cx="3611323" cy="31707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8172" y="3505200"/>
            <a:ext cx="3480794" cy="33580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t="-2" b="20087"/>
          <a:stretch/>
        </p:blipFill>
        <p:spPr>
          <a:xfrm>
            <a:off x="1553830" y="1676400"/>
            <a:ext cx="4542170" cy="173778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 flipH="1">
            <a:off x="1631950" y="3736205"/>
            <a:ext cx="533400" cy="622012"/>
          </a:xfrm>
          <a:prstGeom prst="straightConnector1">
            <a:avLst/>
          </a:prstGeom>
          <a:noFill/>
          <a:ln w="28575" cap="flat" cmpd="sng" algn="ctr">
            <a:solidFill>
              <a:srgbClr val="FF7A0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750465"/>
              </p:ext>
            </p:extLst>
          </p:nvPr>
        </p:nvGraphicFramePr>
        <p:xfrm>
          <a:off x="5490633" y="2362201"/>
          <a:ext cx="3100665" cy="450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1" name="Equation" r:id="rId7" imgW="1485900" imgH="215900" progId="Equation.3">
                  <p:embed/>
                </p:oleObj>
              </mc:Choice>
              <mc:Fallback>
                <p:oleObj name="Equation" r:id="rId7" imgW="14859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90633" y="2362201"/>
                        <a:ext cx="3100665" cy="450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9000" y="3733800"/>
            <a:ext cx="533400" cy="5156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3000" y="3733800"/>
            <a:ext cx="544871" cy="53340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7663299"/>
              </p:ext>
            </p:extLst>
          </p:nvPr>
        </p:nvGraphicFramePr>
        <p:xfrm>
          <a:off x="6019800" y="3232150"/>
          <a:ext cx="2843797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2" name="Equation" r:id="rId11" imgW="1612900" imgH="241300" progId="Equation.3">
                  <p:embed/>
                </p:oleObj>
              </mc:Choice>
              <mc:Fallback>
                <p:oleObj name="Equation" r:id="rId11" imgW="16129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19800" y="3232150"/>
                        <a:ext cx="2843797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871120"/>
              </p:ext>
            </p:extLst>
          </p:nvPr>
        </p:nvGraphicFramePr>
        <p:xfrm>
          <a:off x="609600" y="3352800"/>
          <a:ext cx="2901950" cy="370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3" name="Equation" r:id="rId13" imgW="1689100" imgH="215900" progId="Equation.3">
                  <p:embed/>
                </p:oleObj>
              </mc:Choice>
              <mc:Fallback>
                <p:oleObj name="Equation" r:id="rId13" imgW="16891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9600" y="3352800"/>
                        <a:ext cx="2901950" cy="3709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620732" y="5943600"/>
            <a:ext cx="16558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CMS-PAS-TOP-12-016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55259" y="5925979"/>
            <a:ext cx="1745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ATLAS-CONF-2012-133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31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0814211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other </a:t>
            </a:r>
            <a:r>
              <a:rPr lang="en-US" dirty="0" err="1" smtClean="0"/>
              <a:t>NP</a:t>
            </a:r>
            <a:r>
              <a:rPr lang="en-US" dirty="0" err="1" smtClean="0">
                <a:sym typeface="Wingdings"/>
              </a:rPr>
              <a:t></a:t>
            </a:r>
            <a:r>
              <a:rPr lang="en-US" i="1" dirty="0" err="1" smtClean="0">
                <a:sym typeface="Wingdings"/>
              </a:rPr>
              <a:t>tt</a:t>
            </a:r>
            <a:r>
              <a:rPr lang="en-US" dirty="0" smtClean="0">
                <a:sym typeface="Wingdings"/>
              </a:rPr>
              <a:t> searches…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Heavy vector-like top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’ </a:t>
            </a:r>
            <a:r>
              <a:rPr lang="en-US" dirty="0" smtClean="0">
                <a:sym typeface="Wingdings"/>
              </a:rPr>
              <a:t> </a:t>
            </a:r>
            <a:r>
              <a:rPr lang="en-US" i="1" dirty="0" err="1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)</a:t>
            </a:r>
          </a:p>
          <a:p>
            <a:pPr lvl="1"/>
            <a:r>
              <a:rPr lang="en-US" i="1" dirty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’ mass limits in the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range 600 – 800 </a:t>
            </a:r>
            <a:r>
              <a:rPr lang="en-US" dirty="0" err="1" smtClean="0">
                <a:sym typeface="Wingdings"/>
              </a:rPr>
              <a:t>GeV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pPr marL="457200" lvl="1" indent="0">
              <a:buNone/>
            </a:pP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Excited states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(</a:t>
            </a:r>
            <a:r>
              <a:rPr lang="en-US" i="1" dirty="0" smtClean="0">
                <a:sym typeface="Wingdings"/>
              </a:rPr>
              <a:t>t*</a:t>
            </a:r>
            <a:r>
              <a:rPr lang="en-US" dirty="0" smtClean="0">
                <a:sym typeface="Wingdings"/>
              </a:rPr>
              <a:t>  </a:t>
            </a:r>
            <a:r>
              <a:rPr lang="en-US" i="1" dirty="0" err="1" smtClean="0">
                <a:sym typeface="Wingdings"/>
              </a:rPr>
              <a:t>tg</a:t>
            </a:r>
            <a:r>
              <a:rPr lang="en-US" dirty="0" smtClean="0">
                <a:sym typeface="Wingdings"/>
              </a:rPr>
              <a:t>, </a:t>
            </a:r>
            <a:r>
              <a:rPr lang="en-US" i="1" dirty="0" smtClean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*  </a:t>
            </a:r>
            <a:r>
              <a:rPr lang="en-US" i="1" dirty="0" err="1" smtClean="0">
                <a:sym typeface="Wingdings"/>
              </a:rPr>
              <a:t>tW</a:t>
            </a:r>
            <a:r>
              <a:rPr lang="en-US" dirty="0" smtClean="0">
                <a:sym typeface="Wingdings"/>
              </a:rPr>
              <a:t>)</a:t>
            </a:r>
          </a:p>
          <a:p>
            <a:pPr lvl="1"/>
            <a:r>
              <a:rPr lang="en-US" i="1" dirty="0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* / </a:t>
            </a:r>
            <a:r>
              <a:rPr lang="en-US" i="1" dirty="0" smtClean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* Mass limits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around 800 </a:t>
            </a:r>
            <a:r>
              <a:rPr lang="en-US" dirty="0" err="1" smtClean="0">
                <a:sym typeface="Wingdings"/>
              </a:rPr>
              <a:t>GeV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Heavy vector bosons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(</a:t>
            </a:r>
            <a:r>
              <a:rPr lang="en-US" i="1" dirty="0" smtClean="0">
                <a:sym typeface="Wingdings"/>
              </a:rPr>
              <a:t>W</a:t>
            </a:r>
            <a:r>
              <a:rPr lang="en-US" dirty="0" smtClean="0">
                <a:sym typeface="Wingdings"/>
              </a:rPr>
              <a:t>’/</a:t>
            </a:r>
            <a:r>
              <a:rPr lang="en-US" dirty="0" err="1" smtClean="0">
                <a:sym typeface="Wingdings"/>
              </a:rPr>
              <a:t>ϕ</a:t>
            </a:r>
            <a:r>
              <a:rPr lang="en-US" dirty="0" smtClean="0">
                <a:sym typeface="Wingdings"/>
              </a:rPr>
              <a:t>  </a:t>
            </a:r>
            <a:r>
              <a:rPr lang="en-US" i="1" dirty="0" err="1" smtClean="0">
                <a:sym typeface="Wingdings"/>
              </a:rPr>
              <a:t>tb</a:t>
            </a:r>
            <a:r>
              <a:rPr lang="en-US" dirty="0" smtClean="0">
                <a:sym typeface="Wingdings"/>
              </a:rPr>
              <a:t> / </a:t>
            </a:r>
            <a:r>
              <a:rPr lang="en-US" i="1" dirty="0" err="1" smtClean="0">
                <a:sym typeface="Wingdings"/>
              </a:rPr>
              <a:t>tq</a:t>
            </a:r>
            <a:r>
              <a:rPr lang="en-US" dirty="0" smtClean="0">
                <a:sym typeface="Wingdings"/>
              </a:rPr>
              <a:t> )</a:t>
            </a:r>
          </a:p>
          <a:p>
            <a:pPr lvl="1"/>
            <a:r>
              <a:rPr lang="en-US" dirty="0" smtClean="0">
                <a:sym typeface="Wingdings"/>
              </a:rPr>
              <a:t>W’/</a:t>
            </a:r>
            <a:r>
              <a:rPr lang="en-US" dirty="0" err="1" smtClean="0">
                <a:sym typeface="Wingdings"/>
              </a:rPr>
              <a:t>ϕ</a:t>
            </a:r>
            <a:r>
              <a:rPr lang="en-US" dirty="0" smtClean="0">
                <a:sym typeface="Wingdings"/>
              </a:rPr>
              <a:t> mass limits in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1-2 TeV range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228" y="4648200"/>
            <a:ext cx="2311572" cy="17414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2967317"/>
            <a:ext cx="2743200" cy="1452283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>
            <a:off x="6845300" y="5954183"/>
            <a:ext cx="685800" cy="0"/>
          </a:xfrm>
          <a:prstGeom prst="line">
            <a:avLst/>
          </a:prstGeom>
          <a:noFill/>
          <a:ln w="38100" cap="flat" cmpd="sng" algn="ctr">
            <a:solidFill>
              <a:srgbClr val="FF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751580"/>
            <a:ext cx="533400" cy="5156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9129" y="3065780"/>
            <a:ext cx="544871" cy="533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2071" y="5427980"/>
            <a:ext cx="533400" cy="5156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0600" y="4742180"/>
            <a:ext cx="544871" cy="533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9129" y="1447800"/>
            <a:ext cx="544871" cy="53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4191000"/>
            <a:ext cx="241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0" i="1" dirty="0"/>
              <a:t>Phys. Lett. B 721 (2013) 171-</a:t>
            </a:r>
            <a:r>
              <a:rPr lang="hu-HU" sz="1000" b="0" i="1" dirty="0" smtClean="0"/>
              <a:t>189</a:t>
            </a:r>
            <a:br>
              <a:rPr lang="hu-HU" sz="1000" b="0" i="1" dirty="0" smtClean="0"/>
            </a:br>
            <a:r>
              <a:rPr lang="hu-HU" sz="1000" b="0" i="1" dirty="0"/>
              <a:t>CMS-PAS-B2G-12-014</a:t>
            </a:r>
            <a:endParaRPr lang="en-US" sz="1000" b="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6002179"/>
            <a:ext cx="1745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ATLAS-CONF-2013-050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2209800"/>
            <a:ext cx="17923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ATLAS-CONF-2013-</a:t>
            </a:r>
            <a:r>
              <a:rPr lang="en-US" sz="1000" b="0" i="1" dirty="0" smtClean="0"/>
              <a:t>018</a:t>
            </a:r>
            <a:endParaRPr lang="en-US" sz="1000" b="0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1287" y="838930"/>
            <a:ext cx="1650949" cy="190427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371600" y="6198418"/>
            <a:ext cx="19896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1" dirty="0"/>
              <a:t>PLB 718 (2013) 1229-1251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32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4228473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3820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Top </a:t>
            </a:r>
            <a:r>
              <a:rPr lang="en-US" b="1" i="1" dirty="0" smtClean="0">
                <a:solidFill>
                  <a:srgbClr val="FF0000"/>
                </a:solidFill>
              </a:rPr>
              <a:t>production</a:t>
            </a:r>
            <a:r>
              <a:rPr lang="en-US" dirty="0" smtClean="0">
                <a:solidFill>
                  <a:srgbClr val="FF0000"/>
                </a:solidFill>
              </a:rPr>
              <a:t> measurements are in precision era</a:t>
            </a:r>
          </a:p>
          <a:p>
            <a:pPr lvl="1"/>
            <a:r>
              <a:rPr lang="en-US" sz="1500" dirty="0" smtClean="0"/>
              <a:t>Pair production cross-section uncertainty O(5%) level at LHC and </a:t>
            </a:r>
            <a:r>
              <a:rPr lang="en-US" sz="1500" dirty="0" err="1" smtClean="0"/>
              <a:t>Tevatron</a:t>
            </a:r>
            <a:r>
              <a:rPr lang="en-US" sz="1500" dirty="0" smtClean="0"/>
              <a:t>, </a:t>
            </a:r>
            <a:br>
              <a:rPr lang="en-US" sz="1500" dirty="0" smtClean="0"/>
            </a:br>
            <a:r>
              <a:rPr lang="en-US" sz="1500" dirty="0" smtClean="0"/>
              <a:t>|</a:t>
            </a:r>
            <a:r>
              <a:rPr lang="en-US" sz="1500" dirty="0" err="1" smtClean="0"/>
              <a:t>V</a:t>
            </a:r>
            <a:r>
              <a:rPr lang="en-US" sz="1500" baseline="-25000" dirty="0" err="1" smtClean="0"/>
              <a:t>tb</a:t>
            </a:r>
            <a:r>
              <a:rPr lang="en-US" sz="1500" dirty="0" smtClean="0"/>
              <a:t>| from single top at 5% level (LHC)</a:t>
            </a:r>
          </a:p>
          <a:p>
            <a:pPr lvl="1"/>
            <a:r>
              <a:rPr lang="en-US" sz="1500" dirty="0" smtClean="0"/>
              <a:t>Observation of rare associated production (</a:t>
            </a:r>
            <a:r>
              <a:rPr lang="en-US" sz="1500" i="1" dirty="0" err="1" smtClean="0"/>
              <a:t>ttV</a:t>
            </a:r>
            <a:r>
              <a:rPr lang="en-US" sz="1500" dirty="0" err="1" smtClean="0"/>
              <a:t>,</a:t>
            </a:r>
            <a:r>
              <a:rPr lang="en-US" sz="1500" i="1" dirty="0" err="1" smtClean="0"/>
              <a:t>ttγ</a:t>
            </a:r>
            <a:r>
              <a:rPr lang="en-US" sz="1500" dirty="0" smtClean="0"/>
              <a:t>) </a:t>
            </a:r>
            <a:br>
              <a:rPr lang="en-US" sz="1500" dirty="0" smtClean="0"/>
            </a:br>
            <a:r>
              <a:rPr lang="en-US" sz="1500" dirty="0" smtClean="0"/>
              <a:t>with O(1) </a:t>
            </a:r>
            <a:r>
              <a:rPr lang="en-US" sz="1500" dirty="0" err="1" smtClean="0"/>
              <a:t>pb</a:t>
            </a:r>
            <a:r>
              <a:rPr lang="en-US" sz="1500" dirty="0" smtClean="0"/>
              <a:t> cross-sections at 3σ level</a:t>
            </a:r>
          </a:p>
          <a:p>
            <a:pPr lvl="1"/>
            <a:r>
              <a:rPr lang="en-US" sz="1500" dirty="0" smtClean="0"/>
              <a:t>Many differential cross-sections now measured</a:t>
            </a:r>
            <a:br>
              <a:rPr lang="en-US" sz="1500" dirty="0" smtClean="0"/>
            </a:br>
            <a:endParaRPr lang="en-US" sz="1500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Many top </a:t>
            </a:r>
            <a:r>
              <a:rPr lang="en-US" b="1" i="1" dirty="0" smtClean="0">
                <a:solidFill>
                  <a:srgbClr val="FF0000"/>
                </a:solidFill>
              </a:rPr>
              <a:t>property</a:t>
            </a:r>
            <a:r>
              <a:rPr lang="en-US" dirty="0" smtClean="0">
                <a:solidFill>
                  <a:srgbClr val="FF0000"/>
                </a:solidFill>
              </a:rPr>
              <a:t> measurements entering precision realm</a:t>
            </a:r>
          </a:p>
          <a:p>
            <a:pPr lvl="1"/>
            <a:r>
              <a:rPr lang="en-US" sz="1500" dirty="0" smtClean="0"/>
              <a:t>Top mass uncertainty now at 0.5% (0.87 </a:t>
            </a:r>
            <a:r>
              <a:rPr lang="en-US" sz="1500" dirty="0" err="1" smtClean="0"/>
              <a:t>GeV</a:t>
            </a:r>
            <a:r>
              <a:rPr lang="en-US" sz="1500" dirty="0" smtClean="0"/>
              <a:t>, </a:t>
            </a:r>
            <a:r>
              <a:rPr lang="en-US" sz="1500" dirty="0" err="1" smtClean="0"/>
              <a:t>Tevatron</a:t>
            </a:r>
            <a:r>
              <a:rPr lang="en-US" sz="1500" dirty="0" smtClean="0"/>
              <a:t>), LHC catching up.</a:t>
            </a:r>
          </a:p>
          <a:p>
            <a:pPr lvl="1"/>
            <a:r>
              <a:rPr lang="en-US" sz="1500" dirty="0" smtClean="0"/>
              <a:t>Top coupling measurements: W </a:t>
            </a:r>
            <a:r>
              <a:rPr lang="en-US" sz="1500" dirty="0" err="1" smtClean="0"/>
              <a:t>helicity</a:t>
            </a:r>
            <a:r>
              <a:rPr lang="en-US" sz="1500" dirty="0" smtClean="0"/>
              <a:t> fractions have O(5%) uncertainty</a:t>
            </a:r>
          </a:p>
          <a:p>
            <a:pPr lvl="1"/>
            <a:r>
              <a:rPr lang="en-US" sz="1500" dirty="0"/>
              <a:t>L</a:t>
            </a:r>
            <a:r>
              <a:rPr lang="en-US" sz="1500" dirty="0" smtClean="0"/>
              <a:t>imits on many FCNC couplings now O(10</a:t>
            </a:r>
            <a:r>
              <a:rPr lang="en-US" sz="1500" baseline="30000" dirty="0" smtClean="0"/>
              <a:t>-4</a:t>
            </a:r>
            <a:r>
              <a:rPr lang="en-US" sz="1500" dirty="0" smtClean="0"/>
              <a:t>)</a:t>
            </a:r>
          </a:p>
          <a:p>
            <a:pPr lvl="1"/>
            <a:r>
              <a:rPr lang="en-US" sz="1500" dirty="0" smtClean="0"/>
              <a:t>But also several new measurements facilitated by abundant LHC samples </a:t>
            </a:r>
            <a:br>
              <a:rPr lang="en-US" sz="1500" dirty="0" smtClean="0"/>
            </a:br>
            <a:endParaRPr lang="en-US" sz="1500" dirty="0" smtClean="0"/>
          </a:p>
          <a:p>
            <a:r>
              <a:rPr lang="en-US" b="1" i="1" dirty="0" smtClean="0">
                <a:solidFill>
                  <a:srgbClr val="FF0000"/>
                </a:solidFill>
              </a:rPr>
              <a:t>New physics </a:t>
            </a:r>
            <a:r>
              <a:rPr lang="en-US" dirty="0" smtClean="0">
                <a:solidFill>
                  <a:srgbClr val="FF0000"/>
                </a:solidFill>
              </a:rPr>
              <a:t>decaying into top quark (pairs) not yet seen</a:t>
            </a:r>
          </a:p>
          <a:p>
            <a:pPr lvl="1"/>
            <a:r>
              <a:rPr lang="en-US" sz="1500" dirty="0" smtClean="0"/>
              <a:t>Large machinery developed looking into many signatures, reusable in 2015</a:t>
            </a:r>
            <a:r>
              <a:rPr lang="en-US" sz="1500" dirty="0"/>
              <a:t/>
            </a:r>
            <a:br>
              <a:rPr lang="en-US" sz="1500" dirty="0"/>
            </a:br>
            <a:endParaRPr lang="en-US" sz="1500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Most top physics measurements systematics dominated</a:t>
            </a:r>
          </a:p>
          <a:p>
            <a:pPr lvl="1"/>
            <a:r>
              <a:rPr lang="en-US" sz="1500" dirty="0" smtClean="0">
                <a:sym typeface="Wingdings"/>
              </a:rPr>
              <a:t>Work &amp; time needed to unlock the potential of the full run-1 LHC samples</a:t>
            </a:r>
            <a:br>
              <a:rPr lang="en-US" sz="1500" dirty="0" smtClean="0">
                <a:sym typeface="Wingdings"/>
              </a:rPr>
            </a:br>
            <a:endParaRPr lang="en-US" sz="1500" dirty="0" smtClean="0">
              <a:sym typeface="Wingdings"/>
            </a:endParaRP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97881" y="5562600"/>
            <a:ext cx="45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-</a:t>
            </a:r>
            <a:endParaRPr lang="nl-NL" b="0" dirty="0"/>
          </a:p>
        </p:txBody>
      </p:sp>
      <p:sp>
        <p:nvSpPr>
          <p:cNvPr id="8" name="TextBox 7"/>
          <p:cNvSpPr txBox="1"/>
          <p:nvPr/>
        </p:nvSpPr>
        <p:spPr>
          <a:xfrm>
            <a:off x="8763000" y="0"/>
            <a:ext cx="412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33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07714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Top quark pair production – reconstructed decay modes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752600"/>
            <a:ext cx="2948133" cy="220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1219200"/>
            <a:ext cx="2163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Lepton(</a:t>
            </a:r>
            <a:r>
              <a:rPr lang="en-US" i="1" dirty="0" smtClean="0"/>
              <a:t>e</a:t>
            </a:r>
            <a:r>
              <a:rPr lang="en-US" dirty="0" smtClean="0"/>
              <a:t>/</a:t>
            </a:r>
            <a:r>
              <a:rPr lang="en-US" i="1" dirty="0" smtClean="0"/>
              <a:t>μ</a:t>
            </a:r>
            <a:r>
              <a:rPr lang="en-US" dirty="0" smtClean="0"/>
              <a:t>) + jets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6419" y="1600200"/>
            <a:ext cx="3406781" cy="2654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43400" y="1219200"/>
            <a:ext cx="1601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Dilepton(</a:t>
            </a:r>
            <a:r>
              <a:rPr lang="en-US" i="1" dirty="0" smtClean="0"/>
              <a:t>e</a:t>
            </a:r>
            <a:r>
              <a:rPr lang="en-US" dirty="0" smtClean="0"/>
              <a:t>/</a:t>
            </a:r>
            <a:r>
              <a:rPr lang="en-US" i="1" dirty="0" smtClean="0"/>
              <a:t>μ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4589740"/>
            <a:ext cx="3124200" cy="21158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90600" y="4038600"/>
            <a:ext cx="886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τ</a:t>
            </a:r>
            <a:r>
              <a:rPr lang="en-US" dirty="0" smtClean="0"/>
              <a:t>+ jets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3800" y="4572000"/>
            <a:ext cx="2447483" cy="2209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49217" y="4114800"/>
            <a:ext cx="1975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Dilepton(</a:t>
            </a:r>
            <a:r>
              <a:rPr lang="en-US" i="1" dirty="0" err="1" smtClean="0"/>
              <a:t>τ</a:t>
            </a:r>
            <a:r>
              <a:rPr lang="en-US" i="1" dirty="0" smtClean="0"/>
              <a:t> </a:t>
            </a:r>
            <a:r>
              <a:rPr lang="en-US" dirty="0" smtClean="0"/>
              <a:t>+ </a:t>
            </a:r>
            <a:r>
              <a:rPr lang="en-US" i="1" dirty="0" smtClean="0"/>
              <a:t>e</a:t>
            </a:r>
            <a:r>
              <a:rPr lang="en-US" dirty="0" smtClean="0"/>
              <a:t>/</a:t>
            </a:r>
            <a:r>
              <a:rPr lang="en-US" i="1" dirty="0" smtClean="0"/>
              <a:t>μ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236526" y="2209800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hadronic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6372" y="2819400"/>
            <a:ext cx="2645228" cy="2514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1506379"/>
            <a:ext cx="1745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 smtClean="0"/>
              <a:t>ATLAS-CONF-2012-155</a:t>
            </a:r>
            <a:endParaRPr lang="nl-NL" sz="1000" b="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417958" y="1506379"/>
            <a:ext cx="152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 smtClean="0"/>
              <a:t>JHEP 11 (2012) 067</a:t>
            </a:r>
            <a:endParaRPr lang="nl-NL" sz="1000" b="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990600" y="4325779"/>
            <a:ext cx="1720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 smtClean="0"/>
              <a:t>EPJC 73 3 (2012) 2328</a:t>
            </a:r>
            <a:endParaRPr lang="nl-NL" sz="1000" b="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4343400" y="4343400"/>
            <a:ext cx="167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 smtClean="0"/>
              <a:t>PRD 85  (2012) 11207</a:t>
            </a:r>
            <a:endParaRPr lang="nl-NL" sz="1000" b="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7239000" y="2514600"/>
            <a:ext cx="1745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/>
              <a:t>ATLAS-CONF-2012-031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9900" y="1219200"/>
            <a:ext cx="544871" cy="5334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33800" y="1313180"/>
            <a:ext cx="533400" cy="5156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4038600"/>
            <a:ext cx="544871" cy="533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10000" y="4114800"/>
            <a:ext cx="533400" cy="51562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00" y="2286000"/>
            <a:ext cx="544871" cy="5334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8839200" y="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5516" y="2895600"/>
            <a:ext cx="760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signal</a:t>
            </a:r>
            <a:endParaRPr lang="en-US" b="0" i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90600" y="5181600"/>
            <a:ext cx="760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signal</a:t>
            </a:r>
            <a:endParaRPr lang="en-US" b="0" i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07641" y="5518935"/>
            <a:ext cx="760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signal</a:t>
            </a:r>
            <a:endParaRPr lang="en-US" b="0" i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15010" y="2968823"/>
            <a:ext cx="760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signal</a:t>
            </a:r>
            <a:endParaRPr lang="en-US" b="0" i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3916" y="1978223"/>
            <a:ext cx="760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rgbClr val="FF0000"/>
                </a:solidFill>
              </a:rPr>
              <a:t>signal</a:t>
            </a:r>
            <a:endParaRPr lang="en-US" b="0" i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2133600" y="3124200"/>
            <a:ext cx="152400" cy="3048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H="1">
            <a:off x="4495800" y="2286000"/>
            <a:ext cx="228600" cy="3048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H="1" flipV="1">
            <a:off x="4463255" y="5406261"/>
            <a:ext cx="261145" cy="15633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H="1">
            <a:off x="7138795" y="3252113"/>
            <a:ext cx="228600" cy="3048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H="1">
            <a:off x="916750" y="5451125"/>
            <a:ext cx="228600" cy="3048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64625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136287"/>
            <a:ext cx="7493000" cy="5694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quark pair production – inclusive cross-section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305800" cy="5334000"/>
          </a:xfrm>
        </p:spPr>
        <p:txBody>
          <a:bodyPr/>
          <a:lstStyle/>
          <a:p>
            <a:r>
              <a:rPr lang="en-US" dirty="0" smtClean="0"/>
              <a:t>Inclusive cross-section versus center-of-mass energy √s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1291167" y="3947583"/>
            <a:ext cx="1147233" cy="1157817"/>
          </a:xfrm>
          <a:prstGeom prst="straightConnector1">
            <a:avLst/>
          </a:prstGeom>
          <a:noFill/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614" y="3389293"/>
            <a:ext cx="14825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err="1" smtClean="0"/>
              <a:t>Tevatron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combination</a:t>
            </a:r>
            <a:r>
              <a:rPr lang="en-US" b="0" i="1" dirty="0" smtClean="0"/>
              <a:t/>
            </a:r>
            <a:br>
              <a:rPr lang="en-US" b="0" i="1" dirty="0" smtClean="0"/>
            </a:br>
            <a:r>
              <a:rPr lang="en-US" b="0" i="1" dirty="0" smtClean="0"/>
              <a:t>5.4% </a:t>
            </a:r>
          </a:p>
          <a:p>
            <a:pPr algn="ctr"/>
            <a:r>
              <a:rPr lang="en-US" b="0" i="1" dirty="0" smtClean="0"/>
              <a:t>uncertainty</a:t>
            </a:r>
            <a:endParaRPr lang="en-US" b="0" i="1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6441018" y="2760135"/>
            <a:ext cx="808565" cy="806448"/>
          </a:xfrm>
          <a:prstGeom prst="straightConnector1">
            <a:avLst/>
          </a:prstGeom>
          <a:noFill/>
          <a:ln w="38100" cap="flat" cmpd="sng" algn="ctr">
            <a:solidFill>
              <a:srgbClr val="4682B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162800" y="3604736"/>
            <a:ext cx="19425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LHC combination</a:t>
            </a:r>
            <a:r>
              <a:rPr lang="en-US" b="0" i="1" dirty="0" smtClean="0"/>
              <a:t/>
            </a:r>
            <a:br>
              <a:rPr lang="en-US" b="0" i="1" dirty="0" smtClean="0"/>
            </a:br>
            <a:r>
              <a:rPr lang="en-US" b="0" i="1" dirty="0" smtClean="0"/>
              <a:t>at 7 TeV: </a:t>
            </a:r>
            <a:br>
              <a:rPr lang="en-US" b="0" i="1" dirty="0" smtClean="0"/>
            </a:br>
            <a:r>
              <a:rPr lang="en-US" b="0" i="1" dirty="0" smtClean="0"/>
              <a:t>5.8% precision</a:t>
            </a:r>
            <a:endParaRPr lang="en-US" b="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71" y="4267200"/>
            <a:ext cx="587829" cy="616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386943"/>
            <a:ext cx="731157" cy="5031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9000" y="4343400"/>
            <a:ext cx="544871" cy="533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1000" y="4343400"/>
            <a:ext cx="533400" cy="51562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150100" y="2381250"/>
            <a:ext cx="76200" cy="228600"/>
            <a:chOff x="7239000" y="2362200"/>
            <a:chExt cx="76200" cy="228600"/>
          </a:xfrm>
        </p:grpSpPr>
        <p:sp>
          <p:nvSpPr>
            <p:cNvPr id="9" name="Oval 8"/>
            <p:cNvSpPr/>
            <p:nvPr/>
          </p:nvSpPr>
          <p:spPr bwMode="auto">
            <a:xfrm>
              <a:off x="7239000" y="2438400"/>
              <a:ext cx="76200" cy="76200"/>
            </a:xfrm>
            <a:prstGeom prst="ellipse">
              <a:avLst/>
            </a:prstGeom>
            <a:solidFill>
              <a:srgbClr val="3333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nl-N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7277100" y="2362200"/>
              <a:ext cx="0" cy="2286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Oval 20"/>
          <p:cNvSpPr/>
          <p:nvPr/>
        </p:nvSpPr>
        <p:spPr bwMode="auto">
          <a:xfrm>
            <a:off x="1860113" y="3163818"/>
            <a:ext cx="121087" cy="112781"/>
          </a:xfrm>
          <a:prstGeom prst="ellipse">
            <a:avLst/>
          </a:prstGeom>
          <a:solidFill>
            <a:srgbClr val="3333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33600" y="3124200"/>
            <a:ext cx="2523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0" dirty="0" smtClean="0"/>
              <a:t>ATLAS </a:t>
            </a:r>
            <a:r>
              <a:rPr lang="nl-NL" sz="1200" b="0" dirty="0" err="1" smtClean="0"/>
              <a:t>prelim</a:t>
            </a:r>
            <a:r>
              <a:rPr lang="nl-NL" sz="1200" b="0" dirty="0" smtClean="0"/>
              <a:t>. 8 </a:t>
            </a:r>
            <a:r>
              <a:rPr lang="nl-NL" sz="1200" b="0" dirty="0" err="1" smtClean="0"/>
              <a:t>TeV</a:t>
            </a:r>
            <a:r>
              <a:rPr lang="nl-NL" sz="1200" b="0" dirty="0" smtClean="0"/>
              <a:t> (5.8 fb</a:t>
            </a:r>
            <a:r>
              <a:rPr lang="nl-NL" sz="1200" b="0" baseline="30000" dirty="0" smtClean="0"/>
              <a:t>-1</a:t>
            </a:r>
            <a:r>
              <a:rPr lang="nl-NL" sz="1200" b="0" dirty="0" smtClean="0"/>
              <a:t>)</a:t>
            </a:r>
            <a:endParaRPr lang="nl-NL" sz="1200" b="0" dirty="0"/>
          </a:p>
        </p:txBody>
      </p:sp>
      <p:sp>
        <p:nvSpPr>
          <p:cNvPr id="23" name="Oval 22"/>
          <p:cNvSpPr/>
          <p:nvPr/>
        </p:nvSpPr>
        <p:spPr bwMode="auto">
          <a:xfrm>
            <a:off x="6934200" y="2286000"/>
            <a:ext cx="457200" cy="457200"/>
          </a:xfrm>
          <a:prstGeom prst="ellipse">
            <a:avLst/>
          </a:prstGeom>
          <a:noFill/>
          <a:ln w="38100" cap="flat" cmpd="sng" algn="ctr">
            <a:solidFill>
              <a:srgbClr val="4682B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00800" y="1828800"/>
            <a:ext cx="1525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i="1" dirty="0" smtClean="0"/>
              <a:t>LHC at 8 </a:t>
            </a:r>
            <a:r>
              <a:rPr lang="nl-NL" i="1" dirty="0" err="1" smtClean="0"/>
              <a:t>TeV</a:t>
            </a:r>
            <a:endParaRPr lang="nl-NL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76200" y="4876800"/>
            <a:ext cx="1136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00" b="0" i="1" dirty="0"/>
              <a:t>DØ Note 6363 </a:t>
            </a:r>
          </a:p>
          <a:p>
            <a:endParaRPr lang="nl-NL" dirty="0"/>
          </a:p>
        </p:txBody>
      </p:sp>
      <p:sp>
        <p:nvSpPr>
          <p:cNvPr id="27" name="TextBox 26"/>
          <p:cNvSpPr txBox="1"/>
          <p:nvPr/>
        </p:nvSpPr>
        <p:spPr>
          <a:xfrm>
            <a:off x="6128073" y="1503402"/>
            <a:ext cx="18366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0" i="1" dirty="0"/>
              <a:t>CMS PAS TOP-12-</a:t>
            </a:r>
            <a:r>
              <a:rPr lang="en-US" sz="1000" b="0" i="1" dirty="0" smtClean="0"/>
              <a:t>007</a:t>
            </a:r>
          </a:p>
          <a:p>
            <a:pPr algn="r"/>
            <a:r>
              <a:rPr lang="en-US" sz="1000" b="0" i="1" dirty="0" smtClean="0"/>
              <a:t>ATLAS-CONF-2012-049</a:t>
            </a:r>
          </a:p>
          <a:p>
            <a:pPr algn="r"/>
            <a:r>
              <a:rPr lang="en-US" sz="1000" b="0" i="1" dirty="0" smtClean="0"/>
              <a:t> </a:t>
            </a:r>
            <a:endParaRPr lang="en-US" sz="1000" b="0" i="1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1000" y="1981200"/>
            <a:ext cx="544871" cy="5334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1000" y="1389380"/>
            <a:ext cx="533400" cy="51562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839200" y="0"/>
            <a:ext cx="298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0" y="3200400"/>
            <a:ext cx="1588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</a:t>
            </a:r>
            <a:r>
              <a:rPr lang="en-US" dirty="0" err="1" smtClean="0"/>
              <a:t>dilepton</a:t>
            </a:r>
            <a:endParaRPr lang="en-US" dirty="0" smtClean="0"/>
          </a:p>
          <a:p>
            <a:r>
              <a:rPr lang="en-US" b="0" i="1" dirty="0" smtClean="0"/>
              <a:t>4.1% precision</a:t>
            </a:r>
            <a:endParaRPr lang="en-US" b="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2358" y="3639979"/>
            <a:ext cx="152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0" i="1" dirty="0" smtClean="0"/>
              <a:t>JHEP </a:t>
            </a:r>
            <a:r>
              <a:rPr lang="hu-HU" sz="1000" b="0" i="1" dirty="0"/>
              <a:t>11 (2012) 067</a:t>
            </a:r>
            <a:endParaRPr lang="en-US" sz="1000" b="0" i="1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4191000" y="5562600"/>
            <a:ext cx="3581400" cy="457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455497"/>
              </p:ext>
            </p:extLst>
          </p:nvPr>
        </p:nvGraphicFramePr>
        <p:xfrm>
          <a:off x="4267200" y="5029200"/>
          <a:ext cx="3048000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752600"/>
              </a:tblGrid>
              <a:tr h="165100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Exp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000" dirty="0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pb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Tevatron</a:t>
                      </a:r>
                      <a:r>
                        <a:rPr lang="en-US" sz="1000" baseline="0" dirty="0" smtClean="0"/>
                        <a:t> comb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7.62 ± 0.42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LHC comb 7 TeV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173.3 ± 10.1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CMS </a:t>
                      </a:r>
                      <a:r>
                        <a:rPr lang="en-US" sz="1000" dirty="0" err="1" smtClean="0"/>
                        <a:t>dilepton</a:t>
                      </a:r>
                      <a:r>
                        <a:rPr lang="en-US" sz="1000" dirty="0" smtClean="0"/>
                        <a:t> 7 TeV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161.9 ± 2.5 ±</a:t>
                      </a:r>
                      <a:r>
                        <a:rPr lang="en-US" sz="10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5.1</a:t>
                      </a:r>
                      <a:r>
                        <a:rPr lang="en-US" sz="10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±3.6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ATLAS </a:t>
                      </a:r>
                      <a:r>
                        <a:rPr lang="en-US" sz="1000" dirty="0" err="1" smtClean="0"/>
                        <a:t>l+jets</a:t>
                      </a:r>
                      <a:r>
                        <a:rPr lang="en-US" sz="1000" dirty="0" smtClean="0"/>
                        <a:t> 8 TeV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232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2 ± 31 ± 9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CMS </a:t>
                      </a:r>
                      <a:r>
                        <a:rPr lang="en-US" sz="1000" dirty="0" err="1" smtClean="0"/>
                        <a:t>lj</a:t>
                      </a:r>
                      <a:r>
                        <a:rPr lang="en-US" sz="1000" dirty="0" smtClean="0"/>
                        <a:t> &amp; </a:t>
                      </a:r>
                      <a:r>
                        <a:rPr lang="en-US" sz="1000" dirty="0" err="1" smtClean="0"/>
                        <a:t>ll</a:t>
                      </a:r>
                      <a:r>
                        <a:rPr lang="en-US" sz="1000" dirty="0" smtClean="0"/>
                        <a:t> 8 </a:t>
                      </a:r>
                      <a:r>
                        <a:rPr lang="en-US" sz="1000" dirty="0" smtClean="0"/>
                        <a:t>TeV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227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10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7162800" y="4876800"/>
            <a:ext cx="17457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ATLAS-CONF-2012-134 </a:t>
            </a:r>
            <a:r>
              <a:rPr lang="en-US" sz="1000" b="0" i="1" dirty="0" smtClean="0"/>
              <a:t/>
            </a:r>
            <a:br>
              <a:rPr lang="en-US" sz="1000" b="0" i="1" dirty="0" smtClean="0"/>
            </a:br>
            <a:r>
              <a:rPr lang="en-US" sz="1000" b="0" i="1" dirty="0" smtClean="0"/>
              <a:t>CMS </a:t>
            </a:r>
            <a:r>
              <a:rPr lang="en-US" sz="1000" b="0" i="1" dirty="0"/>
              <a:t>PAS TOP-12-003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1706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4283920"/>
            <a:ext cx="3618610" cy="2345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Inclusive cross-section uncertainties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Experimental uncertainties on inclusive cross-section</a:t>
            </a:r>
            <a:br>
              <a:rPr lang="en-US" dirty="0" smtClean="0"/>
            </a:br>
            <a:r>
              <a:rPr lang="en-US" dirty="0" smtClean="0"/>
              <a:t>now comparable to theoretical uncertainties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Confront measured cross-sections with NNLO predictions to make inference on </a:t>
            </a:r>
            <a:r>
              <a:rPr lang="en-US" dirty="0" smtClean="0">
                <a:latin typeface="Arial"/>
                <a:cs typeface="Arial"/>
              </a:rPr>
              <a:t>α</a:t>
            </a:r>
            <a:r>
              <a:rPr lang="en-US" baseline="-25000" dirty="0" smtClean="0"/>
              <a:t>strong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553200"/>
            <a:ext cx="777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Wouter Verkerke, NIKHEF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4421" t="28189" r="26716" b="39403"/>
          <a:stretch/>
        </p:blipFill>
        <p:spPr>
          <a:xfrm>
            <a:off x="3166485" y="1752601"/>
            <a:ext cx="2370665" cy="152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57587" t="36338" r="7597" b="19657"/>
          <a:stretch/>
        </p:blipFill>
        <p:spPr>
          <a:xfrm>
            <a:off x="5638800" y="1665513"/>
            <a:ext cx="2146300" cy="18396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4288367"/>
            <a:ext cx="3860279" cy="2417233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 bwMode="auto">
          <a:xfrm>
            <a:off x="4191000" y="4953000"/>
            <a:ext cx="762000" cy="838200"/>
          </a:xfrm>
          <a:prstGeom prst="rightArrow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290" y="1752600"/>
            <a:ext cx="2069310" cy="157248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 bwMode="auto">
          <a:xfrm>
            <a:off x="1905000" y="1981200"/>
            <a:ext cx="457200" cy="381000"/>
          </a:xfrm>
          <a:prstGeom prst="ellipse">
            <a:avLst/>
          </a:prstGeom>
          <a:noFill/>
          <a:ln w="38100" cap="flat" cmpd="sng" algn="ctr">
            <a:solidFill>
              <a:srgbClr val="4682B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16" name="Straight Connector 15"/>
          <p:cNvCxnSpPr>
            <a:stCxn id="14" idx="0"/>
          </p:cNvCxnSpPr>
          <p:nvPr/>
        </p:nvCxnSpPr>
        <p:spPr bwMode="auto">
          <a:xfrm flipV="1">
            <a:off x="2133600" y="1756229"/>
            <a:ext cx="1030514" cy="224971"/>
          </a:xfrm>
          <a:prstGeom prst="line">
            <a:avLst/>
          </a:prstGeom>
          <a:noFill/>
          <a:ln w="38100" cap="flat" cmpd="sng" algn="ctr">
            <a:solidFill>
              <a:srgbClr val="4682B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14" idx="3"/>
          </p:cNvCxnSpPr>
          <p:nvPr/>
        </p:nvCxnSpPr>
        <p:spPr bwMode="auto">
          <a:xfrm>
            <a:off x="1971955" y="2306404"/>
            <a:ext cx="1192159" cy="973825"/>
          </a:xfrm>
          <a:prstGeom prst="line">
            <a:avLst/>
          </a:prstGeom>
          <a:noFill/>
          <a:ln w="38100" cap="flat" cmpd="sng" algn="ctr">
            <a:solidFill>
              <a:srgbClr val="4682B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5562600" y="1752600"/>
            <a:ext cx="381000" cy="0"/>
          </a:xfrm>
          <a:prstGeom prst="line">
            <a:avLst/>
          </a:prstGeom>
          <a:noFill/>
          <a:ln w="38100" cap="flat" cmpd="sng" algn="ctr">
            <a:solidFill>
              <a:srgbClr val="4682B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5562600" y="3276600"/>
            <a:ext cx="381000" cy="1"/>
          </a:xfrm>
          <a:prstGeom prst="line">
            <a:avLst/>
          </a:prstGeom>
          <a:noFill/>
          <a:ln w="38100" cap="flat" cmpd="sng" algn="ctr">
            <a:solidFill>
              <a:srgbClr val="4682B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86600" y="2590800"/>
            <a:ext cx="544871" cy="5334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76600" y="1828800"/>
            <a:ext cx="533400" cy="51562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1000" y="4343400"/>
            <a:ext cx="533400" cy="51562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343400" y="6459379"/>
            <a:ext cx="16295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1" dirty="0"/>
              <a:t>CMS PAS TOP-12-022 </a:t>
            </a:r>
            <a:endParaRPr lang="nl-NL" sz="1000" b="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8839200" y="0"/>
            <a:ext cx="298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73287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 quark pair production – differential cross-sections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Differential</a:t>
            </a:r>
            <a:r>
              <a:rPr lang="en-US" dirty="0" smtClean="0"/>
              <a:t> </a:t>
            </a:r>
            <a:r>
              <a:rPr lang="en-US" dirty="0"/>
              <a:t>cross-sections </a:t>
            </a:r>
            <a:r>
              <a:rPr lang="en-US" dirty="0" smtClean="0"/>
              <a:t>in top kinematics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50496"/>
          <a:stretch/>
        </p:blipFill>
        <p:spPr>
          <a:xfrm>
            <a:off x="4572000" y="1981200"/>
            <a:ext cx="3810000" cy="35290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0540" b="2087"/>
          <a:stretch/>
        </p:blipFill>
        <p:spPr>
          <a:xfrm>
            <a:off x="698405" y="1911350"/>
            <a:ext cx="3938420" cy="35750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86000" y="1447800"/>
            <a:ext cx="1164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err="1" smtClean="0"/>
              <a:t>dσ</a:t>
            </a:r>
            <a:r>
              <a:rPr lang="en-US" sz="2400" b="0" dirty="0" smtClean="0"/>
              <a:t>/</a:t>
            </a:r>
            <a:r>
              <a:rPr lang="en-US" sz="2400" b="0" dirty="0" err="1" smtClean="0"/>
              <a:t>dy</a:t>
            </a:r>
            <a:r>
              <a:rPr lang="en-US" sz="2400" b="0" baseline="-25000" dirty="0" err="1" smtClean="0"/>
              <a:t>t</a:t>
            </a:r>
            <a:endParaRPr lang="en-US" sz="24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6162225" y="1524000"/>
            <a:ext cx="1381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err="1" smtClean="0"/>
              <a:t>dσ</a:t>
            </a:r>
            <a:r>
              <a:rPr lang="en-US" sz="2000" b="0" dirty="0" smtClean="0"/>
              <a:t>/</a:t>
            </a:r>
            <a:r>
              <a:rPr lang="en-US" sz="2000" b="0" dirty="0" err="1" smtClean="0"/>
              <a:t>dp</a:t>
            </a:r>
            <a:r>
              <a:rPr lang="en-US" sz="2000" b="0" baseline="-25000" dirty="0" err="1" smtClean="0"/>
              <a:t>T</a:t>
            </a:r>
            <a:r>
              <a:rPr lang="en-US" sz="2000" b="0" dirty="0" smtClean="0"/>
              <a:t>(</a:t>
            </a:r>
            <a:r>
              <a:rPr lang="en-US" sz="2000" b="0" dirty="0"/>
              <a:t>t</a:t>
            </a:r>
            <a:r>
              <a:rPr lang="en-US" sz="2000" b="0" dirty="0" smtClean="0"/>
              <a:t>)</a:t>
            </a:r>
            <a:endParaRPr lang="en-US" sz="2000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2514600" y="5772090"/>
            <a:ext cx="4503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i="1" dirty="0" smtClean="0"/>
              <a:t>(systematic limited in most bins)</a:t>
            </a:r>
            <a:endParaRPr lang="en-US" sz="2000" b="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800" y="1415143"/>
            <a:ext cx="533400" cy="5156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1447800"/>
            <a:ext cx="533400" cy="5156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2400" y="5544979"/>
            <a:ext cx="16558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/>
              <a:t>CMS-PAS-TOP-12-027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39200" y="0"/>
            <a:ext cx="298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62679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 quark pair production – differential cross-sections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D</a:t>
            </a:r>
            <a:r>
              <a:rPr lang="en-US" i="1" dirty="0" smtClean="0"/>
              <a:t>ifferential</a:t>
            </a:r>
            <a:r>
              <a:rPr lang="en-US" dirty="0" smtClean="0"/>
              <a:t> cross-sections in kinematics of </a:t>
            </a:r>
            <a:r>
              <a:rPr lang="en-US" i="1" dirty="0" err="1" smtClean="0"/>
              <a:t>tt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362200"/>
            <a:ext cx="4194399" cy="3657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71657" y="1506220"/>
            <a:ext cx="1466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err="1" smtClean="0"/>
              <a:t>dσ</a:t>
            </a:r>
            <a:r>
              <a:rPr lang="en-US" sz="2000" b="0" dirty="0" smtClean="0"/>
              <a:t>/</a:t>
            </a:r>
            <a:r>
              <a:rPr lang="en-US" sz="2000" b="0" dirty="0" err="1" smtClean="0"/>
              <a:t>dm</a:t>
            </a:r>
            <a:r>
              <a:rPr lang="en-US" sz="2000" b="0" dirty="0" smtClean="0"/>
              <a:t>(</a:t>
            </a:r>
            <a:r>
              <a:rPr lang="en-US" sz="2000" b="0" dirty="0" err="1" smtClean="0"/>
              <a:t>tt</a:t>
            </a:r>
            <a:r>
              <a:rPr lang="en-US" sz="2000" b="0" dirty="0" smtClean="0"/>
              <a:t>)</a:t>
            </a:r>
            <a:endParaRPr lang="en-US" sz="20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1524000"/>
            <a:ext cx="1369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err="1" smtClean="0"/>
              <a:t>dσ</a:t>
            </a:r>
            <a:r>
              <a:rPr lang="en-US" sz="2000" b="0" dirty="0" smtClean="0"/>
              <a:t>/</a:t>
            </a:r>
            <a:r>
              <a:rPr lang="en-US" sz="2000" b="0" dirty="0" err="1" smtClean="0"/>
              <a:t>dy</a:t>
            </a:r>
            <a:r>
              <a:rPr lang="en-US" sz="2000" b="0" dirty="0" smtClean="0"/>
              <a:t>(</a:t>
            </a:r>
            <a:r>
              <a:rPr lang="en-US" sz="2000" b="0" dirty="0" err="1" smtClean="0"/>
              <a:t>tt</a:t>
            </a:r>
            <a:r>
              <a:rPr lang="en-US" sz="2000" b="0" dirty="0" smtClean="0"/>
              <a:t>)</a:t>
            </a:r>
            <a:endParaRPr lang="en-US" sz="2000" b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2514600"/>
            <a:ext cx="3634871" cy="33528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71600" y="6000690"/>
            <a:ext cx="6591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i="1" dirty="0" smtClean="0"/>
              <a:t>(at 7 and 8 TeV, systematic limited in most bins)</a:t>
            </a:r>
            <a:endParaRPr lang="en-US" sz="2000" b="0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1600200"/>
            <a:ext cx="533400" cy="5156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0" y="1676400"/>
            <a:ext cx="544871" cy="533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611332" y="1905000"/>
            <a:ext cx="16558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/>
              <a:t>CMS-PAS-TOP-12-027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92127" y="1963579"/>
            <a:ext cx="16516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000" b="0" i="1" dirty="0" smtClean="0">
                <a:solidFill>
                  <a:srgbClr val="000000"/>
                </a:solidFill>
              </a:rPr>
              <a:t>EPJC </a:t>
            </a:r>
            <a:r>
              <a:rPr lang="tr-TR" sz="1000" b="0" i="1" dirty="0">
                <a:solidFill>
                  <a:srgbClr val="000000"/>
                </a:solidFill>
              </a:rPr>
              <a:t>(2013) </a:t>
            </a:r>
            <a:r>
              <a:rPr lang="tr-TR" sz="1000" b="0" i="1" dirty="0" smtClean="0">
                <a:solidFill>
                  <a:srgbClr val="000000"/>
                </a:solidFill>
              </a:rPr>
              <a:t>73 </a:t>
            </a:r>
            <a:r>
              <a:rPr lang="tr-TR" sz="1000" b="0" i="1" dirty="0">
                <a:solidFill>
                  <a:srgbClr val="000000"/>
                </a:solidFill>
              </a:rPr>
              <a:t>2261</a:t>
            </a:r>
            <a:endParaRPr lang="nl-NL" sz="1000" b="0" i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46149" y="2362200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0" dirty="0" smtClean="0"/>
              <a:t>√s=7TeV</a:t>
            </a:r>
            <a:endParaRPr lang="nl-NL" b="0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3733800" y="16002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6934200" y="16002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6705600" y="9906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8839200" y="0"/>
            <a:ext cx="298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84145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386" y="2917523"/>
            <a:ext cx="3867062" cy="350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with associated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/>
              <a:t>tt</a:t>
            </a:r>
            <a:r>
              <a:rPr lang="en-US" dirty="0" err="1" smtClean="0"/>
              <a:t>+jets</a:t>
            </a:r>
            <a:r>
              <a:rPr lang="en-US" dirty="0" smtClean="0"/>
              <a:t>: testing QCD theory </a:t>
            </a:r>
            <a:br>
              <a:rPr lang="en-US" dirty="0" smtClean="0"/>
            </a:br>
            <a:r>
              <a:rPr lang="en-US" dirty="0" smtClean="0"/>
              <a:t>and (showering) generators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219200" y="6553200"/>
            <a:ext cx="777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Wouter Verkerke, NIKHEF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19900" y="2130623"/>
            <a:ext cx="1202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err="1" smtClean="0"/>
              <a:t>dσ</a:t>
            </a:r>
            <a:r>
              <a:rPr lang="en-US" sz="2000" b="0" dirty="0" smtClean="0"/>
              <a:t>/</a:t>
            </a:r>
            <a:r>
              <a:rPr lang="en-US" sz="2000" b="0" dirty="0" err="1" smtClean="0"/>
              <a:t>dN</a:t>
            </a:r>
            <a:r>
              <a:rPr lang="en-US" sz="2000" b="0" baseline="-25000" dirty="0" err="1" smtClean="0"/>
              <a:t>jet</a:t>
            </a:r>
            <a:endParaRPr lang="en-US" sz="2000" b="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2057400"/>
            <a:ext cx="4344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err="1" smtClean="0"/>
              <a:t>σ</a:t>
            </a:r>
            <a:r>
              <a:rPr lang="en-US" sz="2000" b="0" dirty="0" smtClean="0"/>
              <a:t>(</a:t>
            </a:r>
            <a:r>
              <a:rPr lang="en-US" sz="2000" b="0" dirty="0" err="1" smtClean="0"/>
              <a:t>tt</a:t>
            </a:r>
            <a:r>
              <a:rPr lang="en-US" sz="2000" b="0" dirty="0"/>
              <a:t> </a:t>
            </a:r>
            <a:r>
              <a:rPr lang="en-US" sz="2000" b="0" dirty="0" smtClean="0"/>
              <a:t>no jets </a:t>
            </a:r>
            <a:r>
              <a:rPr lang="en-US" sz="2000" b="0" dirty="0" err="1" smtClean="0"/>
              <a:t>p</a:t>
            </a:r>
            <a:r>
              <a:rPr lang="en-US" sz="2000" b="0" baseline="-25000" dirty="0" err="1" smtClean="0"/>
              <a:t>T</a:t>
            </a:r>
            <a:r>
              <a:rPr lang="en-US" sz="2000" b="0" dirty="0" smtClean="0"/>
              <a:t>&gt;Q</a:t>
            </a:r>
            <a:r>
              <a:rPr lang="en-US" sz="2000" b="0" baseline="-25000" dirty="0" smtClean="0"/>
              <a:t>0</a:t>
            </a:r>
            <a:r>
              <a:rPr lang="en-US" sz="2000" b="0" dirty="0" smtClean="0"/>
              <a:t> &amp; </a:t>
            </a:r>
            <a:r>
              <a:rPr lang="en-US" sz="2000" b="0" i="1" dirty="0" smtClean="0"/>
              <a:t>a</a:t>
            </a:r>
            <a:r>
              <a:rPr lang="en-US" sz="2000" b="0" dirty="0" smtClean="0"/>
              <a:t>&lt;|</a:t>
            </a:r>
            <a:r>
              <a:rPr lang="en-US" sz="2000" b="0" dirty="0" err="1" smtClean="0"/>
              <a:t>y</a:t>
            </a:r>
            <a:r>
              <a:rPr lang="en-US" sz="2000" b="0" baseline="-25000" dirty="0" err="1" smtClean="0"/>
              <a:t>jet</a:t>
            </a:r>
            <a:r>
              <a:rPr lang="en-US" sz="2000" b="0" dirty="0" smtClean="0"/>
              <a:t>|&lt;</a:t>
            </a:r>
            <a:r>
              <a:rPr lang="en-US" sz="2000" b="0" i="1" dirty="0" smtClean="0"/>
              <a:t>b</a:t>
            </a:r>
            <a:r>
              <a:rPr lang="en-US" sz="2000" b="0" dirty="0" smtClean="0"/>
              <a:t>)</a:t>
            </a:r>
            <a:endParaRPr lang="en-US" sz="2000" b="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6609991" y="2343090"/>
            <a:ext cx="781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err="1" smtClean="0"/>
              <a:t>σ</a:t>
            </a:r>
            <a:r>
              <a:rPr lang="en-US" sz="2000" b="0" dirty="0" smtClean="0"/>
              <a:t>(</a:t>
            </a:r>
            <a:r>
              <a:rPr lang="en-US" sz="2000" b="0" dirty="0" err="1" smtClean="0"/>
              <a:t>tt</a:t>
            </a:r>
            <a:r>
              <a:rPr lang="en-US" sz="2000" b="0" dirty="0" smtClean="0"/>
              <a:t>)</a:t>
            </a:r>
            <a:endParaRPr lang="en-US" sz="2000" b="0" baseline="-25000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876800" y="2438400"/>
            <a:ext cx="40386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179406" y="6297372"/>
            <a:ext cx="3507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i="1" dirty="0" smtClean="0">
                <a:solidFill>
                  <a:srgbClr val="FF0000"/>
                </a:solidFill>
              </a:rPr>
              <a:t>Ratio </a:t>
            </a:r>
            <a:r>
              <a:rPr lang="en-US" b="0" i="1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b="0" i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b="0" i="1" dirty="0" smtClean="0">
                <a:solidFill>
                  <a:srgbClr val="FF0000"/>
                </a:solidFill>
              </a:rPr>
              <a:t>Cancellation of systematics</a:t>
            </a:r>
            <a:endParaRPr lang="en-US" b="0" i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867400" y="228600"/>
            <a:ext cx="3810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r="21225"/>
          <a:stretch/>
        </p:blipFill>
        <p:spPr>
          <a:xfrm>
            <a:off x="6022774" y="116178"/>
            <a:ext cx="2968826" cy="186502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5943600" y="1524000"/>
            <a:ext cx="381000" cy="609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219200" y="9906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5257800" y="2133600"/>
            <a:ext cx="762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2209800"/>
            <a:ext cx="533400" cy="5156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2133600"/>
            <a:ext cx="544871" cy="5334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209800" y="2496979"/>
            <a:ext cx="16558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0" i="1" dirty="0"/>
              <a:t>CMS-PAS-TOP-12-</a:t>
            </a:r>
            <a:r>
              <a:rPr lang="nl-NL" sz="1000" b="0" i="1" dirty="0" smtClean="0"/>
              <a:t>041</a:t>
            </a:r>
            <a:endParaRPr lang="nl-NL" sz="1000" b="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013794" y="2725579"/>
            <a:ext cx="18384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000" b="0" i="1" dirty="0" smtClean="0"/>
              <a:t>ATL-PHYS-PUB-2013-005</a:t>
            </a:r>
            <a:endParaRPr lang="nl-NL" sz="1000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2743200"/>
            <a:ext cx="3843866" cy="369959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839200" y="0"/>
            <a:ext cx="298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83339079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5802</TotalTime>
  <Words>1912</Words>
  <Application>Microsoft Macintosh PowerPoint</Application>
  <PresentationFormat>On-screen Show (4:3)</PresentationFormat>
  <Paragraphs>414</Paragraphs>
  <Slides>33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Default Design</vt:lpstr>
      <vt:lpstr>Equation</vt:lpstr>
      <vt:lpstr>Microsoft Equation</vt:lpstr>
      <vt:lpstr>Top quark physics</vt:lpstr>
      <vt:lpstr>Top quark physics - Introduction</vt:lpstr>
      <vt:lpstr>Top quark (pair) production &amp; decay</vt:lpstr>
      <vt:lpstr>Top quark pair production – reconstructed decay modes</vt:lpstr>
      <vt:lpstr>Top quark pair production – inclusive cross-section</vt:lpstr>
      <vt:lpstr>Inclusive cross-section uncertainties</vt:lpstr>
      <vt:lpstr>Top quark pair production – differential cross-sections </vt:lpstr>
      <vt:lpstr>Top quark pair production – differential cross-sections</vt:lpstr>
      <vt:lpstr>Top with associated jets</vt:lpstr>
      <vt:lpstr>Top pair production with associated Z,γ and W</vt:lpstr>
      <vt:lpstr>tt spin correlations</vt:lpstr>
      <vt:lpstr>Single top production</vt:lpstr>
      <vt:lpstr>t-channel single top production versus √s</vt:lpstr>
      <vt:lpstr>Single top production t-channel by charge</vt:lpstr>
      <vt:lpstr>Observation of W-t associated production</vt:lpstr>
      <vt:lpstr>Top quark mass measurements</vt:lpstr>
      <vt:lpstr>But LHC is making progress…</vt:lpstr>
      <vt:lpstr>But LHC is making progress…</vt:lpstr>
      <vt:lpstr>V-A structure of Wtb vertex and anomalous couplings</vt:lpstr>
      <vt:lpstr>W Polarization measurement in ttbar production</vt:lpstr>
      <vt:lpstr>W polarization in single top production</vt:lpstr>
      <vt:lpstr>Interpretation in terms of anomalous couplings</vt:lpstr>
      <vt:lpstr>AFB in t-channel single top production</vt:lpstr>
      <vt:lpstr>Measurement of Rb = Br(Wtb)/Br(Wtq)</vt:lpstr>
      <vt:lpstr>Limits on FCNC couplings qgt and tZq </vt:lpstr>
      <vt:lpstr>New physics tt production  resonances in m(tt)</vt:lpstr>
      <vt:lpstr>NB: Highly boosted tops collimate into single jets</vt:lpstr>
      <vt:lpstr>Mass limits on NP particles decaying into tt</vt:lpstr>
      <vt:lpstr>New physics in tt production  AFB and AC</vt:lpstr>
      <vt:lpstr>New physics in tt production  AFB and AC</vt:lpstr>
      <vt:lpstr>New physics decaying into tt  top polarization</vt:lpstr>
      <vt:lpstr>Many other NPtt searches…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verkerke</dc:creator>
  <cp:lastModifiedBy>Wouter Verkerke</cp:lastModifiedBy>
  <cp:revision>1876</cp:revision>
  <dcterms:created xsi:type="dcterms:W3CDTF">2001-03-20T09:34:26Z</dcterms:created>
  <dcterms:modified xsi:type="dcterms:W3CDTF">2013-05-28T07:46:03Z</dcterms:modified>
</cp:coreProperties>
</file>