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embeddings/oleObject9.bin" ContentType="application/vnd.openxmlformats-officedocument.oleObject"/>
  <Override PartName="/ppt/embeddings/oleObject10.bin" ContentType="application/vnd.openxmlformats-officedocument.oleObject"/>
  <Override PartName="/ppt/embeddings/oleObject11.bin" ContentType="application/vnd.openxmlformats-officedocument.oleObject"/>
  <Override PartName="/ppt/embeddings/oleObject12.bin" ContentType="application/vnd.openxmlformats-officedocument.oleObject"/>
  <Override PartName="/ppt/embeddings/oleObject13.bin" ContentType="application/vnd.openxmlformats-officedocument.oleObject"/>
  <Override PartName="/ppt/embeddings/oleObject14.bin" ContentType="application/vnd.openxmlformats-officedocument.oleObject"/>
  <Override PartName="/ppt/embeddings/oleObject15.bin" ContentType="application/vnd.openxmlformats-officedocument.oleObject"/>
  <Override PartName="/ppt/embeddings/oleObject16.bin" ContentType="application/vnd.openxmlformats-officedocument.oleObject"/>
  <Override PartName="/ppt/embeddings/oleObject17.bin" ContentType="application/vnd.openxmlformats-officedocument.oleObject"/>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drawings/drawing1.xml" ContentType="application/vnd.openxmlformats-officedocument.drawingml.chartshapes+xml"/>
  <Override PartName="/ppt/embeddings/oleObject18.bin" ContentType="application/vnd.openxmlformats-officedocument.oleObject"/>
  <Override PartName="/ppt/embeddings/oleObject19.bin" ContentType="application/vnd.openxmlformats-officedocument.oleObject"/>
  <Override PartName="/ppt/embeddings/oleObject20.bin" ContentType="application/vnd.openxmlformats-officedocument.oleObject"/>
  <Override PartName="/ppt/embeddings/oleObject21.bin" ContentType="application/vnd.openxmlformats-officedocument.oleObject"/>
  <Override PartName="/ppt/embeddings/oleObject22.bin" ContentType="application/vnd.openxmlformats-officedocument.oleObject"/>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8"/>
  </p:notesMasterIdLst>
  <p:sldIdLst>
    <p:sldId id="257" r:id="rId2"/>
    <p:sldId id="259" r:id="rId3"/>
    <p:sldId id="260" r:id="rId4"/>
    <p:sldId id="261" r:id="rId5"/>
    <p:sldId id="262" r:id="rId6"/>
    <p:sldId id="263" r:id="rId7"/>
    <p:sldId id="264" r:id="rId8"/>
    <p:sldId id="265" r:id="rId9"/>
    <p:sldId id="266" r:id="rId10"/>
    <p:sldId id="267" r:id="rId11"/>
    <p:sldId id="268" r:id="rId12"/>
    <p:sldId id="269" r:id="rId13"/>
    <p:sldId id="271" r:id="rId14"/>
    <p:sldId id="309" r:id="rId15"/>
    <p:sldId id="273" r:id="rId16"/>
    <p:sldId id="274" r:id="rId17"/>
    <p:sldId id="312" r:id="rId18"/>
    <p:sldId id="301" r:id="rId19"/>
    <p:sldId id="275" r:id="rId20"/>
    <p:sldId id="276" r:id="rId21"/>
    <p:sldId id="277" r:id="rId22"/>
    <p:sldId id="278" r:id="rId23"/>
    <p:sldId id="279" r:id="rId24"/>
    <p:sldId id="280" r:id="rId25"/>
    <p:sldId id="281" r:id="rId26"/>
    <p:sldId id="282" r:id="rId27"/>
    <p:sldId id="284" r:id="rId28"/>
    <p:sldId id="308" r:id="rId29"/>
    <p:sldId id="286" r:id="rId30"/>
    <p:sldId id="288" r:id="rId31"/>
    <p:sldId id="310" r:id="rId32"/>
    <p:sldId id="311" r:id="rId33"/>
    <p:sldId id="289" r:id="rId34"/>
    <p:sldId id="313" r:id="rId35"/>
    <p:sldId id="287" r:id="rId36"/>
    <p:sldId id="291" r:id="rId37"/>
    <p:sldId id="299" r:id="rId38"/>
    <p:sldId id="300" r:id="rId39"/>
    <p:sldId id="302" r:id="rId40"/>
    <p:sldId id="304" r:id="rId41"/>
    <p:sldId id="305" r:id="rId42"/>
    <p:sldId id="307" r:id="rId43"/>
    <p:sldId id="258" r:id="rId44"/>
    <p:sldId id="270" r:id="rId45"/>
    <p:sldId id="283" r:id="rId46"/>
    <p:sldId id="285" r:id="rId4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9768" autoAdjust="0"/>
  </p:normalViewPr>
  <p:slideViewPr>
    <p:cSldViewPr snapToGrid="0" snapToObjects="1">
      <p:cViewPr>
        <p:scale>
          <a:sx n="59" d="100"/>
          <a:sy n="59" d="100"/>
        </p:scale>
        <p:origin x="-800" y="-416"/>
      </p:cViewPr>
      <p:guideLst>
        <p:guide orient="horz" pos="2160"/>
        <p:guide pos="2880"/>
      </p:guideLst>
    </p:cSldViewPr>
  </p:slideViewPr>
  <p:notesTextViewPr>
    <p:cViewPr>
      <p:scale>
        <a:sx n="100" d="100"/>
        <a:sy n="100" d="100"/>
      </p:scale>
      <p:origin x="0" y="0"/>
    </p:cViewPr>
  </p:notesTextViewPr>
  <p:sorterViewPr>
    <p:cViewPr>
      <p:scale>
        <a:sx n="85" d="100"/>
        <a:sy n="85" d="100"/>
      </p:scale>
      <p:origin x="0" y="10776"/>
    </p:cViewPr>
  </p:sorterViewPr>
  <p:notesViewPr>
    <p:cSldViewPr snapToGrid="0" snapToObjects="1">
      <p:cViewPr varScale="1">
        <p:scale>
          <a:sx n="56" d="100"/>
          <a:sy n="56" d="100"/>
        </p:scale>
        <p:origin x="-1656" y="-11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presProps" Target="presProps.xml"/><Relationship Id="rId51" Type="http://schemas.openxmlformats.org/officeDocument/2006/relationships/viewProps" Target="viewProps.xml"/><Relationship Id="rId52" Type="http://schemas.openxmlformats.org/officeDocument/2006/relationships/theme" Target="theme/theme1.xml"/><Relationship Id="rId53"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notesMaster" Target="notesMasters/notesMaster1.xml"/><Relationship Id="rId4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charts/_rels/char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oleObject" Target="Workbook2" TargetMode="External"/></Relationships>
</file>

<file path=ppt/charts/_rels/chart2.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oleObject" Target="Workbook2" TargetMode="External"/><Relationship Id="rId3"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scatterChart>
        <c:scatterStyle val="smoothMarker"/>
        <c:varyColors val="0"/>
        <c:ser>
          <c:idx val="1"/>
          <c:order val="0"/>
          <c:tx>
            <c:strRef>
              <c:f>Sheet1!$C$1</c:f>
              <c:strCache>
                <c:ptCount val="1"/>
                <c:pt idx="0">
                  <c:v>B*4π*k^2*.1</c:v>
                </c:pt>
              </c:strCache>
            </c:strRef>
          </c:tx>
          <c:marker>
            <c:symbol val="none"/>
          </c:marker>
          <c:xVal>
            <c:numRef>
              <c:f>Sheet1!$A$2:$A$52</c:f>
              <c:numCache>
                <c:formatCode>General</c:formatCode>
                <c:ptCount val="51"/>
                <c:pt idx="0">
                  <c:v>0.01</c:v>
                </c:pt>
                <c:pt idx="1">
                  <c:v>0.1</c:v>
                </c:pt>
                <c:pt idx="2">
                  <c:v>0.2</c:v>
                </c:pt>
                <c:pt idx="3">
                  <c:v>0.3</c:v>
                </c:pt>
                <c:pt idx="4">
                  <c:v>0.4</c:v>
                </c:pt>
                <c:pt idx="5">
                  <c:v>0.5</c:v>
                </c:pt>
                <c:pt idx="6">
                  <c:v>0.6</c:v>
                </c:pt>
                <c:pt idx="7">
                  <c:v>0.7</c:v>
                </c:pt>
                <c:pt idx="8">
                  <c:v>0.8</c:v>
                </c:pt>
                <c:pt idx="9">
                  <c:v>0.9</c:v>
                </c:pt>
                <c:pt idx="10">
                  <c:v>1.0</c:v>
                </c:pt>
                <c:pt idx="11">
                  <c:v>1.1</c:v>
                </c:pt>
                <c:pt idx="12">
                  <c:v>1.2</c:v>
                </c:pt>
                <c:pt idx="13">
                  <c:v>1.3</c:v>
                </c:pt>
                <c:pt idx="14">
                  <c:v>1.4</c:v>
                </c:pt>
                <c:pt idx="15">
                  <c:v>1.5</c:v>
                </c:pt>
                <c:pt idx="16">
                  <c:v>1.6</c:v>
                </c:pt>
                <c:pt idx="17">
                  <c:v>1.7</c:v>
                </c:pt>
                <c:pt idx="18">
                  <c:v>1.8</c:v>
                </c:pt>
                <c:pt idx="19">
                  <c:v>1.900000000000001</c:v>
                </c:pt>
                <c:pt idx="20">
                  <c:v>2.0</c:v>
                </c:pt>
                <c:pt idx="21">
                  <c:v>2.100000000000001</c:v>
                </c:pt>
                <c:pt idx="22">
                  <c:v>2.200000000000001</c:v>
                </c:pt>
                <c:pt idx="23">
                  <c:v>2.300000000000001</c:v>
                </c:pt>
                <c:pt idx="24">
                  <c:v>2.400000000000001</c:v>
                </c:pt>
                <c:pt idx="25">
                  <c:v>2.500000000000001</c:v>
                </c:pt>
                <c:pt idx="26">
                  <c:v>2.600000000000001</c:v>
                </c:pt>
                <c:pt idx="27">
                  <c:v>2.700000000000001</c:v>
                </c:pt>
                <c:pt idx="28">
                  <c:v>2.800000000000001</c:v>
                </c:pt>
                <c:pt idx="29">
                  <c:v>2.900000000000001</c:v>
                </c:pt>
                <c:pt idx="30">
                  <c:v>3.000000000000001</c:v>
                </c:pt>
                <c:pt idx="31">
                  <c:v>3.100000000000001</c:v>
                </c:pt>
                <c:pt idx="32">
                  <c:v>3.200000000000001</c:v>
                </c:pt>
                <c:pt idx="33">
                  <c:v>3.300000000000002</c:v>
                </c:pt>
                <c:pt idx="34">
                  <c:v>3.400000000000002</c:v>
                </c:pt>
                <c:pt idx="35">
                  <c:v>3.500000000000002</c:v>
                </c:pt>
                <c:pt idx="36">
                  <c:v>3.600000000000002</c:v>
                </c:pt>
                <c:pt idx="37">
                  <c:v>3.700000000000002</c:v>
                </c:pt>
                <c:pt idx="38">
                  <c:v>3.800000000000002</c:v>
                </c:pt>
                <c:pt idx="39">
                  <c:v>3.900000000000002</c:v>
                </c:pt>
                <c:pt idx="40">
                  <c:v>4.000000000000002</c:v>
                </c:pt>
                <c:pt idx="41">
                  <c:v>4.100000000000001</c:v>
                </c:pt>
                <c:pt idx="42">
                  <c:v>4.200000000000001</c:v>
                </c:pt>
                <c:pt idx="43">
                  <c:v>4.300000000000001</c:v>
                </c:pt>
                <c:pt idx="44">
                  <c:v>4.4</c:v>
                </c:pt>
                <c:pt idx="45">
                  <c:v>4.5</c:v>
                </c:pt>
                <c:pt idx="46">
                  <c:v>4.6</c:v>
                </c:pt>
                <c:pt idx="47">
                  <c:v>4.699999999999997</c:v>
                </c:pt>
                <c:pt idx="48">
                  <c:v>4.799999999999999</c:v>
                </c:pt>
                <c:pt idx="49">
                  <c:v>4.899999999999999</c:v>
                </c:pt>
                <c:pt idx="50">
                  <c:v>4.999999999999998</c:v>
                </c:pt>
              </c:numCache>
            </c:numRef>
          </c:xVal>
          <c:yVal>
            <c:numRef>
              <c:f>Sheet1!$C$2:$C$52</c:f>
              <c:numCache>
                <c:formatCode>General</c:formatCode>
                <c:ptCount val="51"/>
                <c:pt idx="0">
                  <c:v>0.00015384178624</c:v>
                </c:pt>
                <c:pt idx="1">
                  <c:v>0.015384178624</c:v>
                </c:pt>
                <c:pt idx="2">
                  <c:v>0.061536714496</c:v>
                </c:pt>
                <c:pt idx="3">
                  <c:v>0.138457607616</c:v>
                </c:pt>
                <c:pt idx="4">
                  <c:v>0.246146857984</c:v>
                </c:pt>
                <c:pt idx="5">
                  <c:v>0.3846044656</c:v>
                </c:pt>
                <c:pt idx="6">
                  <c:v>0.553830430464</c:v>
                </c:pt>
                <c:pt idx="7">
                  <c:v>0.753824752576</c:v>
                </c:pt>
                <c:pt idx="8">
                  <c:v>0.984587431936</c:v>
                </c:pt>
                <c:pt idx="9">
                  <c:v>1.246118468544</c:v>
                </c:pt>
                <c:pt idx="10">
                  <c:v>1.5384178624</c:v>
                </c:pt>
                <c:pt idx="11">
                  <c:v>1.861485613503999</c:v>
                </c:pt>
                <c:pt idx="12">
                  <c:v>2.215321721856</c:v>
                </c:pt>
                <c:pt idx="13">
                  <c:v>0.0874043914710546</c:v>
                </c:pt>
                <c:pt idx="14">
                  <c:v>0.0894573049119375</c:v>
                </c:pt>
                <c:pt idx="15">
                  <c:v>0.09062654980678</c:v>
                </c:pt>
                <c:pt idx="16">
                  <c:v>0.0909967923159175</c:v>
                </c:pt>
                <c:pt idx="17">
                  <c:v>0.0906561247975626</c:v>
                </c:pt>
                <c:pt idx="18">
                  <c:v>0.0896927847206629</c:v>
                </c:pt>
                <c:pt idx="19">
                  <c:v>0.0881927509159323</c:v>
                </c:pt>
                <c:pt idx="20">
                  <c:v>0.0862380382423546</c:v>
                </c:pt>
                <c:pt idx="21">
                  <c:v>0.0839055438013194</c:v>
                </c:pt>
                <c:pt idx="22">
                  <c:v>0.0812663245735619</c:v>
                </c:pt>
                <c:pt idx="23">
                  <c:v>0.0783852086202456</c:v>
                </c:pt>
                <c:pt idx="24">
                  <c:v>0.0753206604875404</c:v>
                </c:pt>
                <c:pt idx="25">
                  <c:v>0.0721248367848094</c:v>
                </c:pt>
                <c:pt idx="26">
                  <c:v>0.0688437805790741</c:v>
                </c:pt>
                <c:pt idx="27">
                  <c:v>0.0655177136935601</c:v>
                </c:pt>
                <c:pt idx="28">
                  <c:v>0.062181394579985</c:v>
                </c:pt>
                <c:pt idx="29">
                  <c:v>0.0588645164603395</c:v>
                </c:pt>
                <c:pt idx="30">
                  <c:v>0.055592126163556</c:v>
                </c:pt>
                <c:pt idx="31">
                  <c:v>0.0523850487340893</c:v>
                </c:pt>
                <c:pt idx="32">
                  <c:v>0.0492603066467916</c:v>
                </c:pt>
                <c:pt idx="33">
                  <c:v>0.0462315254798626</c:v>
                </c:pt>
                <c:pt idx="34">
                  <c:v>0.0433093203045242</c:v>
                </c:pt>
                <c:pt idx="35">
                  <c:v>0.0405016589547481</c:v>
                </c:pt>
                <c:pt idx="36">
                  <c:v>0.0378141998334084</c:v>
                </c:pt>
                <c:pt idx="37">
                  <c:v>0.0352506030681708</c:v>
                </c:pt>
                <c:pt idx="38">
                  <c:v>0.0328128147141148</c:v>
                </c:pt>
                <c:pt idx="39">
                  <c:v>0.0305013243627347</c:v>
                </c:pt>
                <c:pt idx="40">
                  <c:v>0.0283153970018056</c:v>
                </c:pt>
                <c:pt idx="41">
                  <c:v>0.0262532803133674</c:v>
                </c:pt>
                <c:pt idx="42">
                  <c:v>0.0243123888271773</c:v>
                </c:pt>
                <c:pt idx="43">
                  <c:v>0.022489466488569</c:v>
                </c:pt>
                <c:pt idx="44">
                  <c:v>0.0207807292724717</c:v>
                </c:pt>
                <c:pt idx="45">
                  <c:v>0.0191819894954652</c:v>
                </c:pt>
                <c:pt idx="46">
                  <c:v>0.0176887634582099</c:v>
                </c:pt>
                <c:pt idx="47">
                  <c:v>0.0162963640018855</c:v>
                </c:pt>
                <c:pt idx="48">
                  <c:v>0.0149999794928234</c:v>
                </c:pt>
                <c:pt idx="49">
                  <c:v>0.0137947406659892</c:v>
                </c:pt>
                <c:pt idx="50">
                  <c:v>0.0126757766656531</c:v>
                </c:pt>
              </c:numCache>
            </c:numRef>
          </c:yVal>
          <c:smooth val="1"/>
        </c:ser>
        <c:dLbls>
          <c:showLegendKey val="0"/>
          <c:showVal val="0"/>
          <c:showCatName val="0"/>
          <c:showSerName val="0"/>
          <c:showPercent val="0"/>
          <c:showBubbleSize val="0"/>
        </c:dLbls>
        <c:axId val="492548840"/>
        <c:axId val="492551832"/>
      </c:scatterChart>
      <c:valAx>
        <c:axId val="492548840"/>
        <c:scaling>
          <c:orientation val="minMax"/>
          <c:max val="5.0"/>
        </c:scaling>
        <c:delete val="0"/>
        <c:axPos val="b"/>
        <c:numFmt formatCode="General" sourceLinked="1"/>
        <c:majorTickMark val="out"/>
        <c:minorTickMark val="none"/>
        <c:tickLblPos val="nextTo"/>
        <c:txPr>
          <a:bodyPr/>
          <a:lstStyle/>
          <a:p>
            <a:pPr>
              <a:defRPr sz="2000"/>
            </a:pPr>
            <a:endParaRPr lang="en-US"/>
          </a:p>
        </c:txPr>
        <c:crossAx val="492551832"/>
        <c:crosses val="autoZero"/>
        <c:crossBetween val="midCat"/>
      </c:valAx>
      <c:valAx>
        <c:axId val="492551832"/>
        <c:scaling>
          <c:logBase val="10.0"/>
          <c:orientation val="minMax"/>
          <c:min val="0.01"/>
        </c:scaling>
        <c:delete val="0"/>
        <c:axPos val="l"/>
        <c:majorGridlines/>
        <c:numFmt formatCode="General" sourceLinked="1"/>
        <c:majorTickMark val="out"/>
        <c:minorTickMark val="none"/>
        <c:tickLblPos val="nextTo"/>
        <c:txPr>
          <a:bodyPr/>
          <a:lstStyle/>
          <a:p>
            <a:pPr>
              <a:defRPr sz="2000"/>
            </a:pPr>
            <a:endParaRPr lang="en-US"/>
          </a:p>
        </c:txPr>
        <c:crossAx val="492548840"/>
        <c:crosses val="autoZero"/>
        <c:crossBetween val="midCat"/>
      </c:valAx>
    </c:plotArea>
    <c:plotVisOnly val="1"/>
    <c:dispBlanksAs val="gap"/>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scatterChart>
        <c:scatterStyle val="smoothMarker"/>
        <c:varyColors val="0"/>
        <c:ser>
          <c:idx val="0"/>
          <c:order val="0"/>
          <c:tx>
            <c:strRef>
              <c:f>Sheet1!$B$1</c:f>
              <c:strCache>
                <c:ptCount val="1"/>
                <c:pt idx="0">
                  <c:v>(w2+2mw)^.5</c:v>
                </c:pt>
              </c:strCache>
            </c:strRef>
          </c:tx>
          <c:marker>
            <c:symbol val="none"/>
          </c:marker>
          <c:xVal>
            <c:numRef>
              <c:f>Sheet1!$A$2:$A$19</c:f>
              <c:numCache>
                <c:formatCode>General</c:formatCode>
                <c:ptCount val="18"/>
                <c:pt idx="0">
                  <c:v>0.0</c:v>
                </c:pt>
                <c:pt idx="1">
                  <c:v>0.2</c:v>
                </c:pt>
                <c:pt idx="2">
                  <c:v>0.4</c:v>
                </c:pt>
                <c:pt idx="3">
                  <c:v>0.6</c:v>
                </c:pt>
                <c:pt idx="4">
                  <c:v>0.8</c:v>
                </c:pt>
                <c:pt idx="5">
                  <c:v>1.0</c:v>
                </c:pt>
                <c:pt idx="6">
                  <c:v>1.2</c:v>
                </c:pt>
                <c:pt idx="7">
                  <c:v>1.4</c:v>
                </c:pt>
                <c:pt idx="8">
                  <c:v>1.6</c:v>
                </c:pt>
                <c:pt idx="9">
                  <c:v>1.8</c:v>
                </c:pt>
                <c:pt idx="10">
                  <c:v>2.0</c:v>
                </c:pt>
                <c:pt idx="11">
                  <c:v>2.2</c:v>
                </c:pt>
                <c:pt idx="12">
                  <c:v>2.4</c:v>
                </c:pt>
                <c:pt idx="13">
                  <c:v>2.6</c:v>
                </c:pt>
                <c:pt idx="14">
                  <c:v>2.8</c:v>
                </c:pt>
                <c:pt idx="15">
                  <c:v>3.0</c:v>
                </c:pt>
                <c:pt idx="16">
                  <c:v>3.200000000000001</c:v>
                </c:pt>
                <c:pt idx="17">
                  <c:v>3.400000000000001</c:v>
                </c:pt>
              </c:numCache>
            </c:numRef>
          </c:xVal>
          <c:yVal>
            <c:numRef>
              <c:f>Sheet1!$B$2:$B$19</c:f>
              <c:numCache>
                <c:formatCode>General</c:formatCode>
                <c:ptCount val="18"/>
                <c:pt idx="0">
                  <c:v>0.0</c:v>
                </c:pt>
                <c:pt idx="1">
                  <c:v>0.64436014774348</c:v>
                </c:pt>
                <c:pt idx="2">
                  <c:v>0.954148835350125</c:v>
                </c:pt>
                <c:pt idx="3">
                  <c:v>1.218851918815407</c:v>
                </c:pt>
                <c:pt idx="4">
                  <c:v>1.463147292653751</c:v>
                </c:pt>
                <c:pt idx="5">
                  <c:v>1.695877354056006</c:v>
                </c:pt>
                <c:pt idx="6">
                  <c:v>1.921249593363652</c:v>
                </c:pt>
                <c:pt idx="7">
                  <c:v>2.14158819570897</c:v>
                </c:pt>
                <c:pt idx="8">
                  <c:v>2.358304475677388</c:v>
                </c:pt>
                <c:pt idx="9">
                  <c:v>2.572314133227122</c:v>
                </c:pt>
                <c:pt idx="10">
                  <c:v>2.784241368847176</c:v>
                </c:pt>
                <c:pt idx="11">
                  <c:v>2.99452834349585</c:v>
                </c:pt>
                <c:pt idx="12">
                  <c:v>3.203498088028148</c:v>
                </c:pt>
                <c:pt idx="13">
                  <c:v>3.411392677485253</c:v>
                </c:pt>
                <c:pt idx="14">
                  <c:v>3.618397435329624</c:v>
                </c:pt>
                <c:pt idx="15">
                  <c:v>3.824656847352452</c:v>
                </c:pt>
                <c:pt idx="16">
                  <c:v>4.030285349699199</c:v>
                </c:pt>
                <c:pt idx="17">
                  <c:v>4.23537483583213</c:v>
                </c:pt>
              </c:numCache>
            </c:numRef>
          </c:yVal>
          <c:smooth val="1"/>
        </c:ser>
        <c:ser>
          <c:idx val="1"/>
          <c:order val="1"/>
          <c:tx>
            <c:strRef>
              <c:f>Sheet1!$C$1</c:f>
              <c:strCache>
                <c:ptCount val="1"/>
              </c:strCache>
            </c:strRef>
          </c:tx>
          <c:marker>
            <c:symbol val="none"/>
          </c:marker>
          <c:xVal>
            <c:numRef>
              <c:f>Sheet1!$A$2:$A$19</c:f>
              <c:numCache>
                <c:formatCode>General</c:formatCode>
                <c:ptCount val="18"/>
                <c:pt idx="0">
                  <c:v>0.0</c:v>
                </c:pt>
                <c:pt idx="1">
                  <c:v>0.2</c:v>
                </c:pt>
                <c:pt idx="2">
                  <c:v>0.4</c:v>
                </c:pt>
                <c:pt idx="3">
                  <c:v>0.6</c:v>
                </c:pt>
                <c:pt idx="4">
                  <c:v>0.8</c:v>
                </c:pt>
                <c:pt idx="5">
                  <c:v>1.0</c:v>
                </c:pt>
                <c:pt idx="6">
                  <c:v>1.2</c:v>
                </c:pt>
                <c:pt idx="7">
                  <c:v>1.4</c:v>
                </c:pt>
                <c:pt idx="8">
                  <c:v>1.6</c:v>
                </c:pt>
                <c:pt idx="9">
                  <c:v>1.8</c:v>
                </c:pt>
                <c:pt idx="10">
                  <c:v>2.0</c:v>
                </c:pt>
                <c:pt idx="11">
                  <c:v>2.2</c:v>
                </c:pt>
                <c:pt idx="12">
                  <c:v>2.4</c:v>
                </c:pt>
                <c:pt idx="13">
                  <c:v>2.6</c:v>
                </c:pt>
                <c:pt idx="14">
                  <c:v>2.8</c:v>
                </c:pt>
                <c:pt idx="15">
                  <c:v>3.0</c:v>
                </c:pt>
                <c:pt idx="16">
                  <c:v>3.200000000000001</c:v>
                </c:pt>
                <c:pt idx="17">
                  <c:v>3.400000000000001</c:v>
                </c:pt>
              </c:numCache>
            </c:numRef>
          </c:xVal>
          <c:yVal>
            <c:numRef>
              <c:f>Sheet1!$C$2:$C$19</c:f>
              <c:numCache>
                <c:formatCode>General</c:formatCode>
                <c:ptCount val="18"/>
              </c:numCache>
            </c:numRef>
          </c:yVal>
          <c:smooth val="1"/>
        </c:ser>
        <c:ser>
          <c:idx val="2"/>
          <c:order val="2"/>
          <c:tx>
            <c:strRef>
              <c:f>Sheet1!$D$1</c:f>
              <c:strCache>
                <c:ptCount val="1"/>
                <c:pt idx="0">
                  <c:v>q with y=.1</c:v>
                </c:pt>
              </c:strCache>
            </c:strRef>
          </c:tx>
          <c:marker>
            <c:symbol val="none"/>
          </c:marker>
          <c:xVal>
            <c:numRef>
              <c:f>Sheet1!$A$2:$A$19</c:f>
              <c:numCache>
                <c:formatCode>General</c:formatCode>
                <c:ptCount val="18"/>
                <c:pt idx="0">
                  <c:v>0.0</c:v>
                </c:pt>
                <c:pt idx="1">
                  <c:v>0.2</c:v>
                </c:pt>
                <c:pt idx="2">
                  <c:v>0.4</c:v>
                </c:pt>
                <c:pt idx="3">
                  <c:v>0.6</c:v>
                </c:pt>
                <c:pt idx="4">
                  <c:v>0.8</c:v>
                </c:pt>
                <c:pt idx="5">
                  <c:v>1.0</c:v>
                </c:pt>
                <c:pt idx="6">
                  <c:v>1.2</c:v>
                </c:pt>
                <c:pt idx="7">
                  <c:v>1.4</c:v>
                </c:pt>
                <c:pt idx="8">
                  <c:v>1.6</c:v>
                </c:pt>
                <c:pt idx="9">
                  <c:v>1.8</c:v>
                </c:pt>
                <c:pt idx="10">
                  <c:v>2.0</c:v>
                </c:pt>
                <c:pt idx="11">
                  <c:v>2.2</c:v>
                </c:pt>
                <c:pt idx="12">
                  <c:v>2.4</c:v>
                </c:pt>
                <c:pt idx="13">
                  <c:v>2.6</c:v>
                </c:pt>
                <c:pt idx="14">
                  <c:v>2.8</c:v>
                </c:pt>
                <c:pt idx="15">
                  <c:v>3.0</c:v>
                </c:pt>
                <c:pt idx="16">
                  <c:v>3.200000000000001</c:v>
                </c:pt>
                <c:pt idx="17">
                  <c:v>3.400000000000001</c:v>
                </c:pt>
              </c:numCache>
            </c:numRef>
          </c:xVal>
          <c:yVal>
            <c:numRef>
              <c:f>Sheet1!$D$2:$D$19</c:f>
              <c:numCache>
                <c:formatCode>General</c:formatCode>
                <c:ptCount val="18"/>
                <c:pt idx="0">
                  <c:v>-0.1</c:v>
                </c:pt>
                <c:pt idx="1">
                  <c:v>0.544360147743481</c:v>
                </c:pt>
                <c:pt idx="2">
                  <c:v>0.854148835350125</c:v>
                </c:pt>
                <c:pt idx="3">
                  <c:v>1.118851918815407</c:v>
                </c:pt>
                <c:pt idx="4">
                  <c:v>1.36314729265375</c:v>
                </c:pt>
                <c:pt idx="5">
                  <c:v>1.595877354056006</c:v>
                </c:pt>
                <c:pt idx="6">
                  <c:v>1.821249593363652</c:v>
                </c:pt>
                <c:pt idx="7">
                  <c:v>2.041588195708969</c:v>
                </c:pt>
                <c:pt idx="8">
                  <c:v>2.258304475677387</c:v>
                </c:pt>
                <c:pt idx="9">
                  <c:v>2.472314133227122</c:v>
                </c:pt>
                <c:pt idx="10">
                  <c:v>2.684241368847176</c:v>
                </c:pt>
                <c:pt idx="11">
                  <c:v>2.89452834349585</c:v>
                </c:pt>
                <c:pt idx="12">
                  <c:v>3.103498088028148</c:v>
                </c:pt>
                <c:pt idx="13">
                  <c:v>3.311392677485252</c:v>
                </c:pt>
                <c:pt idx="14">
                  <c:v>3.518397435329624</c:v>
                </c:pt>
                <c:pt idx="15">
                  <c:v>3.724656847352452</c:v>
                </c:pt>
                <c:pt idx="16">
                  <c:v>3.930285349699198</c:v>
                </c:pt>
                <c:pt idx="17">
                  <c:v>4.135374835832126</c:v>
                </c:pt>
              </c:numCache>
            </c:numRef>
          </c:yVal>
          <c:smooth val="1"/>
        </c:ser>
        <c:ser>
          <c:idx val="3"/>
          <c:order val="3"/>
          <c:tx>
            <c:strRef>
              <c:f>Sheet1!$E$1</c:f>
              <c:strCache>
                <c:ptCount val="1"/>
                <c:pt idx="0">
                  <c:v>q with y=-.1</c:v>
                </c:pt>
              </c:strCache>
            </c:strRef>
          </c:tx>
          <c:marker>
            <c:symbol val="none"/>
          </c:marker>
          <c:xVal>
            <c:numRef>
              <c:f>Sheet1!$A$2:$A$19</c:f>
              <c:numCache>
                <c:formatCode>General</c:formatCode>
                <c:ptCount val="18"/>
                <c:pt idx="0">
                  <c:v>0.0</c:v>
                </c:pt>
                <c:pt idx="1">
                  <c:v>0.2</c:v>
                </c:pt>
                <c:pt idx="2">
                  <c:v>0.4</c:v>
                </c:pt>
                <c:pt idx="3">
                  <c:v>0.6</c:v>
                </c:pt>
                <c:pt idx="4">
                  <c:v>0.8</c:v>
                </c:pt>
                <c:pt idx="5">
                  <c:v>1.0</c:v>
                </c:pt>
                <c:pt idx="6">
                  <c:v>1.2</c:v>
                </c:pt>
                <c:pt idx="7">
                  <c:v>1.4</c:v>
                </c:pt>
                <c:pt idx="8">
                  <c:v>1.6</c:v>
                </c:pt>
                <c:pt idx="9">
                  <c:v>1.8</c:v>
                </c:pt>
                <c:pt idx="10">
                  <c:v>2.0</c:v>
                </c:pt>
                <c:pt idx="11">
                  <c:v>2.2</c:v>
                </c:pt>
                <c:pt idx="12">
                  <c:v>2.4</c:v>
                </c:pt>
                <c:pt idx="13">
                  <c:v>2.6</c:v>
                </c:pt>
                <c:pt idx="14">
                  <c:v>2.8</c:v>
                </c:pt>
                <c:pt idx="15">
                  <c:v>3.0</c:v>
                </c:pt>
                <c:pt idx="16">
                  <c:v>3.200000000000001</c:v>
                </c:pt>
                <c:pt idx="17">
                  <c:v>3.400000000000001</c:v>
                </c:pt>
              </c:numCache>
            </c:numRef>
          </c:xVal>
          <c:yVal>
            <c:numRef>
              <c:f>Sheet1!$E$2:$E$19</c:f>
              <c:numCache>
                <c:formatCode>General</c:formatCode>
                <c:ptCount val="18"/>
                <c:pt idx="0">
                  <c:v>0.1</c:v>
                </c:pt>
                <c:pt idx="1">
                  <c:v>0.74436014774348</c:v>
                </c:pt>
                <c:pt idx="2">
                  <c:v>1.054148835350125</c:v>
                </c:pt>
                <c:pt idx="3">
                  <c:v>1.318851918815407</c:v>
                </c:pt>
                <c:pt idx="4">
                  <c:v>1.563147292653751</c:v>
                </c:pt>
                <c:pt idx="5">
                  <c:v>1.795877354056006</c:v>
                </c:pt>
                <c:pt idx="6">
                  <c:v>2.021249593363653</c:v>
                </c:pt>
                <c:pt idx="7">
                  <c:v>2.24158819570897</c:v>
                </c:pt>
                <c:pt idx="8">
                  <c:v>2.458304475677388</c:v>
                </c:pt>
                <c:pt idx="9">
                  <c:v>2.672314133227122</c:v>
                </c:pt>
                <c:pt idx="10">
                  <c:v>2.884241368847176</c:v>
                </c:pt>
                <c:pt idx="11">
                  <c:v>3.09452834349585</c:v>
                </c:pt>
                <c:pt idx="12">
                  <c:v>3.303498088028148</c:v>
                </c:pt>
                <c:pt idx="13">
                  <c:v>3.511392677485253</c:v>
                </c:pt>
                <c:pt idx="14">
                  <c:v>3.718397435329624</c:v>
                </c:pt>
                <c:pt idx="15">
                  <c:v>3.924656847352452</c:v>
                </c:pt>
                <c:pt idx="16">
                  <c:v>4.130285349699196</c:v>
                </c:pt>
                <c:pt idx="17">
                  <c:v>4.335374835832125</c:v>
                </c:pt>
              </c:numCache>
            </c:numRef>
          </c:yVal>
          <c:smooth val="1"/>
        </c:ser>
        <c:ser>
          <c:idx val="4"/>
          <c:order val="4"/>
          <c:tx>
            <c:strRef>
              <c:f>Sheet1!$F$1</c:f>
              <c:strCache>
                <c:ptCount val="1"/>
                <c:pt idx="0">
                  <c:v>q with y=-.5</c:v>
                </c:pt>
              </c:strCache>
            </c:strRef>
          </c:tx>
          <c:marker>
            <c:symbol val="none"/>
          </c:marker>
          <c:xVal>
            <c:numRef>
              <c:f>Sheet1!$A$2:$A$19</c:f>
              <c:numCache>
                <c:formatCode>General</c:formatCode>
                <c:ptCount val="18"/>
                <c:pt idx="0">
                  <c:v>0.0</c:v>
                </c:pt>
                <c:pt idx="1">
                  <c:v>0.2</c:v>
                </c:pt>
                <c:pt idx="2">
                  <c:v>0.4</c:v>
                </c:pt>
                <c:pt idx="3">
                  <c:v>0.6</c:v>
                </c:pt>
                <c:pt idx="4">
                  <c:v>0.8</c:v>
                </c:pt>
                <c:pt idx="5">
                  <c:v>1.0</c:v>
                </c:pt>
                <c:pt idx="6">
                  <c:v>1.2</c:v>
                </c:pt>
                <c:pt idx="7">
                  <c:v>1.4</c:v>
                </c:pt>
                <c:pt idx="8">
                  <c:v>1.6</c:v>
                </c:pt>
                <c:pt idx="9">
                  <c:v>1.8</c:v>
                </c:pt>
                <c:pt idx="10">
                  <c:v>2.0</c:v>
                </c:pt>
                <c:pt idx="11">
                  <c:v>2.2</c:v>
                </c:pt>
                <c:pt idx="12">
                  <c:v>2.4</c:v>
                </c:pt>
                <c:pt idx="13">
                  <c:v>2.6</c:v>
                </c:pt>
                <c:pt idx="14">
                  <c:v>2.8</c:v>
                </c:pt>
                <c:pt idx="15">
                  <c:v>3.0</c:v>
                </c:pt>
                <c:pt idx="16">
                  <c:v>3.200000000000001</c:v>
                </c:pt>
                <c:pt idx="17">
                  <c:v>3.400000000000001</c:v>
                </c:pt>
              </c:numCache>
            </c:numRef>
          </c:xVal>
          <c:yVal>
            <c:numRef>
              <c:f>Sheet1!$F$2:$F$19</c:f>
              <c:numCache>
                <c:formatCode>General</c:formatCode>
                <c:ptCount val="18"/>
                <c:pt idx="0">
                  <c:v>0.5</c:v>
                </c:pt>
                <c:pt idx="1">
                  <c:v>1.14436014774348</c:v>
                </c:pt>
                <c:pt idx="2">
                  <c:v>1.454148835350125</c:v>
                </c:pt>
                <c:pt idx="3">
                  <c:v>1.718851918815407</c:v>
                </c:pt>
                <c:pt idx="4">
                  <c:v>1.963147292653751</c:v>
                </c:pt>
                <c:pt idx="5">
                  <c:v>2.195877354056006</c:v>
                </c:pt>
                <c:pt idx="6">
                  <c:v>2.421249593363652</c:v>
                </c:pt>
                <c:pt idx="7">
                  <c:v>2.641588195708969</c:v>
                </c:pt>
                <c:pt idx="8">
                  <c:v>2.858304475677388</c:v>
                </c:pt>
                <c:pt idx="9">
                  <c:v>3.072314133227122</c:v>
                </c:pt>
                <c:pt idx="10">
                  <c:v>3.284241368847176</c:v>
                </c:pt>
                <c:pt idx="11">
                  <c:v>3.49452834349585</c:v>
                </c:pt>
                <c:pt idx="12">
                  <c:v>3.703498088028148</c:v>
                </c:pt>
                <c:pt idx="13">
                  <c:v>3.911392677485253</c:v>
                </c:pt>
                <c:pt idx="14">
                  <c:v>4.11839743532963</c:v>
                </c:pt>
                <c:pt idx="15">
                  <c:v>4.324656847352387</c:v>
                </c:pt>
                <c:pt idx="16">
                  <c:v>4.530285349699199</c:v>
                </c:pt>
                <c:pt idx="17">
                  <c:v>4.735374835832128</c:v>
                </c:pt>
              </c:numCache>
            </c:numRef>
          </c:yVal>
          <c:smooth val="1"/>
        </c:ser>
        <c:ser>
          <c:idx val="5"/>
          <c:order val="5"/>
          <c:tx>
            <c:strRef>
              <c:f>Sheet1!$G$1</c:f>
              <c:strCache>
                <c:ptCount val="1"/>
                <c:pt idx="0">
                  <c:v>q with y=.5</c:v>
                </c:pt>
              </c:strCache>
            </c:strRef>
          </c:tx>
          <c:marker>
            <c:symbol val="none"/>
          </c:marker>
          <c:xVal>
            <c:numRef>
              <c:f>Sheet1!$A$2:$A$19</c:f>
              <c:numCache>
                <c:formatCode>General</c:formatCode>
                <c:ptCount val="18"/>
                <c:pt idx="0">
                  <c:v>0.0</c:v>
                </c:pt>
                <c:pt idx="1">
                  <c:v>0.2</c:v>
                </c:pt>
                <c:pt idx="2">
                  <c:v>0.4</c:v>
                </c:pt>
                <c:pt idx="3">
                  <c:v>0.6</c:v>
                </c:pt>
                <c:pt idx="4">
                  <c:v>0.8</c:v>
                </c:pt>
                <c:pt idx="5">
                  <c:v>1.0</c:v>
                </c:pt>
                <c:pt idx="6">
                  <c:v>1.2</c:v>
                </c:pt>
                <c:pt idx="7">
                  <c:v>1.4</c:v>
                </c:pt>
                <c:pt idx="8">
                  <c:v>1.6</c:v>
                </c:pt>
                <c:pt idx="9">
                  <c:v>1.8</c:v>
                </c:pt>
                <c:pt idx="10">
                  <c:v>2.0</c:v>
                </c:pt>
                <c:pt idx="11">
                  <c:v>2.2</c:v>
                </c:pt>
                <c:pt idx="12">
                  <c:v>2.4</c:v>
                </c:pt>
                <c:pt idx="13">
                  <c:v>2.6</c:v>
                </c:pt>
                <c:pt idx="14">
                  <c:v>2.8</c:v>
                </c:pt>
                <c:pt idx="15">
                  <c:v>3.0</c:v>
                </c:pt>
                <c:pt idx="16">
                  <c:v>3.200000000000001</c:v>
                </c:pt>
                <c:pt idx="17">
                  <c:v>3.400000000000001</c:v>
                </c:pt>
              </c:numCache>
            </c:numRef>
          </c:xVal>
          <c:yVal>
            <c:numRef>
              <c:f>Sheet1!$G$2:$G$19</c:f>
              <c:numCache>
                <c:formatCode>General</c:formatCode>
                <c:ptCount val="18"/>
                <c:pt idx="0">
                  <c:v>-0.5</c:v>
                </c:pt>
                <c:pt idx="1">
                  <c:v>0.14436014774348</c:v>
                </c:pt>
                <c:pt idx="2">
                  <c:v>0.454148835350125</c:v>
                </c:pt>
                <c:pt idx="3">
                  <c:v>0.718851918815407</c:v>
                </c:pt>
                <c:pt idx="4">
                  <c:v>0.963147292653751</c:v>
                </c:pt>
                <c:pt idx="5">
                  <c:v>1.195877354056006</c:v>
                </c:pt>
                <c:pt idx="6">
                  <c:v>1.421249593363652</c:v>
                </c:pt>
                <c:pt idx="7">
                  <c:v>1.641588195708969</c:v>
                </c:pt>
                <c:pt idx="8">
                  <c:v>1.858304475677388</c:v>
                </c:pt>
                <c:pt idx="9">
                  <c:v>2.072314133227122</c:v>
                </c:pt>
                <c:pt idx="10">
                  <c:v>2.284241368847176</c:v>
                </c:pt>
                <c:pt idx="11">
                  <c:v>2.49452834349585</c:v>
                </c:pt>
                <c:pt idx="12">
                  <c:v>2.703498088028148</c:v>
                </c:pt>
                <c:pt idx="13">
                  <c:v>2.911392677485253</c:v>
                </c:pt>
                <c:pt idx="14">
                  <c:v>3.118397435329624</c:v>
                </c:pt>
                <c:pt idx="15">
                  <c:v>3.324656847352452</c:v>
                </c:pt>
                <c:pt idx="16">
                  <c:v>3.530285349699199</c:v>
                </c:pt>
                <c:pt idx="17">
                  <c:v>3.735374835832126</c:v>
                </c:pt>
              </c:numCache>
            </c:numRef>
          </c:yVal>
          <c:smooth val="1"/>
        </c:ser>
        <c:ser>
          <c:idx val="6"/>
          <c:order val="6"/>
          <c:tx>
            <c:strRef>
              <c:f>Sheet1!$H$1</c:f>
              <c:strCache>
                <c:ptCount val="1"/>
                <c:pt idx="0">
                  <c:v>q with x=0</c:v>
                </c:pt>
              </c:strCache>
            </c:strRef>
          </c:tx>
          <c:marker>
            <c:symbol val="none"/>
          </c:marker>
          <c:xVal>
            <c:numRef>
              <c:f>Sheet1!$A$2:$A$19</c:f>
              <c:numCache>
                <c:formatCode>General</c:formatCode>
                <c:ptCount val="18"/>
                <c:pt idx="0">
                  <c:v>0.0</c:v>
                </c:pt>
                <c:pt idx="1">
                  <c:v>0.2</c:v>
                </c:pt>
                <c:pt idx="2">
                  <c:v>0.4</c:v>
                </c:pt>
                <c:pt idx="3">
                  <c:v>0.6</c:v>
                </c:pt>
                <c:pt idx="4">
                  <c:v>0.8</c:v>
                </c:pt>
                <c:pt idx="5">
                  <c:v>1.0</c:v>
                </c:pt>
                <c:pt idx="6">
                  <c:v>1.2</c:v>
                </c:pt>
                <c:pt idx="7">
                  <c:v>1.4</c:v>
                </c:pt>
                <c:pt idx="8">
                  <c:v>1.6</c:v>
                </c:pt>
                <c:pt idx="9">
                  <c:v>1.8</c:v>
                </c:pt>
                <c:pt idx="10">
                  <c:v>2.0</c:v>
                </c:pt>
                <c:pt idx="11">
                  <c:v>2.2</c:v>
                </c:pt>
                <c:pt idx="12">
                  <c:v>2.4</c:v>
                </c:pt>
                <c:pt idx="13">
                  <c:v>2.6</c:v>
                </c:pt>
                <c:pt idx="14">
                  <c:v>2.8</c:v>
                </c:pt>
                <c:pt idx="15">
                  <c:v>3.0</c:v>
                </c:pt>
                <c:pt idx="16">
                  <c:v>3.200000000000001</c:v>
                </c:pt>
                <c:pt idx="17">
                  <c:v>3.400000000000001</c:v>
                </c:pt>
              </c:numCache>
            </c:numRef>
          </c:xVal>
          <c:yVal>
            <c:numRef>
              <c:f>Sheet1!$H$2:$H$19</c:f>
              <c:numCache>
                <c:formatCode>General</c:formatCode>
                <c:ptCount val="18"/>
                <c:pt idx="0">
                  <c:v>0.0</c:v>
                </c:pt>
                <c:pt idx="1">
                  <c:v>0.2</c:v>
                </c:pt>
                <c:pt idx="2">
                  <c:v>0.4</c:v>
                </c:pt>
                <c:pt idx="3">
                  <c:v>0.6</c:v>
                </c:pt>
                <c:pt idx="4">
                  <c:v>0.8</c:v>
                </c:pt>
                <c:pt idx="5">
                  <c:v>1.0</c:v>
                </c:pt>
                <c:pt idx="6">
                  <c:v>1.2</c:v>
                </c:pt>
                <c:pt idx="7">
                  <c:v>1.4</c:v>
                </c:pt>
                <c:pt idx="8">
                  <c:v>1.6</c:v>
                </c:pt>
                <c:pt idx="9">
                  <c:v>1.8</c:v>
                </c:pt>
                <c:pt idx="10">
                  <c:v>2.0</c:v>
                </c:pt>
                <c:pt idx="11">
                  <c:v>2.2</c:v>
                </c:pt>
                <c:pt idx="12">
                  <c:v>2.4</c:v>
                </c:pt>
                <c:pt idx="13">
                  <c:v>2.6</c:v>
                </c:pt>
                <c:pt idx="14">
                  <c:v>2.8</c:v>
                </c:pt>
                <c:pt idx="15">
                  <c:v>3.0</c:v>
                </c:pt>
                <c:pt idx="16">
                  <c:v>3.200000000000001</c:v>
                </c:pt>
                <c:pt idx="17">
                  <c:v>3.400000000000001</c:v>
                </c:pt>
              </c:numCache>
            </c:numRef>
          </c:yVal>
          <c:smooth val="1"/>
        </c:ser>
        <c:ser>
          <c:idx val="7"/>
          <c:order val="7"/>
          <c:tx>
            <c:strRef>
              <c:f>Sheet1!$I$1</c:f>
              <c:strCache>
                <c:ptCount val="1"/>
                <c:pt idx="0">
                  <c:v>X=1 is y=0</c:v>
                </c:pt>
              </c:strCache>
            </c:strRef>
          </c:tx>
          <c:marker>
            <c:symbol val="none"/>
          </c:marker>
          <c:xVal>
            <c:numRef>
              <c:f>Sheet1!$A$2:$A$19</c:f>
              <c:numCache>
                <c:formatCode>General</c:formatCode>
                <c:ptCount val="18"/>
                <c:pt idx="0">
                  <c:v>0.0</c:v>
                </c:pt>
                <c:pt idx="1">
                  <c:v>0.2</c:v>
                </c:pt>
                <c:pt idx="2">
                  <c:v>0.4</c:v>
                </c:pt>
                <c:pt idx="3">
                  <c:v>0.6</c:v>
                </c:pt>
                <c:pt idx="4">
                  <c:v>0.8</c:v>
                </c:pt>
                <c:pt idx="5">
                  <c:v>1.0</c:v>
                </c:pt>
                <c:pt idx="6">
                  <c:v>1.2</c:v>
                </c:pt>
                <c:pt idx="7">
                  <c:v>1.4</c:v>
                </c:pt>
                <c:pt idx="8">
                  <c:v>1.6</c:v>
                </c:pt>
                <c:pt idx="9">
                  <c:v>1.8</c:v>
                </c:pt>
                <c:pt idx="10">
                  <c:v>2.0</c:v>
                </c:pt>
                <c:pt idx="11">
                  <c:v>2.2</c:v>
                </c:pt>
                <c:pt idx="12">
                  <c:v>2.4</c:v>
                </c:pt>
                <c:pt idx="13">
                  <c:v>2.6</c:v>
                </c:pt>
                <c:pt idx="14">
                  <c:v>2.8</c:v>
                </c:pt>
                <c:pt idx="15">
                  <c:v>3.0</c:v>
                </c:pt>
                <c:pt idx="16">
                  <c:v>3.200000000000001</c:v>
                </c:pt>
                <c:pt idx="17">
                  <c:v>3.400000000000001</c:v>
                </c:pt>
              </c:numCache>
            </c:numRef>
          </c:xVal>
          <c:yVal>
            <c:numRef>
              <c:f>Sheet1!$I$2:$I$19</c:f>
              <c:numCache>
                <c:formatCode>General</c:formatCode>
                <c:ptCount val="18"/>
              </c:numCache>
            </c:numRef>
          </c:yVal>
          <c:smooth val="1"/>
        </c:ser>
        <c:ser>
          <c:idx val="8"/>
          <c:order val="8"/>
          <c:tx>
            <c:strRef>
              <c:f>Sheet1!$J$1</c:f>
              <c:strCache>
                <c:ptCount val="1"/>
                <c:pt idx="0">
                  <c:v>q with x=2</c:v>
                </c:pt>
              </c:strCache>
            </c:strRef>
          </c:tx>
          <c:marker>
            <c:symbol val="none"/>
          </c:marker>
          <c:xVal>
            <c:numRef>
              <c:f>Sheet1!$A$2:$A$19</c:f>
              <c:numCache>
                <c:formatCode>General</c:formatCode>
                <c:ptCount val="18"/>
                <c:pt idx="0">
                  <c:v>0.0</c:v>
                </c:pt>
                <c:pt idx="1">
                  <c:v>0.2</c:v>
                </c:pt>
                <c:pt idx="2">
                  <c:v>0.4</c:v>
                </c:pt>
                <c:pt idx="3">
                  <c:v>0.6</c:v>
                </c:pt>
                <c:pt idx="4">
                  <c:v>0.8</c:v>
                </c:pt>
                <c:pt idx="5">
                  <c:v>1.0</c:v>
                </c:pt>
                <c:pt idx="6">
                  <c:v>1.2</c:v>
                </c:pt>
                <c:pt idx="7">
                  <c:v>1.4</c:v>
                </c:pt>
                <c:pt idx="8">
                  <c:v>1.6</c:v>
                </c:pt>
                <c:pt idx="9">
                  <c:v>1.8</c:v>
                </c:pt>
                <c:pt idx="10">
                  <c:v>2.0</c:v>
                </c:pt>
                <c:pt idx="11">
                  <c:v>2.2</c:v>
                </c:pt>
                <c:pt idx="12">
                  <c:v>2.4</c:v>
                </c:pt>
                <c:pt idx="13">
                  <c:v>2.6</c:v>
                </c:pt>
                <c:pt idx="14">
                  <c:v>2.8</c:v>
                </c:pt>
                <c:pt idx="15">
                  <c:v>3.0</c:v>
                </c:pt>
                <c:pt idx="16">
                  <c:v>3.200000000000001</c:v>
                </c:pt>
                <c:pt idx="17">
                  <c:v>3.400000000000001</c:v>
                </c:pt>
              </c:numCache>
            </c:numRef>
          </c:xVal>
          <c:yVal>
            <c:numRef>
              <c:f>Sheet1!$J$2:$J$19</c:f>
              <c:numCache>
                <c:formatCode>General</c:formatCode>
                <c:ptCount val="18"/>
                <c:pt idx="0">
                  <c:v>0.0</c:v>
                </c:pt>
                <c:pt idx="1">
                  <c:v>0.889044430835715</c:v>
                </c:pt>
                <c:pt idx="2">
                  <c:v>1.288720295486961</c:v>
                </c:pt>
                <c:pt idx="3">
                  <c:v>1.615920790137931</c:v>
                </c:pt>
                <c:pt idx="4">
                  <c:v>1.90829767070025</c:v>
                </c:pt>
                <c:pt idx="5">
                  <c:v>2.179908254950194</c:v>
                </c:pt>
                <c:pt idx="6">
                  <c:v>2.437703837630814</c:v>
                </c:pt>
                <c:pt idx="7">
                  <c:v>2.685665653055123</c:v>
                </c:pt>
                <c:pt idx="8">
                  <c:v>2.926294585307501</c:v>
                </c:pt>
                <c:pt idx="9">
                  <c:v>3.161265569356677</c:v>
                </c:pt>
                <c:pt idx="10">
                  <c:v>3.391754708112012</c:v>
                </c:pt>
                <c:pt idx="11">
                  <c:v>3.618618520927565</c:v>
                </c:pt>
                <c:pt idx="12">
                  <c:v>3.842499186727305</c:v>
                </c:pt>
                <c:pt idx="13">
                  <c:v>4.063889762284405</c:v>
                </c:pt>
                <c:pt idx="14">
                  <c:v>4.28317639141794</c:v>
                </c:pt>
                <c:pt idx="15">
                  <c:v>4.500666617291265</c:v>
                </c:pt>
                <c:pt idx="16">
                  <c:v>4.716608951354777</c:v>
                </c:pt>
                <c:pt idx="17">
                  <c:v>4.931206748859755</c:v>
                </c:pt>
              </c:numCache>
            </c:numRef>
          </c:yVal>
          <c:smooth val="1"/>
        </c:ser>
        <c:dLbls>
          <c:showLegendKey val="0"/>
          <c:showVal val="0"/>
          <c:showCatName val="0"/>
          <c:showSerName val="0"/>
          <c:showPercent val="0"/>
          <c:showBubbleSize val="0"/>
        </c:dLbls>
        <c:axId val="519255320"/>
        <c:axId val="443950216"/>
      </c:scatterChart>
      <c:valAx>
        <c:axId val="519255320"/>
        <c:scaling>
          <c:orientation val="minMax"/>
          <c:max val="3.4"/>
        </c:scaling>
        <c:delete val="0"/>
        <c:axPos val="b"/>
        <c:numFmt formatCode="General" sourceLinked="1"/>
        <c:majorTickMark val="out"/>
        <c:minorTickMark val="none"/>
        <c:tickLblPos val="nextTo"/>
        <c:crossAx val="443950216"/>
        <c:crosses val="autoZero"/>
        <c:crossBetween val="midCat"/>
      </c:valAx>
      <c:valAx>
        <c:axId val="443950216"/>
        <c:scaling>
          <c:orientation val="minMax"/>
          <c:max val="5.0"/>
          <c:min val="0.0"/>
        </c:scaling>
        <c:delete val="0"/>
        <c:axPos val="l"/>
        <c:majorGridlines/>
        <c:numFmt formatCode="General" sourceLinked="1"/>
        <c:majorTickMark val="out"/>
        <c:minorTickMark val="none"/>
        <c:tickLblPos val="nextTo"/>
        <c:crossAx val="519255320"/>
        <c:crosses val="autoZero"/>
        <c:crossBetween val="midCat"/>
      </c:valAx>
    </c:plotArea>
    <c:plotVisOnly val="1"/>
    <c:dispBlanksAs val="gap"/>
    <c:showDLblsOverMax val="0"/>
  </c:chart>
  <c:externalData r:id="rId2">
    <c:autoUpdate val="0"/>
  </c:externalData>
  <c:userShapes r:id="rId3"/>
</c:chartSpace>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84.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02.emf"/><Relationship Id="rId2" Type="http://schemas.openxmlformats.org/officeDocument/2006/relationships/image" Target="../media/image103.emf"/><Relationship Id="rId3" Type="http://schemas.openxmlformats.org/officeDocument/2006/relationships/image" Target="../media/image61.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21.emf"/><Relationship Id="rId2" Type="http://schemas.openxmlformats.org/officeDocument/2006/relationships/image" Target="../media/image122.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31.emf"/><Relationship Id="rId2" Type="http://schemas.openxmlformats.org/officeDocument/2006/relationships/image" Target="../media/image132.emf"/><Relationship Id="rId3" Type="http://schemas.openxmlformats.org/officeDocument/2006/relationships/image" Target="../media/image13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4.emf"/><Relationship Id="rId2" Type="http://schemas.openxmlformats.org/officeDocument/2006/relationships/image" Target="../media/image15.emf"/><Relationship Id="rId3" Type="http://schemas.openxmlformats.org/officeDocument/2006/relationships/image" Target="../media/image16.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1.emf"/><Relationship Id="rId2" Type="http://schemas.openxmlformats.org/officeDocument/2006/relationships/image" Target="../media/image22.emf"/><Relationship Id="rId3" Type="http://schemas.openxmlformats.org/officeDocument/2006/relationships/image" Target="../media/image23.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9.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2.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40.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44.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61.emf"/></Relationships>
</file>

<file path=ppt/drawings/drawing1.xml><?xml version="1.0" encoding="utf-8"?>
<c:userShapes xmlns:c="http://schemas.openxmlformats.org/drawingml/2006/chart">
  <cdr:relSizeAnchor xmlns:cdr="http://schemas.openxmlformats.org/drawingml/2006/chartDrawing">
    <cdr:from>
      <cdr:x>0.88187</cdr:x>
      <cdr:y>0.72283</cdr:y>
    </cdr:from>
    <cdr:to>
      <cdr:x>1</cdr:x>
      <cdr:y>0.80163</cdr:y>
    </cdr:to>
    <cdr:sp macro="" textlink="">
      <cdr:nvSpPr>
        <cdr:cNvPr id="2" name="TextBox 1"/>
        <cdr:cNvSpPr txBox="1"/>
      </cdr:nvSpPr>
      <cdr:spPr>
        <a:xfrm xmlns:a="http://schemas.openxmlformats.org/drawingml/2006/main">
          <a:off x="7332132" y="4504266"/>
          <a:ext cx="982134" cy="491067"/>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endParaRPr lang="en-US" sz="1100" dirty="0"/>
        </a:p>
      </cdr:txBody>
    </cdr:sp>
  </cdr:relSizeAnchor>
  <cdr:relSizeAnchor xmlns:cdr="http://schemas.openxmlformats.org/drawingml/2006/chartDrawing">
    <cdr:from>
      <cdr:x>0.8167</cdr:x>
      <cdr:y>0.70134</cdr:y>
    </cdr:from>
    <cdr:to>
      <cdr:x>0.94501</cdr:x>
      <cdr:y>0.76113</cdr:y>
    </cdr:to>
    <cdr:sp macro="" textlink="">
      <cdr:nvSpPr>
        <cdr:cNvPr id="4" name="TextBox 3"/>
        <cdr:cNvSpPr txBox="1"/>
      </cdr:nvSpPr>
      <cdr:spPr>
        <a:xfrm xmlns:a="http://schemas.openxmlformats.org/drawingml/2006/main">
          <a:off x="6790266" y="4370400"/>
          <a:ext cx="1066800" cy="372534"/>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endParaRPr lang="en-US" sz="110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75E22E-297A-4644-A434-1FB813FFF1C4}" type="datetimeFigureOut">
              <a:rPr lang="en-US" smtClean="0"/>
              <a:t>2/7/13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06EED66-38C4-4F4A-8217-7A1453B3D55D}" type="slidenum">
              <a:rPr lang="en-US" smtClean="0"/>
              <a:t>‹#›</a:t>
            </a:fld>
            <a:endParaRPr lang="en-US"/>
          </a:p>
        </p:txBody>
      </p:sp>
    </p:spTree>
    <p:extLst>
      <p:ext uri="{BB962C8B-B14F-4D97-AF65-F5344CB8AC3E}">
        <p14:creationId xmlns:p14="http://schemas.microsoft.com/office/powerpoint/2010/main" val="1104186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06EED66-38C4-4F4A-8217-7A1453B3D55D}" type="slidenum">
              <a:rPr lang="en-US" smtClean="0"/>
              <a:t>45</a:t>
            </a:fld>
            <a:endParaRPr lang="en-US"/>
          </a:p>
        </p:txBody>
      </p:sp>
    </p:spTree>
    <p:extLst>
      <p:ext uri="{BB962C8B-B14F-4D97-AF65-F5344CB8AC3E}">
        <p14:creationId xmlns:p14="http://schemas.microsoft.com/office/powerpoint/2010/main" val="5810707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191C196-8224-4D49-BFDC-0B6B49CEDD8F}" type="datetimeFigureOut">
              <a:rPr lang="en-US" smtClean="0"/>
              <a:t>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632E63-D2B1-9546-B559-8C3A55C208EB}" type="slidenum">
              <a:rPr lang="en-US" smtClean="0"/>
              <a:t>‹#›</a:t>
            </a:fld>
            <a:endParaRPr lang="en-US"/>
          </a:p>
        </p:txBody>
      </p:sp>
    </p:spTree>
    <p:extLst>
      <p:ext uri="{BB962C8B-B14F-4D97-AF65-F5344CB8AC3E}">
        <p14:creationId xmlns:p14="http://schemas.microsoft.com/office/powerpoint/2010/main" val="1687127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91C196-8224-4D49-BFDC-0B6B49CEDD8F}" type="datetimeFigureOut">
              <a:rPr lang="en-US" smtClean="0"/>
              <a:t>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632E63-D2B1-9546-B559-8C3A55C208EB}" type="slidenum">
              <a:rPr lang="en-US" smtClean="0"/>
              <a:t>‹#›</a:t>
            </a:fld>
            <a:endParaRPr lang="en-US"/>
          </a:p>
        </p:txBody>
      </p:sp>
    </p:spTree>
    <p:extLst>
      <p:ext uri="{BB962C8B-B14F-4D97-AF65-F5344CB8AC3E}">
        <p14:creationId xmlns:p14="http://schemas.microsoft.com/office/powerpoint/2010/main" val="18037864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91C196-8224-4D49-BFDC-0B6B49CEDD8F}" type="datetimeFigureOut">
              <a:rPr lang="en-US" smtClean="0"/>
              <a:t>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632E63-D2B1-9546-B559-8C3A55C208EB}" type="slidenum">
              <a:rPr lang="en-US" smtClean="0"/>
              <a:t>‹#›</a:t>
            </a:fld>
            <a:endParaRPr lang="en-US"/>
          </a:p>
        </p:txBody>
      </p:sp>
    </p:spTree>
    <p:extLst>
      <p:ext uri="{BB962C8B-B14F-4D97-AF65-F5344CB8AC3E}">
        <p14:creationId xmlns:p14="http://schemas.microsoft.com/office/powerpoint/2010/main" val="4855374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91C196-8224-4D49-BFDC-0B6B49CEDD8F}" type="datetimeFigureOut">
              <a:rPr lang="en-US" smtClean="0"/>
              <a:t>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632E63-D2B1-9546-B559-8C3A55C208EB}" type="slidenum">
              <a:rPr lang="en-US" smtClean="0"/>
              <a:t>‹#›</a:t>
            </a:fld>
            <a:endParaRPr lang="en-US"/>
          </a:p>
        </p:txBody>
      </p:sp>
    </p:spTree>
    <p:extLst>
      <p:ext uri="{BB962C8B-B14F-4D97-AF65-F5344CB8AC3E}">
        <p14:creationId xmlns:p14="http://schemas.microsoft.com/office/powerpoint/2010/main" val="16243296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191C196-8224-4D49-BFDC-0B6B49CEDD8F}" type="datetimeFigureOut">
              <a:rPr lang="en-US" smtClean="0"/>
              <a:t>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632E63-D2B1-9546-B559-8C3A55C208EB}" type="slidenum">
              <a:rPr lang="en-US" smtClean="0"/>
              <a:t>‹#›</a:t>
            </a:fld>
            <a:endParaRPr lang="en-US"/>
          </a:p>
        </p:txBody>
      </p:sp>
    </p:spTree>
    <p:extLst>
      <p:ext uri="{BB962C8B-B14F-4D97-AF65-F5344CB8AC3E}">
        <p14:creationId xmlns:p14="http://schemas.microsoft.com/office/powerpoint/2010/main" val="33340297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191C196-8224-4D49-BFDC-0B6B49CEDD8F}" type="datetimeFigureOut">
              <a:rPr lang="en-US" smtClean="0"/>
              <a:t>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632E63-D2B1-9546-B559-8C3A55C208EB}" type="slidenum">
              <a:rPr lang="en-US" smtClean="0"/>
              <a:t>‹#›</a:t>
            </a:fld>
            <a:endParaRPr lang="en-US"/>
          </a:p>
        </p:txBody>
      </p:sp>
    </p:spTree>
    <p:extLst>
      <p:ext uri="{BB962C8B-B14F-4D97-AF65-F5344CB8AC3E}">
        <p14:creationId xmlns:p14="http://schemas.microsoft.com/office/powerpoint/2010/main" val="13800495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191C196-8224-4D49-BFDC-0B6B49CEDD8F}" type="datetimeFigureOut">
              <a:rPr lang="en-US" smtClean="0"/>
              <a:t>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6632E63-D2B1-9546-B559-8C3A55C208EB}" type="slidenum">
              <a:rPr lang="en-US" smtClean="0"/>
              <a:t>‹#›</a:t>
            </a:fld>
            <a:endParaRPr lang="en-US"/>
          </a:p>
        </p:txBody>
      </p:sp>
    </p:spTree>
    <p:extLst>
      <p:ext uri="{BB962C8B-B14F-4D97-AF65-F5344CB8AC3E}">
        <p14:creationId xmlns:p14="http://schemas.microsoft.com/office/powerpoint/2010/main" val="37571453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191C196-8224-4D49-BFDC-0B6B49CEDD8F}" type="datetimeFigureOut">
              <a:rPr lang="en-US" smtClean="0"/>
              <a:t>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6632E63-D2B1-9546-B559-8C3A55C208EB}" type="slidenum">
              <a:rPr lang="en-US" smtClean="0"/>
              <a:t>‹#›</a:t>
            </a:fld>
            <a:endParaRPr lang="en-US"/>
          </a:p>
        </p:txBody>
      </p:sp>
    </p:spTree>
    <p:extLst>
      <p:ext uri="{BB962C8B-B14F-4D97-AF65-F5344CB8AC3E}">
        <p14:creationId xmlns:p14="http://schemas.microsoft.com/office/powerpoint/2010/main" val="31490146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91C196-8224-4D49-BFDC-0B6B49CEDD8F}" type="datetimeFigureOut">
              <a:rPr lang="en-US" smtClean="0"/>
              <a:t>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6632E63-D2B1-9546-B559-8C3A55C208EB}" type="slidenum">
              <a:rPr lang="en-US" smtClean="0"/>
              <a:t>‹#›</a:t>
            </a:fld>
            <a:endParaRPr lang="en-US"/>
          </a:p>
        </p:txBody>
      </p:sp>
    </p:spTree>
    <p:extLst>
      <p:ext uri="{BB962C8B-B14F-4D97-AF65-F5344CB8AC3E}">
        <p14:creationId xmlns:p14="http://schemas.microsoft.com/office/powerpoint/2010/main" val="36664680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91C196-8224-4D49-BFDC-0B6B49CEDD8F}" type="datetimeFigureOut">
              <a:rPr lang="en-US" smtClean="0"/>
              <a:t>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632E63-D2B1-9546-B559-8C3A55C208EB}" type="slidenum">
              <a:rPr lang="en-US" smtClean="0"/>
              <a:t>‹#›</a:t>
            </a:fld>
            <a:endParaRPr lang="en-US"/>
          </a:p>
        </p:txBody>
      </p:sp>
    </p:spTree>
    <p:extLst>
      <p:ext uri="{BB962C8B-B14F-4D97-AF65-F5344CB8AC3E}">
        <p14:creationId xmlns:p14="http://schemas.microsoft.com/office/powerpoint/2010/main" val="29242889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91C196-8224-4D49-BFDC-0B6B49CEDD8F}" type="datetimeFigureOut">
              <a:rPr lang="en-US" smtClean="0"/>
              <a:t>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632E63-D2B1-9546-B559-8C3A55C208EB}" type="slidenum">
              <a:rPr lang="en-US" smtClean="0"/>
              <a:t>‹#›</a:t>
            </a:fld>
            <a:endParaRPr lang="en-US"/>
          </a:p>
        </p:txBody>
      </p:sp>
    </p:spTree>
    <p:extLst>
      <p:ext uri="{BB962C8B-B14F-4D97-AF65-F5344CB8AC3E}">
        <p14:creationId xmlns:p14="http://schemas.microsoft.com/office/powerpoint/2010/main" val="240084588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91C196-8224-4D49-BFDC-0B6B49CEDD8F}" type="datetimeFigureOut">
              <a:rPr lang="en-US" smtClean="0"/>
              <a:t>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632E63-D2B1-9546-B559-8C3A55C208EB}" type="slidenum">
              <a:rPr lang="en-US" smtClean="0"/>
              <a:t>‹#›</a:t>
            </a:fld>
            <a:endParaRPr lang="en-US"/>
          </a:p>
        </p:txBody>
      </p:sp>
    </p:spTree>
    <p:extLst>
      <p:ext uri="{BB962C8B-B14F-4D97-AF65-F5344CB8AC3E}">
        <p14:creationId xmlns:p14="http://schemas.microsoft.com/office/powerpoint/2010/main" val="7037136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1.bin"/><Relationship Id="rId4" Type="http://schemas.openxmlformats.org/officeDocument/2006/relationships/image" Target="../media/image40.emf"/><Relationship Id="rId1" Type="http://schemas.openxmlformats.org/officeDocument/2006/relationships/vmlDrawing" Target="../drawings/vmlDrawing7.vml"/><Relationship Id="rId2"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42.png"/><Relationship Id="rId4" Type="http://schemas.openxmlformats.org/officeDocument/2006/relationships/image" Target="../media/image43.png"/><Relationship Id="rId1" Type="http://schemas.openxmlformats.org/officeDocument/2006/relationships/slideLayout" Target="../slideLayouts/slideLayout7.xml"/><Relationship Id="rId2" Type="http://schemas.openxmlformats.org/officeDocument/2006/relationships/image" Target="../media/image41.png"/></Relationships>
</file>

<file path=ppt/slides/_rels/slide12.xml.rels><?xml version="1.0" encoding="UTF-8" standalone="yes"?>
<Relationships xmlns="http://schemas.openxmlformats.org/package/2006/relationships"><Relationship Id="rId3" Type="http://schemas.openxmlformats.org/officeDocument/2006/relationships/image" Target="../media/image45.png"/><Relationship Id="rId4" Type="http://schemas.openxmlformats.org/officeDocument/2006/relationships/oleObject" Target="../embeddings/oleObject12.bin"/><Relationship Id="rId5" Type="http://schemas.openxmlformats.org/officeDocument/2006/relationships/image" Target="../media/image44.emf"/><Relationship Id="rId6" Type="http://schemas.openxmlformats.org/officeDocument/2006/relationships/image" Target="../media/image46.png"/><Relationship Id="rId7" Type="http://schemas.openxmlformats.org/officeDocument/2006/relationships/image" Target="../media/image47.png"/><Relationship Id="rId1" Type="http://schemas.openxmlformats.org/officeDocument/2006/relationships/vmlDrawing" Target="../drawings/vmlDrawing8.vml"/><Relationship Id="rId2"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49.png"/><Relationship Id="rId4" Type="http://schemas.openxmlformats.org/officeDocument/2006/relationships/image" Target="../media/image50.png"/><Relationship Id="rId1" Type="http://schemas.openxmlformats.org/officeDocument/2006/relationships/slideLayout" Target="../slideLayouts/slideLayout7.xml"/><Relationship Id="rId2" Type="http://schemas.openxmlformats.org/officeDocument/2006/relationships/image" Target="../media/image4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1.png"/><Relationship Id="rId3" Type="http://schemas.openxmlformats.org/officeDocument/2006/relationships/image" Target="../media/image52.png"/></Relationships>
</file>

<file path=ppt/slides/_rels/slide16.xml.rels><?xml version="1.0" encoding="UTF-8" standalone="yes"?>
<Relationships xmlns="http://schemas.openxmlformats.org/package/2006/relationships"><Relationship Id="rId3" Type="http://schemas.openxmlformats.org/officeDocument/2006/relationships/image" Target="../media/image54.png"/><Relationship Id="rId4" Type="http://schemas.openxmlformats.org/officeDocument/2006/relationships/image" Target="../media/image55.png"/><Relationship Id="rId1" Type="http://schemas.openxmlformats.org/officeDocument/2006/relationships/slideLayout" Target="../slideLayouts/slideLayout7.xml"/><Relationship Id="rId2" Type="http://schemas.openxmlformats.org/officeDocument/2006/relationships/image" Target="../media/image5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6.png"/></Relationships>
</file>

<file path=ppt/slides/_rels/slide18.xml.rels><?xml version="1.0" encoding="UTF-8" standalone="yes"?>
<Relationships xmlns="http://schemas.openxmlformats.org/package/2006/relationships"><Relationship Id="rId3" Type="http://schemas.openxmlformats.org/officeDocument/2006/relationships/image" Target="../media/image58.png"/><Relationship Id="rId4" Type="http://schemas.openxmlformats.org/officeDocument/2006/relationships/image" Target="../media/image59.png"/><Relationship Id="rId5" Type="http://schemas.openxmlformats.org/officeDocument/2006/relationships/image" Target="../media/image60.emf"/><Relationship Id="rId1" Type="http://schemas.openxmlformats.org/officeDocument/2006/relationships/slideLayout" Target="../slideLayouts/slideLayout7.xml"/><Relationship Id="rId2" Type="http://schemas.openxmlformats.org/officeDocument/2006/relationships/image" Target="../media/image57.png"/></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3.bin"/><Relationship Id="rId4" Type="http://schemas.openxmlformats.org/officeDocument/2006/relationships/image" Target="../media/image61.emf"/><Relationship Id="rId5" Type="http://schemas.openxmlformats.org/officeDocument/2006/relationships/image" Target="../media/image62.emf"/><Relationship Id="rId6" Type="http://schemas.openxmlformats.org/officeDocument/2006/relationships/image" Target="../media/image63.emf"/><Relationship Id="rId1" Type="http://schemas.openxmlformats.org/officeDocument/2006/relationships/vmlDrawing" Target="../drawings/vmlDrawing9.vml"/><Relationship Id="rId2"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1.emf"/><Relationship Id="rId5" Type="http://schemas.openxmlformats.org/officeDocument/2006/relationships/image" Target="../media/image2.emf"/><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65.png"/><Relationship Id="rId4" Type="http://schemas.openxmlformats.org/officeDocument/2006/relationships/image" Target="../media/image66.png"/><Relationship Id="rId5" Type="http://schemas.openxmlformats.org/officeDocument/2006/relationships/image" Target="../media/image67.png"/><Relationship Id="rId6" Type="http://schemas.openxmlformats.org/officeDocument/2006/relationships/image" Target="../media/image68.png"/><Relationship Id="rId7" Type="http://schemas.openxmlformats.org/officeDocument/2006/relationships/image" Target="../media/image69.png"/><Relationship Id="rId8" Type="http://schemas.openxmlformats.org/officeDocument/2006/relationships/image" Target="../media/image70.png"/><Relationship Id="rId9" Type="http://schemas.openxmlformats.org/officeDocument/2006/relationships/image" Target="../media/image71.png"/><Relationship Id="rId1" Type="http://schemas.openxmlformats.org/officeDocument/2006/relationships/slideLayout" Target="../slideLayouts/slideLayout7.xml"/><Relationship Id="rId2" Type="http://schemas.openxmlformats.org/officeDocument/2006/relationships/image" Target="../media/image64.png"/></Relationships>
</file>

<file path=ppt/slides/_rels/slide21.xml.rels><?xml version="1.0" encoding="UTF-8" standalone="yes"?>
<Relationships xmlns="http://schemas.openxmlformats.org/package/2006/relationships"><Relationship Id="rId11" Type="http://schemas.openxmlformats.org/officeDocument/2006/relationships/image" Target="../media/image81.emf"/><Relationship Id="rId12" Type="http://schemas.openxmlformats.org/officeDocument/2006/relationships/image" Target="../media/image82.emf"/><Relationship Id="rId13" Type="http://schemas.openxmlformats.org/officeDocument/2006/relationships/image" Target="../media/image83.emf"/><Relationship Id="rId1" Type="http://schemas.openxmlformats.org/officeDocument/2006/relationships/slideLayout" Target="../slideLayouts/slideLayout7.xml"/><Relationship Id="rId2" Type="http://schemas.openxmlformats.org/officeDocument/2006/relationships/image" Target="../media/image72.emf"/><Relationship Id="rId3" Type="http://schemas.openxmlformats.org/officeDocument/2006/relationships/image" Target="../media/image73.emf"/><Relationship Id="rId4" Type="http://schemas.openxmlformats.org/officeDocument/2006/relationships/image" Target="../media/image74.emf"/><Relationship Id="rId5" Type="http://schemas.openxmlformats.org/officeDocument/2006/relationships/image" Target="../media/image75.emf"/><Relationship Id="rId6" Type="http://schemas.openxmlformats.org/officeDocument/2006/relationships/image" Target="../media/image76.png"/><Relationship Id="rId7" Type="http://schemas.openxmlformats.org/officeDocument/2006/relationships/image" Target="../media/image77.emf"/><Relationship Id="rId8" Type="http://schemas.openxmlformats.org/officeDocument/2006/relationships/image" Target="../media/image78.emf"/><Relationship Id="rId9" Type="http://schemas.openxmlformats.org/officeDocument/2006/relationships/image" Target="../media/image79.emf"/><Relationship Id="rId10" Type="http://schemas.openxmlformats.org/officeDocument/2006/relationships/image" Target="../media/image80.png"/></Relationships>
</file>

<file path=ppt/slides/_rels/slide22.xml.rels><?xml version="1.0" encoding="UTF-8" standalone="yes"?>
<Relationships xmlns="http://schemas.openxmlformats.org/package/2006/relationships"><Relationship Id="rId3" Type="http://schemas.openxmlformats.org/officeDocument/2006/relationships/image" Target="../media/image85.png"/><Relationship Id="rId4" Type="http://schemas.openxmlformats.org/officeDocument/2006/relationships/image" Target="../media/image86.png"/><Relationship Id="rId5" Type="http://schemas.openxmlformats.org/officeDocument/2006/relationships/image" Target="../media/image87.png"/><Relationship Id="rId6" Type="http://schemas.openxmlformats.org/officeDocument/2006/relationships/oleObject" Target="../embeddings/oleObject14.bin"/><Relationship Id="rId7" Type="http://schemas.openxmlformats.org/officeDocument/2006/relationships/image" Target="../media/image84.emf"/><Relationship Id="rId8" Type="http://schemas.openxmlformats.org/officeDocument/2006/relationships/image" Target="../media/image88.emf"/><Relationship Id="rId9" Type="http://schemas.openxmlformats.org/officeDocument/2006/relationships/image" Target="../media/image89.emf"/><Relationship Id="rId1" Type="http://schemas.openxmlformats.org/officeDocument/2006/relationships/vmlDrawing" Target="../drawings/vmlDrawing10.vml"/><Relationship Id="rId2"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91.png"/><Relationship Id="rId4" Type="http://schemas.openxmlformats.org/officeDocument/2006/relationships/image" Target="../media/image92.png"/><Relationship Id="rId5" Type="http://schemas.openxmlformats.org/officeDocument/2006/relationships/image" Target="../media/image93.png"/><Relationship Id="rId6" Type="http://schemas.openxmlformats.org/officeDocument/2006/relationships/image" Target="../media/image94.emf"/><Relationship Id="rId7" Type="http://schemas.openxmlformats.org/officeDocument/2006/relationships/image" Target="../media/image95.emf"/><Relationship Id="rId8" Type="http://schemas.openxmlformats.org/officeDocument/2006/relationships/image" Target="../media/image96.emf"/><Relationship Id="rId1" Type="http://schemas.openxmlformats.org/officeDocument/2006/relationships/slideLayout" Target="../slideLayouts/slideLayout7.xml"/><Relationship Id="rId2" Type="http://schemas.openxmlformats.org/officeDocument/2006/relationships/image" Target="../media/image90.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7.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8.jpeg"/><Relationship Id="rId3" Type="http://schemas.microsoft.com/office/2007/relationships/hdphoto" Target="../media/hdphoto1.wdp"/></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9.png"/><Relationship Id="rId3" Type="http://schemas.openxmlformats.org/officeDocument/2006/relationships/image" Target="../media/image87.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0.jpeg"/><Relationship Id="rId3" Type="http://schemas.microsoft.com/office/2007/relationships/hdphoto" Target="../media/hdphoto2.wdp"/></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1.png"/></Relationships>
</file>

<file path=ppt/slides/_rels/slide29.xml.rels><?xml version="1.0" encoding="UTF-8" standalone="yes"?>
<Relationships xmlns="http://schemas.openxmlformats.org/package/2006/relationships"><Relationship Id="rId11" Type="http://schemas.openxmlformats.org/officeDocument/2006/relationships/image" Target="../media/image61.emf"/><Relationship Id="rId12" Type="http://schemas.openxmlformats.org/officeDocument/2006/relationships/image" Target="../media/image62.emf"/><Relationship Id="rId13" Type="http://schemas.openxmlformats.org/officeDocument/2006/relationships/image" Target="../media/image63.emf"/><Relationship Id="rId1" Type="http://schemas.openxmlformats.org/officeDocument/2006/relationships/vmlDrawing" Target="../drawings/vmlDrawing11.vml"/><Relationship Id="rId2" Type="http://schemas.openxmlformats.org/officeDocument/2006/relationships/slideLayout" Target="../slideLayouts/slideLayout7.xml"/><Relationship Id="rId3" Type="http://schemas.openxmlformats.org/officeDocument/2006/relationships/oleObject" Target="../embeddings/oleObject15.bin"/><Relationship Id="rId4" Type="http://schemas.openxmlformats.org/officeDocument/2006/relationships/image" Target="../media/image102.emf"/><Relationship Id="rId5" Type="http://schemas.openxmlformats.org/officeDocument/2006/relationships/image" Target="../media/image104.emf"/><Relationship Id="rId6" Type="http://schemas.openxmlformats.org/officeDocument/2006/relationships/image" Target="../media/image105.emf"/><Relationship Id="rId7" Type="http://schemas.openxmlformats.org/officeDocument/2006/relationships/oleObject" Target="../embeddings/oleObject16.bin"/><Relationship Id="rId8" Type="http://schemas.openxmlformats.org/officeDocument/2006/relationships/image" Target="../media/image103.emf"/><Relationship Id="rId9" Type="http://schemas.openxmlformats.org/officeDocument/2006/relationships/image" Target="../media/image106.emf"/><Relationship Id="rId10" Type="http://schemas.openxmlformats.org/officeDocument/2006/relationships/oleObject" Target="../embeddings/oleObject17.bin"/></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08.png"/><Relationship Id="rId4" Type="http://schemas.openxmlformats.org/officeDocument/2006/relationships/image" Target="../media/image109.png"/><Relationship Id="rId1" Type="http://schemas.openxmlformats.org/officeDocument/2006/relationships/slideLayout" Target="../slideLayouts/slideLayout7.xml"/><Relationship Id="rId2" Type="http://schemas.openxmlformats.org/officeDocument/2006/relationships/image" Target="../media/image107.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0.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1.emf"/><Relationship Id="rId3" Type="http://schemas.openxmlformats.org/officeDocument/2006/relationships/image" Target="../media/image112.em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3.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chart" Target="../charts/chart1.xml"/></Relationships>
</file>

<file path=ppt/slides/_rels/slide38.xml.rels><?xml version="1.0" encoding="UTF-8" standalone="yes"?>
<Relationships xmlns="http://schemas.openxmlformats.org/package/2006/relationships"><Relationship Id="rId3" Type="http://schemas.openxmlformats.org/officeDocument/2006/relationships/image" Target="../media/image115.emf"/><Relationship Id="rId4" Type="http://schemas.openxmlformats.org/officeDocument/2006/relationships/image" Target="../media/image116.emf"/><Relationship Id="rId5" Type="http://schemas.openxmlformats.org/officeDocument/2006/relationships/image" Target="../media/image117.emf"/><Relationship Id="rId1" Type="http://schemas.openxmlformats.org/officeDocument/2006/relationships/slideLayout" Target="../slideLayouts/slideLayout7.xml"/><Relationship Id="rId2" Type="http://schemas.openxmlformats.org/officeDocument/2006/relationships/image" Target="../media/image114.emf"/></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oleObject" Target="../embeddings/oleObject2.bin"/><Relationship Id="rId5" Type="http://schemas.openxmlformats.org/officeDocument/2006/relationships/image" Target="../media/image3.emf"/><Relationship Id="rId6" Type="http://schemas.openxmlformats.org/officeDocument/2006/relationships/image" Target="../media/image5.emf"/><Relationship Id="rId7" Type="http://schemas.openxmlformats.org/officeDocument/2006/relationships/image" Target="../media/image6.emf"/><Relationship Id="rId1" Type="http://schemas.openxmlformats.org/officeDocument/2006/relationships/vmlDrawing" Target="../drawings/vmlDrawing2.vml"/><Relationship Id="rId2"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chart" Target="../charts/chart2.xml"/></Relationships>
</file>

<file path=ppt/slides/_rels/slide41.xml.rels><?xml version="1.0" encoding="UTF-8" standalone="yes"?>
<Relationships xmlns="http://schemas.openxmlformats.org/package/2006/relationships"><Relationship Id="rId3" Type="http://schemas.openxmlformats.org/officeDocument/2006/relationships/image" Target="../media/image119.png"/><Relationship Id="rId4" Type="http://schemas.openxmlformats.org/officeDocument/2006/relationships/image" Target="../media/image120.png"/><Relationship Id="rId1" Type="http://schemas.openxmlformats.org/officeDocument/2006/relationships/slideLayout" Target="../slideLayouts/slideLayout7.xml"/><Relationship Id="rId2" Type="http://schemas.openxmlformats.org/officeDocument/2006/relationships/image" Target="../media/image118.emf"/></Relationships>
</file>

<file path=ppt/slides/_rels/slide42.xml.rels><?xml version="1.0" encoding="UTF-8" standalone="yes"?>
<Relationships xmlns="http://schemas.openxmlformats.org/package/2006/relationships"><Relationship Id="rId11" Type="http://schemas.openxmlformats.org/officeDocument/2006/relationships/image" Target="../media/image129.emf"/><Relationship Id="rId12" Type="http://schemas.openxmlformats.org/officeDocument/2006/relationships/oleObject" Target="../embeddings/oleObject19.bin"/><Relationship Id="rId13" Type="http://schemas.openxmlformats.org/officeDocument/2006/relationships/image" Target="../media/image122.emf"/><Relationship Id="rId14" Type="http://schemas.openxmlformats.org/officeDocument/2006/relationships/image" Target="../media/image130.emf"/><Relationship Id="rId1" Type="http://schemas.openxmlformats.org/officeDocument/2006/relationships/vmlDrawing" Target="../drawings/vmlDrawing12.vml"/><Relationship Id="rId2" Type="http://schemas.openxmlformats.org/officeDocument/2006/relationships/slideLayout" Target="../slideLayouts/slideLayout7.xml"/><Relationship Id="rId3" Type="http://schemas.openxmlformats.org/officeDocument/2006/relationships/oleObject" Target="../embeddings/oleObject18.bin"/><Relationship Id="rId4" Type="http://schemas.openxmlformats.org/officeDocument/2006/relationships/image" Target="../media/image121.emf"/><Relationship Id="rId5" Type="http://schemas.openxmlformats.org/officeDocument/2006/relationships/image" Target="../media/image123.emf"/><Relationship Id="rId6" Type="http://schemas.openxmlformats.org/officeDocument/2006/relationships/image" Target="../media/image124.emf"/><Relationship Id="rId7" Type="http://schemas.openxmlformats.org/officeDocument/2006/relationships/image" Target="../media/image125.emf"/><Relationship Id="rId8" Type="http://schemas.openxmlformats.org/officeDocument/2006/relationships/image" Target="../media/image126.emf"/><Relationship Id="rId9" Type="http://schemas.openxmlformats.org/officeDocument/2006/relationships/image" Target="../media/image127.emf"/><Relationship Id="rId10" Type="http://schemas.openxmlformats.org/officeDocument/2006/relationships/image" Target="../media/image128.emf"/></Relationships>
</file>

<file path=ppt/slides/_rels/slide43.xml.rels><?xml version="1.0" encoding="UTF-8" standalone="yes"?>
<Relationships xmlns="http://schemas.openxmlformats.org/package/2006/relationships"><Relationship Id="rId11" Type="http://schemas.openxmlformats.org/officeDocument/2006/relationships/image" Target="../media/image133.emf"/><Relationship Id="rId12" Type="http://schemas.openxmlformats.org/officeDocument/2006/relationships/image" Target="../media/image137.emf"/><Relationship Id="rId1" Type="http://schemas.openxmlformats.org/officeDocument/2006/relationships/vmlDrawing" Target="../drawings/vmlDrawing13.vml"/><Relationship Id="rId2" Type="http://schemas.openxmlformats.org/officeDocument/2006/relationships/slideLayout" Target="../slideLayouts/slideLayout7.xml"/><Relationship Id="rId3" Type="http://schemas.openxmlformats.org/officeDocument/2006/relationships/oleObject" Target="../embeddings/oleObject20.bin"/><Relationship Id="rId4" Type="http://schemas.openxmlformats.org/officeDocument/2006/relationships/image" Target="../media/image131.emf"/><Relationship Id="rId5" Type="http://schemas.openxmlformats.org/officeDocument/2006/relationships/image" Target="../media/image134.png"/><Relationship Id="rId6" Type="http://schemas.openxmlformats.org/officeDocument/2006/relationships/image" Target="../media/image135.jpeg"/><Relationship Id="rId7" Type="http://schemas.openxmlformats.org/officeDocument/2006/relationships/oleObject" Target="../embeddings/oleObject21.bin"/><Relationship Id="rId8" Type="http://schemas.openxmlformats.org/officeDocument/2006/relationships/image" Target="../media/image132.emf"/><Relationship Id="rId9" Type="http://schemas.openxmlformats.org/officeDocument/2006/relationships/image" Target="../media/image136.png"/><Relationship Id="rId10" Type="http://schemas.openxmlformats.org/officeDocument/2006/relationships/oleObject" Target="../embeddings/oleObject22.bin"/></Relationships>
</file>

<file path=ppt/slides/_rels/slide44.xml.rels><?xml version="1.0" encoding="UTF-8" standalone="yes"?>
<Relationships xmlns="http://schemas.openxmlformats.org/package/2006/relationships"><Relationship Id="rId3" Type="http://schemas.openxmlformats.org/officeDocument/2006/relationships/image" Target="../media/image139.png"/><Relationship Id="rId4" Type="http://schemas.openxmlformats.org/officeDocument/2006/relationships/image" Target="../media/image140.png"/><Relationship Id="rId5" Type="http://schemas.openxmlformats.org/officeDocument/2006/relationships/image" Target="../media/image141.emf"/><Relationship Id="rId1" Type="http://schemas.openxmlformats.org/officeDocument/2006/relationships/slideLayout" Target="../slideLayouts/slideLayout7.xml"/><Relationship Id="rId2" Type="http://schemas.openxmlformats.org/officeDocument/2006/relationships/image" Target="../media/image138.emf"/></Relationships>
</file>

<file path=ppt/slides/_rels/slide45.xml.rels><?xml version="1.0" encoding="UTF-8" standalone="yes"?>
<Relationships xmlns="http://schemas.openxmlformats.org/package/2006/relationships"><Relationship Id="rId3" Type="http://schemas.openxmlformats.org/officeDocument/2006/relationships/image" Target="../media/image142.png"/><Relationship Id="rId4" Type="http://schemas.openxmlformats.org/officeDocument/2006/relationships/image" Target="../media/image143.png"/><Relationship Id="rId5" Type="http://schemas.openxmlformats.org/officeDocument/2006/relationships/image" Target="../media/image144.png"/><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8.emf"/><Relationship Id="rId5" Type="http://schemas.openxmlformats.org/officeDocument/2006/relationships/image" Target="../media/image9.emf"/><Relationship Id="rId6" Type="http://schemas.openxmlformats.org/officeDocument/2006/relationships/image" Target="../media/image10.emf"/><Relationship Id="rId7" Type="http://schemas.openxmlformats.org/officeDocument/2006/relationships/image" Target="../media/image11.emf"/><Relationship Id="rId8" Type="http://schemas.openxmlformats.org/officeDocument/2006/relationships/image" Target="../media/image12.emf"/><Relationship Id="rId9" Type="http://schemas.openxmlformats.org/officeDocument/2006/relationships/image" Target="../media/image13.emf"/><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6.xml.rels><?xml version="1.0" encoding="UTF-8" standalone="yes"?>
<Relationships xmlns="http://schemas.openxmlformats.org/package/2006/relationships"><Relationship Id="rId11" Type="http://schemas.openxmlformats.org/officeDocument/2006/relationships/image" Target="../media/image19.emf"/><Relationship Id="rId12" Type="http://schemas.openxmlformats.org/officeDocument/2006/relationships/image" Target="../media/image20.emf"/><Relationship Id="rId1" Type="http://schemas.openxmlformats.org/officeDocument/2006/relationships/vmlDrawing" Target="../drawings/vmlDrawing3.vml"/><Relationship Id="rId2" Type="http://schemas.openxmlformats.org/officeDocument/2006/relationships/slideLayout" Target="../slideLayouts/slideLayout7.xml"/><Relationship Id="rId3" Type="http://schemas.openxmlformats.org/officeDocument/2006/relationships/image" Target="../media/image17.emf"/><Relationship Id="rId4" Type="http://schemas.openxmlformats.org/officeDocument/2006/relationships/oleObject" Target="../embeddings/oleObject3.bin"/><Relationship Id="rId5" Type="http://schemas.openxmlformats.org/officeDocument/2006/relationships/image" Target="../media/image14.emf"/><Relationship Id="rId6" Type="http://schemas.openxmlformats.org/officeDocument/2006/relationships/oleObject" Target="../embeddings/oleObject4.bin"/><Relationship Id="rId7" Type="http://schemas.openxmlformats.org/officeDocument/2006/relationships/image" Target="../media/image15.emf"/><Relationship Id="rId8" Type="http://schemas.openxmlformats.org/officeDocument/2006/relationships/oleObject" Target="../embeddings/oleObject5.bin"/><Relationship Id="rId9" Type="http://schemas.openxmlformats.org/officeDocument/2006/relationships/image" Target="../media/image16.emf"/><Relationship Id="rId10" Type="http://schemas.openxmlformats.org/officeDocument/2006/relationships/image" Target="../media/image18.emf"/></Relationships>
</file>

<file path=ppt/slides/_rels/slide7.xml.rels><?xml version="1.0" encoding="UTF-8" standalone="yes"?>
<Relationships xmlns="http://schemas.openxmlformats.org/package/2006/relationships"><Relationship Id="rId11" Type="http://schemas.openxmlformats.org/officeDocument/2006/relationships/image" Target="../media/image26.emf"/><Relationship Id="rId12" Type="http://schemas.openxmlformats.org/officeDocument/2006/relationships/image" Target="../media/image27.emf"/><Relationship Id="rId13" Type="http://schemas.openxmlformats.org/officeDocument/2006/relationships/image" Target="../media/image28.emf"/><Relationship Id="rId1" Type="http://schemas.openxmlformats.org/officeDocument/2006/relationships/vmlDrawing" Target="../drawings/vmlDrawing4.vml"/><Relationship Id="rId2" Type="http://schemas.openxmlformats.org/officeDocument/2006/relationships/slideLayout" Target="../slideLayouts/slideLayout7.xml"/><Relationship Id="rId3" Type="http://schemas.openxmlformats.org/officeDocument/2006/relationships/oleObject" Target="../embeddings/oleObject6.bin"/><Relationship Id="rId4" Type="http://schemas.openxmlformats.org/officeDocument/2006/relationships/image" Target="../media/image21.emf"/><Relationship Id="rId5" Type="http://schemas.openxmlformats.org/officeDocument/2006/relationships/oleObject" Target="../embeddings/oleObject7.bin"/><Relationship Id="rId6" Type="http://schemas.openxmlformats.org/officeDocument/2006/relationships/image" Target="../media/image22.emf"/><Relationship Id="rId7" Type="http://schemas.openxmlformats.org/officeDocument/2006/relationships/oleObject" Target="../embeddings/oleObject8.bin"/><Relationship Id="rId8" Type="http://schemas.openxmlformats.org/officeDocument/2006/relationships/image" Target="../media/image23.emf"/><Relationship Id="rId9" Type="http://schemas.openxmlformats.org/officeDocument/2006/relationships/image" Target="../media/image24.emf"/><Relationship Id="rId10" Type="http://schemas.openxmlformats.org/officeDocument/2006/relationships/image" Target="../media/image25.emf"/></Relationships>
</file>

<file path=ppt/slides/_rels/slide8.xml.rels><?xml version="1.0" encoding="UTF-8" standalone="yes"?>
<Relationships xmlns="http://schemas.openxmlformats.org/package/2006/relationships"><Relationship Id="rId3" Type="http://schemas.openxmlformats.org/officeDocument/2006/relationships/image" Target="../media/image30.png"/><Relationship Id="rId4" Type="http://schemas.openxmlformats.org/officeDocument/2006/relationships/image" Target="../media/image31.png"/><Relationship Id="rId5" Type="http://schemas.openxmlformats.org/officeDocument/2006/relationships/oleObject" Target="../embeddings/oleObject9.bin"/><Relationship Id="rId6" Type="http://schemas.openxmlformats.org/officeDocument/2006/relationships/image" Target="../media/image29.emf"/><Relationship Id="rId1" Type="http://schemas.openxmlformats.org/officeDocument/2006/relationships/vmlDrawing" Target="../drawings/vmlDrawing5.vml"/><Relationship Id="rId2"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33.png"/><Relationship Id="rId4" Type="http://schemas.openxmlformats.org/officeDocument/2006/relationships/image" Target="../media/image34.png"/><Relationship Id="rId5" Type="http://schemas.openxmlformats.org/officeDocument/2006/relationships/oleObject" Target="../embeddings/oleObject10.bin"/><Relationship Id="rId6" Type="http://schemas.openxmlformats.org/officeDocument/2006/relationships/image" Target="../media/image32.emf"/><Relationship Id="rId7" Type="http://schemas.openxmlformats.org/officeDocument/2006/relationships/image" Target="../media/image35.emf"/><Relationship Id="rId8" Type="http://schemas.openxmlformats.org/officeDocument/2006/relationships/image" Target="../media/image36.emf"/><Relationship Id="rId9" Type="http://schemas.openxmlformats.org/officeDocument/2006/relationships/image" Target="../media/image37.emf"/><Relationship Id="rId10" Type="http://schemas.openxmlformats.org/officeDocument/2006/relationships/image" Target="../media/image38.emf"/><Relationship Id="rId11" Type="http://schemas.openxmlformats.org/officeDocument/2006/relationships/image" Target="../media/image39.emf"/><Relationship Id="rId1" Type="http://schemas.openxmlformats.org/officeDocument/2006/relationships/vmlDrawing" Target="../drawings/vmlDrawing6.vml"/><Relationship Id="rId2"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295400" y="2617395"/>
            <a:ext cx="6832600" cy="707886"/>
          </a:xfrm>
          <a:prstGeom prst="rect">
            <a:avLst/>
          </a:prstGeom>
          <a:noFill/>
        </p:spPr>
        <p:txBody>
          <a:bodyPr wrap="square" rtlCol="0">
            <a:spAutoFit/>
          </a:bodyPr>
          <a:lstStyle/>
          <a:p>
            <a:r>
              <a:rPr lang="en-US" sz="4000" dirty="0" smtClean="0"/>
              <a:t>Neutrino-Nucleus QE Scattering</a:t>
            </a:r>
            <a:endParaRPr lang="en-US" sz="4000" dirty="0"/>
          </a:p>
        </p:txBody>
      </p:sp>
      <p:sp>
        <p:nvSpPr>
          <p:cNvPr id="2" name="TextBox 1"/>
          <p:cNvSpPr txBox="1"/>
          <p:nvPr/>
        </p:nvSpPr>
        <p:spPr>
          <a:xfrm>
            <a:off x="6553200" y="5537200"/>
            <a:ext cx="2184400" cy="646331"/>
          </a:xfrm>
          <a:prstGeom prst="rect">
            <a:avLst/>
          </a:prstGeom>
          <a:noFill/>
        </p:spPr>
        <p:txBody>
          <a:bodyPr wrap="square" rtlCol="0">
            <a:spAutoFit/>
          </a:bodyPr>
          <a:lstStyle/>
          <a:p>
            <a:r>
              <a:rPr lang="en-US" i="1" dirty="0" smtClean="0"/>
              <a:t>GTG</a:t>
            </a:r>
          </a:p>
          <a:p>
            <a:r>
              <a:rPr lang="en-US" i="1" dirty="0" smtClean="0"/>
              <a:t>Los Alamos Nat. Lab.</a:t>
            </a:r>
            <a:endParaRPr lang="en-US" i="1" dirty="0"/>
          </a:p>
        </p:txBody>
      </p:sp>
    </p:spTree>
    <p:extLst>
      <p:ext uri="{BB962C8B-B14F-4D97-AF65-F5344CB8AC3E}">
        <p14:creationId xmlns:p14="http://schemas.microsoft.com/office/powerpoint/2010/main" val="280367055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4949" y="852395"/>
            <a:ext cx="8473423" cy="830997"/>
          </a:xfrm>
          <a:prstGeom prst="rect">
            <a:avLst/>
          </a:prstGeom>
          <a:noFill/>
        </p:spPr>
        <p:txBody>
          <a:bodyPr wrap="square" rtlCol="0">
            <a:spAutoFit/>
          </a:bodyPr>
          <a:lstStyle/>
          <a:p>
            <a:r>
              <a:rPr lang="en-US" sz="2400" dirty="0" smtClean="0"/>
              <a:t>While inclusive electron scattering and CCQE neutrino experiments</a:t>
            </a:r>
          </a:p>
          <a:p>
            <a:r>
              <a:rPr lang="en-US" sz="2400" dirty="0"/>
              <a:t> </a:t>
            </a:r>
            <a:r>
              <a:rPr lang="en-US" sz="2400" dirty="0" smtClean="0"/>
              <a:t>         are very different, </a:t>
            </a:r>
            <a:r>
              <a:rPr lang="en-US" sz="2400" i="1" dirty="0" smtClean="0"/>
              <a:t>the lepton-nucleon hardly changes</a:t>
            </a:r>
            <a:r>
              <a:rPr lang="en-US" sz="2400" dirty="0" smtClean="0"/>
              <a:t>.</a:t>
            </a:r>
            <a:endParaRPr lang="en-US" sz="2400" dirty="0"/>
          </a:p>
        </p:txBody>
      </p:sp>
      <p:graphicFrame>
        <p:nvGraphicFramePr>
          <p:cNvPr id="3" name="Object 3"/>
          <p:cNvGraphicFramePr>
            <a:graphicFrameLocks noChangeAspect="1"/>
          </p:cNvGraphicFramePr>
          <p:nvPr>
            <p:extLst>
              <p:ext uri="{D42A27DB-BD31-4B8C-83A1-F6EECF244321}">
                <p14:modId xmlns:p14="http://schemas.microsoft.com/office/powerpoint/2010/main" val="3388564854"/>
              </p:ext>
            </p:extLst>
          </p:nvPr>
        </p:nvGraphicFramePr>
        <p:xfrm>
          <a:off x="1192222" y="2425479"/>
          <a:ext cx="6096000" cy="3048000"/>
        </p:xfrm>
        <a:graphic>
          <a:graphicData uri="http://schemas.openxmlformats.org/presentationml/2006/ole">
            <mc:AlternateContent xmlns:mc="http://schemas.openxmlformats.org/markup-compatibility/2006">
              <mc:Choice xmlns:v="urn:schemas-microsoft-com:vml" Requires="v">
                <p:oleObj spid="_x0000_s8213" name="Equation" r:id="rId3" imgW="4445000" imgH="1930400" progId="Equation.DSMT4">
                  <p:embed/>
                </p:oleObj>
              </mc:Choice>
              <mc:Fallback>
                <p:oleObj name="Equation" r:id="rId3" imgW="4445000" imgH="193040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92222" y="2425479"/>
                        <a:ext cx="6096000" cy="304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4" name="Rectangle 3"/>
          <p:cNvSpPr/>
          <p:nvPr/>
        </p:nvSpPr>
        <p:spPr>
          <a:xfrm>
            <a:off x="1317643" y="1686815"/>
            <a:ext cx="6248400" cy="369332"/>
          </a:xfrm>
          <a:prstGeom prst="rect">
            <a:avLst/>
          </a:prstGeom>
        </p:spPr>
        <p:txBody>
          <a:bodyPr wrap="square">
            <a:spAutoFit/>
          </a:bodyPr>
          <a:lstStyle/>
          <a:p>
            <a:r>
              <a:rPr lang="en-US" dirty="0" smtClean="0"/>
              <a:t>Neutrino (</a:t>
            </a:r>
            <a:r>
              <a:rPr lang="en-US" dirty="0" smtClean="0">
                <a:solidFill>
                  <a:srgbClr val="FF0000"/>
                </a:solidFill>
              </a:rPr>
              <a:t>+</a:t>
            </a:r>
            <a:r>
              <a:rPr lang="en-US" dirty="0" smtClean="0"/>
              <a:t>), Anti-Neutrino(</a:t>
            </a:r>
            <a:r>
              <a:rPr lang="en-US" dirty="0" smtClean="0">
                <a:solidFill>
                  <a:srgbClr val="FF0000"/>
                </a:solidFill>
              </a:rPr>
              <a:t>-</a:t>
            </a:r>
            <a:r>
              <a:rPr lang="en-US" dirty="0" smtClean="0"/>
              <a:t>) </a:t>
            </a:r>
            <a:r>
              <a:rPr lang="en-US" u="sng" dirty="0" smtClean="0"/>
              <a:t>Nucleon</a:t>
            </a:r>
            <a:r>
              <a:rPr lang="en-US" dirty="0" smtClean="0"/>
              <a:t> CCQE Cross Section </a:t>
            </a:r>
            <a:endParaRPr lang="en-US" dirty="0"/>
          </a:p>
        </p:txBody>
      </p:sp>
      <p:sp>
        <p:nvSpPr>
          <p:cNvPr id="5" name="TextBox 4"/>
          <p:cNvSpPr txBox="1"/>
          <p:nvPr/>
        </p:nvSpPr>
        <p:spPr>
          <a:xfrm>
            <a:off x="914400" y="5518312"/>
            <a:ext cx="7543800" cy="1015663"/>
          </a:xfrm>
          <a:prstGeom prst="rect">
            <a:avLst/>
          </a:prstGeom>
          <a:noFill/>
        </p:spPr>
        <p:txBody>
          <a:bodyPr wrap="square" rtlCol="0">
            <a:spAutoFit/>
          </a:bodyPr>
          <a:lstStyle/>
          <a:p>
            <a:r>
              <a:rPr lang="en-US" sz="2000" dirty="0" smtClean="0"/>
              <a:t>The</a:t>
            </a:r>
            <a:r>
              <a:rPr lang="en-US" sz="2000" i="1" dirty="0" smtClean="0"/>
              <a:t> f</a:t>
            </a:r>
            <a:r>
              <a:rPr lang="en-US" sz="2000" i="1" baseline="-25000" dirty="0" smtClean="0"/>
              <a:t>1</a:t>
            </a:r>
            <a:r>
              <a:rPr lang="en-US" sz="2000" i="1" dirty="0" smtClean="0"/>
              <a:t> </a:t>
            </a:r>
            <a:r>
              <a:rPr lang="en-US" sz="2000" dirty="0" smtClean="0"/>
              <a:t>and </a:t>
            </a:r>
            <a:r>
              <a:rPr lang="en-US" sz="2000" i="1" dirty="0" smtClean="0"/>
              <a:t>f</a:t>
            </a:r>
            <a:r>
              <a:rPr lang="en-US" sz="2000" i="1" baseline="-25000" dirty="0" smtClean="0"/>
              <a:t>2</a:t>
            </a:r>
            <a:r>
              <a:rPr lang="en-US" sz="2000" dirty="0" smtClean="0"/>
              <a:t> are </a:t>
            </a:r>
            <a:r>
              <a:rPr lang="en-US" sz="2000" dirty="0" err="1" smtClean="0"/>
              <a:t>isovector</a:t>
            </a:r>
            <a:r>
              <a:rPr lang="en-US" sz="2000" dirty="0" smtClean="0"/>
              <a:t> </a:t>
            </a:r>
            <a:r>
              <a:rPr lang="en-US" sz="2000" dirty="0" smtClean="0">
                <a:solidFill>
                  <a:srgbClr val="C0504D"/>
                </a:solidFill>
              </a:rPr>
              <a:t>vector</a:t>
            </a:r>
            <a:r>
              <a:rPr lang="en-US" sz="2000" dirty="0" smtClean="0"/>
              <a:t> form factors that come from electron scattering</a:t>
            </a:r>
            <a:r>
              <a:rPr lang="en-US" sz="2000" i="1" dirty="0" smtClean="0"/>
              <a:t>. g</a:t>
            </a:r>
            <a:r>
              <a:rPr lang="en-US" sz="2000" i="1" baseline="-25000" dirty="0" smtClean="0"/>
              <a:t>1</a:t>
            </a:r>
            <a:r>
              <a:rPr lang="en-US" sz="2000" dirty="0" smtClean="0"/>
              <a:t> is the </a:t>
            </a:r>
            <a:r>
              <a:rPr lang="en-US" sz="2000" dirty="0" err="1" smtClean="0"/>
              <a:t>isovector</a:t>
            </a:r>
            <a:r>
              <a:rPr lang="en-US" sz="2000" dirty="0" smtClean="0"/>
              <a:t> </a:t>
            </a:r>
            <a:r>
              <a:rPr lang="en-US" sz="2000" dirty="0" smtClean="0">
                <a:solidFill>
                  <a:schemeClr val="accent2"/>
                </a:solidFill>
              </a:rPr>
              <a:t>axial form factor </a:t>
            </a:r>
            <a:r>
              <a:rPr lang="en-US" sz="2000" dirty="0" smtClean="0"/>
              <a:t>fixed by neutron beta decay at Q</a:t>
            </a:r>
            <a:r>
              <a:rPr lang="en-US" sz="2000" baseline="30000" dirty="0" smtClean="0"/>
              <a:t>2</a:t>
            </a:r>
            <a:r>
              <a:rPr lang="en-US" sz="2000" dirty="0" smtClean="0"/>
              <a:t>=0,  with a dipole form, 1.27/(1+Q</a:t>
            </a:r>
            <a:r>
              <a:rPr lang="en-US" sz="2000" baseline="30000" dirty="0" smtClean="0"/>
              <a:t>2</a:t>
            </a:r>
            <a:r>
              <a:rPr lang="en-US" sz="2000" dirty="0" smtClean="0"/>
              <a:t>/M</a:t>
            </a:r>
            <a:r>
              <a:rPr lang="en-US" sz="2000" baseline="-25000" dirty="0" smtClean="0"/>
              <a:t>A</a:t>
            </a:r>
            <a:r>
              <a:rPr lang="en-US" sz="2000" baseline="30000" dirty="0" smtClean="0"/>
              <a:t>2</a:t>
            </a:r>
            <a:r>
              <a:rPr lang="en-US" sz="2000" dirty="0" smtClean="0"/>
              <a:t>)</a:t>
            </a:r>
            <a:r>
              <a:rPr lang="en-US" sz="2000" baseline="30000" dirty="0" smtClean="0"/>
              <a:t>2</a:t>
            </a:r>
            <a:r>
              <a:rPr lang="en-US" sz="2000" dirty="0" smtClean="0"/>
              <a:t>;  M</a:t>
            </a:r>
            <a:r>
              <a:rPr lang="en-US" sz="2000" baseline="-25000" dirty="0" smtClean="0"/>
              <a:t>A</a:t>
            </a:r>
            <a:r>
              <a:rPr lang="en-US" sz="2000" dirty="0" smtClean="0"/>
              <a:t>=1.02±.02</a:t>
            </a:r>
            <a:endParaRPr lang="en-US" sz="2000" dirty="0"/>
          </a:p>
        </p:txBody>
      </p:sp>
      <p:sp>
        <p:nvSpPr>
          <p:cNvPr id="6" name="Rectangle 5"/>
          <p:cNvSpPr/>
          <p:nvPr/>
        </p:nvSpPr>
        <p:spPr>
          <a:xfrm>
            <a:off x="2764188" y="2056147"/>
            <a:ext cx="2416046" cy="369332"/>
          </a:xfrm>
          <a:prstGeom prst="rect">
            <a:avLst/>
          </a:prstGeom>
        </p:spPr>
        <p:txBody>
          <a:bodyPr wrap="none">
            <a:spAutoFit/>
          </a:bodyPr>
          <a:lstStyle/>
          <a:p>
            <a:r>
              <a:rPr lang="en-US" b="1" dirty="0" smtClean="0">
                <a:solidFill>
                  <a:srgbClr val="FF0000"/>
                </a:solidFill>
              </a:rPr>
              <a:t>Charged lepton mass=0 </a:t>
            </a:r>
            <a:endParaRPr lang="en-US" b="1" dirty="0">
              <a:solidFill>
                <a:srgbClr val="FF0000"/>
              </a:solidFill>
            </a:endParaRPr>
          </a:p>
        </p:txBody>
      </p:sp>
      <p:sp>
        <p:nvSpPr>
          <p:cNvPr id="7" name="TextBox 6"/>
          <p:cNvSpPr txBox="1"/>
          <p:nvPr/>
        </p:nvSpPr>
        <p:spPr>
          <a:xfrm>
            <a:off x="1066800" y="206064"/>
            <a:ext cx="6978777" cy="646331"/>
          </a:xfrm>
          <a:prstGeom prst="rect">
            <a:avLst/>
          </a:prstGeom>
          <a:noFill/>
        </p:spPr>
        <p:txBody>
          <a:bodyPr wrap="square" rtlCol="0">
            <a:spAutoFit/>
          </a:bodyPr>
          <a:lstStyle/>
          <a:p>
            <a:r>
              <a:rPr lang="en-US" sz="3600" dirty="0" smtClean="0"/>
              <a:t> </a:t>
            </a:r>
            <a:r>
              <a:rPr lang="en-US" sz="3600" dirty="0"/>
              <a:t>N</a:t>
            </a:r>
            <a:r>
              <a:rPr lang="en-US" sz="3600" dirty="0" smtClean="0"/>
              <a:t>eutrino –Nucleon Cross Section </a:t>
            </a:r>
            <a:endParaRPr lang="en-US" sz="3600" dirty="0"/>
          </a:p>
        </p:txBody>
      </p:sp>
    </p:spTree>
    <p:extLst>
      <p:ext uri="{BB962C8B-B14F-4D97-AF65-F5344CB8AC3E}">
        <p14:creationId xmlns:p14="http://schemas.microsoft.com/office/powerpoint/2010/main" val="312482306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270598" y="1035730"/>
            <a:ext cx="6310942" cy="1488735"/>
          </a:xfrm>
          <a:prstGeom prst="rect">
            <a:avLst/>
          </a:prstGeom>
        </p:spPr>
      </p:pic>
      <p:pic>
        <p:nvPicPr>
          <p:cNvPr id="3" name="Picture 2"/>
          <p:cNvPicPr>
            <a:picLocks noChangeAspect="1"/>
          </p:cNvPicPr>
          <p:nvPr/>
        </p:nvPicPr>
        <p:blipFill>
          <a:blip r:embed="rId3"/>
          <a:stretch>
            <a:fillRect/>
          </a:stretch>
        </p:blipFill>
        <p:spPr>
          <a:xfrm>
            <a:off x="2555459" y="2524465"/>
            <a:ext cx="3684251" cy="1946040"/>
          </a:xfrm>
          <a:prstGeom prst="rect">
            <a:avLst/>
          </a:prstGeom>
        </p:spPr>
      </p:pic>
      <p:pic>
        <p:nvPicPr>
          <p:cNvPr id="4" name="Picture 3"/>
          <p:cNvPicPr>
            <a:picLocks noChangeAspect="1"/>
          </p:cNvPicPr>
          <p:nvPr/>
        </p:nvPicPr>
        <p:blipFill>
          <a:blip r:embed="rId4"/>
          <a:stretch>
            <a:fillRect/>
          </a:stretch>
        </p:blipFill>
        <p:spPr>
          <a:xfrm>
            <a:off x="2326264" y="4162616"/>
            <a:ext cx="4464391" cy="615778"/>
          </a:xfrm>
          <a:prstGeom prst="rect">
            <a:avLst/>
          </a:prstGeom>
        </p:spPr>
      </p:pic>
      <p:sp>
        <p:nvSpPr>
          <p:cNvPr id="5" name="TextBox 4"/>
          <p:cNvSpPr txBox="1"/>
          <p:nvPr/>
        </p:nvSpPr>
        <p:spPr>
          <a:xfrm>
            <a:off x="1505763" y="219519"/>
            <a:ext cx="5894096" cy="646331"/>
          </a:xfrm>
          <a:prstGeom prst="rect">
            <a:avLst/>
          </a:prstGeom>
          <a:noFill/>
        </p:spPr>
        <p:txBody>
          <a:bodyPr wrap="square" rtlCol="0">
            <a:spAutoFit/>
          </a:bodyPr>
          <a:lstStyle/>
          <a:p>
            <a:r>
              <a:rPr lang="en-US" sz="3600" dirty="0" smtClean="0"/>
              <a:t>More Familiar Representation</a:t>
            </a:r>
            <a:endParaRPr lang="en-US" sz="3600" dirty="0"/>
          </a:p>
        </p:txBody>
      </p:sp>
      <p:sp>
        <p:nvSpPr>
          <p:cNvPr id="6" name="TextBox 5"/>
          <p:cNvSpPr txBox="1"/>
          <p:nvPr/>
        </p:nvSpPr>
        <p:spPr>
          <a:xfrm>
            <a:off x="2326264" y="5255846"/>
            <a:ext cx="5999693" cy="584776"/>
          </a:xfrm>
          <a:prstGeom prst="rect">
            <a:avLst/>
          </a:prstGeom>
          <a:noFill/>
        </p:spPr>
        <p:txBody>
          <a:bodyPr wrap="square" rtlCol="0">
            <a:spAutoFit/>
          </a:bodyPr>
          <a:lstStyle/>
          <a:p>
            <a:r>
              <a:rPr lang="en-US" sz="3200" dirty="0">
                <a:solidFill>
                  <a:srgbClr val="FF0000"/>
                </a:solidFill>
              </a:rPr>
              <a:t>N</a:t>
            </a:r>
            <a:r>
              <a:rPr lang="en-US" sz="3200" dirty="0" smtClean="0">
                <a:solidFill>
                  <a:srgbClr val="FF0000"/>
                </a:solidFill>
              </a:rPr>
              <a:t>ucleon one body current!!</a:t>
            </a:r>
            <a:endParaRPr lang="en-US" sz="3200" dirty="0">
              <a:solidFill>
                <a:srgbClr val="FF0000"/>
              </a:solidFill>
            </a:endParaRPr>
          </a:p>
        </p:txBody>
      </p:sp>
    </p:spTree>
    <p:extLst>
      <p:ext uri="{BB962C8B-B14F-4D97-AF65-F5344CB8AC3E}">
        <p14:creationId xmlns:p14="http://schemas.microsoft.com/office/powerpoint/2010/main" val="405706480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1537024" y="754377"/>
            <a:ext cx="5481216" cy="3559913"/>
            <a:chOff x="1537024" y="754377"/>
            <a:chExt cx="5481216" cy="3559913"/>
          </a:xfrm>
        </p:grpSpPr>
        <p:pic>
          <p:nvPicPr>
            <p:cNvPr id="2" name="Picture 1"/>
            <p:cNvPicPr>
              <a:picLocks noChangeAspect="1"/>
            </p:cNvPicPr>
            <p:nvPr/>
          </p:nvPicPr>
          <p:blipFill>
            <a:blip r:embed="rId3"/>
            <a:srcRect t="9473" b="28955"/>
            <a:stretch>
              <a:fillRect/>
            </a:stretch>
          </p:blipFill>
          <p:spPr>
            <a:xfrm>
              <a:off x="1537024" y="754377"/>
              <a:ext cx="5481216" cy="3559913"/>
            </a:xfrm>
            <a:prstGeom prst="rect">
              <a:avLst/>
            </a:prstGeom>
          </p:spPr>
        </p:pic>
        <p:grpSp>
          <p:nvGrpSpPr>
            <p:cNvPr id="11" name="Group 10"/>
            <p:cNvGrpSpPr/>
            <p:nvPr/>
          </p:nvGrpSpPr>
          <p:grpSpPr>
            <a:xfrm>
              <a:off x="2400300" y="901700"/>
              <a:ext cx="2984500" cy="2278965"/>
              <a:chOff x="2400300" y="901700"/>
              <a:chExt cx="2984500" cy="2278965"/>
            </a:xfrm>
          </p:grpSpPr>
          <p:sp>
            <p:nvSpPr>
              <p:cNvPr id="3" name="TextBox 2"/>
              <p:cNvSpPr txBox="1"/>
              <p:nvPr/>
            </p:nvSpPr>
            <p:spPr>
              <a:xfrm>
                <a:off x="2400300" y="901700"/>
                <a:ext cx="1600200" cy="369332"/>
              </a:xfrm>
              <a:prstGeom prst="rect">
                <a:avLst/>
              </a:prstGeom>
              <a:noFill/>
            </p:spPr>
            <p:txBody>
              <a:bodyPr wrap="square" rtlCol="0">
                <a:spAutoFit/>
              </a:bodyPr>
              <a:lstStyle/>
              <a:p>
                <a:r>
                  <a:rPr lang="en-US" dirty="0" err="1" smtClean="0">
                    <a:solidFill>
                      <a:srgbClr val="D72DD1"/>
                    </a:solidFill>
                  </a:rPr>
                  <a:t>MiniBooNE</a:t>
                </a:r>
                <a:r>
                  <a:rPr lang="en-US" dirty="0" smtClean="0"/>
                  <a:t> </a:t>
                </a:r>
                <a:endParaRPr lang="en-US" dirty="0"/>
              </a:p>
            </p:txBody>
          </p:sp>
          <p:sp>
            <p:nvSpPr>
              <p:cNvPr id="4" name="TextBox 3"/>
              <p:cNvSpPr txBox="1"/>
              <p:nvPr/>
            </p:nvSpPr>
            <p:spPr>
              <a:xfrm>
                <a:off x="3632200" y="2534334"/>
                <a:ext cx="1752600" cy="646331"/>
              </a:xfrm>
              <a:prstGeom prst="rect">
                <a:avLst/>
              </a:prstGeom>
              <a:noFill/>
            </p:spPr>
            <p:txBody>
              <a:bodyPr wrap="square" rtlCol="0">
                <a:spAutoFit/>
              </a:bodyPr>
              <a:lstStyle/>
              <a:p>
                <a:r>
                  <a:rPr lang="en-US" dirty="0" smtClean="0"/>
                  <a:t>Theory</a:t>
                </a:r>
              </a:p>
              <a:p>
                <a:r>
                  <a:rPr lang="en-US" dirty="0" smtClean="0"/>
                  <a:t>consensus</a:t>
                </a:r>
                <a:endParaRPr lang="en-US" dirty="0"/>
              </a:p>
            </p:txBody>
          </p:sp>
        </p:grpSp>
      </p:grpSp>
      <p:graphicFrame>
        <p:nvGraphicFramePr>
          <p:cNvPr id="28674" name="Object 2"/>
          <p:cNvGraphicFramePr>
            <a:graphicFrameLocks noChangeAspect="1"/>
          </p:cNvGraphicFramePr>
          <p:nvPr>
            <p:extLst>
              <p:ext uri="{D42A27DB-BD31-4B8C-83A1-F6EECF244321}">
                <p14:modId xmlns:p14="http://schemas.microsoft.com/office/powerpoint/2010/main" val="30098386"/>
              </p:ext>
            </p:extLst>
          </p:nvPr>
        </p:nvGraphicFramePr>
        <p:xfrm>
          <a:off x="4927600" y="-612"/>
          <a:ext cx="3352800" cy="620155"/>
        </p:xfrm>
        <a:graphic>
          <a:graphicData uri="http://schemas.openxmlformats.org/presentationml/2006/ole">
            <mc:AlternateContent xmlns:mc="http://schemas.openxmlformats.org/markup-compatibility/2006">
              <mc:Choice xmlns:v="urn:schemas-microsoft-com:vml" Requires="v">
                <p:oleObj spid="_x0000_s9237" r:id="rId4" imgW="1638300" imgH="254000" progId="Equation.DSMT4">
                  <p:embed/>
                </p:oleObj>
              </mc:Choice>
              <mc:Fallback>
                <p:oleObj r:id="rId4" imgW="1638300" imgH="254000"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27600" y="-612"/>
                        <a:ext cx="3352800" cy="620155"/>
                      </a:xfrm>
                      <a:prstGeom prst="rect">
                        <a:avLst/>
                      </a:prstGeom>
                      <a:noFill/>
                      <a:ln>
                        <a:noFill/>
                      </a:ln>
                      <a:extLst/>
                    </p:spPr>
                  </p:pic>
                </p:oleObj>
              </mc:Fallback>
            </mc:AlternateContent>
          </a:graphicData>
        </a:graphic>
      </p:graphicFrame>
      <p:sp>
        <p:nvSpPr>
          <p:cNvPr id="7" name="Rectangle 6"/>
          <p:cNvSpPr/>
          <p:nvPr/>
        </p:nvSpPr>
        <p:spPr>
          <a:xfrm>
            <a:off x="186266" y="0"/>
            <a:ext cx="5486401" cy="523220"/>
          </a:xfrm>
          <a:prstGeom prst="rect">
            <a:avLst/>
          </a:prstGeom>
        </p:spPr>
        <p:txBody>
          <a:bodyPr wrap="square">
            <a:spAutoFit/>
          </a:bodyPr>
          <a:lstStyle/>
          <a:p>
            <a:r>
              <a:rPr lang="en-US" sz="2800" dirty="0" smtClean="0"/>
              <a:t>What did MB  Observe?  </a:t>
            </a:r>
            <a:r>
              <a:rPr lang="en-US" sz="2800" dirty="0" smtClean="0">
                <a:solidFill>
                  <a:srgbClr val="FF0000"/>
                </a:solidFill>
              </a:rPr>
              <a:t>CCQE</a:t>
            </a:r>
            <a:endParaRPr lang="en-US" sz="2800" dirty="0">
              <a:solidFill>
                <a:srgbClr val="FF0000"/>
              </a:solidFill>
            </a:endParaRPr>
          </a:p>
        </p:txBody>
      </p:sp>
      <p:pic>
        <p:nvPicPr>
          <p:cNvPr id="8" name="Picture 7"/>
          <p:cNvPicPr>
            <a:picLocks noChangeAspect="1"/>
          </p:cNvPicPr>
          <p:nvPr/>
        </p:nvPicPr>
        <p:blipFill rotWithShape="1">
          <a:blip r:embed="rId6"/>
          <a:srcRect l="2899" t="11678" b="22141"/>
          <a:stretch/>
        </p:blipFill>
        <p:spPr>
          <a:xfrm>
            <a:off x="-1" y="4239581"/>
            <a:ext cx="5672668" cy="2618417"/>
          </a:xfrm>
          <a:prstGeom prst="rect">
            <a:avLst/>
          </a:prstGeom>
          <a:ln>
            <a:solidFill>
              <a:srgbClr val="FFFFFF"/>
            </a:solidFill>
          </a:ln>
        </p:spPr>
      </p:pic>
      <p:pic>
        <p:nvPicPr>
          <p:cNvPr id="9" name="Picture 8"/>
          <p:cNvPicPr>
            <a:picLocks noChangeAspect="1"/>
          </p:cNvPicPr>
          <p:nvPr/>
        </p:nvPicPr>
        <p:blipFill rotWithShape="1">
          <a:blip r:embed="rId7"/>
          <a:srcRect l="19674" t="21538" r="19442" b="17639"/>
          <a:stretch/>
        </p:blipFill>
        <p:spPr>
          <a:xfrm>
            <a:off x="6016333" y="4239580"/>
            <a:ext cx="3127667" cy="2417789"/>
          </a:xfrm>
          <a:prstGeom prst="rect">
            <a:avLst/>
          </a:prstGeom>
        </p:spPr>
      </p:pic>
      <p:sp>
        <p:nvSpPr>
          <p:cNvPr id="5" name="Rectangle 4"/>
          <p:cNvSpPr/>
          <p:nvPr/>
        </p:nvSpPr>
        <p:spPr>
          <a:xfrm>
            <a:off x="6947505" y="3716360"/>
            <a:ext cx="2051352" cy="523220"/>
          </a:xfrm>
          <a:prstGeom prst="rect">
            <a:avLst/>
          </a:prstGeom>
        </p:spPr>
        <p:txBody>
          <a:bodyPr wrap="square">
            <a:spAutoFit/>
          </a:bodyPr>
          <a:lstStyle/>
          <a:p>
            <a:r>
              <a:rPr lang="en-US" sz="1400" dirty="0"/>
              <a:t>Some RPA p-h diagrams </a:t>
            </a:r>
          </a:p>
          <a:p>
            <a:r>
              <a:rPr lang="en-US" sz="1400" dirty="0"/>
              <a:t>from Martini </a:t>
            </a:r>
            <a:r>
              <a:rPr lang="en-US" sz="1400" dirty="0" smtClean="0"/>
              <a:t>et al</a:t>
            </a:r>
            <a:endParaRPr lang="en-US" sz="1400" dirty="0"/>
          </a:p>
        </p:txBody>
      </p:sp>
      <p:sp>
        <p:nvSpPr>
          <p:cNvPr id="6" name="Rectangle 5"/>
          <p:cNvSpPr/>
          <p:nvPr/>
        </p:nvSpPr>
        <p:spPr>
          <a:xfrm>
            <a:off x="5384800" y="5450016"/>
            <a:ext cx="1224354" cy="646331"/>
          </a:xfrm>
          <a:prstGeom prst="rect">
            <a:avLst/>
          </a:prstGeom>
        </p:spPr>
        <p:txBody>
          <a:bodyPr wrap="square">
            <a:spAutoFit/>
          </a:bodyPr>
          <a:lstStyle/>
          <a:p>
            <a:pPr lvl="0"/>
            <a:r>
              <a:rPr lang="en-US" sz="1200" dirty="0">
                <a:solidFill>
                  <a:prstClr val="black"/>
                </a:solidFill>
              </a:rPr>
              <a:t>Particle lines crossed </a:t>
            </a:r>
            <a:r>
              <a:rPr lang="en-US" sz="1200" dirty="0" smtClean="0">
                <a:solidFill>
                  <a:prstClr val="black"/>
                </a:solidFill>
              </a:rPr>
              <a:t>by …..  </a:t>
            </a:r>
            <a:r>
              <a:rPr lang="en-US" sz="1200" dirty="0">
                <a:solidFill>
                  <a:prstClr val="black"/>
                </a:solidFill>
              </a:rPr>
              <a:t>are put on shell</a:t>
            </a:r>
          </a:p>
        </p:txBody>
      </p:sp>
      <p:sp>
        <p:nvSpPr>
          <p:cNvPr id="10" name="TextBox 9"/>
          <p:cNvSpPr txBox="1"/>
          <p:nvPr/>
        </p:nvSpPr>
        <p:spPr>
          <a:xfrm>
            <a:off x="6828970" y="1100667"/>
            <a:ext cx="2315029" cy="1323439"/>
          </a:xfrm>
          <a:prstGeom prst="rect">
            <a:avLst/>
          </a:prstGeom>
          <a:noFill/>
        </p:spPr>
        <p:txBody>
          <a:bodyPr wrap="square" rtlCol="0">
            <a:spAutoFit/>
          </a:bodyPr>
          <a:lstStyle/>
          <a:p>
            <a:r>
              <a:rPr lang="en-US" sz="1600" dirty="0" smtClean="0"/>
              <a:t>MB fits the observed Q</a:t>
            </a:r>
            <a:r>
              <a:rPr lang="en-US" sz="1600" baseline="30000" dirty="0" smtClean="0"/>
              <a:t>2</a:t>
            </a:r>
            <a:r>
              <a:rPr lang="en-US" sz="1600" dirty="0" smtClean="0"/>
              <a:t> distribution and </a:t>
            </a:r>
            <a:r>
              <a:rPr lang="en-US" sz="1600" dirty="0" err="1" smtClean="0"/>
              <a:t>crosssection</a:t>
            </a:r>
            <a:r>
              <a:rPr lang="en-US" sz="1600" dirty="0" smtClean="0"/>
              <a:t> by increasing M</a:t>
            </a:r>
            <a:r>
              <a:rPr lang="en-US" sz="1600" baseline="-25000" dirty="0" smtClean="0"/>
              <a:t>A</a:t>
            </a:r>
            <a:r>
              <a:rPr lang="en-US" sz="1600" dirty="0" smtClean="0"/>
              <a:t> to 1.35 </a:t>
            </a:r>
            <a:r>
              <a:rPr lang="en-US" sz="1600" dirty="0" err="1" smtClean="0"/>
              <a:t>GeV</a:t>
            </a:r>
            <a:endParaRPr lang="en-US" sz="1600"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20685" y="50022"/>
            <a:ext cx="8318515" cy="584776"/>
          </a:xfrm>
          <a:prstGeom prst="rect">
            <a:avLst/>
          </a:prstGeom>
          <a:noFill/>
        </p:spPr>
        <p:txBody>
          <a:bodyPr wrap="square" rtlCol="0">
            <a:spAutoFit/>
          </a:bodyPr>
          <a:lstStyle/>
          <a:p>
            <a:r>
              <a:rPr lang="en-US" sz="3200" dirty="0" smtClean="0"/>
              <a:t>Enhancement      Uncertainty in Assigned </a:t>
            </a:r>
            <a:r>
              <a:rPr lang="en-US" sz="3200" dirty="0" err="1" smtClean="0"/>
              <a:t>E</a:t>
            </a:r>
            <a:r>
              <a:rPr lang="en-US" sz="3200" baseline="-25000" dirty="0" err="1" smtClean="0"/>
              <a:t>ν</a:t>
            </a:r>
            <a:r>
              <a:rPr lang="en-US" sz="3200" dirty="0" smtClean="0"/>
              <a:t> </a:t>
            </a:r>
            <a:endParaRPr lang="en-US" sz="3200" dirty="0"/>
          </a:p>
        </p:txBody>
      </p:sp>
      <p:sp>
        <p:nvSpPr>
          <p:cNvPr id="3" name="TextBox 2"/>
          <p:cNvSpPr txBox="1"/>
          <p:nvPr/>
        </p:nvSpPr>
        <p:spPr>
          <a:xfrm>
            <a:off x="1" y="661678"/>
            <a:ext cx="4961452" cy="338554"/>
          </a:xfrm>
          <a:prstGeom prst="rect">
            <a:avLst/>
          </a:prstGeom>
          <a:noFill/>
        </p:spPr>
        <p:txBody>
          <a:bodyPr wrap="square" rtlCol="0">
            <a:spAutoFit/>
          </a:bodyPr>
          <a:lstStyle/>
          <a:p>
            <a:r>
              <a:rPr lang="en-US" sz="1600" b="1" dirty="0" smtClean="0"/>
              <a:t>Martini et al</a:t>
            </a:r>
            <a:r>
              <a:rPr lang="en-US" sz="1600" dirty="0" smtClean="0"/>
              <a:t>: </a:t>
            </a:r>
            <a:r>
              <a:rPr lang="en-US" sz="1600" dirty="0" err="1" smtClean="0"/>
              <a:t>arXiv</a:t>
            </a:r>
            <a:r>
              <a:rPr lang="en-US" sz="1600" dirty="0" smtClean="0"/>
              <a:t> 1211.1523, </a:t>
            </a:r>
            <a:r>
              <a:rPr lang="en-US" sz="1600" dirty="0" err="1" smtClean="0"/>
              <a:t>Phys.Rev</a:t>
            </a:r>
            <a:r>
              <a:rPr lang="en-US" sz="1600" dirty="0" smtClean="0"/>
              <a:t>. D85, 093012 </a:t>
            </a:r>
            <a:endParaRPr lang="en-US" sz="1600" dirty="0"/>
          </a:p>
        </p:txBody>
      </p:sp>
      <p:pic>
        <p:nvPicPr>
          <p:cNvPr id="5" name="Picture 4"/>
          <p:cNvPicPr>
            <a:picLocks noChangeAspect="1"/>
          </p:cNvPicPr>
          <p:nvPr/>
        </p:nvPicPr>
        <p:blipFill rotWithShape="1">
          <a:blip r:embed="rId2"/>
          <a:srcRect l="4762" t="7299" b="5231"/>
          <a:stretch/>
        </p:blipFill>
        <p:spPr>
          <a:xfrm>
            <a:off x="255760" y="3759200"/>
            <a:ext cx="4482268" cy="3098800"/>
          </a:xfrm>
          <a:prstGeom prst="rect">
            <a:avLst/>
          </a:prstGeom>
        </p:spPr>
      </p:pic>
      <p:pic>
        <p:nvPicPr>
          <p:cNvPr id="10" name="Picture 9"/>
          <p:cNvPicPr>
            <a:picLocks noChangeAspect="1"/>
          </p:cNvPicPr>
          <p:nvPr/>
        </p:nvPicPr>
        <p:blipFill rotWithShape="1">
          <a:blip r:embed="rId3"/>
          <a:srcRect l="2937"/>
          <a:stretch/>
        </p:blipFill>
        <p:spPr>
          <a:xfrm>
            <a:off x="2" y="1639633"/>
            <a:ext cx="4476954" cy="1808116"/>
          </a:xfrm>
          <a:prstGeom prst="rect">
            <a:avLst/>
          </a:prstGeom>
        </p:spPr>
      </p:pic>
      <p:pic>
        <p:nvPicPr>
          <p:cNvPr id="11" name="Picture 10"/>
          <p:cNvPicPr>
            <a:picLocks noChangeAspect="1"/>
          </p:cNvPicPr>
          <p:nvPr/>
        </p:nvPicPr>
        <p:blipFill rotWithShape="1">
          <a:blip r:embed="rId4"/>
          <a:srcRect r="3551"/>
          <a:stretch/>
        </p:blipFill>
        <p:spPr>
          <a:xfrm>
            <a:off x="4592410" y="650453"/>
            <a:ext cx="4551590" cy="3532080"/>
          </a:xfrm>
          <a:prstGeom prst="rect">
            <a:avLst/>
          </a:prstGeom>
        </p:spPr>
      </p:pic>
      <p:sp>
        <p:nvSpPr>
          <p:cNvPr id="12" name="TextBox 11"/>
          <p:cNvSpPr txBox="1"/>
          <p:nvPr/>
        </p:nvSpPr>
        <p:spPr>
          <a:xfrm>
            <a:off x="135467" y="993302"/>
            <a:ext cx="3826933" cy="646331"/>
          </a:xfrm>
          <a:prstGeom prst="rect">
            <a:avLst/>
          </a:prstGeom>
          <a:noFill/>
        </p:spPr>
        <p:txBody>
          <a:bodyPr wrap="square" rtlCol="0">
            <a:spAutoFit/>
          </a:bodyPr>
          <a:lstStyle/>
          <a:p>
            <a:r>
              <a:rPr lang="en-US" i="1" dirty="0" err="1" smtClean="0"/>
              <a:t>Multiparticle</a:t>
            </a:r>
            <a:r>
              <a:rPr lang="en-US" i="1" dirty="0" smtClean="0"/>
              <a:t> final states, RPA , formalism somewhat opaque </a:t>
            </a:r>
            <a:endParaRPr lang="en-US" i="1" dirty="0"/>
          </a:p>
        </p:txBody>
      </p:sp>
      <p:sp>
        <p:nvSpPr>
          <p:cNvPr id="6" name="Right Arrow 5"/>
          <p:cNvSpPr/>
          <p:nvPr/>
        </p:nvSpPr>
        <p:spPr>
          <a:xfrm flipV="1">
            <a:off x="2963333" y="220131"/>
            <a:ext cx="423333" cy="287867"/>
          </a:xfrm>
          <a:prstGeom prst="rightArrow">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4738028" y="4758267"/>
            <a:ext cx="3877747" cy="830997"/>
          </a:xfrm>
          <a:prstGeom prst="rect">
            <a:avLst/>
          </a:prstGeom>
          <a:noFill/>
        </p:spPr>
        <p:txBody>
          <a:bodyPr wrap="square" rtlCol="0">
            <a:spAutoFit/>
          </a:bodyPr>
          <a:lstStyle/>
          <a:p>
            <a:r>
              <a:rPr lang="en-US" sz="2400" dirty="0" smtClean="0"/>
              <a:t>Impact on neutrino energy assignment </a:t>
            </a:r>
            <a:endParaRPr lang="en-US" sz="2400" dirty="0"/>
          </a:p>
        </p:txBody>
      </p:sp>
    </p:spTree>
    <p:extLst>
      <p:ext uri="{BB962C8B-B14F-4D97-AF65-F5344CB8AC3E}">
        <p14:creationId xmlns:p14="http://schemas.microsoft.com/office/powerpoint/2010/main" val="263183747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94267" y="1642533"/>
            <a:ext cx="7772400" cy="3416320"/>
          </a:xfrm>
          <a:prstGeom prst="rect">
            <a:avLst/>
          </a:prstGeom>
          <a:noFill/>
        </p:spPr>
        <p:txBody>
          <a:bodyPr wrap="square" rtlCol="0">
            <a:spAutoFit/>
          </a:bodyPr>
          <a:lstStyle/>
          <a:p>
            <a:pPr marL="285750" indent="-285750">
              <a:buFont typeface="Arial"/>
              <a:buChar char="•"/>
            </a:pPr>
            <a:r>
              <a:rPr lang="en-US" sz="3600" dirty="0" smtClean="0"/>
              <a:t>Looks like there are problems!</a:t>
            </a:r>
          </a:p>
          <a:p>
            <a:pPr marL="285750" indent="-285750">
              <a:buFont typeface="Arial"/>
              <a:buChar char="•"/>
            </a:pPr>
            <a:endParaRPr lang="en-US" sz="3600" dirty="0" smtClean="0"/>
          </a:p>
          <a:p>
            <a:pPr marL="285750" indent="-285750">
              <a:buFont typeface="Arial"/>
              <a:buChar char="•"/>
            </a:pPr>
            <a:r>
              <a:rPr lang="en-US" sz="3600" dirty="0" smtClean="0"/>
              <a:t>Can we do better? Yes.</a:t>
            </a:r>
          </a:p>
          <a:p>
            <a:endParaRPr lang="en-US" sz="3600" dirty="0" smtClean="0"/>
          </a:p>
          <a:p>
            <a:pPr marL="285750" indent="-285750">
              <a:buFont typeface="Arial"/>
              <a:buChar char="•"/>
            </a:pPr>
            <a:r>
              <a:rPr lang="en-US" sz="3600" dirty="0" smtClean="0"/>
              <a:t>Much of the physics that is needed is already out there. </a:t>
            </a:r>
            <a:endParaRPr lang="en-US" sz="3600" dirty="0"/>
          </a:p>
        </p:txBody>
      </p:sp>
    </p:spTree>
    <p:extLst>
      <p:ext uri="{BB962C8B-B14F-4D97-AF65-F5344CB8AC3E}">
        <p14:creationId xmlns:p14="http://schemas.microsoft.com/office/powerpoint/2010/main" val="2821669455"/>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srcRect r="30938"/>
          <a:stretch/>
        </p:blipFill>
        <p:spPr>
          <a:xfrm rot="5400000">
            <a:off x="2780554" y="-1030248"/>
            <a:ext cx="436805" cy="3891158"/>
          </a:xfrm>
          <a:prstGeom prst="rect">
            <a:avLst/>
          </a:prstGeom>
        </p:spPr>
      </p:pic>
      <p:sp>
        <p:nvSpPr>
          <p:cNvPr id="4" name="TextBox 3"/>
          <p:cNvSpPr txBox="1"/>
          <p:nvPr/>
        </p:nvSpPr>
        <p:spPr>
          <a:xfrm>
            <a:off x="6268416" y="980435"/>
            <a:ext cx="2663052" cy="1569660"/>
          </a:xfrm>
          <a:prstGeom prst="rect">
            <a:avLst/>
          </a:prstGeom>
          <a:noFill/>
        </p:spPr>
        <p:txBody>
          <a:bodyPr wrap="square" rtlCol="0">
            <a:spAutoFit/>
          </a:bodyPr>
          <a:lstStyle/>
          <a:p>
            <a:r>
              <a:rPr lang="en-US" sz="2000" b="1" dirty="0" smtClean="0"/>
              <a:t>Actual distribution requires multiplication </a:t>
            </a:r>
          </a:p>
          <a:p>
            <a:r>
              <a:rPr lang="en-US" sz="2000" b="1" dirty="0" smtClean="0"/>
              <a:t>by </a:t>
            </a:r>
            <a:r>
              <a:rPr lang="en-US" sz="2000" b="1" i="1" dirty="0" smtClean="0">
                <a:latin typeface="Times New Roman"/>
                <a:cs typeface="Times New Roman"/>
              </a:rPr>
              <a:t>4πk</a:t>
            </a:r>
            <a:r>
              <a:rPr lang="en-US" sz="2000" b="1" i="1" baseline="30000" dirty="0" smtClean="0">
                <a:latin typeface="Times New Roman"/>
                <a:cs typeface="Times New Roman"/>
              </a:rPr>
              <a:t>2</a:t>
            </a:r>
            <a:r>
              <a:rPr lang="en-US" sz="2000" b="1" i="1" dirty="0" smtClean="0">
                <a:latin typeface="Times New Roman"/>
                <a:cs typeface="Times New Roman"/>
              </a:rPr>
              <a:t>dk.</a:t>
            </a:r>
            <a:r>
              <a:rPr lang="en-US" sz="2000" b="1" dirty="0" smtClean="0"/>
              <a:t> </a:t>
            </a:r>
            <a:endParaRPr lang="en-US" b="1" dirty="0" smtClean="0"/>
          </a:p>
          <a:p>
            <a:r>
              <a:rPr lang="en-US" dirty="0" smtClean="0"/>
              <a:t>High momentum tails  look like deuteron!!</a:t>
            </a:r>
            <a:endParaRPr lang="en-US" dirty="0"/>
          </a:p>
        </p:txBody>
      </p:sp>
      <p:sp>
        <p:nvSpPr>
          <p:cNvPr id="7" name="TextBox 6"/>
          <p:cNvSpPr txBox="1"/>
          <p:nvPr/>
        </p:nvSpPr>
        <p:spPr>
          <a:xfrm>
            <a:off x="758965" y="980435"/>
            <a:ext cx="5313230" cy="369332"/>
          </a:xfrm>
          <a:prstGeom prst="rect">
            <a:avLst/>
          </a:prstGeom>
          <a:noFill/>
        </p:spPr>
        <p:txBody>
          <a:bodyPr wrap="square" rtlCol="0">
            <a:spAutoFit/>
          </a:bodyPr>
          <a:lstStyle/>
          <a:p>
            <a:r>
              <a:rPr lang="en-US" dirty="0" smtClean="0"/>
              <a:t>The momentum distributions are similar for k &gt; 1.5fm</a:t>
            </a:r>
            <a:r>
              <a:rPr lang="en-US" baseline="30000" dirty="0" smtClean="0"/>
              <a:t>-1</a:t>
            </a:r>
            <a:endParaRPr lang="en-US" baseline="30000" dirty="0"/>
          </a:p>
        </p:txBody>
      </p:sp>
      <p:sp>
        <p:nvSpPr>
          <p:cNvPr id="9" name="TextBox 8"/>
          <p:cNvSpPr txBox="1"/>
          <p:nvPr/>
        </p:nvSpPr>
        <p:spPr>
          <a:xfrm>
            <a:off x="1696843" y="112152"/>
            <a:ext cx="6090748" cy="584776"/>
          </a:xfrm>
          <a:prstGeom prst="rect">
            <a:avLst/>
          </a:prstGeom>
          <a:noFill/>
        </p:spPr>
        <p:txBody>
          <a:bodyPr wrap="square" rtlCol="0">
            <a:spAutoFit/>
          </a:bodyPr>
          <a:lstStyle/>
          <a:p>
            <a:r>
              <a:rPr lang="en-US" sz="3200" dirty="0" smtClean="0"/>
              <a:t>Momentum Distribution in Nuclei </a:t>
            </a:r>
            <a:endParaRPr lang="en-US" sz="3200" dirty="0"/>
          </a:p>
        </p:txBody>
      </p:sp>
      <p:sp>
        <p:nvSpPr>
          <p:cNvPr id="14" name="Rectangle 13"/>
          <p:cNvSpPr/>
          <p:nvPr/>
        </p:nvSpPr>
        <p:spPr>
          <a:xfrm>
            <a:off x="2635736" y="6487068"/>
            <a:ext cx="670676" cy="307777"/>
          </a:xfrm>
          <a:prstGeom prst="rect">
            <a:avLst/>
          </a:prstGeom>
        </p:spPr>
        <p:txBody>
          <a:bodyPr wrap="none">
            <a:spAutoFit/>
          </a:bodyPr>
          <a:lstStyle/>
          <a:p>
            <a:pPr lvl="0"/>
            <a:r>
              <a:rPr lang="en-US" sz="1400" dirty="0" smtClean="0">
                <a:solidFill>
                  <a:prstClr val="black"/>
                </a:solidFill>
              </a:rPr>
              <a:t>k(</a:t>
            </a:r>
            <a:r>
              <a:rPr lang="en-US" sz="1400" dirty="0">
                <a:solidFill>
                  <a:prstClr val="black"/>
                </a:solidFill>
              </a:rPr>
              <a:t>fm</a:t>
            </a:r>
            <a:r>
              <a:rPr lang="en-US" sz="1400" baseline="30000" dirty="0">
                <a:solidFill>
                  <a:prstClr val="black"/>
                </a:solidFill>
              </a:rPr>
              <a:t>-1</a:t>
            </a:r>
            <a:r>
              <a:rPr lang="en-US" sz="1400" dirty="0">
                <a:solidFill>
                  <a:prstClr val="black"/>
                </a:solidFill>
              </a:rPr>
              <a:t>)</a:t>
            </a:r>
            <a:endParaRPr lang="en-US" sz="1400" baseline="30000" dirty="0">
              <a:solidFill>
                <a:prstClr val="black"/>
              </a:solidFill>
            </a:endParaRPr>
          </a:p>
        </p:txBody>
      </p:sp>
      <p:sp>
        <p:nvSpPr>
          <p:cNvPr id="15" name="TextBox 14"/>
          <p:cNvSpPr txBox="1"/>
          <p:nvPr/>
        </p:nvSpPr>
        <p:spPr>
          <a:xfrm>
            <a:off x="0" y="3532022"/>
            <a:ext cx="883163" cy="307777"/>
          </a:xfrm>
          <a:prstGeom prst="rect">
            <a:avLst/>
          </a:prstGeom>
          <a:noFill/>
        </p:spPr>
        <p:txBody>
          <a:bodyPr wrap="square" rtlCol="0">
            <a:spAutoFit/>
          </a:bodyPr>
          <a:lstStyle/>
          <a:p>
            <a:r>
              <a:rPr lang="en-US" sz="1400" dirty="0"/>
              <a:t>n</a:t>
            </a:r>
            <a:r>
              <a:rPr lang="en-US" sz="1400" dirty="0" smtClean="0"/>
              <a:t>(k)(fm3)</a:t>
            </a:r>
            <a:endParaRPr lang="en-US" sz="1400" dirty="0"/>
          </a:p>
        </p:txBody>
      </p:sp>
      <p:pic>
        <p:nvPicPr>
          <p:cNvPr id="13" name="Picture 12"/>
          <p:cNvPicPr>
            <a:picLocks noChangeAspect="1"/>
          </p:cNvPicPr>
          <p:nvPr/>
        </p:nvPicPr>
        <p:blipFill>
          <a:blip r:embed="rId3"/>
          <a:stretch>
            <a:fillRect/>
          </a:stretch>
        </p:blipFill>
        <p:spPr>
          <a:xfrm>
            <a:off x="758965" y="1338533"/>
            <a:ext cx="5094893" cy="5519467"/>
          </a:xfrm>
          <a:prstGeom prst="rect">
            <a:avLst/>
          </a:prstGeom>
          <a:solidFill>
            <a:srgbClr val="FF0000">
              <a:alpha val="30000"/>
            </a:srgbClr>
          </a:solidFill>
        </p:spPr>
      </p:pic>
      <p:sp>
        <p:nvSpPr>
          <p:cNvPr id="25" name="Rectangle 24"/>
          <p:cNvSpPr/>
          <p:nvPr/>
        </p:nvSpPr>
        <p:spPr>
          <a:xfrm>
            <a:off x="1219198" y="3479279"/>
            <a:ext cx="355601" cy="1140754"/>
          </a:xfrm>
          <a:prstGeom prst="rect">
            <a:avLst/>
          </a:prstGeom>
          <a:solidFill>
            <a:srgbClr val="FF0000">
              <a:alpha val="15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p:cNvSpPr txBox="1"/>
          <p:nvPr/>
        </p:nvSpPr>
        <p:spPr>
          <a:xfrm>
            <a:off x="194733" y="4213550"/>
            <a:ext cx="858644" cy="646331"/>
          </a:xfrm>
          <a:prstGeom prst="rect">
            <a:avLst/>
          </a:prstGeom>
          <a:solidFill>
            <a:srgbClr val="FF0000">
              <a:alpha val="15000"/>
            </a:srgbClr>
          </a:solidFill>
        </p:spPr>
        <p:txBody>
          <a:bodyPr wrap="square" rtlCol="0">
            <a:spAutoFit/>
          </a:bodyPr>
          <a:lstStyle/>
          <a:p>
            <a:r>
              <a:rPr lang="en-US" dirty="0" smtClean="0"/>
              <a:t>Fermi Gas</a:t>
            </a:r>
            <a:endParaRPr lang="en-US" dirty="0"/>
          </a:p>
        </p:txBody>
      </p:sp>
      <p:grpSp>
        <p:nvGrpSpPr>
          <p:cNvPr id="12" name="Group 11"/>
          <p:cNvGrpSpPr/>
          <p:nvPr/>
        </p:nvGrpSpPr>
        <p:grpSpPr>
          <a:xfrm>
            <a:off x="6122265" y="2431562"/>
            <a:ext cx="3021735" cy="3510100"/>
            <a:chOff x="6122265" y="2431562"/>
            <a:chExt cx="3021735" cy="3510100"/>
          </a:xfrm>
        </p:grpSpPr>
        <p:grpSp>
          <p:nvGrpSpPr>
            <p:cNvPr id="34" name="Group 33"/>
            <p:cNvGrpSpPr/>
            <p:nvPr/>
          </p:nvGrpSpPr>
          <p:grpSpPr>
            <a:xfrm>
              <a:off x="6122265" y="2431562"/>
              <a:ext cx="3021735" cy="3510100"/>
              <a:chOff x="6122265" y="2431562"/>
              <a:chExt cx="3021735" cy="3510100"/>
            </a:xfrm>
          </p:grpSpPr>
          <p:sp>
            <p:nvSpPr>
              <p:cNvPr id="10" name="TextBox 9"/>
              <p:cNvSpPr txBox="1"/>
              <p:nvPr/>
            </p:nvSpPr>
            <p:spPr>
              <a:xfrm>
                <a:off x="6122265" y="4741333"/>
                <a:ext cx="3021735" cy="1200329"/>
              </a:xfrm>
              <a:prstGeom prst="rect">
                <a:avLst/>
              </a:prstGeom>
              <a:noFill/>
            </p:spPr>
            <p:txBody>
              <a:bodyPr wrap="square" rtlCol="0">
                <a:spAutoFit/>
              </a:bodyPr>
              <a:lstStyle/>
              <a:p>
                <a:r>
                  <a:rPr lang="en-US" dirty="0" smtClean="0"/>
                  <a:t>This correlation is neglected when treating the nucleus as an ensemble of free nucleons</a:t>
                </a:r>
              </a:p>
              <a:p>
                <a:r>
                  <a:rPr lang="en-US" dirty="0" smtClean="0"/>
                  <a:t>In a mean field. </a:t>
                </a:r>
                <a:endParaRPr lang="en-US" dirty="0"/>
              </a:p>
            </p:txBody>
          </p:sp>
          <p:grpSp>
            <p:nvGrpSpPr>
              <p:cNvPr id="32" name="Group 31"/>
              <p:cNvGrpSpPr/>
              <p:nvPr/>
            </p:nvGrpSpPr>
            <p:grpSpPr>
              <a:xfrm>
                <a:off x="6596176" y="3257421"/>
                <a:ext cx="1787290" cy="1325461"/>
                <a:chOff x="6596176" y="3257421"/>
                <a:chExt cx="1787290" cy="1325461"/>
              </a:xfrm>
            </p:grpSpPr>
            <p:grpSp>
              <p:nvGrpSpPr>
                <p:cNvPr id="17" name="Group 16"/>
                <p:cNvGrpSpPr/>
                <p:nvPr/>
              </p:nvGrpSpPr>
              <p:grpSpPr>
                <a:xfrm>
                  <a:off x="6596176" y="3257422"/>
                  <a:ext cx="266305" cy="266330"/>
                  <a:chOff x="6596176" y="3257422"/>
                  <a:chExt cx="266305" cy="266330"/>
                </a:xfrm>
              </p:grpSpPr>
              <p:sp>
                <p:nvSpPr>
                  <p:cNvPr id="5" name="Oval 4"/>
                  <p:cNvSpPr/>
                  <p:nvPr/>
                </p:nvSpPr>
                <p:spPr>
                  <a:xfrm>
                    <a:off x="6596176" y="3257422"/>
                    <a:ext cx="266305" cy="245843"/>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 name="Straight Arrow Connector 7"/>
                  <p:cNvCxnSpPr/>
                  <p:nvPr/>
                </p:nvCxnSpPr>
                <p:spPr>
                  <a:xfrm flipV="1">
                    <a:off x="6719086" y="3257422"/>
                    <a:ext cx="0" cy="26633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grpSp>
            <p:grpSp>
              <p:nvGrpSpPr>
                <p:cNvPr id="21" name="Group 20"/>
                <p:cNvGrpSpPr/>
                <p:nvPr/>
              </p:nvGrpSpPr>
              <p:grpSpPr>
                <a:xfrm>
                  <a:off x="7067332" y="3257421"/>
                  <a:ext cx="348246" cy="266331"/>
                  <a:chOff x="7067332" y="3257421"/>
                  <a:chExt cx="348246" cy="266331"/>
                </a:xfrm>
              </p:grpSpPr>
              <p:sp>
                <p:nvSpPr>
                  <p:cNvPr id="6" name="Oval 5"/>
                  <p:cNvSpPr/>
                  <p:nvPr/>
                </p:nvSpPr>
                <p:spPr>
                  <a:xfrm>
                    <a:off x="7067332" y="3257421"/>
                    <a:ext cx="348246" cy="266331"/>
                  </a:xfrm>
                  <a:prstGeom prst="ellipse">
                    <a:avLst/>
                  </a:prstGeom>
                  <a:solidFill>
                    <a:srgbClr val="C0504D"/>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1" name="Straight Arrow Connector 10"/>
                  <p:cNvCxnSpPr>
                    <a:stCxn id="6" idx="4"/>
                  </p:cNvCxnSpPr>
                  <p:nvPr/>
                </p:nvCxnSpPr>
                <p:spPr>
                  <a:xfrm flipV="1">
                    <a:off x="7241455" y="3257422"/>
                    <a:ext cx="10244" cy="26633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flipV="1">
                  <a:off x="6845855" y="3783326"/>
                  <a:ext cx="298270" cy="266330"/>
                  <a:chOff x="6596176" y="3257422"/>
                  <a:chExt cx="266305" cy="266330"/>
                </a:xfrm>
              </p:grpSpPr>
              <p:sp>
                <p:nvSpPr>
                  <p:cNvPr id="19" name="Oval 18"/>
                  <p:cNvSpPr/>
                  <p:nvPr/>
                </p:nvSpPr>
                <p:spPr>
                  <a:xfrm>
                    <a:off x="6596176" y="3257422"/>
                    <a:ext cx="266305" cy="245843"/>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0" name="Straight Arrow Connector 19"/>
                  <p:cNvCxnSpPr/>
                  <p:nvPr/>
                </p:nvCxnSpPr>
                <p:spPr>
                  <a:xfrm flipV="1">
                    <a:off x="6719086" y="3257422"/>
                    <a:ext cx="0" cy="26633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grpSp>
            <p:grpSp>
              <p:nvGrpSpPr>
                <p:cNvPr id="22" name="Group 21"/>
                <p:cNvGrpSpPr/>
                <p:nvPr/>
              </p:nvGrpSpPr>
              <p:grpSpPr>
                <a:xfrm flipV="1">
                  <a:off x="6825370" y="4213550"/>
                  <a:ext cx="348246" cy="266331"/>
                  <a:chOff x="7067332" y="3257421"/>
                  <a:chExt cx="348246" cy="266331"/>
                </a:xfrm>
              </p:grpSpPr>
              <p:sp>
                <p:nvSpPr>
                  <p:cNvPr id="23" name="Oval 22"/>
                  <p:cNvSpPr/>
                  <p:nvPr/>
                </p:nvSpPr>
                <p:spPr>
                  <a:xfrm>
                    <a:off x="7067332" y="3257421"/>
                    <a:ext cx="348246" cy="266331"/>
                  </a:xfrm>
                  <a:prstGeom prst="ellipse">
                    <a:avLst/>
                  </a:prstGeom>
                  <a:solidFill>
                    <a:srgbClr val="C0504D"/>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4" name="Straight Arrow Connector 23"/>
                  <p:cNvCxnSpPr>
                    <a:stCxn id="23" idx="4"/>
                  </p:cNvCxnSpPr>
                  <p:nvPr/>
                </p:nvCxnSpPr>
                <p:spPr>
                  <a:xfrm flipV="1">
                    <a:off x="7241455" y="3257422"/>
                    <a:ext cx="10244" cy="26633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grpSp>
            <p:sp>
              <p:nvSpPr>
                <p:cNvPr id="28" name="TextBox 27"/>
                <p:cNvSpPr txBox="1"/>
                <p:nvPr/>
              </p:nvSpPr>
              <p:spPr>
                <a:xfrm>
                  <a:off x="7359218" y="4213550"/>
                  <a:ext cx="1024248" cy="369332"/>
                </a:xfrm>
                <a:prstGeom prst="rect">
                  <a:avLst/>
                </a:prstGeom>
                <a:noFill/>
              </p:spPr>
              <p:txBody>
                <a:bodyPr wrap="square" rtlCol="0">
                  <a:spAutoFit/>
                </a:bodyPr>
                <a:lstStyle/>
                <a:p>
                  <a:r>
                    <a:rPr lang="en-US" dirty="0" smtClean="0"/>
                    <a:t>L=2</a:t>
                  </a:r>
                  <a:endParaRPr lang="en-US" dirty="0"/>
                </a:p>
              </p:txBody>
            </p:sp>
            <p:sp>
              <p:nvSpPr>
                <p:cNvPr id="16" name="TextBox 15"/>
                <p:cNvSpPr txBox="1"/>
                <p:nvPr/>
              </p:nvSpPr>
              <p:spPr>
                <a:xfrm>
                  <a:off x="7653867" y="3257422"/>
                  <a:ext cx="729599" cy="369332"/>
                </a:xfrm>
                <a:prstGeom prst="rect">
                  <a:avLst/>
                </a:prstGeom>
                <a:noFill/>
              </p:spPr>
              <p:txBody>
                <a:bodyPr wrap="square" rtlCol="0">
                  <a:spAutoFit/>
                </a:bodyPr>
                <a:lstStyle/>
                <a:p>
                  <a:r>
                    <a:rPr lang="en-US" dirty="0" smtClean="0"/>
                    <a:t>L=0</a:t>
                  </a:r>
                  <a:endParaRPr lang="en-US" dirty="0"/>
                </a:p>
              </p:txBody>
            </p:sp>
          </p:grpSp>
          <p:sp>
            <p:nvSpPr>
              <p:cNvPr id="33" name="TextBox 32"/>
              <p:cNvSpPr txBox="1"/>
              <p:nvPr/>
            </p:nvSpPr>
            <p:spPr>
              <a:xfrm>
                <a:off x="6371482" y="2431562"/>
                <a:ext cx="2399985" cy="646331"/>
              </a:xfrm>
              <a:prstGeom prst="rect">
                <a:avLst/>
              </a:prstGeom>
              <a:noFill/>
            </p:spPr>
            <p:txBody>
              <a:bodyPr wrap="square" rtlCol="0">
                <a:spAutoFit/>
              </a:bodyPr>
              <a:lstStyle/>
              <a:p>
                <a:r>
                  <a:rPr lang="en-US" dirty="0" smtClean="0"/>
                  <a:t>Mostly due to tensor force, ΔL=2,T=0,S=1</a:t>
                </a:r>
                <a:endParaRPr lang="en-US" dirty="0"/>
              </a:p>
            </p:txBody>
          </p:sp>
        </p:grpSp>
        <p:sp>
          <p:nvSpPr>
            <p:cNvPr id="2" name="Curved Left Arrow 1"/>
            <p:cNvSpPr/>
            <p:nvPr/>
          </p:nvSpPr>
          <p:spPr>
            <a:xfrm>
              <a:off x="7241455" y="3876924"/>
              <a:ext cx="491066" cy="555178"/>
            </a:xfrm>
            <a:prstGeom prst="curvedLeftArrow">
              <a:avLst>
                <a:gd name="adj1" fmla="val 25000"/>
                <a:gd name="adj2" fmla="val 50000"/>
                <a:gd name="adj3" fmla="val 37012"/>
              </a:avLst>
            </a:prstGeom>
            <a:solidFill>
              <a:srgbClr val="FF04F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25934692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srcRect t="7161" b="5305"/>
          <a:stretch/>
        </p:blipFill>
        <p:spPr>
          <a:xfrm>
            <a:off x="228599" y="3657600"/>
            <a:ext cx="8404959" cy="2794000"/>
          </a:xfrm>
          <a:prstGeom prst="rect">
            <a:avLst/>
          </a:prstGeom>
        </p:spPr>
      </p:pic>
      <p:sp>
        <p:nvSpPr>
          <p:cNvPr id="5" name="TextBox 4"/>
          <p:cNvSpPr txBox="1"/>
          <p:nvPr/>
        </p:nvSpPr>
        <p:spPr>
          <a:xfrm>
            <a:off x="2489201" y="395811"/>
            <a:ext cx="4368800" cy="369332"/>
          </a:xfrm>
          <a:prstGeom prst="rect">
            <a:avLst/>
          </a:prstGeom>
          <a:noFill/>
        </p:spPr>
        <p:txBody>
          <a:bodyPr wrap="square" rtlCol="0">
            <a:spAutoFit/>
          </a:bodyPr>
          <a:lstStyle/>
          <a:p>
            <a:r>
              <a:rPr lang="en-US" dirty="0" err="1" smtClean="0"/>
              <a:t>arXiv</a:t>
            </a:r>
            <a:r>
              <a:rPr lang="en-US" dirty="0" smtClean="0"/>
              <a:t> 1211.0134, </a:t>
            </a:r>
            <a:r>
              <a:rPr lang="en-US" dirty="0" err="1" smtClean="0"/>
              <a:t>Alvioli</a:t>
            </a:r>
            <a:r>
              <a:rPr lang="en-US" dirty="0" smtClean="0"/>
              <a:t>, </a:t>
            </a:r>
            <a:r>
              <a:rPr lang="en-US" dirty="0" err="1" smtClean="0"/>
              <a:t>degli</a:t>
            </a:r>
            <a:r>
              <a:rPr lang="en-US" dirty="0" smtClean="0"/>
              <a:t> </a:t>
            </a:r>
            <a:r>
              <a:rPr lang="en-US" dirty="0" err="1" smtClean="0"/>
              <a:t>Atti</a:t>
            </a:r>
            <a:r>
              <a:rPr lang="en-US" dirty="0" smtClean="0"/>
              <a:t>, et al.</a:t>
            </a:r>
            <a:endParaRPr lang="en-US" dirty="0"/>
          </a:p>
        </p:txBody>
      </p:sp>
      <p:pic>
        <p:nvPicPr>
          <p:cNvPr id="6" name="Picture 5"/>
          <p:cNvPicPr>
            <a:picLocks noChangeAspect="1"/>
          </p:cNvPicPr>
          <p:nvPr/>
        </p:nvPicPr>
        <p:blipFill>
          <a:blip r:embed="rId3"/>
          <a:stretch>
            <a:fillRect/>
          </a:stretch>
        </p:blipFill>
        <p:spPr>
          <a:xfrm>
            <a:off x="2933700" y="765143"/>
            <a:ext cx="3276600" cy="584200"/>
          </a:xfrm>
          <a:prstGeom prst="rect">
            <a:avLst/>
          </a:prstGeom>
        </p:spPr>
      </p:pic>
      <p:sp>
        <p:nvSpPr>
          <p:cNvPr id="2" name="TextBox 1"/>
          <p:cNvSpPr txBox="1"/>
          <p:nvPr/>
        </p:nvSpPr>
        <p:spPr>
          <a:xfrm>
            <a:off x="491067" y="14560"/>
            <a:ext cx="8142491" cy="377277"/>
          </a:xfrm>
          <a:prstGeom prst="rect">
            <a:avLst/>
          </a:prstGeom>
          <a:noFill/>
        </p:spPr>
        <p:txBody>
          <a:bodyPr wrap="square" rtlCol="0">
            <a:spAutoFit/>
          </a:bodyPr>
          <a:lstStyle/>
          <a:p>
            <a:r>
              <a:rPr lang="en-US" b="1" dirty="0" smtClean="0">
                <a:solidFill>
                  <a:srgbClr val="FF0000"/>
                </a:solidFill>
              </a:rPr>
              <a:t>Recent Calculation of Nucleon Momentum Distributions using Realistic </a:t>
            </a:r>
            <a:r>
              <a:rPr lang="en-US" b="1" dirty="0">
                <a:solidFill>
                  <a:srgbClr val="FF0000"/>
                </a:solidFill>
              </a:rPr>
              <a:t>I</a:t>
            </a:r>
            <a:r>
              <a:rPr lang="en-US" b="1" dirty="0" smtClean="0">
                <a:solidFill>
                  <a:srgbClr val="FF0000"/>
                </a:solidFill>
              </a:rPr>
              <a:t>nteractions</a:t>
            </a:r>
            <a:endParaRPr lang="en-US" b="1" dirty="0">
              <a:solidFill>
                <a:srgbClr val="FF0000"/>
              </a:solidFill>
            </a:endParaRPr>
          </a:p>
        </p:txBody>
      </p:sp>
      <p:grpSp>
        <p:nvGrpSpPr>
          <p:cNvPr id="9" name="Group 8"/>
          <p:cNvGrpSpPr/>
          <p:nvPr/>
        </p:nvGrpSpPr>
        <p:grpSpPr>
          <a:xfrm>
            <a:off x="491067" y="1210732"/>
            <a:ext cx="7835900" cy="2446868"/>
            <a:chOff x="491067" y="1210732"/>
            <a:chExt cx="7835900" cy="2446868"/>
          </a:xfrm>
        </p:grpSpPr>
        <p:pic>
          <p:nvPicPr>
            <p:cNvPr id="4" name="Picture 3"/>
            <p:cNvPicPr>
              <a:picLocks noChangeAspect="1"/>
            </p:cNvPicPr>
            <p:nvPr/>
          </p:nvPicPr>
          <p:blipFill rotWithShape="1">
            <a:blip r:embed="rId4"/>
            <a:srcRect t="6924"/>
            <a:stretch/>
          </p:blipFill>
          <p:spPr>
            <a:xfrm>
              <a:off x="491067" y="1210732"/>
              <a:ext cx="7835900" cy="2446868"/>
            </a:xfrm>
            <a:prstGeom prst="rect">
              <a:avLst/>
            </a:prstGeom>
          </p:spPr>
        </p:pic>
        <p:sp>
          <p:nvSpPr>
            <p:cNvPr id="7" name="Rectangle 6"/>
            <p:cNvSpPr/>
            <p:nvPr/>
          </p:nvSpPr>
          <p:spPr>
            <a:xfrm>
              <a:off x="5486400" y="1981200"/>
              <a:ext cx="1253067" cy="1473200"/>
            </a:xfrm>
            <a:prstGeom prst="rect">
              <a:avLst/>
            </a:prstGeom>
            <a:solidFill>
              <a:srgbClr val="FF0000">
                <a:alpha val="15000"/>
              </a:srgbClr>
            </a:solidFill>
            <a:effectLst>
              <a:outerShdw blurRad="40000" dist="23000" dir="5400000" rotWithShape="0">
                <a:srgbClr val="000000">
                  <a:alpha val="1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6739467" y="1981200"/>
              <a:ext cx="1439333" cy="1473200"/>
            </a:xfrm>
            <a:prstGeom prst="rect">
              <a:avLst/>
            </a:prstGeom>
            <a:solidFill>
              <a:srgbClr val="3366FF">
                <a:alpha val="10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02602740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1199600"/>
            <a:ext cx="9144000" cy="4102074"/>
          </a:xfrm>
          <a:prstGeom prst="rect">
            <a:avLst/>
          </a:prstGeom>
        </p:spPr>
      </p:pic>
      <p:sp>
        <p:nvSpPr>
          <p:cNvPr id="3" name="TextBox 2"/>
          <p:cNvSpPr txBox="1"/>
          <p:nvPr/>
        </p:nvSpPr>
        <p:spPr>
          <a:xfrm>
            <a:off x="687949" y="373081"/>
            <a:ext cx="8120895" cy="584776"/>
          </a:xfrm>
          <a:prstGeom prst="rect">
            <a:avLst/>
          </a:prstGeom>
          <a:noFill/>
        </p:spPr>
        <p:txBody>
          <a:bodyPr wrap="square" rtlCol="0">
            <a:spAutoFit/>
          </a:bodyPr>
          <a:lstStyle/>
          <a:p>
            <a:r>
              <a:rPr lang="en-US" sz="3200" dirty="0" smtClean="0"/>
              <a:t>Differences Produced by Different Interactions </a:t>
            </a:r>
            <a:endParaRPr lang="en-US" sz="3200" dirty="0"/>
          </a:p>
        </p:txBody>
      </p:sp>
      <p:sp>
        <p:nvSpPr>
          <p:cNvPr id="4" name="TextBox 3"/>
          <p:cNvSpPr txBox="1"/>
          <p:nvPr/>
        </p:nvSpPr>
        <p:spPr>
          <a:xfrm>
            <a:off x="3051675" y="5627529"/>
            <a:ext cx="3739625" cy="461665"/>
          </a:xfrm>
          <a:prstGeom prst="rect">
            <a:avLst/>
          </a:prstGeom>
          <a:noFill/>
        </p:spPr>
        <p:txBody>
          <a:bodyPr wrap="square" rtlCol="0">
            <a:spAutoFit/>
          </a:bodyPr>
          <a:lstStyle/>
          <a:p>
            <a:r>
              <a:rPr lang="en-US" sz="2400" i="1" dirty="0" smtClean="0">
                <a:solidFill>
                  <a:srgbClr val="FF0000"/>
                </a:solidFill>
              </a:rPr>
              <a:t>Don’t forget k</a:t>
            </a:r>
            <a:r>
              <a:rPr lang="en-US" sz="2400" i="1" baseline="30000" dirty="0" smtClean="0">
                <a:solidFill>
                  <a:srgbClr val="FF0000"/>
                </a:solidFill>
              </a:rPr>
              <a:t>2</a:t>
            </a:r>
            <a:r>
              <a:rPr lang="en-US" sz="2400" i="1" dirty="0" smtClean="0">
                <a:solidFill>
                  <a:srgbClr val="FF0000"/>
                </a:solidFill>
              </a:rPr>
              <a:t>dk</a:t>
            </a:r>
            <a:endParaRPr lang="en-US" sz="2400" i="1" dirty="0">
              <a:solidFill>
                <a:srgbClr val="FF0000"/>
              </a:solidFill>
            </a:endParaRPr>
          </a:p>
        </p:txBody>
      </p:sp>
    </p:spTree>
    <p:extLst>
      <p:ext uri="{BB962C8B-B14F-4D97-AF65-F5344CB8AC3E}">
        <p14:creationId xmlns:p14="http://schemas.microsoft.com/office/powerpoint/2010/main" val="24625732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t="38242" r="3449" b="1"/>
          <a:stretch/>
        </p:blipFill>
        <p:spPr>
          <a:xfrm>
            <a:off x="0" y="4359079"/>
            <a:ext cx="4620011" cy="2304851"/>
          </a:xfrm>
          <a:prstGeom prst="rect">
            <a:avLst/>
          </a:prstGeom>
        </p:spPr>
      </p:pic>
      <p:pic>
        <p:nvPicPr>
          <p:cNvPr id="3" name="Picture 2"/>
          <p:cNvPicPr>
            <a:picLocks noChangeAspect="1"/>
          </p:cNvPicPr>
          <p:nvPr/>
        </p:nvPicPr>
        <p:blipFill rotWithShape="1">
          <a:blip r:embed="rId3"/>
          <a:srcRect l="3761" t="34025" r="4382" b="7282"/>
          <a:stretch/>
        </p:blipFill>
        <p:spPr>
          <a:xfrm>
            <a:off x="4705027" y="4350365"/>
            <a:ext cx="4346778" cy="2128632"/>
          </a:xfrm>
          <a:prstGeom prst="rect">
            <a:avLst/>
          </a:prstGeom>
        </p:spPr>
      </p:pic>
      <p:pic>
        <p:nvPicPr>
          <p:cNvPr id="4" name="Picture 3"/>
          <p:cNvPicPr>
            <a:picLocks noChangeAspect="1"/>
          </p:cNvPicPr>
          <p:nvPr/>
        </p:nvPicPr>
        <p:blipFill>
          <a:blip r:embed="rId4"/>
          <a:stretch>
            <a:fillRect/>
          </a:stretch>
        </p:blipFill>
        <p:spPr>
          <a:xfrm>
            <a:off x="3495524" y="3029866"/>
            <a:ext cx="3008196" cy="437902"/>
          </a:xfrm>
          <a:prstGeom prst="rect">
            <a:avLst/>
          </a:prstGeom>
        </p:spPr>
      </p:pic>
      <p:pic>
        <p:nvPicPr>
          <p:cNvPr id="5" name="Picture 4"/>
          <p:cNvPicPr>
            <a:picLocks noChangeAspect="1"/>
          </p:cNvPicPr>
          <p:nvPr/>
        </p:nvPicPr>
        <p:blipFill>
          <a:blip r:embed="rId5"/>
          <a:stretch>
            <a:fillRect/>
          </a:stretch>
        </p:blipFill>
        <p:spPr>
          <a:xfrm>
            <a:off x="2382163" y="3411227"/>
            <a:ext cx="4325046" cy="961121"/>
          </a:xfrm>
          <a:prstGeom prst="rect">
            <a:avLst/>
          </a:prstGeom>
        </p:spPr>
      </p:pic>
      <p:sp>
        <p:nvSpPr>
          <p:cNvPr id="6" name="TextBox 5"/>
          <p:cNvSpPr txBox="1"/>
          <p:nvPr/>
        </p:nvSpPr>
        <p:spPr>
          <a:xfrm>
            <a:off x="2382163" y="2946620"/>
            <a:ext cx="1206170" cy="523220"/>
          </a:xfrm>
          <a:prstGeom prst="rect">
            <a:avLst/>
          </a:prstGeom>
          <a:noFill/>
        </p:spPr>
        <p:txBody>
          <a:bodyPr wrap="square" rtlCol="0">
            <a:spAutoFit/>
          </a:bodyPr>
          <a:lstStyle/>
          <a:p>
            <a:r>
              <a:rPr lang="en-US" sz="2800" dirty="0" smtClean="0"/>
              <a:t>A(</a:t>
            </a:r>
            <a:r>
              <a:rPr lang="en-US" sz="2800" dirty="0" err="1" smtClean="0"/>
              <a:t>e,e</a:t>
            </a:r>
            <a:r>
              <a:rPr lang="en-US" sz="2800" dirty="0" smtClean="0"/>
              <a:t>’)</a:t>
            </a:r>
            <a:endParaRPr lang="en-US" sz="2800" dirty="0"/>
          </a:p>
        </p:txBody>
      </p:sp>
      <p:sp>
        <p:nvSpPr>
          <p:cNvPr id="7" name="Rectangle 6"/>
          <p:cNvSpPr/>
          <p:nvPr/>
        </p:nvSpPr>
        <p:spPr>
          <a:xfrm>
            <a:off x="0" y="4372348"/>
            <a:ext cx="509619" cy="1560249"/>
          </a:xfrm>
          <a:prstGeom prst="rect">
            <a:avLst/>
          </a:prstGeom>
          <a:solidFill>
            <a:srgbClr val="FF0000">
              <a:alpha val="14000"/>
            </a:srgbClr>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495524" y="4359080"/>
            <a:ext cx="1041639" cy="1573517"/>
          </a:xfrm>
          <a:prstGeom prst="rect">
            <a:avLst/>
          </a:prstGeom>
          <a:solidFill>
            <a:srgbClr val="FF0000">
              <a:alpha val="13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724105" y="278898"/>
            <a:ext cx="7961844" cy="2554545"/>
          </a:xfrm>
          <a:prstGeom prst="rect">
            <a:avLst/>
          </a:prstGeom>
        </p:spPr>
        <p:txBody>
          <a:bodyPr wrap="square">
            <a:spAutoFit/>
          </a:bodyPr>
          <a:lstStyle/>
          <a:p>
            <a:pPr marL="285750" indent="-285750">
              <a:buFont typeface="Arial"/>
              <a:buChar char="•"/>
            </a:pPr>
            <a:r>
              <a:rPr lang="en-US" sz="2000" dirty="0" smtClean="0"/>
              <a:t>For </a:t>
            </a:r>
            <a:r>
              <a:rPr lang="en-US" sz="2000" dirty="0"/>
              <a:t>40 years theorists maintained there were high momentum components in the nuclear wave function due to short range nucleon-nucleon correlations.</a:t>
            </a:r>
          </a:p>
          <a:p>
            <a:pPr marL="285750" indent="-285750">
              <a:buFont typeface="Arial"/>
              <a:buChar char="•"/>
            </a:pPr>
            <a:r>
              <a:rPr lang="en-US" sz="2000" dirty="0"/>
              <a:t>Some manifestations are the deuteron quadruple moment (SR tensor force), depletion of shell model orbits, saturation of nuclear matter (short range repulsion).</a:t>
            </a:r>
          </a:p>
          <a:p>
            <a:pPr marL="285750" indent="-285750">
              <a:buFont typeface="Arial"/>
              <a:buChar char="•"/>
            </a:pPr>
            <a:r>
              <a:rPr lang="en-US" sz="2000" dirty="0"/>
              <a:t>“Direct evidence” has been hard to come by until middle of last decade. PRL </a:t>
            </a:r>
            <a:r>
              <a:rPr lang="en-US" sz="2000" b="1" dirty="0"/>
              <a:t>90</a:t>
            </a:r>
            <a:r>
              <a:rPr lang="en-US" sz="2000" dirty="0"/>
              <a:t> 042301 </a:t>
            </a:r>
            <a:r>
              <a:rPr lang="en-US" sz="2000" baseline="30000" dirty="0"/>
              <a:t>12</a:t>
            </a:r>
            <a:r>
              <a:rPr lang="en-US" sz="2000" dirty="0"/>
              <a:t>C(p,2p+n), PRL </a:t>
            </a:r>
            <a:r>
              <a:rPr lang="en-US" sz="2000" b="1" dirty="0"/>
              <a:t>99</a:t>
            </a:r>
            <a:r>
              <a:rPr lang="en-US" sz="2000" dirty="0"/>
              <a:t>,072501 (</a:t>
            </a:r>
            <a:r>
              <a:rPr lang="en-US" sz="2000" dirty="0" err="1"/>
              <a:t>e,e’p</a:t>
            </a:r>
            <a:r>
              <a:rPr lang="en-US" sz="2000" dirty="0" smtClean="0"/>
              <a:t>)</a:t>
            </a:r>
            <a:endParaRPr lang="en-US" sz="2000" dirty="0"/>
          </a:p>
        </p:txBody>
      </p:sp>
    </p:spTree>
    <p:extLst>
      <p:ext uri="{BB962C8B-B14F-4D97-AF65-F5344CB8AC3E}">
        <p14:creationId xmlns:p14="http://schemas.microsoft.com/office/powerpoint/2010/main" val="2938327504"/>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53733" y="220134"/>
            <a:ext cx="6976533" cy="707886"/>
          </a:xfrm>
          <a:prstGeom prst="rect">
            <a:avLst/>
          </a:prstGeom>
          <a:noFill/>
        </p:spPr>
        <p:txBody>
          <a:bodyPr wrap="square" rtlCol="0">
            <a:spAutoFit/>
          </a:bodyPr>
          <a:lstStyle/>
          <a:p>
            <a:r>
              <a:rPr lang="en-US" sz="4000" dirty="0" smtClean="0"/>
              <a:t>Energy Transfer (</a:t>
            </a:r>
            <a:r>
              <a:rPr lang="en-US" sz="4000" dirty="0" err="1" smtClean="0"/>
              <a:t>ω</a:t>
            </a:r>
            <a:r>
              <a:rPr lang="en-US" sz="4000" dirty="0" smtClean="0"/>
              <a:t>)</a:t>
            </a:r>
            <a:endParaRPr lang="en-US" sz="4000" dirty="0"/>
          </a:p>
        </p:txBody>
      </p:sp>
      <p:grpSp>
        <p:nvGrpSpPr>
          <p:cNvPr id="10" name="Group 9"/>
          <p:cNvGrpSpPr/>
          <p:nvPr/>
        </p:nvGrpSpPr>
        <p:grpSpPr>
          <a:xfrm>
            <a:off x="677333" y="1202267"/>
            <a:ext cx="6582516" cy="3422650"/>
            <a:chOff x="677333" y="1202267"/>
            <a:chExt cx="6582516" cy="3422650"/>
          </a:xfrm>
        </p:grpSpPr>
        <p:sp>
          <p:nvSpPr>
            <p:cNvPr id="3" name="TextBox 2"/>
            <p:cNvSpPr txBox="1"/>
            <p:nvPr/>
          </p:nvSpPr>
          <p:spPr>
            <a:xfrm>
              <a:off x="677333" y="1202267"/>
              <a:ext cx="3725334" cy="523220"/>
            </a:xfrm>
            <a:prstGeom prst="rect">
              <a:avLst/>
            </a:prstGeom>
            <a:noFill/>
          </p:spPr>
          <p:txBody>
            <a:bodyPr wrap="square" rtlCol="0">
              <a:spAutoFit/>
            </a:bodyPr>
            <a:lstStyle/>
            <a:p>
              <a:r>
                <a:rPr lang="en-US" sz="2800" i="1" dirty="0" smtClean="0">
                  <a:latin typeface="Times New Roman"/>
                  <a:cs typeface="Times New Roman"/>
                </a:rPr>
                <a:t>In Mean Field</a:t>
              </a:r>
              <a:r>
                <a:rPr lang="en-US" sz="2400" i="1" dirty="0" smtClean="0">
                  <a:latin typeface="Times New Roman"/>
                  <a:cs typeface="Times New Roman"/>
                </a:rPr>
                <a:t>:</a:t>
              </a:r>
              <a:endParaRPr lang="en-US" sz="2400" i="1" dirty="0">
                <a:latin typeface="Times New Roman"/>
                <a:cs typeface="Times New Roman"/>
              </a:endParaRPr>
            </a:p>
          </p:txBody>
        </p:sp>
        <p:graphicFrame>
          <p:nvGraphicFramePr>
            <p:cNvPr id="4" name="Object 3"/>
            <p:cNvGraphicFramePr>
              <a:graphicFrameLocks noChangeAspect="1"/>
            </p:cNvGraphicFramePr>
            <p:nvPr>
              <p:extLst>
                <p:ext uri="{D42A27DB-BD31-4B8C-83A1-F6EECF244321}">
                  <p14:modId xmlns:p14="http://schemas.microsoft.com/office/powerpoint/2010/main" val="1965530620"/>
                </p:ext>
              </p:extLst>
            </p:nvPr>
          </p:nvGraphicFramePr>
          <p:xfrm>
            <a:off x="4502150" y="3321050"/>
            <a:ext cx="139700" cy="215900"/>
          </p:xfrm>
          <a:graphic>
            <a:graphicData uri="http://schemas.openxmlformats.org/presentationml/2006/ole">
              <mc:AlternateContent xmlns:mc="http://schemas.openxmlformats.org/markup-compatibility/2006">
                <mc:Choice xmlns:v="urn:schemas-microsoft-com:vml" Requires="v">
                  <p:oleObj spid="_x0000_s10261" name="Equation" r:id="rId3" imgW="139700" imgH="215900" progId="Equation.DSMT4">
                    <p:embed/>
                  </p:oleObj>
                </mc:Choice>
                <mc:Fallback>
                  <p:oleObj name="Equation" r:id="rId3" imgW="139700" imgH="215900" progId="Equation.DSMT4">
                    <p:embed/>
                    <p:pic>
                      <p:nvPicPr>
                        <p:cNvPr id="0" name=""/>
                        <p:cNvPicPr/>
                        <p:nvPr/>
                      </p:nvPicPr>
                      <p:blipFill>
                        <a:blip r:embed="rId4"/>
                        <a:stretch>
                          <a:fillRect/>
                        </a:stretch>
                      </p:blipFill>
                      <p:spPr>
                        <a:xfrm>
                          <a:off x="4502150" y="3321050"/>
                          <a:ext cx="139700" cy="215900"/>
                        </a:xfrm>
                        <a:prstGeom prst="rect">
                          <a:avLst/>
                        </a:prstGeom>
                      </p:spPr>
                    </p:pic>
                  </p:oleObj>
                </mc:Fallback>
              </mc:AlternateContent>
            </a:graphicData>
          </a:graphic>
        </p:graphicFrame>
        <p:sp>
          <p:nvSpPr>
            <p:cNvPr id="6" name="TextBox 5"/>
            <p:cNvSpPr txBox="1"/>
            <p:nvPr/>
          </p:nvSpPr>
          <p:spPr>
            <a:xfrm>
              <a:off x="677333" y="3043366"/>
              <a:ext cx="6448877" cy="523220"/>
            </a:xfrm>
            <a:prstGeom prst="rect">
              <a:avLst/>
            </a:prstGeom>
            <a:noFill/>
          </p:spPr>
          <p:txBody>
            <a:bodyPr wrap="square" rtlCol="0">
              <a:spAutoFit/>
            </a:bodyPr>
            <a:lstStyle/>
            <a:p>
              <a:r>
                <a:rPr lang="en-US" sz="2800" i="1" dirty="0" smtClean="0">
                  <a:latin typeface="Times New Roman"/>
                  <a:cs typeface="Times New Roman"/>
                </a:rPr>
                <a:t>In 2 body Correlation assuming </a:t>
              </a:r>
              <a:r>
                <a:rPr lang="en-US" sz="2800" i="1" dirty="0" err="1" smtClean="0">
                  <a:latin typeface="Times New Roman"/>
                  <a:cs typeface="Times New Roman"/>
                </a:rPr>
                <a:t>p</a:t>
              </a:r>
              <a:r>
                <a:rPr lang="en-US" sz="2800" i="1" baseline="-25000" dirty="0" err="1" smtClean="0">
                  <a:latin typeface="Times New Roman"/>
                  <a:cs typeface="Times New Roman"/>
                </a:rPr>
                <a:t>CM</a:t>
              </a:r>
              <a:r>
                <a:rPr lang="en-US" sz="2800" i="1" dirty="0" smtClean="0">
                  <a:latin typeface="Times New Roman"/>
                  <a:cs typeface="Times New Roman"/>
                </a:rPr>
                <a:t>=0</a:t>
              </a:r>
              <a:r>
                <a:rPr lang="en-US" sz="2400" i="1" dirty="0" smtClean="0">
                  <a:latin typeface="Times New Roman"/>
                  <a:cs typeface="Times New Roman"/>
                </a:rPr>
                <a:t>:</a:t>
              </a:r>
              <a:endParaRPr lang="en-US" sz="2400" i="1" dirty="0">
                <a:latin typeface="Times New Roman"/>
                <a:cs typeface="Times New Roman"/>
              </a:endParaRPr>
            </a:p>
          </p:txBody>
        </p:sp>
        <p:pic>
          <p:nvPicPr>
            <p:cNvPr id="8" name="Picture 7"/>
            <p:cNvPicPr>
              <a:picLocks noChangeAspect="1"/>
            </p:cNvPicPr>
            <p:nvPr/>
          </p:nvPicPr>
          <p:blipFill>
            <a:blip r:embed="rId5"/>
            <a:stretch>
              <a:fillRect/>
            </a:stretch>
          </p:blipFill>
          <p:spPr>
            <a:xfrm>
              <a:off x="1938112" y="1841500"/>
              <a:ext cx="5128076" cy="876046"/>
            </a:xfrm>
            <a:prstGeom prst="rect">
              <a:avLst/>
            </a:prstGeom>
          </p:spPr>
        </p:pic>
        <p:pic>
          <p:nvPicPr>
            <p:cNvPr id="9" name="Picture 8"/>
            <p:cNvPicPr>
              <a:picLocks noChangeAspect="1"/>
            </p:cNvPicPr>
            <p:nvPr/>
          </p:nvPicPr>
          <p:blipFill>
            <a:blip r:embed="rId6"/>
            <a:stretch>
              <a:fillRect/>
            </a:stretch>
          </p:blipFill>
          <p:spPr>
            <a:xfrm>
              <a:off x="1744450" y="3888041"/>
              <a:ext cx="5515399" cy="736876"/>
            </a:xfrm>
            <a:prstGeom prst="rect">
              <a:avLst/>
            </a:prstGeom>
          </p:spPr>
        </p:pic>
      </p:grpSp>
      <p:sp>
        <p:nvSpPr>
          <p:cNvPr id="5" name="TextBox 4"/>
          <p:cNvSpPr txBox="1"/>
          <p:nvPr/>
        </p:nvSpPr>
        <p:spPr>
          <a:xfrm>
            <a:off x="4502150" y="4818098"/>
            <a:ext cx="2757699" cy="461665"/>
          </a:xfrm>
          <a:prstGeom prst="rect">
            <a:avLst/>
          </a:prstGeom>
          <a:noFill/>
        </p:spPr>
        <p:txBody>
          <a:bodyPr wrap="square" rtlCol="0">
            <a:spAutoFit/>
          </a:bodyPr>
          <a:lstStyle/>
          <a:p>
            <a:r>
              <a:rPr lang="en-US" sz="2400" dirty="0" smtClean="0"/>
              <a:t>Correlated partner</a:t>
            </a:r>
            <a:endParaRPr lang="en-US" sz="2400" dirty="0"/>
          </a:p>
        </p:txBody>
      </p:sp>
      <p:sp>
        <p:nvSpPr>
          <p:cNvPr id="7" name="Up Arrow 6"/>
          <p:cNvSpPr/>
          <p:nvPr/>
        </p:nvSpPr>
        <p:spPr>
          <a:xfrm>
            <a:off x="5471506" y="4421734"/>
            <a:ext cx="423297" cy="533117"/>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6883428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41601" y="237066"/>
            <a:ext cx="3793066" cy="707886"/>
          </a:xfrm>
          <a:prstGeom prst="rect">
            <a:avLst/>
          </a:prstGeom>
          <a:noFill/>
        </p:spPr>
        <p:txBody>
          <a:bodyPr wrap="square" rtlCol="0">
            <a:spAutoFit/>
          </a:bodyPr>
          <a:lstStyle/>
          <a:p>
            <a:r>
              <a:rPr lang="en-US" sz="4000" dirty="0" smtClean="0"/>
              <a:t>Aim of this Talk</a:t>
            </a:r>
            <a:endParaRPr lang="en-US" sz="4000" dirty="0"/>
          </a:p>
        </p:txBody>
      </p:sp>
      <p:sp>
        <p:nvSpPr>
          <p:cNvPr id="3" name="TextBox 2"/>
          <p:cNvSpPr txBox="1"/>
          <p:nvPr/>
        </p:nvSpPr>
        <p:spPr>
          <a:xfrm>
            <a:off x="728133" y="1419199"/>
            <a:ext cx="7941733" cy="4985980"/>
          </a:xfrm>
          <a:prstGeom prst="rect">
            <a:avLst/>
          </a:prstGeom>
          <a:noFill/>
        </p:spPr>
        <p:txBody>
          <a:bodyPr wrap="square" rtlCol="0">
            <a:spAutoFit/>
          </a:bodyPr>
          <a:lstStyle/>
          <a:p>
            <a:pPr marL="285750" indent="-285750">
              <a:buFont typeface="Arial"/>
              <a:buChar char="•"/>
            </a:pPr>
            <a:r>
              <a:rPr lang="en-US" sz="2000" dirty="0"/>
              <a:t>P</a:t>
            </a:r>
            <a:r>
              <a:rPr lang="en-US" sz="2000" dirty="0" smtClean="0"/>
              <a:t>resent day neutrino event generators for .2 &gt; </a:t>
            </a:r>
            <a:r>
              <a:rPr lang="en-US" sz="2000" dirty="0" err="1" smtClean="0"/>
              <a:t>E</a:t>
            </a:r>
            <a:r>
              <a:rPr lang="en-US" sz="2000" baseline="-25000" dirty="0" err="1" smtClean="0"/>
              <a:t>ν</a:t>
            </a:r>
            <a:r>
              <a:rPr lang="en-US" sz="2000" dirty="0" smtClean="0"/>
              <a:t> &gt; ~ 2 </a:t>
            </a:r>
            <a:r>
              <a:rPr lang="en-US" sz="2000" dirty="0" err="1" smtClean="0"/>
              <a:t>GeV</a:t>
            </a:r>
            <a:r>
              <a:rPr lang="en-US" sz="2000" dirty="0" smtClean="0"/>
              <a:t> are inadequate</a:t>
            </a:r>
          </a:p>
          <a:p>
            <a:pPr marL="285750" indent="-285750">
              <a:buFont typeface="Arial"/>
              <a:buChar char="•"/>
            </a:pPr>
            <a:r>
              <a:rPr lang="en-US" sz="2000" dirty="0" smtClean="0"/>
              <a:t>These generators use 40 year old nuclear physics, produce wrong cross sections,  assign incorrect neutrino energies, with a possible serious impact on the determination of neutrino oscillation parameters.</a:t>
            </a:r>
          </a:p>
          <a:p>
            <a:pPr marL="285750" indent="-285750">
              <a:buFont typeface="Arial"/>
              <a:buChar char="•"/>
            </a:pPr>
            <a:r>
              <a:rPr lang="en-US" sz="2000" dirty="0" smtClean="0"/>
              <a:t>Nucleon – Nucleon interactions are ignored. Mean field (</a:t>
            </a:r>
            <a:r>
              <a:rPr lang="en-US" sz="2000" dirty="0" err="1" smtClean="0"/>
              <a:t>eg</a:t>
            </a:r>
            <a:r>
              <a:rPr lang="en-US" sz="2000" dirty="0" smtClean="0"/>
              <a:t>. Fermi Gas) momentum distributions for nucleons in a  nucleus are seriously wrong</a:t>
            </a:r>
            <a:r>
              <a:rPr lang="en-US" sz="2000" dirty="0"/>
              <a:t>.</a:t>
            </a:r>
            <a:endParaRPr lang="en-US" sz="2000" dirty="0" smtClean="0"/>
          </a:p>
          <a:p>
            <a:pPr marL="285750" indent="-285750">
              <a:buFont typeface="Arial"/>
              <a:buChar char="•"/>
            </a:pPr>
            <a:r>
              <a:rPr lang="en-US" sz="2000" dirty="0" smtClean="0"/>
              <a:t>For A≥ 12  20% of the nucleons are involved in short range correlations (SRC). These SRC typically generate nucleon momenta much greater than the </a:t>
            </a:r>
            <a:r>
              <a:rPr lang="en-US" sz="2000" dirty="0"/>
              <a:t>F</a:t>
            </a:r>
            <a:r>
              <a:rPr lang="en-US" sz="2000" dirty="0" smtClean="0"/>
              <a:t>ermi momentum.</a:t>
            </a:r>
          </a:p>
          <a:p>
            <a:pPr marL="285750" indent="-285750">
              <a:buFont typeface="Arial"/>
              <a:buChar char="•"/>
            </a:pPr>
            <a:r>
              <a:rPr lang="en-US" sz="2000" dirty="0" smtClean="0"/>
              <a:t>Meson exchange + current conservation,                     gives rise to two body nucleonic weak currents that enhance the transverse vector cross section. The evidence for this has been around for 20 years but for the most part ignored.</a:t>
            </a:r>
          </a:p>
          <a:p>
            <a:pPr marL="285750" indent="-285750">
              <a:buFont typeface="Arial"/>
              <a:buChar char="•"/>
            </a:pPr>
            <a:r>
              <a:rPr lang="en-US" sz="2000" dirty="0" smtClean="0"/>
              <a:t>The physics to improve the CCQE sector in event generators is in hand.</a:t>
            </a:r>
          </a:p>
          <a:p>
            <a:endParaRPr lang="en-US" dirty="0"/>
          </a:p>
        </p:txBody>
      </p:sp>
      <p:sp>
        <p:nvSpPr>
          <p:cNvPr id="4" name="TextBox 3"/>
          <p:cNvSpPr txBox="1"/>
          <p:nvPr/>
        </p:nvSpPr>
        <p:spPr>
          <a:xfrm>
            <a:off x="728132" y="944952"/>
            <a:ext cx="4174069" cy="461665"/>
          </a:xfrm>
          <a:prstGeom prst="rect">
            <a:avLst/>
          </a:prstGeom>
          <a:noFill/>
        </p:spPr>
        <p:txBody>
          <a:bodyPr wrap="square" rtlCol="0">
            <a:spAutoFit/>
          </a:bodyPr>
          <a:lstStyle/>
          <a:p>
            <a:r>
              <a:rPr lang="en-US" sz="2400" b="1" dirty="0" smtClean="0"/>
              <a:t>I hope to convince you that </a:t>
            </a:r>
            <a:r>
              <a:rPr lang="en-US" sz="2400" dirty="0" smtClean="0"/>
              <a:t>:</a:t>
            </a:r>
            <a:endParaRPr lang="en-US" sz="2400" dirty="0"/>
          </a:p>
        </p:txBody>
      </p:sp>
      <p:graphicFrame>
        <p:nvGraphicFramePr>
          <p:cNvPr id="5" name="Object 4"/>
          <p:cNvGraphicFramePr>
            <a:graphicFrameLocks noChangeAspect="1"/>
          </p:cNvGraphicFramePr>
          <p:nvPr>
            <p:extLst>
              <p:ext uri="{D42A27DB-BD31-4B8C-83A1-F6EECF244321}">
                <p14:modId xmlns:p14="http://schemas.microsoft.com/office/powerpoint/2010/main" val="162534662"/>
              </p:ext>
            </p:extLst>
          </p:nvPr>
        </p:nvGraphicFramePr>
        <p:xfrm>
          <a:off x="4502150" y="3321050"/>
          <a:ext cx="139700" cy="215900"/>
        </p:xfrm>
        <a:graphic>
          <a:graphicData uri="http://schemas.openxmlformats.org/presentationml/2006/ole">
            <mc:AlternateContent xmlns:mc="http://schemas.openxmlformats.org/markup-compatibility/2006">
              <mc:Choice xmlns:v="urn:schemas-microsoft-com:vml" Requires="v">
                <p:oleObj spid="_x0000_s2069" name="Equation" r:id="rId3" imgW="139700" imgH="215900" progId="Equation.DSMT4">
                  <p:embed/>
                </p:oleObj>
              </mc:Choice>
              <mc:Fallback>
                <p:oleObj name="Equation" r:id="rId3" imgW="139700" imgH="215900" progId="Equation.DSMT4">
                  <p:embed/>
                  <p:pic>
                    <p:nvPicPr>
                      <p:cNvPr id="0" name=""/>
                      <p:cNvPicPr/>
                      <p:nvPr/>
                    </p:nvPicPr>
                    <p:blipFill>
                      <a:blip r:embed="rId4"/>
                      <a:stretch>
                        <a:fillRect/>
                      </a:stretch>
                    </p:blipFill>
                    <p:spPr>
                      <a:xfrm>
                        <a:off x="4502150" y="3321050"/>
                        <a:ext cx="139700" cy="215900"/>
                      </a:xfrm>
                      <a:prstGeom prst="rect">
                        <a:avLst/>
                      </a:prstGeom>
                    </p:spPr>
                  </p:pic>
                </p:oleObj>
              </mc:Fallback>
            </mc:AlternateContent>
          </a:graphicData>
        </a:graphic>
      </p:graphicFrame>
      <p:pic>
        <p:nvPicPr>
          <p:cNvPr id="6" name="Picture 5"/>
          <p:cNvPicPr>
            <a:picLocks noChangeAspect="1"/>
          </p:cNvPicPr>
          <p:nvPr/>
        </p:nvPicPr>
        <p:blipFill>
          <a:blip r:embed="rId5"/>
          <a:stretch>
            <a:fillRect/>
          </a:stretch>
        </p:blipFill>
        <p:spPr>
          <a:xfrm>
            <a:off x="5353052" y="4341010"/>
            <a:ext cx="1007532" cy="601269"/>
          </a:xfrm>
          <a:prstGeom prst="rect">
            <a:avLst/>
          </a:prstGeom>
        </p:spPr>
      </p:pic>
    </p:spTree>
    <p:extLst>
      <p:ext uri="{BB962C8B-B14F-4D97-AF65-F5344CB8AC3E}">
        <p14:creationId xmlns:p14="http://schemas.microsoft.com/office/powerpoint/2010/main" val="2812225834"/>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931332" y="478282"/>
            <a:ext cx="6976535" cy="707886"/>
          </a:xfrm>
          <a:prstGeom prst="rect">
            <a:avLst/>
          </a:prstGeom>
          <a:noFill/>
        </p:spPr>
        <p:txBody>
          <a:bodyPr wrap="square" rtlCol="0">
            <a:spAutoFit/>
          </a:bodyPr>
          <a:lstStyle/>
          <a:p>
            <a:pPr algn="ctr"/>
            <a:r>
              <a:rPr lang="en-US" sz="2000" dirty="0" smtClean="0">
                <a:solidFill>
                  <a:schemeClr val="accent3">
                    <a:lumMod val="75000"/>
                  </a:schemeClr>
                </a:solidFill>
              </a:rPr>
              <a:t>Longitudinal</a:t>
            </a:r>
            <a:r>
              <a:rPr lang="en-US" sz="2000" dirty="0" smtClean="0"/>
              <a:t> and </a:t>
            </a:r>
            <a:r>
              <a:rPr lang="en-US" sz="2000" dirty="0" smtClean="0">
                <a:solidFill>
                  <a:schemeClr val="accent6">
                    <a:lumMod val="75000"/>
                  </a:schemeClr>
                </a:solidFill>
              </a:rPr>
              <a:t>Transverse</a:t>
            </a:r>
            <a:r>
              <a:rPr lang="en-US" sz="2000" dirty="0" smtClean="0"/>
              <a:t> Response Functions from </a:t>
            </a:r>
            <a:r>
              <a:rPr lang="en-US" sz="2000" baseline="30000" dirty="0" smtClean="0"/>
              <a:t>3</a:t>
            </a:r>
            <a:r>
              <a:rPr lang="en-US" sz="2000" dirty="0" smtClean="0"/>
              <a:t>He and </a:t>
            </a:r>
            <a:r>
              <a:rPr lang="en-US" sz="2000" baseline="30000" dirty="0" smtClean="0"/>
              <a:t>4</a:t>
            </a:r>
            <a:r>
              <a:rPr lang="en-US" sz="2000" dirty="0" smtClean="0"/>
              <a:t>He from (</a:t>
            </a:r>
            <a:r>
              <a:rPr lang="en-US" sz="2000" dirty="0" err="1" smtClean="0"/>
              <a:t>e,e</a:t>
            </a:r>
            <a:r>
              <a:rPr lang="en-US" sz="2000" dirty="0" smtClean="0"/>
              <a:t>’) Quasi-elastic Scattering </a:t>
            </a:r>
            <a:endParaRPr lang="en-US" sz="2000" dirty="0"/>
          </a:p>
        </p:txBody>
      </p:sp>
      <p:sp>
        <p:nvSpPr>
          <p:cNvPr id="15" name="TextBox 14"/>
          <p:cNvSpPr txBox="1"/>
          <p:nvPr/>
        </p:nvSpPr>
        <p:spPr>
          <a:xfrm>
            <a:off x="1405467" y="23167"/>
            <a:ext cx="5992586" cy="461665"/>
          </a:xfrm>
          <a:prstGeom prst="rect">
            <a:avLst/>
          </a:prstGeom>
          <a:noFill/>
        </p:spPr>
        <p:txBody>
          <a:bodyPr wrap="square" rtlCol="0">
            <a:spAutoFit/>
          </a:bodyPr>
          <a:lstStyle/>
          <a:p>
            <a:r>
              <a:rPr lang="en-US" sz="2400" dirty="0" smtClean="0"/>
              <a:t>Carlson et al  Phys. Rev. C65 024002  (2002</a:t>
            </a:r>
            <a:r>
              <a:rPr lang="en-US" dirty="0" smtClean="0"/>
              <a:t>) </a:t>
            </a:r>
            <a:endParaRPr lang="en-US" dirty="0"/>
          </a:p>
        </p:txBody>
      </p:sp>
      <p:grpSp>
        <p:nvGrpSpPr>
          <p:cNvPr id="2" name="Group 1"/>
          <p:cNvGrpSpPr/>
          <p:nvPr/>
        </p:nvGrpSpPr>
        <p:grpSpPr>
          <a:xfrm>
            <a:off x="1" y="1191139"/>
            <a:ext cx="9414933" cy="2622525"/>
            <a:chOff x="1" y="1191139"/>
            <a:chExt cx="9414933" cy="2622525"/>
          </a:xfrm>
        </p:grpSpPr>
        <p:grpSp>
          <p:nvGrpSpPr>
            <p:cNvPr id="12" name="Group 11"/>
            <p:cNvGrpSpPr/>
            <p:nvPr/>
          </p:nvGrpSpPr>
          <p:grpSpPr>
            <a:xfrm>
              <a:off x="1" y="1586285"/>
              <a:ext cx="9143999" cy="2095501"/>
              <a:chOff x="1" y="1400019"/>
              <a:chExt cx="9143999" cy="2095501"/>
            </a:xfrm>
          </p:grpSpPr>
          <p:pic>
            <p:nvPicPr>
              <p:cNvPr id="3" name="Picture 2"/>
              <p:cNvPicPr>
                <a:picLocks noChangeAspect="1"/>
              </p:cNvPicPr>
              <p:nvPr/>
            </p:nvPicPr>
            <p:blipFill rotWithShape="1">
              <a:blip r:embed="rId2">
                <a:alphaModFix/>
                <a:grayscl/>
              </a:blip>
              <a:srcRect l="2646" r="3016"/>
              <a:stretch/>
            </p:blipFill>
            <p:spPr>
              <a:xfrm>
                <a:off x="1" y="1400019"/>
                <a:ext cx="3844192" cy="2095500"/>
              </a:xfrm>
              <a:prstGeom prst="rect">
                <a:avLst/>
              </a:prstGeom>
            </p:spPr>
          </p:pic>
          <p:pic>
            <p:nvPicPr>
              <p:cNvPr id="9" name="Picture 8"/>
              <p:cNvPicPr>
                <a:picLocks noChangeAspect="1"/>
              </p:cNvPicPr>
              <p:nvPr/>
            </p:nvPicPr>
            <p:blipFill>
              <a:blip r:embed="rId3">
                <a:alphaModFix/>
                <a:grayscl/>
              </a:blip>
              <a:stretch>
                <a:fillRect/>
              </a:stretch>
            </p:blipFill>
            <p:spPr>
              <a:xfrm>
                <a:off x="4419600" y="3416300"/>
                <a:ext cx="292100" cy="12700"/>
              </a:xfrm>
              <a:prstGeom prst="rect">
                <a:avLst/>
              </a:prstGeom>
            </p:spPr>
          </p:pic>
          <p:pic>
            <p:nvPicPr>
              <p:cNvPr id="10" name="Picture 9"/>
              <p:cNvPicPr>
                <a:picLocks noChangeAspect="1"/>
              </p:cNvPicPr>
              <p:nvPr/>
            </p:nvPicPr>
            <p:blipFill>
              <a:blip r:embed="rId4">
                <a:alphaModFix/>
                <a:grayscl/>
              </a:blip>
              <a:stretch>
                <a:fillRect/>
              </a:stretch>
            </p:blipFill>
            <p:spPr>
              <a:xfrm>
                <a:off x="3844194" y="1466538"/>
                <a:ext cx="3553860" cy="2028981"/>
              </a:xfrm>
              <a:prstGeom prst="rect">
                <a:avLst/>
              </a:prstGeom>
            </p:spPr>
          </p:pic>
          <p:pic>
            <p:nvPicPr>
              <p:cNvPr id="11" name="Picture 10"/>
              <p:cNvPicPr>
                <a:picLocks noChangeAspect="1"/>
              </p:cNvPicPr>
              <p:nvPr/>
            </p:nvPicPr>
            <p:blipFill rotWithShape="1">
              <a:blip r:embed="rId5">
                <a:alphaModFix/>
                <a:grayscl/>
              </a:blip>
              <a:srcRect t="3174"/>
              <a:stretch/>
            </p:blipFill>
            <p:spPr>
              <a:xfrm>
                <a:off x="7398054" y="1466538"/>
                <a:ext cx="1745946" cy="2028982"/>
              </a:xfrm>
              <a:prstGeom prst="rect">
                <a:avLst/>
              </a:prstGeom>
            </p:spPr>
          </p:pic>
        </p:grpSp>
        <p:sp>
          <p:nvSpPr>
            <p:cNvPr id="13" name="TextBox 12"/>
            <p:cNvSpPr txBox="1"/>
            <p:nvPr/>
          </p:nvSpPr>
          <p:spPr>
            <a:xfrm>
              <a:off x="4004733" y="1191139"/>
              <a:ext cx="829734" cy="461665"/>
            </a:xfrm>
            <a:prstGeom prst="rect">
              <a:avLst/>
            </a:prstGeom>
            <a:noFill/>
          </p:spPr>
          <p:txBody>
            <a:bodyPr wrap="square" rtlCol="0">
              <a:spAutoFit/>
            </a:bodyPr>
            <a:lstStyle/>
            <a:p>
              <a:r>
                <a:rPr lang="en-US" sz="2400" baseline="30000" dirty="0"/>
                <a:t>3</a:t>
              </a:r>
              <a:r>
                <a:rPr lang="en-US" sz="2400" dirty="0" smtClean="0"/>
                <a:t>He</a:t>
              </a:r>
              <a:endParaRPr lang="en-US" sz="2400" dirty="0"/>
            </a:p>
          </p:txBody>
        </p:sp>
        <p:sp>
          <p:nvSpPr>
            <p:cNvPr id="16" name="Rectangle 15"/>
            <p:cNvSpPr/>
            <p:nvPr/>
          </p:nvSpPr>
          <p:spPr>
            <a:xfrm>
              <a:off x="3308350" y="1911350"/>
              <a:ext cx="444500" cy="184150"/>
            </a:xfrm>
            <a:prstGeom prst="rect">
              <a:avLst/>
            </a:prstGeom>
            <a:solidFill>
              <a:schemeClr val="bg1"/>
            </a:solidFill>
            <a:ln>
              <a:noFill/>
            </a:ln>
            <a:effectLst>
              <a:outerShdw blurRad="40000" dist="23000" dir="5400000" rotWithShape="0">
                <a:schemeClr val="bg1">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8523817" y="1936750"/>
              <a:ext cx="444500" cy="219075"/>
            </a:xfrm>
            <a:prstGeom prst="rect">
              <a:avLst/>
            </a:prstGeom>
            <a:solidFill>
              <a:schemeClr val="bg1"/>
            </a:solidFill>
            <a:ln>
              <a:noFill/>
            </a:ln>
            <a:effectLst>
              <a:outerShdw blurRad="40000" dist="23000" dir="5400000" rotWithShape="0">
                <a:schemeClr val="bg1">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6896707" y="2059517"/>
              <a:ext cx="444500" cy="184150"/>
            </a:xfrm>
            <a:prstGeom prst="rect">
              <a:avLst/>
            </a:prstGeom>
            <a:solidFill>
              <a:schemeClr val="bg1"/>
            </a:solidFill>
            <a:ln>
              <a:noFill/>
            </a:ln>
            <a:effectLst>
              <a:outerShdw blurRad="40000" dist="23000" dir="5400000" rotWithShape="0">
                <a:schemeClr val="bg1">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p:nvSpPr>
          <p:spPr>
            <a:xfrm>
              <a:off x="4953000" y="2063750"/>
              <a:ext cx="444500" cy="184150"/>
            </a:xfrm>
            <a:prstGeom prst="rect">
              <a:avLst/>
            </a:prstGeom>
            <a:solidFill>
              <a:schemeClr val="bg1"/>
            </a:solidFill>
            <a:ln>
              <a:noFill/>
            </a:ln>
            <a:effectLst>
              <a:outerShdw blurRad="40000" dist="23000" dir="5400000" rotWithShape="0">
                <a:schemeClr val="bg1">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p:nvSpPr>
          <p:spPr>
            <a:xfrm>
              <a:off x="3917950" y="2520950"/>
              <a:ext cx="444500" cy="184150"/>
            </a:xfrm>
            <a:prstGeom prst="rect">
              <a:avLst/>
            </a:prstGeom>
            <a:solidFill>
              <a:schemeClr val="bg1"/>
            </a:solidFill>
            <a:ln>
              <a:noFill/>
            </a:ln>
            <a:effectLst>
              <a:outerShdw blurRad="40000" dist="23000" dir="5400000" rotWithShape="0">
                <a:schemeClr val="bg1">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ectangle 20"/>
            <p:cNvSpPr/>
            <p:nvPr/>
          </p:nvSpPr>
          <p:spPr>
            <a:xfrm>
              <a:off x="1380067" y="1971675"/>
              <a:ext cx="444500" cy="184150"/>
            </a:xfrm>
            <a:prstGeom prst="rect">
              <a:avLst/>
            </a:prstGeom>
            <a:solidFill>
              <a:schemeClr val="bg1"/>
            </a:solidFill>
            <a:ln>
              <a:noFill/>
            </a:ln>
            <a:effectLst>
              <a:outerShdw blurRad="40000" dist="23000" dir="5400000" rotWithShape="0">
                <a:schemeClr val="bg1">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TextBox 26"/>
            <p:cNvSpPr txBox="1"/>
            <p:nvPr/>
          </p:nvSpPr>
          <p:spPr>
            <a:xfrm>
              <a:off x="946149" y="1962614"/>
              <a:ext cx="1125763" cy="246221"/>
            </a:xfrm>
            <a:prstGeom prst="rect">
              <a:avLst/>
            </a:prstGeom>
            <a:noFill/>
          </p:spPr>
          <p:txBody>
            <a:bodyPr wrap="square" rtlCol="0">
              <a:spAutoFit/>
            </a:bodyPr>
            <a:lstStyle/>
            <a:p>
              <a:r>
                <a:rPr lang="en-US" sz="1000" dirty="0"/>
                <a:t>q</a:t>
              </a:r>
              <a:r>
                <a:rPr lang="en-US" sz="1000" dirty="0" smtClean="0"/>
                <a:t>=300MeV/c</a:t>
              </a:r>
              <a:endParaRPr lang="en-US" sz="1000" dirty="0"/>
            </a:p>
          </p:txBody>
        </p:sp>
        <p:sp>
          <p:nvSpPr>
            <p:cNvPr id="29" name="TextBox 28"/>
            <p:cNvSpPr txBox="1"/>
            <p:nvPr/>
          </p:nvSpPr>
          <p:spPr>
            <a:xfrm>
              <a:off x="2878970" y="2007435"/>
              <a:ext cx="1125763" cy="246221"/>
            </a:xfrm>
            <a:prstGeom prst="rect">
              <a:avLst/>
            </a:prstGeom>
            <a:noFill/>
          </p:spPr>
          <p:txBody>
            <a:bodyPr wrap="square" rtlCol="0">
              <a:spAutoFit/>
            </a:bodyPr>
            <a:lstStyle/>
            <a:p>
              <a:r>
                <a:rPr lang="en-US" sz="1000" dirty="0"/>
                <a:t>q</a:t>
              </a:r>
              <a:r>
                <a:rPr lang="en-US" sz="1000" dirty="0" smtClean="0"/>
                <a:t>=400MeV/c</a:t>
              </a:r>
              <a:endParaRPr lang="en-US" sz="1000" dirty="0"/>
            </a:p>
          </p:txBody>
        </p:sp>
        <p:sp>
          <p:nvSpPr>
            <p:cNvPr id="30" name="TextBox 29"/>
            <p:cNvSpPr txBox="1"/>
            <p:nvPr/>
          </p:nvSpPr>
          <p:spPr>
            <a:xfrm>
              <a:off x="4578350" y="1810492"/>
              <a:ext cx="1125763" cy="246221"/>
            </a:xfrm>
            <a:prstGeom prst="rect">
              <a:avLst/>
            </a:prstGeom>
            <a:noFill/>
          </p:spPr>
          <p:txBody>
            <a:bodyPr wrap="square" rtlCol="0">
              <a:spAutoFit/>
            </a:bodyPr>
            <a:lstStyle/>
            <a:p>
              <a:r>
                <a:rPr lang="en-US" sz="1000" dirty="0"/>
                <a:t>q</a:t>
              </a:r>
              <a:r>
                <a:rPr lang="en-US" sz="1000" dirty="0" smtClean="0"/>
                <a:t>=500MeV/c</a:t>
              </a:r>
              <a:endParaRPr lang="en-US" sz="1000" dirty="0"/>
            </a:p>
          </p:txBody>
        </p:sp>
        <p:sp>
          <p:nvSpPr>
            <p:cNvPr id="31" name="TextBox 30"/>
            <p:cNvSpPr txBox="1"/>
            <p:nvPr/>
          </p:nvSpPr>
          <p:spPr>
            <a:xfrm>
              <a:off x="5770944" y="1788239"/>
              <a:ext cx="1125763" cy="246221"/>
            </a:xfrm>
            <a:prstGeom prst="rect">
              <a:avLst/>
            </a:prstGeom>
            <a:noFill/>
          </p:spPr>
          <p:txBody>
            <a:bodyPr wrap="square" rtlCol="0">
              <a:spAutoFit/>
            </a:bodyPr>
            <a:lstStyle/>
            <a:p>
              <a:r>
                <a:rPr lang="en-US" sz="1000" dirty="0"/>
                <a:t>q</a:t>
              </a:r>
              <a:r>
                <a:rPr lang="en-US" sz="1000" dirty="0" smtClean="0"/>
                <a:t>=600MeV/c</a:t>
              </a:r>
              <a:endParaRPr lang="en-US" sz="1000" dirty="0"/>
            </a:p>
          </p:txBody>
        </p:sp>
        <p:sp>
          <p:nvSpPr>
            <p:cNvPr id="32" name="TextBox 31"/>
            <p:cNvSpPr txBox="1"/>
            <p:nvPr/>
          </p:nvSpPr>
          <p:spPr>
            <a:xfrm>
              <a:off x="7643435" y="1769681"/>
              <a:ext cx="1125763" cy="246221"/>
            </a:xfrm>
            <a:prstGeom prst="rect">
              <a:avLst/>
            </a:prstGeom>
            <a:noFill/>
          </p:spPr>
          <p:txBody>
            <a:bodyPr wrap="square" rtlCol="0">
              <a:spAutoFit/>
            </a:bodyPr>
            <a:lstStyle/>
            <a:p>
              <a:r>
                <a:rPr lang="en-US" sz="1000" dirty="0"/>
                <a:t>q</a:t>
              </a:r>
              <a:r>
                <a:rPr lang="en-US" sz="1000" dirty="0" smtClean="0"/>
                <a:t>=700MeV/c</a:t>
              </a:r>
              <a:endParaRPr lang="en-US" sz="1000" dirty="0"/>
            </a:p>
          </p:txBody>
        </p:sp>
        <p:sp>
          <p:nvSpPr>
            <p:cNvPr id="37" name="Rectangle 36"/>
            <p:cNvSpPr/>
            <p:nvPr/>
          </p:nvSpPr>
          <p:spPr>
            <a:xfrm>
              <a:off x="660400" y="3522133"/>
              <a:ext cx="7937827" cy="186266"/>
            </a:xfrm>
            <a:prstGeom prst="rect">
              <a:avLst/>
            </a:prstGeom>
            <a:solidFill>
              <a:srgbClr val="FFFFFF"/>
            </a:solidFill>
            <a:ln>
              <a:noFill/>
            </a:ln>
            <a:effectLst>
              <a:outerShdw blurRad="40000" dist="23000" dir="5400000" rotWithShape="0">
                <a:srgbClr val="000000">
                  <a:alpha val="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TextBox 37"/>
            <p:cNvSpPr txBox="1"/>
            <p:nvPr/>
          </p:nvSpPr>
          <p:spPr>
            <a:xfrm>
              <a:off x="660400" y="3536665"/>
              <a:ext cx="8754534" cy="276999"/>
            </a:xfrm>
            <a:prstGeom prst="rect">
              <a:avLst/>
            </a:prstGeom>
            <a:noFill/>
          </p:spPr>
          <p:txBody>
            <a:bodyPr wrap="square" rtlCol="0">
              <a:spAutoFit/>
            </a:bodyPr>
            <a:lstStyle/>
            <a:p>
              <a:r>
                <a:rPr lang="en-US" sz="1200" dirty="0">
                  <a:cs typeface="Symbol" charset="2"/>
                </a:rPr>
                <a:t> </a:t>
              </a:r>
              <a:r>
                <a:rPr lang="en-US" sz="1200" dirty="0" err="1">
                  <a:cs typeface="Symbol" charset="2"/>
                </a:rPr>
                <a:t>ω</a:t>
              </a:r>
              <a:r>
                <a:rPr lang="en-US" sz="1200" dirty="0">
                  <a:cs typeface="Symbol" charset="2"/>
                </a:rPr>
                <a:t>(MeV)                                      </a:t>
              </a:r>
              <a:r>
                <a:rPr lang="en-US" sz="1200" dirty="0" err="1">
                  <a:cs typeface="Symbol" charset="2"/>
                </a:rPr>
                <a:t>ω</a:t>
              </a:r>
              <a:r>
                <a:rPr lang="en-US" sz="1200" dirty="0">
                  <a:cs typeface="Symbol" charset="2"/>
                </a:rPr>
                <a:t>(MeV)                                          </a:t>
              </a:r>
              <a:r>
                <a:rPr lang="en-US" sz="1200" dirty="0" err="1">
                  <a:cs typeface="Symbol" charset="2"/>
                </a:rPr>
                <a:t>ω</a:t>
              </a:r>
              <a:r>
                <a:rPr lang="en-US" sz="1200" dirty="0">
                  <a:cs typeface="Symbol" charset="2"/>
                </a:rPr>
                <a:t>(MeV)                                         </a:t>
              </a:r>
              <a:r>
                <a:rPr lang="en-US" sz="1200" dirty="0" err="1">
                  <a:cs typeface="Symbol" charset="2"/>
                </a:rPr>
                <a:t>ω</a:t>
              </a:r>
              <a:r>
                <a:rPr lang="en-US" sz="1200" dirty="0">
                  <a:cs typeface="Symbol" charset="2"/>
                </a:rPr>
                <a:t>(MeV)                                       </a:t>
              </a:r>
              <a:r>
                <a:rPr lang="en-US" sz="1200" dirty="0" err="1">
                  <a:cs typeface="Symbol" charset="2"/>
                </a:rPr>
                <a:t>ω</a:t>
              </a:r>
              <a:r>
                <a:rPr lang="en-US" sz="1200" dirty="0">
                  <a:cs typeface="Symbol" charset="2"/>
                </a:rPr>
                <a:t>(MeV)</a:t>
              </a:r>
              <a:endParaRPr lang="en-US" sz="1200" dirty="0">
                <a:latin typeface="Symbol" charset="2"/>
                <a:cs typeface="Symbol" charset="2"/>
              </a:endParaRPr>
            </a:p>
          </p:txBody>
        </p:sp>
      </p:grpSp>
      <p:grpSp>
        <p:nvGrpSpPr>
          <p:cNvPr id="42" name="Group 41"/>
          <p:cNvGrpSpPr/>
          <p:nvPr/>
        </p:nvGrpSpPr>
        <p:grpSpPr>
          <a:xfrm>
            <a:off x="1" y="3741279"/>
            <a:ext cx="9144000" cy="2490188"/>
            <a:chOff x="1" y="3741279"/>
            <a:chExt cx="9144000" cy="2490188"/>
          </a:xfrm>
        </p:grpSpPr>
        <p:grpSp>
          <p:nvGrpSpPr>
            <p:cNvPr id="41" name="Group 40"/>
            <p:cNvGrpSpPr/>
            <p:nvPr/>
          </p:nvGrpSpPr>
          <p:grpSpPr>
            <a:xfrm>
              <a:off x="1" y="4044002"/>
              <a:ext cx="9144000" cy="2043532"/>
              <a:chOff x="1" y="4044002"/>
              <a:chExt cx="9144000" cy="2043532"/>
            </a:xfrm>
          </p:grpSpPr>
          <p:pic>
            <p:nvPicPr>
              <p:cNvPr id="4" name="Picture 3"/>
              <p:cNvPicPr>
                <a:picLocks noChangeAspect="1"/>
              </p:cNvPicPr>
              <p:nvPr/>
            </p:nvPicPr>
            <p:blipFill>
              <a:blip r:embed="rId6">
                <a:grayscl/>
              </a:blip>
              <a:stretch>
                <a:fillRect/>
              </a:stretch>
            </p:blipFill>
            <p:spPr>
              <a:xfrm>
                <a:off x="1" y="4044002"/>
                <a:ext cx="3844192" cy="2043532"/>
              </a:xfrm>
              <a:prstGeom prst="rect">
                <a:avLst/>
              </a:prstGeom>
            </p:spPr>
          </p:pic>
          <p:pic>
            <p:nvPicPr>
              <p:cNvPr id="5" name="Picture 4"/>
              <p:cNvPicPr>
                <a:picLocks noChangeAspect="1"/>
              </p:cNvPicPr>
              <p:nvPr/>
            </p:nvPicPr>
            <p:blipFill>
              <a:blip r:embed="rId7">
                <a:grayscl/>
              </a:blip>
              <a:stretch>
                <a:fillRect/>
              </a:stretch>
            </p:blipFill>
            <p:spPr>
              <a:xfrm>
                <a:off x="3844193" y="4094381"/>
                <a:ext cx="1704187" cy="1993153"/>
              </a:xfrm>
              <a:prstGeom prst="rect">
                <a:avLst/>
              </a:prstGeom>
            </p:spPr>
          </p:pic>
          <p:pic>
            <p:nvPicPr>
              <p:cNvPr id="6" name="Picture 5"/>
              <p:cNvPicPr>
                <a:picLocks noChangeAspect="1"/>
              </p:cNvPicPr>
              <p:nvPr/>
            </p:nvPicPr>
            <p:blipFill rotWithShape="1">
              <a:blip r:embed="rId8">
                <a:grayscl/>
              </a:blip>
              <a:srcRect l="53208" t="4487"/>
              <a:stretch/>
            </p:blipFill>
            <p:spPr>
              <a:xfrm>
                <a:off x="5548380" y="4140200"/>
                <a:ext cx="1849673" cy="1896954"/>
              </a:xfrm>
              <a:prstGeom prst="rect">
                <a:avLst/>
              </a:prstGeom>
            </p:spPr>
          </p:pic>
          <p:pic>
            <p:nvPicPr>
              <p:cNvPr id="7" name="Picture 6"/>
              <p:cNvPicPr>
                <a:picLocks noChangeAspect="1"/>
              </p:cNvPicPr>
              <p:nvPr/>
            </p:nvPicPr>
            <p:blipFill>
              <a:blip r:embed="rId9">
                <a:grayscl/>
              </a:blip>
              <a:stretch>
                <a:fillRect/>
              </a:stretch>
            </p:blipFill>
            <p:spPr>
              <a:xfrm>
                <a:off x="7398053" y="4094380"/>
                <a:ext cx="1745948" cy="1993153"/>
              </a:xfrm>
              <a:prstGeom prst="rect">
                <a:avLst/>
              </a:prstGeom>
            </p:spPr>
          </p:pic>
        </p:grpSp>
        <p:sp>
          <p:nvSpPr>
            <p:cNvPr id="14" name="TextBox 13"/>
            <p:cNvSpPr txBox="1"/>
            <p:nvPr/>
          </p:nvSpPr>
          <p:spPr>
            <a:xfrm>
              <a:off x="4074584" y="3741279"/>
              <a:ext cx="867506" cy="461665"/>
            </a:xfrm>
            <a:prstGeom prst="rect">
              <a:avLst/>
            </a:prstGeom>
            <a:noFill/>
          </p:spPr>
          <p:txBody>
            <a:bodyPr wrap="square" rtlCol="0">
              <a:spAutoFit/>
            </a:bodyPr>
            <a:lstStyle/>
            <a:p>
              <a:r>
                <a:rPr lang="en-US" sz="2400" baseline="30000" dirty="0" smtClean="0"/>
                <a:t>4</a:t>
              </a:r>
              <a:r>
                <a:rPr lang="en-US" sz="2400" dirty="0" smtClean="0"/>
                <a:t>He</a:t>
              </a:r>
              <a:endParaRPr lang="en-US" sz="2400" dirty="0"/>
            </a:p>
          </p:txBody>
        </p:sp>
        <p:sp>
          <p:nvSpPr>
            <p:cNvPr id="22" name="Rectangle 21"/>
            <p:cNvSpPr/>
            <p:nvPr/>
          </p:nvSpPr>
          <p:spPr>
            <a:xfrm>
              <a:off x="1236133" y="4493090"/>
              <a:ext cx="588434" cy="184150"/>
            </a:xfrm>
            <a:prstGeom prst="rect">
              <a:avLst/>
            </a:prstGeom>
            <a:solidFill>
              <a:schemeClr val="bg1"/>
            </a:solidFill>
            <a:ln>
              <a:noFill/>
            </a:ln>
            <a:effectLst>
              <a:outerShdw blurRad="40000" dist="23000" dir="5400000" rotWithShape="0">
                <a:schemeClr val="bg1">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ectangle 22"/>
            <p:cNvSpPr/>
            <p:nvPr/>
          </p:nvSpPr>
          <p:spPr>
            <a:xfrm>
              <a:off x="3304443" y="4565994"/>
              <a:ext cx="444500" cy="184150"/>
            </a:xfrm>
            <a:prstGeom prst="rect">
              <a:avLst/>
            </a:prstGeom>
            <a:solidFill>
              <a:schemeClr val="bg1"/>
            </a:solidFill>
            <a:ln>
              <a:noFill/>
            </a:ln>
            <a:effectLst>
              <a:outerShdw blurRad="40000" dist="23000" dir="5400000" rotWithShape="0">
                <a:schemeClr val="bg1">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Rectangle 23"/>
            <p:cNvSpPr/>
            <p:nvPr/>
          </p:nvSpPr>
          <p:spPr>
            <a:xfrm>
              <a:off x="4953000" y="4347634"/>
              <a:ext cx="444500" cy="323850"/>
            </a:xfrm>
            <a:prstGeom prst="rect">
              <a:avLst/>
            </a:prstGeom>
            <a:solidFill>
              <a:schemeClr val="bg1"/>
            </a:solidFill>
            <a:ln>
              <a:noFill/>
            </a:ln>
            <a:effectLst>
              <a:outerShdw blurRad="40000" dist="23000" dir="5400000" rotWithShape="0">
                <a:schemeClr val="bg1">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ectangle 24"/>
            <p:cNvSpPr/>
            <p:nvPr/>
          </p:nvSpPr>
          <p:spPr>
            <a:xfrm>
              <a:off x="6896707" y="4347634"/>
              <a:ext cx="444500" cy="323850"/>
            </a:xfrm>
            <a:prstGeom prst="rect">
              <a:avLst/>
            </a:prstGeom>
            <a:solidFill>
              <a:schemeClr val="bg1"/>
            </a:solidFill>
            <a:ln>
              <a:noFill/>
            </a:ln>
            <a:effectLst>
              <a:outerShdw blurRad="40000" dist="23000" dir="5400000" rotWithShape="0">
                <a:schemeClr val="bg1">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Rectangle 25"/>
            <p:cNvSpPr/>
            <p:nvPr/>
          </p:nvSpPr>
          <p:spPr>
            <a:xfrm>
              <a:off x="8598227" y="4442884"/>
              <a:ext cx="444500" cy="228600"/>
            </a:xfrm>
            <a:prstGeom prst="rect">
              <a:avLst/>
            </a:prstGeom>
            <a:solidFill>
              <a:schemeClr val="bg1"/>
            </a:solidFill>
            <a:ln>
              <a:noFill/>
            </a:ln>
            <a:effectLst>
              <a:outerShdw blurRad="40000" dist="23000" dir="5400000" rotWithShape="0">
                <a:schemeClr val="bg1">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TextBox 27"/>
            <p:cNvSpPr txBox="1"/>
            <p:nvPr/>
          </p:nvSpPr>
          <p:spPr>
            <a:xfrm>
              <a:off x="946149" y="4224523"/>
              <a:ext cx="1125763" cy="246221"/>
            </a:xfrm>
            <a:prstGeom prst="rect">
              <a:avLst/>
            </a:prstGeom>
            <a:noFill/>
          </p:spPr>
          <p:txBody>
            <a:bodyPr wrap="square" rtlCol="0">
              <a:spAutoFit/>
            </a:bodyPr>
            <a:lstStyle/>
            <a:p>
              <a:r>
                <a:rPr lang="en-US" sz="1000" dirty="0"/>
                <a:t>q</a:t>
              </a:r>
              <a:r>
                <a:rPr lang="en-US" sz="1000" dirty="0" smtClean="0"/>
                <a:t>=300MeV/c</a:t>
              </a:r>
              <a:endParaRPr lang="en-US" sz="1000" dirty="0"/>
            </a:p>
          </p:txBody>
        </p:sp>
        <p:sp>
          <p:nvSpPr>
            <p:cNvPr id="33" name="TextBox 32"/>
            <p:cNvSpPr txBox="1"/>
            <p:nvPr/>
          </p:nvSpPr>
          <p:spPr>
            <a:xfrm>
              <a:off x="2870504" y="4246869"/>
              <a:ext cx="1125763" cy="246221"/>
            </a:xfrm>
            <a:prstGeom prst="rect">
              <a:avLst/>
            </a:prstGeom>
            <a:noFill/>
          </p:spPr>
          <p:txBody>
            <a:bodyPr wrap="square" rtlCol="0">
              <a:spAutoFit/>
            </a:bodyPr>
            <a:lstStyle/>
            <a:p>
              <a:r>
                <a:rPr lang="en-US" sz="1000" dirty="0"/>
                <a:t>q</a:t>
              </a:r>
              <a:r>
                <a:rPr lang="en-US" sz="1000" dirty="0" smtClean="0"/>
                <a:t>=400MeV/c</a:t>
              </a:r>
              <a:endParaRPr lang="en-US" sz="1000" dirty="0"/>
            </a:p>
          </p:txBody>
        </p:sp>
        <p:sp>
          <p:nvSpPr>
            <p:cNvPr id="34" name="TextBox 33"/>
            <p:cNvSpPr txBox="1"/>
            <p:nvPr/>
          </p:nvSpPr>
          <p:spPr>
            <a:xfrm>
              <a:off x="4488082" y="4319773"/>
              <a:ext cx="1125763" cy="246221"/>
            </a:xfrm>
            <a:prstGeom prst="rect">
              <a:avLst/>
            </a:prstGeom>
            <a:noFill/>
          </p:spPr>
          <p:txBody>
            <a:bodyPr wrap="square" rtlCol="0">
              <a:spAutoFit/>
            </a:bodyPr>
            <a:lstStyle/>
            <a:p>
              <a:r>
                <a:rPr lang="en-US" sz="1000" dirty="0"/>
                <a:t>q</a:t>
              </a:r>
              <a:r>
                <a:rPr lang="en-US" sz="1000" dirty="0" smtClean="0"/>
                <a:t>=500MeV/c</a:t>
              </a:r>
              <a:endParaRPr lang="en-US" sz="1000" dirty="0"/>
            </a:p>
          </p:txBody>
        </p:sp>
        <p:sp>
          <p:nvSpPr>
            <p:cNvPr id="35" name="TextBox 34"/>
            <p:cNvSpPr txBox="1"/>
            <p:nvPr/>
          </p:nvSpPr>
          <p:spPr>
            <a:xfrm>
              <a:off x="5770944" y="4246869"/>
              <a:ext cx="1125763" cy="246221"/>
            </a:xfrm>
            <a:prstGeom prst="rect">
              <a:avLst/>
            </a:prstGeom>
            <a:noFill/>
          </p:spPr>
          <p:txBody>
            <a:bodyPr wrap="square" rtlCol="0">
              <a:spAutoFit/>
            </a:bodyPr>
            <a:lstStyle/>
            <a:p>
              <a:r>
                <a:rPr lang="en-US" sz="1000" dirty="0"/>
                <a:t>q</a:t>
              </a:r>
              <a:r>
                <a:rPr lang="en-US" sz="1000" dirty="0" smtClean="0"/>
                <a:t>=600MeV/c</a:t>
              </a:r>
              <a:endParaRPr lang="en-US" sz="1000" dirty="0"/>
            </a:p>
          </p:txBody>
        </p:sp>
        <p:sp>
          <p:nvSpPr>
            <p:cNvPr id="36" name="TextBox 35"/>
            <p:cNvSpPr txBox="1"/>
            <p:nvPr/>
          </p:nvSpPr>
          <p:spPr>
            <a:xfrm>
              <a:off x="7552114" y="4246869"/>
              <a:ext cx="1125763" cy="246221"/>
            </a:xfrm>
            <a:prstGeom prst="rect">
              <a:avLst/>
            </a:prstGeom>
            <a:noFill/>
          </p:spPr>
          <p:txBody>
            <a:bodyPr wrap="square" rtlCol="0">
              <a:spAutoFit/>
            </a:bodyPr>
            <a:lstStyle/>
            <a:p>
              <a:r>
                <a:rPr lang="en-US" sz="1000" dirty="0"/>
                <a:t>q</a:t>
              </a:r>
              <a:r>
                <a:rPr lang="en-US" sz="1000" dirty="0" smtClean="0"/>
                <a:t>=700MeV/c</a:t>
              </a:r>
              <a:endParaRPr lang="en-US" sz="1000" dirty="0"/>
            </a:p>
          </p:txBody>
        </p:sp>
        <p:sp>
          <p:nvSpPr>
            <p:cNvPr id="39" name="Rectangle 38"/>
            <p:cNvSpPr/>
            <p:nvPr/>
          </p:nvSpPr>
          <p:spPr>
            <a:xfrm>
              <a:off x="842585" y="5943601"/>
              <a:ext cx="7681232" cy="287866"/>
            </a:xfrm>
            <a:prstGeom prst="rect">
              <a:avLst/>
            </a:prstGeom>
            <a:solidFill>
              <a:srgbClr val="FFFFFF"/>
            </a:solidFill>
            <a:ln>
              <a:noFill/>
            </a:ln>
            <a:effectLst>
              <a:outerShdw blurRad="40000" dist="23000" dir="5400000" rotWithShape="0">
                <a:schemeClr val="bg1">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TextBox 39"/>
            <p:cNvSpPr txBox="1"/>
            <p:nvPr/>
          </p:nvSpPr>
          <p:spPr>
            <a:xfrm>
              <a:off x="302836" y="5954468"/>
              <a:ext cx="8576277" cy="276999"/>
            </a:xfrm>
            <a:prstGeom prst="rect">
              <a:avLst/>
            </a:prstGeom>
            <a:noFill/>
          </p:spPr>
          <p:txBody>
            <a:bodyPr wrap="square" rtlCol="0">
              <a:spAutoFit/>
            </a:bodyPr>
            <a:lstStyle/>
            <a:p>
              <a:r>
                <a:rPr lang="en-US" sz="1200" dirty="0" smtClean="0"/>
                <a:t>             </a:t>
              </a:r>
              <a:r>
                <a:rPr lang="en-US" sz="1200" dirty="0" smtClean="0">
                  <a:cs typeface="Symbol" charset="2"/>
                </a:rPr>
                <a:t> </a:t>
              </a:r>
              <a:r>
                <a:rPr lang="en-US" sz="1200" dirty="0" err="1">
                  <a:cs typeface="Symbol" charset="2"/>
                </a:rPr>
                <a:t>ω</a:t>
              </a:r>
              <a:r>
                <a:rPr lang="en-US" sz="1200" dirty="0">
                  <a:cs typeface="Symbol" charset="2"/>
                </a:rPr>
                <a:t>(MeV) </a:t>
              </a:r>
              <a:r>
                <a:rPr lang="en-US" sz="1200" dirty="0" smtClean="0">
                  <a:cs typeface="Symbol" charset="2"/>
                </a:rPr>
                <a:t>                                   </a:t>
              </a:r>
              <a:r>
                <a:rPr lang="en-US" sz="1200" dirty="0" err="1" smtClean="0">
                  <a:cs typeface="Symbol" charset="2"/>
                </a:rPr>
                <a:t>ω</a:t>
              </a:r>
              <a:r>
                <a:rPr lang="en-US" sz="1200" dirty="0">
                  <a:cs typeface="Symbol" charset="2"/>
                </a:rPr>
                <a:t>(MeV) </a:t>
              </a:r>
              <a:r>
                <a:rPr lang="en-US" sz="1200" dirty="0" smtClean="0">
                  <a:cs typeface="Symbol" charset="2"/>
                </a:rPr>
                <a:t>                                          </a:t>
              </a:r>
              <a:r>
                <a:rPr lang="en-US" sz="1200" dirty="0" err="1" smtClean="0">
                  <a:cs typeface="Symbol" charset="2"/>
                </a:rPr>
                <a:t>ω</a:t>
              </a:r>
              <a:r>
                <a:rPr lang="en-US" sz="1200" dirty="0">
                  <a:cs typeface="Symbol" charset="2"/>
                </a:rPr>
                <a:t>(MeV</a:t>
              </a:r>
              <a:r>
                <a:rPr lang="en-US" sz="1200" dirty="0" smtClean="0">
                  <a:cs typeface="Symbol" charset="2"/>
                </a:rPr>
                <a:t>)                                      </a:t>
              </a:r>
              <a:r>
                <a:rPr lang="en-US" sz="1200" dirty="0" err="1">
                  <a:cs typeface="Symbol" charset="2"/>
                </a:rPr>
                <a:t>ω</a:t>
              </a:r>
              <a:r>
                <a:rPr lang="en-US" sz="1200" dirty="0">
                  <a:cs typeface="Symbol" charset="2"/>
                </a:rPr>
                <a:t>(MeV</a:t>
              </a:r>
              <a:r>
                <a:rPr lang="en-US" sz="1200" dirty="0" smtClean="0">
                  <a:cs typeface="Symbol" charset="2"/>
                </a:rPr>
                <a:t>)                                       </a:t>
              </a:r>
              <a:r>
                <a:rPr lang="en-US" sz="1200" dirty="0" err="1">
                  <a:cs typeface="Symbol" charset="2"/>
                </a:rPr>
                <a:t>ω</a:t>
              </a:r>
              <a:r>
                <a:rPr lang="en-US" sz="1200" dirty="0">
                  <a:cs typeface="Symbol" charset="2"/>
                </a:rPr>
                <a:t>(MeV) </a:t>
              </a:r>
              <a:endParaRPr lang="en-US" sz="1200" dirty="0"/>
            </a:p>
          </p:txBody>
        </p:sp>
      </p:grpSp>
    </p:spTree>
    <p:extLst>
      <p:ext uri="{BB962C8B-B14F-4D97-AF65-F5344CB8AC3E}">
        <p14:creationId xmlns:p14="http://schemas.microsoft.com/office/powerpoint/2010/main" val="229393409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68474" y="53835"/>
            <a:ext cx="8797673" cy="461665"/>
          </a:xfrm>
          <a:prstGeom prst="rect">
            <a:avLst/>
          </a:prstGeom>
          <a:noFill/>
        </p:spPr>
        <p:txBody>
          <a:bodyPr wrap="square" rtlCol="0">
            <a:spAutoFit/>
          </a:bodyPr>
          <a:lstStyle/>
          <a:p>
            <a:r>
              <a:rPr lang="en-US" sz="2400" baseline="30000" dirty="0" smtClean="0"/>
              <a:t>3</a:t>
            </a:r>
            <a:r>
              <a:rPr lang="en-US" sz="2400" dirty="0" smtClean="0"/>
              <a:t>He and </a:t>
            </a:r>
            <a:r>
              <a:rPr lang="en-US" sz="2400" baseline="30000" dirty="0" smtClean="0"/>
              <a:t>4</a:t>
            </a:r>
            <a:r>
              <a:rPr lang="en-US" sz="2400" dirty="0" smtClean="0"/>
              <a:t>He Longitudinal and Transverse Scaled Response Functions  </a:t>
            </a:r>
            <a:endParaRPr lang="en-US" sz="2400" dirty="0"/>
          </a:p>
        </p:txBody>
      </p:sp>
      <p:pic>
        <p:nvPicPr>
          <p:cNvPr id="8" name="Picture 7"/>
          <p:cNvPicPr>
            <a:picLocks noChangeAspect="1"/>
          </p:cNvPicPr>
          <p:nvPr/>
        </p:nvPicPr>
        <p:blipFill>
          <a:blip r:embed="rId2"/>
          <a:stretch>
            <a:fillRect/>
          </a:stretch>
        </p:blipFill>
        <p:spPr>
          <a:xfrm>
            <a:off x="3556000" y="5078332"/>
            <a:ext cx="2097616" cy="804087"/>
          </a:xfrm>
          <a:prstGeom prst="rect">
            <a:avLst/>
          </a:prstGeom>
        </p:spPr>
      </p:pic>
      <p:sp>
        <p:nvSpPr>
          <p:cNvPr id="10" name="Rectangle 9"/>
          <p:cNvSpPr/>
          <p:nvPr/>
        </p:nvSpPr>
        <p:spPr>
          <a:xfrm>
            <a:off x="2780615" y="494422"/>
            <a:ext cx="3379042" cy="369332"/>
          </a:xfrm>
          <a:prstGeom prst="rect">
            <a:avLst/>
          </a:prstGeom>
        </p:spPr>
        <p:txBody>
          <a:bodyPr wrap="square">
            <a:spAutoFit/>
          </a:bodyPr>
          <a:lstStyle/>
          <a:p>
            <a:r>
              <a:rPr lang="en-US" i="1" dirty="0"/>
              <a:t>Phys. Rev. C65 024002  (</a:t>
            </a:r>
            <a:r>
              <a:rPr lang="en-US" i="1" dirty="0" smtClean="0"/>
              <a:t>2002)</a:t>
            </a:r>
            <a:endParaRPr lang="en-US" i="1" dirty="0"/>
          </a:p>
        </p:txBody>
      </p:sp>
      <p:grpSp>
        <p:nvGrpSpPr>
          <p:cNvPr id="21" name="Group 20"/>
          <p:cNvGrpSpPr/>
          <p:nvPr/>
        </p:nvGrpSpPr>
        <p:grpSpPr>
          <a:xfrm>
            <a:off x="869487" y="5863098"/>
            <a:ext cx="7044267" cy="830997"/>
            <a:chOff x="869487" y="5863098"/>
            <a:chExt cx="7044267" cy="830997"/>
          </a:xfrm>
        </p:grpSpPr>
        <p:sp>
          <p:nvSpPr>
            <p:cNvPr id="9" name="TextBox 8"/>
            <p:cNvSpPr txBox="1"/>
            <p:nvPr/>
          </p:nvSpPr>
          <p:spPr>
            <a:xfrm>
              <a:off x="869487" y="5863098"/>
              <a:ext cx="7044267" cy="830997"/>
            </a:xfrm>
            <a:prstGeom prst="rect">
              <a:avLst/>
            </a:prstGeom>
            <a:noFill/>
          </p:spPr>
          <p:txBody>
            <a:bodyPr wrap="square" rtlCol="0">
              <a:spAutoFit/>
            </a:bodyPr>
            <a:lstStyle/>
            <a:p>
              <a:r>
                <a:rPr lang="en-US" sz="2400" dirty="0" smtClean="0"/>
                <a:t>  Note : </a:t>
              </a:r>
              <a:r>
                <a:rPr lang="en-US" sz="2400" dirty="0" smtClean="0">
                  <a:solidFill>
                    <a:srgbClr val="3366FF"/>
                  </a:solidFill>
                </a:rPr>
                <a:t>Change in </a:t>
              </a:r>
              <a:r>
                <a:rPr lang="en-US" sz="2400" i="1" dirty="0" err="1" smtClean="0">
                  <a:solidFill>
                    <a:srgbClr val="3366FF"/>
                  </a:solidFill>
                  <a:latin typeface="Times New Roman"/>
                  <a:cs typeface="Times New Roman"/>
                </a:rPr>
                <a:t>f</a:t>
              </a:r>
              <a:r>
                <a:rPr lang="en-US" sz="2400" i="1" baseline="-25000" dirty="0" err="1" smtClean="0">
                  <a:solidFill>
                    <a:srgbClr val="3366FF"/>
                  </a:solidFill>
                  <a:latin typeface="Times New Roman"/>
                  <a:cs typeface="Times New Roman"/>
                </a:rPr>
                <a:t>T</a:t>
              </a:r>
              <a:r>
                <a:rPr lang="en-US" sz="2400" i="1" dirty="0" smtClean="0">
                  <a:solidFill>
                    <a:srgbClr val="3366FF"/>
                  </a:solidFill>
                  <a:latin typeface="Times New Roman"/>
                  <a:cs typeface="Times New Roman"/>
                </a:rPr>
                <a:t>/</a:t>
              </a:r>
              <a:r>
                <a:rPr lang="en-US" sz="2400" i="1" dirty="0" err="1" smtClean="0">
                  <a:solidFill>
                    <a:srgbClr val="3366FF"/>
                  </a:solidFill>
                  <a:latin typeface="Times New Roman"/>
                  <a:cs typeface="Times New Roman"/>
                </a:rPr>
                <a:t>f</a:t>
              </a:r>
              <a:r>
                <a:rPr lang="en-US" sz="2400" i="1" baseline="-25000" dirty="0" err="1" smtClean="0">
                  <a:solidFill>
                    <a:srgbClr val="3366FF"/>
                  </a:solidFill>
                  <a:latin typeface="Times New Roman"/>
                  <a:cs typeface="Times New Roman"/>
                </a:rPr>
                <a:t>L</a:t>
              </a:r>
              <a:r>
                <a:rPr lang="en-US" sz="2400" i="1" baseline="-25000" dirty="0" smtClean="0">
                  <a:solidFill>
                    <a:srgbClr val="3366FF"/>
                  </a:solidFill>
                  <a:latin typeface="Times New Roman"/>
                  <a:cs typeface="Times New Roman"/>
                </a:rPr>
                <a:t>   </a:t>
              </a:r>
              <a:r>
                <a:rPr lang="en-US" sz="2400" dirty="0" smtClean="0">
                  <a:solidFill>
                    <a:srgbClr val="3366FF"/>
                  </a:solidFill>
                  <a:cs typeface="Times New Roman"/>
                </a:rPr>
                <a:t>and</a:t>
              </a:r>
              <a:r>
                <a:rPr lang="en-US" sz="2400" i="1" baseline="-25000" dirty="0" smtClean="0">
                  <a:solidFill>
                    <a:srgbClr val="3366FF"/>
                  </a:solidFill>
                  <a:latin typeface="Times New Roman"/>
                  <a:cs typeface="Times New Roman"/>
                </a:rPr>
                <a:t> </a:t>
              </a:r>
              <a:r>
                <a:rPr lang="en-US" sz="2400" dirty="0" smtClean="0">
                  <a:solidFill>
                    <a:srgbClr val="3366FF"/>
                  </a:solidFill>
                </a:rPr>
                <a:t>shift </a:t>
              </a:r>
              <a:r>
                <a:rPr lang="en-US" sz="2400" dirty="0">
                  <a:solidFill>
                    <a:srgbClr val="3366FF"/>
                  </a:solidFill>
                </a:rPr>
                <a:t>to higher values of  </a:t>
              </a:r>
              <a:r>
                <a:rPr lang="en-US" sz="2400" dirty="0" smtClean="0">
                  <a:solidFill>
                    <a:srgbClr val="3366FF"/>
                  </a:solidFill>
                </a:rPr>
                <a:t>    </a:t>
              </a:r>
              <a:r>
                <a:rPr lang="en-US" sz="2400" i="1" dirty="0" smtClean="0">
                  <a:solidFill>
                    <a:srgbClr val="3366FF"/>
                  </a:solidFill>
                  <a:latin typeface="Times New Roman"/>
                  <a:cs typeface="Times New Roman"/>
                </a:rPr>
                <a:t> </a:t>
              </a:r>
            </a:p>
            <a:p>
              <a:r>
                <a:rPr lang="en-US" sz="2400" i="1" dirty="0">
                  <a:solidFill>
                    <a:srgbClr val="3366FF"/>
                  </a:solidFill>
                  <a:latin typeface="Times New Roman"/>
                  <a:cs typeface="Times New Roman"/>
                </a:rPr>
                <a:t> </a:t>
              </a:r>
              <a:r>
                <a:rPr lang="en-US" sz="2400" i="1" dirty="0" smtClean="0">
                  <a:solidFill>
                    <a:srgbClr val="3366FF"/>
                  </a:solidFill>
                  <a:latin typeface="Times New Roman"/>
                  <a:cs typeface="Times New Roman"/>
                </a:rPr>
                <a:t>                      </a:t>
              </a:r>
              <a:r>
                <a:rPr lang="en-US" sz="2400" dirty="0" smtClean="0">
                  <a:solidFill>
                    <a:srgbClr val="3366FF"/>
                  </a:solidFill>
                </a:rPr>
                <a:t>between </a:t>
              </a:r>
              <a:r>
                <a:rPr lang="en-US" sz="2400" baseline="30000" dirty="0" smtClean="0">
                  <a:solidFill>
                    <a:srgbClr val="3366FF"/>
                  </a:solidFill>
                </a:rPr>
                <a:t>3</a:t>
              </a:r>
              <a:r>
                <a:rPr lang="en-US" sz="2400" dirty="0" smtClean="0">
                  <a:solidFill>
                    <a:srgbClr val="3366FF"/>
                  </a:solidFill>
                </a:rPr>
                <a:t>He and </a:t>
              </a:r>
              <a:r>
                <a:rPr lang="en-US" sz="2400" baseline="30000" dirty="0" smtClean="0">
                  <a:solidFill>
                    <a:srgbClr val="3366FF"/>
                  </a:solidFill>
                </a:rPr>
                <a:t>4</a:t>
              </a:r>
              <a:r>
                <a:rPr lang="en-US" sz="2400" dirty="0" smtClean="0">
                  <a:solidFill>
                    <a:srgbClr val="3366FF"/>
                  </a:solidFill>
                </a:rPr>
                <a:t>He</a:t>
              </a:r>
              <a:r>
                <a:rPr lang="en-US" dirty="0" smtClean="0">
                  <a:solidFill>
                    <a:srgbClr val="3366FF"/>
                  </a:solidFill>
                </a:rPr>
                <a:t>, </a:t>
              </a:r>
              <a:endParaRPr lang="en-US" dirty="0">
                <a:solidFill>
                  <a:srgbClr val="3366FF"/>
                </a:solidFill>
              </a:endParaRPr>
            </a:p>
          </p:txBody>
        </p:sp>
        <p:pic>
          <p:nvPicPr>
            <p:cNvPr id="11" name="Picture 10"/>
            <p:cNvPicPr>
              <a:picLocks noChangeAspect="1"/>
            </p:cNvPicPr>
            <p:nvPr/>
          </p:nvPicPr>
          <p:blipFill>
            <a:blip r:embed="rId3"/>
            <a:stretch>
              <a:fillRect/>
            </a:stretch>
          </p:blipFill>
          <p:spPr>
            <a:xfrm>
              <a:off x="7359848" y="5882977"/>
              <a:ext cx="395620" cy="395620"/>
            </a:xfrm>
            <a:prstGeom prst="rect">
              <a:avLst/>
            </a:prstGeom>
          </p:spPr>
        </p:pic>
      </p:grpSp>
      <p:pic>
        <p:nvPicPr>
          <p:cNvPr id="18" name="Picture 17"/>
          <p:cNvPicPr>
            <a:picLocks noChangeAspect="1"/>
          </p:cNvPicPr>
          <p:nvPr/>
        </p:nvPicPr>
        <p:blipFill>
          <a:blip r:embed="rId4"/>
          <a:stretch>
            <a:fillRect/>
          </a:stretch>
        </p:blipFill>
        <p:spPr>
          <a:xfrm>
            <a:off x="1082914" y="874930"/>
            <a:ext cx="2710046" cy="833860"/>
          </a:xfrm>
          <a:prstGeom prst="rect">
            <a:avLst/>
          </a:prstGeom>
        </p:spPr>
      </p:pic>
      <p:pic>
        <p:nvPicPr>
          <p:cNvPr id="19" name="Picture 18"/>
          <p:cNvPicPr>
            <a:picLocks noChangeAspect="1"/>
          </p:cNvPicPr>
          <p:nvPr/>
        </p:nvPicPr>
        <p:blipFill rotWithShape="1">
          <a:blip r:embed="rId5">
            <a:alphaModFix/>
          </a:blip>
          <a:srcRect b="47093"/>
          <a:stretch/>
        </p:blipFill>
        <p:spPr>
          <a:xfrm>
            <a:off x="4667311" y="894657"/>
            <a:ext cx="3619717" cy="814133"/>
          </a:xfrm>
          <a:prstGeom prst="rect">
            <a:avLst/>
          </a:prstGeom>
        </p:spPr>
      </p:pic>
      <p:grpSp>
        <p:nvGrpSpPr>
          <p:cNvPr id="7" name="Group 6"/>
          <p:cNvGrpSpPr/>
          <p:nvPr/>
        </p:nvGrpSpPr>
        <p:grpSpPr>
          <a:xfrm>
            <a:off x="92270" y="1653061"/>
            <a:ext cx="4287729" cy="3862337"/>
            <a:chOff x="92270" y="1653061"/>
            <a:chExt cx="4287729" cy="3862337"/>
          </a:xfrm>
        </p:grpSpPr>
        <p:pic>
          <p:nvPicPr>
            <p:cNvPr id="2" name="Picture 1"/>
            <p:cNvPicPr>
              <a:picLocks noChangeAspect="1"/>
            </p:cNvPicPr>
            <p:nvPr/>
          </p:nvPicPr>
          <p:blipFill rotWithShape="1">
            <a:blip r:embed="rId6"/>
            <a:srcRect l="11394" r="4488" b="7037"/>
            <a:stretch/>
          </p:blipFill>
          <p:spPr>
            <a:xfrm>
              <a:off x="92270" y="1653061"/>
              <a:ext cx="4287729" cy="3430691"/>
            </a:xfrm>
            <a:prstGeom prst="rect">
              <a:avLst/>
            </a:prstGeom>
          </p:spPr>
        </p:pic>
        <p:pic>
          <p:nvPicPr>
            <p:cNvPr id="5" name="Picture 4"/>
            <p:cNvPicPr>
              <a:picLocks noChangeAspect="1"/>
            </p:cNvPicPr>
            <p:nvPr/>
          </p:nvPicPr>
          <p:blipFill>
            <a:blip r:embed="rId7"/>
            <a:stretch>
              <a:fillRect/>
            </a:stretch>
          </p:blipFill>
          <p:spPr>
            <a:xfrm>
              <a:off x="2238980" y="5105276"/>
              <a:ext cx="410122" cy="410122"/>
            </a:xfrm>
            <a:prstGeom prst="rect">
              <a:avLst/>
            </a:prstGeom>
          </p:spPr>
        </p:pic>
        <p:pic>
          <p:nvPicPr>
            <p:cNvPr id="14" name="Picture 13"/>
            <p:cNvPicPr>
              <a:picLocks noChangeAspect="1"/>
            </p:cNvPicPr>
            <p:nvPr/>
          </p:nvPicPr>
          <p:blipFill>
            <a:blip r:embed="rId8"/>
            <a:stretch>
              <a:fillRect/>
            </a:stretch>
          </p:blipFill>
          <p:spPr>
            <a:xfrm>
              <a:off x="2908405" y="2214817"/>
              <a:ext cx="884555" cy="474639"/>
            </a:xfrm>
            <a:prstGeom prst="rect">
              <a:avLst/>
            </a:prstGeom>
          </p:spPr>
        </p:pic>
        <p:pic>
          <p:nvPicPr>
            <p:cNvPr id="16" name="Picture 15"/>
            <p:cNvPicPr>
              <a:picLocks noChangeAspect="1"/>
            </p:cNvPicPr>
            <p:nvPr/>
          </p:nvPicPr>
          <p:blipFill>
            <a:blip r:embed="rId9"/>
            <a:stretch>
              <a:fillRect/>
            </a:stretch>
          </p:blipFill>
          <p:spPr>
            <a:xfrm>
              <a:off x="2183690" y="3321050"/>
              <a:ext cx="839251" cy="450330"/>
            </a:xfrm>
            <a:prstGeom prst="rect">
              <a:avLst/>
            </a:prstGeom>
          </p:spPr>
        </p:pic>
        <p:sp>
          <p:nvSpPr>
            <p:cNvPr id="12" name="TextBox 11"/>
            <p:cNvSpPr txBox="1"/>
            <p:nvPr/>
          </p:nvSpPr>
          <p:spPr>
            <a:xfrm>
              <a:off x="1351056" y="2358649"/>
              <a:ext cx="624180" cy="369332"/>
            </a:xfrm>
            <a:prstGeom prst="rect">
              <a:avLst/>
            </a:prstGeom>
            <a:noFill/>
          </p:spPr>
          <p:txBody>
            <a:bodyPr wrap="square" rtlCol="0">
              <a:spAutoFit/>
            </a:bodyPr>
            <a:lstStyle/>
            <a:p>
              <a:r>
                <a:rPr lang="en-US" baseline="30000" dirty="0" smtClean="0"/>
                <a:t>3</a:t>
              </a:r>
              <a:r>
                <a:rPr lang="en-US" dirty="0" smtClean="0"/>
                <a:t>He</a:t>
              </a:r>
              <a:endParaRPr lang="en-US" dirty="0"/>
            </a:p>
          </p:txBody>
        </p:sp>
      </p:grpSp>
      <p:grpSp>
        <p:nvGrpSpPr>
          <p:cNvPr id="20" name="Group 19"/>
          <p:cNvGrpSpPr/>
          <p:nvPr/>
        </p:nvGrpSpPr>
        <p:grpSpPr>
          <a:xfrm>
            <a:off x="4470136" y="1639071"/>
            <a:ext cx="4362761" cy="3876327"/>
            <a:chOff x="4470136" y="1639071"/>
            <a:chExt cx="4362761" cy="3876327"/>
          </a:xfrm>
        </p:grpSpPr>
        <p:pic>
          <p:nvPicPr>
            <p:cNvPr id="3" name="Picture 2"/>
            <p:cNvPicPr>
              <a:picLocks noChangeAspect="1"/>
            </p:cNvPicPr>
            <p:nvPr/>
          </p:nvPicPr>
          <p:blipFill rotWithShape="1">
            <a:blip r:embed="rId10"/>
            <a:srcRect l="12362" r="2896" b="10111"/>
            <a:stretch/>
          </p:blipFill>
          <p:spPr>
            <a:xfrm>
              <a:off x="4470136" y="1639071"/>
              <a:ext cx="4362761" cy="3430692"/>
            </a:xfrm>
            <a:prstGeom prst="rect">
              <a:avLst/>
            </a:prstGeom>
          </p:spPr>
        </p:pic>
        <p:pic>
          <p:nvPicPr>
            <p:cNvPr id="6" name="Picture 5"/>
            <p:cNvPicPr>
              <a:picLocks noChangeAspect="1"/>
            </p:cNvPicPr>
            <p:nvPr/>
          </p:nvPicPr>
          <p:blipFill>
            <a:blip r:embed="rId11"/>
            <a:stretch>
              <a:fillRect/>
            </a:stretch>
          </p:blipFill>
          <p:spPr>
            <a:xfrm>
              <a:off x="6679976" y="5083752"/>
              <a:ext cx="431646" cy="431646"/>
            </a:xfrm>
            <a:prstGeom prst="rect">
              <a:avLst/>
            </a:prstGeom>
          </p:spPr>
        </p:pic>
        <p:pic>
          <p:nvPicPr>
            <p:cNvPr id="13" name="Picture 12"/>
            <p:cNvPicPr>
              <a:picLocks noChangeAspect="1"/>
            </p:cNvPicPr>
            <p:nvPr/>
          </p:nvPicPr>
          <p:blipFill>
            <a:blip r:embed="rId12"/>
            <a:stretch>
              <a:fillRect/>
            </a:stretch>
          </p:blipFill>
          <p:spPr>
            <a:xfrm>
              <a:off x="7359848" y="1954626"/>
              <a:ext cx="927180" cy="497511"/>
            </a:xfrm>
            <a:prstGeom prst="rect">
              <a:avLst/>
            </a:prstGeom>
          </p:spPr>
        </p:pic>
        <p:pic>
          <p:nvPicPr>
            <p:cNvPr id="17" name="Picture 16"/>
            <p:cNvPicPr>
              <a:picLocks noChangeAspect="1"/>
            </p:cNvPicPr>
            <p:nvPr/>
          </p:nvPicPr>
          <p:blipFill>
            <a:blip r:embed="rId13"/>
            <a:stretch>
              <a:fillRect/>
            </a:stretch>
          </p:blipFill>
          <p:spPr>
            <a:xfrm>
              <a:off x="6272370" y="3321050"/>
              <a:ext cx="839252" cy="450330"/>
            </a:xfrm>
            <a:prstGeom prst="rect">
              <a:avLst/>
            </a:prstGeom>
          </p:spPr>
        </p:pic>
        <p:sp>
          <p:nvSpPr>
            <p:cNvPr id="15" name="TextBox 14"/>
            <p:cNvSpPr txBox="1"/>
            <p:nvPr/>
          </p:nvSpPr>
          <p:spPr>
            <a:xfrm>
              <a:off x="5653617" y="2320123"/>
              <a:ext cx="618754" cy="369332"/>
            </a:xfrm>
            <a:prstGeom prst="rect">
              <a:avLst/>
            </a:prstGeom>
            <a:noFill/>
          </p:spPr>
          <p:txBody>
            <a:bodyPr wrap="square" rtlCol="0">
              <a:spAutoFit/>
            </a:bodyPr>
            <a:lstStyle/>
            <a:p>
              <a:r>
                <a:rPr lang="en-US" baseline="30000" dirty="0" smtClean="0"/>
                <a:t> 4</a:t>
              </a:r>
              <a:r>
                <a:rPr lang="en-US" dirty="0" smtClean="0"/>
                <a:t>He</a:t>
              </a:r>
              <a:endParaRPr lang="en-US" dirty="0"/>
            </a:p>
          </p:txBody>
        </p:sp>
      </p:grpSp>
    </p:spTree>
    <p:extLst>
      <p:ext uri="{BB962C8B-B14F-4D97-AF65-F5344CB8AC3E}">
        <p14:creationId xmlns:p14="http://schemas.microsoft.com/office/powerpoint/2010/main" val="292667689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64833" y="514386"/>
            <a:ext cx="7553618" cy="523220"/>
          </a:xfrm>
          <a:prstGeom prst="rect">
            <a:avLst/>
          </a:prstGeom>
          <a:noFill/>
        </p:spPr>
        <p:txBody>
          <a:bodyPr wrap="square" rtlCol="0">
            <a:spAutoFit/>
          </a:bodyPr>
          <a:lstStyle/>
          <a:p>
            <a:r>
              <a:rPr lang="en-US" sz="2400" dirty="0" smtClean="0"/>
              <a:t> </a:t>
            </a:r>
            <a:r>
              <a:rPr lang="en-US" sz="2800" baseline="30000" dirty="0"/>
              <a:t>4</a:t>
            </a:r>
            <a:r>
              <a:rPr lang="en-US" sz="2800" dirty="0"/>
              <a:t>He Longitudinal </a:t>
            </a:r>
            <a:r>
              <a:rPr lang="en-US" sz="2800" dirty="0" smtClean="0"/>
              <a:t>and Transverse </a:t>
            </a:r>
            <a:r>
              <a:rPr lang="en-US" sz="2800" dirty="0" err="1" smtClean="0"/>
              <a:t>e,e</a:t>
            </a:r>
            <a:r>
              <a:rPr lang="en-US" sz="2800" dirty="0" smtClean="0"/>
              <a:t>’ QE Response </a:t>
            </a:r>
            <a:endParaRPr lang="en-US" sz="2800" dirty="0"/>
          </a:p>
        </p:txBody>
      </p:sp>
      <p:pic>
        <p:nvPicPr>
          <p:cNvPr id="5" name="Picture 4"/>
          <p:cNvPicPr>
            <a:picLocks noChangeAspect="1"/>
          </p:cNvPicPr>
          <p:nvPr/>
        </p:nvPicPr>
        <p:blipFill rotWithShape="1">
          <a:blip r:embed="rId3"/>
          <a:srcRect t="5057"/>
          <a:stretch/>
        </p:blipFill>
        <p:spPr>
          <a:xfrm>
            <a:off x="0" y="4267200"/>
            <a:ext cx="4741642" cy="2590800"/>
          </a:xfrm>
          <a:prstGeom prst="rect">
            <a:avLst/>
          </a:prstGeom>
        </p:spPr>
      </p:pic>
      <p:pic>
        <p:nvPicPr>
          <p:cNvPr id="6" name="Picture 5"/>
          <p:cNvPicPr>
            <a:picLocks noChangeAspect="1"/>
          </p:cNvPicPr>
          <p:nvPr/>
        </p:nvPicPr>
        <p:blipFill rotWithShape="1">
          <a:blip r:embed="rId4"/>
          <a:srcRect l="2996" r="2996" b="4575"/>
          <a:stretch/>
        </p:blipFill>
        <p:spPr>
          <a:xfrm>
            <a:off x="4676261" y="4267200"/>
            <a:ext cx="4402667" cy="2560913"/>
          </a:xfrm>
          <a:prstGeom prst="rect">
            <a:avLst/>
          </a:prstGeom>
        </p:spPr>
      </p:pic>
      <p:pic>
        <p:nvPicPr>
          <p:cNvPr id="7" name="Picture 6"/>
          <p:cNvPicPr>
            <a:picLocks noChangeAspect="1"/>
          </p:cNvPicPr>
          <p:nvPr/>
        </p:nvPicPr>
        <p:blipFill>
          <a:blip r:embed="rId5"/>
          <a:stretch>
            <a:fillRect/>
          </a:stretch>
        </p:blipFill>
        <p:spPr>
          <a:xfrm>
            <a:off x="2287521" y="171129"/>
            <a:ext cx="4282512" cy="343257"/>
          </a:xfrm>
          <a:prstGeom prst="rect">
            <a:avLst/>
          </a:prstGeom>
        </p:spPr>
      </p:pic>
      <p:sp>
        <p:nvSpPr>
          <p:cNvPr id="9" name="TextBox 8"/>
          <p:cNvSpPr txBox="1"/>
          <p:nvPr/>
        </p:nvSpPr>
        <p:spPr>
          <a:xfrm>
            <a:off x="115871" y="3944034"/>
            <a:ext cx="8912256" cy="646331"/>
          </a:xfrm>
          <a:prstGeom prst="rect">
            <a:avLst/>
          </a:prstGeom>
          <a:noFill/>
        </p:spPr>
        <p:txBody>
          <a:bodyPr wrap="square" rtlCol="0">
            <a:spAutoFit/>
          </a:bodyPr>
          <a:lstStyle/>
          <a:p>
            <a:r>
              <a:rPr lang="en-US" sz="1600" dirty="0" smtClean="0"/>
              <a:t>            </a:t>
            </a:r>
            <a:r>
              <a:rPr lang="en-US" b="1" dirty="0" smtClean="0">
                <a:solidFill>
                  <a:srgbClr val="FF0000"/>
                </a:solidFill>
              </a:rPr>
              <a:t>  Results of calculation; Uses 2 &amp; 3 body NN force, includes 2 body current operators</a:t>
            </a:r>
            <a:r>
              <a:rPr lang="en-US" dirty="0" smtClean="0"/>
              <a:t>.</a:t>
            </a:r>
          </a:p>
          <a:p>
            <a:endParaRPr lang="en-US" dirty="0"/>
          </a:p>
        </p:txBody>
      </p:sp>
      <p:graphicFrame>
        <p:nvGraphicFramePr>
          <p:cNvPr id="10" name="Object 9"/>
          <p:cNvGraphicFramePr>
            <a:graphicFrameLocks noChangeAspect="1"/>
          </p:cNvGraphicFramePr>
          <p:nvPr>
            <p:extLst>
              <p:ext uri="{D42A27DB-BD31-4B8C-83A1-F6EECF244321}">
                <p14:modId xmlns:p14="http://schemas.microsoft.com/office/powerpoint/2010/main" val="2313169654"/>
              </p:ext>
            </p:extLst>
          </p:nvPr>
        </p:nvGraphicFramePr>
        <p:xfrm>
          <a:off x="4502150" y="3321050"/>
          <a:ext cx="139700" cy="215900"/>
        </p:xfrm>
        <a:graphic>
          <a:graphicData uri="http://schemas.openxmlformats.org/presentationml/2006/ole">
            <mc:AlternateContent xmlns:mc="http://schemas.openxmlformats.org/markup-compatibility/2006">
              <mc:Choice xmlns:v="urn:schemas-microsoft-com:vml" Requires="v">
                <p:oleObj spid="_x0000_s11284" name="Equation" r:id="rId6" imgW="139700" imgH="215900" progId="Equation.DSMT4">
                  <p:embed/>
                </p:oleObj>
              </mc:Choice>
              <mc:Fallback>
                <p:oleObj name="Equation" r:id="rId6" imgW="139700" imgH="215900" progId="Equation.DSMT4">
                  <p:embed/>
                  <p:pic>
                    <p:nvPicPr>
                      <p:cNvPr id="0" name=""/>
                      <p:cNvPicPr/>
                      <p:nvPr/>
                    </p:nvPicPr>
                    <p:blipFill>
                      <a:blip r:embed="rId7"/>
                      <a:stretch>
                        <a:fillRect/>
                      </a:stretch>
                    </p:blipFill>
                    <p:spPr>
                      <a:xfrm>
                        <a:off x="4502150" y="3321050"/>
                        <a:ext cx="139700" cy="215900"/>
                      </a:xfrm>
                      <a:prstGeom prst="rect">
                        <a:avLst/>
                      </a:prstGeom>
                    </p:spPr>
                  </p:pic>
                </p:oleObj>
              </mc:Fallback>
            </mc:AlternateContent>
          </a:graphicData>
        </a:graphic>
      </p:graphicFrame>
      <p:sp>
        <p:nvSpPr>
          <p:cNvPr id="14" name="Rectangle 13"/>
          <p:cNvSpPr/>
          <p:nvPr/>
        </p:nvSpPr>
        <p:spPr>
          <a:xfrm>
            <a:off x="2287521" y="5181601"/>
            <a:ext cx="1115976" cy="1507066"/>
          </a:xfrm>
          <a:prstGeom prst="rect">
            <a:avLst/>
          </a:prstGeom>
          <a:solidFill>
            <a:schemeClr val="accent3">
              <a:lumMod val="60000"/>
              <a:lumOff val="40000"/>
              <a:alpha val="36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6841067" y="5181601"/>
            <a:ext cx="1041400" cy="1507066"/>
          </a:xfrm>
          <a:prstGeom prst="rect">
            <a:avLst/>
          </a:prstGeom>
          <a:solidFill>
            <a:schemeClr val="accent6">
              <a:lumMod val="75000"/>
              <a:alpha val="27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6" name="Picture 15"/>
          <p:cNvPicPr>
            <a:picLocks noChangeAspect="1"/>
          </p:cNvPicPr>
          <p:nvPr/>
        </p:nvPicPr>
        <p:blipFill>
          <a:blip r:embed="rId8"/>
          <a:stretch>
            <a:fillRect/>
          </a:stretch>
        </p:blipFill>
        <p:spPr>
          <a:xfrm>
            <a:off x="559002" y="1131428"/>
            <a:ext cx="6282065" cy="1575261"/>
          </a:xfrm>
          <a:prstGeom prst="rect">
            <a:avLst/>
          </a:prstGeom>
        </p:spPr>
      </p:pic>
      <p:pic>
        <p:nvPicPr>
          <p:cNvPr id="17" name="Picture 16"/>
          <p:cNvPicPr>
            <a:picLocks noChangeAspect="1"/>
          </p:cNvPicPr>
          <p:nvPr/>
        </p:nvPicPr>
        <p:blipFill>
          <a:blip r:embed="rId9"/>
          <a:stretch>
            <a:fillRect/>
          </a:stretch>
        </p:blipFill>
        <p:spPr>
          <a:xfrm>
            <a:off x="828309" y="2675467"/>
            <a:ext cx="3674836" cy="1098456"/>
          </a:xfrm>
          <a:prstGeom prst="rect">
            <a:avLst/>
          </a:prstGeom>
        </p:spPr>
      </p:pic>
      <p:sp>
        <p:nvSpPr>
          <p:cNvPr id="18" name="TextBox 17"/>
          <p:cNvSpPr txBox="1"/>
          <p:nvPr/>
        </p:nvSpPr>
        <p:spPr>
          <a:xfrm>
            <a:off x="4502151" y="1272728"/>
            <a:ext cx="4308504" cy="369332"/>
          </a:xfrm>
          <a:prstGeom prst="rect">
            <a:avLst/>
          </a:prstGeom>
          <a:noFill/>
        </p:spPr>
        <p:txBody>
          <a:bodyPr wrap="square" rtlCol="0">
            <a:spAutoFit/>
          </a:bodyPr>
          <a:lstStyle/>
          <a:p>
            <a:r>
              <a:rPr lang="en-US" i="1" dirty="0" smtClean="0">
                <a:latin typeface="Times New Roman"/>
              </a:rPr>
              <a:t>(definition of Euclidian </a:t>
            </a:r>
            <a:r>
              <a:rPr lang="en-US" i="1" dirty="0">
                <a:latin typeface="Times New Roman"/>
              </a:rPr>
              <a:t>r</a:t>
            </a:r>
            <a:r>
              <a:rPr lang="en-US" i="1" dirty="0" smtClean="0">
                <a:latin typeface="Times New Roman"/>
              </a:rPr>
              <a:t>esponse </a:t>
            </a:r>
            <a:r>
              <a:rPr lang="en-US" i="1" dirty="0" err="1" smtClean="0">
                <a:latin typeface="Times New Roman"/>
              </a:rPr>
              <a:t>function,τ</a:t>
            </a:r>
            <a:r>
              <a:rPr lang="en-US" sz="1600" i="1" dirty="0" smtClean="0">
                <a:latin typeface="Times New Roman"/>
              </a:rPr>
              <a:t>)</a:t>
            </a:r>
            <a:endParaRPr lang="en-US" sz="1600" i="1" dirty="0">
              <a:latin typeface="Times New Roman"/>
            </a:endParaRPr>
          </a:p>
        </p:txBody>
      </p:sp>
      <p:sp>
        <p:nvSpPr>
          <p:cNvPr id="19" name="Rectangle 18"/>
          <p:cNvSpPr/>
          <p:nvPr/>
        </p:nvSpPr>
        <p:spPr>
          <a:xfrm>
            <a:off x="6853905" y="2306135"/>
            <a:ext cx="2250423" cy="369332"/>
          </a:xfrm>
          <a:prstGeom prst="rect">
            <a:avLst/>
          </a:prstGeom>
        </p:spPr>
        <p:txBody>
          <a:bodyPr wrap="none">
            <a:spAutoFit/>
          </a:bodyPr>
          <a:lstStyle/>
          <a:p>
            <a:r>
              <a:rPr lang="en-US" i="1" dirty="0">
                <a:latin typeface="Times New Roman"/>
              </a:rPr>
              <a:t>(mode of calculation)</a:t>
            </a:r>
          </a:p>
        </p:txBody>
      </p:sp>
      <p:sp>
        <p:nvSpPr>
          <p:cNvPr id="20" name="Rectangle 19"/>
          <p:cNvSpPr/>
          <p:nvPr/>
        </p:nvSpPr>
        <p:spPr>
          <a:xfrm>
            <a:off x="4893734" y="3143819"/>
            <a:ext cx="3432087" cy="369332"/>
          </a:xfrm>
          <a:prstGeom prst="rect">
            <a:avLst/>
          </a:prstGeom>
        </p:spPr>
        <p:txBody>
          <a:bodyPr wrap="none">
            <a:spAutoFit/>
          </a:bodyPr>
          <a:lstStyle/>
          <a:p>
            <a:r>
              <a:rPr lang="en-US" i="1" dirty="0">
                <a:latin typeface="Times New Roman"/>
              </a:rPr>
              <a:t>(scaled response presented below)</a:t>
            </a:r>
          </a:p>
        </p:txBody>
      </p:sp>
    </p:spTree>
    <p:extLst>
      <p:ext uri="{BB962C8B-B14F-4D97-AF65-F5344CB8AC3E}">
        <p14:creationId xmlns:p14="http://schemas.microsoft.com/office/powerpoint/2010/main" val="4271765912"/>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r="3012"/>
          <a:stretch/>
        </p:blipFill>
        <p:spPr>
          <a:xfrm>
            <a:off x="1672169" y="948266"/>
            <a:ext cx="1585799" cy="548149"/>
          </a:xfrm>
          <a:prstGeom prst="rect">
            <a:avLst/>
          </a:prstGeom>
        </p:spPr>
      </p:pic>
      <p:pic>
        <p:nvPicPr>
          <p:cNvPr id="5" name="Picture 4"/>
          <p:cNvPicPr>
            <a:picLocks noChangeAspect="1"/>
          </p:cNvPicPr>
          <p:nvPr/>
        </p:nvPicPr>
        <p:blipFill>
          <a:blip r:embed="rId3"/>
          <a:stretch>
            <a:fillRect/>
          </a:stretch>
        </p:blipFill>
        <p:spPr>
          <a:xfrm>
            <a:off x="3469565" y="895350"/>
            <a:ext cx="3828702" cy="668283"/>
          </a:xfrm>
          <a:prstGeom prst="rect">
            <a:avLst/>
          </a:prstGeom>
        </p:spPr>
      </p:pic>
      <p:pic>
        <p:nvPicPr>
          <p:cNvPr id="6" name="Picture 5"/>
          <p:cNvPicPr>
            <a:picLocks noChangeAspect="1"/>
          </p:cNvPicPr>
          <p:nvPr/>
        </p:nvPicPr>
        <p:blipFill>
          <a:blip r:embed="rId4"/>
          <a:stretch>
            <a:fillRect/>
          </a:stretch>
        </p:blipFill>
        <p:spPr>
          <a:xfrm>
            <a:off x="2391080" y="1395003"/>
            <a:ext cx="3915831" cy="1314405"/>
          </a:xfrm>
          <a:prstGeom prst="rect">
            <a:avLst/>
          </a:prstGeom>
        </p:spPr>
      </p:pic>
      <p:sp>
        <p:nvSpPr>
          <p:cNvPr id="7" name="TextBox 6"/>
          <p:cNvSpPr txBox="1"/>
          <p:nvPr/>
        </p:nvSpPr>
        <p:spPr>
          <a:xfrm>
            <a:off x="457202" y="635575"/>
            <a:ext cx="3132665" cy="369332"/>
          </a:xfrm>
          <a:prstGeom prst="rect">
            <a:avLst/>
          </a:prstGeom>
          <a:noFill/>
        </p:spPr>
        <p:txBody>
          <a:bodyPr wrap="square" rtlCol="0">
            <a:spAutoFit/>
          </a:bodyPr>
          <a:lstStyle/>
          <a:p>
            <a:r>
              <a:rPr lang="en-US" dirty="0" smtClean="0"/>
              <a:t>One-body current and charge:  </a:t>
            </a:r>
            <a:endParaRPr lang="en-US" dirty="0"/>
          </a:p>
        </p:txBody>
      </p:sp>
      <p:grpSp>
        <p:nvGrpSpPr>
          <p:cNvPr id="3" name="Group 2"/>
          <p:cNvGrpSpPr/>
          <p:nvPr/>
        </p:nvGrpSpPr>
        <p:grpSpPr>
          <a:xfrm>
            <a:off x="491067" y="3841640"/>
            <a:ext cx="7061955" cy="3016360"/>
            <a:chOff x="491067" y="3841640"/>
            <a:chExt cx="7061955" cy="3016360"/>
          </a:xfrm>
        </p:grpSpPr>
        <p:sp>
          <p:nvSpPr>
            <p:cNvPr id="8" name="TextBox 7"/>
            <p:cNvSpPr txBox="1"/>
            <p:nvPr/>
          </p:nvSpPr>
          <p:spPr>
            <a:xfrm>
              <a:off x="491067" y="3841640"/>
              <a:ext cx="2188440" cy="369332"/>
            </a:xfrm>
            <a:prstGeom prst="rect">
              <a:avLst/>
            </a:prstGeom>
            <a:noFill/>
          </p:spPr>
          <p:txBody>
            <a:bodyPr wrap="square" rtlCol="0">
              <a:spAutoFit/>
            </a:bodyPr>
            <a:lstStyle/>
            <a:p>
              <a:r>
                <a:rPr lang="en-US" dirty="0" smtClean="0"/>
                <a:t>Two-body current:</a:t>
              </a:r>
              <a:endParaRPr lang="en-US" dirty="0"/>
            </a:p>
          </p:txBody>
        </p:sp>
        <p:sp>
          <p:nvSpPr>
            <p:cNvPr id="65" name="Rectangle 64"/>
            <p:cNvSpPr/>
            <p:nvPr/>
          </p:nvSpPr>
          <p:spPr>
            <a:xfrm>
              <a:off x="2528783" y="4210972"/>
              <a:ext cx="940782" cy="338554"/>
            </a:xfrm>
            <a:prstGeom prst="rect">
              <a:avLst/>
            </a:prstGeom>
          </p:spPr>
          <p:txBody>
            <a:bodyPr wrap="none">
              <a:spAutoFit/>
            </a:bodyPr>
            <a:lstStyle/>
            <a:p>
              <a:r>
                <a:rPr lang="en-US" sz="1600" dirty="0" err="1" smtClean="0"/>
                <a:t>N’</a:t>
              </a:r>
              <a:r>
                <a:rPr lang="en-US" sz="1600" baseline="-25000" dirty="0" err="1" smtClean="0"/>
                <a:t>i</a:t>
              </a:r>
              <a:r>
                <a:rPr lang="en-US" sz="1600" dirty="0" smtClean="0"/>
                <a:t>       </a:t>
              </a:r>
              <a:r>
                <a:rPr lang="en-US" sz="1600" dirty="0" err="1" smtClean="0"/>
                <a:t>N’</a:t>
              </a:r>
              <a:r>
                <a:rPr lang="en-US" sz="1600" baseline="-25000" dirty="0" err="1" smtClean="0"/>
                <a:t>j</a:t>
              </a:r>
              <a:endParaRPr lang="en-US" sz="1600" baseline="-25000" dirty="0"/>
            </a:p>
          </p:txBody>
        </p:sp>
        <p:sp>
          <p:nvSpPr>
            <p:cNvPr id="66" name="Rectangle 65"/>
            <p:cNvSpPr/>
            <p:nvPr/>
          </p:nvSpPr>
          <p:spPr>
            <a:xfrm>
              <a:off x="4050120" y="4251620"/>
              <a:ext cx="940782" cy="338554"/>
            </a:xfrm>
            <a:prstGeom prst="rect">
              <a:avLst/>
            </a:prstGeom>
          </p:spPr>
          <p:txBody>
            <a:bodyPr wrap="none">
              <a:spAutoFit/>
            </a:bodyPr>
            <a:lstStyle/>
            <a:p>
              <a:r>
                <a:rPr lang="en-US" sz="1600" dirty="0" err="1"/>
                <a:t>N’</a:t>
              </a:r>
              <a:r>
                <a:rPr lang="en-US" sz="1600" baseline="-25000" dirty="0" err="1"/>
                <a:t>i</a:t>
              </a:r>
              <a:r>
                <a:rPr lang="en-US" sz="1600" dirty="0"/>
                <a:t>       </a:t>
              </a:r>
              <a:r>
                <a:rPr lang="en-US" sz="1600" dirty="0" err="1"/>
                <a:t>N’</a:t>
              </a:r>
              <a:r>
                <a:rPr lang="en-US" sz="1600" baseline="-25000" dirty="0" err="1"/>
                <a:t>j</a:t>
              </a:r>
              <a:endParaRPr lang="en-US" sz="1600" baseline="-25000" dirty="0"/>
            </a:p>
          </p:txBody>
        </p:sp>
        <p:grpSp>
          <p:nvGrpSpPr>
            <p:cNvPr id="69" name="Group 68"/>
            <p:cNvGrpSpPr/>
            <p:nvPr/>
          </p:nvGrpSpPr>
          <p:grpSpPr>
            <a:xfrm>
              <a:off x="2226540" y="4289738"/>
              <a:ext cx="4550762" cy="1264164"/>
              <a:chOff x="1849967" y="3238389"/>
              <a:chExt cx="4550762" cy="1264164"/>
            </a:xfrm>
          </p:grpSpPr>
          <p:grpSp>
            <p:nvGrpSpPr>
              <p:cNvPr id="49" name="Group 48"/>
              <p:cNvGrpSpPr/>
              <p:nvPr/>
            </p:nvGrpSpPr>
            <p:grpSpPr>
              <a:xfrm>
                <a:off x="2302934" y="3423734"/>
                <a:ext cx="478366" cy="674133"/>
                <a:chOff x="2302934" y="3423734"/>
                <a:chExt cx="478366" cy="674133"/>
              </a:xfrm>
            </p:grpSpPr>
            <p:cxnSp>
              <p:nvCxnSpPr>
                <p:cNvPr id="10" name="Straight Connector 9"/>
                <p:cNvCxnSpPr/>
                <p:nvPr/>
              </p:nvCxnSpPr>
              <p:spPr>
                <a:xfrm>
                  <a:off x="2302934" y="3515731"/>
                  <a:ext cx="0" cy="582136"/>
                </a:xfrm>
                <a:prstGeom prst="line">
                  <a:avLst/>
                </a:prstGeom>
                <a:ln>
                  <a:solidFill>
                    <a:srgbClr val="000000"/>
                  </a:solidFill>
                  <a:headEnd type="arrow"/>
                  <a:tailEnd type="none"/>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2747434" y="3515731"/>
                  <a:ext cx="0" cy="582136"/>
                </a:xfrm>
                <a:prstGeom prst="line">
                  <a:avLst/>
                </a:prstGeom>
                <a:ln>
                  <a:solidFill>
                    <a:srgbClr val="000000"/>
                  </a:solidFill>
                  <a:headEnd type="arrow"/>
                  <a:tailEnd type="none"/>
                </a:ln>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2302934" y="3826933"/>
                  <a:ext cx="478366" cy="0"/>
                </a:xfrm>
                <a:prstGeom prst="line">
                  <a:avLst/>
                </a:prstGeom>
                <a:ln>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2336800" y="3423734"/>
                  <a:ext cx="444500" cy="369332"/>
                </a:xfrm>
                <a:prstGeom prst="rect">
                  <a:avLst/>
                </a:prstGeom>
                <a:noFill/>
              </p:spPr>
              <p:txBody>
                <a:bodyPr wrap="square" rtlCol="0">
                  <a:spAutoFit/>
                </a:bodyPr>
                <a:lstStyle/>
                <a:p>
                  <a:r>
                    <a:rPr lang="en-US" dirty="0" smtClean="0"/>
                    <a:t>π</a:t>
                  </a:r>
                  <a:endParaRPr lang="en-US" dirty="0"/>
                </a:p>
              </p:txBody>
            </p:sp>
          </p:grpSp>
          <p:cxnSp>
            <p:nvCxnSpPr>
              <p:cNvPr id="36" name="Curved Connector 35"/>
              <p:cNvCxnSpPr/>
              <p:nvPr/>
            </p:nvCxnSpPr>
            <p:spPr>
              <a:xfrm flipV="1">
                <a:off x="1849967" y="3840664"/>
                <a:ext cx="452967" cy="349198"/>
              </a:xfrm>
              <a:prstGeom prst="curvedConnector3">
                <a:avLst/>
              </a:prstGeom>
            </p:spPr>
            <p:style>
              <a:lnRef idx="2">
                <a:schemeClr val="accent1"/>
              </a:lnRef>
              <a:fillRef idx="0">
                <a:schemeClr val="accent1"/>
              </a:fillRef>
              <a:effectRef idx="1">
                <a:schemeClr val="accent1"/>
              </a:effectRef>
              <a:fontRef idx="minor">
                <a:schemeClr val="tx1"/>
              </a:fontRef>
            </p:style>
          </p:cxnSp>
          <p:grpSp>
            <p:nvGrpSpPr>
              <p:cNvPr id="50" name="Group 49"/>
              <p:cNvGrpSpPr/>
              <p:nvPr/>
            </p:nvGrpSpPr>
            <p:grpSpPr>
              <a:xfrm>
                <a:off x="3843866" y="3423734"/>
                <a:ext cx="478366" cy="674133"/>
                <a:chOff x="2302934" y="3423734"/>
                <a:chExt cx="478366" cy="674133"/>
              </a:xfrm>
            </p:grpSpPr>
            <p:cxnSp>
              <p:nvCxnSpPr>
                <p:cNvPr id="51" name="Straight Connector 50"/>
                <p:cNvCxnSpPr/>
                <p:nvPr/>
              </p:nvCxnSpPr>
              <p:spPr>
                <a:xfrm>
                  <a:off x="2302934" y="3515731"/>
                  <a:ext cx="0" cy="582136"/>
                </a:xfrm>
                <a:prstGeom prst="line">
                  <a:avLst/>
                </a:prstGeom>
                <a:ln>
                  <a:solidFill>
                    <a:srgbClr val="000000"/>
                  </a:solidFill>
                  <a:headEnd type="arrow"/>
                  <a:tailEnd type="none"/>
                </a:ln>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p:nvCxnSpPr>
              <p:spPr>
                <a:xfrm>
                  <a:off x="2747434" y="3515731"/>
                  <a:ext cx="0" cy="582136"/>
                </a:xfrm>
                <a:prstGeom prst="line">
                  <a:avLst/>
                </a:prstGeom>
                <a:ln>
                  <a:solidFill>
                    <a:srgbClr val="000000"/>
                  </a:solidFill>
                  <a:headEnd type="arrow"/>
                  <a:tailEnd type="none"/>
                </a:ln>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a:off x="2302934" y="3826933"/>
                  <a:ext cx="478366" cy="0"/>
                </a:xfrm>
                <a:prstGeom prst="line">
                  <a:avLst/>
                </a:prstGeom>
                <a:ln>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54" name="TextBox 53"/>
                <p:cNvSpPr txBox="1"/>
                <p:nvPr/>
              </p:nvSpPr>
              <p:spPr>
                <a:xfrm>
                  <a:off x="2336800" y="3423734"/>
                  <a:ext cx="444500" cy="369332"/>
                </a:xfrm>
                <a:prstGeom prst="rect">
                  <a:avLst/>
                </a:prstGeom>
                <a:noFill/>
              </p:spPr>
              <p:txBody>
                <a:bodyPr wrap="square" rtlCol="0">
                  <a:spAutoFit/>
                </a:bodyPr>
                <a:lstStyle/>
                <a:p>
                  <a:r>
                    <a:rPr lang="en-US" dirty="0" smtClean="0"/>
                    <a:t>π</a:t>
                  </a:r>
                  <a:endParaRPr lang="en-US" dirty="0"/>
                </a:p>
              </p:txBody>
            </p:sp>
          </p:grpSp>
          <p:grpSp>
            <p:nvGrpSpPr>
              <p:cNvPr id="55" name="Group 54"/>
              <p:cNvGrpSpPr/>
              <p:nvPr/>
            </p:nvGrpSpPr>
            <p:grpSpPr>
              <a:xfrm>
                <a:off x="5613400" y="3489866"/>
                <a:ext cx="478366" cy="674133"/>
                <a:chOff x="2302934" y="3423734"/>
                <a:chExt cx="478366" cy="674133"/>
              </a:xfrm>
            </p:grpSpPr>
            <p:cxnSp>
              <p:nvCxnSpPr>
                <p:cNvPr id="56" name="Straight Connector 55"/>
                <p:cNvCxnSpPr/>
                <p:nvPr/>
              </p:nvCxnSpPr>
              <p:spPr>
                <a:xfrm>
                  <a:off x="2302934" y="3515731"/>
                  <a:ext cx="0" cy="582136"/>
                </a:xfrm>
                <a:prstGeom prst="line">
                  <a:avLst/>
                </a:prstGeom>
                <a:ln>
                  <a:solidFill>
                    <a:srgbClr val="000000"/>
                  </a:solidFill>
                  <a:headEnd type="arrow"/>
                  <a:tailEnd type="none"/>
                </a:ln>
              </p:spPr>
              <p:style>
                <a:lnRef idx="2">
                  <a:schemeClr val="accent1"/>
                </a:lnRef>
                <a:fillRef idx="0">
                  <a:schemeClr val="accent1"/>
                </a:fillRef>
                <a:effectRef idx="1">
                  <a:schemeClr val="accent1"/>
                </a:effectRef>
                <a:fontRef idx="minor">
                  <a:schemeClr val="tx1"/>
                </a:fontRef>
              </p:style>
            </p:cxnSp>
            <p:cxnSp>
              <p:nvCxnSpPr>
                <p:cNvPr id="57" name="Straight Connector 56"/>
                <p:cNvCxnSpPr/>
                <p:nvPr/>
              </p:nvCxnSpPr>
              <p:spPr>
                <a:xfrm>
                  <a:off x="2747434" y="3515731"/>
                  <a:ext cx="0" cy="582136"/>
                </a:xfrm>
                <a:prstGeom prst="line">
                  <a:avLst/>
                </a:prstGeom>
                <a:ln>
                  <a:solidFill>
                    <a:srgbClr val="000000"/>
                  </a:solidFill>
                  <a:headEnd type="arrow"/>
                  <a:tailEnd type="none"/>
                </a:ln>
              </p:spPr>
              <p:style>
                <a:lnRef idx="2">
                  <a:schemeClr val="accent1"/>
                </a:lnRef>
                <a:fillRef idx="0">
                  <a:schemeClr val="accent1"/>
                </a:fillRef>
                <a:effectRef idx="1">
                  <a:schemeClr val="accent1"/>
                </a:effectRef>
                <a:fontRef idx="minor">
                  <a:schemeClr val="tx1"/>
                </a:fontRef>
              </p:style>
            </p:cxnSp>
            <p:cxnSp>
              <p:nvCxnSpPr>
                <p:cNvPr id="58" name="Straight Connector 57"/>
                <p:cNvCxnSpPr/>
                <p:nvPr/>
              </p:nvCxnSpPr>
              <p:spPr>
                <a:xfrm>
                  <a:off x="2302934" y="3826933"/>
                  <a:ext cx="478366" cy="0"/>
                </a:xfrm>
                <a:prstGeom prst="line">
                  <a:avLst/>
                </a:prstGeom>
                <a:ln>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59" name="TextBox 58"/>
                <p:cNvSpPr txBox="1"/>
                <p:nvPr/>
              </p:nvSpPr>
              <p:spPr>
                <a:xfrm>
                  <a:off x="2336800" y="3423734"/>
                  <a:ext cx="444500" cy="369332"/>
                </a:xfrm>
                <a:prstGeom prst="rect">
                  <a:avLst/>
                </a:prstGeom>
                <a:noFill/>
              </p:spPr>
              <p:txBody>
                <a:bodyPr wrap="square" rtlCol="0">
                  <a:spAutoFit/>
                </a:bodyPr>
                <a:lstStyle/>
                <a:p>
                  <a:r>
                    <a:rPr lang="en-US" dirty="0" smtClean="0"/>
                    <a:t>π</a:t>
                  </a:r>
                  <a:endParaRPr lang="en-US" dirty="0"/>
                </a:p>
              </p:txBody>
            </p:sp>
          </p:grpSp>
          <p:cxnSp>
            <p:nvCxnSpPr>
              <p:cNvPr id="60" name="Curved Connector 59"/>
              <p:cNvCxnSpPr/>
              <p:nvPr/>
            </p:nvCxnSpPr>
            <p:spPr>
              <a:xfrm rot="16200000" flipV="1">
                <a:off x="4288366" y="3878817"/>
                <a:ext cx="452967" cy="349198"/>
              </a:xfrm>
              <a:prstGeom prst="curvedConnector3">
                <a:avLst/>
              </a:prstGeom>
            </p:spPr>
            <p:style>
              <a:lnRef idx="2">
                <a:schemeClr val="accent1"/>
              </a:lnRef>
              <a:fillRef idx="0">
                <a:schemeClr val="accent1"/>
              </a:fillRef>
              <a:effectRef idx="1">
                <a:schemeClr val="accent1"/>
              </a:effectRef>
              <a:fontRef idx="minor">
                <a:schemeClr val="tx1"/>
              </a:fontRef>
            </p:style>
          </p:cxnSp>
          <p:cxnSp>
            <p:nvCxnSpPr>
              <p:cNvPr id="61" name="Curved Connector 60"/>
              <p:cNvCxnSpPr/>
              <p:nvPr/>
            </p:nvCxnSpPr>
            <p:spPr>
              <a:xfrm rot="5400000" flipV="1">
                <a:off x="5772150" y="3989400"/>
                <a:ext cx="452967" cy="349198"/>
              </a:xfrm>
              <a:prstGeom prst="curvedConnector3">
                <a:avLst/>
              </a:prstGeom>
            </p:spPr>
            <p:style>
              <a:lnRef idx="2">
                <a:schemeClr val="accent1"/>
              </a:lnRef>
              <a:fillRef idx="0">
                <a:schemeClr val="accent1"/>
              </a:fillRef>
              <a:effectRef idx="1">
                <a:schemeClr val="accent1"/>
              </a:effectRef>
              <a:fontRef idx="minor">
                <a:schemeClr val="tx1"/>
              </a:fontRef>
            </p:style>
          </p:cxnSp>
          <p:sp>
            <p:nvSpPr>
              <p:cNvPr id="62" name="TextBox 61"/>
              <p:cNvSpPr txBox="1"/>
              <p:nvPr/>
            </p:nvSpPr>
            <p:spPr>
              <a:xfrm>
                <a:off x="2142069" y="4097754"/>
                <a:ext cx="872064" cy="338554"/>
              </a:xfrm>
              <a:prstGeom prst="rect">
                <a:avLst/>
              </a:prstGeom>
              <a:noFill/>
            </p:spPr>
            <p:txBody>
              <a:bodyPr wrap="square" rtlCol="0">
                <a:spAutoFit/>
              </a:bodyPr>
              <a:lstStyle/>
              <a:p>
                <a:r>
                  <a:rPr lang="en-US" sz="1600" dirty="0" smtClean="0"/>
                  <a:t>N</a:t>
                </a:r>
                <a:r>
                  <a:rPr lang="en-US" sz="1600" baseline="-25000" dirty="0" smtClean="0"/>
                  <a:t>i</a:t>
                </a:r>
                <a:r>
                  <a:rPr lang="en-US" sz="1600" dirty="0" smtClean="0"/>
                  <a:t>       </a:t>
                </a:r>
                <a:r>
                  <a:rPr lang="en-US" sz="1600" dirty="0" err="1" smtClean="0"/>
                  <a:t>N</a:t>
                </a:r>
                <a:r>
                  <a:rPr lang="en-US" sz="1600" baseline="-25000" dirty="0" err="1" smtClean="0"/>
                  <a:t>j</a:t>
                </a:r>
                <a:endParaRPr lang="en-US" sz="1600" baseline="-25000" dirty="0"/>
              </a:p>
            </p:txBody>
          </p:sp>
          <p:sp>
            <p:nvSpPr>
              <p:cNvPr id="63" name="Rectangle 62"/>
              <p:cNvSpPr/>
              <p:nvPr/>
            </p:nvSpPr>
            <p:spPr>
              <a:xfrm>
                <a:off x="3666067" y="4090372"/>
                <a:ext cx="838390" cy="338554"/>
              </a:xfrm>
              <a:prstGeom prst="rect">
                <a:avLst/>
              </a:prstGeom>
            </p:spPr>
            <p:txBody>
              <a:bodyPr wrap="none">
                <a:spAutoFit/>
              </a:bodyPr>
              <a:lstStyle/>
              <a:p>
                <a:r>
                  <a:rPr lang="en-US" sz="1600" dirty="0"/>
                  <a:t>N</a:t>
                </a:r>
                <a:r>
                  <a:rPr lang="en-US" sz="1600" baseline="-25000" dirty="0"/>
                  <a:t>i</a:t>
                </a:r>
                <a:r>
                  <a:rPr lang="en-US" sz="1600" dirty="0"/>
                  <a:t>       </a:t>
                </a:r>
                <a:r>
                  <a:rPr lang="en-US" sz="1600" dirty="0" err="1"/>
                  <a:t>N</a:t>
                </a:r>
                <a:r>
                  <a:rPr lang="en-US" sz="1600" baseline="-25000" dirty="0" err="1"/>
                  <a:t>j</a:t>
                </a:r>
                <a:endParaRPr lang="en-US" sz="1600" baseline="-25000" dirty="0"/>
              </a:p>
            </p:txBody>
          </p:sp>
          <p:sp>
            <p:nvSpPr>
              <p:cNvPr id="64" name="Rectangle 63"/>
              <p:cNvSpPr/>
              <p:nvPr/>
            </p:nvSpPr>
            <p:spPr>
              <a:xfrm>
                <a:off x="5402081" y="4163999"/>
                <a:ext cx="838390" cy="338554"/>
              </a:xfrm>
              <a:prstGeom prst="rect">
                <a:avLst/>
              </a:prstGeom>
            </p:spPr>
            <p:txBody>
              <a:bodyPr wrap="none">
                <a:spAutoFit/>
              </a:bodyPr>
              <a:lstStyle/>
              <a:p>
                <a:r>
                  <a:rPr lang="en-US" sz="1600" dirty="0"/>
                  <a:t>N</a:t>
                </a:r>
                <a:r>
                  <a:rPr lang="en-US" sz="1600" baseline="-25000" dirty="0"/>
                  <a:t>i</a:t>
                </a:r>
                <a:r>
                  <a:rPr lang="en-US" sz="1600" dirty="0"/>
                  <a:t>       </a:t>
                </a:r>
                <a:r>
                  <a:rPr lang="en-US" sz="1600" dirty="0" err="1"/>
                  <a:t>N</a:t>
                </a:r>
                <a:r>
                  <a:rPr lang="en-US" sz="1600" baseline="-25000" dirty="0" err="1"/>
                  <a:t>j</a:t>
                </a:r>
                <a:endParaRPr lang="en-US" sz="1600" baseline="-25000" dirty="0"/>
              </a:p>
            </p:txBody>
          </p:sp>
          <p:sp>
            <p:nvSpPr>
              <p:cNvPr id="67" name="Rectangle 66"/>
              <p:cNvSpPr/>
              <p:nvPr/>
            </p:nvSpPr>
            <p:spPr>
              <a:xfrm>
                <a:off x="5459947" y="3238389"/>
                <a:ext cx="940782" cy="338554"/>
              </a:xfrm>
              <a:prstGeom prst="rect">
                <a:avLst/>
              </a:prstGeom>
            </p:spPr>
            <p:txBody>
              <a:bodyPr wrap="none">
                <a:spAutoFit/>
              </a:bodyPr>
              <a:lstStyle/>
              <a:p>
                <a:r>
                  <a:rPr lang="en-US" sz="1600" dirty="0" err="1"/>
                  <a:t>N’</a:t>
                </a:r>
                <a:r>
                  <a:rPr lang="en-US" sz="1600" baseline="-25000" dirty="0" err="1"/>
                  <a:t>i</a:t>
                </a:r>
                <a:r>
                  <a:rPr lang="en-US" sz="1600" dirty="0"/>
                  <a:t>       </a:t>
                </a:r>
                <a:r>
                  <a:rPr lang="en-US" sz="1600" dirty="0" err="1"/>
                  <a:t>N’</a:t>
                </a:r>
                <a:r>
                  <a:rPr lang="en-US" sz="1600" baseline="-25000" dirty="0" err="1"/>
                  <a:t>j</a:t>
                </a:r>
                <a:endParaRPr lang="en-US" sz="1600" baseline="-25000" dirty="0"/>
              </a:p>
            </p:txBody>
          </p:sp>
        </p:grpSp>
        <p:pic>
          <p:nvPicPr>
            <p:cNvPr id="68" name="Picture 67"/>
            <p:cNvPicPr>
              <a:picLocks noChangeAspect="1"/>
            </p:cNvPicPr>
            <p:nvPr/>
          </p:nvPicPr>
          <p:blipFill rotWithShape="1">
            <a:blip r:embed="rId5"/>
            <a:srcRect b="9013"/>
            <a:stretch/>
          </p:blipFill>
          <p:spPr>
            <a:xfrm>
              <a:off x="1880624" y="5441832"/>
              <a:ext cx="5672398" cy="1416168"/>
            </a:xfrm>
            <a:prstGeom prst="rect">
              <a:avLst/>
            </a:prstGeom>
          </p:spPr>
        </p:pic>
      </p:grpSp>
      <p:grpSp>
        <p:nvGrpSpPr>
          <p:cNvPr id="2" name="Group 1"/>
          <p:cNvGrpSpPr/>
          <p:nvPr/>
        </p:nvGrpSpPr>
        <p:grpSpPr>
          <a:xfrm>
            <a:off x="510540" y="2703240"/>
            <a:ext cx="8185414" cy="1199893"/>
            <a:chOff x="510540" y="2703240"/>
            <a:chExt cx="8185414" cy="1199893"/>
          </a:xfrm>
        </p:grpSpPr>
        <p:sp>
          <p:nvSpPr>
            <p:cNvPr id="70" name="TextBox 69"/>
            <p:cNvSpPr txBox="1"/>
            <p:nvPr/>
          </p:nvSpPr>
          <p:spPr>
            <a:xfrm>
              <a:off x="510540" y="2703240"/>
              <a:ext cx="1875364" cy="369332"/>
            </a:xfrm>
            <a:prstGeom prst="rect">
              <a:avLst/>
            </a:prstGeom>
            <a:noFill/>
          </p:spPr>
          <p:txBody>
            <a:bodyPr wrap="square" rtlCol="0">
              <a:spAutoFit/>
            </a:bodyPr>
            <a:lstStyle/>
            <a:p>
              <a:r>
                <a:rPr lang="en-US" dirty="0" smtClean="0"/>
                <a:t>Continuity eq.:</a:t>
              </a:r>
              <a:endParaRPr lang="en-US" dirty="0"/>
            </a:p>
          </p:txBody>
        </p:sp>
        <p:pic>
          <p:nvPicPr>
            <p:cNvPr id="72" name="Picture 71"/>
            <p:cNvPicPr>
              <a:picLocks noChangeAspect="1"/>
            </p:cNvPicPr>
            <p:nvPr/>
          </p:nvPicPr>
          <p:blipFill>
            <a:blip r:embed="rId6"/>
            <a:stretch>
              <a:fillRect/>
            </a:stretch>
          </p:blipFill>
          <p:spPr>
            <a:xfrm>
              <a:off x="2871456" y="2895093"/>
              <a:ext cx="4019147" cy="559628"/>
            </a:xfrm>
            <a:prstGeom prst="rect">
              <a:avLst/>
            </a:prstGeom>
          </p:spPr>
        </p:pic>
        <p:pic>
          <p:nvPicPr>
            <p:cNvPr id="73" name="Picture 72"/>
            <p:cNvPicPr>
              <a:picLocks noChangeAspect="1"/>
            </p:cNvPicPr>
            <p:nvPr/>
          </p:nvPicPr>
          <p:blipFill>
            <a:blip r:embed="rId7"/>
            <a:stretch>
              <a:fillRect/>
            </a:stretch>
          </p:blipFill>
          <p:spPr>
            <a:xfrm>
              <a:off x="2118387" y="3378559"/>
              <a:ext cx="1650865" cy="524574"/>
            </a:xfrm>
            <a:prstGeom prst="rect">
              <a:avLst/>
            </a:prstGeom>
          </p:spPr>
        </p:pic>
        <p:pic>
          <p:nvPicPr>
            <p:cNvPr id="74" name="Picture 73"/>
            <p:cNvPicPr>
              <a:picLocks noChangeAspect="1"/>
            </p:cNvPicPr>
            <p:nvPr/>
          </p:nvPicPr>
          <p:blipFill>
            <a:blip r:embed="rId8"/>
            <a:stretch>
              <a:fillRect/>
            </a:stretch>
          </p:blipFill>
          <p:spPr>
            <a:xfrm>
              <a:off x="4172991" y="3396282"/>
              <a:ext cx="4522963" cy="387240"/>
            </a:xfrm>
            <a:prstGeom prst="rect">
              <a:avLst/>
            </a:prstGeom>
          </p:spPr>
        </p:pic>
      </p:grpSp>
      <p:sp>
        <p:nvSpPr>
          <p:cNvPr id="75" name="TextBox 74"/>
          <p:cNvSpPr txBox="1"/>
          <p:nvPr/>
        </p:nvSpPr>
        <p:spPr>
          <a:xfrm>
            <a:off x="868380" y="33866"/>
            <a:ext cx="7005620" cy="523220"/>
          </a:xfrm>
          <a:prstGeom prst="rect">
            <a:avLst/>
          </a:prstGeom>
          <a:noFill/>
        </p:spPr>
        <p:txBody>
          <a:bodyPr wrap="square" rtlCol="0">
            <a:spAutoFit/>
          </a:bodyPr>
          <a:lstStyle/>
          <a:p>
            <a:r>
              <a:rPr lang="en-US" sz="2800" dirty="0" smtClean="0"/>
              <a:t>One and Two Body EM Currents and Charges</a:t>
            </a:r>
            <a:endParaRPr lang="en-US" sz="2800" dirty="0"/>
          </a:p>
        </p:txBody>
      </p:sp>
    </p:spTree>
    <p:extLst>
      <p:ext uri="{BB962C8B-B14F-4D97-AF65-F5344CB8AC3E}">
        <p14:creationId xmlns:p14="http://schemas.microsoft.com/office/powerpoint/2010/main" val="344016346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25966" y="660399"/>
            <a:ext cx="8513233" cy="6165730"/>
          </a:xfrm>
          <a:prstGeom prst="rect">
            <a:avLst/>
          </a:prstGeom>
        </p:spPr>
      </p:pic>
      <p:sp>
        <p:nvSpPr>
          <p:cNvPr id="3" name="TextBox 2"/>
          <p:cNvSpPr txBox="1"/>
          <p:nvPr/>
        </p:nvSpPr>
        <p:spPr>
          <a:xfrm>
            <a:off x="918632" y="198734"/>
            <a:ext cx="7768167" cy="461665"/>
          </a:xfrm>
          <a:prstGeom prst="rect">
            <a:avLst/>
          </a:prstGeom>
          <a:noFill/>
        </p:spPr>
        <p:txBody>
          <a:bodyPr wrap="square" rtlCol="0">
            <a:spAutoFit/>
          </a:bodyPr>
          <a:lstStyle/>
          <a:p>
            <a:r>
              <a:rPr lang="en-US" sz="2400" baseline="30000" dirty="0" smtClean="0"/>
              <a:t>4</a:t>
            </a:r>
            <a:r>
              <a:rPr lang="en-US" sz="2400" dirty="0" smtClean="0"/>
              <a:t>He </a:t>
            </a:r>
            <a:r>
              <a:rPr lang="en-US" sz="2400" dirty="0" err="1" smtClean="0"/>
              <a:t>EuclidianLongitudinal</a:t>
            </a:r>
            <a:r>
              <a:rPr lang="en-US" sz="2400" dirty="0" smtClean="0"/>
              <a:t> Response: Calculated versus Data </a:t>
            </a:r>
            <a:endParaRPr lang="en-US" sz="2400" dirty="0"/>
          </a:p>
        </p:txBody>
      </p:sp>
      <p:sp>
        <p:nvSpPr>
          <p:cNvPr id="4" name="Right Arrow 3"/>
          <p:cNvSpPr/>
          <p:nvPr/>
        </p:nvSpPr>
        <p:spPr>
          <a:xfrm>
            <a:off x="4690534" y="1659467"/>
            <a:ext cx="372533" cy="16933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ight Arrow 4"/>
          <p:cNvSpPr/>
          <p:nvPr/>
        </p:nvSpPr>
        <p:spPr>
          <a:xfrm>
            <a:off x="546099" y="5384800"/>
            <a:ext cx="372533" cy="16933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ight Arrow 5"/>
          <p:cNvSpPr/>
          <p:nvPr/>
        </p:nvSpPr>
        <p:spPr>
          <a:xfrm>
            <a:off x="4622801" y="5926667"/>
            <a:ext cx="372533" cy="16933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ight Arrow 6"/>
          <p:cNvSpPr/>
          <p:nvPr/>
        </p:nvSpPr>
        <p:spPr>
          <a:xfrm>
            <a:off x="546099" y="728133"/>
            <a:ext cx="372533" cy="16933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173566" y="897467"/>
            <a:ext cx="766232" cy="646331"/>
          </a:xfrm>
          <a:prstGeom prst="rect">
            <a:avLst/>
          </a:prstGeom>
          <a:noFill/>
        </p:spPr>
        <p:txBody>
          <a:bodyPr wrap="square" rtlCol="0">
            <a:spAutoFit/>
          </a:bodyPr>
          <a:lstStyle/>
          <a:p>
            <a:r>
              <a:rPr lang="en-US" dirty="0" smtClean="0">
                <a:solidFill>
                  <a:schemeClr val="tx2">
                    <a:lumMod val="60000"/>
                    <a:lumOff val="40000"/>
                  </a:schemeClr>
                </a:solidFill>
              </a:rPr>
              <a:t>Sum rule</a:t>
            </a:r>
            <a:endParaRPr lang="en-US" dirty="0">
              <a:solidFill>
                <a:schemeClr val="tx2">
                  <a:lumMod val="60000"/>
                  <a:lumOff val="40000"/>
                </a:schemeClr>
              </a:solidFill>
            </a:endParaRPr>
          </a:p>
        </p:txBody>
      </p:sp>
    </p:spTree>
    <p:extLst>
      <p:ext uri="{BB962C8B-B14F-4D97-AF65-F5344CB8AC3E}">
        <p14:creationId xmlns:p14="http://schemas.microsoft.com/office/powerpoint/2010/main" val="3190729584"/>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BEBA8EAE-BF5A-486C-A8C5-ECC9F3942E4B}">
                <a14:imgProps xmlns:a14="http://schemas.microsoft.com/office/drawing/2010/main">
                  <a14:imgLayer r:embed="rId3">
                    <a14:imgEffect>
                      <a14:brightnessContrast contrast="-40000"/>
                    </a14:imgEffect>
                  </a14:imgLayer>
                </a14:imgProps>
              </a:ext>
            </a:extLst>
          </a:blip>
          <a:srcRect l="5480" t="2169" r="2153"/>
          <a:stretch/>
        </p:blipFill>
        <p:spPr>
          <a:xfrm>
            <a:off x="118534" y="815241"/>
            <a:ext cx="8722272" cy="6042760"/>
          </a:xfrm>
          <a:prstGeom prst="rect">
            <a:avLst/>
          </a:prstGeom>
        </p:spPr>
      </p:pic>
      <p:sp>
        <p:nvSpPr>
          <p:cNvPr id="3" name="TextBox 2"/>
          <p:cNvSpPr txBox="1"/>
          <p:nvPr/>
        </p:nvSpPr>
        <p:spPr>
          <a:xfrm>
            <a:off x="1236134" y="199999"/>
            <a:ext cx="6637867" cy="461665"/>
          </a:xfrm>
          <a:prstGeom prst="rect">
            <a:avLst/>
          </a:prstGeom>
          <a:noFill/>
        </p:spPr>
        <p:txBody>
          <a:bodyPr wrap="square" rtlCol="0">
            <a:spAutoFit/>
          </a:bodyPr>
          <a:lstStyle/>
          <a:p>
            <a:r>
              <a:rPr lang="en-US" sz="2400" baseline="30000" dirty="0" smtClean="0"/>
              <a:t>4</a:t>
            </a:r>
            <a:r>
              <a:rPr lang="en-US" sz="2400" dirty="0" smtClean="0"/>
              <a:t>He Transverse Response Calculated Versus Data  </a:t>
            </a:r>
            <a:endParaRPr lang="en-US" sz="2400" dirty="0"/>
          </a:p>
        </p:txBody>
      </p:sp>
      <p:sp>
        <p:nvSpPr>
          <p:cNvPr id="9" name="Right Arrow 8"/>
          <p:cNvSpPr/>
          <p:nvPr/>
        </p:nvSpPr>
        <p:spPr>
          <a:xfrm>
            <a:off x="364067" y="5571067"/>
            <a:ext cx="457200" cy="196766"/>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ight Arrow 9"/>
          <p:cNvSpPr/>
          <p:nvPr/>
        </p:nvSpPr>
        <p:spPr>
          <a:xfrm>
            <a:off x="364067" y="1981200"/>
            <a:ext cx="457200" cy="196766"/>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ight Arrow 10"/>
          <p:cNvSpPr/>
          <p:nvPr/>
        </p:nvSpPr>
        <p:spPr>
          <a:xfrm>
            <a:off x="4597400" y="1627633"/>
            <a:ext cx="457200" cy="196766"/>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ight Arrow 11"/>
          <p:cNvSpPr/>
          <p:nvPr/>
        </p:nvSpPr>
        <p:spPr>
          <a:xfrm>
            <a:off x="4597400" y="5782734"/>
            <a:ext cx="457200" cy="196766"/>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74093186"/>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695450" y="1440796"/>
            <a:ext cx="5841225" cy="2994656"/>
          </a:xfrm>
          <a:prstGeom prst="rect">
            <a:avLst/>
          </a:prstGeom>
        </p:spPr>
      </p:pic>
      <p:sp>
        <p:nvSpPr>
          <p:cNvPr id="5" name="TextBox 4"/>
          <p:cNvSpPr txBox="1"/>
          <p:nvPr/>
        </p:nvSpPr>
        <p:spPr>
          <a:xfrm>
            <a:off x="2598071" y="4439703"/>
            <a:ext cx="4339901" cy="954107"/>
          </a:xfrm>
          <a:prstGeom prst="rect">
            <a:avLst/>
          </a:prstGeom>
          <a:noFill/>
        </p:spPr>
        <p:txBody>
          <a:bodyPr wrap="square" rtlCol="0">
            <a:spAutoFit/>
          </a:bodyPr>
          <a:lstStyle/>
          <a:p>
            <a:r>
              <a:rPr lang="en-US" sz="2800" b="1" dirty="0" smtClean="0">
                <a:solidFill>
                  <a:srgbClr val="FF0000"/>
                </a:solidFill>
              </a:rPr>
              <a:t>Plane wave initial and final</a:t>
            </a:r>
          </a:p>
          <a:p>
            <a:r>
              <a:rPr lang="en-US" sz="2800" b="1" dirty="0">
                <a:solidFill>
                  <a:srgbClr val="FF0000"/>
                </a:solidFill>
              </a:rPr>
              <a:t> </a:t>
            </a:r>
            <a:r>
              <a:rPr lang="en-US" sz="2800" b="1" dirty="0" smtClean="0">
                <a:solidFill>
                  <a:srgbClr val="FF0000"/>
                </a:solidFill>
              </a:rPr>
              <a:t>     states don’t work!!</a:t>
            </a:r>
            <a:endParaRPr lang="en-US" sz="2800" b="1" dirty="0">
              <a:solidFill>
                <a:srgbClr val="FF0000"/>
              </a:solidFill>
            </a:endParaRPr>
          </a:p>
        </p:txBody>
      </p:sp>
      <p:pic>
        <p:nvPicPr>
          <p:cNvPr id="6" name="Picture 5"/>
          <p:cNvPicPr>
            <a:picLocks noChangeAspect="1"/>
          </p:cNvPicPr>
          <p:nvPr/>
        </p:nvPicPr>
        <p:blipFill>
          <a:blip r:embed="rId3"/>
          <a:stretch>
            <a:fillRect/>
          </a:stretch>
        </p:blipFill>
        <p:spPr>
          <a:xfrm>
            <a:off x="2287621" y="151036"/>
            <a:ext cx="5759783" cy="461665"/>
          </a:xfrm>
          <a:prstGeom prst="rect">
            <a:avLst/>
          </a:prstGeom>
        </p:spPr>
      </p:pic>
      <p:sp>
        <p:nvSpPr>
          <p:cNvPr id="7" name="TextBox 6"/>
          <p:cNvSpPr txBox="1"/>
          <p:nvPr/>
        </p:nvSpPr>
        <p:spPr>
          <a:xfrm>
            <a:off x="738965" y="45597"/>
            <a:ext cx="2522572" cy="523220"/>
          </a:xfrm>
          <a:prstGeom prst="rect">
            <a:avLst/>
          </a:prstGeom>
          <a:noFill/>
        </p:spPr>
        <p:txBody>
          <a:bodyPr wrap="square" rtlCol="0">
            <a:spAutoFit/>
          </a:bodyPr>
          <a:lstStyle/>
          <a:p>
            <a:r>
              <a:rPr lang="en-US" sz="2800" dirty="0" smtClean="0"/>
              <a:t>More from</a:t>
            </a:r>
            <a:endParaRPr lang="en-US" sz="2800" dirty="0"/>
          </a:p>
        </p:txBody>
      </p:sp>
      <p:sp>
        <p:nvSpPr>
          <p:cNvPr id="12" name="TextBox 11"/>
          <p:cNvSpPr txBox="1"/>
          <p:nvPr/>
        </p:nvSpPr>
        <p:spPr>
          <a:xfrm>
            <a:off x="2287621" y="947892"/>
            <a:ext cx="4650351" cy="369332"/>
          </a:xfrm>
          <a:prstGeom prst="rect">
            <a:avLst/>
          </a:prstGeom>
          <a:noFill/>
        </p:spPr>
        <p:txBody>
          <a:bodyPr wrap="square" rtlCol="0">
            <a:spAutoFit/>
          </a:bodyPr>
          <a:lstStyle/>
          <a:p>
            <a:r>
              <a:rPr lang="en-US" dirty="0" smtClean="0"/>
              <a:t>Fermi Gas= plane wave initial and final states</a:t>
            </a:r>
            <a:endParaRPr lang="en-US" dirty="0"/>
          </a:p>
        </p:txBody>
      </p:sp>
    </p:spTree>
    <p:extLst>
      <p:ext uri="{BB962C8B-B14F-4D97-AF65-F5344CB8AC3E}">
        <p14:creationId xmlns:p14="http://schemas.microsoft.com/office/powerpoint/2010/main" val="413800991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46595" y="424597"/>
            <a:ext cx="7932900" cy="1015663"/>
          </a:xfrm>
          <a:prstGeom prst="rect">
            <a:avLst/>
          </a:prstGeom>
          <a:noFill/>
        </p:spPr>
        <p:txBody>
          <a:bodyPr wrap="square" rtlCol="0">
            <a:spAutoFit/>
          </a:bodyPr>
          <a:lstStyle/>
          <a:p>
            <a:r>
              <a:rPr lang="en-US" sz="6000" dirty="0" smtClean="0"/>
              <a:t>Potentially Bad News!!</a:t>
            </a:r>
            <a:endParaRPr lang="en-US" sz="6000" dirty="0"/>
          </a:p>
        </p:txBody>
      </p:sp>
      <p:sp>
        <p:nvSpPr>
          <p:cNvPr id="5" name="TextBox 4"/>
          <p:cNvSpPr txBox="1"/>
          <p:nvPr/>
        </p:nvSpPr>
        <p:spPr>
          <a:xfrm>
            <a:off x="1426669" y="1440260"/>
            <a:ext cx="6051580" cy="461665"/>
          </a:xfrm>
          <a:prstGeom prst="rect">
            <a:avLst/>
          </a:prstGeom>
          <a:noFill/>
        </p:spPr>
        <p:txBody>
          <a:bodyPr wrap="square" rtlCol="0">
            <a:spAutoFit/>
          </a:bodyPr>
          <a:lstStyle/>
          <a:p>
            <a:r>
              <a:rPr lang="en-US" sz="2400" b="1" dirty="0" smtClean="0"/>
              <a:t>Conclusion from </a:t>
            </a:r>
            <a:r>
              <a:rPr lang="en-US" sz="2400" i="1" dirty="0" smtClean="0">
                <a:latin typeface="Times New Roman"/>
                <a:cs typeface="Times New Roman"/>
              </a:rPr>
              <a:t>Phys. Rev. C65 024002 (2002)</a:t>
            </a:r>
            <a:endParaRPr lang="en-US" sz="2400" i="1" dirty="0">
              <a:latin typeface="Times New Roman"/>
              <a:cs typeface="Times New Roman"/>
            </a:endParaRPr>
          </a:p>
        </p:txBody>
      </p:sp>
      <p:sp>
        <p:nvSpPr>
          <p:cNvPr id="7" name="TextBox 6"/>
          <p:cNvSpPr txBox="1"/>
          <p:nvPr/>
        </p:nvSpPr>
        <p:spPr>
          <a:xfrm>
            <a:off x="282199" y="5927006"/>
            <a:ext cx="8465942" cy="523220"/>
          </a:xfrm>
          <a:prstGeom prst="rect">
            <a:avLst/>
          </a:prstGeom>
          <a:noFill/>
        </p:spPr>
        <p:txBody>
          <a:bodyPr wrap="square" rtlCol="0">
            <a:spAutoFit/>
          </a:bodyPr>
          <a:lstStyle/>
          <a:p>
            <a:r>
              <a:rPr lang="en-US" sz="2800" b="1" i="1" dirty="0" smtClean="0">
                <a:solidFill>
                  <a:srgbClr val="FF0000"/>
                </a:solidFill>
                <a:latin typeface="Times New Roman"/>
                <a:cs typeface="Times New Roman"/>
              </a:rPr>
              <a:t>If true, how could all this be put into event generators??</a:t>
            </a:r>
            <a:endParaRPr lang="en-US" sz="2800" b="1" i="1" dirty="0">
              <a:solidFill>
                <a:srgbClr val="FF0000"/>
              </a:solidFill>
              <a:latin typeface="Times New Roman"/>
              <a:cs typeface="Times New Roman"/>
            </a:endParaRPr>
          </a:p>
        </p:txBody>
      </p:sp>
      <p:grpSp>
        <p:nvGrpSpPr>
          <p:cNvPr id="9" name="Group 8"/>
          <p:cNvGrpSpPr/>
          <p:nvPr/>
        </p:nvGrpSpPr>
        <p:grpSpPr>
          <a:xfrm>
            <a:off x="370946" y="2277080"/>
            <a:ext cx="8408549" cy="3414726"/>
            <a:chOff x="370946" y="2277080"/>
            <a:chExt cx="8408549" cy="3414726"/>
          </a:xfrm>
        </p:grpSpPr>
        <p:pic>
          <p:nvPicPr>
            <p:cNvPr id="4" name="Picture 3"/>
            <p:cNvPicPr>
              <a:picLocks noChangeAspect="1"/>
            </p:cNvPicPr>
            <p:nvPr/>
          </p:nvPicPr>
          <p:blipFill rotWithShape="1">
            <a:blip r:embed="rId2">
              <a:alphaModFix amt="83000"/>
              <a:extLst>
                <a:ext uri="{BEBA8EAE-BF5A-486C-A8C5-ECC9F3942E4B}">
                  <a14:imgProps xmlns:a14="http://schemas.microsoft.com/office/drawing/2010/main">
                    <a14:imgLayer r:embed="rId3">
                      <a14:imgEffect>
                        <a14:sharpenSoften amount="50000"/>
                      </a14:imgEffect>
                    </a14:imgLayer>
                  </a14:imgProps>
                </a:ext>
              </a:extLst>
            </a:blip>
            <a:srcRect t="4158"/>
            <a:stretch/>
          </p:blipFill>
          <p:spPr>
            <a:xfrm>
              <a:off x="370946" y="2461746"/>
              <a:ext cx="8408549" cy="3230060"/>
            </a:xfrm>
            <a:prstGeom prst="rect">
              <a:avLst/>
            </a:prstGeom>
            <a:ln>
              <a:solidFill>
                <a:schemeClr val="bg1"/>
              </a:solidFill>
            </a:ln>
          </p:spPr>
        </p:pic>
        <p:sp>
          <p:nvSpPr>
            <p:cNvPr id="6" name="Rectangle 5"/>
            <p:cNvSpPr/>
            <p:nvPr/>
          </p:nvSpPr>
          <p:spPr>
            <a:xfrm>
              <a:off x="370946" y="2461746"/>
              <a:ext cx="1902316" cy="391998"/>
            </a:xfrm>
            <a:prstGeom prst="rect">
              <a:avLst/>
            </a:prstGeom>
            <a:solidFill>
              <a:schemeClr val="bg1"/>
            </a:solidFill>
            <a:ln>
              <a:solidFill>
                <a:schemeClr val="bg1"/>
              </a:solidFill>
            </a:ln>
            <a:effectLst>
              <a:outerShdw blurRad="40000" dist="23000" dir="5400000" rotWithShape="0">
                <a:srgbClr val="000000">
                  <a:alpha val="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extBox 1"/>
            <p:cNvSpPr txBox="1"/>
            <p:nvPr/>
          </p:nvSpPr>
          <p:spPr>
            <a:xfrm>
              <a:off x="1536412" y="5136024"/>
              <a:ext cx="329231" cy="461665"/>
            </a:xfrm>
            <a:prstGeom prst="rect">
              <a:avLst/>
            </a:prstGeom>
            <a:noFill/>
          </p:spPr>
          <p:txBody>
            <a:bodyPr wrap="square" rtlCol="0">
              <a:spAutoFit/>
            </a:bodyPr>
            <a:lstStyle/>
            <a:p>
              <a:r>
                <a:rPr lang="en-US" sz="2400" dirty="0" smtClean="0"/>
                <a:t>“</a:t>
              </a:r>
              <a:endParaRPr lang="en-US" sz="2400" dirty="0"/>
            </a:p>
          </p:txBody>
        </p:sp>
        <p:sp>
          <p:nvSpPr>
            <p:cNvPr id="8" name="TextBox 7"/>
            <p:cNvSpPr txBox="1"/>
            <p:nvPr/>
          </p:nvSpPr>
          <p:spPr>
            <a:xfrm>
              <a:off x="2273262" y="2277080"/>
              <a:ext cx="391942" cy="461665"/>
            </a:xfrm>
            <a:prstGeom prst="rect">
              <a:avLst/>
            </a:prstGeom>
            <a:noFill/>
          </p:spPr>
          <p:txBody>
            <a:bodyPr wrap="square" rtlCol="0">
              <a:spAutoFit/>
            </a:bodyPr>
            <a:lstStyle/>
            <a:p>
              <a:r>
                <a:rPr lang="en-US" sz="2400" dirty="0" smtClean="0"/>
                <a:t>“</a:t>
              </a:r>
            </a:p>
          </p:txBody>
        </p:sp>
      </p:grpSp>
    </p:spTree>
    <p:extLst>
      <p:ext uri="{BB962C8B-B14F-4D97-AF65-F5344CB8AC3E}">
        <p14:creationId xmlns:p14="http://schemas.microsoft.com/office/powerpoint/2010/main" val="64129059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92429" y="1358495"/>
            <a:ext cx="6586910" cy="4506833"/>
          </a:xfrm>
          <a:prstGeom prst="rect">
            <a:avLst/>
          </a:prstGeom>
        </p:spPr>
      </p:pic>
      <p:sp>
        <p:nvSpPr>
          <p:cNvPr id="3" name="TextBox 2"/>
          <p:cNvSpPr txBox="1"/>
          <p:nvPr/>
        </p:nvSpPr>
        <p:spPr>
          <a:xfrm>
            <a:off x="3406638" y="2116356"/>
            <a:ext cx="1632767" cy="338554"/>
          </a:xfrm>
          <a:prstGeom prst="rect">
            <a:avLst/>
          </a:prstGeom>
          <a:noFill/>
        </p:spPr>
        <p:txBody>
          <a:bodyPr wrap="square" rtlCol="0">
            <a:spAutoFit/>
          </a:bodyPr>
          <a:lstStyle/>
          <a:p>
            <a:r>
              <a:rPr lang="en-US" sz="1600" dirty="0"/>
              <a:t>q</a:t>
            </a:r>
            <a:r>
              <a:rPr lang="en-US" sz="1600" dirty="0" smtClean="0"/>
              <a:t>=400MeV/c</a:t>
            </a:r>
            <a:endParaRPr lang="en-US" sz="1600" dirty="0"/>
          </a:p>
        </p:txBody>
      </p:sp>
      <p:sp>
        <p:nvSpPr>
          <p:cNvPr id="4" name="TextBox 3"/>
          <p:cNvSpPr txBox="1"/>
          <p:nvPr/>
        </p:nvSpPr>
        <p:spPr>
          <a:xfrm>
            <a:off x="7179339" y="1914798"/>
            <a:ext cx="1649698" cy="523220"/>
          </a:xfrm>
          <a:prstGeom prst="rect">
            <a:avLst/>
          </a:prstGeom>
          <a:noFill/>
        </p:spPr>
        <p:txBody>
          <a:bodyPr wrap="square" rtlCol="0">
            <a:spAutoFit/>
          </a:bodyPr>
          <a:lstStyle/>
          <a:p>
            <a:r>
              <a:rPr lang="en-US" sz="1400" dirty="0" smtClean="0"/>
              <a:t>FC=Full Current</a:t>
            </a:r>
          </a:p>
          <a:p>
            <a:r>
              <a:rPr lang="en-US" sz="1400" dirty="0" smtClean="0"/>
              <a:t>SC=Simple Current</a:t>
            </a:r>
            <a:endParaRPr lang="en-US" sz="1400" dirty="0"/>
          </a:p>
        </p:txBody>
      </p:sp>
      <p:sp>
        <p:nvSpPr>
          <p:cNvPr id="5" name="TextBox 4"/>
          <p:cNvSpPr txBox="1"/>
          <p:nvPr/>
        </p:nvSpPr>
        <p:spPr>
          <a:xfrm>
            <a:off x="3557667" y="1747024"/>
            <a:ext cx="693510" cy="369332"/>
          </a:xfrm>
          <a:prstGeom prst="rect">
            <a:avLst/>
          </a:prstGeom>
          <a:noFill/>
        </p:spPr>
        <p:txBody>
          <a:bodyPr wrap="square" rtlCol="0">
            <a:spAutoFit/>
          </a:bodyPr>
          <a:lstStyle/>
          <a:p>
            <a:r>
              <a:rPr lang="en-US" baseline="30000" dirty="0" smtClean="0"/>
              <a:t>4</a:t>
            </a:r>
            <a:r>
              <a:rPr lang="en-US" dirty="0" smtClean="0"/>
              <a:t>He</a:t>
            </a:r>
            <a:endParaRPr lang="en-US" dirty="0"/>
          </a:p>
        </p:txBody>
      </p:sp>
    </p:spTree>
    <p:extLst>
      <p:ext uri="{BB962C8B-B14F-4D97-AF65-F5344CB8AC3E}">
        <p14:creationId xmlns:p14="http://schemas.microsoft.com/office/powerpoint/2010/main" val="3047258489"/>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75467" y="265271"/>
            <a:ext cx="4504905" cy="646331"/>
          </a:xfrm>
          <a:prstGeom prst="rect">
            <a:avLst/>
          </a:prstGeom>
          <a:noFill/>
        </p:spPr>
        <p:txBody>
          <a:bodyPr wrap="square" rtlCol="0">
            <a:spAutoFit/>
          </a:bodyPr>
          <a:lstStyle/>
          <a:p>
            <a:r>
              <a:rPr lang="en-US" sz="3600" dirty="0" smtClean="0"/>
              <a:t>What Can be Done?</a:t>
            </a:r>
            <a:endParaRPr lang="en-US" sz="3600" dirty="0"/>
          </a:p>
        </p:txBody>
      </p:sp>
      <p:sp>
        <p:nvSpPr>
          <p:cNvPr id="3" name="TextBox 2"/>
          <p:cNvSpPr txBox="1"/>
          <p:nvPr/>
        </p:nvSpPr>
        <p:spPr>
          <a:xfrm>
            <a:off x="592667" y="1049867"/>
            <a:ext cx="6333066" cy="830997"/>
          </a:xfrm>
          <a:prstGeom prst="rect">
            <a:avLst/>
          </a:prstGeom>
          <a:noFill/>
        </p:spPr>
        <p:txBody>
          <a:bodyPr wrap="square" rtlCol="0">
            <a:spAutoFit/>
          </a:bodyPr>
          <a:lstStyle/>
          <a:p>
            <a:pPr marL="285750" indent="-285750">
              <a:buFont typeface="Arial"/>
              <a:buChar char="•"/>
            </a:pPr>
            <a:r>
              <a:rPr lang="en-US" sz="2400" i="1" dirty="0" smtClean="0">
                <a:latin typeface="Times New Roman"/>
                <a:cs typeface="Times New Roman"/>
              </a:rPr>
              <a:t>Use better momentum distributions for nuclei</a:t>
            </a:r>
          </a:p>
          <a:p>
            <a:r>
              <a:rPr lang="en-US" sz="2400" i="1" dirty="0" smtClean="0">
                <a:latin typeface="Times New Roman"/>
                <a:cs typeface="Times New Roman"/>
              </a:rPr>
              <a:t>    Have a good model for energy loss in collision</a:t>
            </a:r>
          </a:p>
        </p:txBody>
      </p:sp>
      <p:sp>
        <p:nvSpPr>
          <p:cNvPr id="4" name="Right Brace 3"/>
          <p:cNvSpPr/>
          <p:nvPr/>
        </p:nvSpPr>
        <p:spPr>
          <a:xfrm>
            <a:off x="6587068" y="1161197"/>
            <a:ext cx="287866" cy="694266"/>
          </a:xfrm>
          <a:prstGeom prst="rightBrace">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1382370379"/>
              </p:ext>
            </p:extLst>
          </p:nvPr>
        </p:nvGraphicFramePr>
        <p:xfrm>
          <a:off x="4502150" y="3321050"/>
          <a:ext cx="139700" cy="215900"/>
        </p:xfrm>
        <a:graphic>
          <a:graphicData uri="http://schemas.openxmlformats.org/presentationml/2006/ole">
            <mc:AlternateContent xmlns:mc="http://schemas.openxmlformats.org/markup-compatibility/2006">
              <mc:Choice xmlns:v="urn:schemas-microsoft-com:vml" Requires="v">
                <p:oleObj spid="_x0000_s12339" name="Equation" r:id="rId3" imgW="139700" imgH="215900" progId="Equation.DSMT4">
                  <p:embed/>
                </p:oleObj>
              </mc:Choice>
              <mc:Fallback>
                <p:oleObj name="Equation" r:id="rId3" imgW="139700" imgH="215900" progId="Equation.DSMT4">
                  <p:embed/>
                  <p:pic>
                    <p:nvPicPr>
                      <p:cNvPr id="0" name=""/>
                      <p:cNvPicPr/>
                      <p:nvPr/>
                    </p:nvPicPr>
                    <p:blipFill>
                      <a:blip r:embed="rId4"/>
                      <a:stretch>
                        <a:fillRect/>
                      </a:stretch>
                    </p:blipFill>
                    <p:spPr>
                      <a:xfrm>
                        <a:off x="4502150" y="3321050"/>
                        <a:ext cx="139700" cy="215900"/>
                      </a:xfrm>
                      <a:prstGeom prst="rect">
                        <a:avLst/>
                      </a:prstGeom>
                    </p:spPr>
                  </p:pic>
                </p:oleObj>
              </mc:Fallback>
            </mc:AlternateContent>
          </a:graphicData>
        </a:graphic>
      </p:graphicFrame>
      <p:pic>
        <p:nvPicPr>
          <p:cNvPr id="7" name="Picture 6"/>
          <p:cNvPicPr>
            <a:picLocks noChangeAspect="1"/>
          </p:cNvPicPr>
          <p:nvPr/>
        </p:nvPicPr>
        <p:blipFill>
          <a:blip r:embed="rId5"/>
          <a:stretch>
            <a:fillRect/>
          </a:stretch>
        </p:blipFill>
        <p:spPr>
          <a:xfrm>
            <a:off x="6925733" y="1278466"/>
            <a:ext cx="1858183" cy="347133"/>
          </a:xfrm>
          <a:prstGeom prst="rect">
            <a:avLst/>
          </a:prstGeom>
        </p:spPr>
      </p:pic>
      <p:sp>
        <p:nvSpPr>
          <p:cNvPr id="8" name="TextBox 7"/>
          <p:cNvSpPr txBox="1"/>
          <p:nvPr/>
        </p:nvSpPr>
        <p:spPr>
          <a:xfrm>
            <a:off x="651962" y="2903233"/>
            <a:ext cx="8191249" cy="4185762"/>
          </a:xfrm>
          <a:prstGeom prst="rect">
            <a:avLst/>
          </a:prstGeom>
          <a:noFill/>
        </p:spPr>
        <p:txBody>
          <a:bodyPr wrap="square" rtlCol="0">
            <a:spAutoFit/>
          </a:bodyPr>
          <a:lstStyle/>
          <a:p>
            <a:pPr marL="285750" indent="-285750">
              <a:buFont typeface="Arial"/>
              <a:buChar char="•"/>
            </a:pPr>
            <a:r>
              <a:rPr lang="en-US" sz="2400" i="1" dirty="0" smtClean="0">
                <a:latin typeface="Times New Roman"/>
                <a:cs typeface="Times New Roman"/>
              </a:rPr>
              <a:t>With                 established, use the measured response functions, </a:t>
            </a:r>
            <a:r>
              <a:rPr lang="en-US" sz="2400" i="1" dirty="0" err="1" smtClean="0">
                <a:latin typeface="Times New Roman"/>
                <a:cs typeface="Times New Roman"/>
              </a:rPr>
              <a:t>f</a:t>
            </a:r>
            <a:r>
              <a:rPr lang="en-US" sz="2400" i="1" baseline="-25000" dirty="0" err="1" smtClean="0">
                <a:latin typeface="Times New Roman"/>
                <a:cs typeface="Times New Roman"/>
              </a:rPr>
              <a:t>L</a:t>
            </a:r>
            <a:r>
              <a:rPr lang="en-US" sz="2400" i="1" dirty="0" smtClean="0">
                <a:latin typeface="Times New Roman"/>
                <a:cs typeface="Times New Roman"/>
              </a:rPr>
              <a:t>(</a:t>
            </a:r>
            <a:r>
              <a:rPr lang="en-US" sz="2400" i="1" dirty="0" err="1" smtClean="0">
                <a:latin typeface="Times New Roman"/>
                <a:cs typeface="Times New Roman"/>
              </a:rPr>
              <a:t>ψ</a:t>
            </a:r>
            <a:r>
              <a:rPr lang="en-US" sz="2400" i="1" dirty="0" smtClean="0">
                <a:latin typeface="Times New Roman"/>
                <a:cs typeface="Times New Roman"/>
              </a:rPr>
              <a:t>’) and </a:t>
            </a:r>
            <a:r>
              <a:rPr lang="en-US" sz="2400" i="1" dirty="0" err="1" smtClean="0">
                <a:latin typeface="Times New Roman"/>
                <a:cs typeface="Times New Roman"/>
              </a:rPr>
              <a:t>f</a:t>
            </a:r>
            <a:r>
              <a:rPr lang="en-US" sz="2400" i="1" baseline="-25000" dirty="0" err="1" smtClean="0">
                <a:latin typeface="Times New Roman"/>
                <a:cs typeface="Times New Roman"/>
              </a:rPr>
              <a:t>T</a:t>
            </a:r>
            <a:r>
              <a:rPr lang="en-US" sz="2400" i="1" dirty="0" smtClean="0">
                <a:latin typeface="Times New Roman"/>
                <a:cs typeface="Times New Roman"/>
              </a:rPr>
              <a:t>(</a:t>
            </a:r>
            <a:r>
              <a:rPr lang="en-US" sz="2400" i="1" dirty="0" err="1">
                <a:latin typeface="Times New Roman"/>
                <a:cs typeface="Times New Roman"/>
              </a:rPr>
              <a:t>ψ</a:t>
            </a:r>
            <a:r>
              <a:rPr lang="en-US" sz="2400" i="1" dirty="0">
                <a:latin typeface="Times New Roman"/>
                <a:cs typeface="Times New Roman"/>
              </a:rPr>
              <a:t>’)</a:t>
            </a:r>
            <a:r>
              <a:rPr lang="en-US" sz="2400" i="1" dirty="0" smtClean="0">
                <a:latin typeface="Times New Roman"/>
                <a:cs typeface="Times New Roman"/>
              </a:rPr>
              <a:t> to account for all the neglected nuclear physics.  </a:t>
            </a:r>
          </a:p>
          <a:p>
            <a:pPr marL="285750" indent="-285750">
              <a:buFont typeface="Arial"/>
              <a:buChar char="•"/>
            </a:pPr>
            <a:endParaRPr lang="en-US" sz="2400" dirty="0" smtClean="0"/>
          </a:p>
          <a:p>
            <a:pPr marL="285750" indent="-285750">
              <a:buFont typeface="Arial"/>
              <a:buChar char="•"/>
            </a:pPr>
            <a:r>
              <a:rPr lang="en-US" sz="2400" i="1" dirty="0" smtClean="0">
                <a:latin typeface="Times New Roman"/>
                <a:cs typeface="Times New Roman"/>
              </a:rPr>
              <a:t> Assume only the traverse vector response is enhanced</a:t>
            </a:r>
          </a:p>
          <a:p>
            <a:pPr marL="285750" indent="-285750">
              <a:buFont typeface="Arial"/>
              <a:buChar char="•"/>
            </a:pPr>
            <a:endParaRPr lang="en-US" sz="2400" i="1" baseline="30000" dirty="0">
              <a:latin typeface="Times New Roman"/>
              <a:cs typeface="Times New Roman"/>
            </a:endParaRPr>
          </a:p>
          <a:p>
            <a:pPr marL="342900" indent="-342900">
              <a:buFont typeface="Arial"/>
              <a:buChar char="•"/>
            </a:pPr>
            <a:r>
              <a:rPr lang="en-US" sz="2400" i="1" dirty="0" smtClean="0">
                <a:latin typeface="Times New Roman"/>
                <a:cs typeface="Times New Roman"/>
              </a:rPr>
              <a:t>The new momentum distribution, the new recipe for the energy loss, and enhanced transverse vector response will produce a higher apparent Q</a:t>
            </a:r>
            <a:r>
              <a:rPr lang="en-US" sz="2400" i="1" baseline="30000" dirty="0" smtClean="0">
                <a:latin typeface="Times New Roman"/>
                <a:cs typeface="Times New Roman"/>
              </a:rPr>
              <a:t>2</a:t>
            </a:r>
            <a:r>
              <a:rPr lang="en-US" sz="2400" i="1" dirty="0" smtClean="0">
                <a:latin typeface="Times New Roman"/>
                <a:cs typeface="Times New Roman"/>
              </a:rPr>
              <a:t>,more yield and higher incident neutrino energy.</a:t>
            </a:r>
          </a:p>
          <a:p>
            <a:endParaRPr lang="en-US" sz="2400" baseline="30000" dirty="0"/>
          </a:p>
          <a:p>
            <a:endParaRPr lang="en-US" dirty="0"/>
          </a:p>
        </p:txBody>
      </p:sp>
      <p:pic>
        <p:nvPicPr>
          <p:cNvPr id="9" name="Picture 8"/>
          <p:cNvPicPr>
            <a:picLocks noChangeAspect="1"/>
          </p:cNvPicPr>
          <p:nvPr/>
        </p:nvPicPr>
        <p:blipFill>
          <a:blip r:embed="rId6"/>
          <a:stretch>
            <a:fillRect/>
          </a:stretch>
        </p:blipFill>
        <p:spPr>
          <a:xfrm>
            <a:off x="1642708" y="2973513"/>
            <a:ext cx="1193532" cy="382831"/>
          </a:xfrm>
          <a:prstGeom prst="rect">
            <a:avLst/>
          </a:prstGeom>
        </p:spPr>
      </p:pic>
      <p:graphicFrame>
        <p:nvGraphicFramePr>
          <p:cNvPr id="5" name="Object 4"/>
          <p:cNvGraphicFramePr>
            <a:graphicFrameLocks noChangeAspect="1"/>
          </p:cNvGraphicFramePr>
          <p:nvPr>
            <p:extLst>
              <p:ext uri="{D42A27DB-BD31-4B8C-83A1-F6EECF244321}">
                <p14:modId xmlns:p14="http://schemas.microsoft.com/office/powerpoint/2010/main" val="2983006238"/>
              </p:ext>
            </p:extLst>
          </p:nvPr>
        </p:nvGraphicFramePr>
        <p:xfrm>
          <a:off x="4502150" y="3321050"/>
          <a:ext cx="139700" cy="215900"/>
        </p:xfrm>
        <a:graphic>
          <a:graphicData uri="http://schemas.openxmlformats.org/presentationml/2006/ole">
            <mc:AlternateContent xmlns:mc="http://schemas.openxmlformats.org/markup-compatibility/2006">
              <mc:Choice xmlns:v="urn:schemas-microsoft-com:vml" Requires="v">
                <p:oleObj spid="_x0000_s12340" name="Equation" r:id="rId7" imgW="139700" imgH="215900" progId="Equation.DSMT4">
                  <p:embed/>
                </p:oleObj>
              </mc:Choice>
              <mc:Fallback>
                <p:oleObj name="Equation" r:id="rId7" imgW="139700" imgH="215900" progId="Equation.DSMT4">
                  <p:embed/>
                  <p:pic>
                    <p:nvPicPr>
                      <p:cNvPr id="0" name=""/>
                      <p:cNvPicPr/>
                      <p:nvPr/>
                    </p:nvPicPr>
                    <p:blipFill>
                      <a:blip r:embed="rId8"/>
                      <a:stretch>
                        <a:fillRect/>
                      </a:stretch>
                    </p:blipFill>
                    <p:spPr>
                      <a:xfrm>
                        <a:off x="4502150" y="3321050"/>
                        <a:ext cx="139700" cy="215900"/>
                      </a:xfrm>
                      <a:prstGeom prst="rect">
                        <a:avLst/>
                      </a:prstGeom>
                    </p:spPr>
                  </p:pic>
                </p:oleObj>
              </mc:Fallback>
            </mc:AlternateContent>
          </a:graphicData>
        </a:graphic>
      </p:graphicFrame>
      <p:pic>
        <p:nvPicPr>
          <p:cNvPr id="10" name="Picture 9"/>
          <p:cNvPicPr>
            <a:picLocks noChangeAspect="1"/>
          </p:cNvPicPr>
          <p:nvPr/>
        </p:nvPicPr>
        <p:blipFill>
          <a:blip r:embed="rId9"/>
          <a:stretch>
            <a:fillRect/>
          </a:stretch>
        </p:blipFill>
        <p:spPr>
          <a:xfrm>
            <a:off x="3482747" y="3730330"/>
            <a:ext cx="2448948" cy="704492"/>
          </a:xfrm>
          <a:prstGeom prst="rect">
            <a:avLst/>
          </a:prstGeom>
        </p:spPr>
      </p:pic>
      <p:sp>
        <p:nvSpPr>
          <p:cNvPr id="12" name="TextBox 11"/>
          <p:cNvSpPr txBox="1"/>
          <p:nvPr/>
        </p:nvSpPr>
        <p:spPr>
          <a:xfrm>
            <a:off x="1009568" y="1947463"/>
            <a:ext cx="2990585" cy="338554"/>
          </a:xfrm>
          <a:prstGeom prst="rect">
            <a:avLst/>
          </a:prstGeom>
          <a:noFill/>
        </p:spPr>
        <p:txBody>
          <a:bodyPr wrap="square" rtlCol="0">
            <a:spAutoFit/>
          </a:bodyPr>
          <a:lstStyle/>
          <a:p>
            <a:r>
              <a:rPr lang="en-US" sz="1600" i="1" dirty="0" smtClean="0">
                <a:latin typeface="Times New Roman"/>
                <a:cs typeface="Times New Roman"/>
              </a:rPr>
              <a:t>In Mean Field:</a:t>
            </a:r>
            <a:endParaRPr lang="en-US" sz="1600" i="1" dirty="0">
              <a:latin typeface="Times New Roman"/>
              <a:cs typeface="Times New Roman"/>
            </a:endParaRPr>
          </a:p>
        </p:txBody>
      </p:sp>
      <p:graphicFrame>
        <p:nvGraphicFramePr>
          <p:cNvPr id="13" name="Object 12"/>
          <p:cNvGraphicFramePr>
            <a:graphicFrameLocks noChangeAspect="1"/>
          </p:cNvGraphicFramePr>
          <p:nvPr>
            <p:extLst>
              <p:ext uri="{D42A27DB-BD31-4B8C-83A1-F6EECF244321}">
                <p14:modId xmlns:p14="http://schemas.microsoft.com/office/powerpoint/2010/main" val="1758903172"/>
              </p:ext>
            </p:extLst>
          </p:nvPr>
        </p:nvGraphicFramePr>
        <p:xfrm>
          <a:off x="3747780" y="3579564"/>
          <a:ext cx="112147" cy="173094"/>
        </p:xfrm>
        <a:graphic>
          <a:graphicData uri="http://schemas.openxmlformats.org/presentationml/2006/ole">
            <mc:AlternateContent xmlns:mc="http://schemas.openxmlformats.org/markup-compatibility/2006">
              <mc:Choice xmlns:v="urn:schemas-microsoft-com:vml" Requires="v">
                <p:oleObj spid="_x0000_s12341" name="Equation" r:id="rId10" imgW="139700" imgH="215900" progId="Equation.DSMT4">
                  <p:embed/>
                </p:oleObj>
              </mc:Choice>
              <mc:Fallback>
                <p:oleObj name="Equation" r:id="rId10" imgW="139700" imgH="215900" progId="Equation.DSMT4">
                  <p:embed/>
                  <p:pic>
                    <p:nvPicPr>
                      <p:cNvPr id="0" name=""/>
                      <p:cNvPicPr/>
                      <p:nvPr/>
                    </p:nvPicPr>
                    <p:blipFill>
                      <a:blip r:embed="rId11"/>
                      <a:stretch>
                        <a:fillRect/>
                      </a:stretch>
                    </p:blipFill>
                    <p:spPr>
                      <a:xfrm>
                        <a:off x="3747780" y="3579564"/>
                        <a:ext cx="112147" cy="173094"/>
                      </a:xfrm>
                      <a:prstGeom prst="rect">
                        <a:avLst/>
                      </a:prstGeom>
                    </p:spPr>
                  </p:pic>
                </p:oleObj>
              </mc:Fallback>
            </mc:AlternateContent>
          </a:graphicData>
        </a:graphic>
      </p:graphicFrame>
      <p:sp>
        <p:nvSpPr>
          <p:cNvPr id="14" name="TextBox 13"/>
          <p:cNvSpPr txBox="1"/>
          <p:nvPr/>
        </p:nvSpPr>
        <p:spPr>
          <a:xfrm>
            <a:off x="4740869" y="1855463"/>
            <a:ext cx="5176963" cy="461665"/>
          </a:xfrm>
          <a:prstGeom prst="rect">
            <a:avLst/>
          </a:prstGeom>
          <a:noFill/>
        </p:spPr>
        <p:txBody>
          <a:bodyPr wrap="square" rtlCol="0">
            <a:spAutoFit/>
          </a:bodyPr>
          <a:lstStyle/>
          <a:p>
            <a:r>
              <a:rPr lang="en-US" sz="1600" i="1" dirty="0" smtClean="0">
                <a:latin typeface="Times New Roman"/>
                <a:cs typeface="Times New Roman"/>
              </a:rPr>
              <a:t>In 2 body Correlation assuming </a:t>
            </a:r>
            <a:r>
              <a:rPr lang="en-US" sz="1600" i="1" dirty="0" err="1" smtClean="0">
                <a:latin typeface="Times New Roman"/>
                <a:cs typeface="Times New Roman"/>
              </a:rPr>
              <a:t>p</a:t>
            </a:r>
            <a:r>
              <a:rPr lang="en-US" sz="1600" i="1" baseline="-25000" dirty="0" err="1" smtClean="0">
                <a:latin typeface="Times New Roman"/>
                <a:cs typeface="Times New Roman"/>
              </a:rPr>
              <a:t>CM</a:t>
            </a:r>
            <a:r>
              <a:rPr lang="en-US" sz="1600" i="1" dirty="0" smtClean="0">
                <a:latin typeface="Times New Roman"/>
                <a:cs typeface="Times New Roman"/>
              </a:rPr>
              <a:t>=0</a:t>
            </a:r>
            <a:r>
              <a:rPr lang="en-US" sz="2400" i="1" dirty="0" smtClean="0">
                <a:latin typeface="Times New Roman"/>
                <a:cs typeface="Times New Roman"/>
              </a:rPr>
              <a:t>:</a:t>
            </a:r>
            <a:endParaRPr lang="en-US" sz="2400" i="1" dirty="0">
              <a:latin typeface="Times New Roman"/>
              <a:cs typeface="Times New Roman"/>
            </a:endParaRPr>
          </a:p>
        </p:txBody>
      </p:sp>
      <p:pic>
        <p:nvPicPr>
          <p:cNvPr id="15" name="Picture 14"/>
          <p:cNvPicPr>
            <a:picLocks noChangeAspect="1"/>
          </p:cNvPicPr>
          <p:nvPr/>
        </p:nvPicPr>
        <p:blipFill>
          <a:blip r:embed="rId12"/>
          <a:stretch>
            <a:fillRect/>
          </a:stretch>
        </p:blipFill>
        <p:spPr>
          <a:xfrm>
            <a:off x="770392" y="2286016"/>
            <a:ext cx="3457236" cy="589848"/>
          </a:xfrm>
          <a:prstGeom prst="rect">
            <a:avLst/>
          </a:prstGeom>
        </p:spPr>
      </p:pic>
      <p:pic>
        <p:nvPicPr>
          <p:cNvPr id="16" name="Picture 15"/>
          <p:cNvPicPr>
            <a:picLocks noChangeAspect="1"/>
          </p:cNvPicPr>
          <p:nvPr/>
        </p:nvPicPr>
        <p:blipFill>
          <a:blip r:embed="rId13"/>
          <a:stretch>
            <a:fillRect/>
          </a:stretch>
        </p:blipFill>
        <p:spPr>
          <a:xfrm>
            <a:off x="4747587" y="2286016"/>
            <a:ext cx="3775112" cy="503717"/>
          </a:xfrm>
          <a:prstGeom prst="rect">
            <a:avLst/>
          </a:prstGeom>
        </p:spPr>
      </p:pic>
    </p:spTree>
    <p:extLst>
      <p:ext uri="{BB962C8B-B14F-4D97-AF65-F5344CB8AC3E}">
        <p14:creationId xmlns:p14="http://schemas.microsoft.com/office/powerpoint/2010/main" val="32385115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16667" y="69165"/>
            <a:ext cx="5469466" cy="707886"/>
          </a:xfrm>
          <a:prstGeom prst="rect">
            <a:avLst/>
          </a:prstGeom>
          <a:noFill/>
        </p:spPr>
        <p:txBody>
          <a:bodyPr wrap="square" rtlCol="0">
            <a:spAutoFit/>
          </a:bodyPr>
          <a:lstStyle/>
          <a:p>
            <a:r>
              <a:rPr lang="en-US" sz="4000" b="1" dirty="0" smtClean="0"/>
              <a:t>Why is QES Important?</a:t>
            </a:r>
            <a:endParaRPr lang="en-US" sz="4000" b="1" dirty="0"/>
          </a:p>
        </p:txBody>
      </p:sp>
      <p:sp>
        <p:nvSpPr>
          <p:cNvPr id="3" name="Rectangle 2"/>
          <p:cNvSpPr/>
          <p:nvPr/>
        </p:nvSpPr>
        <p:spPr>
          <a:xfrm>
            <a:off x="304800" y="914400"/>
            <a:ext cx="8610600" cy="6832640"/>
          </a:xfrm>
          <a:prstGeom prst="rect">
            <a:avLst/>
          </a:prstGeom>
        </p:spPr>
        <p:txBody>
          <a:bodyPr wrap="square">
            <a:spAutoFit/>
          </a:bodyPr>
          <a:lstStyle/>
          <a:p>
            <a:r>
              <a:rPr lang="en-US" sz="2800" dirty="0" smtClean="0">
                <a:solidFill>
                  <a:srgbClr val="3366FF"/>
                </a:solidFill>
                <a:cs typeface="Times New Roman"/>
              </a:rPr>
              <a:t>Experiments investigating neutrino oscillations employ</a:t>
            </a:r>
          </a:p>
          <a:p>
            <a:r>
              <a:rPr lang="en-US" sz="2800" dirty="0">
                <a:solidFill>
                  <a:srgbClr val="3366FF"/>
                </a:solidFill>
                <a:cs typeface="Times New Roman"/>
              </a:rPr>
              <a:t> </a:t>
            </a:r>
            <a:r>
              <a:rPr lang="en-US" sz="2800" dirty="0" smtClean="0">
                <a:solidFill>
                  <a:srgbClr val="3366FF"/>
                </a:solidFill>
                <a:cs typeface="Times New Roman"/>
              </a:rPr>
              <a:t>              QES(CCQE) neutrino-nucleus interactions.</a:t>
            </a:r>
          </a:p>
          <a:p>
            <a:r>
              <a:rPr lang="en-US" sz="2800" dirty="0" smtClean="0">
                <a:cs typeface="Times New Roman"/>
              </a:rPr>
              <a:t>       </a:t>
            </a:r>
            <a:r>
              <a:rPr lang="en-US" sz="2800" dirty="0">
                <a:solidFill>
                  <a:srgbClr val="008000"/>
                </a:solidFill>
                <a:cs typeface="Times New Roman"/>
              </a:rPr>
              <a:t> </a:t>
            </a:r>
            <a:r>
              <a:rPr lang="en-US" sz="2800" dirty="0" smtClean="0">
                <a:solidFill>
                  <a:srgbClr val="008000"/>
                </a:solidFill>
                <a:cs typeface="Times New Roman"/>
              </a:rPr>
              <a:t>For 0.3&lt;E</a:t>
            </a:r>
            <a:r>
              <a:rPr lang="en-US" sz="2800" baseline="-25000" dirty="0" smtClean="0">
                <a:solidFill>
                  <a:srgbClr val="008000"/>
                </a:solidFill>
                <a:cs typeface="Times New Roman"/>
              </a:rPr>
              <a:t>ν</a:t>
            </a:r>
            <a:r>
              <a:rPr lang="en-US" sz="2800" dirty="0" smtClean="0">
                <a:solidFill>
                  <a:srgbClr val="008000"/>
                </a:solidFill>
                <a:cs typeface="Times New Roman"/>
              </a:rPr>
              <a:t>&lt; 3.0 </a:t>
            </a:r>
            <a:r>
              <a:rPr lang="en-US" sz="2800" dirty="0" err="1" smtClean="0">
                <a:solidFill>
                  <a:srgbClr val="008000"/>
                </a:solidFill>
                <a:cs typeface="Times New Roman"/>
              </a:rPr>
              <a:t>GeV</a:t>
            </a:r>
            <a:r>
              <a:rPr lang="en-US" sz="2800" dirty="0" smtClean="0">
                <a:solidFill>
                  <a:srgbClr val="008000"/>
                </a:solidFill>
                <a:cs typeface="Times New Roman"/>
              </a:rPr>
              <a:t> it is the dominant interaction.</a:t>
            </a:r>
          </a:p>
          <a:p>
            <a:pPr>
              <a:buFont typeface="Symbol" charset="2"/>
              <a:buChar char=" "/>
            </a:pPr>
            <a:endParaRPr lang="en-US" sz="2800" dirty="0" smtClean="0">
              <a:solidFill>
                <a:srgbClr val="FF04F4"/>
              </a:solidFill>
              <a:cs typeface="Times New Roman"/>
            </a:endParaRPr>
          </a:p>
          <a:p>
            <a:pPr>
              <a:buFont typeface="Symbol" charset="2"/>
              <a:buChar char=" "/>
            </a:pPr>
            <a:r>
              <a:rPr lang="en-US" sz="2800" b="1" dirty="0" smtClean="0">
                <a:solidFill>
                  <a:srgbClr val="FF04F4"/>
                </a:solidFill>
                <a:cs typeface="Times New Roman"/>
              </a:rPr>
              <a:t>CCQE is assumed to be readily calculable, experimentally </a:t>
            </a:r>
          </a:p>
          <a:p>
            <a:pPr>
              <a:buFont typeface="Symbol" charset="2"/>
              <a:buChar char=" "/>
            </a:pPr>
            <a:r>
              <a:rPr lang="en-US" sz="2800" b="1" dirty="0" smtClean="0">
                <a:solidFill>
                  <a:srgbClr val="FF04F4"/>
                </a:solidFill>
                <a:cs typeface="Times New Roman"/>
              </a:rPr>
              <a:t>identifiable, allowing assignment of the neutrino energy</a:t>
            </a:r>
            <a:r>
              <a:rPr lang="en-US" sz="2800" dirty="0" smtClean="0">
                <a:cs typeface="Times New Roman"/>
              </a:rPr>
              <a:t>.</a:t>
            </a:r>
          </a:p>
          <a:p>
            <a:pPr>
              <a:buFont typeface="Symbol" charset="2"/>
              <a:buChar char=" "/>
            </a:pPr>
            <a:r>
              <a:rPr lang="en-US" sz="2800" dirty="0" smtClean="0">
                <a:cs typeface="Times New Roman"/>
              </a:rPr>
              <a:t>            </a:t>
            </a:r>
            <a:r>
              <a:rPr lang="en-US" sz="2800" b="1" i="1" dirty="0" smtClean="0">
                <a:cs typeface="Times New Roman"/>
              </a:rPr>
              <a:t>  </a:t>
            </a:r>
          </a:p>
          <a:p>
            <a:pPr>
              <a:buFont typeface="Symbol" charset="2"/>
              <a:buChar char=" "/>
            </a:pPr>
            <a:r>
              <a:rPr lang="en-US" sz="2800" b="1" i="1" dirty="0">
                <a:cs typeface="Times New Roman"/>
              </a:rPr>
              <a:t> </a:t>
            </a:r>
            <a:r>
              <a:rPr lang="en-US" sz="2800" b="1" i="1" dirty="0" smtClean="0">
                <a:cs typeface="Times New Roman"/>
              </a:rPr>
              <a:t>       Some 40 calculations published since 2005</a:t>
            </a:r>
          </a:p>
          <a:p>
            <a:pPr>
              <a:buFont typeface="Symbol" charset="2"/>
              <a:buChar char=" "/>
            </a:pPr>
            <a:r>
              <a:rPr lang="en-US" sz="2800" dirty="0" smtClean="0">
                <a:cs typeface="Times New Roman"/>
              </a:rPr>
              <a:t>                </a:t>
            </a:r>
          </a:p>
          <a:p>
            <a:pPr>
              <a:buFont typeface="Symbol" charset="2"/>
              <a:buChar char=" "/>
            </a:pPr>
            <a:r>
              <a:rPr lang="en-US" sz="2800" dirty="0">
                <a:cs typeface="Times New Roman"/>
              </a:rPr>
              <a:t> </a:t>
            </a:r>
            <a:r>
              <a:rPr lang="en-US" sz="2800" dirty="0" smtClean="0">
                <a:cs typeface="Times New Roman"/>
              </a:rPr>
              <a:t>               Relevant neutrino oscillation period: </a:t>
            </a:r>
          </a:p>
          <a:p>
            <a:pPr>
              <a:buFont typeface="Symbol" charset="2"/>
              <a:buChar char=" "/>
            </a:pPr>
            <a:r>
              <a:rPr lang="en-US" sz="2800" dirty="0">
                <a:cs typeface="Times New Roman"/>
              </a:rPr>
              <a:t> </a:t>
            </a:r>
            <a:r>
              <a:rPr lang="en-US" sz="2800" dirty="0" smtClean="0">
                <a:cs typeface="Times New Roman"/>
              </a:rPr>
              <a:t>                    </a:t>
            </a:r>
            <a:r>
              <a:rPr lang="en-US" sz="2800" dirty="0">
                <a:cs typeface="Times New Roman"/>
              </a:rPr>
              <a:t>1.27Δm</a:t>
            </a:r>
            <a:r>
              <a:rPr lang="en-US" sz="2800" baseline="-25000" dirty="0">
                <a:cs typeface="Times New Roman"/>
              </a:rPr>
              <a:t>ij</a:t>
            </a:r>
            <a:r>
              <a:rPr lang="en-US" sz="2800" baseline="30000" dirty="0">
                <a:cs typeface="Times New Roman"/>
              </a:rPr>
              <a:t>2</a:t>
            </a:r>
            <a:r>
              <a:rPr lang="en-US" sz="2800" dirty="0">
                <a:cs typeface="Times New Roman"/>
              </a:rPr>
              <a:t>(</a:t>
            </a:r>
            <a:r>
              <a:rPr lang="en-US" sz="2800" i="1" dirty="0">
                <a:cs typeface="Times New Roman"/>
              </a:rPr>
              <a:t>ev</a:t>
            </a:r>
            <a:r>
              <a:rPr lang="en-US" sz="2800" i="1" baseline="30000" dirty="0">
                <a:cs typeface="Times New Roman"/>
              </a:rPr>
              <a:t>2</a:t>
            </a:r>
            <a:r>
              <a:rPr lang="en-US" sz="2800" dirty="0">
                <a:cs typeface="Times New Roman"/>
              </a:rPr>
              <a:t>)×</a:t>
            </a:r>
            <a:r>
              <a:rPr lang="en-US" sz="2800" baseline="30000" dirty="0">
                <a:cs typeface="Times New Roman"/>
              </a:rPr>
              <a:t> </a:t>
            </a:r>
            <a:r>
              <a:rPr lang="en-US" sz="2800" dirty="0">
                <a:cs typeface="Times New Roman"/>
              </a:rPr>
              <a:t>(</a:t>
            </a:r>
            <a:r>
              <a:rPr lang="en-US" sz="2800" dirty="0" err="1" smtClean="0">
                <a:cs typeface="Times New Roman"/>
              </a:rPr>
              <a:t>L</a:t>
            </a:r>
            <a:r>
              <a:rPr lang="en-US" sz="2800" baseline="-25000" dirty="0" err="1" smtClean="0">
                <a:cs typeface="Times New Roman"/>
              </a:rPr>
              <a:t>ν</a:t>
            </a:r>
            <a:r>
              <a:rPr lang="en-US" sz="2800" dirty="0" smtClean="0">
                <a:cs typeface="Times New Roman"/>
              </a:rPr>
              <a:t>(</a:t>
            </a:r>
            <a:r>
              <a:rPr lang="en-US" sz="2800" i="1" dirty="0">
                <a:cs typeface="Times New Roman"/>
              </a:rPr>
              <a:t>km</a:t>
            </a:r>
            <a:r>
              <a:rPr lang="en-US" sz="2800" dirty="0">
                <a:cs typeface="Times New Roman"/>
              </a:rPr>
              <a:t>)/</a:t>
            </a:r>
            <a:r>
              <a:rPr lang="en-US" sz="2800" dirty="0" err="1">
                <a:cs typeface="Times New Roman"/>
              </a:rPr>
              <a:t>E</a:t>
            </a:r>
            <a:r>
              <a:rPr lang="en-US" sz="2800" baseline="-25000" dirty="0" err="1">
                <a:cs typeface="Times New Roman"/>
              </a:rPr>
              <a:t>ν</a:t>
            </a:r>
            <a:r>
              <a:rPr lang="en-US" sz="2800" dirty="0">
                <a:cs typeface="Times New Roman"/>
              </a:rPr>
              <a:t>(</a:t>
            </a:r>
            <a:r>
              <a:rPr lang="en-US" sz="2800" i="1" dirty="0" err="1">
                <a:cs typeface="Times New Roman"/>
              </a:rPr>
              <a:t>GeV</a:t>
            </a:r>
            <a:r>
              <a:rPr lang="en-US" sz="2800" dirty="0">
                <a:cs typeface="Times New Roman"/>
              </a:rPr>
              <a:t>)</a:t>
            </a:r>
            <a:r>
              <a:rPr lang="en-US" sz="2800" i="1" dirty="0" smtClean="0">
                <a:cs typeface="Times New Roman"/>
              </a:rPr>
              <a:t>)</a:t>
            </a:r>
            <a:r>
              <a:rPr lang="en-US" sz="2800" dirty="0" smtClean="0">
                <a:cs typeface="Times New Roman"/>
              </a:rPr>
              <a:t> </a:t>
            </a:r>
          </a:p>
          <a:p>
            <a:pPr>
              <a:buFont typeface="Symbol" charset="2"/>
              <a:buChar char=" "/>
            </a:pPr>
            <a:r>
              <a:rPr lang="en-US" sz="2800" dirty="0">
                <a:cs typeface="Times New Roman"/>
              </a:rPr>
              <a:t> </a:t>
            </a:r>
            <a:r>
              <a:rPr lang="en-US" sz="2800" dirty="0" smtClean="0">
                <a:cs typeface="Times New Roman"/>
              </a:rPr>
              <a:t>                      Δm</a:t>
            </a:r>
            <a:r>
              <a:rPr lang="en-US" sz="2800" baseline="-25000" dirty="0" smtClean="0">
                <a:cs typeface="Times New Roman"/>
              </a:rPr>
              <a:t>23</a:t>
            </a:r>
            <a:r>
              <a:rPr lang="en-US" sz="2800" baseline="30000" dirty="0" smtClean="0">
                <a:cs typeface="Times New Roman"/>
              </a:rPr>
              <a:t>2</a:t>
            </a:r>
            <a:r>
              <a:rPr lang="en-US" sz="2800" dirty="0" smtClean="0">
                <a:cs typeface="Times New Roman"/>
              </a:rPr>
              <a:t>=10</a:t>
            </a:r>
            <a:r>
              <a:rPr lang="en-US" sz="2800" baseline="30000" dirty="0" smtClean="0">
                <a:cs typeface="Times New Roman"/>
              </a:rPr>
              <a:t>-3   </a:t>
            </a:r>
            <a:r>
              <a:rPr lang="en-US" sz="2800" dirty="0" smtClean="0">
                <a:cs typeface="Times New Roman"/>
              </a:rPr>
              <a:t>L(10</a:t>
            </a:r>
            <a:r>
              <a:rPr lang="en-US" sz="2800" baseline="30000" dirty="0" smtClean="0">
                <a:cs typeface="Times New Roman"/>
              </a:rPr>
              <a:t>3</a:t>
            </a:r>
            <a:r>
              <a:rPr lang="en-US" sz="2800" dirty="0" smtClean="0">
                <a:cs typeface="Times New Roman"/>
              </a:rPr>
              <a:t>)/E(1)</a:t>
            </a:r>
            <a:r>
              <a:rPr lang="en-US" sz="2800" baseline="30000" dirty="0" smtClean="0">
                <a:cs typeface="Times New Roman"/>
              </a:rPr>
              <a:t>     </a:t>
            </a:r>
            <a:r>
              <a:rPr lang="en-US" sz="2800" dirty="0" smtClean="0">
                <a:cs typeface="Times New Roman"/>
              </a:rPr>
              <a:t>LBNE</a:t>
            </a:r>
          </a:p>
          <a:p>
            <a:pPr>
              <a:buFont typeface="Symbol" charset="2"/>
              <a:buChar char=" "/>
            </a:pPr>
            <a:r>
              <a:rPr lang="en-US" sz="2800" dirty="0" smtClean="0">
                <a:cs typeface="Times New Roman"/>
              </a:rPr>
              <a:t>                  </a:t>
            </a:r>
            <a:r>
              <a:rPr lang="en-US" sz="2800" i="1" dirty="0" smtClean="0">
                <a:cs typeface="Times New Roman"/>
              </a:rPr>
              <a:t>     </a:t>
            </a:r>
            <a:r>
              <a:rPr lang="en-US" sz="2800" dirty="0" smtClean="0">
                <a:cs typeface="Times New Roman"/>
              </a:rPr>
              <a:t>Δm</a:t>
            </a:r>
            <a:r>
              <a:rPr lang="en-US" sz="2800" baseline="-25000" dirty="0" smtClean="0">
                <a:cs typeface="Times New Roman"/>
              </a:rPr>
              <a:t>2S</a:t>
            </a:r>
            <a:r>
              <a:rPr lang="en-US" sz="2800" baseline="30000" dirty="0" smtClean="0">
                <a:cs typeface="Times New Roman"/>
              </a:rPr>
              <a:t>2</a:t>
            </a:r>
            <a:r>
              <a:rPr lang="en-US" sz="2800" dirty="0" smtClean="0">
                <a:cs typeface="Times New Roman"/>
              </a:rPr>
              <a:t>=1</a:t>
            </a:r>
            <a:r>
              <a:rPr lang="en-US" sz="2800" baseline="30000" dirty="0" smtClean="0">
                <a:cs typeface="Times New Roman"/>
              </a:rPr>
              <a:t>          </a:t>
            </a:r>
            <a:r>
              <a:rPr lang="en-US" sz="2800" dirty="0" smtClean="0">
                <a:cs typeface="Times New Roman"/>
              </a:rPr>
              <a:t>L(1)/E(1)</a:t>
            </a:r>
            <a:r>
              <a:rPr lang="en-US" sz="2800" baseline="30000" dirty="0" smtClean="0">
                <a:cs typeface="Times New Roman"/>
              </a:rPr>
              <a:t>           </a:t>
            </a:r>
            <a:r>
              <a:rPr lang="en-US" sz="2800" dirty="0" smtClean="0">
                <a:cs typeface="Times New Roman"/>
              </a:rPr>
              <a:t>SBNE                                                                                              </a:t>
            </a:r>
            <a:endParaRPr lang="en-US" sz="2800" i="1" dirty="0" smtClean="0">
              <a:cs typeface="Times New Roman"/>
            </a:endParaRPr>
          </a:p>
          <a:p>
            <a:pPr>
              <a:buFont typeface="Symbol" charset="2"/>
              <a:buChar char=" "/>
            </a:pPr>
            <a:r>
              <a:rPr lang="en-US" sz="2800" dirty="0" smtClean="0">
                <a:cs typeface="Times New Roman"/>
              </a:rPr>
              <a:t>                    </a:t>
            </a:r>
          </a:p>
          <a:p>
            <a:pPr>
              <a:buFont typeface="Symbol" charset="2"/>
              <a:buChar char=" "/>
            </a:pPr>
            <a:r>
              <a:rPr lang="en-US" sz="2800" dirty="0" smtClean="0">
                <a:cs typeface="Times New Roman"/>
              </a:rPr>
              <a:t>                           </a:t>
            </a:r>
          </a:p>
          <a:p>
            <a:pPr>
              <a:buFont typeface="Symbol" charset="2"/>
              <a:buChar char=" "/>
            </a:pPr>
            <a:r>
              <a:rPr lang="en-US" dirty="0" smtClean="0">
                <a:cs typeface="Symbol" charset="2"/>
              </a:rPr>
              <a:t> </a:t>
            </a:r>
            <a:endParaRPr lang="en-US" dirty="0"/>
          </a:p>
        </p:txBody>
      </p:sp>
    </p:spTree>
    <p:extLst>
      <p:ext uri="{BB962C8B-B14F-4D97-AF65-F5344CB8AC3E}">
        <p14:creationId xmlns:p14="http://schemas.microsoft.com/office/powerpoint/2010/main" val="1022813596"/>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02286" y="451212"/>
            <a:ext cx="7686140" cy="5693867"/>
          </a:xfrm>
          <a:prstGeom prst="rect">
            <a:avLst/>
          </a:prstGeom>
          <a:noFill/>
        </p:spPr>
        <p:txBody>
          <a:bodyPr wrap="square" rtlCol="0">
            <a:spAutoFit/>
          </a:bodyPr>
          <a:lstStyle/>
          <a:p>
            <a:r>
              <a:rPr lang="en-US" dirty="0" smtClean="0"/>
              <a:t>  </a:t>
            </a:r>
            <a:r>
              <a:rPr lang="en-US" sz="2800" dirty="0" smtClean="0"/>
              <a:t> </a:t>
            </a:r>
            <a:r>
              <a:rPr lang="en-US" sz="2800" i="1" dirty="0" smtClean="0">
                <a:solidFill>
                  <a:srgbClr val="3366FF"/>
                </a:solidFill>
                <a:latin typeface="Times New Roman"/>
                <a:cs typeface="Times New Roman"/>
              </a:rPr>
              <a:t> With a known flux (??) of neutrinos one can then calculate the probability of a  charged lepton with energy E</a:t>
            </a:r>
            <a:r>
              <a:rPr lang="en-US" sz="2800" i="1" baseline="-25000" dirty="0" smtClean="0">
                <a:solidFill>
                  <a:srgbClr val="3366FF"/>
                </a:solidFill>
                <a:latin typeface="Times New Roman"/>
                <a:cs typeface="Times New Roman"/>
              </a:rPr>
              <a:t>L</a:t>
            </a:r>
            <a:r>
              <a:rPr lang="en-US" sz="2800" i="1" dirty="0" smtClean="0">
                <a:solidFill>
                  <a:srgbClr val="3366FF"/>
                </a:solidFill>
                <a:latin typeface="Times New Roman"/>
                <a:cs typeface="Times New Roman"/>
              </a:rPr>
              <a:t> and angle </a:t>
            </a:r>
            <a:r>
              <a:rPr lang="en-US" sz="2800" i="1" dirty="0" err="1" smtClean="0">
                <a:solidFill>
                  <a:srgbClr val="3366FF"/>
                </a:solidFill>
                <a:latin typeface="Times New Roman"/>
                <a:cs typeface="Times New Roman"/>
              </a:rPr>
              <a:t>θ</a:t>
            </a:r>
            <a:r>
              <a:rPr lang="en-US" sz="2800" i="1" dirty="0" smtClean="0">
                <a:solidFill>
                  <a:srgbClr val="3366FF"/>
                </a:solidFill>
                <a:latin typeface="Times New Roman"/>
                <a:cs typeface="Times New Roman"/>
              </a:rPr>
              <a:t> created by a neutrino with energy </a:t>
            </a:r>
            <a:r>
              <a:rPr lang="en-US" sz="2800" i="1" dirty="0" err="1" smtClean="0">
                <a:solidFill>
                  <a:srgbClr val="3366FF"/>
                </a:solidFill>
                <a:latin typeface="Times New Roman"/>
                <a:cs typeface="Times New Roman"/>
              </a:rPr>
              <a:t>E</a:t>
            </a:r>
            <a:r>
              <a:rPr lang="en-US" sz="2800" i="1" baseline="-25000" dirty="0" err="1" smtClean="0">
                <a:solidFill>
                  <a:srgbClr val="3366FF"/>
                </a:solidFill>
                <a:latin typeface="Times New Roman"/>
                <a:cs typeface="Times New Roman"/>
              </a:rPr>
              <a:t>ν</a:t>
            </a:r>
            <a:r>
              <a:rPr lang="en-US" sz="2800" i="1" baseline="-25000" dirty="0" smtClean="0">
                <a:solidFill>
                  <a:srgbClr val="3366FF"/>
                </a:solidFill>
                <a:latin typeface="Times New Roman"/>
                <a:cs typeface="Times New Roman"/>
              </a:rPr>
              <a:t>. </a:t>
            </a:r>
            <a:r>
              <a:rPr lang="en-US" sz="2800" i="1" dirty="0" smtClean="0">
                <a:solidFill>
                  <a:srgbClr val="3366FF"/>
                </a:solidFill>
                <a:latin typeface="Times New Roman"/>
                <a:cs typeface="Times New Roman"/>
              </a:rPr>
              <a:t>Thus achieving a better representation of data and a more reliable estimate of neutrino energy and its uncertainty.  </a:t>
            </a:r>
          </a:p>
          <a:p>
            <a:endParaRPr lang="en-US" sz="2800" i="1" dirty="0" smtClean="0">
              <a:latin typeface="Times New Roman"/>
              <a:cs typeface="Times New Roman"/>
            </a:endParaRPr>
          </a:p>
          <a:p>
            <a:r>
              <a:rPr lang="en-US" sz="2800" i="1" dirty="0">
                <a:latin typeface="Times New Roman"/>
                <a:cs typeface="Times New Roman"/>
              </a:rPr>
              <a:t> </a:t>
            </a:r>
            <a:r>
              <a:rPr lang="en-US" sz="2800" i="1" dirty="0" smtClean="0">
                <a:latin typeface="Times New Roman"/>
                <a:cs typeface="Times New Roman"/>
              </a:rPr>
              <a:t>    </a:t>
            </a:r>
            <a:r>
              <a:rPr lang="en-US" sz="2800" i="1" dirty="0" smtClean="0">
                <a:solidFill>
                  <a:srgbClr val="FF0000"/>
                </a:solidFill>
                <a:latin typeface="Times New Roman"/>
                <a:cs typeface="Times New Roman"/>
              </a:rPr>
              <a:t> Note: Carlson, </a:t>
            </a:r>
            <a:r>
              <a:rPr lang="en-US" sz="2800" i="1" dirty="0" err="1" smtClean="0">
                <a:solidFill>
                  <a:srgbClr val="FF0000"/>
                </a:solidFill>
                <a:latin typeface="Times New Roman"/>
                <a:cs typeface="Times New Roman"/>
              </a:rPr>
              <a:t>Schiavilla</a:t>
            </a:r>
            <a:r>
              <a:rPr lang="en-US" sz="2800" i="1" dirty="0" smtClean="0">
                <a:solidFill>
                  <a:srgbClr val="FF0000"/>
                </a:solidFill>
                <a:latin typeface="Times New Roman"/>
                <a:cs typeface="Times New Roman"/>
              </a:rPr>
              <a:t> et al. say they will have computed the ν</a:t>
            </a:r>
            <a:r>
              <a:rPr lang="en-US" sz="2800" i="1" baseline="-25000" dirty="0" smtClean="0">
                <a:solidFill>
                  <a:srgbClr val="FF0000"/>
                </a:solidFill>
                <a:latin typeface="Times New Roman"/>
                <a:cs typeface="Times New Roman"/>
              </a:rPr>
              <a:t>μ</a:t>
            </a:r>
            <a:r>
              <a:rPr lang="en-US" sz="2800" i="1" dirty="0" smtClean="0">
                <a:solidFill>
                  <a:srgbClr val="FF0000"/>
                </a:solidFill>
                <a:latin typeface="Times New Roman"/>
                <a:cs typeface="Times New Roman"/>
              </a:rPr>
              <a:t>+</a:t>
            </a:r>
            <a:r>
              <a:rPr lang="en-US" sz="2800" i="1" baseline="30000" dirty="0" smtClean="0">
                <a:solidFill>
                  <a:srgbClr val="FF0000"/>
                </a:solidFill>
                <a:latin typeface="Times New Roman"/>
                <a:cs typeface="Times New Roman"/>
              </a:rPr>
              <a:t>12</a:t>
            </a:r>
            <a:r>
              <a:rPr lang="en-US" sz="2800" i="1" dirty="0" smtClean="0">
                <a:solidFill>
                  <a:srgbClr val="FF0000"/>
                </a:solidFill>
                <a:latin typeface="Times New Roman"/>
                <a:cs typeface="Times New Roman"/>
              </a:rPr>
              <a:t>C CCQE cross-section by summer 2013 for </a:t>
            </a:r>
            <a:r>
              <a:rPr lang="en-US" sz="2800" i="1" dirty="0" err="1" smtClean="0">
                <a:solidFill>
                  <a:srgbClr val="FF0000"/>
                </a:solidFill>
                <a:latin typeface="Times New Roman"/>
                <a:cs typeface="Times New Roman"/>
              </a:rPr>
              <a:t>ν</a:t>
            </a:r>
            <a:r>
              <a:rPr lang="en-US" sz="2800" i="1" dirty="0" smtClean="0">
                <a:solidFill>
                  <a:srgbClr val="FF0000"/>
                </a:solidFill>
                <a:latin typeface="Times New Roman"/>
                <a:cs typeface="Times New Roman"/>
              </a:rPr>
              <a:t> energies up to 2GeV with the full approach used in PR C65 024002. This can be compared both to </a:t>
            </a:r>
            <a:r>
              <a:rPr lang="en-US" sz="2800" i="1" dirty="0" err="1" smtClean="0">
                <a:solidFill>
                  <a:srgbClr val="FF0000"/>
                </a:solidFill>
                <a:latin typeface="Times New Roman"/>
                <a:cs typeface="Times New Roman"/>
              </a:rPr>
              <a:t>MiniBooNE</a:t>
            </a:r>
            <a:r>
              <a:rPr lang="en-US" sz="2800" i="1" dirty="0" smtClean="0">
                <a:solidFill>
                  <a:srgbClr val="FF0000"/>
                </a:solidFill>
                <a:latin typeface="Times New Roman"/>
                <a:cs typeface="Times New Roman"/>
              </a:rPr>
              <a:t> data and serve to test the simpler approaches suggested here. </a:t>
            </a:r>
            <a:endParaRPr lang="en-US" sz="2800" i="1" dirty="0">
              <a:solidFill>
                <a:srgbClr val="FF0000"/>
              </a:solidFill>
              <a:latin typeface="Times New Roman"/>
              <a:cs typeface="Times New Roman"/>
            </a:endParaRPr>
          </a:p>
        </p:txBody>
      </p:sp>
    </p:spTree>
    <p:extLst>
      <p:ext uri="{BB962C8B-B14F-4D97-AF65-F5344CB8AC3E}">
        <p14:creationId xmlns:p14="http://schemas.microsoft.com/office/powerpoint/2010/main" val="2003312191"/>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51397" y="1217031"/>
            <a:ext cx="8423270" cy="4893647"/>
          </a:xfrm>
          <a:prstGeom prst="rect">
            <a:avLst/>
          </a:prstGeom>
          <a:noFill/>
        </p:spPr>
        <p:txBody>
          <a:bodyPr wrap="square" rtlCol="0">
            <a:spAutoFit/>
          </a:bodyPr>
          <a:lstStyle/>
          <a:p>
            <a:pPr marL="285750" indent="-285750">
              <a:buFont typeface="Arial"/>
              <a:buChar char="•"/>
            </a:pPr>
            <a:r>
              <a:rPr lang="en-US" sz="2400" i="1" dirty="0">
                <a:solidFill>
                  <a:srgbClr val="FF0000"/>
                </a:solidFill>
                <a:latin typeface="Times New Roman"/>
                <a:cs typeface="Times New Roman"/>
              </a:rPr>
              <a:t>B</a:t>
            </a:r>
            <a:r>
              <a:rPr lang="en-US" sz="2400" i="1" dirty="0" smtClean="0">
                <a:solidFill>
                  <a:srgbClr val="FF0000"/>
                </a:solidFill>
                <a:latin typeface="Times New Roman"/>
                <a:cs typeface="Times New Roman"/>
              </a:rPr>
              <a:t>etter nucleon momentum distributions and a set of consistent 2-body currents should  yield a better description of CCQE and NCE. </a:t>
            </a:r>
          </a:p>
          <a:p>
            <a:pPr marL="285750" indent="-285750">
              <a:buFont typeface="Arial"/>
              <a:buChar char="•"/>
            </a:pPr>
            <a:r>
              <a:rPr lang="en-US" sz="2400" i="1" dirty="0" smtClean="0">
                <a:solidFill>
                  <a:srgbClr val="3366FF"/>
                </a:solidFill>
                <a:latin typeface="Times New Roman"/>
                <a:cs typeface="Times New Roman"/>
              </a:rPr>
              <a:t>It also </a:t>
            </a:r>
            <a:r>
              <a:rPr lang="en-US" sz="2400" i="1" dirty="0">
                <a:solidFill>
                  <a:srgbClr val="3366FF"/>
                </a:solidFill>
                <a:latin typeface="Times New Roman"/>
                <a:cs typeface="Times New Roman"/>
              </a:rPr>
              <a:t>p</a:t>
            </a:r>
            <a:r>
              <a:rPr lang="en-US" sz="2400" i="1" dirty="0" smtClean="0">
                <a:solidFill>
                  <a:srgbClr val="3366FF"/>
                </a:solidFill>
                <a:latin typeface="Times New Roman"/>
                <a:cs typeface="Times New Roman"/>
              </a:rPr>
              <a:t>rovides a foundation to incorporate improvements in theory and new data particularly from electron scattering. </a:t>
            </a:r>
          </a:p>
          <a:p>
            <a:pPr marL="285750" indent="-285750">
              <a:buFont typeface="Arial"/>
              <a:buChar char="•"/>
            </a:pPr>
            <a:r>
              <a:rPr lang="en-US" sz="2400" i="1" dirty="0">
                <a:solidFill>
                  <a:srgbClr val="FF0000"/>
                </a:solidFill>
                <a:latin typeface="Times New Roman"/>
                <a:cs typeface="Times New Roman"/>
              </a:rPr>
              <a:t>Note all the theory addressed has been </a:t>
            </a:r>
            <a:r>
              <a:rPr lang="en-US" sz="2400" i="1" dirty="0" smtClean="0">
                <a:solidFill>
                  <a:srgbClr val="FF0000"/>
                </a:solidFill>
                <a:latin typeface="Times New Roman"/>
                <a:cs typeface="Times New Roman"/>
              </a:rPr>
              <a:t>inclusive-lepton only</a:t>
            </a:r>
          </a:p>
          <a:p>
            <a:pPr marL="285750" indent="-285750">
              <a:buFont typeface="Arial"/>
              <a:buChar char="•"/>
            </a:pPr>
            <a:r>
              <a:rPr lang="en-US" sz="2400" i="1" dirty="0" smtClean="0">
                <a:solidFill>
                  <a:srgbClr val="3366FF"/>
                </a:solidFill>
                <a:latin typeface="Times New Roman"/>
                <a:cs typeface="Times New Roman"/>
              </a:rPr>
              <a:t>Better cross sections will put greater emphasis on better neutrino flux determinations. Role for </a:t>
            </a:r>
            <a:r>
              <a:rPr lang="en-US" sz="2400" i="1" baseline="30000" dirty="0" smtClean="0">
                <a:solidFill>
                  <a:srgbClr val="3366FF"/>
                </a:solidFill>
                <a:latin typeface="Times New Roman"/>
                <a:cs typeface="Times New Roman"/>
              </a:rPr>
              <a:t>2</a:t>
            </a:r>
            <a:r>
              <a:rPr lang="en-US" sz="2400" i="1" dirty="0" smtClean="0">
                <a:solidFill>
                  <a:srgbClr val="3366FF"/>
                </a:solidFill>
                <a:latin typeface="Times New Roman"/>
                <a:cs typeface="Times New Roman"/>
              </a:rPr>
              <a:t>H?</a:t>
            </a:r>
            <a:r>
              <a:rPr lang="en-US" sz="2400" dirty="0"/>
              <a:t> </a:t>
            </a:r>
            <a:r>
              <a:rPr lang="en-US" sz="2400" i="1" dirty="0">
                <a:solidFill>
                  <a:srgbClr val="3366FF"/>
                </a:solidFill>
                <a:latin typeface="Times New Roman"/>
                <a:cs typeface="Times New Roman"/>
              </a:rPr>
              <a:t>Phys. Rev. C 86, 035503 (2012) </a:t>
            </a:r>
            <a:endParaRPr lang="en-US" sz="2400" i="1" dirty="0" smtClean="0">
              <a:solidFill>
                <a:srgbClr val="3366FF"/>
              </a:solidFill>
              <a:latin typeface="Times New Roman"/>
              <a:cs typeface="Times New Roman"/>
            </a:endParaRPr>
          </a:p>
          <a:p>
            <a:pPr marL="285750" indent="-285750">
              <a:buFont typeface="Arial"/>
              <a:buChar char="•"/>
            </a:pPr>
            <a:r>
              <a:rPr lang="en-US" sz="2400" i="1" dirty="0" smtClean="0">
                <a:solidFill>
                  <a:srgbClr val="FF0000"/>
                </a:solidFill>
                <a:latin typeface="Times New Roman"/>
                <a:cs typeface="Times New Roman"/>
              </a:rPr>
              <a:t>These improvements are probably needed for reliable extensions of generators into the resonance region. </a:t>
            </a:r>
          </a:p>
          <a:p>
            <a:pPr marL="285750" indent="-285750">
              <a:buFont typeface="Arial"/>
              <a:buChar char="•"/>
            </a:pPr>
            <a:r>
              <a:rPr lang="en-US" sz="2400" i="1" dirty="0" smtClean="0">
                <a:solidFill>
                  <a:srgbClr val="3366FF"/>
                </a:solidFill>
                <a:latin typeface="Times New Roman"/>
                <a:cs typeface="Times New Roman"/>
              </a:rPr>
              <a:t>Realization of the full capability of </a:t>
            </a:r>
            <a:r>
              <a:rPr lang="en-US" sz="2400" i="1" dirty="0" err="1" smtClean="0">
                <a:solidFill>
                  <a:srgbClr val="3366FF"/>
                </a:solidFill>
                <a:latin typeface="Times New Roman"/>
                <a:cs typeface="Times New Roman"/>
              </a:rPr>
              <a:t>LAr</a:t>
            </a:r>
            <a:r>
              <a:rPr lang="en-US" sz="2400" i="1" dirty="0" smtClean="0">
                <a:solidFill>
                  <a:srgbClr val="3366FF"/>
                </a:solidFill>
                <a:latin typeface="Times New Roman"/>
                <a:cs typeface="Times New Roman"/>
              </a:rPr>
              <a:t> detectors will require </a:t>
            </a:r>
            <a:r>
              <a:rPr lang="en-US" sz="2400" i="1" dirty="0">
                <a:solidFill>
                  <a:srgbClr val="3366FF"/>
                </a:solidFill>
                <a:latin typeface="Times New Roman"/>
                <a:cs typeface="Times New Roman"/>
              </a:rPr>
              <a:t>d</a:t>
            </a:r>
            <a:r>
              <a:rPr lang="en-US" sz="2400" i="1" dirty="0" smtClean="0">
                <a:solidFill>
                  <a:srgbClr val="3366FF"/>
                </a:solidFill>
                <a:latin typeface="Times New Roman"/>
                <a:cs typeface="Times New Roman"/>
              </a:rPr>
              <a:t>ealing with FSI-a difficult and messy task.</a:t>
            </a:r>
            <a:endParaRPr lang="en-US" dirty="0" smtClean="0"/>
          </a:p>
        </p:txBody>
      </p:sp>
      <p:sp>
        <p:nvSpPr>
          <p:cNvPr id="3" name="TextBox 2"/>
          <p:cNvSpPr txBox="1"/>
          <p:nvPr/>
        </p:nvSpPr>
        <p:spPr>
          <a:xfrm>
            <a:off x="2336799" y="190823"/>
            <a:ext cx="4080934" cy="646331"/>
          </a:xfrm>
          <a:prstGeom prst="rect">
            <a:avLst/>
          </a:prstGeom>
          <a:noFill/>
        </p:spPr>
        <p:txBody>
          <a:bodyPr wrap="square" rtlCol="0">
            <a:spAutoFit/>
          </a:bodyPr>
          <a:lstStyle/>
          <a:p>
            <a:r>
              <a:rPr lang="en-US" sz="3600" i="1" dirty="0" smtClean="0">
                <a:latin typeface="Times New Roman"/>
                <a:cs typeface="Times New Roman"/>
              </a:rPr>
              <a:t>Concluding Remarks</a:t>
            </a:r>
            <a:endParaRPr lang="en-US" sz="3600" i="1" dirty="0">
              <a:latin typeface="Times New Roman"/>
              <a:cs typeface="Times New Roman"/>
            </a:endParaRPr>
          </a:p>
        </p:txBody>
      </p:sp>
    </p:spTree>
    <p:extLst>
      <p:ext uri="{BB962C8B-B14F-4D97-AF65-F5344CB8AC3E}">
        <p14:creationId xmlns:p14="http://schemas.microsoft.com/office/powerpoint/2010/main" val="3697014463"/>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11179" y="1411293"/>
            <a:ext cx="6861859" cy="923330"/>
          </a:xfrm>
          <a:prstGeom prst="rect">
            <a:avLst/>
          </a:prstGeom>
          <a:noFill/>
        </p:spPr>
        <p:txBody>
          <a:bodyPr wrap="square" rtlCol="0">
            <a:spAutoFit/>
          </a:bodyPr>
          <a:lstStyle/>
          <a:p>
            <a:r>
              <a:rPr lang="en-US" sz="5400" dirty="0" smtClean="0"/>
              <a:t>Supplemental Slides</a:t>
            </a:r>
            <a:endParaRPr lang="en-US" sz="5400" dirty="0"/>
          </a:p>
        </p:txBody>
      </p:sp>
    </p:spTree>
    <p:extLst>
      <p:ext uri="{BB962C8B-B14F-4D97-AF65-F5344CB8AC3E}">
        <p14:creationId xmlns:p14="http://schemas.microsoft.com/office/powerpoint/2010/main" val="3366987948"/>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b="48797"/>
          <a:stretch/>
        </p:blipFill>
        <p:spPr>
          <a:xfrm>
            <a:off x="355600" y="1191140"/>
            <a:ext cx="6908800" cy="599889"/>
          </a:xfrm>
          <a:prstGeom prst="rect">
            <a:avLst/>
          </a:prstGeom>
        </p:spPr>
      </p:pic>
      <p:pic>
        <p:nvPicPr>
          <p:cNvPr id="5" name="Picture 4"/>
          <p:cNvPicPr>
            <a:picLocks noChangeAspect="1"/>
          </p:cNvPicPr>
          <p:nvPr/>
        </p:nvPicPr>
        <p:blipFill rotWithShape="1">
          <a:blip r:embed="rId3"/>
          <a:srcRect l="5524"/>
          <a:stretch/>
        </p:blipFill>
        <p:spPr>
          <a:xfrm>
            <a:off x="6935151" y="1225674"/>
            <a:ext cx="1947333" cy="565355"/>
          </a:xfrm>
          <a:prstGeom prst="rect">
            <a:avLst/>
          </a:prstGeom>
        </p:spPr>
      </p:pic>
      <p:sp>
        <p:nvSpPr>
          <p:cNvPr id="11" name="Rectangle 10"/>
          <p:cNvSpPr/>
          <p:nvPr/>
        </p:nvSpPr>
        <p:spPr>
          <a:xfrm>
            <a:off x="901567" y="650285"/>
            <a:ext cx="4234200" cy="461665"/>
          </a:xfrm>
          <a:prstGeom prst="rect">
            <a:avLst/>
          </a:prstGeom>
        </p:spPr>
        <p:txBody>
          <a:bodyPr wrap="square">
            <a:spAutoFit/>
          </a:bodyPr>
          <a:lstStyle/>
          <a:p>
            <a:r>
              <a:rPr lang="en-US" sz="2400" dirty="0"/>
              <a:t>Phys. Rev. C 86, 035503 (2012</a:t>
            </a:r>
            <a:r>
              <a:rPr lang="en-US" dirty="0"/>
              <a:t>) </a:t>
            </a:r>
          </a:p>
        </p:txBody>
      </p:sp>
      <p:sp>
        <p:nvSpPr>
          <p:cNvPr id="12" name="TextBox 11"/>
          <p:cNvSpPr txBox="1"/>
          <p:nvPr/>
        </p:nvSpPr>
        <p:spPr>
          <a:xfrm>
            <a:off x="2278036" y="3954"/>
            <a:ext cx="4986364" cy="646331"/>
          </a:xfrm>
          <a:prstGeom prst="rect">
            <a:avLst/>
          </a:prstGeom>
          <a:noFill/>
        </p:spPr>
        <p:txBody>
          <a:bodyPr wrap="square" rtlCol="0">
            <a:spAutoFit/>
          </a:bodyPr>
          <a:lstStyle/>
          <a:p>
            <a:r>
              <a:rPr lang="en-US" sz="3600" dirty="0" smtClean="0"/>
              <a:t>ν-</a:t>
            </a:r>
            <a:r>
              <a:rPr lang="en-US" sz="3600" baseline="30000" dirty="0" smtClean="0"/>
              <a:t>2</a:t>
            </a:r>
            <a:r>
              <a:rPr lang="en-US" sz="3600" dirty="0" smtClean="0"/>
              <a:t>H Scattering (Theory) </a:t>
            </a:r>
            <a:endParaRPr lang="en-US" sz="3600" dirty="0"/>
          </a:p>
        </p:txBody>
      </p:sp>
      <p:grpSp>
        <p:nvGrpSpPr>
          <p:cNvPr id="15" name="Group 14"/>
          <p:cNvGrpSpPr/>
          <p:nvPr/>
        </p:nvGrpSpPr>
        <p:grpSpPr>
          <a:xfrm>
            <a:off x="707330" y="1755746"/>
            <a:ext cx="8436670" cy="5102254"/>
            <a:chOff x="707330" y="1755746"/>
            <a:chExt cx="8436670" cy="5102254"/>
          </a:xfrm>
        </p:grpSpPr>
        <p:grpSp>
          <p:nvGrpSpPr>
            <p:cNvPr id="13" name="Group 12"/>
            <p:cNvGrpSpPr/>
            <p:nvPr/>
          </p:nvGrpSpPr>
          <p:grpSpPr>
            <a:xfrm>
              <a:off x="707330" y="1755746"/>
              <a:ext cx="7357572" cy="5102254"/>
              <a:chOff x="707330" y="1755746"/>
              <a:chExt cx="7357572" cy="5102254"/>
            </a:xfrm>
          </p:grpSpPr>
          <p:sp>
            <p:nvSpPr>
              <p:cNvPr id="10" name="TextBox 9"/>
              <p:cNvSpPr txBox="1"/>
              <p:nvPr/>
            </p:nvSpPr>
            <p:spPr>
              <a:xfrm>
                <a:off x="1159004" y="5170344"/>
                <a:ext cx="5089395" cy="369332"/>
              </a:xfrm>
              <a:prstGeom prst="rect">
                <a:avLst/>
              </a:prstGeom>
              <a:noFill/>
            </p:spPr>
            <p:txBody>
              <a:bodyPr wrap="square" rtlCol="0">
                <a:spAutoFit/>
              </a:bodyPr>
              <a:lstStyle/>
              <a:p>
                <a:r>
                  <a:rPr lang="en-US" dirty="0" smtClean="0"/>
                  <a:t> </a:t>
                </a:r>
                <a:endParaRPr lang="en-US" dirty="0"/>
              </a:p>
            </p:txBody>
          </p:sp>
          <p:sp>
            <p:nvSpPr>
              <p:cNvPr id="6" name="TextBox 5"/>
              <p:cNvSpPr txBox="1"/>
              <p:nvPr/>
            </p:nvSpPr>
            <p:spPr>
              <a:xfrm>
                <a:off x="1361801" y="1755746"/>
                <a:ext cx="6703101" cy="400110"/>
              </a:xfrm>
              <a:prstGeom prst="rect">
                <a:avLst/>
              </a:prstGeom>
              <a:noFill/>
            </p:spPr>
            <p:txBody>
              <a:bodyPr wrap="square" rtlCol="0">
                <a:spAutoFit/>
              </a:bodyPr>
              <a:lstStyle/>
              <a:p>
                <a:r>
                  <a:rPr lang="en-US" sz="2000" b="1" dirty="0" smtClean="0">
                    <a:solidFill>
                      <a:srgbClr val="FF0000"/>
                    </a:solidFill>
                  </a:rPr>
                  <a:t>Calculated Lepton Energies for 900 MeV incident Neutrinos </a:t>
                </a:r>
                <a:endParaRPr lang="en-US" sz="2000" b="1" dirty="0">
                  <a:solidFill>
                    <a:srgbClr val="FF0000"/>
                  </a:solidFill>
                </a:endParaRPr>
              </a:p>
            </p:txBody>
          </p:sp>
          <p:pic>
            <p:nvPicPr>
              <p:cNvPr id="4" name="Picture 3"/>
              <p:cNvPicPr>
                <a:picLocks noChangeAspect="1"/>
              </p:cNvPicPr>
              <p:nvPr/>
            </p:nvPicPr>
            <p:blipFill rotWithShape="1">
              <a:blip r:embed="rId4"/>
              <a:srcRect t="4774"/>
              <a:stretch/>
            </p:blipFill>
            <p:spPr>
              <a:xfrm>
                <a:off x="707330" y="2108195"/>
                <a:ext cx="7181609" cy="4749805"/>
              </a:xfrm>
              <a:prstGeom prst="rect">
                <a:avLst/>
              </a:prstGeom>
            </p:spPr>
          </p:pic>
          <p:cxnSp>
            <p:nvCxnSpPr>
              <p:cNvPr id="8" name="Straight Connector 7"/>
              <p:cNvCxnSpPr/>
              <p:nvPr/>
            </p:nvCxnSpPr>
            <p:spPr>
              <a:xfrm>
                <a:off x="6693647" y="3630706"/>
                <a:ext cx="14941" cy="124011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sp>
          <p:nvSpPr>
            <p:cNvPr id="9" name="TextBox 8"/>
            <p:cNvSpPr txBox="1"/>
            <p:nvPr/>
          </p:nvSpPr>
          <p:spPr>
            <a:xfrm>
              <a:off x="7739527" y="3664449"/>
              <a:ext cx="1404473" cy="646331"/>
            </a:xfrm>
            <a:prstGeom prst="rect">
              <a:avLst/>
            </a:prstGeom>
            <a:noFill/>
            <a:ln>
              <a:noFill/>
            </a:ln>
          </p:spPr>
          <p:txBody>
            <a:bodyPr wrap="square" rtlCol="0">
              <a:spAutoFit/>
            </a:bodyPr>
            <a:lstStyle/>
            <a:p>
              <a:r>
                <a:rPr lang="en-US" dirty="0">
                  <a:solidFill>
                    <a:srgbClr val="FF0000"/>
                  </a:solidFill>
                </a:rPr>
                <a:t>n</a:t>
              </a:r>
              <a:r>
                <a:rPr lang="en-US" dirty="0" smtClean="0">
                  <a:solidFill>
                    <a:srgbClr val="FF0000"/>
                  </a:solidFill>
                </a:rPr>
                <a:t>ucleon at rest</a:t>
              </a:r>
              <a:endParaRPr lang="en-US" dirty="0">
                <a:solidFill>
                  <a:srgbClr val="FF0000"/>
                </a:solidFill>
              </a:endParaRPr>
            </a:p>
          </p:txBody>
        </p:sp>
      </p:grpSp>
    </p:spTree>
    <p:extLst>
      <p:ext uri="{BB962C8B-B14F-4D97-AF65-F5344CB8AC3E}">
        <p14:creationId xmlns:p14="http://schemas.microsoft.com/office/powerpoint/2010/main" val="292824075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353429" y="1080735"/>
            <a:ext cx="6215748" cy="5382352"/>
          </a:xfrm>
          <a:prstGeom prst="rect">
            <a:avLst/>
          </a:prstGeom>
        </p:spPr>
      </p:pic>
    </p:spTree>
    <p:extLst>
      <p:ext uri="{BB962C8B-B14F-4D97-AF65-F5344CB8AC3E}">
        <p14:creationId xmlns:p14="http://schemas.microsoft.com/office/powerpoint/2010/main" val="15474695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32451" y="817537"/>
            <a:ext cx="8272465" cy="5632310"/>
          </a:xfrm>
          <a:prstGeom prst="rect">
            <a:avLst/>
          </a:prstGeom>
          <a:noFill/>
        </p:spPr>
        <p:txBody>
          <a:bodyPr wrap="square" rtlCol="0">
            <a:spAutoFit/>
          </a:bodyPr>
          <a:lstStyle/>
          <a:p>
            <a:r>
              <a:rPr lang="en-US" sz="2400" i="1" dirty="0" smtClean="0">
                <a:latin typeface="Times New Roman"/>
                <a:cs typeface="Times New Roman"/>
              </a:rPr>
              <a:t>Take the nucleon momentum distributions as in </a:t>
            </a:r>
            <a:r>
              <a:rPr lang="en-US" sz="2400" dirty="0" err="1" smtClean="0"/>
              <a:t>arXiv</a:t>
            </a:r>
            <a:r>
              <a:rPr lang="en-US" sz="2400" dirty="0" smtClean="0"/>
              <a:t> </a:t>
            </a:r>
            <a:r>
              <a:rPr lang="en-US" sz="2400" dirty="0"/>
              <a:t>1211.0134</a:t>
            </a:r>
            <a:endParaRPr lang="en-US" sz="2400" i="1" dirty="0" smtClean="0">
              <a:latin typeface="Times New Roman"/>
              <a:cs typeface="Times New Roman"/>
            </a:endParaRPr>
          </a:p>
          <a:p>
            <a:r>
              <a:rPr lang="en-US" sz="2400" i="1" dirty="0" smtClean="0">
                <a:latin typeface="Times New Roman"/>
                <a:cs typeface="Times New Roman"/>
              </a:rPr>
              <a:t> A neutrino of energy </a:t>
            </a:r>
            <a:r>
              <a:rPr lang="en-US" sz="2400" i="1" dirty="0" err="1" smtClean="0">
                <a:latin typeface="Times New Roman"/>
                <a:cs typeface="Times New Roman"/>
              </a:rPr>
              <a:t>E</a:t>
            </a:r>
            <a:r>
              <a:rPr lang="en-US" sz="2400" i="1" baseline="-25000" dirty="0" err="1" smtClean="0">
                <a:latin typeface="Times New Roman"/>
                <a:cs typeface="Times New Roman"/>
              </a:rPr>
              <a:t>ν</a:t>
            </a:r>
            <a:r>
              <a:rPr lang="en-US" sz="2400" i="1" dirty="0" smtClean="0">
                <a:latin typeface="Times New Roman"/>
                <a:cs typeface="Times New Roman"/>
              </a:rPr>
              <a:t> imparts momentum q to one of the nucleons using one-body current.                   </a:t>
            </a:r>
          </a:p>
          <a:p>
            <a:r>
              <a:rPr lang="en-US" sz="2400" i="1" dirty="0" smtClean="0">
                <a:solidFill>
                  <a:srgbClr val="FF0000"/>
                </a:solidFill>
                <a:latin typeface="Times New Roman"/>
                <a:cs typeface="Times New Roman"/>
              </a:rPr>
              <a:t>The energy loss (</a:t>
            </a:r>
            <a:r>
              <a:rPr lang="en-US" sz="2400" i="1" dirty="0" err="1" smtClean="0">
                <a:solidFill>
                  <a:srgbClr val="FF0000"/>
                </a:solidFill>
                <a:latin typeface="Times New Roman"/>
                <a:cs typeface="Times New Roman"/>
              </a:rPr>
              <a:t>ω</a:t>
            </a:r>
            <a:r>
              <a:rPr lang="en-US" sz="2400" i="1" dirty="0" smtClean="0">
                <a:solidFill>
                  <a:srgbClr val="FF0000"/>
                </a:solidFill>
                <a:latin typeface="Times New Roman"/>
                <a:cs typeface="Times New Roman"/>
              </a:rPr>
              <a:t>) in mean field sector is standard:</a:t>
            </a:r>
          </a:p>
          <a:p>
            <a:endParaRPr lang="en-US" sz="2400" i="1" dirty="0" smtClean="0">
              <a:solidFill>
                <a:srgbClr val="FF0000"/>
              </a:solidFill>
              <a:latin typeface="Times New Roman"/>
              <a:cs typeface="Times New Roman"/>
            </a:endParaRPr>
          </a:p>
          <a:p>
            <a:r>
              <a:rPr lang="en-US" sz="2400" i="1" dirty="0" smtClean="0">
                <a:solidFill>
                  <a:srgbClr val="FF0000"/>
                </a:solidFill>
                <a:latin typeface="Times New Roman"/>
                <a:cs typeface="Times New Roman"/>
              </a:rPr>
              <a:t>The energy loss in the correlated sector is:</a:t>
            </a:r>
            <a:endParaRPr lang="en-US" sz="2400" i="1" dirty="0">
              <a:solidFill>
                <a:srgbClr val="FF0000"/>
              </a:solidFill>
              <a:latin typeface="Times New Roman"/>
              <a:cs typeface="Times New Roman"/>
            </a:endParaRPr>
          </a:p>
          <a:p>
            <a:endParaRPr lang="en-US" sz="2400" i="1" dirty="0">
              <a:latin typeface="Times New Roman"/>
              <a:cs typeface="Times New Roman"/>
            </a:endParaRPr>
          </a:p>
          <a:p>
            <a:r>
              <a:rPr lang="en-US" sz="2400" i="1" dirty="0" smtClean="0">
                <a:solidFill>
                  <a:srgbClr val="3366FF"/>
                </a:solidFill>
                <a:latin typeface="Times New Roman"/>
                <a:cs typeface="Times New Roman"/>
              </a:rPr>
              <a:t>With q and </a:t>
            </a:r>
            <a:r>
              <a:rPr lang="en-US" sz="2400" i="1" dirty="0" err="1" smtClean="0">
                <a:solidFill>
                  <a:srgbClr val="3366FF"/>
                </a:solidFill>
                <a:latin typeface="Times New Roman"/>
                <a:cs typeface="Times New Roman"/>
              </a:rPr>
              <a:t>ω</a:t>
            </a:r>
            <a:r>
              <a:rPr lang="en-US" sz="2400" i="1" dirty="0" smtClean="0">
                <a:solidFill>
                  <a:srgbClr val="3366FF"/>
                </a:solidFill>
                <a:latin typeface="Times New Roman"/>
                <a:cs typeface="Times New Roman"/>
              </a:rPr>
              <a:t>, </a:t>
            </a:r>
            <a:r>
              <a:rPr lang="en-US" sz="2400" i="1" dirty="0" err="1" smtClean="0">
                <a:solidFill>
                  <a:srgbClr val="3366FF"/>
                </a:solidFill>
                <a:latin typeface="Times New Roman"/>
                <a:cs typeface="Times New Roman"/>
              </a:rPr>
              <a:t>ψ</a:t>
            </a:r>
            <a:r>
              <a:rPr lang="en-US" sz="2400" i="1" dirty="0" smtClean="0">
                <a:solidFill>
                  <a:srgbClr val="3366FF"/>
                </a:solidFill>
                <a:latin typeface="Times New Roman"/>
                <a:cs typeface="Times New Roman"/>
              </a:rPr>
              <a:t>’ is obtained. The resulting R</a:t>
            </a:r>
            <a:r>
              <a:rPr lang="en-US" sz="2400" i="1" baseline="-25000" dirty="0" smtClean="0">
                <a:solidFill>
                  <a:srgbClr val="3366FF"/>
                </a:solidFill>
                <a:latin typeface="Times New Roman"/>
                <a:cs typeface="Times New Roman"/>
              </a:rPr>
              <a:t>VL</a:t>
            </a:r>
            <a:r>
              <a:rPr lang="en-US" sz="2400" i="1" dirty="0" smtClean="0">
                <a:solidFill>
                  <a:srgbClr val="3366FF"/>
                </a:solidFill>
                <a:latin typeface="Times New Roman"/>
                <a:cs typeface="Times New Roman"/>
              </a:rPr>
              <a:t>(</a:t>
            </a:r>
            <a:r>
              <a:rPr lang="en-US" sz="2400" i="1" dirty="0" err="1" smtClean="0">
                <a:solidFill>
                  <a:srgbClr val="3366FF"/>
                </a:solidFill>
                <a:latin typeface="Times New Roman"/>
                <a:cs typeface="Times New Roman"/>
              </a:rPr>
              <a:t>ψ</a:t>
            </a:r>
            <a:r>
              <a:rPr lang="en-US" sz="2400" i="1" dirty="0" smtClean="0">
                <a:solidFill>
                  <a:srgbClr val="3366FF"/>
                </a:solidFill>
                <a:latin typeface="Times New Roman"/>
                <a:cs typeface="Times New Roman"/>
              </a:rPr>
              <a:t>’) should be asymmetric in </a:t>
            </a:r>
            <a:r>
              <a:rPr lang="en-US" sz="2400" i="1" dirty="0" err="1" smtClean="0">
                <a:solidFill>
                  <a:srgbClr val="3366FF"/>
                </a:solidFill>
                <a:latin typeface="Times New Roman"/>
                <a:cs typeface="Times New Roman"/>
              </a:rPr>
              <a:t>ψ</a:t>
            </a:r>
            <a:r>
              <a:rPr lang="en-US" sz="2400" i="1" dirty="0" smtClean="0">
                <a:solidFill>
                  <a:srgbClr val="3366FF"/>
                </a:solidFill>
                <a:latin typeface="Times New Roman"/>
                <a:cs typeface="Times New Roman"/>
              </a:rPr>
              <a:t>’ due to the increased energy loss when scattering off correlated nucleons.</a:t>
            </a:r>
          </a:p>
          <a:p>
            <a:endParaRPr lang="en-US" sz="2400" i="1" dirty="0" smtClean="0">
              <a:latin typeface="Times New Roman"/>
              <a:cs typeface="Times New Roman"/>
            </a:endParaRPr>
          </a:p>
          <a:p>
            <a:r>
              <a:rPr lang="en-US" sz="2400" i="1" dirty="0" smtClean="0">
                <a:latin typeface="Times New Roman"/>
                <a:cs typeface="Times New Roman"/>
              </a:rPr>
              <a:t>The calculated value for R</a:t>
            </a:r>
            <a:r>
              <a:rPr lang="en-US" sz="2400" i="1" baseline="-25000" dirty="0" smtClean="0">
                <a:latin typeface="Times New Roman"/>
                <a:cs typeface="Times New Roman"/>
              </a:rPr>
              <a:t>VT</a:t>
            </a:r>
            <a:r>
              <a:rPr lang="en-US" sz="2400" i="1" dirty="0" smtClean="0">
                <a:latin typeface="Times New Roman"/>
                <a:cs typeface="Times New Roman"/>
              </a:rPr>
              <a:t>(</a:t>
            </a:r>
            <a:r>
              <a:rPr lang="en-US" sz="2400" i="1" dirty="0" err="1" smtClean="0">
                <a:latin typeface="Times New Roman"/>
                <a:cs typeface="Times New Roman"/>
              </a:rPr>
              <a:t>ψ</a:t>
            </a:r>
            <a:r>
              <a:rPr lang="en-US" sz="2400" i="1" dirty="0" smtClean="0">
                <a:latin typeface="Times New Roman"/>
                <a:cs typeface="Times New Roman"/>
              </a:rPr>
              <a:t>’) must be modified to account for neglected physics. The calculated one-body response must be enhanced by a factor R</a:t>
            </a:r>
            <a:r>
              <a:rPr lang="en-US" sz="2400" i="1" baseline="-25000" dirty="0" smtClean="0">
                <a:latin typeface="Times New Roman"/>
                <a:cs typeface="Times New Roman"/>
              </a:rPr>
              <a:t>VT</a:t>
            </a:r>
            <a:r>
              <a:rPr lang="en-US" sz="2400" i="1" dirty="0" smtClean="0">
                <a:latin typeface="Times New Roman"/>
                <a:cs typeface="Times New Roman"/>
              </a:rPr>
              <a:t>(</a:t>
            </a:r>
            <a:r>
              <a:rPr lang="en-US" sz="2400" i="1" dirty="0" err="1" smtClean="0">
                <a:latin typeface="Times New Roman"/>
                <a:cs typeface="Times New Roman"/>
              </a:rPr>
              <a:t>ψ</a:t>
            </a:r>
            <a:r>
              <a:rPr lang="en-US" sz="2400" i="1" dirty="0" smtClean="0">
                <a:latin typeface="Times New Roman"/>
                <a:cs typeface="Times New Roman"/>
              </a:rPr>
              <a:t>’) x R</a:t>
            </a:r>
            <a:r>
              <a:rPr lang="en-US" sz="2400" i="1" baseline="-25000" dirty="0" smtClean="0">
                <a:latin typeface="Times New Roman"/>
                <a:cs typeface="Times New Roman"/>
              </a:rPr>
              <a:t>VL</a:t>
            </a:r>
            <a:r>
              <a:rPr lang="en-US" sz="2400" i="1" dirty="0">
                <a:latin typeface="Times New Roman"/>
                <a:cs typeface="Times New Roman"/>
              </a:rPr>
              <a:t>(</a:t>
            </a:r>
            <a:r>
              <a:rPr lang="en-US" sz="2400" i="1" dirty="0" err="1">
                <a:latin typeface="Times New Roman"/>
                <a:cs typeface="Times New Roman"/>
              </a:rPr>
              <a:t>ψ</a:t>
            </a:r>
            <a:r>
              <a:rPr lang="en-US" sz="2400" i="1" dirty="0">
                <a:latin typeface="Times New Roman"/>
                <a:cs typeface="Times New Roman"/>
              </a:rPr>
              <a:t>’) (</a:t>
            </a:r>
            <a:r>
              <a:rPr lang="en-US" sz="2400" b="1" i="1" dirty="0" smtClean="0">
                <a:cs typeface="Times New Roman"/>
              </a:rPr>
              <a:t>R</a:t>
            </a:r>
            <a:r>
              <a:rPr lang="en-US" sz="2400" b="1" i="1" baseline="-25000" dirty="0" smtClean="0">
                <a:cs typeface="Times New Roman"/>
              </a:rPr>
              <a:t>T</a:t>
            </a:r>
            <a:r>
              <a:rPr lang="en-US" sz="2400" b="1" i="1" baseline="-25000" dirty="0">
                <a:cs typeface="Times New Roman"/>
              </a:rPr>
              <a:t>,V</a:t>
            </a:r>
            <a:r>
              <a:rPr lang="en-US" sz="2400" b="1" i="1" dirty="0">
                <a:cs typeface="Times New Roman"/>
              </a:rPr>
              <a:t>(</a:t>
            </a:r>
            <a:r>
              <a:rPr lang="en-US" sz="2400" b="1" i="1" dirty="0" err="1">
                <a:cs typeface="Times New Roman"/>
              </a:rPr>
              <a:t>ψ</a:t>
            </a:r>
            <a:r>
              <a:rPr lang="en-US" sz="2400" b="1" i="1" dirty="0">
                <a:cs typeface="Times New Roman"/>
              </a:rPr>
              <a:t>’</a:t>
            </a:r>
            <a:r>
              <a:rPr lang="en-US" sz="2400" b="1" i="1" dirty="0" smtClean="0">
                <a:cs typeface="Times New Roman"/>
              </a:rPr>
              <a:t>)/</a:t>
            </a:r>
            <a:r>
              <a:rPr lang="en-US" sz="2400" b="1" i="1" dirty="0">
                <a:cs typeface="Times New Roman"/>
              </a:rPr>
              <a:t>R</a:t>
            </a:r>
            <a:r>
              <a:rPr lang="en-US" sz="2400" b="1" i="1" baseline="-25000" dirty="0">
                <a:cs typeface="Times New Roman"/>
              </a:rPr>
              <a:t>L</a:t>
            </a:r>
            <a:r>
              <a:rPr lang="en-US" sz="2400" b="1" i="1" dirty="0">
                <a:cs typeface="Times New Roman"/>
              </a:rPr>
              <a:t>(</a:t>
            </a:r>
            <a:r>
              <a:rPr lang="en-US" sz="2400" b="1" i="1" dirty="0" err="1">
                <a:cs typeface="Times New Roman"/>
              </a:rPr>
              <a:t>ψ</a:t>
            </a:r>
            <a:r>
              <a:rPr lang="en-US" sz="2400" b="1" i="1" dirty="0">
                <a:cs typeface="Times New Roman"/>
              </a:rPr>
              <a:t>’</a:t>
            </a:r>
            <a:r>
              <a:rPr lang="en-US" sz="2400" b="1" i="1" dirty="0" smtClean="0">
                <a:cs typeface="Times New Roman"/>
              </a:rPr>
              <a:t>)) </a:t>
            </a:r>
            <a:r>
              <a:rPr lang="en-US" sz="2400" i="1" dirty="0" smtClean="0">
                <a:latin typeface="Times New Roman"/>
                <a:cs typeface="Times New Roman"/>
              </a:rPr>
              <a:t>where the latter ratio is say the one shown in PR C 65 024002. </a:t>
            </a:r>
            <a:endParaRPr lang="en-US" sz="2400" i="1" baseline="-25000" dirty="0">
              <a:latin typeface="Times New Roman"/>
              <a:cs typeface="Times New Roman"/>
            </a:endParaRPr>
          </a:p>
        </p:txBody>
      </p:sp>
      <p:pic>
        <p:nvPicPr>
          <p:cNvPr id="4" name="Picture 3"/>
          <p:cNvPicPr>
            <a:picLocks noChangeAspect="1"/>
          </p:cNvPicPr>
          <p:nvPr/>
        </p:nvPicPr>
        <p:blipFill>
          <a:blip r:embed="rId2"/>
          <a:stretch>
            <a:fillRect/>
          </a:stretch>
        </p:blipFill>
        <p:spPr>
          <a:xfrm>
            <a:off x="2782321" y="2270187"/>
            <a:ext cx="3264098" cy="505158"/>
          </a:xfrm>
          <a:prstGeom prst="rect">
            <a:avLst/>
          </a:prstGeom>
        </p:spPr>
      </p:pic>
      <p:pic>
        <p:nvPicPr>
          <p:cNvPr id="5" name="Picture 4"/>
          <p:cNvPicPr>
            <a:picLocks noChangeAspect="1"/>
          </p:cNvPicPr>
          <p:nvPr/>
        </p:nvPicPr>
        <p:blipFill>
          <a:blip r:embed="rId3"/>
          <a:stretch>
            <a:fillRect/>
          </a:stretch>
        </p:blipFill>
        <p:spPr>
          <a:xfrm>
            <a:off x="2271198" y="3004279"/>
            <a:ext cx="4373520" cy="473798"/>
          </a:xfrm>
          <a:prstGeom prst="rect">
            <a:avLst/>
          </a:prstGeom>
        </p:spPr>
      </p:pic>
      <p:sp>
        <p:nvSpPr>
          <p:cNvPr id="3" name="TextBox 2"/>
          <p:cNvSpPr txBox="1"/>
          <p:nvPr/>
        </p:nvSpPr>
        <p:spPr>
          <a:xfrm>
            <a:off x="1968790" y="199301"/>
            <a:ext cx="4895416" cy="584776"/>
          </a:xfrm>
          <a:prstGeom prst="rect">
            <a:avLst/>
          </a:prstGeom>
          <a:noFill/>
        </p:spPr>
        <p:txBody>
          <a:bodyPr wrap="square" rtlCol="0">
            <a:spAutoFit/>
          </a:bodyPr>
          <a:lstStyle/>
          <a:p>
            <a:r>
              <a:rPr lang="en-US" sz="3200" dirty="0" smtClean="0"/>
              <a:t>In Somewhat More Detail</a:t>
            </a:r>
            <a:endParaRPr lang="en-US" sz="3200" dirty="0"/>
          </a:p>
        </p:txBody>
      </p:sp>
    </p:spTree>
    <p:extLst>
      <p:ext uri="{BB962C8B-B14F-4D97-AF65-F5344CB8AC3E}">
        <p14:creationId xmlns:p14="http://schemas.microsoft.com/office/powerpoint/2010/main" val="3550459795"/>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lum bright="-34000" contrast="29000"/>
          </a:blip>
          <a:srcRect l="2941" t="8561" r="4902"/>
          <a:stretch>
            <a:fillRect/>
          </a:stretch>
        </p:blipFill>
        <p:spPr>
          <a:xfrm>
            <a:off x="921826" y="488289"/>
            <a:ext cx="7300348" cy="5026025"/>
          </a:xfrm>
          <a:prstGeom prst="rect">
            <a:avLst/>
          </a:prstGeom>
        </p:spPr>
      </p:pic>
      <p:sp>
        <p:nvSpPr>
          <p:cNvPr id="3" name="Rectangle 2"/>
          <p:cNvSpPr/>
          <p:nvPr/>
        </p:nvSpPr>
        <p:spPr>
          <a:xfrm>
            <a:off x="716976" y="26624"/>
            <a:ext cx="7989157" cy="461665"/>
          </a:xfrm>
          <a:prstGeom prst="rect">
            <a:avLst/>
          </a:prstGeom>
        </p:spPr>
        <p:txBody>
          <a:bodyPr wrap="square">
            <a:spAutoFit/>
          </a:bodyPr>
          <a:lstStyle/>
          <a:p>
            <a:r>
              <a:rPr lang="en-US" sz="2400" dirty="0" smtClean="0"/>
              <a:t>NUANCE Breakdown of the QE Contributions to the MB Yields</a:t>
            </a:r>
            <a:endParaRPr lang="en-US" sz="2400" dirty="0"/>
          </a:p>
        </p:txBody>
      </p:sp>
      <p:sp>
        <p:nvSpPr>
          <p:cNvPr id="4" name="TextBox 3"/>
          <p:cNvSpPr txBox="1"/>
          <p:nvPr/>
        </p:nvSpPr>
        <p:spPr>
          <a:xfrm>
            <a:off x="716976" y="5859262"/>
            <a:ext cx="8153037" cy="369332"/>
          </a:xfrm>
          <a:prstGeom prst="rect">
            <a:avLst/>
          </a:prstGeom>
          <a:noFill/>
        </p:spPr>
        <p:txBody>
          <a:bodyPr wrap="square" rtlCol="0">
            <a:spAutoFit/>
          </a:bodyPr>
          <a:lstStyle/>
          <a:p>
            <a:r>
              <a:rPr lang="en-US" b="1" dirty="0" smtClean="0">
                <a:solidFill>
                  <a:srgbClr val="FF04F4"/>
                </a:solidFill>
              </a:rPr>
              <a:t>I will assume that only the Transverse Vector Response is effected by 2-n currents!!  </a:t>
            </a:r>
            <a:endParaRPr lang="en-US" b="1" dirty="0">
              <a:solidFill>
                <a:srgbClr val="FF04F4"/>
              </a:solidFill>
            </a:endParaRPr>
          </a:p>
        </p:txBody>
      </p:sp>
    </p:spTree>
    <p:extLst>
      <p:ext uri="{BB962C8B-B14F-4D97-AF65-F5344CB8AC3E}">
        <p14:creationId xmlns:p14="http://schemas.microsoft.com/office/powerpoint/2010/main" val="1482708184"/>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a:graphicFrameLocks/>
          </p:cNvGraphicFramePr>
          <p:nvPr>
            <p:extLst>
              <p:ext uri="{D42A27DB-BD31-4B8C-83A1-F6EECF244321}">
                <p14:modId xmlns:p14="http://schemas.microsoft.com/office/powerpoint/2010/main" val="308327709"/>
              </p:ext>
            </p:extLst>
          </p:nvPr>
        </p:nvGraphicFramePr>
        <p:xfrm>
          <a:off x="1455607" y="774479"/>
          <a:ext cx="6813479" cy="551428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5977279" y="2048046"/>
            <a:ext cx="3166721" cy="461665"/>
          </a:xfrm>
          <a:prstGeom prst="rect">
            <a:avLst/>
          </a:prstGeom>
          <a:noFill/>
        </p:spPr>
        <p:txBody>
          <a:bodyPr wrap="square" rtlCol="0">
            <a:spAutoFit/>
          </a:bodyPr>
          <a:lstStyle/>
          <a:p>
            <a:r>
              <a:rPr lang="en-US" sz="2400" dirty="0"/>
              <a:t>k</a:t>
            </a:r>
            <a:r>
              <a:rPr lang="en-US" sz="2400" dirty="0" smtClean="0"/>
              <a:t>(fm</a:t>
            </a:r>
            <a:r>
              <a:rPr lang="en-US" sz="2400" baseline="30000" dirty="0" smtClean="0"/>
              <a:t>-1</a:t>
            </a:r>
            <a:r>
              <a:rPr lang="en-US" sz="2400" dirty="0" smtClean="0"/>
              <a:t>)≈.197 </a:t>
            </a:r>
            <a:r>
              <a:rPr lang="en-US" sz="2400" dirty="0" err="1" smtClean="0"/>
              <a:t>GeV</a:t>
            </a:r>
            <a:r>
              <a:rPr lang="en-US" sz="2400" dirty="0" smtClean="0"/>
              <a:t>/c</a:t>
            </a:r>
            <a:endParaRPr lang="en-US" sz="2400" dirty="0"/>
          </a:p>
        </p:txBody>
      </p:sp>
      <p:sp>
        <p:nvSpPr>
          <p:cNvPr id="6" name="TextBox 5"/>
          <p:cNvSpPr txBox="1"/>
          <p:nvPr/>
        </p:nvSpPr>
        <p:spPr>
          <a:xfrm>
            <a:off x="92910" y="3090257"/>
            <a:ext cx="2229865" cy="523220"/>
          </a:xfrm>
          <a:prstGeom prst="rect">
            <a:avLst/>
          </a:prstGeom>
          <a:noFill/>
        </p:spPr>
        <p:txBody>
          <a:bodyPr wrap="square" rtlCol="0">
            <a:spAutoFit/>
          </a:bodyPr>
          <a:lstStyle/>
          <a:p>
            <a:r>
              <a:rPr lang="en-US" sz="2800" dirty="0" smtClean="0"/>
              <a:t>N(k)/0.1fm</a:t>
            </a:r>
            <a:r>
              <a:rPr lang="en-US" sz="2800" baseline="30000" dirty="0" smtClean="0"/>
              <a:t>-1</a:t>
            </a:r>
            <a:endParaRPr lang="en-US" sz="2800" baseline="30000" dirty="0"/>
          </a:p>
        </p:txBody>
      </p:sp>
      <p:sp>
        <p:nvSpPr>
          <p:cNvPr id="7" name="TextBox 6"/>
          <p:cNvSpPr txBox="1"/>
          <p:nvPr/>
        </p:nvSpPr>
        <p:spPr>
          <a:xfrm>
            <a:off x="389467" y="189703"/>
            <a:ext cx="8415866" cy="584776"/>
          </a:xfrm>
          <a:prstGeom prst="rect">
            <a:avLst/>
          </a:prstGeom>
          <a:noFill/>
        </p:spPr>
        <p:txBody>
          <a:bodyPr wrap="square" rtlCol="0">
            <a:spAutoFit/>
          </a:bodyPr>
          <a:lstStyle/>
          <a:p>
            <a:r>
              <a:rPr lang="en-US" sz="3200" dirty="0" smtClean="0"/>
              <a:t>Simple Model for Momentum Distribution in </a:t>
            </a:r>
            <a:r>
              <a:rPr lang="en-US" sz="3200" baseline="30000" dirty="0" smtClean="0"/>
              <a:t>12</a:t>
            </a:r>
            <a:r>
              <a:rPr lang="en-US" sz="3200" dirty="0" smtClean="0"/>
              <a:t>C</a:t>
            </a:r>
            <a:endParaRPr lang="en-US" sz="3200" dirty="0"/>
          </a:p>
        </p:txBody>
      </p:sp>
      <p:sp>
        <p:nvSpPr>
          <p:cNvPr id="2" name="TextBox 1"/>
          <p:cNvSpPr txBox="1"/>
          <p:nvPr/>
        </p:nvSpPr>
        <p:spPr>
          <a:xfrm>
            <a:off x="2322775" y="2048046"/>
            <a:ext cx="1774436" cy="369332"/>
          </a:xfrm>
          <a:prstGeom prst="rect">
            <a:avLst/>
          </a:prstGeom>
          <a:noFill/>
        </p:spPr>
        <p:txBody>
          <a:bodyPr wrap="square" rtlCol="0">
            <a:spAutoFit/>
          </a:bodyPr>
          <a:lstStyle/>
          <a:p>
            <a:r>
              <a:rPr lang="en-US" dirty="0" smtClean="0">
                <a:solidFill>
                  <a:srgbClr val="FF0000"/>
                </a:solidFill>
              </a:rPr>
              <a:t>Fermi Gas</a:t>
            </a:r>
            <a:endParaRPr lang="en-US" dirty="0">
              <a:solidFill>
                <a:srgbClr val="FF0000"/>
              </a:solidFill>
            </a:endParaRPr>
          </a:p>
        </p:txBody>
      </p:sp>
      <p:sp>
        <p:nvSpPr>
          <p:cNvPr id="3" name="TextBox 2"/>
          <p:cNvSpPr txBox="1"/>
          <p:nvPr/>
        </p:nvSpPr>
        <p:spPr>
          <a:xfrm>
            <a:off x="6371705" y="4505319"/>
            <a:ext cx="2122364" cy="646331"/>
          </a:xfrm>
          <a:prstGeom prst="rect">
            <a:avLst/>
          </a:prstGeom>
          <a:noFill/>
        </p:spPr>
        <p:txBody>
          <a:bodyPr wrap="square" rtlCol="0">
            <a:spAutoFit/>
          </a:bodyPr>
          <a:lstStyle/>
          <a:p>
            <a:r>
              <a:rPr lang="en-US" dirty="0" smtClean="0"/>
              <a:t>High Momentum Tail due to SRC</a:t>
            </a:r>
            <a:endParaRPr lang="en-US" dirty="0"/>
          </a:p>
        </p:txBody>
      </p:sp>
    </p:spTree>
    <p:extLst>
      <p:ext uri="{BB962C8B-B14F-4D97-AF65-F5344CB8AC3E}">
        <p14:creationId xmlns:p14="http://schemas.microsoft.com/office/powerpoint/2010/main" val="44950438"/>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2610" y="327791"/>
            <a:ext cx="8275948" cy="461665"/>
          </a:xfrm>
          <a:prstGeom prst="rect">
            <a:avLst/>
          </a:prstGeom>
          <a:noFill/>
        </p:spPr>
        <p:txBody>
          <a:bodyPr wrap="square" rtlCol="0">
            <a:spAutoFit/>
          </a:bodyPr>
          <a:lstStyle/>
          <a:p>
            <a:r>
              <a:rPr lang="en-US" sz="2400" dirty="0" smtClean="0"/>
              <a:t>What’s the Energy Loss in Collisions With High Momentum </a:t>
            </a:r>
            <a:r>
              <a:rPr lang="en-US" sz="2400" dirty="0"/>
              <a:t>T</a:t>
            </a:r>
            <a:r>
              <a:rPr lang="en-US" sz="2400" dirty="0" smtClean="0"/>
              <a:t>ail? </a:t>
            </a:r>
            <a:endParaRPr lang="en-US" sz="2400" dirty="0"/>
          </a:p>
        </p:txBody>
      </p:sp>
      <p:cxnSp>
        <p:nvCxnSpPr>
          <p:cNvPr id="4" name="Straight Arrow Connector 3"/>
          <p:cNvCxnSpPr/>
          <p:nvPr/>
        </p:nvCxnSpPr>
        <p:spPr>
          <a:xfrm flipV="1">
            <a:off x="532610" y="2786223"/>
            <a:ext cx="3513178" cy="20486"/>
          </a:xfrm>
          <a:prstGeom prst="straightConnector1">
            <a:avLst/>
          </a:prstGeom>
          <a:ln>
            <a:solidFill>
              <a:schemeClr val="accent3"/>
            </a:solidFill>
            <a:tailEnd type="arrow"/>
          </a:ln>
        </p:spPr>
        <p:style>
          <a:lnRef idx="2">
            <a:schemeClr val="accent1"/>
          </a:lnRef>
          <a:fillRef idx="0">
            <a:schemeClr val="accent1"/>
          </a:fillRef>
          <a:effectRef idx="1">
            <a:schemeClr val="accent1"/>
          </a:effectRef>
          <a:fontRef idx="minor">
            <a:schemeClr val="tx1"/>
          </a:fontRef>
        </p:style>
      </p:cxnSp>
      <p:grpSp>
        <p:nvGrpSpPr>
          <p:cNvPr id="20" name="Group 19"/>
          <p:cNvGrpSpPr/>
          <p:nvPr/>
        </p:nvGrpSpPr>
        <p:grpSpPr>
          <a:xfrm>
            <a:off x="3502938" y="2581353"/>
            <a:ext cx="1762945" cy="696555"/>
            <a:chOff x="6205727" y="4085891"/>
            <a:chExt cx="1762945" cy="696555"/>
          </a:xfrm>
        </p:grpSpPr>
        <p:grpSp>
          <p:nvGrpSpPr>
            <p:cNvPr id="21" name="Group 20"/>
            <p:cNvGrpSpPr/>
            <p:nvPr/>
          </p:nvGrpSpPr>
          <p:grpSpPr>
            <a:xfrm flipV="1">
              <a:off x="6769062" y="4085891"/>
              <a:ext cx="298270" cy="266330"/>
              <a:chOff x="6596176" y="3257422"/>
              <a:chExt cx="266305" cy="266330"/>
            </a:xfrm>
          </p:grpSpPr>
          <p:sp>
            <p:nvSpPr>
              <p:cNvPr id="27" name="Oval 26"/>
              <p:cNvSpPr/>
              <p:nvPr/>
            </p:nvSpPr>
            <p:spPr>
              <a:xfrm>
                <a:off x="6596176" y="3257422"/>
                <a:ext cx="266305" cy="245843"/>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8" name="Straight Arrow Connector 27"/>
              <p:cNvCxnSpPr/>
              <p:nvPr/>
            </p:nvCxnSpPr>
            <p:spPr>
              <a:xfrm flipV="1">
                <a:off x="6719086" y="3257422"/>
                <a:ext cx="0" cy="26633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grpSp>
        <p:grpSp>
          <p:nvGrpSpPr>
            <p:cNvPr id="22" name="Group 21"/>
            <p:cNvGrpSpPr/>
            <p:nvPr/>
          </p:nvGrpSpPr>
          <p:grpSpPr>
            <a:xfrm flipV="1">
              <a:off x="6748577" y="4516115"/>
              <a:ext cx="348246" cy="266331"/>
              <a:chOff x="7067332" y="3257421"/>
              <a:chExt cx="348246" cy="266331"/>
            </a:xfrm>
          </p:grpSpPr>
          <p:sp>
            <p:nvSpPr>
              <p:cNvPr id="25" name="Oval 24"/>
              <p:cNvSpPr/>
              <p:nvPr/>
            </p:nvSpPr>
            <p:spPr>
              <a:xfrm>
                <a:off x="7067332" y="3257421"/>
                <a:ext cx="348246" cy="266331"/>
              </a:xfrm>
              <a:prstGeom prst="ellipse">
                <a:avLst/>
              </a:prstGeom>
              <a:solidFill>
                <a:srgbClr val="C0504D"/>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6" name="Straight Arrow Connector 25"/>
              <p:cNvCxnSpPr>
                <a:stCxn id="25" idx="4"/>
              </p:cNvCxnSpPr>
              <p:nvPr/>
            </p:nvCxnSpPr>
            <p:spPr>
              <a:xfrm flipV="1">
                <a:off x="7241455" y="3257422"/>
                <a:ext cx="10244" cy="26633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grpSp>
        <p:cxnSp>
          <p:nvCxnSpPr>
            <p:cNvPr id="23" name="Straight Arrow Connector 22"/>
            <p:cNvCxnSpPr/>
            <p:nvPr/>
          </p:nvCxnSpPr>
          <p:spPr>
            <a:xfrm>
              <a:off x="7241455" y="4352221"/>
              <a:ext cx="727217" cy="0"/>
            </a:xfrm>
            <a:prstGeom prst="straightConnector1">
              <a:avLst/>
            </a:prstGeom>
            <a:ln w="38100" cmpd="sng">
              <a:tailEnd type="arrow"/>
            </a:ln>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a:xfrm flipH="1">
              <a:off x="6205727" y="4516115"/>
              <a:ext cx="727217" cy="0"/>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grpSp>
      <p:cxnSp>
        <p:nvCxnSpPr>
          <p:cNvPr id="31" name="Straight Arrow Connector 30"/>
          <p:cNvCxnSpPr/>
          <p:nvPr/>
        </p:nvCxnSpPr>
        <p:spPr>
          <a:xfrm flipV="1">
            <a:off x="4394034" y="1393111"/>
            <a:ext cx="3144453" cy="1188242"/>
          </a:xfrm>
          <a:prstGeom prst="straightConnector1">
            <a:avLst/>
          </a:prstGeom>
          <a:ln>
            <a:solidFill>
              <a:schemeClr val="accent6"/>
            </a:solidFill>
            <a:tailEnd type="arrow"/>
          </a:ln>
        </p:spPr>
        <p:style>
          <a:lnRef idx="2">
            <a:schemeClr val="accent1"/>
          </a:lnRef>
          <a:fillRef idx="0">
            <a:schemeClr val="accent1"/>
          </a:fillRef>
          <a:effectRef idx="1">
            <a:schemeClr val="accent1"/>
          </a:effectRef>
          <a:fontRef idx="minor">
            <a:schemeClr val="tx1"/>
          </a:fontRef>
        </p:style>
      </p:cxnSp>
      <p:pic>
        <p:nvPicPr>
          <p:cNvPr id="34" name="Picture 33"/>
          <p:cNvPicPr>
            <a:picLocks noChangeAspect="1"/>
          </p:cNvPicPr>
          <p:nvPr/>
        </p:nvPicPr>
        <p:blipFill>
          <a:blip r:embed="rId2"/>
          <a:stretch>
            <a:fillRect/>
          </a:stretch>
        </p:blipFill>
        <p:spPr>
          <a:xfrm>
            <a:off x="1114552" y="2233074"/>
            <a:ext cx="1122526" cy="531723"/>
          </a:xfrm>
          <a:prstGeom prst="rect">
            <a:avLst/>
          </a:prstGeom>
        </p:spPr>
      </p:pic>
      <p:pic>
        <p:nvPicPr>
          <p:cNvPr id="35" name="Picture 34"/>
          <p:cNvPicPr>
            <a:picLocks noChangeAspect="1"/>
          </p:cNvPicPr>
          <p:nvPr/>
        </p:nvPicPr>
        <p:blipFill>
          <a:blip r:embed="rId3"/>
          <a:stretch>
            <a:fillRect/>
          </a:stretch>
        </p:blipFill>
        <p:spPr>
          <a:xfrm>
            <a:off x="5265882" y="1393111"/>
            <a:ext cx="1036580" cy="518290"/>
          </a:xfrm>
          <a:prstGeom prst="rect">
            <a:avLst/>
          </a:prstGeom>
        </p:spPr>
      </p:pic>
      <p:pic>
        <p:nvPicPr>
          <p:cNvPr id="37" name="Picture 36"/>
          <p:cNvPicPr>
            <a:picLocks noChangeAspect="1"/>
          </p:cNvPicPr>
          <p:nvPr/>
        </p:nvPicPr>
        <p:blipFill>
          <a:blip r:embed="rId4"/>
          <a:stretch>
            <a:fillRect/>
          </a:stretch>
        </p:blipFill>
        <p:spPr>
          <a:xfrm>
            <a:off x="3060765" y="3790080"/>
            <a:ext cx="1917093" cy="676621"/>
          </a:xfrm>
          <a:prstGeom prst="rect">
            <a:avLst/>
          </a:prstGeom>
        </p:spPr>
      </p:pic>
      <p:sp>
        <p:nvSpPr>
          <p:cNvPr id="38" name="TextBox 37"/>
          <p:cNvSpPr txBox="1"/>
          <p:nvPr/>
        </p:nvSpPr>
        <p:spPr>
          <a:xfrm>
            <a:off x="4620606" y="2734774"/>
            <a:ext cx="1106191" cy="461665"/>
          </a:xfrm>
          <a:prstGeom prst="rect">
            <a:avLst/>
          </a:prstGeom>
          <a:noFill/>
        </p:spPr>
        <p:txBody>
          <a:bodyPr wrap="square" rtlCol="0">
            <a:spAutoFit/>
          </a:bodyPr>
          <a:lstStyle/>
          <a:p>
            <a:r>
              <a:rPr lang="en-US" sz="2400" dirty="0" smtClean="0"/>
              <a:t>p</a:t>
            </a:r>
            <a:endParaRPr lang="en-US" sz="2400" dirty="0"/>
          </a:p>
        </p:txBody>
      </p:sp>
      <p:sp>
        <p:nvSpPr>
          <p:cNvPr id="39" name="TextBox 38"/>
          <p:cNvSpPr txBox="1"/>
          <p:nvPr/>
        </p:nvSpPr>
        <p:spPr>
          <a:xfrm>
            <a:off x="3371020" y="2965606"/>
            <a:ext cx="1167646" cy="461665"/>
          </a:xfrm>
          <a:prstGeom prst="rect">
            <a:avLst/>
          </a:prstGeom>
          <a:noFill/>
        </p:spPr>
        <p:txBody>
          <a:bodyPr wrap="square" rtlCol="0">
            <a:spAutoFit/>
          </a:bodyPr>
          <a:lstStyle/>
          <a:p>
            <a:r>
              <a:rPr lang="en-US" sz="2400" dirty="0" smtClean="0"/>
              <a:t>-p</a:t>
            </a:r>
            <a:endParaRPr lang="en-US" sz="2400" dirty="0"/>
          </a:p>
        </p:txBody>
      </p:sp>
      <p:pic>
        <p:nvPicPr>
          <p:cNvPr id="40" name="Picture 39"/>
          <p:cNvPicPr>
            <a:picLocks noChangeAspect="1"/>
          </p:cNvPicPr>
          <p:nvPr/>
        </p:nvPicPr>
        <p:blipFill>
          <a:blip r:embed="rId5"/>
          <a:stretch>
            <a:fillRect/>
          </a:stretch>
        </p:blipFill>
        <p:spPr>
          <a:xfrm>
            <a:off x="3047081" y="4466701"/>
            <a:ext cx="2634923" cy="960972"/>
          </a:xfrm>
          <a:prstGeom prst="rect">
            <a:avLst/>
          </a:prstGeom>
        </p:spPr>
      </p:pic>
      <p:sp>
        <p:nvSpPr>
          <p:cNvPr id="41" name="Rectangular Callout 40"/>
          <p:cNvSpPr/>
          <p:nvPr/>
        </p:nvSpPr>
        <p:spPr>
          <a:xfrm>
            <a:off x="6302462" y="4261282"/>
            <a:ext cx="1953000" cy="737529"/>
          </a:xfrm>
          <a:prstGeom prst="wedgeRectCallout">
            <a:avLst>
              <a:gd name="adj1" fmla="val -84816"/>
              <a:gd name="adj2" fmla="val 291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TextBox 41"/>
          <p:cNvSpPr txBox="1"/>
          <p:nvPr/>
        </p:nvSpPr>
        <p:spPr>
          <a:xfrm>
            <a:off x="6514236" y="4352480"/>
            <a:ext cx="1270071" cy="646331"/>
          </a:xfrm>
          <a:prstGeom prst="rect">
            <a:avLst/>
          </a:prstGeom>
          <a:noFill/>
        </p:spPr>
        <p:txBody>
          <a:bodyPr wrap="square" rtlCol="0">
            <a:spAutoFit/>
          </a:bodyPr>
          <a:lstStyle/>
          <a:p>
            <a:r>
              <a:rPr lang="en-US" dirty="0" smtClean="0"/>
              <a:t>Different from FG</a:t>
            </a:r>
            <a:endParaRPr lang="en-US" dirty="0"/>
          </a:p>
        </p:txBody>
      </p:sp>
    </p:spTree>
    <p:extLst>
      <p:ext uri="{BB962C8B-B14F-4D97-AF65-F5344CB8AC3E}">
        <p14:creationId xmlns:p14="http://schemas.microsoft.com/office/powerpoint/2010/main" val="65979369"/>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91242" y="590909"/>
            <a:ext cx="7630093" cy="2862323"/>
          </a:xfrm>
          <a:prstGeom prst="rect">
            <a:avLst/>
          </a:prstGeom>
          <a:noFill/>
        </p:spPr>
        <p:txBody>
          <a:bodyPr wrap="square" rtlCol="0">
            <a:spAutoFit/>
          </a:bodyPr>
          <a:lstStyle/>
          <a:p>
            <a:pPr marL="285750" indent="-285750">
              <a:buFont typeface="Arial"/>
              <a:buChar char="•"/>
            </a:pPr>
            <a:r>
              <a:rPr lang="en-US" dirty="0" smtClean="0"/>
              <a:t>It is impossible to capture all effects of the strong, short range N-N force with a mean field.</a:t>
            </a:r>
          </a:p>
          <a:p>
            <a:pPr marL="285750" indent="-285750">
              <a:buFont typeface="Arial"/>
              <a:buChar char="•"/>
            </a:pPr>
            <a:r>
              <a:rPr lang="en-US" dirty="0" smtClean="0"/>
              <a:t>For 40 years theorists maintained there were high momentum components in the nuclear wave function due to short range nucleon-nucleon correlations.</a:t>
            </a:r>
          </a:p>
          <a:p>
            <a:pPr marL="285750" indent="-285750">
              <a:buFont typeface="Arial"/>
              <a:buChar char="•"/>
            </a:pPr>
            <a:r>
              <a:rPr lang="en-US" dirty="0" smtClean="0"/>
              <a:t>Some manifestations are the deuteron quadruple moment (SR tensor force)</a:t>
            </a:r>
            <a:r>
              <a:rPr lang="en-US" dirty="0"/>
              <a:t>, depletion of </a:t>
            </a:r>
            <a:r>
              <a:rPr lang="en-US" dirty="0" smtClean="0"/>
              <a:t>shell model orbits, saturation of nuclear matter (short range repulsion).</a:t>
            </a:r>
          </a:p>
          <a:p>
            <a:pPr marL="285750" indent="-285750">
              <a:buFont typeface="Arial"/>
              <a:buChar char="•"/>
            </a:pPr>
            <a:r>
              <a:rPr lang="en-US" dirty="0" smtClean="0"/>
              <a:t>“</a:t>
            </a:r>
            <a:r>
              <a:rPr lang="en-US" dirty="0"/>
              <a:t>Direct evidence” </a:t>
            </a:r>
            <a:r>
              <a:rPr lang="en-US" dirty="0" smtClean="0"/>
              <a:t>has been hard </a:t>
            </a:r>
            <a:r>
              <a:rPr lang="en-US" dirty="0"/>
              <a:t>to come by until middle of last decade. PRL </a:t>
            </a:r>
            <a:r>
              <a:rPr lang="en-US" b="1" dirty="0"/>
              <a:t>90</a:t>
            </a:r>
            <a:r>
              <a:rPr lang="en-US" dirty="0"/>
              <a:t> 042301 </a:t>
            </a:r>
            <a:r>
              <a:rPr lang="en-US" baseline="30000" dirty="0"/>
              <a:t>12</a:t>
            </a:r>
            <a:r>
              <a:rPr lang="en-US" dirty="0"/>
              <a:t>C(p,2p+n), PRL </a:t>
            </a:r>
            <a:r>
              <a:rPr lang="en-US" b="1" dirty="0"/>
              <a:t>99</a:t>
            </a:r>
            <a:r>
              <a:rPr lang="en-US" dirty="0"/>
              <a:t>,072501 (</a:t>
            </a:r>
            <a:r>
              <a:rPr lang="en-US" dirty="0" err="1"/>
              <a:t>e,e’p</a:t>
            </a:r>
            <a:r>
              <a:rPr lang="en-US" dirty="0"/>
              <a:t>), PRL </a:t>
            </a:r>
            <a:r>
              <a:rPr lang="en-US" b="1" dirty="0"/>
              <a:t>108</a:t>
            </a:r>
            <a:r>
              <a:rPr lang="en-US" dirty="0"/>
              <a:t> </a:t>
            </a:r>
            <a:r>
              <a:rPr lang="en-US" dirty="0" smtClean="0"/>
              <a:t>092502  </a:t>
            </a:r>
            <a:endParaRPr lang="en-US" dirty="0"/>
          </a:p>
        </p:txBody>
      </p:sp>
    </p:spTree>
    <p:extLst>
      <p:ext uri="{BB962C8B-B14F-4D97-AF65-F5344CB8AC3E}">
        <p14:creationId xmlns:p14="http://schemas.microsoft.com/office/powerpoint/2010/main" val="314243083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stretch>
            <a:fillRect/>
          </a:stretch>
        </p:blipFill>
        <p:spPr>
          <a:xfrm>
            <a:off x="2038915" y="1846659"/>
            <a:ext cx="5728610" cy="1594463"/>
          </a:xfrm>
          <a:prstGeom prst="rect">
            <a:avLst/>
          </a:prstGeom>
          <a:ln>
            <a:solidFill>
              <a:schemeClr val="bg1"/>
            </a:solidFill>
          </a:ln>
        </p:spPr>
      </p:pic>
      <p:sp>
        <p:nvSpPr>
          <p:cNvPr id="2" name="TextBox 1"/>
          <p:cNvSpPr txBox="1"/>
          <p:nvPr/>
        </p:nvSpPr>
        <p:spPr>
          <a:xfrm>
            <a:off x="558799" y="646331"/>
            <a:ext cx="8365068" cy="1200328"/>
          </a:xfrm>
          <a:prstGeom prst="rect">
            <a:avLst/>
          </a:prstGeom>
          <a:noFill/>
        </p:spPr>
        <p:txBody>
          <a:bodyPr wrap="square" rtlCol="0">
            <a:spAutoFit/>
          </a:bodyPr>
          <a:lstStyle/>
          <a:p>
            <a:r>
              <a:rPr lang="en-US" sz="2400" dirty="0"/>
              <a:t>I</a:t>
            </a:r>
            <a:r>
              <a:rPr lang="en-US" sz="2400" dirty="0" smtClean="0"/>
              <a:t>n the Impulse Approximation, CCQE is just the charge changing scattering off independent single nucleons incoherently summed over all nucleons in the nucleus.   </a:t>
            </a:r>
            <a:endParaRPr lang="en-US" sz="2400" dirty="0"/>
          </a:p>
        </p:txBody>
      </p:sp>
      <p:sp>
        <p:nvSpPr>
          <p:cNvPr id="4" name="TextBox 3"/>
          <p:cNvSpPr txBox="1"/>
          <p:nvPr/>
        </p:nvSpPr>
        <p:spPr>
          <a:xfrm>
            <a:off x="1270001" y="0"/>
            <a:ext cx="6942666" cy="646331"/>
          </a:xfrm>
          <a:prstGeom prst="rect">
            <a:avLst/>
          </a:prstGeom>
          <a:noFill/>
        </p:spPr>
        <p:txBody>
          <a:bodyPr wrap="square" rtlCol="0">
            <a:spAutoFit/>
          </a:bodyPr>
          <a:lstStyle/>
          <a:p>
            <a:r>
              <a:rPr lang="en-US" sz="3600" dirty="0" smtClean="0"/>
              <a:t>Quasi-elastic Scattering on Nuclei</a:t>
            </a:r>
            <a:endParaRPr lang="en-US" sz="3600" dirty="0"/>
          </a:p>
        </p:txBody>
      </p:sp>
      <p:cxnSp>
        <p:nvCxnSpPr>
          <p:cNvPr id="12" name="Straight Arrow Connector 11"/>
          <p:cNvCxnSpPr/>
          <p:nvPr/>
        </p:nvCxnSpPr>
        <p:spPr>
          <a:xfrm>
            <a:off x="2038915" y="1846659"/>
            <a:ext cx="321733" cy="15513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flipV="1">
            <a:off x="2235199" y="1846659"/>
            <a:ext cx="1557867" cy="15513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a:off x="5909733" y="1945607"/>
            <a:ext cx="660400" cy="15513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flipV="1">
            <a:off x="6598377" y="1846659"/>
            <a:ext cx="974307" cy="232695"/>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a:xfrm>
            <a:off x="3014133" y="2121285"/>
            <a:ext cx="220134" cy="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a:off x="6079067" y="2100737"/>
            <a:ext cx="169333" cy="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graphicFrame>
        <p:nvGraphicFramePr>
          <p:cNvPr id="6" name="Object 5"/>
          <p:cNvGraphicFramePr>
            <a:graphicFrameLocks noChangeAspect="1"/>
          </p:cNvGraphicFramePr>
          <p:nvPr>
            <p:extLst>
              <p:ext uri="{D42A27DB-BD31-4B8C-83A1-F6EECF244321}">
                <p14:modId xmlns:p14="http://schemas.microsoft.com/office/powerpoint/2010/main" val="2475545349"/>
              </p:ext>
            </p:extLst>
          </p:nvPr>
        </p:nvGraphicFramePr>
        <p:xfrm>
          <a:off x="4502150" y="3321050"/>
          <a:ext cx="139700" cy="215900"/>
        </p:xfrm>
        <a:graphic>
          <a:graphicData uri="http://schemas.openxmlformats.org/presentationml/2006/ole">
            <mc:AlternateContent xmlns:mc="http://schemas.openxmlformats.org/markup-compatibility/2006">
              <mc:Choice xmlns:v="urn:schemas-microsoft-com:vml" Requires="v">
                <p:oleObj spid="_x0000_s3092" name="Equation" r:id="rId4" imgW="139700" imgH="215900" progId="Equation.DSMT4">
                  <p:embed/>
                </p:oleObj>
              </mc:Choice>
              <mc:Fallback>
                <p:oleObj name="Equation" r:id="rId4" imgW="139700" imgH="215900" progId="Equation.DSMT4">
                  <p:embed/>
                  <p:pic>
                    <p:nvPicPr>
                      <p:cNvPr id="0" name=""/>
                      <p:cNvPicPr/>
                      <p:nvPr/>
                    </p:nvPicPr>
                    <p:blipFill>
                      <a:blip r:embed="rId5"/>
                      <a:stretch>
                        <a:fillRect/>
                      </a:stretch>
                    </p:blipFill>
                    <p:spPr>
                      <a:xfrm>
                        <a:off x="4502150" y="3321050"/>
                        <a:ext cx="139700" cy="215900"/>
                      </a:xfrm>
                      <a:prstGeom prst="rect">
                        <a:avLst/>
                      </a:prstGeom>
                    </p:spPr>
                  </p:pic>
                </p:oleObj>
              </mc:Fallback>
            </mc:AlternateContent>
          </a:graphicData>
        </a:graphic>
      </p:graphicFrame>
      <p:grpSp>
        <p:nvGrpSpPr>
          <p:cNvPr id="11" name="Group 10"/>
          <p:cNvGrpSpPr/>
          <p:nvPr/>
        </p:nvGrpSpPr>
        <p:grpSpPr>
          <a:xfrm>
            <a:off x="1270001" y="5847633"/>
            <a:ext cx="5800628" cy="715381"/>
            <a:chOff x="1270001" y="5847633"/>
            <a:chExt cx="5800628" cy="715381"/>
          </a:xfrm>
        </p:grpSpPr>
        <p:sp>
          <p:nvSpPr>
            <p:cNvPr id="5" name="TextBox 4"/>
            <p:cNvSpPr txBox="1"/>
            <p:nvPr/>
          </p:nvSpPr>
          <p:spPr>
            <a:xfrm>
              <a:off x="1270001" y="6032859"/>
              <a:ext cx="4802964" cy="400110"/>
            </a:xfrm>
            <a:prstGeom prst="rect">
              <a:avLst/>
            </a:prstGeom>
            <a:noFill/>
          </p:spPr>
          <p:txBody>
            <a:bodyPr wrap="square" rtlCol="0">
              <a:spAutoFit/>
            </a:bodyPr>
            <a:lstStyle/>
            <a:p>
              <a:r>
                <a:rPr lang="en-US" sz="2000" dirty="0" smtClean="0"/>
                <a:t>This inferred neutrino energy is uncertain by  </a:t>
              </a:r>
              <a:endParaRPr lang="en-US" sz="2000" dirty="0"/>
            </a:p>
          </p:txBody>
        </p:sp>
        <p:pic>
          <p:nvPicPr>
            <p:cNvPr id="7" name="Picture 6"/>
            <p:cNvPicPr>
              <a:picLocks noChangeAspect="1"/>
            </p:cNvPicPr>
            <p:nvPr/>
          </p:nvPicPr>
          <p:blipFill>
            <a:blip r:embed="rId6"/>
            <a:stretch>
              <a:fillRect/>
            </a:stretch>
          </p:blipFill>
          <p:spPr>
            <a:xfrm>
              <a:off x="5997558" y="5847633"/>
              <a:ext cx="1073071" cy="715381"/>
            </a:xfrm>
            <a:prstGeom prst="rect">
              <a:avLst/>
            </a:prstGeom>
          </p:spPr>
        </p:pic>
      </p:grpSp>
      <p:grpSp>
        <p:nvGrpSpPr>
          <p:cNvPr id="3" name="Group 2"/>
          <p:cNvGrpSpPr/>
          <p:nvPr/>
        </p:nvGrpSpPr>
        <p:grpSpPr>
          <a:xfrm>
            <a:off x="846666" y="3536950"/>
            <a:ext cx="8077201" cy="2288002"/>
            <a:chOff x="864348" y="3576129"/>
            <a:chExt cx="8077201" cy="2288002"/>
          </a:xfrm>
        </p:grpSpPr>
        <p:sp>
          <p:nvSpPr>
            <p:cNvPr id="13" name="TextBox 12"/>
            <p:cNvSpPr txBox="1"/>
            <p:nvPr/>
          </p:nvSpPr>
          <p:spPr>
            <a:xfrm>
              <a:off x="864348" y="3576129"/>
              <a:ext cx="8077201" cy="707886"/>
            </a:xfrm>
            <a:prstGeom prst="rect">
              <a:avLst/>
            </a:prstGeom>
            <a:noFill/>
          </p:spPr>
          <p:txBody>
            <a:bodyPr wrap="square" rtlCol="0">
              <a:spAutoFit/>
            </a:bodyPr>
            <a:lstStyle/>
            <a:p>
              <a:r>
                <a:rPr lang="en-US" sz="2000" dirty="0" smtClean="0"/>
                <a:t>If the nucleon is assumed to be at rest, the neutrino energy inferred from the </a:t>
              </a:r>
              <a:r>
                <a:rPr lang="en-US" sz="2000" dirty="0" err="1" smtClean="0"/>
                <a:t>muon</a:t>
              </a:r>
              <a:r>
                <a:rPr lang="en-US" sz="2000" dirty="0" smtClean="0"/>
                <a:t> energy and angle is:</a:t>
              </a:r>
              <a:endParaRPr lang="en-US" sz="2000" dirty="0"/>
            </a:p>
          </p:txBody>
        </p:sp>
        <p:sp>
          <p:nvSpPr>
            <p:cNvPr id="8" name="TextBox 7"/>
            <p:cNvSpPr txBox="1"/>
            <p:nvPr/>
          </p:nvSpPr>
          <p:spPr>
            <a:xfrm>
              <a:off x="1037166" y="5156245"/>
              <a:ext cx="7904383" cy="707886"/>
            </a:xfrm>
            <a:prstGeom prst="rect">
              <a:avLst/>
            </a:prstGeom>
            <a:noFill/>
          </p:spPr>
          <p:txBody>
            <a:bodyPr wrap="square" rtlCol="0">
              <a:spAutoFit/>
            </a:bodyPr>
            <a:lstStyle/>
            <a:p>
              <a:r>
                <a:rPr lang="en-US" sz="2000" i="1" dirty="0">
                  <a:latin typeface="Times New Roman"/>
                  <a:cs typeface="Times New Roman"/>
                </a:rPr>
                <a:t>m</a:t>
              </a:r>
              <a:r>
                <a:rPr lang="en-US" sz="2000" i="1" dirty="0" smtClean="0">
                  <a:latin typeface="Times New Roman"/>
                  <a:cs typeface="Times New Roman"/>
                </a:rPr>
                <a:t>=nucleon mass, </a:t>
              </a:r>
              <a:r>
                <a:rPr lang="en-US" sz="2000" i="1" dirty="0" err="1" smtClean="0">
                  <a:latin typeface="Times New Roman"/>
                  <a:cs typeface="Times New Roman"/>
                </a:rPr>
                <a:t>E</a:t>
              </a:r>
              <a:r>
                <a:rPr lang="en-US" sz="2000" i="1" baseline="-25000" dirty="0" err="1" smtClean="0">
                  <a:latin typeface="Times New Roman"/>
                  <a:cs typeface="Times New Roman"/>
                </a:rPr>
                <a:t>μ</a:t>
              </a:r>
              <a:r>
                <a:rPr lang="en-US" sz="2000" i="1" dirty="0" smtClean="0">
                  <a:latin typeface="Times New Roman"/>
                  <a:cs typeface="Times New Roman"/>
                </a:rPr>
                <a:t>=detected </a:t>
              </a:r>
              <a:r>
                <a:rPr lang="en-US" sz="2000" i="1" dirty="0" err="1" smtClean="0">
                  <a:latin typeface="Times New Roman"/>
                  <a:cs typeface="Times New Roman"/>
                </a:rPr>
                <a:t>muon</a:t>
              </a:r>
              <a:r>
                <a:rPr lang="en-US" sz="2000" i="1" dirty="0" smtClean="0">
                  <a:latin typeface="Times New Roman"/>
                  <a:cs typeface="Times New Roman"/>
                </a:rPr>
                <a:t> energy, </a:t>
              </a:r>
              <a:r>
                <a:rPr lang="en-US" sz="2000" i="1" dirty="0" err="1" smtClean="0">
                  <a:latin typeface="Times New Roman"/>
                  <a:cs typeface="Times New Roman"/>
                </a:rPr>
                <a:t>m</a:t>
              </a:r>
              <a:r>
                <a:rPr lang="en-US" sz="2000" i="1" baseline="-25000" dirty="0" err="1" smtClean="0">
                  <a:latin typeface="Times New Roman"/>
                  <a:cs typeface="Times New Roman"/>
                </a:rPr>
                <a:t>μ</a:t>
              </a:r>
              <a:r>
                <a:rPr lang="en-US" sz="2000" i="1" dirty="0" smtClean="0">
                  <a:latin typeface="Times New Roman"/>
                  <a:cs typeface="Times New Roman"/>
                </a:rPr>
                <a:t>=mass of the </a:t>
              </a:r>
              <a:r>
                <a:rPr lang="en-US" sz="2000" i="1" dirty="0" err="1" smtClean="0">
                  <a:latin typeface="Times New Roman"/>
                  <a:cs typeface="Times New Roman"/>
                </a:rPr>
                <a:t>muon</a:t>
              </a:r>
              <a:r>
                <a:rPr lang="en-US" sz="2000" i="1" dirty="0" smtClean="0">
                  <a:latin typeface="Times New Roman"/>
                  <a:cs typeface="Times New Roman"/>
                </a:rPr>
                <a:t>, </a:t>
              </a:r>
            </a:p>
            <a:p>
              <a:r>
                <a:rPr lang="en-US" sz="2000" i="1" dirty="0" smtClean="0">
                  <a:latin typeface="Times New Roman"/>
                  <a:cs typeface="Times New Roman"/>
                </a:rPr>
                <a:t>S= average separation energy</a:t>
              </a:r>
              <a:endParaRPr lang="en-US" sz="2000" i="1" dirty="0">
                <a:latin typeface="Times New Roman"/>
                <a:cs typeface="Times New Roman"/>
              </a:endParaRPr>
            </a:p>
          </p:txBody>
        </p:sp>
        <p:pic>
          <p:nvPicPr>
            <p:cNvPr id="9" name="Picture 8"/>
            <p:cNvPicPr>
              <a:picLocks noChangeAspect="1"/>
            </p:cNvPicPr>
            <p:nvPr/>
          </p:nvPicPr>
          <p:blipFill>
            <a:blip r:embed="rId7"/>
            <a:stretch>
              <a:fillRect/>
            </a:stretch>
          </p:blipFill>
          <p:spPr>
            <a:xfrm>
              <a:off x="2464427" y="4293739"/>
              <a:ext cx="4354845" cy="838102"/>
            </a:xfrm>
            <a:prstGeom prst="rect">
              <a:avLst/>
            </a:prstGeom>
          </p:spPr>
        </p:pic>
      </p:grpSp>
    </p:spTree>
    <p:extLst>
      <p:ext uri="{BB962C8B-B14F-4D97-AF65-F5344CB8AC3E}">
        <p14:creationId xmlns:p14="http://schemas.microsoft.com/office/powerpoint/2010/main" val="245855446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0" y="523333"/>
            <a:ext cx="9143999" cy="5977467"/>
            <a:chOff x="0" y="523333"/>
            <a:chExt cx="9143999" cy="5977467"/>
          </a:xfrm>
        </p:grpSpPr>
        <p:graphicFrame>
          <p:nvGraphicFramePr>
            <p:cNvPr id="3" name="Chart 2"/>
            <p:cNvGraphicFramePr/>
            <p:nvPr/>
          </p:nvGraphicFramePr>
          <p:xfrm>
            <a:off x="846666" y="523334"/>
            <a:ext cx="6722533" cy="5792800"/>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p:cNvSpPr txBox="1"/>
            <p:nvPr/>
          </p:nvSpPr>
          <p:spPr>
            <a:xfrm>
              <a:off x="7298266" y="2184400"/>
              <a:ext cx="1837267" cy="646331"/>
            </a:xfrm>
            <a:prstGeom prst="rect">
              <a:avLst/>
            </a:prstGeom>
            <a:noFill/>
          </p:spPr>
          <p:txBody>
            <a:bodyPr wrap="square" rtlCol="0">
              <a:spAutoFit/>
            </a:bodyPr>
            <a:lstStyle/>
            <a:p>
              <a:r>
                <a:rPr lang="en-US" dirty="0">
                  <a:solidFill>
                    <a:schemeClr val="accent3">
                      <a:lumMod val="75000"/>
                    </a:schemeClr>
                  </a:solidFill>
                </a:rPr>
                <a:t>x</a:t>
              </a:r>
              <a:r>
                <a:rPr lang="en-US" dirty="0" smtClean="0">
                  <a:solidFill>
                    <a:schemeClr val="accent3">
                      <a:lumMod val="75000"/>
                    </a:schemeClr>
                  </a:solidFill>
                </a:rPr>
                <a:t>=0, </a:t>
              </a:r>
              <a:r>
                <a:rPr lang="en-US" dirty="0" smtClean="0">
                  <a:solidFill>
                    <a:srgbClr val="FF0000"/>
                  </a:solidFill>
                </a:rPr>
                <a:t>Q</a:t>
              </a:r>
              <a:r>
                <a:rPr lang="en-US" baseline="30000" dirty="0" smtClean="0">
                  <a:solidFill>
                    <a:srgbClr val="FF0000"/>
                  </a:solidFill>
                </a:rPr>
                <a:t>2</a:t>
              </a:r>
              <a:r>
                <a:rPr lang="en-US" dirty="0" smtClean="0">
                  <a:solidFill>
                    <a:srgbClr val="FF0000"/>
                  </a:solidFill>
                </a:rPr>
                <a:t>=0,        y=q((1+q/m)</a:t>
              </a:r>
              <a:r>
                <a:rPr lang="en-US" baseline="30000" dirty="0" smtClean="0">
                  <a:solidFill>
                    <a:srgbClr val="FF0000"/>
                  </a:solidFill>
                </a:rPr>
                <a:t>1/2</a:t>
              </a:r>
              <a:r>
                <a:rPr lang="en-US" dirty="0" smtClean="0">
                  <a:solidFill>
                    <a:srgbClr val="FF0000"/>
                  </a:solidFill>
                </a:rPr>
                <a:t>-1)</a:t>
              </a:r>
              <a:endParaRPr lang="en-US" baseline="30000" dirty="0">
                <a:solidFill>
                  <a:srgbClr val="3366FF"/>
                </a:solidFill>
              </a:endParaRPr>
            </a:p>
          </p:txBody>
        </p:sp>
        <p:sp>
          <p:nvSpPr>
            <p:cNvPr id="5" name="TextBox 4"/>
            <p:cNvSpPr txBox="1"/>
            <p:nvPr/>
          </p:nvSpPr>
          <p:spPr>
            <a:xfrm>
              <a:off x="7298267" y="523333"/>
              <a:ext cx="914400" cy="369332"/>
            </a:xfrm>
            <a:prstGeom prst="rect">
              <a:avLst/>
            </a:prstGeom>
            <a:noFill/>
          </p:spPr>
          <p:txBody>
            <a:bodyPr wrap="square" rtlCol="0">
              <a:spAutoFit/>
            </a:bodyPr>
            <a:lstStyle/>
            <a:p>
              <a:r>
                <a:rPr lang="en-US" dirty="0">
                  <a:solidFill>
                    <a:schemeClr val="accent3">
                      <a:lumMod val="75000"/>
                    </a:schemeClr>
                  </a:solidFill>
                </a:rPr>
                <a:t>x</a:t>
              </a:r>
              <a:r>
                <a:rPr lang="en-US" dirty="0" smtClean="0">
                  <a:solidFill>
                    <a:schemeClr val="accent3">
                      <a:lumMod val="75000"/>
                    </a:schemeClr>
                  </a:solidFill>
                </a:rPr>
                <a:t>=2</a:t>
              </a:r>
              <a:endParaRPr lang="en-US" dirty="0">
                <a:solidFill>
                  <a:schemeClr val="accent3">
                    <a:lumMod val="75000"/>
                  </a:schemeClr>
                </a:solidFill>
              </a:endParaRPr>
            </a:p>
          </p:txBody>
        </p:sp>
        <p:sp>
          <p:nvSpPr>
            <p:cNvPr id="6" name="TextBox 5"/>
            <p:cNvSpPr txBox="1"/>
            <p:nvPr/>
          </p:nvSpPr>
          <p:spPr>
            <a:xfrm>
              <a:off x="7289800" y="763960"/>
              <a:ext cx="999067" cy="369332"/>
            </a:xfrm>
            <a:prstGeom prst="rect">
              <a:avLst/>
            </a:prstGeom>
            <a:noFill/>
          </p:spPr>
          <p:txBody>
            <a:bodyPr wrap="square" rtlCol="0">
              <a:spAutoFit/>
            </a:bodyPr>
            <a:lstStyle/>
            <a:p>
              <a:r>
                <a:rPr lang="en-US" dirty="0">
                  <a:solidFill>
                    <a:srgbClr val="3366FF"/>
                  </a:solidFill>
                </a:rPr>
                <a:t>y</a:t>
              </a:r>
              <a:r>
                <a:rPr lang="en-US" dirty="0" smtClean="0">
                  <a:solidFill>
                    <a:srgbClr val="3366FF"/>
                  </a:solidFill>
                </a:rPr>
                <a:t>=-.5</a:t>
              </a:r>
              <a:endParaRPr lang="en-US" dirty="0">
                <a:solidFill>
                  <a:srgbClr val="3366FF"/>
                </a:solidFill>
              </a:endParaRPr>
            </a:p>
          </p:txBody>
        </p:sp>
        <p:sp>
          <p:nvSpPr>
            <p:cNvPr id="7" name="TextBox 6"/>
            <p:cNvSpPr txBox="1"/>
            <p:nvPr/>
          </p:nvSpPr>
          <p:spPr>
            <a:xfrm>
              <a:off x="7298267" y="1077331"/>
              <a:ext cx="1066800" cy="369332"/>
            </a:xfrm>
            <a:prstGeom prst="rect">
              <a:avLst/>
            </a:prstGeom>
            <a:noFill/>
          </p:spPr>
          <p:txBody>
            <a:bodyPr wrap="square" rtlCol="0">
              <a:spAutoFit/>
            </a:bodyPr>
            <a:lstStyle/>
            <a:p>
              <a:r>
                <a:rPr lang="en-US" dirty="0">
                  <a:solidFill>
                    <a:srgbClr val="3366FF"/>
                  </a:solidFill>
                </a:rPr>
                <a:t>y</a:t>
              </a:r>
              <a:r>
                <a:rPr lang="en-US" dirty="0" smtClean="0">
                  <a:solidFill>
                    <a:srgbClr val="3366FF"/>
                  </a:solidFill>
                </a:rPr>
                <a:t>=-.1</a:t>
              </a:r>
              <a:endParaRPr lang="en-US" dirty="0">
                <a:solidFill>
                  <a:srgbClr val="3366FF"/>
                </a:solidFill>
              </a:endParaRPr>
            </a:p>
          </p:txBody>
        </p:sp>
        <p:sp>
          <p:nvSpPr>
            <p:cNvPr id="8" name="TextBox 7"/>
            <p:cNvSpPr txBox="1"/>
            <p:nvPr/>
          </p:nvSpPr>
          <p:spPr>
            <a:xfrm>
              <a:off x="7298267" y="1446663"/>
              <a:ext cx="1066800" cy="369332"/>
            </a:xfrm>
            <a:prstGeom prst="rect">
              <a:avLst/>
            </a:prstGeom>
            <a:noFill/>
          </p:spPr>
          <p:txBody>
            <a:bodyPr wrap="square" rtlCol="0">
              <a:spAutoFit/>
            </a:bodyPr>
            <a:lstStyle/>
            <a:p>
              <a:r>
                <a:rPr lang="en-US" dirty="0">
                  <a:solidFill>
                    <a:srgbClr val="3366FF"/>
                  </a:solidFill>
                </a:rPr>
                <a:t>y</a:t>
              </a:r>
              <a:r>
                <a:rPr lang="en-US" dirty="0" smtClean="0">
                  <a:solidFill>
                    <a:srgbClr val="3366FF"/>
                  </a:solidFill>
                </a:rPr>
                <a:t>=.1</a:t>
              </a:r>
              <a:endParaRPr lang="en-US" dirty="0">
                <a:solidFill>
                  <a:srgbClr val="3366FF"/>
                </a:solidFill>
              </a:endParaRPr>
            </a:p>
          </p:txBody>
        </p:sp>
        <p:sp>
          <p:nvSpPr>
            <p:cNvPr id="9" name="TextBox 8"/>
            <p:cNvSpPr txBox="1"/>
            <p:nvPr/>
          </p:nvSpPr>
          <p:spPr>
            <a:xfrm>
              <a:off x="7298266" y="1261997"/>
              <a:ext cx="1845733" cy="369332"/>
            </a:xfrm>
            <a:prstGeom prst="rect">
              <a:avLst/>
            </a:prstGeom>
            <a:noFill/>
          </p:spPr>
          <p:txBody>
            <a:bodyPr wrap="square" rtlCol="0">
              <a:spAutoFit/>
            </a:bodyPr>
            <a:lstStyle/>
            <a:p>
              <a:r>
                <a:rPr lang="en-US" dirty="0" smtClean="0">
                  <a:solidFill>
                    <a:srgbClr val="3366FF"/>
                  </a:solidFill>
                </a:rPr>
                <a:t>y=0</a:t>
              </a:r>
              <a:r>
                <a:rPr lang="en-US" dirty="0" smtClean="0">
                  <a:solidFill>
                    <a:schemeClr val="accent3">
                      <a:lumMod val="75000"/>
                    </a:schemeClr>
                  </a:solidFill>
                </a:rPr>
                <a:t>, x=1,</a:t>
              </a:r>
              <a:r>
                <a:rPr lang="en-US" dirty="0" smtClean="0">
                  <a:solidFill>
                    <a:srgbClr val="FF0000"/>
                  </a:solidFill>
                </a:rPr>
                <a:t>Q</a:t>
              </a:r>
              <a:r>
                <a:rPr lang="en-US" baseline="30000" dirty="0" smtClean="0">
                  <a:solidFill>
                    <a:srgbClr val="FF0000"/>
                  </a:solidFill>
                </a:rPr>
                <a:t>2</a:t>
              </a:r>
              <a:r>
                <a:rPr lang="en-US" dirty="0" smtClean="0">
                  <a:solidFill>
                    <a:srgbClr val="FF0000"/>
                  </a:solidFill>
                </a:rPr>
                <a:t>=2mω</a:t>
              </a:r>
              <a:endParaRPr lang="en-US" dirty="0">
                <a:solidFill>
                  <a:srgbClr val="FF0000"/>
                </a:solidFill>
              </a:endParaRPr>
            </a:p>
          </p:txBody>
        </p:sp>
        <p:sp>
          <p:nvSpPr>
            <p:cNvPr id="10" name="TextBox 9"/>
            <p:cNvSpPr txBox="1"/>
            <p:nvPr/>
          </p:nvSpPr>
          <p:spPr>
            <a:xfrm>
              <a:off x="7298267" y="1815068"/>
              <a:ext cx="1066800" cy="369332"/>
            </a:xfrm>
            <a:prstGeom prst="rect">
              <a:avLst/>
            </a:prstGeom>
            <a:noFill/>
          </p:spPr>
          <p:txBody>
            <a:bodyPr wrap="square" rtlCol="0">
              <a:spAutoFit/>
            </a:bodyPr>
            <a:lstStyle/>
            <a:p>
              <a:r>
                <a:rPr lang="en-US" dirty="0" err="1">
                  <a:solidFill>
                    <a:srgbClr val="3366FF"/>
                  </a:solidFill>
                </a:rPr>
                <a:t>y</a:t>
              </a:r>
              <a:r>
                <a:rPr lang="en-US" dirty="0" smtClean="0">
                  <a:solidFill>
                    <a:srgbClr val="3366FF"/>
                  </a:solidFill>
                </a:rPr>
                <a:t>=.5</a:t>
              </a:r>
              <a:endParaRPr lang="en-US" dirty="0">
                <a:solidFill>
                  <a:srgbClr val="3366FF"/>
                </a:solidFill>
              </a:endParaRPr>
            </a:p>
          </p:txBody>
        </p:sp>
        <p:sp>
          <p:nvSpPr>
            <p:cNvPr id="11" name="TextBox 10"/>
            <p:cNvSpPr txBox="1"/>
            <p:nvPr/>
          </p:nvSpPr>
          <p:spPr>
            <a:xfrm>
              <a:off x="3894667" y="6131468"/>
              <a:ext cx="999066" cy="369332"/>
            </a:xfrm>
            <a:prstGeom prst="rect">
              <a:avLst/>
            </a:prstGeom>
            <a:noFill/>
          </p:spPr>
          <p:txBody>
            <a:bodyPr wrap="square" rtlCol="0">
              <a:spAutoFit/>
            </a:bodyPr>
            <a:lstStyle/>
            <a:p>
              <a:r>
                <a:rPr lang="en-US" dirty="0" err="1" smtClean="0">
                  <a:solidFill>
                    <a:schemeClr val="accent3">
                      <a:lumMod val="75000"/>
                    </a:schemeClr>
                  </a:solidFill>
                </a:rPr>
                <a:t>ω</a:t>
              </a:r>
              <a:r>
                <a:rPr lang="en-US" dirty="0" smtClean="0">
                  <a:solidFill>
                    <a:schemeClr val="accent3">
                      <a:lumMod val="75000"/>
                    </a:schemeClr>
                  </a:solidFill>
                </a:rPr>
                <a:t> (</a:t>
              </a:r>
              <a:r>
                <a:rPr lang="en-US" dirty="0" err="1" smtClean="0">
                  <a:solidFill>
                    <a:schemeClr val="accent3">
                      <a:lumMod val="75000"/>
                    </a:schemeClr>
                  </a:solidFill>
                </a:rPr>
                <a:t>GeV</a:t>
              </a:r>
              <a:r>
                <a:rPr lang="en-US" dirty="0" smtClean="0">
                  <a:solidFill>
                    <a:schemeClr val="accent3">
                      <a:lumMod val="75000"/>
                    </a:schemeClr>
                  </a:solidFill>
                </a:rPr>
                <a:t>)</a:t>
              </a:r>
              <a:endParaRPr lang="en-US" dirty="0">
                <a:solidFill>
                  <a:schemeClr val="accent3">
                    <a:lumMod val="75000"/>
                  </a:schemeClr>
                </a:solidFill>
              </a:endParaRPr>
            </a:p>
          </p:txBody>
        </p:sp>
        <p:sp>
          <p:nvSpPr>
            <p:cNvPr id="12" name="TextBox 11"/>
            <p:cNvSpPr txBox="1"/>
            <p:nvPr/>
          </p:nvSpPr>
          <p:spPr>
            <a:xfrm>
              <a:off x="0" y="2553732"/>
              <a:ext cx="1100667" cy="369332"/>
            </a:xfrm>
            <a:prstGeom prst="rect">
              <a:avLst/>
            </a:prstGeom>
            <a:noFill/>
          </p:spPr>
          <p:txBody>
            <a:bodyPr wrap="square" rtlCol="0">
              <a:spAutoFit/>
            </a:bodyPr>
            <a:lstStyle/>
            <a:p>
              <a:r>
                <a:rPr lang="en-US" dirty="0">
                  <a:solidFill>
                    <a:schemeClr val="accent3">
                      <a:lumMod val="75000"/>
                    </a:schemeClr>
                  </a:solidFill>
                </a:rPr>
                <a:t>q</a:t>
              </a:r>
              <a:r>
                <a:rPr lang="en-US" dirty="0" smtClean="0">
                  <a:solidFill>
                    <a:schemeClr val="accent3">
                      <a:lumMod val="75000"/>
                    </a:schemeClr>
                  </a:solidFill>
                </a:rPr>
                <a:t> (</a:t>
              </a:r>
              <a:r>
                <a:rPr lang="en-US" dirty="0" err="1" smtClean="0">
                  <a:solidFill>
                    <a:schemeClr val="accent3">
                      <a:lumMod val="75000"/>
                    </a:schemeClr>
                  </a:solidFill>
                </a:rPr>
                <a:t>GeV</a:t>
              </a:r>
              <a:r>
                <a:rPr lang="en-US" dirty="0" smtClean="0">
                  <a:solidFill>
                    <a:schemeClr val="accent3">
                      <a:lumMod val="75000"/>
                    </a:schemeClr>
                  </a:solidFill>
                </a:rPr>
                <a:t>/c)</a:t>
              </a:r>
              <a:endParaRPr lang="en-US" dirty="0">
                <a:solidFill>
                  <a:schemeClr val="accent3">
                    <a:lumMod val="75000"/>
                  </a:schemeClr>
                </a:solidFill>
              </a:endParaRPr>
            </a:p>
          </p:txBody>
        </p:sp>
        <p:sp>
          <p:nvSpPr>
            <p:cNvPr id="13" name="TextBox 12"/>
            <p:cNvSpPr txBox="1"/>
            <p:nvPr/>
          </p:nvSpPr>
          <p:spPr>
            <a:xfrm>
              <a:off x="5503332" y="4035561"/>
              <a:ext cx="2065867" cy="369332"/>
            </a:xfrm>
            <a:prstGeom prst="rect">
              <a:avLst/>
            </a:prstGeom>
            <a:noFill/>
          </p:spPr>
          <p:txBody>
            <a:bodyPr wrap="square" rtlCol="0">
              <a:spAutoFit/>
            </a:bodyPr>
            <a:lstStyle/>
            <a:p>
              <a:r>
                <a:rPr lang="en-US" dirty="0" smtClean="0">
                  <a:solidFill>
                    <a:schemeClr val="accent3">
                      <a:lumMod val="75000"/>
                    </a:schemeClr>
                  </a:solidFill>
                </a:rPr>
                <a:t>Time like</a:t>
              </a:r>
              <a:endParaRPr lang="en-US" dirty="0">
                <a:solidFill>
                  <a:schemeClr val="accent3">
                    <a:lumMod val="75000"/>
                  </a:schemeClr>
                </a:solidFill>
              </a:endParaRPr>
            </a:p>
          </p:txBody>
        </p:sp>
        <p:sp>
          <p:nvSpPr>
            <p:cNvPr id="14" name="TextBox 13"/>
            <p:cNvSpPr txBox="1"/>
            <p:nvPr/>
          </p:nvSpPr>
          <p:spPr>
            <a:xfrm>
              <a:off x="2040467" y="2237651"/>
              <a:ext cx="1854200" cy="369332"/>
            </a:xfrm>
            <a:prstGeom prst="rect">
              <a:avLst/>
            </a:prstGeom>
            <a:noFill/>
          </p:spPr>
          <p:txBody>
            <a:bodyPr wrap="square" rtlCol="0">
              <a:spAutoFit/>
            </a:bodyPr>
            <a:lstStyle/>
            <a:p>
              <a:r>
                <a:rPr lang="en-US" dirty="0" smtClean="0">
                  <a:solidFill>
                    <a:schemeClr val="accent3">
                      <a:lumMod val="75000"/>
                    </a:schemeClr>
                  </a:solidFill>
                </a:rPr>
                <a:t>Space like</a:t>
              </a:r>
              <a:endParaRPr lang="en-US" dirty="0">
                <a:solidFill>
                  <a:schemeClr val="accent3">
                    <a:lumMod val="75000"/>
                  </a:schemeClr>
                </a:solidFill>
              </a:endParaRPr>
            </a:p>
          </p:txBody>
        </p:sp>
      </p:grpSp>
      <p:sp>
        <p:nvSpPr>
          <p:cNvPr id="15" name="Right Triangle 14"/>
          <p:cNvSpPr/>
          <p:nvPr/>
        </p:nvSpPr>
        <p:spPr>
          <a:xfrm rot="16200000">
            <a:off x="2505183" y="1159104"/>
            <a:ext cx="3645084" cy="6074099"/>
          </a:xfrm>
          <a:prstGeom prst="rtTriangle">
            <a:avLst/>
          </a:prstGeom>
          <a:solidFill>
            <a:schemeClr val="accent6">
              <a:lumMod val="60000"/>
              <a:lumOff val="40000"/>
              <a:alpha val="2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ight Triangle 15"/>
          <p:cNvSpPr/>
          <p:nvPr/>
        </p:nvSpPr>
        <p:spPr>
          <a:xfrm flipV="1">
            <a:off x="1290676" y="2373611"/>
            <a:ext cx="6074099" cy="3645084"/>
          </a:xfrm>
          <a:prstGeom prst="rtTriangle">
            <a:avLst/>
          </a:prstGeom>
          <a:gradFill flip="none" rotWithShape="1">
            <a:gsLst>
              <a:gs pos="0">
                <a:schemeClr val="accent1">
                  <a:tint val="100000"/>
                  <a:shade val="100000"/>
                  <a:satMod val="130000"/>
                  <a:alpha val="24000"/>
                </a:schemeClr>
              </a:gs>
              <a:gs pos="100000">
                <a:schemeClr val="accent1">
                  <a:tint val="50000"/>
                  <a:shade val="100000"/>
                  <a:satMod val="350000"/>
                  <a:alpha val="24000"/>
                </a:schemeClr>
              </a:gs>
            </a:gsLst>
            <a:lin ang="16200000" scaled="0"/>
            <a:tileRect/>
          </a:gradFill>
          <a:ln>
            <a:solidFill>
              <a:srgbClr val="4F81BD">
                <a:alpha val="0"/>
              </a:srgb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1290675" y="707999"/>
            <a:ext cx="6074099" cy="1665613"/>
          </a:xfrm>
          <a:prstGeom prst="rect">
            <a:avLst/>
          </a:prstGeom>
          <a:gradFill flip="none" rotWithShape="1">
            <a:gsLst>
              <a:gs pos="0">
                <a:schemeClr val="accent1">
                  <a:tint val="100000"/>
                  <a:shade val="100000"/>
                  <a:satMod val="130000"/>
                  <a:alpha val="22000"/>
                </a:schemeClr>
              </a:gs>
              <a:gs pos="100000">
                <a:schemeClr val="accent1">
                  <a:tint val="50000"/>
                  <a:shade val="100000"/>
                  <a:satMod val="350000"/>
                  <a:alpha val="22000"/>
                </a:schemeClr>
              </a:gs>
            </a:gsLst>
            <a:lin ang="16200000" scaled="0"/>
            <a:tileRect/>
          </a:gradFill>
          <a:ln w="3175" cmpd="sng">
            <a:solidFill>
              <a:srgbClr val="4F81BD">
                <a:alpha val="0"/>
              </a:srgb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p:cNvSpPr txBox="1"/>
          <p:nvPr/>
        </p:nvSpPr>
        <p:spPr>
          <a:xfrm>
            <a:off x="7373242" y="3204564"/>
            <a:ext cx="1770758" cy="1200329"/>
          </a:xfrm>
          <a:prstGeom prst="rect">
            <a:avLst/>
          </a:prstGeom>
          <a:noFill/>
        </p:spPr>
        <p:txBody>
          <a:bodyPr wrap="square" rtlCol="0">
            <a:spAutoFit/>
          </a:bodyPr>
          <a:lstStyle/>
          <a:p>
            <a:r>
              <a:rPr lang="en-US" dirty="0">
                <a:solidFill>
                  <a:srgbClr val="77933C"/>
                </a:solidFill>
              </a:rPr>
              <a:t>x</a:t>
            </a:r>
            <a:r>
              <a:rPr lang="en-US" dirty="0" smtClean="0">
                <a:solidFill>
                  <a:srgbClr val="77933C"/>
                </a:solidFill>
              </a:rPr>
              <a:t>=Q</a:t>
            </a:r>
            <a:r>
              <a:rPr lang="en-US" baseline="30000" dirty="0" smtClean="0">
                <a:solidFill>
                  <a:srgbClr val="77933C"/>
                </a:solidFill>
              </a:rPr>
              <a:t>2</a:t>
            </a:r>
            <a:r>
              <a:rPr lang="en-US" dirty="0" smtClean="0">
                <a:solidFill>
                  <a:srgbClr val="77933C"/>
                </a:solidFill>
              </a:rPr>
              <a:t>/2mω</a:t>
            </a:r>
          </a:p>
          <a:p>
            <a:r>
              <a:rPr lang="en-US" dirty="0" smtClean="0">
                <a:solidFill>
                  <a:srgbClr val="FF0000"/>
                </a:solidFill>
              </a:rPr>
              <a:t>Q</a:t>
            </a:r>
            <a:r>
              <a:rPr lang="en-US" baseline="30000" dirty="0" smtClean="0">
                <a:solidFill>
                  <a:srgbClr val="FF0000"/>
                </a:solidFill>
              </a:rPr>
              <a:t>2</a:t>
            </a:r>
            <a:r>
              <a:rPr lang="en-US" dirty="0" smtClean="0">
                <a:solidFill>
                  <a:srgbClr val="FF0000"/>
                </a:solidFill>
              </a:rPr>
              <a:t>=q</a:t>
            </a:r>
            <a:r>
              <a:rPr lang="en-US" baseline="30000" dirty="0" smtClean="0">
                <a:solidFill>
                  <a:srgbClr val="FF0000"/>
                </a:solidFill>
              </a:rPr>
              <a:t>2</a:t>
            </a:r>
            <a:r>
              <a:rPr lang="en-US" dirty="0" smtClean="0">
                <a:solidFill>
                  <a:srgbClr val="FF0000"/>
                </a:solidFill>
              </a:rPr>
              <a:t>-ω</a:t>
            </a:r>
            <a:r>
              <a:rPr lang="en-US" baseline="30000" dirty="0" smtClean="0">
                <a:solidFill>
                  <a:srgbClr val="FF0000"/>
                </a:solidFill>
              </a:rPr>
              <a:t>2</a:t>
            </a:r>
          </a:p>
          <a:p>
            <a:r>
              <a:rPr lang="en-US" dirty="0">
                <a:solidFill>
                  <a:srgbClr val="3366FF"/>
                </a:solidFill>
              </a:rPr>
              <a:t>y</a:t>
            </a:r>
            <a:r>
              <a:rPr lang="en-US" dirty="0" smtClean="0">
                <a:solidFill>
                  <a:srgbClr val="3366FF"/>
                </a:solidFill>
              </a:rPr>
              <a:t>=(ω</a:t>
            </a:r>
            <a:r>
              <a:rPr lang="en-US" baseline="30000" dirty="0" smtClean="0">
                <a:solidFill>
                  <a:srgbClr val="3366FF"/>
                </a:solidFill>
              </a:rPr>
              <a:t>2</a:t>
            </a:r>
            <a:r>
              <a:rPr lang="en-US" dirty="0" smtClean="0">
                <a:solidFill>
                  <a:srgbClr val="3366FF"/>
                </a:solidFill>
              </a:rPr>
              <a:t>+2mω)</a:t>
            </a:r>
            <a:r>
              <a:rPr lang="en-US" baseline="30000" dirty="0" smtClean="0">
                <a:solidFill>
                  <a:srgbClr val="3366FF"/>
                </a:solidFill>
              </a:rPr>
              <a:t>1/2</a:t>
            </a:r>
            <a:r>
              <a:rPr lang="en-US" dirty="0" smtClean="0">
                <a:solidFill>
                  <a:srgbClr val="3366FF"/>
                </a:solidFill>
              </a:rPr>
              <a:t>-q</a:t>
            </a:r>
            <a:endParaRPr lang="en-US" baseline="30000" dirty="0" smtClean="0">
              <a:solidFill>
                <a:srgbClr val="3366FF"/>
              </a:solidFill>
            </a:endParaRPr>
          </a:p>
          <a:p>
            <a:endParaRPr lang="en-US" dirty="0"/>
          </a:p>
        </p:txBody>
      </p:sp>
    </p:spTree>
    <p:extLst>
      <p:ext uri="{BB962C8B-B14F-4D97-AF65-F5344CB8AC3E}">
        <p14:creationId xmlns:p14="http://schemas.microsoft.com/office/powerpoint/2010/main" val="919059832"/>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88116" y="300808"/>
            <a:ext cx="5196499" cy="369332"/>
          </a:xfrm>
          <a:prstGeom prst="rect">
            <a:avLst/>
          </a:prstGeom>
          <a:noFill/>
        </p:spPr>
        <p:txBody>
          <a:bodyPr wrap="square" rtlCol="0">
            <a:spAutoFit/>
          </a:bodyPr>
          <a:lstStyle/>
          <a:p>
            <a:r>
              <a:rPr lang="en-US" dirty="0" smtClean="0"/>
              <a:t>Why is the effect of correlations so evident in MB?</a:t>
            </a:r>
            <a:endParaRPr lang="en-US" dirty="0"/>
          </a:p>
        </p:txBody>
      </p:sp>
      <p:pic>
        <p:nvPicPr>
          <p:cNvPr id="4" name="Picture 3"/>
          <p:cNvPicPr>
            <a:picLocks noChangeAspect="1"/>
          </p:cNvPicPr>
          <p:nvPr/>
        </p:nvPicPr>
        <p:blipFill>
          <a:blip r:embed="rId2"/>
          <a:stretch>
            <a:fillRect/>
          </a:stretch>
        </p:blipFill>
        <p:spPr>
          <a:xfrm>
            <a:off x="3133180" y="720275"/>
            <a:ext cx="2818409" cy="691634"/>
          </a:xfrm>
          <a:prstGeom prst="rect">
            <a:avLst/>
          </a:prstGeom>
          <a:ln>
            <a:solidFill>
              <a:srgbClr val="FF0000"/>
            </a:solidFill>
          </a:ln>
        </p:spPr>
      </p:pic>
      <p:pic>
        <p:nvPicPr>
          <p:cNvPr id="6" name="Picture 5"/>
          <p:cNvPicPr>
            <a:picLocks noChangeAspect="1"/>
          </p:cNvPicPr>
          <p:nvPr/>
        </p:nvPicPr>
        <p:blipFill rotWithShape="1">
          <a:blip r:embed="rId3"/>
          <a:srcRect l="2219" t="4050" r="9044" b="4173"/>
          <a:stretch/>
        </p:blipFill>
        <p:spPr>
          <a:xfrm>
            <a:off x="0" y="2019904"/>
            <a:ext cx="4646739" cy="3459239"/>
          </a:xfrm>
          <a:prstGeom prst="rect">
            <a:avLst/>
          </a:prstGeom>
        </p:spPr>
      </p:pic>
      <p:pic>
        <p:nvPicPr>
          <p:cNvPr id="7" name="Picture 6"/>
          <p:cNvPicPr>
            <a:picLocks noChangeAspect="1"/>
          </p:cNvPicPr>
          <p:nvPr/>
        </p:nvPicPr>
        <p:blipFill rotWithShape="1">
          <a:blip r:embed="rId4"/>
          <a:srcRect l="2233" t="3532" r="2023" b="3473"/>
          <a:stretch/>
        </p:blipFill>
        <p:spPr>
          <a:xfrm>
            <a:off x="4572000" y="2116666"/>
            <a:ext cx="4579027" cy="3217334"/>
          </a:xfrm>
          <a:prstGeom prst="rect">
            <a:avLst/>
          </a:prstGeom>
        </p:spPr>
      </p:pic>
      <p:sp>
        <p:nvSpPr>
          <p:cNvPr id="8" name="TextBox 7"/>
          <p:cNvSpPr txBox="1"/>
          <p:nvPr/>
        </p:nvSpPr>
        <p:spPr>
          <a:xfrm>
            <a:off x="634941" y="1389196"/>
            <a:ext cx="7936776" cy="338554"/>
          </a:xfrm>
          <a:prstGeom prst="rect">
            <a:avLst/>
          </a:prstGeom>
          <a:noFill/>
        </p:spPr>
        <p:txBody>
          <a:bodyPr wrap="square" rtlCol="0">
            <a:spAutoFit/>
          </a:bodyPr>
          <a:lstStyle/>
          <a:p>
            <a:r>
              <a:rPr lang="en-US" sz="1600" dirty="0" err="1" smtClean="0"/>
              <a:t>Bodek</a:t>
            </a:r>
            <a:r>
              <a:rPr lang="en-US" sz="1600" dirty="0" smtClean="0"/>
              <a:t> et al </a:t>
            </a:r>
            <a:r>
              <a:rPr lang="en-US" sz="1600" dirty="0" err="1" smtClean="0"/>
              <a:t>Eur,Phys.J</a:t>
            </a:r>
            <a:r>
              <a:rPr lang="en-US" sz="1600" dirty="0" smtClean="0"/>
              <a:t>  C71 1726 (2011); preliminary data from JUPITER coll. At JLAB (</a:t>
            </a:r>
            <a:r>
              <a:rPr lang="en-US" sz="1600" dirty="0" err="1" smtClean="0"/>
              <a:t>unpub</a:t>
            </a:r>
            <a:r>
              <a:rPr lang="en-US" sz="1600" dirty="0" smtClean="0"/>
              <a:t>.)</a:t>
            </a:r>
            <a:endParaRPr lang="en-US" sz="1600" dirty="0"/>
          </a:p>
        </p:txBody>
      </p:sp>
    </p:spTree>
    <p:extLst>
      <p:ext uri="{BB962C8B-B14F-4D97-AF65-F5344CB8AC3E}">
        <p14:creationId xmlns:p14="http://schemas.microsoft.com/office/powerpoint/2010/main" val="2110874752"/>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16025" y="216619"/>
            <a:ext cx="6851649" cy="954107"/>
          </a:xfrm>
          <a:prstGeom prst="rect">
            <a:avLst/>
          </a:prstGeom>
          <a:noFill/>
        </p:spPr>
        <p:txBody>
          <a:bodyPr wrap="square" rtlCol="0">
            <a:spAutoFit/>
          </a:bodyPr>
          <a:lstStyle/>
          <a:p>
            <a:pPr algn="ctr"/>
            <a:r>
              <a:rPr lang="en-US" sz="2800" dirty="0" smtClean="0"/>
              <a:t>What</a:t>
            </a:r>
            <a:r>
              <a:rPr lang="en-US" sz="2800" dirty="0"/>
              <a:t> </a:t>
            </a:r>
            <a:r>
              <a:rPr lang="en-US" sz="2800" dirty="0" smtClean="0"/>
              <a:t>physics is required to Calculate “CCQE” scattering from Nuclei? </a:t>
            </a:r>
            <a:endParaRPr lang="en-US" sz="2800" dirty="0"/>
          </a:p>
        </p:txBody>
      </p:sp>
      <p:sp>
        <p:nvSpPr>
          <p:cNvPr id="3" name="TextBox 2"/>
          <p:cNvSpPr txBox="1"/>
          <p:nvPr/>
        </p:nvSpPr>
        <p:spPr>
          <a:xfrm>
            <a:off x="626533" y="1016000"/>
            <a:ext cx="7602590" cy="4247317"/>
          </a:xfrm>
          <a:prstGeom prst="rect">
            <a:avLst/>
          </a:prstGeom>
          <a:noFill/>
        </p:spPr>
        <p:txBody>
          <a:bodyPr wrap="square" rtlCol="0">
            <a:spAutoFit/>
          </a:bodyPr>
          <a:lstStyle/>
          <a:p>
            <a:pPr marL="285750" indent="-285750">
              <a:buFont typeface="Arial"/>
              <a:buChar char="•"/>
            </a:pPr>
            <a:endParaRPr lang="en-US" dirty="0" smtClean="0"/>
          </a:p>
          <a:p>
            <a:pPr marL="285750" indent="-285750">
              <a:buFont typeface="Arial"/>
              <a:buChar char="•"/>
            </a:pPr>
            <a:r>
              <a:rPr lang="en-US" dirty="0" smtClean="0"/>
              <a:t>“CCQE” events are those in which the weak interaction vertex creates only nucleons. </a:t>
            </a:r>
            <a:r>
              <a:rPr lang="en-US" dirty="0" smtClean="0">
                <a:solidFill>
                  <a:srgbClr val="FF0000"/>
                </a:solidFill>
              </a:rPr>
              <a:t>Such events may have lepton energy transfer well beyond that inferred from the charged lepton momentum as the incident neutrino energy is unknown*. </a:t>
            </a:r>
          </a:p>
          <a:p>
            <a:pPr marL="285750" indent="-285750">
              <a:buFont typeface="Arial"/>
              <a:buChar char="•"/>
            </a:pPr>
            <a:endParaRPr lang="en-US" dirty="0" smtClean="0"/>
          </a:p>
          <a:p>
            <a:pPr marL="285750" indent="-285750">
              <a:buFont typeface="Arial"/>
              <a:buChar char="•"/>
            </a:pPr>
            <a:r>
              <a:rPr lang="en-US" dirty="0" smtClean="0"/>
              <a:t>Need an initial state momentum distribution of nucleons in the nucleus. </a:t>
            </a:r>
          </a:p>
          <a:p>
            <a:pPr marL="285750" indent="-285750">
              <a:buFont typeface="Arial"/>
              <a:buChar char="•"/>
            </a:pPr>
            <a:r>
              <a:rPr lang="en-US" dirty="0" smtClean="0"/>
              <a:t>Need an effective model for the energy transfer       for momentum transfer   .</a:t>
            </a:r>
          </a:p>
          <a:p>
            <a:pPr marL="285750" indent="-285750">
              <a:buFont typeface="Arial"/>
              <a:buChar char="•"/>
            </a:pPr>
            <a:r>
              <a:rPr lang="en-US" dirty="0" smtClean="0"/>
              <a:t>Need the vector and axial vector form factors for </a:t>
            </a:r>
            <a:r>
              <a:rPr lang="en-US" dirty="0"/>
              <a:t>nucleons </a:t>
            </a:r>
            <a:r>
              <a:rPr lang="en-US" dirty="0" smtClean="0"/>
              <a:t>at </a:t>
            </a:r>
            <a:r>
              <a:rPr lang="en-US" dirty="0"/>
              <a:t>momentum </a:t>
            </a:r>
            <a:r>
              <a:rPr lang="en-US" dirty="0" smtClean="0"/>
              <a:t>transfer   .</a:t>
            </a:r>
          </a:p>
          <a:p>
            <a:pPr marL="285750" indent="-285750">
              <a:buFont typeface="Arial"/>
              <a:buChar char="•"/>
            </a:pPr>
            <a:r>
              <a:rPr lang="en-US" dirty="0" smtClean="0"/>
              <a:t>Need to know that nucleon structure not altered in nucleus. (y scaling)</a:t>
            </a:r>
          </a:p>
          <a:p>
            <a:pPr marL="285750" indent="-285750">
              <a:buFont typeface="Arial"/>
              <a:buChar char="•"/>
            </a:pPr>
            <a:r>
              <a:rPr lang="en-US" dirty="0" smtClean="0"/>
              <a:t>Need the nuclear response for transfer            , likely using y scaling.</a:t>
            </a:r>
          </a:p>
          <a:p>
            <a:pPr marL="285750" indent="-285750">
              <a:buFont typeface="Arial"/>
              <a:buChar char="•"/>
            </a:pPr>
            <a:r>
              <a:rPr lang="en-US" dirty="0" smtClean="0"/>
              <a:t>With the above one can calculate       for a flux of neutrinos                  , where each       is associated with an       .</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869060191"/>
              </p:ext>
            </p:extLst>
          </p:nvPr>
        </p:nvGraphicFramePr>
        <p:xfrm>
          <a:off x="4502150" y="3321050"/>
          <a:ext cx="139700" cy="215900"/>
        </p:xfrm>
        <a:graphic>
          <a:graphicData uri="http://schemas.openxmlformats.org/presentationml/2006/ole">
            <mc:AlternateContent xmlns:mc="http://schemas.openxmlformats.org/markup-compatibility/2006">
              <mc:Choice xmlns:v="urn:schemas-microsoft-com:vml" Requires="v">
                <p:oleObj spid="_x0000_s16418" name="Equation" r:id="rId3" imgW="139700" imgH="215900" progId="Equation.DSMT4">
                  <p:embed/>
                </p:oleObj>
              </mc:Choice>
              <mc:Fallback>
                <p:oleObj name="Equation" r:id="rId3" imgW="139700" imgH="215900" progId="Equation.DSMT4">
                  <p:embed/>
                  <p:pic>
                    <p:nvPicPr>
                      <p:cNvPr id="0" name=""/>
                      <p:cNvPicPr/>
                      <p:nvPr/>
                    </p:nvPicPr>
                    <p:blipFill>
                      <a:blip r:embed="rId4"/>
                      <a:stretch>
                        <a:fillRect/>
                      </a:stretch>
                    </p:blipFill>
                    <p:spPr>
                      <a:xfrm>
                        <a:off x="4502150" y="3321050"/>
                        <a:ext cx="139700" cy="215900"/>
                      </a:xfrm>
                      <a:prstGeom prst="rect">
                        <a:avLst/>
                      </a:prstGeom>
                    </p:spPr>
                  </p:pic>
                </p:oleObj>
              </mc:Fallback>
            </mc:AlternateContent>
          </a:graphicData>
        </a:graphic>
      </p:graphicFrame>
      <p:pic>
        <p:nvPicPr>
          <p:cNvPr id="5" name="Picture 4"/>
          <p:cNvPicPr>
            <a:picLocks noChangeAspect="1"/>
          </p:cNvPicPr>
          <p:nvPr/>
        </p:nvPicPr>
        <p:blipFill>
          <a:blip r:embed="rId5"/>
          <a:stretch>
            <a:fillRect/>
          </a:stretch>
        </p:blipFill>
        <p:spPr>
          <a:xfrm>
            <a:off x="2926505" y="2157262"/>
            <a:ext cx="2226733" cy="333252"/>
          </a:xfrm>
          <a:prstGeom prst="rect">
            <a:avLst/>
          </a:prstGeom>
        </p:spPr>
      </p:pic>
      <p:pic>
        <p:nvPicPr>
          <p:cNvPr id="7" name="Picture 6"/>
          <p:cNvPicPr>
            <a:picLocks noChangeAspect="1"/>
          </p:cNvPicPr>
          <p:nvPr/>
        </p:nvPicPr>
        <p:blipFill>
          <a:blip r:embed="rId6"/>
          <a:stretch>
            <a:fillRect/>
          </a:stretch>
        </p:blipFill>
        <p:spPr>
          <a:xfrm>
            <a:off x="4641850" y="4396105"/>
            <a:ext cx="601133" cy="300567"/>
          </a:xfrm>
          <a:prstGeom prst="rect">
            <a:avLst/>
          </a:prstGeom>
        </p:spPr>
      </p:pic>
      <p:pic>
        <p:nvPicPr>
          <p:cNvPr id="8" name="Picture 7"/>
          <p:cNvPicPr>
            <a:picLocks noChangeAspect="1"/>
          </p:cNvPicPr>
          <p:nvPr/>
        </p:nvPicPr>
        <p:blipFill>
          <a:blip r:embed="rId7"/>
          <a:stretch>
            <a:fillRect/>
          </a:stretch>
        </p:blipFill>
        <p:spPr>
          <a:xfrm>
            <a:off x="6522186" y="4597714"/>
            <a:ext cx="918633" cy="331310"/>
          </a:xfrm>
          <a:prstGeom prst="rect">
            <a:avLst/>
          </a:prstGeom>
        </p:spPr>
      </p:pic>
      <p:pic>
        <p:nvPicPr>
          <p:cNvPr id="9" name="Picture 8"/>
          <p:cNvPicPr>
            <a:picLocks noChangeAspect="1"/>
          </p:cNvPicPr>
          <p:nvPr/>
        </p:nvPicPr>
        <p:blipFill>
          <a:blip r:embed="rId8"/>
          <a:stretch>
            <a:fillRect/>
          </a:stretch>
        </p:blipFill>
        <p:spPr>
          <a:xfrm>
            <a:off x="1733010" y="3206278"/>
            <a:ext cx="213964" cy="330672"/>
          </a:xfrm>
          <a:prstGeom prst="rect">
            <a:avLst/>
          </a:prstGeom>
        </p:spPr>
      </p:pic>
      <p:pic>
        <p:nvPicPr>
          <p:cNvPr id="10" name="Picture 9"/>
          <p:cNvPicPr>
            <a:picLocks noChangeAspect="1"/>
          </p:cNvPicPr>
          <p:nvPr/>
        </p:nvPicPr>
        <p:blipFill>
          <a:blip r:embed="rId9"/>
          <a:stretch>
            <a:fillRect/>
          </a:stretch>
        </p:blipFill>
        <p:spPr>
          <a:xfrm>
            <a:off x="4148667" y="4546389"/>
            <a:ext cx="277283" cy="406681"/>
          </a:xfrm>
          <a:prstGeom prst="rect">
            <a:avLst/>
          </a:prstGeom>
        </p:spPr>
      </p:pic>
      <p:pic>
        <p:nvPicPr>
          <p:cNvPr id="11" name="Picture 10"/>
          <p:cNvPicPr>
            <a:picLocks noChangeAspect="1"/>
          </p:cNvPicPr>
          <p:nvPr/>
        </p:nvPicPr>
        <p:blipFill>
          <a:blip r:embed="rId10"/>
          <a:stretch>
            <a:fillRect/>
          </a:stretch>
        </p:blipFill>
        <p:spPr>
          <a:xfrm>
            <a:off x="1455727" y="4791860"/>
            <a:ext cx="277283" cy="406681"/>
          </a:xfrm>
          <a:prstGeom prst="rect">
            <a:avLst/>
          </a:prstGeom>
        </p:spPr>
      </p:pic>
      <p:pic>
        <p:nvPicPr>
          <p:cNvPr id="13" name="Picture 12"/>
          <p:cNvPicPr>
            <a:picLocks noChangeAspect="1"/>
          </p:cNvPicPr>
          <p:nvPr/>
        </p:nvPicPr>
        <p:blipFill>
          <a:blip r:embed="rId11"/>
          <a:stretch>
            <a:fillRect/>
          </a:stretch>
        </p:blipFill>
        <p:spPr>
          <a:xfrm>
            <a:off x="3755953" y="4859639"/>
            <a:ext cx="277283" cy="338902"/>
          </a:xfrm>
          <a:prstGeom prst="rect">
            <a:avLst/>
          </a:prstGeom>
        </p:spPr>
      </p:pic>
      <p:graphicFrame>
        <p:nvGraphicFramePr>
          <p:cNvPr id="6" name="Object 5"/>
          <p:cNvGraphicFramePr>
            <a:graphicFrameLocks noChangeAspect="1"/>
          </p:cNvGraphicFramePr>
          <p:nvPr>
            <p:extLst>
              <p:ext uri="{D42A27DB-BD31-4B8C-83A1-F6EECF244321}">
                <p14:modId xmlns:p14="http://schemas.microsoft.com/office/powerpoint/2010/main" val="1852880264"/>
              </p:ext>
            </p:extLst>
          </p:nvPr>
        </p:nvGraphicFramePr>
        <p:xfrm>
          <a:off x="4502150" y="3321050"/>
          <a:ext cx="139700" cy="215900"/>
        </p:xfrm>
        <a:graphic>
          <a:graphicData uri="http://schemas.openxmlformats.org/presentationml/2006/ole">
            <mc:AlternateContent xmlns:mc="http://schemas.openxmlformats.org/markup-compatibility/2006">
              <mc:Choice xmlns:v="urn:schemas-microsoft-com:vml" Requires="v">
                <p:oleObj spid="_x0000_s16419" name="Equation" r:id="rId12" imgW="139700" imgH="215900" progId="Equation.DSMT4">
                  <p:embed/>
                </p:oleObj>
              </mc:Choice>
              <mc:Fallback>
                <p:oleObj name="Equation" r:id="rId12" imgW="139700" imgH="215900" progId="Equation.DSMT4">
                  <p:embed/>
                  <p:pic>
                    <p:nvPicPr>
                      <p:cNvPr id="0" name=""/>
                      <p:cNvPicPr/>
                      <p:nvPr/>
                    </p:nvPicPr>
                    <p:blipFill>
                      <a:blip r:embed="rId13"/>
                      <a:stretch>
                        <a:fillRect/>
                      </a:stretch>
                    </p:blipFill>
                    <p:spPr>
                      <a:xfrm>
                        <a:off x="4502150" y="3321050"/>
                        <a:ext cx="139700" cy="215900"/>
                      </a:xfrm>
                      <a:prstGeom prst="rect">
                        <a:avLst/>
                      </a:prstGeom>
                    </p:spPr>
                  </p:pic>
                </p:oleObj>
              </mc:Fallback>
            </mc:AlternateContent>
          </a:graphicData>
        </a:graphic>
      </p:graphicFrame>
      <p:pic>
        <p:nvPicPr>
          <p:cNvPr id="15" name="Picture 14"/>
          <p:cNvPicPr>
            <a:picLocks noChangeAspect="1"/>
          </p:cNvPicPr>
          <p:nvPr/>
        </p:nvPicPr>
        <p:blipFill>
          <a:blip r:embed="rId14"/>
          <a:stretch>
            <a:fillRect/>
          </a:stretch>
        </p:blipFill>
        <p:spPr>
          <a:xfrm>
            <a:off x="5487981" y="3056905"/>
            <a:ext cx="257257" cy="220506"/>
          </a:xfrm>
          <a:prstGeom prst="rect">
            <a:avLst/>
          </a:prstGeom>
        </p:spPr>
      </p:pic>
      <p:pic>
        <p:nvPicPr>
          <p:cNvPr id="17" name="Picture 16"/>
          <p:cNvPicPr>
            <a:picLocks noChangeAspect="1"/>
          </p:cNvPicPr>
          <p:nvPr/>
        </p:nvPicPr>
        <p:blipFill>
          <a:blip r:embed="rId8"/>
          <a:stretch>
            <a:fillRect/>
          </a:stretch>
        </p:blipFill>
        <p:spPr>
          <a:xfrm>
            <a:off x="1733010" y="3760109"/>
            <a:ext cx="213964" cy="330671"/>
          </a:xfrm>
          <a:prstGeom prst="rect">
            <a:avLst/>
          </a:prstGeom>
        </p:spPr>
      </p:pic>
      <p:sp>
        <p:nvSpPr>
          <p:cNvPr id="12" name="Freeform 11"/>
          <p:cNvSpPr/>
          <p:nvPr/>
        </p:nvSpPr>
        <p:spPr>
          <a:xfrm>
            <a:off x="2068286" y="3760108"/>
            <a:ext cx="229450" cy="330671"/>
          </a:xfrm>
          <a:custGeom>
            <a:avLst/>
            <a:gdLst>
              <a:gd name="connsiteX0" fmla="*/ 0 w 350762"/>
              <a:gd name="connsiteY0" fmla="*/ 241905 h 350762"/>
              <a:gd name="connsiteX1" fmla="*/ 84667 w 350762"/>
              <a:gd name="connsiteY1" fmla="*/ 302381 h 350762"/>
              <a:gd name="connsiteX2" fmla="*/ 96762 w 350762"/>
              <a:gd name="connsiteY2" fmla="*/ 338667 h 350762"/>
              <a:gd name="connsiteX3" fmla="*/ 145143 w 350762"/>
              <a:gd name="connsiteY3" fmla="*/ 350762 h 350762"/>
              <a:gd name="connsiteX4" fmla="*/ 181428 w 350762"/>
              <a:gd name="connsiteY4" fmla="*/ 326572 h 350762"/>
              <a:gd name="connsiteX5" fmla="*/ 193524 w 350762"/>
              <a:gd name="connsiteY5" fmla="*/ 290286 h 350762"/>
              <a:gd name="connsiteX6" fmla="*/ 266095 w 350762"/>
              <a:gd name="connsiteY6" fmla="*/ 193524 h 350762"/>
              <a:gd name="connsiteX7" fmla="*/ 314476 w 350762"/>
              <a:gd name="connsiteY7" fmla="*/ 96762 h 350762"/>
              <a:gd name="connsiteX8" fmla="*/ 350762 w 350762"/>
              <a:gd name="connsiteY8" fmla="*/ 0 h 350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0762" h="350762">
                <a:moveTo>
                  <a:pt x="0" y="241905"/>
                </a:moveTo>
                <a:cubicBezTo>
                  <a:pt x="17663" y="252503"/>
                  <a:pt x="69363" y="276875"/>
                  <a:pt x="84667" y="302381"/>
                </a:cubicBezTo>
                <a:cubicBezTo>
                  <a:pt x="91227" y="313314"/>
                  <a:pt x="86806" y="330702"/>
                  <a:pt x="96762" y="338667"/>
                </a:cubicBezTo>
                <a:cubicBezTo>
                  <a:pt x="109743" y="349052"/>
                  <a:pt x="129016" y="346730"/>
                  <a:pt x="145143" y="350762"/>
                </a:cubicBezTo>
                <a:cubicBezTo>
                  <a:pt x="157238" y="342699"/>
                  <a:pt x="172347" y="337923"/>
                  <a:pt x="181428" y="326572"/>
                </a:cubicBezTo>
                <a:cubicBezTo>
                  <a:pt x="189393" y="316616"/>
                  <a:pt x="187332" y="301431"/>
                  <a:pt x="193524" y="290286"/>
                </a:cubicBezTo>
                <a:cubicBezTo>
                  <a:pt x="227715" y="228743"/>
                  <a:pt x="229394" y="230226"/>
                  <a:pt x="266095" y="193524"/>
                </a:cubicBezTo>
                <a:cubicBezTo>
                  <a:pt x="293892" y="110135"/>
                  <a:pt x="272256" y="138984"/>
                  <a:pt x="314476" y="96762"/>
                </a:cubicBezTo>
                <a:cubicBezTo>
                  <a:pt x="341518" y="15638"/>
                  <a:pt x="327264" y="46998"/>
                  <a:pt x="350762" y="0"/>
                </a:cubicBezTo>
              </a:path>
            </a:pathLst>
          </a:custGeom>
          <a:ln w="57150" cmpd="sng">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6" name="Freeform 15"/>
          <p:cNvSpPr/>
          <p:nvPr/>
        </p:nvSpPr>
        <p:spPr>
          <a:xfrm>
            <a:off x="7574491" y="3998609"/>
            <a:ext cx="229450" cy="330671"/>
          </a:xfrm>
          <a:custGeom>
            <a:avLst/>
            <a:gdLst>
              <a:gd name="connsiteX0" fmla="*/ 0 w 350762"/>
              <a:gd name="connsiteY0" fmla="*/ 241905 h 350762"/>
              <a:gd name="connsiteX1" fmla="*/ 84667 w 350762"/>
              <a:gd name="connsiteY1" fmla="*/ 302381 h 350762"/>
              <a:gd name="connsiteX2" fmla="*/ 96762 w 350762"/>
              <a:gd name="connsiteY2" fmla="*/ 338667 h 350762"/>
              <a:gd name="connsiteX3" fmla="*/ 145143 w 350762"/>
              <a:gd name="connsiteY3" fmla="*/ 350762 h 350762"/>
              <a:gd name="connsiteX4" fmla="*/ 181428 w 350762"/>
              <a:gd name="connsiteY4" fmla="*/ 326572 h 350762"/>
              <a:gd name="connsiteX5" fmla="*/ 193524 w 350762"/>
              <a:gd name="connsiteY5" fmla="*/ 290286 h 350762"/>
              <a:gd name="connsiteX6" fmla="*/ 266095 w 350762"/>
              <a:gd name="connsiteY6" fmla="*/ 193524 h 350762"/>
              <a:gd name="connsiteX7" fmla="*/ 314476 w 350762"/>
              <a:gd name="connsiteY7" fmla="*/ 96762 h 350762"/>
              <a:gd name="connsiteX8" fmla="*/ 350762 w 350762"/>
              <a:gd name="connsiteY8" fmla="*/ 0 h 350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0762" h="350762">
                <a:moveTo>
                  <a:pt x="0" y="241905"/>
                </a:moveTo>
                <a:cubicBezTo>
                  <a:pt x="17663" y="252503"/>
                  <a:pt x="69363" y="276875"/>
                  <a:pt x="84667" y="302381"/>
                </a:cubicBezTo>
                <a:cubicBezTo>
                  <a:pt x="91227" y="313314"/>
                  <a:pt x="86806" y="330702"/>
                  <a:pt x="96762" y="338667"/>
                </a:cubicBezTo>
                <a:cubicBezTo>
                  <a:pt x="109743" y="349052"/>
                  <a:pt x="129016" y="346730"/>
                  <a:pt x="145143" y="350762"/>
                </a:cubicBezTo>
                <a:cubicBezTo>
                  <a:pt x="157238" y="342699"/>
                  <a:pt x="172347" y="337923"/>
                  <a:pt x="181428" y="326572"/>
                </a:cubicBezTo>
                <a:cubicBezTo>
                  <a:pt x="189393" y="316616"/>
                  <a:pt x="187332" y="301431"/>
                  <a:pt x="193524" y="290286"/>
                </a:cubicBezTo>
                <a:cubicBezTo>
                  <a:pt x="227715" y="228743"/>
                  <a:pt x="229394" y="230226"/>
                  <a:pt x="266095" y="193524"/>
                </a:cubicBezTo>
                <a:cubicBezTo>
                  <a:pt x="293892" y="110135"/>
                  <a:pt x="272256" y="138984"/>
                  <a:pt x="314476" y="96762"/>
                </a:cubicBezTo>
                <a:cubicBezTo>
                  <a:pt x="341518" y="15638"/>
                  <a:pt x="327264" y="46998"/>
                  <a:pt x="350762" y="0"/>
                </a:cubicBezTo>
              </a:path>
            </a:pathLst>
          </a:custGeom>
          <a:ln w="57150" cmpd="sng">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1793620777"/>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39781" y="243244"/>
            <a:ext cx="6454645" cy="584776"/>
          </a:xfrm>
          <a:prstGeom prst="rect">
            <a:avLst/>
          </a:prstGeom>
          <a:noFill/>
        </p:spPr>
        <p:txBody>
          <a:bodyPr wrap="square" rtlCol="0">
            <a:spAutoFit/>
          </a:bodyPr>
          <a:lstStyle/>
          <a:p>
            <a:r>
              <a:rPr lang="en-US" sz="3200" dirty="0" smtClean="0"/>
              <a:t>Contrast of e-N with ν-N Experiments</a:t>
            </a:r>
            <a:endParaRPr lang="en-US" sz="3200" dirty="0"/>
          </a:p>
        </p:txBody>
      </p:sp>
      <p:grpSp>
        <p:nvGrpSpPr>
          <p:cNvPr id="3" name="Group 2"/>
          <p:cNvGrpSpPr/>
          <p:nvPr/>
        </p:nvGrpSpPr>
        <p:grpSpPr>
          <a:xfrm>
            <a:off x="932125" y="1134287"/>
            <a:ext cx="7543196" cy="1805247"/>
            <a:chOff x="517071" y="1814286"/>
            <a:chExt cx="7543196" cy="1805247"/>
          </a:xfrm>
        </p:grpSpPr>
        <p:sp>
          <p:nvSpPr>
            <p:cNvPr id="4" name="TextBox 3"/>
            <p:cNvSpPr txBox="1"/>
            <p:nvPr/>
          </p:nvSpPr>
          <p:spPr>
            <a:xfrm>
              <a:off x="517071" y="2264224"/>
              <a:ext cx="2884714" cy="369332"/>
            </a:xfrm>
            <a:prstGeom prst="rect">
              <a:avLst/>
            </a:prstGeom>
            <a:noFill/>
          </p:spPr>
          <p:txBody>
            <a:bodyPr wrap="square" rtlCol="0">
              <a:spAutoFit/>
            </a:bodyPr>
            <a:lstStyle/>
            <a:p>
              <a:r>
                <a:rPr lang="en-US" dirty="0" smtClean="0"/>
                <a:t>Electron Beam</a:t>
              </a:r>
              <a:r>
                <a:rPr lang="en-US" dirty="0" smtClean="0">
                  <a:latin typeface="Symbol" charset="2"/>
                  <a:cs typeface="Symbol" charset="2"/>
                </a:rPr>
                <a:t> ΔE</a:t>
              </a:r>
              <a:r>
                <a:rPr lang="en-US" dirty="0" smtClean="0"/>
                <a:t>/E ~10</a:t>
              </a:r>
              <a:r>
                <a:rPr lang="en-US" baseline="30000" dirty="0" smtClean="0"/>
                <a:t>-3</a:t>
              </a:r>
              <a:endParaRPr lang="en-US" baseline="30000" dirty="0"/>
            </a:p>
          </p:txBody>
        </p:sp>
        <p:sp>
          <p:nvSpPr>
            <p:cNvPr id="5" name="TextBox 4"/>
            <p:cNvSpPr txBox="1"/>
            <p:nvPr/>
          </p:nvSpPr>
          <p:spPr>
            <a:xfrm>
              <a:off x="6458858" y="2884714"/>
              <a:ext cx="1601409" cy="646331"/>
            </a:xfrm>
            <a:prstGeom prst="rect">
              <a:avLst/>
            </a:prstGeom>
            <a:noFill/>
          </p:spPr>
          <p:txBody>
            <a:bodyPr wrap="square" rtlCol="0">
              <a:spAutoFit/>
            </a:bodyPr>
            <a:lstStyle/>
            <a:p>
              <a:r>
                <a:rPr lang="en-US" dirty="0" smtClean="0"/>
                <a:t>Magnetic </a:t>
              </a:r>
              <a:r>
                <a:rPr lang="en-US" dirty="0" err="1" smtClean="0"/>
                <a:t>Spectograph</a:t>
              </a:r>
              <a:endParaRPr lang="en-US" dirty="0"/>
            </a:p>
          </p:txBody>
        </p:sp>
        <p:grpSp>
          <p:nvGrpSpPr>
            <p:cNvPr id="6" name="Group 20"/>
            <p:cNvGrpSpPr/>
            <p:nvPr/>
          </p:nvGrpSpPr>
          <p:grpSpPr>
            <a:xfrm>
              <a:off x="943429" y="1814286"/>
              <a:ext cx="5787572" cy="1805247"/>
              <a:chOff x="943429" y="1814286"/>
              <a:chExt cx="5787572" cy="1805247"/>
            </a:xfrm>
          </p:grpSpPr>
          <p:cxnSp>
            <p:nvCxnSpPr>
              <p:cNvPr id="7" name="Straight Arrow Connector 6"/>
              <p:cNvCxnSpPr/>
              <p:nvPr/>
            </p:nvCxnSpPr>
            <p:spPr>
              <a:xfrm>
                <a:off x="943429" y="2159000"/>
                <a:ext cx="3302000" cy="18143"/>
              </a:xfrm>
              <a:prstGeom prst="straightConnector1">
                <a:avLst/>
              </a:prstGeom>
              <a:ln w="38100" cap="flat" cmpd="sng" algn="ctr">
                <a:solidFill>
                  <a:schemeClr val="accent2"/>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rot="16200000" flipV="1">
                <a:off x="3954744" y="2158204"/>
                <a:ext cx="579781"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a:off x="4245429" y="2177143"/>
                <a:ext cx="2485572" cy="1588"/>
              </a:xfrm>
              <a:prstGeom prst="straightConnector1">
                <a:avLst/>
              </a:prstGeom>
              <a:ln w="38100" cap="flat" cmpd="sng" algn="ctr">
                <a:solidFill>
                  <a:srgbClr val="C0504D"/>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4245429" y="2178731"/>
                <a:ext cx="1687285" cy="705983"/>
              </a:xfrm>
              <a:prstGeom prst="line">
                <a:avLst/>
              </a:prstGeom>
              <a:ln w="12700" cap="flat" cmpd="sng" algn="ctr">
                <a:solidFill>
                  <a:srgbClr val="C0504D"/>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11" name="Chord 10"/>
              <p:cNvSpPr/>
              <p:nvPr/>
            </p:nvSpPr>
            <p:spPr>
              <a:xfrm rot="13366570">
                <a:off x="5544150" y="2657961"/>
                <a:ext cx="992301" cy="961572"/>
              </a:xfrm>
              <a:prstGeom prst="chord">
                <a:avLst/>
              </a:prstGeom>
              <a:solidFill>
                <a:srgbClr val="C0504D">
                  <a:alpha val="47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Arc 11"/>
              <p:cNvSpPr/>
              <p:nvPr/>
            </p:nvSpPr>
            <p:spPr>
              <a:xfrm flipV="1">
                <a:off x="4989286" y="1814286"/>
                <a:ext cx="406033" cy="725714"/>
              </a:xfrm>
              <a:prstGeom prst="arc">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3" name="TextBox 12"/>
              <p:cNvSpPr txBox="1"/>
              <p:nvPr/>
            </p:nvSpPr>
            <p:spPr>
              <a:xfrm>
                <a:off x="3544747" y="2540000"/>
                <a:ext cx="1850572" cy="369332"/>
              </a:xfrm>
              <a:prstGeom prst="rect">
                <a:avLst/>
              </a:prstGeom>
              <a:noFill/>
            </p:spPr>
            <p:txBody>
              <a:bodyPr wrap="square" rtlCol="0">
                <a:spAutoFit/>
              </a:bodyPr>
              <a:lstStyle/>
              <a:p>
                <a:r>
                  <a:rPr lang="en-US" dirty="0" smtClean="0"/>
                  <a:t>Scattered electron </a:t>
                </a:r>
                <a:endParaRPr lang="en-US" dirty="0"/>
              </a:p>
            </p:txBody>
          </p:sp>
          <p:graphicFrame>
            <p:nvGraphicFramePr>
              <p:cNvPr id="14" name="Object 13"/>
              <p:cNvGraphicFramePr>
                <a:graphicFrameLocks noChangeAspect="1"/>
              </p:cNvGraphicFramePr>
              <p:nvPr/>
            </p:nvGraphicFramePr>
            <p:xfrm>
              <a:off x="5395319" y="2382396"/>
              <a:ext cx="272142" cy="251160"/>
            </p:xfrm>
            <a:graphic>
              <a:graphicData uri="http://schemas.openxmlformats.org/presentationml/2006/ole">
                <mc:AlternateContent xmlns:mc="http://schemas.openxmlformats.org/markup-compatibility/2006">
                  <mc:Choice xmlns:v="urn:schemas-microsoft-com:vml" Requires="v">
                    <p:oleObj spid="_x0000_s1072" name="Equation" r:id="rId3" imgW="114300" imgH="139700" progId="Equation.3">
                      <p:embed/>
                    </p:oleObj>
                  </mc:Choice>
                  <mc:Fallback>
                    <p:oleObj name="Equation" r:id="rId3" imgW="114300" imgH="1397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5319" y="2382396"/>
                            <a:ext cx="272142" cy="25116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pic>
        <p:nvPicPr>
          <p:cNvPr id="15" name="Picture 14"/>
          <p:cNvPicPr>
            <a:picLocks noChangeAspect="1"/>
          </p:cNvPicPr>
          <p:nvPr/>
        </p:nvPicPr>
        <p:blipFill>
          <a:blip r:embed="rId5"/>
          <a:stretch>
            <a:fillRect/>
          </a:stretch>
        </p:blipFill>
        <p:spPr>
          <a:xfrm>
            <a:off x="6729222" y="2856844"/>
            <a:ext cx="2130407" cy="1639730"/>
          </a:xfrm>
          <a:prstGeom prst="rect">
            <a:avLst/>
          </a:prstGeom>
        </p:spPr>
      </p:pic>
      <p:cxnSp>
        <p:nvCxnSpPr>
          <p:cNvPr id="16" name="Straight Arrow Connector 15"/>
          <p:cNvCxnSpPr/>
          <p:nvPr/>
        </p:nvCxnSpPr>
        <p:spPr>
          <a:xfrm>
            <a:off x="820496" y="5030788"/>
            <a:ext cx="3726769" cy="0"/>
          </a:xfrm>
          <a:prstGeom prst="straightConnector1">
            <a:avLst/>
          </a:prstGeom>
          <a:ln w="57150" cmpd="sng">
            <a:tailEnd type="arrow"/>
          </a:ln>
        </p:spPr>
        <p:style>
          <a:lnRef idx="2">
            <a:schemeClr val="accent1"/>
          </a:lnRef>
          <a:fillRef idx="0">
            <a:schemeClr val="accent1"/>
          </a:fillRef>
          <a:effectRef idx="1">
            <a:schemeClr val="accent1"/>
          </a:effectRef>
          <a:fontRef idx="minor">
            <a:schemeClr val="tx1"/>
          </a:fontRef>
        </p:style>
      </p:cxnSp>
      <p:sp>
        <p:nvSpPr>
          <p:cNvPr id="17" name="Oval 16"/>
          <p:cNvSpPr/>
          <p:nvPr/>
        </p:nvSpPr>
        <p:spPr>
          <a:xfrm>
            <a:off x="3488890" y="3950389"/>
            <a:ext cx="2275764" cy="2157621"/>
          </a:xfrm>
          <a:prstGeom prst="ellipse">
            <a:avLst/>
          </a:prstGeom>
          <a:blipFill rotWithShape="1">
            <a:blip r:embed="rId6">
              <a:alphaModFix amt="21000"/>
            </a:blip>
            <a:tile tx="0" ty="0" sx="100000" sy="100000" flip="none" algn="tl"/>
          </a:bli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p:cNvSpPr txBox="1"/>
          <p:nvPr/>
        </p:nvSpPr>
        <p:spPr>
          <a:xfrm>
            <a:off x="932125" y="5079999"/>
            <a:ext cx="2884714" cy="369332"/>
          </a:xfrm>
          <a:prstGeom prst="rect">
            <a:avLst/>
          </a:prstGeom>
          <a:noFill/>
        </p:spPr>
        <p:txBody>
          <a:bodyPr wrap="square" rtlCol="0">
            <a:spAutoFit/>
          </a:bodyPr>
          <a:lstStyle/>
          <a:p>
            <a:r>
              <a:rPr lang="en-US" dirty="0" smtClean="0"/>
              <a:t>Neutrino Beam ΔE/&lt;E&gt;~1</a:t>
            </a:r>
            <a:endParaRPr lang="en-US" dirty="0"/>
          </a:p>
        </p:txBody>
      </p:sp>
      <p:cxnSp>
        <p:nvCxnSpPr>
          <p:cNvPr id="19" name="Straight Arrow Connector 18"/>
          <p:cNvCxnSpPr/>
          <p:nvPr/>
        </p:nvCxnSpPr>
        <p:spPr>
          <a:xfrm>
            <a:off x="4610955" y="5029200"/>
            <a:ext cx="793385" cy="491067"/>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20" name="TextBox 19"/>
          <p:cNvSpPr txBox="1"/>
          <p:nvPr/>
        </p:nvSpPr>
        <p:spPr>
          <a:xfrm>
            <a:off x="4658894" y="5150935"/>
            <a:ext cx="609412" cy="461665"/>
          </a:xfrm>
          <a:prstGeom prst="rect">
            <a:avLst/>
          </a:prstGeom>
          <a:noFill/>
        </p:spPr>
        <p:txBody>
          <a:bodyPr wrap="square" rtlCol="0">
            <a:spAutoFit/>
          </a:bodyPr>
          <a:lstStyle/>
          <a:p>
            <a:r>
              <a:rPr lang="en-US" sz="2400" b="1" dirty="0" err="1" smtClean="0">
                <a:solidFill>
                  <a:srgbClr val="FF0000"/>
                </a:solidFill>
              </a:rPr>
              <a:t>l</a:t>
            </a:r>
            <a:r>
              <a:rPr lang="en-US" sz="2400" b="1" baseline="30000" dirty="0" smtClean="0">
                <a:solidFill>
                  <a:srgbClr val="FF0000"/>
                </a:solidFill>
              </a:rPr>
              <a:t> -</a:t>
            </a:r>
            <a:endParaRPr lang="en-US" sz="2400" b="1" baseline="30000" dirty="0">
              <a:solidFill>
                <a:srgbClr val="FF0000"/>
              </a:solidFill>
            </a:endParaRPr>
          </a:p>
        </p:txBody>
      </p:sp>
      <p:cxnSp>
        <p:nvCxnSpPr>
          <p:cNvPr id="21" name="Straight Connector 20"/>
          <p:cNvCxnSpPr/>
          <p:nvPr/>
        </p:nvCxnSpPr>
        <p:spPr>
          <a:xfrm>
            <a:off x="4610955" y="5029200"/>
            <a:ext cx="793385" cy="1588"/>
          </a:xfrm>
          <a:prstGeom prst="line">
            <a:avLst/>
          </a:prstGeom>
          <a:ln w="25400" cap="flat" cmpd="sng" algn="ctr">
            <a:solidFill>
              <a:schemeClr val="accent1"/>
            </a:solidFill>
            <a:prstDash val="dash"/>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graphicFrame>
        <p:nvGraphicFramePr>
          <p:cNvPr id="22" name="Object 3"/>
          <p:cNvGraphicFramePr>
            <a:graphicFrameLocks noChangeAspect="1"/>
          </p:cNvGraphicFramePr>
          <p:nvPr/>
        </p:nvGraphicFramePr>
        <p:xfrm>
          <a:off x="5156866" y="5079999"/>
          <a:ext cx="247473" cy="255601"/>
        </p:xfrm>
        <a:graphic>
          <a:graphicData uri="http://schemas.openxmlformats.org/presentationml/2006/ole">
            <mc:AlternateContent xmlns:mc="http://schemas.openxmlformats.org/markup-compatibility/2006">
              <mc:Choice xmlns:v="urn:schemas-microsoft-com:vml" Requires="v">
                <p:oleObj spid="_x0000_s1073" r:id="rId7" imgW="127000" imgH="177800" progId="Equation.DSMT4">
                  <p:embed/>
                </p:oleObj>
              </mc:Choice>
              <mc:Fallback>
                <p:oleObj r:id="rId7" imgW="127000" imgH="177800" progId="Equation.DSMT4">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156866" y="5079999"/>
                        <a:ext cx="247473" cy="2556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23" name="TextBox 22"/>
          <p:cNvSpPr txBox="1"/>
          <p:nvPr/>
        </p:nvSpPr>
        <p:spPr>
          <a:xfrm>
            <a:off x="5946461" y="5289434"/>
            <a:ext cx="2200719" cy="461665"/>
          </a:xfrm>
          <a:prstGeom prst="rect">
            <a:avLst/>
          </a:prstGeom>
          <a:noFill/>
        </p:spPr>
        <p:txBody>
          <a:bodyPr wrap="square" rtlCol="0">
            <a:spAutoFit/>
          </a:bodyPr>
          <a:lstStyle/>
          <a:p>
            <a:r>
              <a:rPr lang="en-US" sz="2000" b="1" dirty="0" smtClean="0"/>
              <a:t>What’s </a:t>
            </a:r>
            <a:r>
              <a:rPr lang="en-US" sz="2400" b="1" dirty="0" err="1" smtClean="0"/>
              <a:t>ω</a:t>
            </a:r>
            <a:r>
              <a:rPr lang="en-US" sz="2400" b="1" dirty="0" smtClean="0"/>
              <a:t> ???</a:t>
            </a:r>
            <a:r>
              <a:rPr lang="en-US" sz="2000" b="1" dirty="0" smtClean="0"/>
              <a:t> </a:t>
            </a:r>
            <a:endParaRPr lang="en-US" sz="2000" b="1" dirty="0"/>
          </a:p>
        </p:txBody>
      </p:sp>
      <p:sp>
        <p:nvSpPr>
          <p:cNvPr id="24" name="TextBox 23"/>
          <p:cNvSpPr txBox="1"/>
          <p:nvPr/>
        </p:nvSpPr>
        <p:spPr>
          <a:xfrm>
            <a:off x="5946461" y="4935490"/>
            <a:ext cx="2528860" cy="461665"/>
          </a:xfrm>
          <a:prstGeom prst="rect">
            <a:avLst/>
          </a:prstGeom>
          <a:noFill/>
        </p:spPr>
        <p:txBody>
          <a:bodyPr wrap="square" rtlCol="0">
            <a:spAutoFit/>
          </a:bodyPr>
          <a:lstStyle/>
          <a:p>
            <a:r>
              <a:rPr lang="en-US" sz="2400" b="1" dirty="0" smtClean="0">
                <a:solidFill>
                  <a:srgbClr val="FF0000"/>
                </a:solidFill>
              </a:rPr>
              <a:t>Don’t know E</a:t>
            </a:r>
            <a:r>
              <a:rPr lang="en-US" sz="2400" b="1" baseline="-25000" dirty="0" smtClean="0">
                <a:solidFill>
                  <a:srgbClr val="FF0000"/>
                </a:solidFill>
              </a:rPr>
              <a:t>ν </a:t>
            </a:r>
            <a:r>
              <a:rPr lang="en-US" sz="2400" b="1" dirty="0" smtClean="0">
                <a:solidFill>
                  <a:srgbClr val="FF0000"/>
                </a:solidFill>
              </a:rPr>
              <a:t>!!!</a:t>
            </a:r>
            <a:endParaRPr lang="en-US" sz="2400" b="1" dirty="0">
              <a:solidFill>
                <a:srgbClr val="FF0000"/>
              </a:solidFill>
              <a:latin typeface="Symbol" charset="2"/>
              <a:cs typeface="Symbol" charset="2"/>
            </a:endParaRPr>
          </a:p>
        </p:txBody>
      </p:sp>
      <p:sp>
        <p:nvSpPr>
          <p:cNvPr id="25" name="TextBox 24"/>
          <p:cNvSpPr txBox="1"/>
          <p:nvPr/>
        </p:nvSpPr>
        <p:spPr>
          <a:xfrm>
            <a:off x="5946461" y="5707900"/>
            <a:ext cx="2200719" cy="400110"/>
          </a:xfrm>
          <a:prstGeom prst="rect">
            <a:avLst/>
          </a:prstGeom>
          <a:noFill/>
        </p:spPr>
        <p:txBody>
          <a:bodyPr wrap="square" rtlCol="0">
            <a:spAutoFit/>
          </a:bodyPr>
          <a:lstStyle/>
          <a:p>
            <a:r>
              <a:rPr lang="en-US" sz="2000" b="1" dirty="0" smtClean="0"/>
              <a:t>What’s </a:t>
            </a:r>
            <a:r>
              <a:rPr lang="en-US" sz="2000" b="1" dirty="0" err="1" smtClean="0"/>
              <a:t>q</a:t>
            </a:r>
            <a:r>
              <a:rPr lang="en-US" sz="2000" b="1" dirty="0" smtClean="0"/>
              <a:t> ????</a:t>
            </a:r>
            <a:endParaRPr lang="en-US" sz="2000" b="1" dirty="0"/>
          </a:p>
        </p:txBody>
      </p:sp>
      <p:cxnSp>
        <p:nvCxnSpPr>
          <p:cNvPr id="26" name="Straight Arrow Connector 25"/>
          <p:cNvCxnSpPr/>
          <p:nvPr/>
        </p:nvCxnSpPr>
        <p:spPr>
          <a:xfrm rot="5400000" flipH="1" flipV="1">
            <a:off x="4591778" y="4774244"/>
            <a:ext cx="258493" cy="220136"/>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7" name="Straight Arrow Connector 26"/>
          <p:cNvCxnSpPr/>
          <p:nvPr/>
        </p:nvCxnSpPr>
        <p:spPr>
          <a:xfrm rot="5400000" flipH="1" flipV="1">
            <a:off x="4442042" y="4860289"/>
            <a:ext cx="274136" cy="63689"/>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28" name="TextBox 27"/>
          <p:cNvSpPr txBox="1"/>
          <p:nvPr/>
        </p:nvSpPr>
        <p:spPr>
          <a:xfrm>
            <a:off x="932125" y="6292676"/>
            <a:ext cx="7543196" cy="461665"/>
          </a:xfrm>
          <a:prstGeom prst="rect">
            <a:avLst/>
          </a:prstGeom>
          <a:noFill/>
        </p:spPr>
        <p:txBody>
          <a:bodyPr wrap="square" rtlCol="0">
            <a:spAutoFit/>
          </a:bodyPr>
          <a:lstStyle/>
          <a:p>
            <a:r>
              <a:rPr lang="en-US" sz="2400" dirty="0" smtClean="0">
                <a:solidFill>
                  <a:srgbClr val="FF0000"/>
                </a:solidFill>
              </a:rPr>
              <a:t>Very Different Situation from </a:t>
            </a:r>
            <a:r>
              <a:rPr lang="en-US" sz="2400" u="sng" dirty="0" smtClean="0">
                <a:solidFill>
                  <a:srgbClr val="FF0000"/>
                </a:solidFill>
              </a:rPr>
              <a:t>inclusive</a:t>
            </a:r>
            <a:r>
              <a:rPr lang="en-US" sz="2400" dirty="0" smtClean="0">
                <a:solidFill>
                  <a:srgbClr val="FF0000"/>
                </a:solidFill>
              </a:rPr>
              <a:t> electron scattering!!</a:t>
            </a:r>
            <a:endParaRPr lang="en-US" sz="2400" dirty="0">
              <a:solidFill>
                <a:srgbClr val="FF0000"/>
              </a:solidFill>
            </a:endParaRPr>
          </a:p>
        </p:txBody>
      </p:sp>
      <p:sp>
        <p:nvSpPr>
          <p:cNvPr id="29" name="TextBox 28"/>
          <p:cNvSpPr txBox="1"/>
          <p:nvPr/>
        </p:nvSpPr>
        <p:spPr>
          <a:xfrm>
            <a:off x="287867" y="828020"/>
            <a:ext cx="2201333" cy="461665"/>
          </a:xfrm>
          <a:prstGeom prst="rect">
            <a:avLst/>
          </a:prstGeom>
          <a:noFill/>
        </p:spPr>
        <p:txBody>
          <a:bodyPr wrap="square" rtlCol="0">
            <a:spAutoFit/>
          </a:bodyPr>
          <a:lstStyle/>
          <a:p>
            <a:r>
              <a:rPr lang="en-US" sz="2400" u="sng" dirty="0" smtClean="0"/>
              <a:t>Electron</a:t>
            </a:r>
            <a:endParaRPr lang="en-US" sz="2400" u="sng" dirty="0"/>
          </a:p>
        </p:txBody>
      </p:sp>
      <p:pic>
        <p:nvPicPr>
          <p:cNvPr id="30" name="Picture 4"/>
          <p:cNvPicPr>
            <a:picLocks noChangeAspect="1" noChangeArrowheads="1"/>
          </p:cNvPicPr>
          <p:nvPr/>
        </p:nvPicPr>
        <p:blipFill>
          <a:blip r:embed="rId9"/>
          <a:srcRect/>
          <a:stretch>
            <a:fillRect/>
          </a:stretch>
        </p:blipFill>
        <p:spPr bwMode="auto">
          <a:xfrm>
            <a:off x="932125" y="3176733"/>
            <a:ext cx="2541574" cy="1836826"/>
          </a:xfrm>
          <a:prstGeom prst="rect">
            <a:avLst/>
          </a:prstGeom>
          <a:noFill/>
          <a:ln w="9525">
            <a:noFill/>
            <a:miter lim="800000"/>
            <a:headEnd/>
            <a:tailEnd/>
          </a:ln>
        </p:spPr>
      </p:pic>
      <p:sp>
        <p:nvSpPr>
          <p:cNvPr id="31" name="Rectangle 30"/>
          <p:cNvSpPr/>
          <p:nvPr/>
        </p:nvSpPr>
        <p:spPr>
          <a:xfrm>
            <a:off x="1339781" y="2856844"/>
            <a:ext cx="1672453" cy="369332"/>
          </a:xfrm>
          <a:prstGeom prst="rect">
            <a:avLst/>
          </a:prstGeom>
        </p:spPr>
        <p:txBody>
          <a:bodyPr wrap="none">
            <a:spAutoFit/>
          </a:bodyPr>
          <a:lstStyle/>
          <a:p>
            <a:r>
              <a:rPr lang="en-US" dirty="0" err="1" smtClean="0"/>
              <a:t>MiniBooNE</a:t>
            </a:r>
            <a:r>
              <a:rPr lang="en-US" dirty="0" smtClean="0"/>
              <a:t> Flux</a:t>
            </a:r>
            <a:endParaRPr lang="en-US" dirty="0"/>
          </a:p>
        </p:txBody>
      </p:sp>
      <p:sp>
        <p:nvSpPr>
          <p:cNvPr id="32" name="TextBox 31"/>
          <p:cNvSpPr txBox="1"/>
          <p:nvPr/>
        </p:nvSpPr>
        <p:spPr>
          <a:xfrm>
            <a:off x="287867" y="2438400"/>
            <a:ext cx="2201333" cy="461665"/>
          </a:xfrm>
          <a:prstGeom prst="rect">
            <a:avLst/>
          </a:prstGeom>
          <a:noFill/>
        </p:spPr>
        <p:txBody>
          <a:bodyPr wrap="square" rtlCol="0">
            <a:spAutoFit/>
          </a:bodyPr>
          <a:lstStyle/>
          <a:p>
            <a:r>
              <a:rPr lang="en-US" sz="2400" u="sng" dirty="0" smtClean="0"/>
              <a:t>Neutrino</a:t>
            </a:r>
            <a:endParaRPr lang="en-US" sz="2400" u="sng" dirty="0"/>
          </a:p>
        </p:txBody>
      </p:sp>
      <p:sp>
        <p:nvSpPr>
          <p:cNvPr id="33" name="TextBox 32"/>
          <p:cNvSpPr txBox="1"/>
          <p:nvPr/>
        </p:nvSpPr>
        <p:spPr>
          <a:xfrm>
            <a:off x="3999095" y="4311908"/>
            <a:ext cx="1223722" cy="369332"/>
          </a:xfrm>
          <a:prstGeom prst="rect">
            <a:avLst/>
          </a:prstGeom>
          <a:noFill/>
        </p:spPr>
        <p:txBody>
          <a:bodyPr wrap="square" rtlCol="0">
            <a:spAutoFit/>
          </a:bodyPr>
          <a:lstStyle/>
          <a:p>
            <a:r>
              <a:rPr lang="en-US" dirty="0"/>
              <a:t>m</a:t>
            </a:r>
            <a:r>
              <a:rPr lang="en-US" dirty="0" smtClean="0"/>
              <a:t>ineral oil</a:t>
            </a:r>
            <a:endParaRPr lang="en-US" dirty="0"/>
          </a:p>
        </p:txBody>
      </p:sp>
      <p:sp>
        <p:nvSpPr>
          <p:cNvPr id="34" name="TextBox 33"/>
          <p:cNvSpPr txBox="1"/>
          <p:nvPr/>
        </p:nvSpPr>
        <p:spPr>
          <a:xfrm>
            <a:off x="3488890" y="3563514"/>
            <a:ext cx="2122714" cy="369332"/>
          </a:xfrm>
          <a:prstGeom prst="rect">
            <a:avLst/>
          </a:prstGeom>
          <a:noFill/>
        </p:spPr>
        <p:txBody>
          <a:bodyPr wrap="square" rtlCol="0">
            <a:spAutoFit/>
          </a:bodyPr>
          <a:lstStyle/>
          <a:p>
            <a:r>
              <a:rPr lang="en-US" dirty="0" err="1" smtClean="0"/>
              <a:t>MiniBooNE</a:t>
            </a:r>
            <a:r>
              <a:rPr lang="en-US" dirty="0" smtClean="0"/>
              <a:t> Detector</a:t>
            </a:r>
            <a:endParaRPr lang="en-US" dirty="0"/>
          </a:p>
        </p:txBody>
      </p:sp>
      <p:graphicFrame>
        <p:nvGraphicFramePr>
          <p:cNvPr id="37" name="Object 36"/>
          <p:cNvGraphicFramePr>
            <a:graphicFrameLocks noChangeAspect="1"/>
          </p:cNvGraphicFramePr>
          <p:nvPr>
            <p:extLst>
              <p:ext uri="{D42A27DB-BD31-4B8C-83A1-F6EECF244321}">
                <p14:modId xmlns:p14="http://schemas.microsoft.com/office/powerpoint/2010/main" val="2122509287"/>
              </p:ext>
            </p:extLst>
          </p:nvPr>
        </p:nvGraphicFramePr>
        <p:xfrm>
          <a:off x="3695700" y="3289300"/>
          <a:ext cx="1752600" cy="279400"/>
        </p:xfrm>
        <a:graphic>
          <a:graphicData uri="http://schemas.openxmlformats.org/presentationml/2006/ole">
            <mc:AlternateContent xmlns:mc="http://schemas.openxmlformats.org/markup-compatibility/2006">
              <mc:Choice xmlns:v="urn:schemas-microsoft-com:vml" Requires="v">
                <p:oleObj spid="_x0000_s1074" name="Equation" r:id="rId10" imgW="1752600" imgH="279400" progId="Equation.DSMT4">
                  <p:embed/>
                </p:oleObj>
              </mc:Choice>
              <mc:Fallback>
                <p:oleObj name="Equation" r:id="rId10" imgW="1752600" imgH="279400" progId="Equation.DSMT4">
                  <p:embed/>
                  <p:pic>
                    <p:nvPicPr>
                      <p:cNvPr id="0" name=""/>
                      <p:cNvPicPr/>
                      <p:nvPr/>
                    </p:nvPicPr>
                    <p:blipFill>
                      <a:blip r:embed="rId11"/>
                      <a:stretch>
                        <a:fillRect/>
                      </a:stretch>
                    </p:blipFill>
                    <p:spPr>
                      <a:xfrm>
                        <a:off x="3695700" y="3289300"/>
                        <a:ext cx="1752600" cy="279400"/>
                      </a:xfrm>
                      <a:prstGeom prst="rect">
                        <a:avLst/>
                      </a:prstGeom>
                    </p:spPr>
                  </p:pic>
                </p:oleObj>
              </mc:Fallback>
            </mc:AlternateContent>
          </a:graphicData>
        </a:graphic>
      </p:graphicFrame>
      <p:pic>
        <p:nvPicPr>
          <p:cNvPr id="38" name="Picture 37"/>
          <p:cNvPicPr>
            <a:picLocks noChangeAspect="1"/>
          </p:cNvPicPr>
          <p:nvPr/>
        </p:nvPicPr>
        <p:blipFill>
          <a:blip r:embed="rId12"/>
          <a:stretch>
            <a:fillRect/>
          </a:stretch>
        </p:blipFill>
        <p:spPr>
          <a:xfrm>
            <a:off x="6722721" y="1702397"/>
            <a:ext cx="2105560" cy="335669"/>
          </a:xfrm>
          <a:prstGeom prst="rect">
            <a:avLst/>
          </a:prstGeom>
        </p:spPr>
      </p:pic>
    </p:spTree>
    <p:extLst>
      <p:ext uri="{BB962C8B-B14F-4D97-AF65-F5344CB8AC3E}">
        <p14:creationId xmlns:p14="http://schemas.microsoft.com/office/powerpoint/2010/main" val="1633929073"/>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69332" y="243400"/>
            <a:ext cx="8974668" cy="369332"/>
          </a:xfrm>
          <a:prstGeom prst="rect">
            <a:avLst/>
          </a:prstGeom>
          <a:noFill/>
        </p:spPr>
        <p:txBody>
          <a:bodyPr wrap="square" rtlCol="0">
            <a:spAutoFit/>
          </a:bodyPr>
          <a:lstStyle/>
          <a:p>
            <a:r>
              <a:rPr lang="en-US" b="1" dirty="0" err="1" smtClean="0"/>
              <a:t>Bodek</a:t>
            </a:r>
            <a:r>
              <a:rPr lang="en-US" b="1" dirty="0" smtClean="0"/>
              <a:t> et al</a:t>
            </a:r>
            <a:r>
              <a:rPr lang="en-US" dirty="0" smtClean="0"/>
              <a:t>: </a:t>
            </a:r>
            <a:r>
              <a:rPr lang="tr-TR" dirty="0" err="1" smtClean="0"/>
              <a:t>Eur</a:t>
            </a:r>
            <a:r>
              <a:rPr lang="tr-TR" dirty="0"/>
              <a:t>. </a:t>
            </a:r>
            <a:r>
              <a:rPr lang="tr-TR" dirty="0" err="1"/>
              <a:t>Phys</a:t>
            </a:r>
            <a:r>
              <a:rPr lang="tr-TR" dirty="0"/>
              <a:t>. J. </a:t>
            </a:r>
            <a:r>
              <a:rPr lang="tr-TR" b="1" dirty="0" smtClean="0"/>
              <a:t>C71 </a:t>
            </a:r>
            <a:r>
              <a:rPr lang="tr-TR" dirty="0"/>
              <a:t>(2011) </a:t>
            </a:r>
            <a:r>
              <a:rPr lang="tr-TR" dirty="0" smtClean="0"/>
              <a:t>1726, </a:t>
            </a:r>
            <a:r>
              <a:rPr lang="tr-TR" dirty="0" err="1" smtClean="0"/>
              <a:t>much</a:t>
            </a:r>
            <a:r>
              <a:rPr lang="tr-TR" dirty="0" smtClean="0"/>
              <a:t> </a:t>
            </a:r>
            <a:r>
              <a:rPr lang="tr-TR" dirty="0" err="1" smtClean="0"/>
              <a:t>influenced</a:t>
            </a:r>
            <a:r>
              <a:rPr lang="tr-TR" dirty="0" smtClean="0"/>
              <a:t> </a:t>
            </a:r>
            <a:r>
              <a:rPr lang="tr-TR" dirty="0" err="1" smtClean="0"/>
              <a:t>by</a:t>
            </a:r>
            <a:r>
              <a:rPr lang="tr-TR" dirty="0" smtClean="0"/>
              <a:t> </a:t>
            </a:r>
            <a:r>
              <a:rPr lang="tr-TR" dirty="0" err="1" smtClean="0"/>
              <a:t>Carlson</a:t>
            </a:r>
            <a:r>
              <a:rPr lang="tr-TR" dirty="0" smtClean="0"/>
              <a:t> et al: PR </a:t>
            </a:r>
            <a:r>
              <a:rPr lang="tr-TR" b="1" dirty="0" smtClean="0"/>
              <a:t>C65 </a:t>
            </a:r>
            <a:r>
              <a:rPr lang="tr-TR" dirty="0" smtClean="0"/>
              <a:t>024002 </a:t>
            </a:r>
            <a:endParaRPr lang="en-US" dirty="0"/>
          </a:p>
        </p:txBody>
      </p:sp>
      <p:sp>
        <p:nvSpPr>
          <p:cNvPr id="9" name="TextBox 8"/>
          <p:cNvSpPr txBox="1"/>
          <p:nvPr/>
        </p:nvSpPr>
        <p:spPr>
          <a:xfrm>
            <a:off x="389467" y="817953"/>
            <a:ext cx="8754533" cy="707886"/>
          </a:xfrm>
          <a:prstGeom prst="rect">
            <a:avLst/>
          </a:prstGeom>
          <a:noFill/>
        </p:spPr>
        <p:txBody>
          <a:bodyPr wrap="square" rtlCol="0">
            <a:spAutoFit/>
          </a:bodyPr>
          <a:lstStyle/>
          <a:p>
            <a:r>
              <a:rPr lang="en-US" sz="2000" dirty="0" smtClean="0"/>
              <a:t>Motivated by Carlson et al, </a:t>
            </a:r>
            <a:r>
              <a:rPr lang="en-US" sz="2000" dirty="0" err="1" smtClean="0"/>
              <a:t>Bodek</a:t>
            </a:r>
            <a:r>
              <a:rPr lang="en-US" sz="2000" dirty="0" smtClean="0"/>
              <a:t> et al. </a:t>
            </a:r>
            <a:r>
              <a:rPr lang="en-US" sz="2000" u="sng" dirty="0" smtClean="0">
                <a:solidFill>
                  <a:srgbClr val="FF0000"/>
                </a:solidFill>
              </a:rPr>
              <a:t>more correctly</a:t>
            </a:r>
            <a:r>
              <a:rPr lang="en-US" sz="2000" dirty="0" smtClean="0"/>
              <a:t> assigned the enhancement to the transverse vector response. In impulse approximation, </a:t>
            </a:r>
            <a:endParaRPr lang="en-US" sz="2000" dirty="0"/>
          </a:p>
        </p:txBody>
      </p:sp>
      <p:sp>
        <p:nvSpPr>
          <p:cNvPr id="11" name="TextBox 10"/>
          <p:cNvSpPr txBox="1"/>
          <p:nvPr/>
        </p:nvSpPr>
        <p:spPr>
          <a:xfrm>
            <a:off x="389467" y="2012434"/>
            <a:ext cx="8576733" cy="707886"/>
          </a:xfrm>
          <a:prstGeom prst="rect">
            <a:avLst/>
          </a:prstGeom>
          <a:noFill/>
        </p:spPr>
        <p:txBody>
          <a:bodyPr wrap="square" rtlCol="0">
            <a:spAutoFit/>
          </a:bodyPr>
          <a:lstStyle/>
          <a:p>
            <a:r>
              <a:rPr lang="en-US" sz="2000" dirty="0" smtClean="0"/>
              <a:t>Without addressing any dynamics </a:t>
            </a:r>
            <a:r>
              <a:rPr lang="en-US" sz="2000" dirty="0" err="1" smtClean="0"/>
              <a:t>Bodek</a:t>
            </a:r>
            <a:r>
              <a:rPr lang="en-US" sz="2000" dirty="0" smtClean="0"/>
              <a:t> et al. create the enhancement via increasing  </a:t>
            </a:r>
            <a:r>
              <a:rPr lang="en-US" sz="2000" i="1" dirty="0" smtClean="0">
                <a:latin typeface="Times New Roman"/>
                <a:cs typeface="Times New Roman"/>
              </a:rPr>
              <a:t>V</a:t>
            </a:r>
            <a:r>
              <a:rPr lang="en-US" sz="2000" i="1" baseline="-25000" dirty="0" smtClean="0">
                <a:latin typeface="Times New Roman"/>
                <a:cs typeface="Times New Roman"/>
              </a:rPr>
              <a:t>T</a:t>
            </a:r>
            <a:r>
              <a:rPr lang="en-US" sz="2000" dirty="0" smtClean="0"/>
              <a:t> as a function of </a:t>
            </a:r>
            <a:r>
              <a:rPr lang="en-US" sz="2000" i="1" dirty="0" smtClean="0">
                <a:latin typeface="Times New Roman"/>
                <a:cs typeface="Times New Roman"/>
              </a:rPr>
              <a:t>Q</a:t>
            </a:r>
            <a:r>
              <a:rPr lang="en-US" sz="2000" i="1" baseline="30000" dirty="0" smtClean="0">
                <a:latin typeface="Times New Roman"/>
                <a:cs typeface="Times New Roman"/>
              </a:rPr>
              <a:t>2</a:t>
            </a:r>
            <a:r>
              <a:rPr lang="en-US" sz="2000" dirty="0" smtClean="0"/>
              <a:t>, using </a:t>
            </a:r>
            <a:r>
              <a:rPr lang="en-US" sz="2000" i="1" dirty="0" smtClean="0">
                <a:latin typeface="Times New Roman"/>
                <a:cs typeface="Times New Roman"/>
              </a:rPr>
              <a:t>Q</a:t>
            </a:r>
            <a:r>
              <a:rPr lang="en-US" sz="2000" i="1" baseline="30000" dirty="0" smtClean="0">
                <a:latin typeface="Times New Roman"/>
                <a:cs typeface="Times New Roman"/>
              </a:rPr>
              <a:t>2</a:t>
            </a:r>
            <a:r>
              <a:rPr lang="en-US" sz="2000" i="1" dirty="0" smtClean="0">
                <a:latin typeface="Times New Roman"/>
                <a:cs typeface="Times New Roman"/>
              </a:rPr>
              <a:t>=4E</a:t>
            </a:r>
            <a:r>
              <a:rPr lang="en-US" sz="2000" i="1" baseline="-25000" dirty="0" smtClean="0">
                <a:latin typeface="Times New Roman"/>
                <a:cs typeface="Times New Roman"/>
              </a:rPr>
              <a:t>ν</a:t>
            </a:r>
            <a:r>
              <a:rPr lang="en-US" sz="2000" i="1" dirty="0" smtClean="0">
                <a:latin typeface="Times New Roman"/>
                <a:cs typeface="Times New Roman"/>
              </a:rPr>
              <a:t>E</a:t>
            </a:r>
            <a:r>
              <a:rPr lang="en-US" sz="2000" i="1" baseline="-25000" dirty="0" smtClean="0">
                <a:latin typeface="Times New Roman"/>
                <a:cs typeface="Times New Roman"/>
              </a:rPr>
              <a:t>l</a:t>
            </a:r>
            <a:r>
              <a:rPr lang="en-US" sz="2000" i="1" dirty="0" smtClean="0">
                <a:latin typeface="Times New Roman"/>
                <a:cs typeface="Times New Roman"/>
              </a:rPr>
              <a:t>sin</a:t>
            </a:r>
            <a:r>
              <a:rPr lang="en-US" sz="2000" i="1" baseline="30000" dirty="0" smtClean="0">
                <a:latin typeface="Times New Roman"/>
                <a:cs typeface="Times New Roman"/>
              </a:rPr>
              <a:t>2</a:t>
            </a:r>
            <a:r>
              <a:rPr lang="en-US" sz="2000" i="1" dirty="0" smtClean="0">
                <a:latin typeface="Times New Roman"/>
                <a:cs typeface="Times New Roman"/>
              </a:rPr>
              <a:t>θ/2 </a:t>
            </a:r>
            <a:endParaRPr lang="en-US" sz="2000" i="1" dirty="0">
              <a:latin typeface="Times New Roman"/>
              <a:cs typeface="Times New Roman"/>
            </a:endParaRPr>
          </a:p>
        </p:txBody>
      </p:sp>
      <p:pic>
        <p:nvPicPr>
          <p:cNvPr id="2" name="Picture 1"/>
          <p:cNvPicPr>
            <a:picLocks noChangeAspect="1"/>
          </p:cNvPicPr>
          <p:nvPr/>
        </p:nvPicPr>
        <p:blipFill>
          <a:blip r:embed="rId2"/>
          <a:stretch>
            <a:fillRect/>
          </a:stretch>
        </p:blipFill>
        <p:spPr>
          <a:xfrm>
            <a:off x="3160182" y="2663573"/>
            <a:ext cx="2171726" cy="690081"/>
          </a:xfrm>
          <a:prstGeom prst="rect">
            <a:avLst/>
          </a:prstGeom>
        </p:spPr>
      </p:pic>
      <p:pic>
        <p:nvPicPr>
          <p:cNvPr id="3" name="Picture 2"/>
          <p:cNvPicPr>
            <a:picLocks noChangeAspect="1"/>
          </p:cNvPicPr>
          <p:nvPr/>
        </p:nvPicPr>
        <p:blipFill rotWithShape="1">
          <a:blip r:embed="rId3"/>
          <a:srcRect l="4944" r="3846"/>
          <a:stretch/>
        </p:blipFill>
        <p:spPr>
          <a:xfrm>
            <a:off x="6174492" y="2720320"/>
            <a:ext cx="2792093" cy="4137680"/>
          </a:xfrm>
          <a:prstGeom prst="rect">
            <a:avLst/>
          </a:prstGeom>
        </p:spPr>
      </p:pic>
      <p:pic>
        <p:nvPicPr>
          <p:cNvPr id="4" name="Picture 3"/>
          <p:cNvPicPr>
            <a:picLocks noChangeAspect="1"/>
          </p:cNvPicPr>
          <p:nvPr/>
        </p:nvPicPr>
        <p:blipFill>
          <a:blip r:embed="rId4"/>
          <a:stretch>
            <a:fillRect/>
          </a:stretch>
        </p:blipFill>
        <p:spPr>
          <a:xfrm>
            <a:off x="501649" y="3256793"/>
            <a:ext cx="4510618" cy="3388257"/>
          </a:xfrm>
          <a:prstGeom prst="rect">
            <a:avLst/>
          </a:prstGeom>
        </p:spPr>
      </p:pic>
      <p:pic>
        <p:nvPicPr>
          <p:cNvPr id="7" name="Picture 6"/>
          <p:cNvPicPr>
            <a:picLocks noChangeAspect="1"/>
          </p:cNvPicPr>
          <p:nvPr/>
        </p:nvPicPr>
        <p:blipFill>
          <a:blip r:embed="rId5"/>
          <a:stretch>
            <a:fillRect/>
          </a:stretch>
        </p:blipFill>
        <p:spPr>
          <a:xfrm>
            <a:off x="2923114" y="1557073"/>
            <a:ext cx="3542405" cy="486594"/>
          </a:xfrm>
          <a:prstGeom prst="rect">
            <a:avLst/>
          </a:prstGeom>
        </p:spPr>
      </p:pic>
    </p:spTree>
    <p:extLst>
      <p:ext uri="{BB962C8B-B14F-4D97-AF65-F5344CB8AC3E}">
        <p14:creationId xmlns:p14="http://schemas.microsoft.com/office/powerpoint/2010/main" val="2417962451"/>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r="8711"/>
          <a:stretch/>
        </p:blipFill>
        <p:spPr>
          <a:xfrm>
            <a:off x="2460750" y="760295"/>
            <a:ext cx="3907669" cy="886096"/>
          </a:xfrm>
          <a:prstGeom prst="rect">
            <a:avLst/>
          </a:prstGeom>
        </p:spPr>
      </p:pic>
      <p:pic>
        <p:nvPicPr>
          <p:cNvPr id="3" name="Picture 2"/>
          <p:cNvPicPr>
            <a:picLocks noChangeAspect="1"/>
          </p:cNvPicPr>
          <p:nvPr/>
        </p:nvPicPr>
        <p:blipFill rotWithShape="1">
          <a:blip r:embed="rId4"/>
          <a:srcRect r="6946"/>
          <a:stretch/>
        </p:blipFill>
        <p:spPr>
          <a:xfrm>
            <a:off x="2199109" y="1646391"/>
            <a:ext cx="4716654" cy="859484"/>
          </a:xfrm>
          <a:prstGeom prst="rect">
            <a:avLst/>
          </a:prstGeom>
        </p:spPr>
      </p:pic>
      <p:pic>
        <p:nvPicPr>
          <p:cNvPr id="5" name="Picture 4"/>
          <p:cNvPicPr>
            <a:picLocks noChangeAspect="1"/>
          </p:cNvPicPr>
          <p:nvPr/>
        </p:nvPicPr>
        <p:blipFill>
          <a:blip r:embed="rId5"/>
          <a:stretch>
            <a:fillRect/>
          </a:stretch>
        </p:blipFill>
        <p:spPr>
          <a:xfrm>
            <a:off x="1864275" y="2505874"/>
            <a:ext cx="5174997" cy="4273293"/>
          </a:xfrm>
          <a:prstGeom prst="rect">
            <a:avLst/>
          </a:prstGeom>
        </p:spPr>
      </p:pic>
      <p:sp>
        <p:nvSpPr>
          <p:cNvPr id="6" name="TextBox 5"/>
          <p:cNvSpPr txBox="1"/>
          <p:nvPr/>
        </p:nvSpPr>
        <p:spPr>
          <a:xfrm>
            <a:off x="6600298" y="973501"/>
            <a:ext cx="2273262" cy="369332"/>
          </a:xfrm>
          <a:prstGeom prst="rect">
            <a:avLst/>
          </a:prstGeom>
          <a:noFill/>
        </p:spPr>
        <p:txBody>
          <a:bodyPr wrap="square" rtlCol="0">
            <a:spAutoFit/>
          </a:bodyPr>
          <a:lstStyle/>
          <a:p>
            <a:r>
              <a:rPr lang="en-US" i="1" dirty="0" smtClean="0">
                <a:latin typeface="Times New Roman"/>
                <a:cs typeface="Times New Roman"/>
              </a:rPr>
              <a:t>2-body contribution</a:t>
            </a:r>
            <a:endParaRPr lang="en-US" i="1" dirty="0">
              <a:latin typeface="Times New Roman"/>
              <a:cs typeface="Times New Roman"/>
            </a:endParaRPr>
          </a:p>
        </p:txBody>
      </p:sp>
      <p:sp>
        <p:nvSpPr>
          <p:cNvPr id="7" name="TextBox 6"/>
          <p:cNvSpPr txBox="1"/>
          <p:nvPr/>
        </p:nvSpPr>
        <p:spPr>
          <a:xfrm>
            <a:off x="5036354" y="2136543"/>
            <a:ext cx="1753988" cy="369332"/>
          </a:xfrm>
          <a:prstGeom prst="rect">
            <a:avLst/>
          </a:prstGeom>
          <a:noFill/>
        </p:spPr>
        <p:txBody>
          <a:bodyPr wrap="square" rtlCol="0">
            <a:spAutoFit/>
          </a:bodyPr>
          <a:lstStyle/>
          <a:p>
            <a:r>
              <a:rPr lang="en-US" i="1" dirty="0" smtClean="0">
                <a:latin typeface="Times New Roman"/>
                <a:cs typeface="Times New Roman"/>
              </a:rPr>
              <a:t>2-body current</a:t>
            </a:r>
            <a:endParaRPr lang="en-US" i="1" dirty="0">
              <a:latin typeface="Times New Roman"/>
              <a:cs typeface="Times New Roman"/>
            </a:endParaRPr>
          </a:p>
        </p:txBody>
      </p:sp>
      <p:sp>
        <p:nvSpPr>
          <p:cNvPr id="8" name="TextBox 7"/>
          <p:cNvSpPr txBox="1"/>
          <p:nvPr/>
        </p:nvSpPr>
        <p:spPr>
          <a:xfrm>
            <a:off x="6145597" y="1505272"/>
            <a:ext cx="1540331" cy="369332"/>
          </a:xfrm>
          <a:prstGeom prst="rect">
            <a:avLst/>
          </a:prstGeom>
          <a:noFill/>
        </p:spPr>
        <p:txBody>
          <a:bodyPr wrap="square" rtlCol="0">
            <a:spAutoFit/>
          </a:bodyPr>
          <a:lstStyle/>
          <a:p>
            <a:r>
              <a:rPr lang="en-US" i="1" dirty="0" smtClean="0">
                <a:latin typeface="Times New Roman"/>
                <a:cs typeface="Times New Roman"/>
              </a:rPr>
              <a:t>2-body density</a:t>
            </a:r>
            <a:endParaRPr lang="en-US" i="1" dirty="0">
              <a:latin typeface="Times New Roman"/>
              <a:cs typeface="Times New Roman"/>
            </a:endParaRPr>
          </a:p>
        </p:txBody>
      </p:sp>
      <p:sp>
        <p:nvSpPr>
          <p:cNvPr id="9" name="TextBox 8"/>
          <p:cNvSpPr txBox="1"/>
          <p:nvPr/>
        </p:nvSpPr>
        <p:spPr>
          <a:xfrm>
            <a:off x="7039272" y="6409835"/>
            <a:ext cx="2104728" cy="369332"/>
          </a:xfrm>
          <a:prstGeom prst="rect">
            <a:avLst/>
          </a:prstGeom>
          <a:noFill/>
        </p:spPr>
        <p:txBody>
          <a:bodyPr wrap="square" rtlCol="0">
            <a:spAutoFit/>
          </a:bodyPr>
          <a:lstStyle/>
          <a:p>
            <a:r>
              <a:rPr lang="en-US" i="1" dirty="0">
                <a:latin typeface="Times New Roman"/>
                <a:cs typeface="Times New Roman"/>
              </a:rPr>
              <a:t>x</a:t>
            </a:r>
            <a:r>
              <a:rPr lang="en-US" i="1" dirty="0" smtClean="0">
                <a:latin typeface="Times New Roman"/>
                <a:cs typeface="Times New Roman"/>
              </a:rPr>
              <a:t>=pair separation</a:t>
            </a:r>
            <a:endParaRPr lang="en-US" i="1" dirty="0">
              <a:latin typeface="Times New Roman"/>
              <a:cs typeface="Times New Roman"/>
            </a:endParaRPr>
          </a:p>
        </p:txBody>
      </p:sp>
    </p:spTree>
    <p:extLst>
      <p:ext uri="{BB962C8B-B14F-4D97-AF65-F5344CB8AC3E}">
        <p14:creationId xmlns:p14="http://schemas.microsoft.com/office/powerpoint/2010/main" val="3229967116"/>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30111" y="207287"/>
            <a:ext cx="4031872" cy="646331"/>
          </a:xfrm>
          <a:prstGeom prst="rect">
            <a:avLst/>
          </a:prstGeom>
          <a:noFill/>
        </p:spPr>
        <p:txBody>
          <a:bodyPr wrap="square" rtlCol="0">
            <a:spAutoFit/>
          </a:bodyPr>
          <a:lstStyle/>
          <a:p>
            <a:r>
              <a:rPr lang="en-US" sz="3600" dirty="0" smtClean="0"/>
              <a:t>Some Observations</a:t>
            </a:r>
            <a:endParaRPr lang="en-US" sz="3600" dirty="0"/>
          </a:p>
        </p:txBody>
      </p:sp>
      <p:sp>
        <p:nvSpPr>
          <p:cNvPr id="3" name="TextBox 2"/>
          <p:cNvSpPr txBox="1"/>
          <p:nvPr/>
        </p:nvSpPr>
        <p:spPr>
          <a:xfrm>
            <a:off x="524932" y="1059721"/>
            <a:ext cx="7995062" cy="5262979"/>
          </a:xfrm>
          <a:prstGeom prst="rect">
            <a:avLst/>
          </a:prstGeom>
          <a:noFill/>
        </p:spPr>
        <p:txBody>
          <a:bodyPr wrap="square" rtlCol="0">
            <a:spAutoFit/>
          </a:bodyPr>
          <a:lstStyle/>
          <a:p>
            <a:pPr marL="285750" indent="-285750">
              <a:buFont typeface="Arial"/>
              <a:buChar char="•"/>
            </a:pPr>
            <a:r>
              <a:rPr lang="en-US" sz="2400" i="1" dirty="0" smtClean="0">
                <a:latin typeface="Times New Roman"/>
                <a:cs typeface="Times New Roman"/>
              </a:rPr>
              <a:t>In mean field models </a:t>
            </a:r>
            <a:r>
              <a:rPr lang="en-US" sz="2400" i="1" dirty="0" err="1" smtClean="0">
                <a:latin typeface="Times New Roman"/>
                <a:cs typeface="Times New Roman"/>
              </a:rPr>
              <a:t>f</a:t>
            </a:r>
            <a:r>
              <a:rPr lang="en-US" sz="2400" i="1" baseline="-25000" dirty="0" err="1">
                <a:latin typeface="Times New Roman"/>
                <a:cs typeface="Times New Roman"/>
              </a:rPr>
              <a:t>L</a:t>
            </a:r>
            <a:r>
              <a:rPr lang="en-US" sz="2400" i="1" dirty="0" smtClean="0">
                <a:latin typeface="Times New Roman"/>
                <a:cs typeface="Times New Roman"/>
              </a:rPr>
              <a:t>(</a:t>
            </a:r>
            <a:r>
              <a:rPr lang="en-US" sz="2400" i="1" dirty="0" err="1" smtClean="0">
                <a:latin typeface="Times New Roman"/>
                <a:cs typeface="Times New Roman"/>
              </a:rPr>
              <a:t>ψ</a:t>
            </a:r>
            <a:r>
              <a:rPr lang="en-US" sz="2400" i="1" dirty="0" smtClean="0">
                <a:latin typeface="Times New Roman"/>
                <a:cs typeface="Times New Roman"/>
              </a:rPr>
              <a:t>’) would be symmetric about </a:t>
            </a:r>
            <a:r>
              <a:rPr lang="en-US" sz="2400" i="1" dirty="0" err="1" smtClean="0">
                <a:latin typeface="Times New Roman"/>
                <a:cs typeface="Times New Roman"/>
              </a:rPr>
              <a:t>ψ</a:t>
            </a:r>
            <a:r>
              <a:rPr lang="en-US" sz="2400" i="1" dirty="0">
                <a:latin typeface="Times New Roman"/>
                <a:cs typeface="Times New Roman"/>
              </a:rPr>
              <a:t>’</a:t>
            </a:r>
            <a:r>
              <a:rPr lang="en-US" sz="2400" i="1" dirty="0" smtClean="0">
                <a:latin typeface="Times New Roman"/>
                <a:cs typeface="Times New Roman"/>
              </a:rPr>
              <a:t> =0, The asymmetric shift to more positive values of </a:t>
            </a:r>
            <a:r>
              <a:rPr lang="en-US" sz="2400" i="1" dirty="0" err="1">
                <a:latin typeface="Times New Roman"/>
                <a:cs typeface="Times New Roman"/>
              </a:rPr>
              <a:t>ψ</a:t>
            </a:r>
            <a:r>
              <a:rPr lang="en-US" sz="2400" i="1" dirty="0" smtClean="0">
                <a:latin typeface="Times New Roman"/>
                <a:cs typeface="Times New Roman"/>
              </a:rPr>
              <a:t>’ is due to the larger energy loss associated with the SRC pairs.</a:t>
            </a:r>
          </a:p>
          <a:p>
            <a:endParaRPr lang="en-US" sz="2400" i="1" dirty="0" smtClean="0">
              <a:latin typeface="Times New Roman"/>
              <a:cs typeface="Times New Roman"/>
            </a:endParaRPr>
          </a:p>
          <a:p>
            <a:pPr marL="285750" indent="-285750">
              <a:buFont typeface="Arial"/>
              <a:buChar char="•"/>
            </a:pPr>
            <a:r>
              <a:rPr lang="en-US" sz="2400" i="1" dirty="0" smtClean="0">
                <a:latin typeface="Times New Roman"/>
                <a:cs typeface="Times New Roman"/>
              </a:rPr>
              <a:t>The enhancement of </a:t>
            </a:r>
            <a:r>
              <a:rPr lang="en-US" sz="2400" i="1" dirty="0" err="1" smtClean="0">
                <a:latin typeface="Times New Roman"/>
                <a:cs typeface="Times New Roman"/>
              </a:rPr>
              <a:t>f</a:t>
            </a:r>
            <a:r>
              <a:rPr lang="en-US" sz="2400" i="1" baseline="-25000" dirty="0" err="1">
                <a:latin typeface="Times New Roman"/>
                <a:cs typeface="Times New Roman"/>
              </a:rPr>
              <a:t>T</a:t>
            </a:r>
            <a:r>
              <a:rPr lang="en-US" sz="2400" i="1" dirty="0" smtClean="0">
                <a:latin typeface="Times New Roman"/>
                <a:cs typeface="Times New Roman"/>
              </a:rPr>
              <a:t>(</a:t>
            </a:r>
            <a:r>
              <a:rPr lang="en-US" sz="2400" i="1" dirty="0" err="1">
                <a:latin typeface="Times New Roman"/>
                <a:cs typeface="Times New Roman"/>
              </a:rPr>
              <a:t>ψ</a:t>
            </a:r>
            <a:r>
              <a:rPr lang="en-US" sz="2400" i="1" dirty="0">
                <a:latin typeface="Times New Roman"/>
                <a:cs typeface="Times New Roman"/>
              </a:rPr>
              <a:t>’) </a:t>
            </a:r>
            <a:r>
              <a:rPr lang="en-US" sz="2400" i="1" dirty="0" smtClean="0">
                <a:latin typeface="Times New Roman"/>
                <a:cs typeface="Times New Roman"/>
              </a:rPr>
              <a:t>becomes large for q &gt;300MeV/c.</a:t>
            </a:r>
          </a:p>
          <a:p>
            <a:pPr marL="285750" indent="-285750">
              <a:buFont typeface="Arial"/>
              <a:buChar char="•"/>
            </a:pPr>
            <a:endParaRPr lang="en-US" sz="2400" i="1" dirty="0">
              <a:latin typeface="Times New Roman"/>
              <a:cs typeface="Times New Roman"/>
            </a:endParaRPr>
          </a:p>
          <a:p>
            <a:pPr marL="285750" indent="-285750">
              <a:buFont typeface="Arial"/>
              <a:buChar char="•"/>
            </a:pPr>
            <a:r>
              <a:rPr lang="en-US" sz="2400" i="1" dirty="0" smtClean="0">
                <a:latin typeface="Times New Roman"/>
                <a:cs typeface="Times New Roman"/>
              </a:rPr>
              <a:t>The large 2-body enhancement of </a:t>
            </a:r>
            <a:r>
              <a:rPr lang="en-US" sz="2400" i="1" dirty="0" err="1">
                <a:latin typeface="Times New Roman"/>
                <a:cs typeface="Times New Roman"/>
              </a:rPr>
              <a:t>f</a:t>
            </a:r>
            <a:r>
              <a:rPr lang="en-US" sz="2400" i="1" baseline="-25000" dirty="0" err="1">
                <a:latin typeface="Times New Roman"/>
                <a:cs typeface="Times New Roman"/>
              </a:rPr>
              <a:t>T</a:t>
            </a:r>
            <a:r>
              <a:rPr lang="en-US" sz="2400" i="1" dirty="0">
                <a:latin typeface="Times New Roman"/>
                <a:cs typeface="Times New Roman"/>
              </a:rPr>
              <a:t>(</a:t>
            </a:r>
            <a:r>
              <a:rPr lang="en-US" sz="2400" i="1" dirty="0" err="1">
                <a:latin typeface="Times New Roman"/>
                <a:cs typeface="Times New Roman"/>
              </a:rPr>
              <a:t>ψ</a:t>
            </a:r>
            <a:r>
              <a:rPr lang="en-US" sz="2400" i="1" dirty="0">
                <a:latin typeface="Times New Roman"/>
                <a:cs typeface="Times New Roman"/>
              </a:rPr>
              <a:t>’) </a:t>
            </a:r>
            <a:r>
              <a:rPr lang="en-US" sz="2400" i="1" dirty="0" smtClean="0">
                <a:latin typeface="Times New Roman"/>
                <a:cs typeface="Times New Roman"/>
              </a:rPr>
              <a:t>requires adequate treatment of the initial and final nucleon states as well as 2-body currents.</a:t>
            </a:r>
          </a:p>
          <a:p>
            <a:pPr marL="285750" indent="-285750">
              <a:buFont typeface="Arial"/>
              <a:buChar char="•"/>
            </a:pPr>
            <a:endParaRPr lang="en-US" sz="2400" i="1" dirty="0" smtClean="0">
              <a:latin typeface="Times New Roman"/>
              <a:cs typeface="Times New Roman"/>
            </a:endParaRPr>
          </a:p>
          <a:p>
            <a:pPr marL="285750" indent="-285750">
              <a:buFont typeface="Arial"/>
              <a:buChar char="•"/>
            </a:pPr>
            <a:r>
              <a:rPr lang="en-US" sz="2400" i="1" dirty="0" smtClean="0">
                <a:latin typeface="Times New Roman"/>
                <a:cs typeface="Times New Roman"/>
              </a:rPr>
              <a:t>This is the likely source of the of the larger than expected MB cross section and the fact that the enhancement is associated with large energy loss indicate that its effects should be included when assigning incident neutrino energies. </a:t>
            </a:r>
          </a:p>
        </p:txBody>
      </p:sp>
    </p:spTree>
    <p:extLst>
      <p:ext uri="{BB962C8B-B14F-4D97-AF65-F5344CB8AC3E}">
        <p14:creationId xmlns:p14="http://schemas.microsoft.com/office/powerpoint/2010/main" val="263151727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rotWithShape="1">
          <a:blip r:embed="rId2"/>
          <a:srcRect r="6262"/>
          <a:stretch/>
        </p:blipFill>
        <p:spPr>
          <a:xfrm>
            <a:off x="-2" y="1357762"/>
            <a:ext cx="3928535" cy="5453095"/>
          </a:xfrm>
          <a:prstGeom prst="rect">
            <a:avLst/>
          </a:prstGeom>
        </p:spPr>
      </p:pic>
      <p:sp>
        <p:nvSpPr>
          <p:cNvPr id="11" name="TextBox 10"/>
          <p:cNvSpPr txBox="1"/>
          <p:nvPr/>
        </p:nvSpPr>
        <p:spPr>
          <a:xfrm>
            <a:off x="762000" y="1828800"/>
            <a:ext cx="533400" cy="369332"/>
          </a:xfrm>
          <a:prstGeom prst="rect">
            <a:avLst/>
          </a:prstGeom>
          <a:noFill/>
        </p:spPr>
        <p:txBody>
          <a:bodyPr wrap="square" rtlCol="0">
            <a:spAutoFit/>
          </a:bodyPr>
          <a:lstStyle/>
          <a:p>
            <a:r>
              <a:rPr lang="en-US" dirty="0" smtClean="0"/>
              <a:t>C</a:t>
            </a:r>
            <a:endParaRPr lang="en-US" dirty="0"/>
          </a:p>
        </p:txBody>
      </p:sp>
      <p:sp>
        <p:nvSpPr>
          <p:cNvPr id="12" name="TextBox 11"/>
          <p:cNvSpPr txBox="1"/>
          <p:nvPr/>
        </p:nvSpPr>
        <p:spPr>
          <a:xfrm>
            <a:off x="762000" y="3657600"/>
            <a:ext cx="533400" cy="369332"/>
          </a:xfrm>
          <a:prstGeom prst="rect">
            <a:avLst/>
          </a:prstGeom>
          <a:noFill/>
        </p:spPr>
        <p:txBody>
          <a:bodyPr wrap="square" rtlCol="0">
            <a:spAutoFit/>
          </a:bodyPr>
          <a:lstStyle/>
          <a:p>
            <a:r>
              <a:rPr lang="en-US" dirty="0" smtClean="0"/>
              <a:t>Ni</a:t>
            </a:r>
            <a:endParaRPr lang="en-US" dirty="0"/>
          </a:p>
        </p:txBody>
      </p:sp>
      <p:sp>
        <p:nvSpPr>
          <p:cNvPr id="13" name="TextBox 12"/>
          <p:cNvSpPr txBox="1"/>
          <p:nvPr/>
        </p:nvSpPr>
        <p:spPr>
          <a:xfrm>
            <a:off x="762000" y="5334000"/>
            <a:ext cx="533400" cy="369332"/>
          </a:xfrm>
          <a:prstGeom prst="rect">
            <a:avLst/>
          </a:prstGeom>
          <a:noFill/>
        </p:spPr>
        <p:txBody>
          <a:bodyPr wrap="square" rtlCol="0">
            <a:spAutoFit/>
          </a:bodyPr>
          <a:lstStyle/>
          <a:p>
            <a:r>
              <a:rPr lang="en-US" dirty="0" err="1" smtClean="0"/>
              <a:t>Pb</a:t>
            </a:r>
            <a:endParaRPr lang="en-US" dirty="0"/>
          </a:p>
        </p:txBody>
      </p:sp>
      <p:sp>
        <p:nvSpPr>
          <p:cNvPr id="14" name="TextBox 13"/>
          <p:cNvSpPr txBox="1"/>
          <p:nvPr/>
        </p:nvSpPr>
        <p:spPr>
          <a:xfrm>
            <a:off x="859367" y="164068"/>
            <a:ext cx="7772400" cy="830997"/>
          </a:xfrm>
          <a:prstGeom prst="rect">
            <a:avLst/>
          </a:prstGeom>
          <a:noFill/>
        </p:spPr>
        <p:txBody>
          <a:bodyPr wrap="square" rtlCol="0">
            <a:spAutoFit/>
          </a:bodyPr>
          <a:lstStyle/>
          <a:p>
            <a:r>
              <a:rPr lang="en-US" sz="2400" dirty="0" smtClean="0"/>
              <a:t>Quasi-Elastic Scattering in Nuclear Physics  originated with </a:t>
            </a:r>
          </a:p>
          <a:p>
            <a:r>
              <a:rPr lang="en-US" sz="2400" dirty="0" smtClean="0"/>
              <a:t>                              Electron-Nucleus Scattering</a:t>
            </a:r>
            <a:endParaRPr lang="en-US" sz="2400" dirty="0"/>
          </a:p>
        </p:txBody>
      </p:sp>
      <p:sp>
        <p:nvSpPr>
          <p:cNvPr id="15" name="TextBox 14"/>
          <p:cNvSpPr txBox="1"/>
          <p:nvPr/>
        </p:nvSpPr>
        <p:spPr>
          <a:xfrm>
            <a:off x="762000" y="995064"/>
            <a:ext cx="2946400" cy="461665"/>
          </a:xfrm>
          <a:prstGeom prst="rect">
            <a:avLst/>
          </a:prstGeom>
          <a:noFill/>
        </p:spPr>
        <p:txBody>
          <a:bodyPr wrap="square" rtlCol="0">
            <a:spAutoFit/>
          </a:bodyPr>
          <a:lstStyle/>
          <a:p>
            <a:r>
              <a:rPr lang="en-US" sz="2400" dirty="0" smtClean="0">
                <a:solidFill>
                  <a:srgbClr val="FF0000"/>
                </a:solidFill>
              </a:rPr>
              <a:t>Moniz et al PRL 1971</a:t>
            </a:r>
            <a:endParaRPr lang="en-US" sz="2400" dirty="0">
              <a:solidFill>
                <a:srgbClr val="FF0000"/>
              </a:solidFill>
            </a:endParaRPr>
          </a:p>
        </p:txBody>
      </p:sp>
      <p:pic>
        <p:nvPicPr>
          <p:cNvPr id="16" name="Picture 15"/>
          <p:cNvPicPr>
            <a:picLocks noChangeAspect="1"/>
          </p:cNvPicPr>
          <p:nvPr/>
        </p:nvPicPr>
        <p:blipFill>
          <a:blip r:embed="rId3"/>
          <a:stretch>
            <a:fillRect/>
          </a:stretch>
        </p:blipFill>
        <p:spPr>
          <a:xfrm>
            <a:off x="3928533" y="1958489"/>
            <a:ext cx="5105400" cy="1421003"/>
          </a:xfrm>
          <a:prstGeom prst="rect">
            <a:avLst/>
          </a:prstGeom>
        </p:spPr>
      </p:pic>
      <p:sp>
        <p:nvSpPr>
          <p:cNvPr id="17" name="TextBox 16"/>
          <p:cNvSpPr txBox="1"/>
          <p:nvPr/>
        </p:nvSpPr>
        <p:spPr>
          <a:xfrm>
            <a:off x="4191000" y="3399022"/>
            <a:ext cx="4699000" cy="461665"/>
          </a:xfrm>
          <a:prstGeom prst="rect">
            <a:avLst/>
          </a:prstGeom>
          <a:noFill/>
        </p:spPr>
        <p:txBody>
          <a:bodyPr wrap="square" rtlCol="0">
            <a:spAutoFit/>
          </a:bodyPr>
          <a:lstStyle/>
          <a:p>
            <a:r>
              <a:rPr lang="en-US" sz="2400" dirty="0" smtClean="0"/>
              <a:t>Simple Fermi Gas:   </a:t>
            </a:r>
            <a:r>
              <a:rPr lang="en-US" sz="2000" dirty="0" smtClean="0"/>
              <a:t>2 parameter , S</a:t>
            </a:r>
            <a:r>
              <a:rPr lang="en-US" sz="2000" baseline="-25000" dirty="0" smtClean="0"/>
              <a:t>E</a:t>
            </a:r>
            <a:r>
              <a:rPr lang="en-US" sz="2000" dirty="0" smtClean="0"/>
              <a:t>, p</a:t>
            </a:r>
            <a:r>
              <a:rPr lang="en-US" sz="2000" baseline="-25000" dirty="0" smtClean="0"/>
              <a:t>F</a:t>
            </a:r>
            <a:r>
              <a:rPr lang="en-US" sz="2000" dirty="0" smtClean="0"/>
              <a:t> </a:t>
            </a:r>
            <a:endParaRPr lang="en-US" sz="2000" dirty="0"/>
          </a:p>
        </p:txBody>
      </p:sp>
      <p:sp>
        <p:nvSpPr>
          <p:cNvPr id="18" name="TextBox 17"/>
          <p:cNvSpPr txBox="1"/>
          <p:nvPr/>
        </p:nvSpPr>
        <p:spPr>
          <a:xfrm>
            <a:off x="5088467" y="1413372"/>
            <a:ext cx="2667000" cy="369332"/>
          </a:xfrm>
          <a:prstGeom prst="rect">
            <a:avLst/>
          </a:prstGeom>
          <a:noFill/>
        </p:spPr>
        <p:txBody>
          <a:bodyPr wrap="square" rtlCol="0">
            <a:spAutoFit/>
          </a:bodyPr>
          <a:lstStyle/>
          <a:p>
            <a:r>
              <a:rPr lang="en-US" dirty="0" smtClean="0"/>
              <a:t>Impulse Approximation</a:t>
            </a:r>
            <a:endParaRPr lang="en-US" dirty="0"/>
          </a:p>
        </p:txBody>
      </p:sp>
      <p:pic>
        <p:nvPicPr>
          <p:cNvPr id="19" name="Picture 18"/>
          <p:cNvPicPr>
            <a:picLocks noChangeAspect="1"/>
          </p:cNvPicPr>
          <p:nvPr/>
        </p:nvPicPr>
        <p:blipFill>
          <a:blip r:embed="rId4"/>
          <a:stretch>
            <a:fillRect/>
          </a:stretch>
        </p:blipFill>
        <p:spPr>
          <a:xfrm>
            <a:off x="5609166" y="4452210"/>
            <a:ext cx="1401234" cy="719553"/>
          </a:xfrm>
          <a:prstGeom prst="rect">
            <a:avLst/>
          </a:prstGeom>
        </p:spPr>
      </p:pic>
      <p:pic>
        <p:nvPicPr>
          <p:cNvPr id="20" name="Picture 19"/>
          <p:cNvPicPr>
            <a:picLocks noChangeAspect="1"/>
          </p:cNvPicPr>
          <p:nvPr/>
        </p:nvPicPr>
        <p:blipFill>
          <a:blip r:embed="rId5"/>
          <a:stretch>
            <a:fillRect/>
          </a:stretch>
        </p:blipFill>
        <p:spPr>
          <a:xfrm>
            <a:off x="5528733" y="5334000"/>
            <a:ext cx="1727635" cy="732367"/>
          </a:xfrm>
          <a:prstGeom prst="rect">
            <a:avLst/>
          </a:prstGeom>
        </p:spPr>
      </p:pic>
      <p:pic>
        <p:nvPicPr>
          <p:cNvPr id="22" name="Picture 21"/>
          <p:cNvPicPr>
            <a:picLocks noChangeAspect="1"/>
          </p:cNvPicPr>
          <p:nvPr/>
        </p:nvPicPr>
        <p:blipFill>
          <a:blip r:embed="rId6"/>
          <a:stretch>
            <a:fillRect/>
          </a:stretch>
        </p:blipFill>
        <p:spPr>
          <a:xfrm>
            <a:off x="4474633" y="4010930"/>
            <a:ext cx="4011296" cy="390480"/>
          </a:xfrm>
          <a:prstGeom prst="rect">
            <a:avLst/>
          </a:prstGeom>
        </p:spPr>
      </p:pic>
      <p:pic>
        <p:nvPicPr>
          <p:cNvPr id="24" name="Picture 23"/>
          <p:cNvPicPr>
            <a:picLocks noChangeAspect="1"/>
          </p:cNvPicPr>
          <p:nvPr/>
        </p:nvPicPr>
        <p:blipFill>
          <a:blip r:embed="rId7"/>
          <a:stretch>
            <a:fillRect/>
          </a:stretch>
        </p:blipFill>
        <p:spPr>
          <a:xfrm>
            <a:off x="4923366" y="2026682"/>
            <a:ext cx="685800" cy="342900"/>
          </a:xfrm>
          <a:prstGeom prst="rect">
            <a:avLst/>
          </a:prstGeom>
        </p:spPr>
      </p:pic>
      <p:sp>
        <p:nvSpPr>
          <p:cNvPr id="25" name="Rectangle 24"/>
          <p:cNvSpPr/>
          <p:nvPr/>
        </p:nvSpPr>
        <p:spPr>
          <a:xfrm>
            <a:off x="4745566" y="2052082"/>
            <a:ext cx="863599" cy="418068"/>
          </a:xfrm>
          <a:prstGeom prst="rect">
            <a:avLst/>
          </a:prstGeom>
          <a:solidFill>
            <a:schemeClr val="bg1"/>
          </a:solidFill>
          <a:ln>
            <a:solidFill>
              <a:schemeClr val="bg1"/>
            </a:solidFill>
          </a:ln>
          <a:effectLst>
            <a:outerShdw blurRad="40000" dist="23000" dir="5400000" rotWithShape="0">
              <a:schemeClr val="bg1">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6" name="Picture 25"/>
          <p:cNvPicPr>
            <a:picLocks noChangeAspect="1"/>
          </p:cNvPicPr>
          <p:nvPr/>
        </p:nvPicPr>
        <p:blipFill>
          <a:blip r:embed="rId8"/>
          <a:stretch>
            <a:fillRect/>
          </a:stretch>
        </p:blipFill>
        <p:spPr>
          <a:xfrm>
            <a:off x="4745567" y="2127250"/>
            <a:ext cx="685800" cy="342900"/>
          </a:xfrm>
          <a:prstGeom prst="rect">
            <a:avLst/>
          </a:prstGeom>
        </p:spPr>
      </p:pic>
      <p:sp>
        <p:nvSpPr>
          <p:cNvPr id="27" name="Rectangle 26"/>
          <p:cNvSpPr/>
          <p:nvPr/>
        </p:nvSpPr>
        <p:spPr>
          <a:xfrm>
            <a:off x="7137400" y="2127250"/>
            <a:ext cx="723900" cy="448677"/>
          </a:xfrm>
          <a:prstGeom prst="rect">
            <a:avLst/>
          </a:prstGeom>
          <a:solidFill>
            <a:srgbClr val="FFFFFF"/>
          </a:solidFill>
          <a:ln>
            <a:solidFill>
              <a:srgbClr val="FFFFFF"/>
            </a:solidFill>
          </a:ln>
          <a:effectLst>
            <a:outerShdw blurRad="40000" dist="23000" dir="5400000" rotWithShape="0">
              <a:schemeClr val="bg1">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8" name="Picture 27"/>
          <p:cNvPicPr>
            <a:picLocks noChangeAspect="1"/>
          </p:cNvPicPr>
          <p:nvPr/>
        </p:nvPicPr>
        <p:blipFill>
          <a:blip r:embed="rId9"/>
          <a:stretch>
            <a:fillRect/>
          </a:stretch>
        </p:blipFill>
        <p:spPr>
          <a:xfrm>
            <a:off x="7256368" y="2222971"/>
            <a:ext cx="685800" cy="368300"/>
          </a:xfrm>
          <a:prstGeom prst="rect">
            <a:avLst/>
          </a:prstGeom>
        </p:spPr>
      </p:pic>
      <p:sp>
        <p:nvSpPr>
          <p:cNvPr id="2" name="TextBox 1"/>
          <p:cNvSpPr txBox="1"/>
          <p:nvPr/>
        </p:nvSpPr>
        <p:spPr>
          <a:xfrm>
            <a:off x="3928532" y="6112918"/>
            <a:ext cx="5215467" cy="400110"/>
          </a:xfrm>
          <a:prstGeom prst="rect">
            <a:avLst/>
          </a:prstGeom>
          <a:noFill/>
        </p:spPr>
        <p:txBody>
          <a:bodyPr wrap="square" rtlCol="0">
            <a:spAutoFit/>
          </a:bodyPr>
          <a:lstStyle/>
          <a:p>
            <a:r>
              <a:rPr lang="en-US" dirty="0" smtClean="0"/>
              <a:t>  </a:t>
            </a:r>
            <a:r>
              <a:rPr lang="en-US" sz="2000" dirty="0" smtClean="0"/>
              <a:t>  </a:t>
            </a:r>
            <a:r>
              <a:rPr lang="en-US" sz="2000" b="1" dirty="0" smtClean="0"/>
              <a:t> </a:t>
            </a:r>
            <a:r>
              <a:rPr lang="en-US" sz="2000" b="1" dirty="0" smtClean="0">
                <a:solidFill>
                  <a:srgbClr val="FF0000"/>
                </a:solidFill>
              </a:rPr>
              <a:t> </a:t>
            </a:r>
            <a:r>
              <a:rPr lang="en-US" sz="2000" b="1" i="1" dirty="0" smtClean="0">
                <a:solidFill>
                  <a:srgbClr val="FF0000"/>
                </a:solidFill>
                <a:latin typeface="Times New Roman"/>
                <a:cs typeface="Times New Roman"/>
              </a:rPr>
              <a:t>V</a:t>
            </a:r>
            <a:r>
              <a:rPr lang="en-US" sz="2000" b="1" i="1" baseline="-25000" dirty="0" smtClean="0">
                <a:solidFill>
                  <a:srgbClr val="FF0000"/>
                </a:solidFill>
                <a:latin typeface="Times New Roman"/>
                <a:cs typeface="Times New Roman"/>
              </a:rPr>
              <a:t>N</a:t>
            </a:r>
            <a:r>
              <a:rPr lang="en-US" sz="2000" b="1" i="1" dirty="0" smtClean="0">
                <a:solidFill>
                  <a:srgbClr val="FF0000"/>
                </a:solidFill>
                <a:latin typeface="Times New Roman"/>
                <a:cs typeface="Times New Roman"/>
              </a:rPr>
              <a:t>=4π/3(1.2)</a:t>
            </a:r>
            <a:r>
              <a:rPr lang="en-US" sz="2000" b="1" i="1" baseline="30000" dirty="0" smtClean="0">
                <a:solidFill>
                  <a:srgbClr val="FF0000"/>
                </a:solidFill>
                <a:latin typeface="Times New Roman"/>
                <a:cs typeface="Times New Roman"/>
              </a:rPr>
              <a:t>3</a:t>
            </a:r>
            <a:r>
              <a:rPr lang="en-US" sz="2000" b="1" i="1" dirty="0" smtClean="0">
                <a:solidFill>
                  <a:srgbClr val="FF0000"/>
                </a:solidFill>
                <a:latin typeface="Times New Roman"/>
                <a:cs typeface="Times New Roman"/>
              </a:rPr>
              <a:t>A 10</a:t>
            </a:r>
            <a:r>
              <a:rPr lang="en-US" sz="2000" b="1" i="1" baseline="30000" dirty="0" smtClean="0">
                <a:solidFill>
                  <a:srgbClr val="FF0000"/>
                </a:solidFill>
                <a:latin typeface="Times New Roman"/>
                <a:cs typeface="Times New Roman"/>
              </a:rPr>
              <a:t>-39</a:t>
            </a:r>
            <a:r>
              <a:rPr lang="en-US" sz="2000" b="1" i="1" dirty="0" smtClean="0">
                <a:solidFill>
                  <a:srgbClr val="FF0000"/>
                </a:solidFill>
                <a:latin typeface="Times New Roman"/>
                <a:cs typeface="Times New Roman"/>
              </a:rPr>
              <a:t>cm</a:t>
            </a:r>
            <a:r>
              <a:rPr lang="en-US" sz="2000" b="1" i="1" baseline="30000" dirty="0" smtClean="0">
                <a:solidFill>
                  <a:srgbClr val="FF0000"/>
                </a:solidFill>
                <a:latin typeface="Times New Roman"/>
                <a:cs typeface="Times New Roman"/>
              </a:rPr>
              <a:t>3 </a:t>
            </a:r>
            <a:r>
              <a:rPr lang="en-US" sz="2000" b="1" i="1" dirty="0" smtClean="0">
                <a:solidFill>
                  <a:srgbClr val="FF0000"/>
                </a:solidFill>
                <a:latin typeface="Times New Roman"/>
                <a:cs typeface="Times New Roman"/>
              </a:rPr>
              <a:t>   p</a:t>
            </a:r>
            <a:r>
              <a:rPr lang="en-US" sz="2000" b="1" i="1" baseline="-25000" dirty="0" smtClean="0">
                <a:solidFill>
                  <a:srgbClr val="FF0000"/>
                </a:solidFill>
                <a:latin typeface="Times New Roman"/>
                <a:cs typeface="Times New Roman"/>
              </a:rPr>
              <a:t>F</a:t>
            </a:r>
            <a:r>
              <a:rPr lang="en-US" sz="2000" b="1" i="1" dirty="0" smtClean="0">
                <a:solidFill>
                  <a:srgbClr val="FF0000"/>
                </a:solidFill>
                <a:latin typeface="Times New Roman"/>
                <a:cs typeface="Times New Roman"/>
              </a:rPr>
              <a:t>=250MeV/c</a:t>
            </a:r>
            <a:r>
              <a:rPr lang="en-US" sz="2000" b="1" i="1" baseline="30000" dirty="0" smtClean="0">
                <a:solidFill>
                  <a:srgbClr val="FF0000"/>
                </a:solidFill>
                <a:latin typeface="Times New Roman"/>
                <a:cs typeface="Times New Roman"/>
              </a:rPr>
              <a:t>    </a:t>
            </a:r>
            <a:endParaRPr lang="en-US" sz="2000" b="1" i="1" baseline="30000" dirty="0">
              <a:solidFill>
                <a:srgbClr val="FF0000"/>
              </a:solidFill>
              <a:latin typeface="Times New Roman"/>
              <a:cs typeface="Times New Roman"/>
            </a:endParaRPr>
          </a:p>
        </p:txBody>
      </p:sp>
    </p:spTree>
    <p:extLst>
      <p:ext uri="{BB962C8B-B14F-4D97-AF65-F5344CB8AC3E}">
        <p14:creationId xmlns:p14="http://schemas.microsoft.com/office/powerpoint/2010/main" val="210109684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3"/>
          <a:srcRect/>
          <a:stretch>
            <a:fillRect/>
          </a:stretch>
        </p:blipFill>
        <p:spPr bwMode="auto">
          <a:xfrm>
            <a:off x="1539809" y="1030376"/>
            <a:ext cx="6419194" cy="896111"/>
          </a:xfrm>
          <a:prstGeom prst="rect">
            <a:avLst/>
          </a:prstGeom>
          <a:noFill/>
          <a:ln w="9525">
            <a:noFill/>
            <a:miter lim="800000"/>
            <a:headEnd/>
            <a:tailEnd/>
          </a:ln>
        </p:spPr>
      </p:pic>
      <p:graphicFrame>
        <p:nvGraphicFramePr>
          <p:cNvPr id="3" name="Object 2"/>
          <p:cNvGraphicFramePr>
            <a:graphicFrameLocks noChangeAspect="1"/>
          </p:cNvGraphicFramePr>
          <p:nvPr>
            <p:extLst>
              <p:ext uri="{D42A27DB-BD31-4B8C-83A1-F6EECF244321}">
                <p14:modId xmlns:p14="http://schemas.microsoft.com/office/powerpoint/2010/main" val="2939419223"/>
              </p:ext>
            </p:extLst>
          </p:nvPr>
        </p:nvGraphicFramePr>
        <p:xfrm>
          <a:off x="2698202" y="1878395"/>
          <a:ext cx="3684823" cy="383001"/>
        </p:xfrm>
        <a:graphic>
          <a:graphicData uri="http://schemas.openxmlformats.org/presentationml/2006/ole">
            <mc:AlternateContent xmlns:mc="http://schemas.openxmlformats.org/markup-compatibility/2006">
              <mc:Choice xmlns:v="urn:schemas-microsoft-com:vml" Requires="v">
                <p:oleObj spid="_x0000_s4162" name="Equation" r:id="rId4" imgW="2603500" imgH="203200" progId="Equation.3">
                  <p:embed/>
                </p:oleObj>
              </mc:Choice>
              <mc:Fallback>
                <p:oleObj name="Equation" r:id="rId4" imgW="2603500" imgH="2032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98202" y="1878395"/>
                        <a:ext cx="3684823" cy="383001"/>
                      </a:xfrm>
                      <a:prstGeom prst="rect">
                        <a:avLst/>
                      </a:prstGeom>
                      <a:noFill/>
                      <a:ln>
                        <a:noFill/>
                      </a:ln>
                      <a:extLst/>
                    </p:spPr>
                  </p:pic>
                </p:oleObj>
              </mc:Fallback>
            </mc:AlternateContent>
          </a:graphicData>
        </a:graphic>
      </p:graphicFrame>
      <p:graphicFrame>
        <p:nvGraphicFramePr>
          <p:cNvPr id="5" name="Object 17"/>
          <p:cNvGraphicFramePr>
            <a:graphicFrameLocks noChangeAspect="1"/>
          </p:cNvGraphicFramePr>
          <p:nvPr>
            <p:extLst>
              <p:ext uri="{D42A27DB-BD31-4B8C-83A1-F6EECF244321}">
                <p14:modId xmlns:p14="http://schemas.microsoft.com/office/powerpoint/2010/main" val="4057007640"/>
              </p:ext>
            </p:extLst>
          </p:nvPr>
        </p:nvGraphicFramePr>
        <p:xfrm>
          <a:off x="1482258" y="5344317"/>
          <a:ext cx="6039783" cy="751681"/>
        </p:xfrm>
        <a:graphic>
          <a:graphicData uri="http://schemas.openxmlformats.org/presentationml/2006/ole">
            <mc:AlternateContent xmlns:mc="http://schemas.openxmlformats.org/markup-compatibility/2006">
              <mc:Choice xmlns:v="urn:schemas-microsoft-com:vml" Requires="v">
                <p:oleObj spid="_x0000_s4163" r:id="rId6" imgW="3670300" imgH="469900" progId="Equation.DSMT4">
                  <p:embed/>
                </p:oleObj>
              </mc:Choice>
              <mc:Fallback>
                <p:oleObj r:id="rId6" imgW="3670300" imgH="469900" progId="Equation.DSMT4">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82258" y="5344317"/>
                        <a:ext cx="6039783" cy="751681"/>
                      </a:xfrm>
                      <a:prstGeom prst="rect">
                        <a:avLst/>
                      </a:prstGeom>
                      <a:noFill/>
                      <a:ln>
                        <a:noFill/>
                      </a:ln>
                      <a:extLst/>
                    </p:spPr>
                  </p:pic>
                </p:oleObj>
              </mc:Fallback>
            </mc:AlternateContent>
          </a:graphicData>
        </a:graphic>
      </p:graphicFrame>
      <p:graphicFrame>
        <p:nvGraphicFramePr>
          <p:cNvPr id="6" name="Object 23"/>
          <p:cNvGraphicFramePr>
            <a:graphicFrameLocks noChangeAspect="1"/>
          </p:cNvGraphicFramePr>
          <p:nvPr>
            <p:extLst>
              <p:ext uri="{D42A27DB-BD31-4B8C-83A1-F6EECF244321}">
                <p14:modId xmlns:p14="http://schemas.microsoft.com/office/powerpoint/2010/main" val="3127277282"/>
              </p:ext>
            </p:extLst>
          </p:nvPr>
        </p:nvGraphicFramePr>
        <p:xfrm>
          <a:off x="2559361" y="6276258"/>
          <a:ext cx="4671617" cy="360519"/>
        </p:xfrm>
        <a:graphic>
          <a:graphicData uri="http://schemas.openxmlformats.org/presentationml/2006/ole">
            <mc:AlternateContent xmlns:mc="http://schemas.openxmlformats.org/markup-compatibility/2006">
              <mc:Choice xmlns:v="urn:schemas-microsoft-com:vml" Requires="v">
                <p:oleObj spid="_x0000_s4164" r:id="rId8" imgW="3784600" imgH="228600" progId="Equation.DSMT4">
                  <p:embed/>
                </p:oleObj>
              </mc:Choice>
              <mc:Fallback>
                <p:oleObj r:id="rId8" imgW="3784600" imgH="228600" progId="Equation.DSMT4">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559361" y="6276258"/>
                        <a:ext cx="4671617" cy="3605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8" name="TextBox 7"/>
          <p:cNvSpPr txBox="1"/>
          <p:nvPr/>
        </p:nvSpPr>
        <p:spPr>
          <a:xfrm>
            <a:off x="308175" y="586564"/>
            <a:ext cx="4502371" cy="461665"/>
          </a:xfrm>
          <a:prstGeom prst="rect">
            <a:avLst/>
          </a:prstGeom>
          <a:noFill/>
        </p:spPr>
        <p:txBody>
          <a:bodyPr wrap="square" rtlCol="0">
            <a:spAutoFit/>
          </a:bodyPr>
          <a:lstStyle/>
          <a:p>
            <a:r>
              <a:rPr lang="en-US" sz="2400" dirty="0" smtClean="0"/>
              <a:t>Quasi-Elastic Electron Scattering:</a:t>
            </a:r>
            <a:endParaRPr lang="en-US" sz="2400" dirty="0"/>
          </a:p>
        </p:txBody>
      </p:sp>
      <p:sp>
        <p:nvSpPr>
          <p:cNvPr id="10" name="TextBox 9"/>
          <p:cNvSpPr txBox="1"/>
          <p:nvPr/>
        </p:nvSpPr>
        <p:spPr>
          <a:xfrm>
            <a:off x="2458281" y="65789"/>
            <a:ext cx="4772697" cy="646331"/>
          </a:xfrm>
          <a:prstGeom prst="rect">
            <a:avLst/>
          </a:prstGeom>
          <a:noFill/>
        </p:spPr>
        <p:txBody>
          <a:bodyPr wrap="square" rtlCol="0">
            <a:spAutoFit/>
          </a:bodyPr>
          <a:lstStyle/>
          <a:p>
            <a:r>
              <a:rPr lang="en-US" sz="3600" dirty="0" smtClean="0"/>
              <a:t>electron-Nucleus QES</a:t>
            </a:r>
            <a:endParaRPr lang="en-US" sz="3600" dirty="0"/>
          </a:p>
        </p:txBody>
      </p:sp>
      <p:grpSp>
        <p:nvGrpSpPr>
          <p:cNvPr id="4" name="Group 3"/>
          <p:cNvGrpSpPr/>
          <p:nvPr/>
        </p:nvGrpSpPr>
        <p:grpSpPr>
          <a:xfrm>
            <a:off x="7522041" y="1943388"/>
            <a:ext cx="1497761" cy="946818"/>
            <a:chOff x="7516369" y="2465167"/>
            <a:chExt cx="1497761" cy="946818"/>
          </a:xfrm>
        </p:grpSpPr>
        <p:sp>
          <p:nvSpPr>
            <p:cNvPr id="11" name="Rectangular Callout 10"/>
            <p:cNvSpPr/>
            <p:nvPr/>
          </p:nvSpPr>
          <p:spPr>
            <a:xfrm>
              <a:off x="7516369" y="2465167"/>
              <a:ext cx="1497761" cy="943350"/>
            </a:xfrm>
            <a:prstGeom prst="wedgeRectCallout">
              <a:avLst>
                <a:gd name="adj1" fmla="val -20833"/>
                <a:gd name="adj2" fmla="val 71475"/>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p:cNvSpPr txBox="1"/>
            <p:nvPr/>
          </p:nvSpPr>
          <p:spPr>
            <a:xfrm>
              <a:off x="7516369" y="2488655"/>
              <a:ext cx="1497761" cy="923330"/>
            </a:xfrm>
            <a:prstGeom prst="rect">
              <a:avLst/>
            </a:prstGeom>
            <a:noFill/>
          </p:spPr>
          <p:txBody>
            <a:bodyPr wrap="square" rtlCol="0">
              <a:spAutoFit/>
            </a:bodyPr>
            <a:lstStyle/>
            <a:p>
              <a:r>
                <a:rPr lang="en-US" dirty="0" smtClean="0">
                  <a:solidFill>
                    <a:srgbClr val="FF0000"/>
                  </a:solidFill>
                </a:rPr>
                <a:t>Heart of the nuclear problem</a:t>
              </a:r>
              <a:endParaRPr lang="en-US" dirty="0">
                <a:solidFill>
                  <a:srgbClr val="FF0000"/>
                </a:solidFill>
              </a:endParaRPr>
            </a:p>
          </p:txBody>
        </p:sp>
      </p:grpSp>
      <p:pic>
        <p:nvPicPr>
          <p:cNvPr id="13" name="Picture 12"/>
          <p:cNvPicPr>
            <a:picLocks noChangeAspect="1"/>
          </p:cNvPicPr>
          <p:nvPr/>
        </p:nvPicPr>
        <p:blipFill>
          <a:blip r:embed="rId10"/>
          <a:stretch>
            <a:fillRect/>
          </a:stretch>
        </p:blipFill>
        <p:spPr>
          <a:xfrm>
            <a:off x="887803" y="2813515"/>
            <a:ext cx="7508093" cy="1766610"/>
          </a:xfrm>
          <a:prstGeom prst="rect">
            <a:avLst/>
          </a:prstGeom>
        </p:spPr>
      </p:pic>
      <p:pic>
        <p:nvPicPr>
          <p:cNvPr id="15" name="Picture 14"/>
          <p:cNvPicPr>
            <a:picLocks noChangeAspect="1"/>
          </p:cNvPicPr>
          <p:nvPr/>
        </p:nvPicPr>
        <p:blipFill>
          <a:blip r:embed="rId11"/>
          <a:stretch>
            <a:fillRect/>
          </a:stretch>
        </p:blipFill>
        <p:spPr>
          <a:xfrm>
            <a:off x="4062727" y="2309087"/>
            <a:ext cx="878845" cy="667922"/>
          </a:xfrm>
          <a:prstGeom prst="rect">
            <a:avLst/>
          </a:prstGeom>
        </p:spPr>
      </p:pic>
      <p:pic>
        <p:nvPicPr>
          <p:cNvPr id="16" name="Picture 15"/>
          <p:cNvPicPr>
            <a:picLocks noChangeAspect="1"/>
          </p:cNvPicPr>
          <p:nvPr/>
        </p:nvPicPr>
        <p:blipFill>
          <a:blip r:embed="rId12"/>
          <a:stretch>
            <a:fillRect/>
          </a:stretch>
        </p:blipFill>
        <p:spPr>
          <a:xfrm>
            <a:off x="1192526" y="4653287"/>
            <a:ext cx="4593309" cy="691029"/>
          </a:xfrm>
          <a:prstGeom prst="rect">
            <a:avLst/>
          </a:prstGeom>
        </p:spPr>
      </p:pic>
    </p:spTree>
    <p:extLst>
      <p:ext uri="{BB962C8B-B14F-4D97-AF65-F5344CB8AC3E}">
        <p14:creationId xmlns:p14="http://schemas.microsoft.com/office/powerpoint/2010/main" val="200495259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1253067" y="169333"/>
            <a:ext cx="7162800" cy="523220"/>
          </a:xfrm>
          <a:prstGeom prst="rect">
            <a:avLst/>
          </a:prstGeom>
          <a:noFill/>
        </p:spPr>
        <p:txBody>
          <a:bodyPr wrap="square" rtlCol="0">
            <a:spAutoFit/>
          </a:bodyPr>
          <a:lstStyle/>
          <a:p>
            <a:r>
              <a:rPr lang="en-US" sz="2800" dirty="0" smtClean="0"/>
              <a:t>Scaling in Electron Quasi-elastic Scattering (1) </a:t>
            </a:r>
            <a:endParaRPr lang="en-US" sz="2800" dirty="0"/>
          </a:p>
        </p:txBody>
      </p:sp>
      <p:sp>
        <p:nvSpPr>
          <p:cNvPr id="12" name="TextBox 11"/>
          <p:cNvSpPr txBox="1"/>
          <p:nvPr/>
        </p:nvSpPr>
        <p:spPr>
          <a:xfrm>
            <a:off x="778932" y="795868"/>
            <a:ext cx="7840134" cy="369332"/>
          </a:xfrm>
          <a:prstGeom prst="rect">
            <a:avLst/>
          </a:prstGeom>
          <a:noFill/>
        </p:spPr>
        <p:txBody>
          <a:bodyPr wrap="square" rtlCol="0">
            <a:spAutoFit/>
          </a:bodyPr>
          <a:lstStyle/>
          <a:p>
            <a:r>
              <a:rPr lang="en-US" dirty="0" smtClean="0"/>
              <a:t>The energy given up by the electron, to a nucleon with initial momentum    </a:t>
            </a:r>
            <a:endParaRPr lang="en-US" dirty="0"/>
          </a:p>
        </p:txBody>
      </p:sp>
      <p:sp>
        <p:nvSpPr>
          <p:cNvPr id="14" name="TextBox 13"/>
          <p:cNvSpPr txBox="1"/>
          <p:nvPr/>
        </p:nvSpPr>
        <p:spPr>
          <a:xfrm>
            <a:off x="878417" y="1466427"/>
            <a:ext cx="7247466" cy="923330"/>
          </a:xfrm>
          <a:prstGeom prst="rect">
            <a:avLst/>
          </a:prstGeom>
          <a:noFill/>
        </p:spPr>
        <p:txBody>
          <a:bodyPr wrap="square" rtlCol="0">
            <a:spAutoFit/>
          </a:bodyPr>
          <a:lstStyle/>
          <a:p>
            <a:r>
              <a:rPr lang="en-US" i="1" dirty="0" smtClean="0"/>
              <a:t>T</a:t>
            </a:r>
            <a:r>
              <a:rPr lang="en-US" i="1" baseline="-25000" dirty="0" smtClean="0"/>
              <a:t>N</a:t>
            </a:r>
            <a:r>
              <a:rPr lang="en-US" dirty="0" smtClean="0"/>
              <a:t> is the final kinetic energy of the struck nucleon,</a:t>
            </a:r>
            <a:r>
              <a:rPr lang="en-US" i="1" dirty="0" smtClean="0"/>
              <a:t> E</a:t>
            </a:r>
            <a:r>
              <a:rPr lang="en-US" i="1" baseline="-25000" dirty="0" smtClean="0"/>
              <a:t>s</a:t>
            </a:r>
            <a:r>
              <a:rPr lang="en-US" i="1" dirty="0" smtClean="0"/>
              <a:t> </a:t>
            </a:r>
            <a:r>
              <a:rPr lang="en-US" dirty="0" smtClean="0"/>
              <a:t>the separation energy of the struck nucleon, </a:t>
            </a:r>
            <a:r>
              <a:rPr lang="en-US" i="1" dirty="0" smtClean="0"/>
              <a:t>E</a:t>
            </a:r>
            <a:r>
              <a:rPr lang="en-US" i="1" baseline="-25000" dirty="0" smtClean="0"/>
              <a:t>R</a:t>
            </a:r>
            <a:r>
              <a:rPr lang="en-US" dirty="0" smtClean="0"/>
              <a:t> the recoil kinetic energy of the nucleus.      is the 3 momentum transferred to the nucleon by the scattered electron.</a:t>
            </a:r>
            <a:endParaRPr lang="en-US" dirty="0"/>
          </a:p>
        </p:txBody>
      </p:sp>
      <p:sp>
        <p:nvSpPr>
          <p:cNvPr id="15" name="TextBox 14"/>
          <p:cNvSpPr txBox="1"/>
          <p:nvPr/>
        </p:nvSpPr>
        <p:spPr>
          <a:xfrm>
            <a:off x="762000" y="5537200"/>
            <a:ext cx="7653868" cy="923330"/>
          </a:xfrm>
          <a:prstGeom prst="rect">
            <a:avLst/>
          </a:prstGeom>
          <a:noFill/>
        </p:spPr>
        <p:txBody>
          <a:bodyPr wrap="square" rtlCol="0">
            <a:spAutoFit/>
          </a:bodyPr>
          <a:lstStyle/>
          <a:p>
            <a:r>
              <a:rPr lang="en-US" dirty="0" smtClean="0"/>
              <a:t>The scaling function</a:t>
            </a:r>
            <a:r>
              <a:rPr lang="en-US" dirty="0" smtClean="0">
                <a:latin typeface="Times New Roman"/>
                <a:cs typeface="Times New Roman"/>
              </a:rPr>
              <a:t> </a:t>
            </a:r>
            <a:r>
              <a:rPr lang="en-US" i="1" dirty="0" err="1" smtClean="0">
                <a:latin typeface="Times New Roman"/>
                <a:cs typeface="Times New Roman"/>
              </a:rPr>
              <a:t>F(y,q</a:t>
            </a:r>
            <a:r>
              <a:rPr lang="en-US" i="1" dirty="0" smtClean="0"/>
              <a:t>) </a:t>
            </a:r>
            <a:r>
              <a:rPr lang="en-US" dirty="0" smtClean="0"/>
              <a:t>is formed from the measured cross section at 3- momentum transfer </a:t>
            </a:r>
            <a:r>
              <a:rPr lang="en-US" dirty="0" err="1" smtClean="0"/>
              <a:t>q</a:t>
            </a:r>
            <a:r>
              <a:rPr lang="en-US" dirty="0" smtClean="0"/>
              <a:t>, dividing out the incoherent single nucleon contributions at that three momentum transfer. </a:t>
            </a:r>
            <a:endParaRPr lang="en-US" dirty="0"/>
          </a:p>
        </p:txBody>
      </p:sp>
      <p:sp>
        <p:nvSpPr>
          <p:cNvPr id="16" name="TextBox 15"/>
          <p:cNvSpPr txBox="1"/>
          <p:nvPr/>
        </p:nvSpPr>
        <p:spPr>
          <a:xfrm>
            <a:off x="778933" y="4118205"/>
            <a:ext cx="7366001" cy="646331"/>
          </a:xfrm>
          <a:prstGeom prst="rect">
            <a:avLst/>
          </a:prstGeom>
          <a:noFill/>
        </p:spPr>
        <p:txBody>
          <a:bodyPr wrap="square" rtlCol="0">
            <a:spAutoFit/>
          </a:bodyPr>
          <a:lstStyle/>
          <a:p>
            <a:r>
              <a:rPr lang="en-US" dirty="0" smtClean="0"/>
              <a:t>Instead of presenting the data as a function of </a:t>
            </a:r>
            <a:r>
              <a:rPr lang="en-US" i="1" dirty="0" smtClean="0"/>
              <a:t>q</a:t>
            </a:r>
            <a:r>
              <a:rPr lang="en-US" dirty="0" smtClean="0"/>
              <a:t> and </a:t>
            </a:r>
            <a:r>
              <a:rPr lang="en-US" dirty="0" err="1" smtClean="0"/>
              <a:t>ω</a:t>
            </a:r>
            <a:r>
              <a:rPr lang="en-US" dirty="0" smtClean="0">
                <a:latin typeface="Symbol" charset="2"/>
                <a:cs typeface="Symbol" charset="2"/>
              </a:rPr>
              <a:t>,  </a:t>
            </a:r>
            <a:r>
              <a:rPr lang="en-US" dirty="0" smtClean="0"/>
              <a:t>it can be expressed in terms of the single variable y </a:t>
            </a:r>
            <a:endParaRPr lang="en-US" dirty="0"/>
          </a:p>
        </p:txBody>
      </p:sp>
      <p:graphicFrame>
        <p:nvGraphicFramePr>
          <p:cNvPr id="17" name="Object 15"/>
          <p:cNvGraphicFramePr>
            <a:graphicFrameLocks noChangeAspect="1"/>
          </p:cNvGraphicFramePr>
          <p:nvPr/>
        </p:nvGraphicFramePr>
        <p:xfrm>
          <a:off x="1896534" y="4761346"/>
          <a:ext cx="4267200" cy="775854"/>
        </p:xfrm>
        <a:graphic>
          <a:graphicData uri="http://schemas.openxmlformats.org/presentationml/2006/ole">
            <mc:AlternateContent xmlns:mc="http://schemas.openxmlformats.org/markup-compatibility/2006">
              <mc:Choice xmlns:v="urn:schemas-microsoft-com:vml" Requires="v">
                <p:oleObj spid="_x0000_s5168" r:id="rId3" imgW="2933700" imgH="520700" progId="Equation.DSMT4">
                  <p:embed/>
                </p:oleObj>
              </mc:Choice>
              <mc:Fallback>
                <p:oleObj r:id="rId3" imgW="2933700" imgH="52070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96534" y="4761346"/>
                        <a:ext cx="4267200" cy="7758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19" name="Object 17"/>
          <p:cNvGraphicFramePr>
            <a:graphicFrameLocks noChangeAspect="1"/>
          </p:cNvGraphicFramePr>
          <p:nvPr>
            <p:extLst>
              <p:ext uri="{D42A27DB-BD31-4B8C-83A1-F6EECF244321}">
                <p14:modId xmlns:p14="http://schemas.microsoft.com/office/powerpoint/2010/main" val="3983527859"/>
              </p:ext>
            </p:extLst>
          </p:nvPr>
        </p:nvGraphicFramePr>
        <p:xfrm>
          <a:off x="7653866" y="838668"/>
          <a:ext cx="270933" cy="270933"/>
        </p:xfrm>
        <a:graphic>
          <a:graphicData uri="http://schemas.openxmlformats.org/presentationml/2006/ole">
            <mc:AlternateContent xmlns:mc="http://schemas.openxmlformats.org/markup-compatibility/2006">
              <mc:Choice xmlns:v="urn:schemas-microsoft-com:vml" Requires="v">
                <p:oleObj spid="_x0000_s5169" r:id="rId5" imgW="139700" imgH="190500" progId="Equation.DSMT4">
                  <p:embed/>
                </p:oleObj>
              </mc:Choice>
              <mc:Fallback>
                <p:oleObj r:id="rId5" imgW="139700" imgH="19050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53866" y="838668"/>
                        <a:ext cx="270933" cy="2709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2" name="Object 1"/>
          <p:cNvGraphicFramePr>
            <a:graphicFrameLocks noChangeAspect="1"/>
          </p:cNvGraphicFramePr>
          <p:nvPr>
            <p:extLst>
              <p:ext uri="{D42A27DB-BD31-4B8C-83A1-F6EECF244321}">
                <p14:modId xmlns:p14="http://schemas.microsoft.com/office/powerpoint/2010/main" val="3606982329"/>
              </p:ext>
            </p:extLst>
          </p:nvPr>
        </p:nvGraphicFramePr>
        <p:xfrm>
          <a:off x="4502150" y="3321050"/>
          <a:ext cx="139700" cy="215900"/>
        </p:xfrm>
        <a:graphic>
          <a:graphicData uri="http://schemas.openxmlformats.org/presentationml/2006/ole">
            <mc:AlternateContent xmlns:mc="http://schemas.openxmlformats.org/markup-compatibility/2006">
              <mc:Choice xmlns:v="urn:schemas-microsoft-com:vml" Requires="v">
                <p:oleObj spid="_x0000_s5170" name="Equation" r:id="rId7" imgW="139700" imgH="215900" progId="Equation.DSMT4">
                  <p:embed/>
                </p:oleObj>
              </mc:Choice>
              <mc:Fallback>
                <p:oleObj name="Equation" r:id="rId7" imgW="139700" imgH="215900" progId="Equation.DSMT4">
                  <p:embed/>
                  <p:pic>
                    <p:nvPicPr>
                      <p:cNvPr id="0" name=""/>
                      <p:cNvPicPr/>
                      <p:nvPr/>
                    </p:nvPicPr>
                    <p:blipFill>
                      <a:blip r:embed="rId8"/>
                      <a:stretch>
                        <a:fillRect/>
                      </a:stretch>
                    </p:blipFill>
                    <p:spPr>
                      <a:xfrm>
                        <a:off x="4502150" y="3321050"/>
                        <a:ext cx="139700" cy="215900"/>
                      </a:xfrm>
                      <a:prstGeom prst="rect">
                        <a:avLst/>
                      </a:prstGeom>
                    </p:spPr>
                  </p:pic>
                </p:oleObj>
              </mc:Fallback>
            </mc:AlternateContent>
          </a:graphicData>
        </a:graphic>
      </p:graphicFrame>
      <p:pic>
        <p:nvPicPr>
          <p:cNvPr id="4" name="Picture 3"/>
          <p:cNvPicPr>
            <a:picLocks noChangeAspect="1"/>
          </p:cNvPicPr>
          <p:nvPr/>
        </p:nvPicPr>
        <p:blipFill>
          <a:blip r:embed="rId9"/>
          <a:stretch>
            <a:fillRect/>
          </a:stretch>
        </p:blipFill>
        <p:spPr>
          <a:xfrm>
            <a:off x="7031689" y="1790700"/>
            <a:ext cx="197224" cy="304800"/>
          </a:xfrm>
          <a:prstGeom prst="rect">
            <a:avLst/>
          </a:prstGeom>
        </p:spPr>
      </p:pic>
      <p:pic>
        <p:nvPicPr>
          <p:cNvPr id="6" name="Picture 5"/>
          <p:cNvPicPr>
            <a:picLocks noChangeAspect="1"/>
          </p:cNvPicPr>
          <p:nvPr/>
        </p:nvPicPr>
        <p:blipFill>
          <a:blip r:embed="rId10"/>
          <a:stretch>
            <a:fillRect/>
          </a:stretch>
        </p:blipFill>
        <p:spPr>
          <a:xfrm>
            <a:off x="1587500" y="2293725"/>
            <a:ext cx="4468940" cy="1850575"/>
          </a:xfrm>
          <a:prstGeom prst="rect">
            <a:avLst/>
          </a:prstGeom>
        </p:spPr>
      </p:pic>
      <p:pic>
        <p:nvPicPr>
          <p:cNvPr id="7" name="Picture 6"/>
          <p:cNvPicPr>
            <a:picLocks noChangeAspect="1"/>
          </p:cNvPicPr>
          <p:nvPr/>
        </p:nvPicPr>
        <p:blipFill>
          <a:blip r:embed="rId11"/>
          <a:stretch>
            <a:fillRect/>
          </a:stretch>
        </p:blipFill>
        <p:spPr>
          <a:xfrm>
            <a:off x="3130319" y="1193233"/>
            <a:ext cx="2743661" cy="347788"/>
          </a:xfrm>
          <a:prstGeom prst="rect">
            <a:avLst/>
          </a:prstGeom>
        </p:spPr>
      </p:pic>
      <p:pic>
        <p:nvPicPr>
          <p:cNvPr id="8" name="Picture 7"/>
          <p:cNvPicPr>
            <a:picLocks noChangeAspect="1"/>
          </p:cNvPicPr>
          <p:nvPr/>
        </p:nvPicPr>
        <p:blipFill>
          <a:blip r:embed="rId12"/>
          <a:stretch>
            <a:fillRect/>
          </a:stretch>
        </p:blipFill>
        <p:spPr>
          <a:xfrm>
            <a:off x="6329917" y="3075517"/>
            <a:ext cx="701772" cy="292100"/>
          </a:xfrm>
          <a:prstGeom prst="rect">
            <a:avLst/>
          </a:prstGeom>
        </p:spPr>
      </p:pic>
      <p:pic>
        <p:nvPicPr>
          <p:cNvPr id="5" name="Picture 4"/>
          <p:cNvPicPr>
            <a:picLocks noChangeAspect="1"/>
          </p:cNvPicPr>
          <p:nvPr/>
        </p:nvPicPr>
        <p:blipFill>
          <a:blip r:embed="rId13"/>
          <a:stretch>
            <a:fillRect/>
          </a:stretch>
        </p:blipFill>
        <p:spPr>
          <a:xfrm>
            <a:off x="6329917" y="2323358"/>
            <a:ext cx="1594882" cy="628752"/>
          </a:xfrm>
          <a:prstGeom prst="rect">
            <a:avLst/>
          </a:prstGeom>
        </p:spPr>
      </p:pic>
    </p:spTree>
    <p:extLst>
      <p:ext uri="{BB962C8B-B14F-4D97-AF65-F5344CB8AC3E}">
        <p14:creationId xmlns:p14="http://schemas.microsoft.com/office/powerpoint/2010/main" val="63004477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19200" y="204913"/>
            <a:ext cx="7332133" cy="523220"/>
          </a:xfrm>
          <a:prstGeom prst="rect">
            <a:avLst/>
          </a:prstGeom>
        </p:spPr>
        <p:txBody>
          <a:bodyPr wrap="square">
            <a:spAutoFit/>
          </a:bodyPr>
          <a:lstStyle/>
          <a:p>
            <a:r>
              <a:rPr lang="en-US" sz="2800" dirty="0" smtClean="0"/>
              <a:t>Scaling in Electron Quasi-elastic Scattering (2) </a:t>
            </a:r>
            <a:endParaRPr lang="en-US" sz="2800" dirty="0"/>
          </a:p>
        </p:txBody>
      </p:sp>
      <p:pic>
        <p:nvPicPr>
          <p:cNvPr id="3" name="Picture 2"/>
          <p:cNvPicPr/>
          <p:nvPr/>
        </p:nvPicPr>
        <p:blipFill>
          <a:blip r:embed="rId3"/>
          <a:srcRect/>
          <a:stretch>
            <a:fillRect/>
          </a:stretch>
        </p:blipFill>
        <p:spPr bwMode="auto">
          <a:xfrm>
            <a:off x="0" y="730018"/>
            <a:ext cx="4622800" cy="3187700"/>
          </a:xfrm>
          <a:prstGeom prst="rect">
            <a:avLst/>
          </a:prstGeom>
          <a:noFill/>
          <a:ln w="9525">
            <a:noFill/>
            <a:miter lim="800000"/>
            <a:headEnd/>
            <a:tailEnd/>
          </a:ln>
        </p:spPr>
      </p:pic>
      <p:pic>
        <p:nvPicPr>
          <p:cNvPr id="4" name="Picture 3"/>
          <p:cNvPicPr/>
          <p:nvPr/>
        </p:nvPicPr>
        <p:blipFill>
          <a:blip r:embed="rId4"/>
          <a:srcRect/>
          <a:stretch>
            <a:fillRect/>
          </a:stretch>
        </p:blipFill>
        <p:spPr bwMode="auto">
          <a:xfrm>
            <a:off x="4622800" y="736600"/>
            <a:ext cx="4301067" cy="3215216"/>
          </a:xfrm>
          <a:prstGeom prst="rect">
            <a:avLst/>
          </a:prstGeom>
          <a:noFill/>
          <a:ln w="9525">
            <a:noFill/>
            <a:miter lim="800000"/>
            <a:headEnd/>
            <a:tailEnd/>
          </a:ln>
        </p:spPr>
      </p:pic>
      <p:sp>
        <p:nvSpPr>
          <p:cNvPr id="5" name="TextBox 4"/>
          <p:cNvSpPr txBox="1"/>
          <p:nvPr/>
        </p:nvSpPr>
        <p:spPr>
          <a:xfrm>
            <a:off x="3454400" y="909935"/>
            <a:ext cx="778933" cy="461665"/>
          </a:xfrm>
          <a:prstGeom prst="rect">
            <a:avLst/>
          </a:prstGeom>
          <a:noFill/>
        </p:spPr>
        <p:txBody>
          <a:bodyPr wrap="square" rtlCol="0">
            <a:spAutoFit/>
          </a:bodyPr>
          <a:lstStyle/>
          <a:p>
            <a:r>
              <a:rPr lang="en-US" sz="2400" baseline="30000" dirty="0" smtClean="0"/>
              <a:t>3</a:t>
            </a:r>
            <a:r>
              <a:rPr lang="en-US" sz="2400" dirty="0" smtClean="0"/>
              <a:t>He</a:t>
            </a:r>
            <a:endParaRPr lang="en-US" sz="2400" dirty="0"/>
          </a:p>
        </p:txBody>
      </p:sp>
      <p:sp>
        <p:nvSpPr>
          <p:cNvPr id="6" name="TextBox 5"/>
          <p:cNvSpPr txBox="1"/>
          <p:nvPr/>
        </p:nvSpPr>
        <p:spPr>
          <a:xfrm>
            <a:off x="2489200" y="1371600"/>
            <a:ext cx="1354667" cy="369332"/>
          </a:xfrm>
          <a:prstGeom prst="rect">
            <a:avLst/>
          </a:prstGeom>
          <a:noFill/>
        </p:spPr>
        <p:txBody>
          <a:bodyPr wrap="square" rtlCol="0">
            <a:spAutoFit/>
          </a:bodyPr>
          <a:lstStyle/>
          <a:p>
            <a:r>
              <a:rPr lang="en-US" dirty="0" smtClean="0"/>
              <a:t>Raw data</a:t>
            </a:r>
            <a:endParaRPr lang="en-US" dirty="0"/>
          </a:p>
        </p:txBody>
      </p:sp>
      <p:sp>
        <p:nvSpPr>
          <p:cNvPr id="7" name="TextBox 6"/>
          <p:cNvSpPr txBox="1"/>
          <p:nvPr/>
        </p:nvSpPr>
        <p:spPr>
          <a:xfrm>
            <a:off x="6400800" y="1371600"/>
            <a:ext cx="1168400" cy="369332"/>
          </a:xfrm>
          <a:prstGeom prst="rect">
            <a:avLst/>
          </a:prstGeom>
          <a:noFill/>
        </p:spPr>
        <p:txBody>
          <a:bodyPr wrap="square" rtlCol="0">
            <a:spAutoFit/>
          </a:bodyPr>
          <a:lstStyle/>
          <a:p>
            <a:r>
              <a:rPr lang="en-US" dirty="0" smtClean="0"/>
              <a:t>Scaled</a:t>
            </a:r>
            <a:endParaRPr lang="en-US" dirty="0"/>
          </a:p>
        </p:txBody>
      </p:sp>
      <p:sp>
        <p:nvSpPr>
          <p:cNvPr id="8" name="TextBox 7"/>
          <p:cNvSpPr txBox="1"/>
          <p:nvPr/>
        </p:nvSpPr>
        <p:spPr>
          <a:xfrm>
            <a:off x="999067" y="5734050"/>
            <a:ext cx="7552266" cy="830997"/>
          </a:xfrm>
          <a:prstGeom prst="rect">
            <a:avLst/>
          </a:prstGeom>
          <a:noFill/>
        </p:spPr>
        <p:txBody>
          <a:bodyPr wrap="square" rtlCol="0">
            <a:spAutoFit/>
          </a:bodyPr>
          <a:lstStyle/>
          <a:p>
            <a:r>
              <a:rPr lang="en-US" sz="2400" i="1" dirty="0" smtClean="0">
                <a:solidFill>
                  <a:srgbClr val="0000FF"/>
                </a:solidFill>
                <a:latin typeface="Times New Roman"/>
                <a:cs typeface="Times New Roman"/>
              </a:rPr>
              <a:t>Excuses (reasons) for failure </a:t>
            </a:r>
            <a:r>
              <a:rPr lang="en-US" sz="2400" i="1" dirty="0" err="1" smtClean="0">
                <a:solidFill>
                  <a:srgbClr val="0000FF"/>
                </a:solidFill>
                <a:latin typeface="Times New Roman"/>
                <a:cs typeface="Times New Roman"/>
              </a:rPr>
              <a:t>y</a:t>
            </a:r>
            <a:r>
              <a:rPr lang="en-US" sz="2400" i="1" dirty="0" smtClean="0">
                <a:solidFill>
                  <a:srgbClr val="0000FF"/>
                </a:solidFill>
                <a:latin typeface="Times New Roman"/>
                <a:cs typeface="Times New Roman"/>
              </a:rPr>
              <a:t> &gt; 0: meson exchange, </a:t>
            </a:r>
            <a:r>
              <a:rPr lang="en-US" sz="2400" i="1" dirty="0" err="1" smtClean="0">
                <a:solidFill>
                  <a:srgbClr val="0000FF"/>
                </a:solidFill>
                <a:latin typeface="Times New Roman"/>
                <a:cs typeface="Times New Roman"/>
              </a:rPr>
              <a:t>pion</a:t>
            </a:r>
            <a:r>
              <a:rPr lang="en-US" sz="2400" i="1" dirty="0" smtClean="0">
                <a:solidFill>
                  <a:srgbClr val="0000FF"/>
                </a:solidFill>
                <a:latin typeface="Times New Roman"/>
                <a:cs typeface="Times New Roman"/>
              </a:rPr>
              <a:t> production, tail of the delta.</a:t>
            </a:r>
            <a:endParaRPr lang="en-US" sz="2400" i="1" dirty="0">
              <a:solidFill>
                <a:srgbClr val="0000FF"/>
              </a:solidFill>
              <a:latin typeface="Times New Roman"/>
              <a:cs typeface="Times New Roman"/>
            </a:endParaRPr>
          </a:p>
        </p:txBody>
      </p:sp>
      <p:graphicFrame>
        <p:nvGraphicFramePr>
          <p:cNvPr id="11" name="Object 10"/>
          <p:cNvGraphicFramePr>
            <a:graphicFrameLocks noChangeAspect="1"/>
          </p:cNvGraphicFramePr>
          <p:nvPr>
            <p:extLst>
              <p:ext uri="{D42A27DB-BD31-4B8C-83A1-F6EECF244321}">
                <p14:modId xmlns:p14="http://schemas.microsoft.com/office/powerpoint/2010/main" val="2157398753"/>
              </p:ext>
            </p:extLst>
          </p:nvPr>
        </p:nvGraphicFramePr>
        <p:xfrm>
          <a:off x="4502150" y="3321050"/>
          <a:ext cx="139700" cy="215900"/>
        </p:xfrm>
        <a:graphic>
          <a:graphicData uri="http://schemas.openxmlformats.org/presentationml/2006/ole">
            <mc:AlternateContent xmlns:mc="http://schemas.openxmlformats.org/markup-compatibility/2006">
              <mc:Choice xmlns:v="urn:schemas-microsoft-com:vml" Requires="v">
                <p:oleObj spid="_x0000_s6164" name="Equation" r:id="rId5" imgW="139700" imgH="215900" progId="Equation.DSMT4">
                  <p:embed/>
                </p:oleObj>
              </mc:Choice>
              <mc:Fallback>
                <p:oleObj name="Equation" r:id="rId5" imgW="139700" imgH="215900" progId="Equation.DSMT4">
                  <p:embed/>
                  <p:pic>
                    <p:nvPicPr>
                      <p:cNvPr id="0" name=""/>
                      <p:cNvPicPr/>
                      <p:nvPr/>
                    </p:nvPicPr>
                    <p:blipFill>
                      <a:blip r:embed="rId6"/>
                      <a:stretch>
                        <a:fillRect/>
                      </a:stretch>
                    </p:blipFill>
                    <p:spPr>
                      <a:xfrm>
                        <a:off x="4502150" y="3321050"/>
                        <a:ext cx="139700" cy="215900"/>
                      </a:xfrm>
                      <a:prstGeom prst="rect">
                        <a:avLst/>
                      </a:prstGeom>
                    </p:spPr>
                  </p:pic>
                </p:oleObj>
              </mc:Fallback>
            </mc:AlternateContent>
          </a:graphicData>
        </a:graphic>
      </p:graphicFrame>
      <p:sp>
        <p:nvSpPr>
          <p:cNvPr id="12" name="TextBox 11"/>
          <p:cNvSpPr txBox="1"/>
          <p:nvPr/>
        </p:nvSpPr>
        <p:spPr>
          <a:xfrm>
            <a:off x="360586" y="4217895"/>
            <a:ext cx="8563281" cy="1200328"/>
          </a:xfrm>
          <a:prstGeom prst="rect">
            <a:avLst/>
          </a:prstGeom>
          <a:noFill/>
        </p:spPr>
        <p:txBody>
          <a:bodyPr wrap="square" rtlCol="0">
            <a:spAutoFit/>
          </a:bodyPr>
          <a:lstStyle/>
          <a:p>
            <a:r>
              <a:rPr lang="en-US" sz="2400" i="1" dirty="0" smtClean="0">
                <a:solidFill>
                  <a:srgbClr val="FF0000"/>
                </a:solidFill>
                <a:latin typeface="Times New Roman"/>
                <a:cs typeface="Times New Roman"/>
              </a:rPr>
              <a:t>At y =(ω</a:t>
            </a:r>
            <a:r>
              <a:rPr lang="en-US" sz="2400" i="1" baseline="30000" dirty="0" smtClean="0">
                <a:solidFill>
                  <a:srgbClr val="FF0000"/>
                </a:solidFill>
                <a:latin typeface="Times New Roman"/>
                <a:cs typeface="Times New Roman"/>
              </a:rPr>
              <a:t>2</a:t>
            </a:r>
            <a:r>
              <a:rPr lang="en-US" sz="2400" i="1" dirty="0" smtClean="0">
                <a:solidFill>
                  <a:srgbClr val="FF0000"/>
                </a:solidFill>
                <a:latin typeface="Times New Roman"/>
                <a:cs typeface="Times New Roman"/>
              </a:rPr>
              <a:t>+2mω)</a:t>
            </a:r>
            <a:r>
              <a:rPr lang="en-US" sz="2400" i="1" baseline="30000" dirty="0" smtClean="0">
                <a:solidFill>
                  <a:srgbClr val="FF0000"/>
                </a:solidFill>
                <a:latin typeface="Times New Roman"/>
                <a:cs typeface="Times New Roman"/>
              </a:rPr>
              <a:t>1/2 </a:t>
            </a:r>
            <a:r>
              <a:rPr lang="en-US" sz="2400" i="1" dirty="0" smtClean="0">
                <a:solidFill>
                  <a:srgbClr val="FF0000"/>
                </a:solidFill>
                <a:latin typeface="Times New Roman"/>
                <a:cs typeface="Times New Roman"/>
              </a:rPr>
              <a:t>- q =0    </a:t>
            </a:r>
            <a:r>
              <a:rPr lang="en-US" sz="2400" i="1" dirty="0" err="1" smtClean="0">
                <a:solidFill>
                  <a:srgbClr val="FF0000"/>
                </a:solidFill>
                <a:latin typeface="Times New Roman"/>
                <a:cs typeface="Times New Roman"/>
              </a:rPr>
              <a:t>ω</a:t>
            </a:r>
            <a:r>
              <a:rPr lang="en-US" sz="2400" i="1" dirty="0" smtClean="0">
                <a:solidFill>
                  <a:srgbClr val="FF0000"/>
                </a:solidFill>
                <a:latin typeface="Times New Roman"/>
                <a:cs typeface="Times New Roman"/>
              </a:rPr>
              <a:t>=Q</a:t>
            </a:r>
            <a:r>
              <a:rPr lang="en-US" sz="2400" i="1" baseline="30000" dirty="0" smtClean="0">
                <a:solidFill>
                  <a:srgbClr val="FF0000"/>
                </a:solidFill>
                <a:latin typeface="Times New Roman"/>
                <a:cs typeface="Times New Roman"/>
              </a:rPr>
              <a:t>2</a:t>
            </a:r>
            <a:r>
              <a:rPr lang="en-US" sz="2400" i="1" dirty="0" smtClean="0">
                <a:solidFill>
                  <a:srgbClr val="FF0000"/>
                </a:solidFill>
                <a:latin typeface="Times New Roman"/>
                <a:cs typeface="Times New Roman"/>
              </a:rPr>
              <a:t>/2m scattering off nucleon at rest</a:t>
            </a:r>
          </a:p>
          <a:p>
            <a:r>
              <a:rPr lang="en-US" sz="2400" i="1" dirty="0" smtClean="0">
                <a:solidFill>
                  <a:srgbClr val="FF0000"/>
                </a:solidFill>
                <a:latin typeface="Times New Roman"/>
                <a:cs typeface="Times New Roman"/>
              </a:rPr>
              <a:t>                            y &lt;0  smaller energy loss</a:t>
            </a:r>
          </a:p>
          <a:p>
            <a:r>
              <a:rPr lang="en-US" sz="2400" i="1" dirty="0" smtClean="0">
                <a:solidFill>
                  <a:srgbClr val="FF0000"/>
                </a:solidFill>
                <a:latin typeface="Times New Roman"/>
                <a:cs typeface="Times New Roman"/>
              </a:rPr>
              <a:t>                            y &gt;0  greater energy loss</a:t>
            </a:r>
            <a:endParaRPr lang="en-US" sz="2400" i="1" dirty="0">
              <a:solidFill>
                <a:srgbClr val="FF0000"/>
              </a:solidFill>
              <a:latin typeface="Times New Roman"/>
              <a:cs typeface="Times New Roman"/>
            </a:endParaRPr>
          </a:p>
        </p:txBody>
      </p:sp>
    </p:spTree>
    <p:extLst>
      <p:ext uri="{BB962C8B-B14F-4D97-AF65-F5344CB8AC3E}">
        <p14:creationId xmlns:p14="http://schemas.microsoft.com/office/powerpoint/2010/main" val="325395727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37"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900" decel="100000" fill="hold"/>
                                        <p:tgtEl>
                                          <p:spTgt spid="8"/>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55600" y="1037166"/>
            <a:ext cx="4564591" cy="3363383"/>
          </a:xfrm>
          <a:prstGeom prst="rect">
            <a:avLst/>
          </a:prstGeom>
        </p:spPr>
      </p:pic>
      <p:sp>
        <p:nvSpPr>
          <p:cNvPr id="3" name="TextBox 2"/>
          <p:cNvSpPr txBox="1"/>
          <p:nvPr/>
        </p:nvSpPr>
        <p:spPr>
          <a:xfrm>
            <a:off x="575734" y="39707"/>
            <a:ext cx="7924800" cy="954107"/>
          </a:xfrm>
          <a:prstGeom prst="rect">
            <a:avLst/>
          </a:prstGeom>
          <a:noFill/>
        </p:spPr>
        <p:txBody>
          <a:bodyPr wrap="square" rtlCol="0">
            <a:spAutoFit/>
          </a:bodyPr>
          <a:lstStyle/>
          <a:p>
            <a:pPr algn="ctr"/>
            <a:r>
              <a:rPr lang="en-US" sz="2800" u="sng" dirty="0" smtClean="0"/>
              <a:t>Separating Scaling </a:t>
            </a:r>
            <a:r>
              <a:rPr lang="en-US" sz="2800" dirty="0" smtClean="0"/>
              <a:t>into its </a:t>
            </a:r>
            <a:r>
              <a:rPr lang="en-US" sz="2800" u="sng" dirty="0" smtClean="0"/>
              <a:t>Longitudinal</a:t>
            </a:r>
            <a:r>
              <a:rPr lang="en-US" sz="2800" dirty="0" smtClean="0"/>
              <a:t> and </a:t>
            </a:r>
            <a:r>
              <a:rPr lang="en-US" sz="2800" u="sng" dirty="0" smtClean="0"/>
              <a:t>Transverse Responses </a:t>
            </a:r>
            <a:r>
              <a:rPr lang="en-US" sz="2800" dirty="0" smtClean="0"/>
              <a:t>   </a:t>
            </a:r>
            <a:r>
              <a:rPr lang="en-US" sz="2000" dirty="0" smtClean="0">
                <a:solidFill>
                  <a:srgbClr val="FF0000"/>
                </a:solidFill>
              </a:rPr>
              <a:t>Phys. Rev. </a:t>
            </a:r>
            <a:r>
              <a:rPr lang="en-US" sz="2000" b="1" dirty="0" smtClean="0">
                <a:solidFill>
                  <a:srgbClr val="FF0000"/>
                </a:solidFill>
              </a:rPr>
              <a:t>C60</a:t>
            </a:r>
            <a:r>
              <a:rPr lang="en-US" sz="2000" dirty="0" smtClean="0">
                <a:solidFill>
                  <a:srgbClr val="FF0000"/>
                </a:solidFill>
              </a:rPr>
              <a:t>, 065502 (1999)</a:t>
            </a:r>
            <a:endParaRPr lang="en-US" sz="2000" dirty="0">
              <a:solidFill>
                <a:srgbClr val="FF0000"/>
              </a:solidFill>
            </a:endParaRPr>
          </a:p>
        </p:txBody>
      </p:sp>
      <p:sp>
        <p:nvSpPr>
          <p:cNvPr id="4" name="TextBox 3"/>
          <p:cNvSpPr txBox="1"/>
          <p:nvPr/>
        </p:nvSpPr>
        <p:spPr>
          <a:xfrm>
            <a:off x="2099733" y="1578001"/>
            <a:ext cx="1693333" cy="369332"/>
          </a:xfrm>
          <a:prstGeom prst="rect">
            <a:avLst/>
          </a:prstGeom>
          <a:noFill/>
        </p:spPr>
        <p:txBody>
          <a:bodyPr wrap="square" rtlCol="0">
            <a:spAutoFit/>
          </a:bodyPr>
          <a:lstStyle/>
          <a:p>
            <a:r>
              <a:rPr lang="en-US" dirty="0" smtClean="0"/>
              <a:t>Longitudinal</a:t>
            </a:r>
            <a:endParaRPr lang="en-US" dirty="0"/>
          </a:p>
        </p:txBody>
      </p:sp>
      <p:sp>
        <p:nvSpPr>
          <p:cNvPr id="5" name="TextBox 4"/>
          <p:cNvSpPr txBox="1"/>
          <p:nvPr/>
        </p:nvSpPr>
        <p:spPr>
          <a:xfrm>
            <a:off x="6597241" y="3776133"/>
            <a:ext cx="1683159" cy="369332"/>
          </a:xfrm>
          <a:prstGeom prst="rect">
            <a:avLst/>
          </a:prstGeom>
          <a:noFill/>
        </p:spPr>
        <p:txBody>
          <a:bodyPr wrap="square" rtlCol="0">
            <a:spAutoFit/>
          </a:bodyPr>
          <a:lstStyle/>
          <a:p>
            <a:r>
              <a:rPr lang="en-US" dirty="0" smtClean="0"/>
              <a:t>Transverse</a:t>
            </a:r>
            <a:endParaRPr lang="en-US" dirty="0"/>
          </a:p>
        </p:txBody>
      </p:sp>
      <p:pic>
        <p:nvPicPr>
          <p:cNvPr id="10" name="Picture 9"/>
          <p:cNvPicPr>
            <a:picLocks noChangeAspect="1"/>
          </p:cNvPicPr>
          <p:nvPr/>
        </p:nvPicPr>
        <p:blipFill>
          <a:blip r:embed="rId4"/>
          <a:srcRect l="3716" r="3468"/>
          <a:stretch>
            <a:fillRect/>
          </a:stretch>
        </p:blipFill>
        <p:spPr>
          <a:xfrm>
            <a:off x="4725393" y="1054099"/>
            <a:ext cx="4418607" cy="3363383"/>
          </a:xfrm>
          <a:prstGeom prst="rect">
            <a:avLst/>
          </a:prstGeom>
        </p:spPr>
      </p:pic>
      <p:sp>
        <p:nvSpPr>
          <p:cNvPr id="11" name="TextBox 10"/>
          <p:cNvSpPr txBox="1"/>
          <p:nvPr/>
        </p:nvSpPr>
        <p:spPr>
          <a:xfrm>
            <a:off x="6597241" y="3136384"/>
            <a:ext cx="1683159" cy="369332"/>
          </a:xfrm>
          <a:prstGeom prst="rect">
            <a:avLst/>
          </a:prstGeom>
          <a:noFill/>
        </p:spPr>
        <p:txBody>
          <a:bodyPr wrap="square" rtlCol="0">
            <a:spAutoFit/>
          </a:bodyPr>
          <a:lstStyle/>
          <a:p>
            <a:r>
              <a:rPr lang="en-US" dirty="0" smtClean="0"/>
              <a:t>Transverse</a:t>
            </a:r>
            <a:endParaRPr lang="en-US" dirty="0"/>
          </a:p>
        </p:txBody>
      </p:sp>
      <p:graphicFrame>
        <p:nvGraphicFramePr>
          <p:cNvPr id="7" name="Object 6"/>
          <p:cNvGraphicFramePr>
            <a:graphicFrameLocks noChangeAspect="1"/>
          </p:cNvGraphicFramePr>
          <p:nvPr>
            <p:extLst>
              <p:ext uri="{D42A27DB-BD31-4B8C-83A1-F6EECF244321}">
                <p14:modId xmlns:p14="http://schemas.microsoft.com/office/powerpoint/2010/main" val="1988052268"/>
              </p:ext>
            </p:extLst>
          </p:nvPr>
        </p:nvGraphicFramePr>
        <p:xfrm>
          <a:off x="4502150" y="3321050"/>
          <a:ext cx="139700" cy="215900"/>
        </p:xfrm>
        <a:graphic>
          <a:graphicData uri="http://schemas.openxmlformats.org/presentationml/2006/ole">
            <mc:AlternateContent xmlns:mc="http://schemas.openxmlformats.org/markup-compatibility/2006">
              <mc:Choice xmlns:v="urn:schemas-microsoft-com:vml" Requires="v">
                <p:oleObj spid="_x0000_s7189" name="Equation" r:id="rId5" imgW="139700" imgH="215900" progId="Equation.DSMT4">
                  <p:embed/>
                </p:oleObj>
              </mc:Choice>
              <mc:Fallback>
                <p:oleObj name="Equation" r:id="rId5" imgW="139700" imgH="215900" progId="Equation.DSMT4">
                  <p:embed/>
                  <p:pic>
                    <p:nvPicPr>
                      <p:cNvPr id="0" name=""/>
                      <p:cNvPicPr/>
                      <p:nvPr/>
                    </p:nvPicPr>
                    <p:blipFill>
                      <a:blip r:embed="rId6"/>
                      <a:stretch>
                        <a:fillRect/>
                      </a:stretch>
                    </p:blipFill>
                    <p:spPr>
                      <a:xfrm>
                        <a:off x="4502150" y="3321050"/>
                        <a:ext cx="139700" cy="215900"/>
                      </a:xfrm>
                      <a:prstGeom prst="rect">
                        <a:avLst/>
                      </a:prstGeom>
                    </p:spPr>
                  </p:pic>
                </p:oleObj>
              </mc:Fallback>
            </mc:AlternateContent>
          </a:graphicData>
        </a:graphic>
      </p:graphicFrame>
      <p:pic>
        <p:nvPicPr>
          <p:cNvPr id="12" name="Picture 11"/>
          <p:cNvPicPr>
            <a:picLocks noChangeAspect="1"/>
          </p:cNvPicPr>
          <p:nvPr/>
        </p:nvPicPr>
        <p:blipFill>
          <a:blip r:embed="rId7"/>
          <a:stretch>
            <a:fillRect/>
          </a:stretch>
        </p:blipFill>
        <p:spPr>
          <a:xfrm>
            <a:off x="3731552" y="4175311"/>
            <a:ext cx="679581" cy="594634"/>
          </a:xfrm>
          <a:prstGeom prst="rect">
            <a:avLst/>
          </a:prstGeom>
        </p:spPr>
      </p:pic>
      <p:sp>
        <p:nvSpPr>
          <p:cNvPr id="13" name="TextBox 12"/>
          <p:cNvSpPr txBox="1"/>
          <p:nvPr/>
        </p:nvSpPr>
        <p:spPr>
          <a:xfrm>
            <a:off x="495300" y="4232816"/>
            <a:ext cx="3576043" cy="369332"/>
          </a:xfrm>
          <a:prstGeom prst="rect">
            <a:avLst/>
          </a:prstGeom>
          <a:noFill/>
        </p:spPr>
        <p:txBody>
          <a:bodyPr wrap="square" rtlCol="0">
            <a:spAutoFit/>
          </a:bodyPr>
          <a:lstStyle/>
          <a:p>
            <a:r>
              <a:rPr lang="en-US" dirty="0" smtClean="0"/>
              <a:t>  Dimensionless scaling variable:  </a:t>
            </a:r>
            <a:endParaRPr lang="en-US" dirty="0"/>
          </a:p>
        </p:txBody>
      </p:sp>
      <p:sp>
        <p:nvSpPr>
          <p:cNvPr id="15" name="TextBox 14"/>
          <p:cNvSpPr txBox="1"/>
          <p:nvPr/>
        </p:nvSpPr>
        <p:spPr>
          <a:xfrm>
            <a:off x="1864783" y="2013465"/>
            <a:ext cx="2334684" cy="338554"/>
          </a:xfrm>
          <a:prstGeom prst="rect">
            <a:avLst/>
          </a:prstGeom>
          <a:noFill/>
        </p:spPr>
        <p:txBody>
          <a:bodyPr wrap="square" rtlCol="0">
            <a:spAutoFit/>
          </a:bodyPr>
          <a:lstStyle/>
          <a:p>
            <a:r>
              <a:rPr lang="en-US" sz="1600" dirty="0" err="1" smtClean="0"/>
              <a:t>Intergal</a:t>
            </a:r>
            <a:r>
              <a:rPr lang="en-US" sz="1600" dirty="0" smtClean="0"/>
              <a:t> under curve ~1</a:t>
            </a:r>
            <a:endParaRPr lang="en-US" sz="1600" dirty="0"/>
          </a:p>
        </p:txBody>
      </p:sp>
      <p:sp>
        <p:nvSpPr>
          <p:cNvPr id="6" name="TextBox 5"/>
          <p:cNvSpPr txBox="1"/>
          <p:nvPr/>
        </p:nvSpPr>
        <p:spPr>
          <a:xfrm>
            <a:off x="772583" y="4661467"/>
            <a:ext cx="6570133" cy="369332"/>
          </a:xfrm>
          <a:prstGeom prst="rect">
            <a:avLst/>
          </a:prstGeom>
          <a:noFill/>
        </p:spPr>
        <p:txBody>
          <a:bodyPr wrap="square" rtlCol="0">
            <a:spAutoFit/>
          </a:bodyPr>
          <a:lstStyle/>
          <a:p>
            <a:r>
              <a:rPr lang="en-US" dirty="0" smtClean="0"/>
              <a:t>The responses are normalized so that in a Relativistic Fermi Gas:</a:t>
            </a:r>
            <a:endParaRPr lang="en-US" dirty="0"/>
          </a:p>
        </p:txBody>
      </p:sp>
      <p:sp>
        <p:nvSpPr>
          <p:cNvPr id="8" name="TextBox 7"/>
          <p:cNvSpPr txBox="1"/>
          <p:nvPr/>
        </p:nvSpPr>
        <p:spPr>
          <a:xfrm>
            <a:off x="787400" y="5023884"/>
            <a:ext cx="7713134" cy="923330"/>
          </a:xfrm>
          <a:prstGeom prst="rect">
            <a:avLst/>
          </a:prstGeom>
          <a:noFill/>
        </p:spPr>
        <p:txBody>
          <a:bodyPr wrap="square" rtlCol="0">
            <a:spAutoFit/>
          </a:bodyPr>
          <a:lstStyle/>
          <a:p>
            <a:r>
              <a:rPr lang="en-US" dirty="0" smtClean="0"/>
              <a:t>            satisfies the expected Coulomb sum rule, but its asymmetry in          indicates an energy loss greater than impulse approximation scattering off a single nucleon. </a:t>
            </a:r>
          </a:p>
        </p:txBody>
      </p:sp>
      <p:pic>
        <p:nvPicPr>
          <p:cNvPr id="9" name="Picture 8"/>
          <p:cNvPicPr>
            <a:picLocks noChangeAspect="1"/>
          </p:cNvPicPr>
          <p:nvPr/>
        </p:nvPicPr>
        <p:blipFill>
          <a:blip r:embed="rId8"/>
          <a:stretch>
            <a:fillRect/>
          </a:stretch>
        </p:blipFill>
        <p:spPr>
          <a:xfrm>
            <a:off x="6808231" y="4661467"/>
            <a:ext cx="1744134" cy="362417"/>
          </a:xfrm>
          <a:prstGeom prst="rect">
            <a:avLst/>
          </a:prstGeom>
        </p:spPr>
      </p:pic>
      <p:pic>
        <p:nvPicPr>
          <p:cNvPr id="14" name="Picture 13"/>
          <p:cNvPicPr>
            <a:picLocks noChangeAspect="1"/>
          </p:cNvPicPr>
          <p:nvPr/>
        </p:nvPicPr>
        <p:blipFill>
          <a:blip r:embed="rId9"/>
          <a:stretch>
            <a:fillRect/>
          </a:stretch>
        </p:blipFill>
        <p:spPr>
          <a:xfrm>
            <a:off x="772583" y="5000085"/>
            <a:ext cx="692150" cy="371398"/>
          </a:xfrm>
          <a:prstGeom prst="rect">
            <a:avLst/>
          </a:prstGeom>
        </p:spPr>
      </p:pic>
      <p:pic>
        <p:nvPicPr>
          <p:cNvPr id="16" name="Picture 15"/>
          <p:cNvPicPr>
            <a:picLocks noChangeAspect="1"/>
          </p:cNvPicPr>
          <p:nvPr/>
        </p:nvPicPr>
        <p:blipFill>
          <a:blip r:embed="rId10"/>
          <a:stretch>
            <a:fillRect/>
          </a:stretch>
        </p:blipFill>
        <p:spPr>
          <a:xfrm>
            <a:off x="7342716" y="5033901"/>
            <a:ext cx="337582" cy="337582"/>
          </a:xfrm>
          <a:prstGeom prst="rect">
            <a:avLst/>
          </a:prstGeom>
        </p:spPr>
      </p:pic>
      <p:pic>
        <p:nvPicPr>
          <p:cNvPr id="17" name="Picture 16"/>
          <p:cNvPicPr>
            <a:picLocks noChangeAspect="1"/>
          </p:cNvPicPr>
          <p:nvPr/>
        </p:nvPicPr>
        <p:blipFill>
          <a:blip r:embed="rId11"/>
          <a:stretch>
            <a:fillRect/>
          </a:stretch>
        </p:blipFill>
        <p:spPr>
          <a:xfrm>
            <a:off x="749299" y="5896724"/>
            <a:ext cx="745067" cy="399792"/>
          </a:xfrm>
          <a:prstGeom prst="rect">
            <a:avLst/>
          </a:prstGeom>
        </p:spPr>
      </p:pic>
      <p:sp>
        <p:nvSpPr>
          <p:cNvPr id="18" name="TextBox 17"/>
          <p:cNvSpPr txBox="1"/>
          <p:nvPr/>
        </p:nvSpPr>
        <p:spPr>
          <a:xfrm>
            <a:off x="1389591" y="5927184"/>
            <a:ext cx="4618567" cy="369332"/>
          </a:xfrm>
          <a:prstGeom prst="rect">
            <a:avLst/>
          </a:prstGeom>
          <a:noFill/>
        </p:spPr>
        <p:txBody>
          <a:bodyPr wrap="square" rtlCol="0">
            <a:spAutoFit/>
          </a:bodyPr>
          <a:lstStyle/>
          <a:p>
            <a:r>
              <a:rPr lang="en-US" dirty="0"/>
              <a:t>s</a:t>
            </a:r>
            <a:r>
              <a:rPr lang="en-US" dirty="0" smtClean="0"/>
              <a:t>hows clear enhancement for q &gt; 300 MeV/c</a:t>
            </a:r>
            <a:endParaRPr lang="en-US" dirty="0"/>
          </a:p>
        </p:txBody>
      </p:sp>
      <p:sp>
        <p:nvSpPr>
          <p:cNvPr id="19" name="TextBox 18"/>
          <p:cNvSpPr txBox="1"/>
          <p:nvPr/>
        </p:nvSpPr>
        <p:spPr>
          <a:xfrm>
            <a:off x="4411132" y="4263017"/>
            <a:ext cx="4732867" cy="369332"/>
          </a:xfrm>
          <a:prstGeom prst="rect">
            <a:avLst/>
          </a:prstGeom>
          <a:noFill/>
        </p:spPr>
        <p:txBody>
          <a:bodyPr wrap="square" rtlCol="0">
            <a:spAutoFit/>
          </a:bodyPr>
          <a:lstStyle/>
          <a:p>
            <a:r>
              <a:rPr lang="en-US" dirty="0" smtClean="0">
                <a:cs typeface="Times New Roman"/>
              </a:rPr>
              <a:t>allows comparing different nuclei: </a:t>
            </a:r>
            <a:r>
              <a:rPr lang="en-US" dirty="0" err="1" smtClean="0">
                <a:cs typeface="Times New Roman"/>
              </a:rPr>
              <a:t>superscaling</a:t>
            </a:r>
            <a:r>
              <a:rPr lang="en-US" dirty="0" smtClean="0">
                <a:cs typeface="Times New Roman"/>
              </a:rPr>
              <a:t> </a:t>
            </a:r>
            <a:endParaRPr lang="en-US" dirty="0">
              <a:cs typeface="Times New Roman"/>
            </a:endParaRPr>
          </a:p>
        </p:txBody>
      </p:sp>
    </p:spTree>
    <p:extLst>
      <p:ext uri="{BB962C8B-B14F-4D97-AF65-F5344CB8AC3E}">
        <p14:creationId xmlns:p14="http://schemas.microsoft.com/office/powerpoint/2010/main" val="286380654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8"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590</TotalTime>
  <Words>2792</Words>
  <Application>Microsoft Macintosh PowerPoint</Application>
  <PresentationFormat>On-screen Show (4:3)</PresentationFormat>
  <Paragraphs>283</Paragraphs>
  <Slides>46</Slides>
  <Notes>1</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46</vt:i4>
      </vt:variant>
    </vt:vector>
  </HeadingPairs>
  <TitlesOfParts>
    <vt:vector size="49" baseType="lpstr">
      <vt:lpstr>Office Theme</vt:lpstr>
      <vt:lpstr>Equation</vt:lpstr>
      <vt:lpstr>Equation.DSMT4</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dcsadmin User</dc:creator>
  <cp:lastModifiedBy>dcsadmin User</cp:lastModifiedBy>
  <cp:revision>36</cp:revision>
  <dcterms:created xsi:type="dcterms:W3CDTF">2013-01-31T20:46:19Z</dcterms:created>
  <dcterms:modified xsi:type="dcterms:W3CDTF">2013-02-07T23:39:18Z</dcterms:modified>
</cp:coreProperties>
</file>