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avi" ContentType="video/avi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8"/>
  </p:notesMasterIdLst>
  <p:sldIdLst>
    <p:sldId id="257" r:id="rId5"/>
    <p:sldId id="299" r:id="rId6"/>
    <p:sldId id="424" r:id="rId7"/>
    <p:sldId id="423" r:id="rId8"/>
    <p:sldId id="305" r:id="rId9"/>
    <p:sldId id="339" r:id="rId10"/>
    <p:sldId id="485" r:id="rId11"/>
    <p:sldId id="379" r:id="rId12"/>
    <p:sldId id="338" r:id="rId13"/>
    <p:sldId id="427" r:id="rId14"/>
    <p:sldId id="490" r:id="rId15"/>
    <p:sldId id="306" r:id="rId16"/>
    <p:sldId id="419" r:id="rId17"/>
    <p:sldId id="421" r:id="rId18"/>
    <p:sldId id="440" r:id="rId19"/>
    <p:sldId id="420" r:id="rId20"/>
    <p:sldId id="429" r:id="rId21"/>
    <p:sldId id="398" r:id="rId22"/>
    <p:sldId id="399" r:id="rId23"/>
    <p:sldId id="425" r:id="rId24"/>
    <p:sldId id="430" r:id="rId25"/>
    <p:sldId id="431" r:id="rId26"/>
    <p:sldId id="426" r:id="rId27"/>
    <p:sldId id="346" r:id="rId28"/>
    <p:sldId id="347" r:id="rId29"/>
    <p:sldId id="317" r:id="rId30"/>
    <p:sldId id="433" r:id="rId31"/>
    <p:sldId id="445" r:id="rId32"/>
    <p:sldId id="436" r:id="rId33"/>
    <p:sldId id="435" r:id="rId34"/>
    <p:sldId id="437" r:id="rId35"/>
    <p:sldId id="438" r:id="rId36"/>
    <p:sldId id="439" r:id="rId37"/>
    <p:sldId id="446" r:id="rId38"/>
    <p:sldId id="486" r:id="rId39"/>
    <p:sldId id="444" r:id="rId40"/>
    <p:sldId id="472" r:id="rId41"/>
    <p:sldId id="369" r:id="rId42"/>
    <p:sldId id="470" r:id="rId43"/>
    <p:sldId id="471" r:id="rId44"/>
    <p:sldId id="468" r:id="rId45"/>
    <p:sldId id="469" r:id="rId46"/>
    <p:sldId id="473" r:id="rId47"/>
    <p:sldId id="476" r:id="rId48"/>
    <p:sldId id="475" r:id="rId49"/>
    <p:sldId id="495" r:id="rId50"/>
    <p:sldId id="370" r:id="rId51"/>
    <p:sldId id="466" r:id="rId52"/>
    <p:sldId id="462" r:id="rId53"/>
    <p:sldId id="461" r:id="rId54"/>
    <p:sldId id="453" r:id="rId55"/>
    <p:sldId id="348" r:id="rId56"/>
    <p:sldId id="414" r:id="rId57"/>
    <p:sldId id="415" r:id="rId58"/>
    <p:sldId id="361" r:id="rId59"/>
    <p:sldId id="324" r:id="rId60"/>
    <p:sldId id="489" r:id="rId61"/>
    <p:sldId id="454" r:id="rId62"/>
    <p:sldId id="491" r:id="rId63"/>
    <p:sldId id="456" r:id="rId64"/>
    <p:sldId id="457" r:id="rId65"/>
    <p:sldId id="459" r:id="rId66"/>
    <p:sldId id="458" r:id="rId67"/>
    <p:sldId id="460" r:id="rId68"/>
    <p:sldId id="465" r:id="rId69"/>
    <p:sldId id="484" r:id="rId70"/>
    <p:sldId id="479" r:id="rId71"/>
    <p:sldId id="481" r:id="rId72"/>
    <p:sldId id="488" r:id="rId73"/>
    <p:sldId id="483" r:id="rId74"/>
    <p:sldId id="492" r:id="rId75"/>
    <p:sldId id="493" r:id="rId76"/>
    <p:sldId id="494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20B0"/>
    <a:srgbClr val="9DAACF"/>
    <a:srgbClr val="99A3D3"/>
    <a:srgbClr val="A7AFD9"/>
    <a:srgbClr val="B1B8DD"/>
    <a:srgbClr val="A5ADD7"/>
    <a:srgbClr val="6B79BD"/>
    <a:srgbClr val="7A8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34" autoAdjust="0"/>
    <p:restoredTop sz="92663" autoAdjust="0"/>
  </p:normalViewPr>
  <p:slideViewPr>
    <p:cSldViewPr>
      <p:cViewPr varScale="1">
        <p:scale>
          <a:sx n="124" d="100"/>
          <a:sy n="124" d="100"/>
        </p:scale>
        <p:origin x="-5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lib_project\Reports%20Presentations%20Images%20and%20Tables\Tables\GLIBs%20v3%20initial%20test%20and%20characterization\GLIB%2038-2012-0001%20(long%20optical%20test)\SFP%20and%20FMC1%20opt%20links%20characterization%20(GLIB%2038-2012-00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>
                <a:latin typeface="Impact" pitchFamily="34" charset="0"/>
              </a:defRPr>
            </a:pPr>
            <a:r>
              <a:rPr lang="en-US" sz="1800" b="0" baseline="0" dirty="0">
                <a:latin typeface="Impact" pitchFamily="34" charset="0"/>
              </a:rPr>
              <a:t>BER </a:t>
            </a:r>
            <a:r>
              <a:rPr lang="en-GB" sz="1800" b="0" baseline="0" noProof="0" dirty="0" smtClean="0">
                <a:latin typeface="Impact" pitchFamily="34" charset="0"/>
              </a:rPr>
              <a:t>vs.</a:t>
            </a:r>
            <a:r>
              <a:rPr lang="en-US" sz="1800" b="0" baseline="0" dirty="0" smtClean="0">
                <a:latin typeface="Impact" pitchFamily="34" charset="0"/>
              </a:rPr>
              <a:t> </a:t>
            </a:r>
            <a:r>
              <a:rPr lang="en-US" sz="1800" b="0" baseline="0" dirty="0">
                <a:latin typeface="Impact" pitchFamily="34" charset="0"/>
              </a:rPr>
              <a:t>OMA</a:t>
            </a:r>
            <a:endParaRPr lang="en-US" sz="1800" b="0" dirty="0">
              <a:latin typeface="Impact" pitchFamily="34" charset="0"/>
            </a:endParaRPr>
          </a:p>
        </c:rich>
      </c:tx>
      <c:layout>
        <c:manualLayout>
          <c:xMode val="edge"/>
          <c:yMode val="edge"/>
          <c:x val="0.42678235182579366"/>
          <c:y val="1.157973435138789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031448894260072"/>
          <c:y val="8.6108694896892407E-2"/>
          <c:w val="0.81223137989006333"/>
          <c:h val="0.78686328606238176"/>
        </c:manualLayout>
      </c:layout>
      <c:scatterChart>
        <c:scatterStyle val="smoothMarker"/>
        <c:varyColors val="0"/>
        <c:ser>
          <c:idx val="0"/>
          <c:order val="0"/>
          <c:tx>
            <c:v>SFP1</c:v>
          </c:tx>
          <c:xVal>
            <c:numRef>
              <c:f>Sheet1!$I$32:$I$53</c:f>
              <c:numCache>
                <c:formatCode>0.00</c:formatCode>
                <c:ptCount val="22"/>
                <c:pt idx="0">
                  <c:v>-24.471480576093697</c:v>
                </c:pt>
                <c:pt idx="1">
                  <c:v>-24.281480576093699</c:v>
                </c:pt>
                <c:pt idx="3">
                  <c:v>-23.771480576093687</c:v>
                </c:pt>
                <c:pt idx="5">
                  <c:v>-23.2414805760937</c:v>
                </c:pt>
                <c:pt idx="7">
                  <c:v>-22.681480576093698</c:v>
                </c:pt>
                <c:pt idx="9">
                  <c:v>-22.231480576093688</c:v>
                </c:pt>
                <c:pt idx="11">
                  <c:v>-21.741480576093693</c:v>
                </c:pt>
                <c:pt idx="13">
                  <c:v>-21.201480576093694</c:v>
                </c:pt>
                <c:pt idx="15">
                  <c:v>-20.721480576093697</c:v>
                </c:pt>
                <c:pt idx="17">
                  <c:v>-20.231480576093695</c:v>
                </c:pt>
                <c:pt idx="19">
                  <c:v>-19.711480576093699</c:v>
                </c:pt>
                <c:pt idx="21">
                  <c:v>-19.401480576093697</c:v>
                </c:pt>
              </c:numCache>
            </c:numRef>
          </c:xVal>
          <c:yVal>
            <c:numRef>
              <c:f>Sheet1!$H$32:$H$53</c:f>
              <c:numCache>
                <c:formatCode>0.00E+00</c:formatCode>
                <c:ptCount val="22"/>
                <c:pt idx="0">
                  <c:v>1.55E-2</c:v>
                </c:pt>
                <c:pt idx="1">
                  <c:v>8.4100000000000008E-3</c:v>
                </c:pt>
                <c:pt idx="3">
                  <c:v>2.8700000000000002E-3</c:v>
                </c:pt>
                <c:pt idx="5">
                  <c:v>9.7599999999999998E-4</c:v>
                </c:pt>
                <c:pt idx="7">
                  <c:v>2.52E-4</c:v>
                </c:pt>
                <c:pt idx="9">
                  <c:v>6.4399999999999993E-5</c:v>
                </c:pt>
                <c:pt idx="11">
                  <c:v>1.06E-5</c:v>
                </c:pt>
                <c:pt idx="13">
                  <c:v>8.7000000000000003E-7</c:v>
                </c:pt>
                <c:pt idx="15">
                  <c:v>5.5999999999999999E-8</c:v>
                </c:pt>
                <c:pt idx="17">
                  <c:v>2.0299999999999998E-9</c:v>
                </c:pt>
                <c:pt idx="19">
                  <c:v>8.5000000000000004E-11</c:v>
                </c:pt>
                <c:pt idx="21">
                  <c:v>4.5700000000000001E-12</c:v>
                </c:pt>
              </c:numCache>
            </c:numRef>
          </c:yVal>
          <c:smooth val="0"/>
        </c:ser>
        <c:ser>
          <c:idx val="1"/>
          <c:order val="1"/>
          <c:tx>
            <c:v>SFP2</c:v>
          </c:tx>
          <c:xVal>
            <c:numRef>
              <c:f>Sheet1!$L$33:$L$53</c:f>
              <c:numCache>
                <c:formatCode>General</c:formatCode>
                <c:ptCount val="21"/>
                <c:pt idx="0" formatCode="0.00">
                  <c:v>-24.331480576093693</c:v>
                </c:pt>
                <c:pt idx="2" formatCode="0.00">
                  <c:v>-23.881480576093693</c:v>
                </c:pt>
                <c:pt idx="4" formatCode="0.00">
                  <c:v>-23.351480576093696</c:v>
                </c:pt>
                <c:pt idx="6" formatCode="0.00">
                  <c:v>-22.841480576093687</c:v>
                </c:pt>
                <c:pt idx="8" formatCode="0.00">
                  <c:v>-22.381480576093701</c:v>
                </c:pt>
                <c:pt idx="10" formatCode="0.00">
                  <c:v>-21.881480576093701</c:v>
                </c:pt>
                <c:pt idx="12" formatCode="0.00">
                  <c:v>-21.371480576093695</c:v>
                </c:pt>
                <c:pt idx="14" formatCode="0.00">
                  <c:v>-20.881480576093693</c:v>
                </c:pt>
                <c:pt idx="16" formatCode="0.00">
                  <c:v>-20.401480576093697</c:v>
                </c:pt>
                <c:pt idx="18" formatCode="0.00">
                  <c:v>-19.891480576093695</c:v>
                </c:pt>
                <c:pt idx="20" formatCode="0.00">
                  <c:v>-19.331480576093696</c:v>
                </c:pt>
              </c:numCache>
            </c:numRef>
          </c:xVal>
          <c:yVal>
            <c:numRef>
              <c:f>Sheet1!$K$33:$K$53</c:f>
              <c:numCache>
                <c:formatCode>General</c:formatCode>
                <c:ptCount val="21"/>
                <c:pt idx="0" formatCode="0.00E+00">
                  <c:v>9.4999999999999998E-3</c:v>
                </c:pt>
                <c:pt idx="2" formatCode="0.00E+00">
                  <c:v>3.7599999999999999E-3</c:v>
                </c:pt>
                <c:pt idx="4" formatCode="0.00E+00">
                  <c:v>1.3799999999999999E-3</c:v>
                </c:pt>
                <c:pt idx="6" formatCode="0.00E+00">
                  <c:v>4.4799999999999999E-4</c:v>
                </c:pt>
                <c:pt idx="8" formatCode="0.00E+00">
                  <c:v>1.2999999999999999E-4</c:v>
                </c:pt>
                <c:pt idx="10" formatCode="0.00E+00">
                  <c:v>2.3099999999999999E-5</c:v>
                </c:pt>
                <c:pt idx="12" formatCode="0.00E+00">
                  <c:v>2.6199999999999999E-6</c:v>
                </c:pt>
                <c:pt idx="14" formatCode="0.00E+00">
                  <c:v>1.9500000000000001E-7</c:v>
                </c:pt>
                <c:pt idx="16" formatCode="0.00E+00">
                  <c:v>8.3400000000000006E-9</c:v>
                </c:pt>
                <c:pt idx="18" formatCode="0.00E+00">
                  <c:v>1.3699999999999999E-10</c:v>
                </c:pt>
                <c:pt idx="20" formatCode="0.00E+00">
                  <c:v>5.4199999999999999E-12</c:v>
                </c:pt>
              </c:numCache>
            </c:numRef>
          </c:yVal>
          <c:smooth val="1"/>
        </c:ser>
        <c:ser>
          <c:idx val="2"/>
          <c:order val="2"/>
          <c:tx>
            <c:v>SFP3</c:v>
          </c:tx>
          <c:xVal>
            <c:numRef>
              <c:f>Sheet1!$O$33:$O$53</c:f>
              <c:numCache>
                <c:formatCode>General</c:formatCode>
                <c:ptCount val="21"/>
                <c:pt idx="0" formatCode="0.00">
                  <c:v>-24.271480576093694</c:v>
                </c:pt>
                <c:pt idx="2" formatCode="0.00">
                  <c:v>-23.841480576093691</c:v>
                </c:pt>
                <c:pt idx="4" formatCode="0.00">
                  <c:v>-23.321480576093695</c:v>
                </c:pt>
                <c:pt idx="6" formatCode="0.00">
                  <c:v>-22.791480576093694</c:v>
                </c:pt>
                <c:pt idx="8" formatCode="0.00">
                  <c:v>-22.331480576093696</c:v>
                </c:pt>
                <c:pt idx="10" formatCode="0.00">
                  <c:v>-21.841480576093698</c:v>
                </c:pt>
                <c:pt idx="12" formatCode="0.00">
                  <c:v>-21.311480576093697</c:v>
                </c:pt>
                <c:pt idx="14" formatCode="0.00">
                  <c:v>-20.81148057609369</c:v>
                </c:pt>
                <c:pt idx="16" formatCode="0.00">
                  <c:v>-20.311480576093693</c:v>
                </c:pt>
                <c:pt idx="18" formatCode="0.00">
                  <c:v>-19.871480576093695</c:v>
                </c:pt>
                <c:pt idx="20" formatCode="0.00">
                  <c:v>-19.371480576093695</c:v>
                </c:pt>
              </c:numCache>
            </c:numRef>
          </c:xVal>
          <c:yVal>
            <c:numRef>
              <c:f>Sheet1!$N$33:$N$53</c:f>
              <c:numCache>
                <c:formatCode>General</c:formatCode>
                <c:ptCount val="21"/>
                <c:pt idx="0" formatCode="0.00E+00">
                  <c:v>8.4700000000000001E-3</c:v>
                </c:pt>
                <c:pt idx="2" formatCode="0.00E+00">
                  <c:v>3.5100000000000001E-3</c:v>
                </c:pt>
                <c:pt idx="4" formatCode="0.00E+00">
                  <c:v>1.2899999999999999E-3</c:v>
                </c:pt>
                <c:pt idx="6" formatCode="0.00E+00">
                  <c:v>3.86E-4</c:v>
                </c:pt>
                <c:pt idx="8" formatCode="0.00E+00">
                  <c:v>1.07E-4</c:v>
                </c:pt>
                <c:pt idx="10" formatCode="0.00E+00">
                  <c:v>1.88E-5</c:v>
                </c:pt>
                <c:pt idx="12" formatCode="0.00E+00">
                  <c:v>1.7400000000000001E-6</c:v>
                </c:pt>
                <c:pt idx="14" formatCode="0.00E+00">
                  <c:v>1.02E-7</c:v>
                </c:pt>
                <c:pt idx="16" formatCode="0.00E+00">
                  <c:v>2.6700000000000001E-9</c:v>
                </c:pt>
                <c:pt idx="18" formatCode="0.00E+00">
                  <c:v>7.4300000000000005E-11</c:v>
                </c:pt>
                <c:pt idx="20" formatCode="0.00E+00">
                  <c:v>4.56E-12</c:v>
                </c:pt>
              </c:numCache>
            </c:numRef>
          </c:yVal>
          <c:smooth val="1"/>
        </c:ser>
        <c:ser>
          <c:idx val="3"/>
          <c:order val="3"/>
          <c:tx>
            <c:v>SFP4</c:v>
          </c:tx>
          <c:xVal>
            <c:numRef>
              <c:f>Sheet1!$R$32:$R$53</c:f>
              <c:numCache>
                <c:formatCode>0.00</c:formatCode>
                <c:ptCount val="22"/>
                <c:pt idx="0">
                  <c:v>-24.581480576093696</c:v>
                </c:pt>
                <c:pt idx="1">
                  <c:v>-24.3114805760937</c:v>
                </c:pt>
                <c:pt idx="3">
                  <c:v>-23.871480576093692</c:v>
                </c:pt>
                <c:pt idx="5">
                  <c:v>-23.351480576093696</c:v>
                </c:pt>
                <c:pt idx="7">
                  <c:v>-22.811480576093697</c:v>
                </c:pt>
                <c:pt idx="9">
                  <c:v>-22.331480576093696</c:v>
                </c:pt>
                <c:pt idx="11">
                  <c:v>-21.871480576093688</c:v>
                </c:pt>
                <c:pt idx="13">
                  <c:v>-21.331480576093689</c:v>
                </c:pt>
                <c:pt idx="15">
                  <c:v>-20.821480576093695</c:v>
                </c:pt>
                <c:pt idx="17">
                  <c:v>-20.36148057609369</c:v>
                </c:pt>
                <c:pt idx="19">
                  <c:v>-19.701480576093697</c:v>
                </c:pt>
                <c:pt idx="21">
                  <c:v>-19.291480576093697</c:v>
                </c:pt>
              </c:numCache>
            </c:numRef>
          </c:xVal>
          <c:yVal>
            <c:numRef>
              <c:f>Sheet1!$Q$32:$Q$53</c:f>
              <c:numCache>
                <c:formatCode>0.00E+00</c:formatCode>
                <c:ptCount val="22"/>
                <c:pt idx="0">
                  <c:v>1.6299999999999999E-2</c:v>
                </c:pt>
                <c:pt idx="1">
                  <c:v>7.4000000000000003E-3</c:v>
                </c:pt>
                <c:pt idx="3">
                  <c:v>2.99E-3</c:v>
                </c:pt>
                <c:pt idx="5">
                  <c:v>1.06E-3</c:v>
                </c:pt>
                <c:pt idx="7">
                  <c:v>3.0499999999999999E-4</c:v>
                </c:pt>
                <c:pt idx="9">
                  <c:v>7.7799999999999994E-5</c:v>
                </c:pt>
                <c:pt idx="11">
                  <c:v>1.45E-5</c:v>
                </c:pt>
                <c:pt idx="13">
                  <c:v>1.28E-6</c:v>
                </c:pt>
                <c:pt idx="15">
                  <c:v>7.1499999999999998E-8</c:v>
                </c:pt>
                <c:pt idx="17">
                  <c:v>2.3699999999999999E-9</c:v>
                </c:pt>
                <c:pt idx="19">
                  <c:v>8.4299999999999996E-11</c:v>
                </c:pt>
                <c:pt idx="21">
                  <c:v>3.75E-12</c:v>
                </c:pt>
              </c:numCache>
            </c:numRef>
          </c:yVal>
          <c:smooth val="1"/>
        </c:ser>
        <c:ser>
          <c:idx val="4"/>
          <c:order val="4"/>
          <c:tx>
            <c:v>FMC1_1</c:v>
          </c:tx>
          <c:xVal>
            <c:numRef>
              <c:f>Sheet1!$U$33:$U$53</c:f>
              <c:numCache>
                <c:formatCode>General</c:formatCode>
                <c:ptCount val="21"/>
                <c:pt idx="0" formatCode="0.00">
                  <c:v>-24.231480576093695</c:v>
                </c:pt>
                <c:pt idx="2" formatCode="0.00">
                  <c:v>-23.751480576093698</c:v>
                </c:pt>
                <c:pt idx="4" formatCode="0.00">
                  <c:v>-23.281480576093692</c:v>
                </c:pt>
                <c:pt idx="6" formatCode="0.00">
                  <c:v>-22.741480576093696</c:v>
                </c:pt>
                <c:pt idx="8" formatCode="0.00">
                  <c:v>-22.261480576093689</c:v>
                </c:pt>
                <c:pt idx="10" formatCode="0.00">
                  <c:v>-21.791480576093697</c:v>
                </c:pt>
                <c:pt idx="12" formatCode="0.00">
                  <c:v>-21.271480576093694</c:v>
                </c:pt>
                <c:pt idx="14" formatCode="0.00">
                  <c:v>-20.751480576093698</c:v>
                </c:pt>
                <c:pt idx="16" formatCode="0.00">
                  <c:v>-20.271480576093694</c:v>
                </c:pt>
                <c:pt idx="18" formatCode="0.00">
                  <c:v>-19.821480576093695</c:v>
                </c:pt>
                <c:pt idx="20" formatCode="0.00">
                  <c:v>-19.241480576093689</c:v>
                </c:pt>
              </c:numCache>
            </c:numRef>
          </c:xVal>
          <c:yVal>
            <c:numRef>
              <c:f>Sheet1!$T$33:$T$53</c:f>
              <c:numCache>
                <c:formatCode>General</c:formatCode>
                <c:ptCount val="21"/>
                <c:pt idx="0" formatCode="0.00E+00">
                  <c:v>7.3600000000000002E-3</c:v>
                </c:pt>
                <c:pt idx="2" formatCode="0.00E+00">
                  <c:v>2.63E-3</c:v>
                </c:pt>
                <c:pt idx="4" formatCode="0.00E+00">
                  <c:v>9.4200000000000002E-4</c:v>
                </c:pt>
                <c:pt idx="6" formatCode="0.00E+00">
                  <c:v>2.4399999999999999E-4</c:v>
                </c:pt>
                <c:pt idx="8" formatCode="0.00E+00">
                  <c:v>5.52E-5</c:v>
                </c:pt>
                <c:pt idx="10" formatCode="0.00E+00">
                  <c:v>9.2499999999999995E-6</c:v>
                </c:pt>
                <c:pt idx="12" formatCode="0.00E+00">
                  <c:v>8.0999999999999997E-7</c:v>
                </c:pt>
                <c:pt idx="14" formatCode="0.00E+00">
                  <c:v>5.1100000000000001E-8</c:v>
                </c:pt>
                <c:pt idx="16" formatCode="0.00E+00">
                  <c:v>3.6699999999999999E-9</c:v>
                </c:pt>
                <c:pt idx="18" formatCode="0.00E+00">
                  <c:v>2.2100000000000001E-10</c:v>
                </c:pt>
                <c:pt idx="20" formatCode="0.00E+00">
                  <c:v>5.2300000000000001E-12</c:v>
                </c:pt>
              </c:numCache>
            </c:numRef>
          </c:yVal>
          <c:smooth val="1"/>
        </c:ser>
        <c:ser>
          <c:idx val="5"/>
          <c:order val="5"/>
          <c:tx>
            <c:v>FMC1_2</c:v>
          </c:tx>
          <c:xVal>
            <c:numRef>
              <c:f>Sheet1!$X$33:$X$53</c:f>
              <c:numCache>
                <c:formatCode>General</c:formatCode>
                <c:ptCount val="21"/>
                <c:pt idx="0" formatCode="0.00">
                  <c:v>-24.201480576093701</c:v>
                </c:pt>
                <c:pt idx="2" formatCode="0.00">
                  <c:v>-23.79148057609369</c:v>
                </c:pt>
                <c:pt idx="4" formatCode="0.00">
                  <c:v>-23.2414805760937</c:v>
                </c:pt>
                <c:pt idx="6" formatCode="0.00">
                  <c:v>-22.751480576093694</c:v>
                </c:pt>
                <c:pt idx="8" formatCode="0.00">
                  <c:v>-22.22148057609369</c:v>
                </c:pt>
                <c:pt idx="10" formatCode="0.00">
                  <c:v>-21.751480576093694</c:v>
                </c:pt>
                <c:pt idx="12" formatCode="0.00">
                  <c:v>-21.271480576093694</c:v>
                </c:pt>
                <c:pt idx="14" formatCode="0.00">
                  <c:v>-20.801480576093702</c:v>
                </c:pt>
                <c:pt idx="16" formatCode="0.00">
                  <c:v>-20.281480576093699</c:v>
                </c:pt>
                <c:pt idx="18" formatCode="0.00">
                  <c:v>-19.781480576093696</c:v>
                </c:pt>
                <c:pt idx="20" formatCode="0.00">
                  <c:v>-19.301480576093695</c:v>
                </c:pt>
              </c:numCache>
            </c:numRef>
          </c:xVal>
          <c:yVal>
            <c:numRef>
              <c:f>Sheet1!$W$33:$W$53</c:f>
              <c:numCache>
                <c:formatCode>General</c:formatCode>
                <c:ptCount val="21"/>
                <c:pt idx="0" formatCode="0.00E+00">
                  <c:v>7.62E-3</c:v>
                </c:pt>
                <c:pt idx="2" formatCode="0.00E+00">
                  <c:v>3.1800000000000001E-3</c:v>
                </c:pt>
                <c:pt idx="4" formatCode="0.00E+00">
                  <c:v>1.01E-3</c:v>
                </c:pt>
                <c:pt idx="6" formatCode="0.00E+00">
                  <c:v>3.0800000000000001E-4</c:v>
                </c:pt>
                <c:pt idx="8" formatCode="0.00E+00">
                  <c:v>6.2799999999999995E-5</c:v>
                </c:pt>
                <c:pt idx="10" formatCode="0.00E+00">
                  <c:v>1.1199999999999999E-5</c:v>
                </c:pt>
                <c:pt idx="12" formatCode="0.00E+00">
                  <c:v>1.2699999999999999E-6</c:v>
                </c:pt>
                <c:pt idx="14" formatCode="0.00E+00">
                  <c:v>9.8000000000000004E-8</c:v>
                </c:pt>
                <c:pt idx="16" formatCode="0.00E+00">
                  <c:v>3.6E-9</c:v>
                </c:pt>
                <c:pt idx="18" formatCode="0.00E+00">
                  <c:v>1.05E-10</c:v>
                </c:pt>
                <c:pt idx="20" formatCode="0.00E+00">
                  <c:v>4.3200000000000002E-12</c:v>
                </c:pt>
              </c:numCache>
            </c:numRef>
          </c:yVal>
          <c:smooth val="1"/>
        </c:ser>
        <c:ser>
          <c:idx val="6"/>
          <c:order val="6"/>
          <c:tx>
            <c:v>FMC1_3</c:v>
          </c:tx>
          <c:xVal>
            <c:numRef>
              <c:f>Sheet1!$AA$33:$AA$53</c:f>
              <c:numCache>
                <c:formatCode>General</c:formatCode>
                <c:ptCount val="21"/>
                <c:pt idx="0" formatCode="0.00">
                  <c:v>-24.201480576093701</c:v>
                </c:pt>
                <c:pt idx="2" formatCode="0.00">
                  <c:v>-23.731480576093695</c:v>
                </c:pt>
                <c:pt idx="4" formatCode="0.00">
                  <c:v>-23.211480576093699</c:v>
                </c:pt>
                <c:pt idx="6" formatCode="0.00">
                  <c:v>-22.691480576093696</c:v>
                </c:pt>
                <c:pt idx="8" formatCode="0.00">
                  <c:v>-22.22148057609369</c:v>
                </c:pt>
                <c:pt idx="10" formatCode="0.00">
                  <c:v>-21.741480576093693</c:v>
                </c:pt>
                <c:pt idx="12" formatCode="0.00">
                  <c:v>-21.221480576093693</c:v>
                </c:pt>
                <c:pt idx="14" formatCode="0.00">
                  <c:v>-20.751480576093698</c:v>
                </c:pt>
                <c:pt idx="16" formatCode="0.00">
                  <c:v>-20.291480576093694</c:v>
                </c:pt>
                <c:pt idx="18" formatCode="0.00">
                  <c:v>-19.761480576093689</c:v>
                </c:pt>
                <c:pt idx="20" formatCode="0.00">
                  <c:v>-19.271480576093694</c:v>
                </c:pt>
              </c:numCache>
            </c:numRef>
          </c:xVal>
          <c:yVal>
            <c:numRef>
              <c:f>Sheet1!$Z$33:$Z$53</c:f>
              <c:numCache>
                <c:formatCode>General</c:formatCode>
                <c:ptCount val="21"/>
                <c:pt idx="0" formatCode="0.00E+00">
                  <c:v>5.4000000000000003E-3</c:v>
                </c:pt>
                <c:pt idx="2" formatCode="0.00E+00">
                  <c:v>2.0500000000000002E-3</c:v>
                </c:pt>
                <c:pt idx="4" formatCode="0.00E+00">
                  <c:v>6.7699999999999998E-4</c:v>
                </c:pt>
                <c:pt idx="6" formatCode="0.00E+00">
                  <c:v>1.7699999999999999E-4</c:v>
                </c:pt>
                <c:pt idx="8" formatCode="0.00E+00">
                  <c:v>4.2400000000000001E-5</c:v>
                </c:pt>
                <c:pt idx="10" formatCode="0.00E+00">
                  <c:v>7.9400000000000002E-6</c:v>
                </c:pt>
                <c:pt idx="12" formatCode="0.00E+00">
                  <c:v>9.5499999999999996E-7</c:v>
                </c:pt>
                <c:pt idx="14" formatCode="0.00E+00">
                  <c:v>1.02E-7</c:v>
                </c:pt>
                <c:pt idx="16" formatCode="0.00E+00">
                  <c:v>8.2599999999999992E-9</c:v>
                </c:pt>
                <c:pt idx="18" formatCode="0.00E+00">
                  <c:v>4.8099999999999999E-10</c:v>
                </c:pt>
                <c:pt idx="20" formatCode="0.00E+00">
                  <c:v>6.4699999999999997E-12</c:v>
                </c:pt>
              </c:numCache>
            </c:numRef>
          </c:yVal>
          <c:smooth val="1"/>
        </c:ser>
        <c:ser>
          <c:idx val="7"/>
          <c:order val="7"/>
          <c:tx>
            <c:v>FMC1_4</c:v>
          </c:tx>
          <c:marker>
            <c:symbol val="dot"/>
            <c:size val="7"/>
          </c:marker>
          <c:xVal>
            <c:numRef>
              <c:f>Sheet1!$AD$32:$AD$53</c:f>
              <c:numCache>
                <c:formatCode>0.00</c:formatCode>
                <c:ptCount val="22"/>
                <c:pt idx="0">
                  <c:v>-24.481480576093695</c:v>
                </c:pt>
                <c:pt idx="1">
                  <c:v>-24.201480576093701</c:v>
                </c:pt>
                <c:pt idx="3">
                  <c:v>-23.751480576093698</c:v>
                </c:pt>
                <c:pt idx="5">
                  <c:v>-23.251480576093691</c:v>
                </c:pt>
                <c:pt idx="7">
                  <c:v>-22.711480576093699</c:v>
                </c:pt>
                <c:pt idx="9">
                  <c:v>-22.22148057609369</c:v>
                </c:pt>
                <c:pt idx="11">
                  <c:v>-21.751480576093694</c:v>
                </c:pt>
                <c:pt idx="13">
                  <c:v>-21.231480576093698</c:v>
                </c:pt>
                <c:pt idx="15">
                  <c:v>-20.801480576093702</c:v>
                </c:pt>
                <c:pt idx="17">
                  <c:v>-20.261480576093696</c:v>
                </c:pt>
                <c:pt idx="19">
                  <c:v>-19.761480576093689</c:v>
                </c:pt>
                <c:pt idx="21">
                  <c:v>-19.261480576093692</c:v>
                </c:pt>
              </c:numCache>
            </c:numRef>
          </c:xVal>
          <c:yVal>
            <c:numRef>
              <c:f>Sheet1!$AC$32:$AC$53</c:f>
              <c:numCache>
                <c:formatCode>0.00E+00</c:formatCode>
                <c:ptCount val="22"/>
                <c:pt idx="0">
                  <c:v>8.0999999999999996E-3</c:v>
                </c:pt>
                <c:pt idx="1">
                  <c:v>4.1099999999999999E-3</c:v>
                </c:pt>
                <c:pt idx="3">
                  <c:v>1.5200000000000001E-3</c:v>
                </c:pt>
                <c:pt idx="5">
                  <c:v>4.57E-4</c:v>
                </c:pt>
                <c:pt idx="7">
                  <c:v>9.5099999999999994E-5</c:v>
                </c:pt>
                <c:pt idx="9">
                  <c:v>1.6900000000000001E-5</c:v>
                </c:pt>
                <c:pt idx="11">
                  <c:v>2.3700000000000002E-6</c:v>
                </c:pt>
                <c:pt idx="13">
                  <c:v>1.8400000000000001E-7</c:v>
                </c:pt>
                <c:pt idx="15">
                  <c:v>1.74E-8</c:v>
                </c:pt>
                <c:pt idx="17">
                  <c:v>5.1999999999999996E-10</c:v>
                </c:pt>
                <c:pt idx="19">
                  <c:v>2.3000000000000001E-11</c:v>
                </c:pt>
                <c:pt idx="21">
                  <c:v>3.7299999999999997E-12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691968"/>
        <c:axId val="100693888"/>
      </c:scatterChart>
      <c:valAx>
        <c:axId val="100691968"/>
        <c:scaling>
          <c:orientation val="minMax"/>
          <c:max val="-19"/>
          <c:min val="-25"/>
        </c:scaling>
        <c:delete val="0"/>
        <c:axPos val="t"/>
        <c:majorGridlines>
          <c:spPr>
            <a:ln w="3175" cap="rnd">
              <a:prstDash val="sysDash"/>
            </a:ln>
          </c:spPr>
        </c:majorGridlines>
        <c:title>
          <c:tx>
            <c:rich>
              <a:bodyPr anchor="t" anchorCtr="1"/>
              <a:lstStyle/>
              <a:p>
                <a:pPr>
                  <a:defRPr sz="1400" b="0">
                    <a:latin typeface="Agency FB" pitchFamily="34" charset="0"/>
                  </a:defRPr>
                </a:pPr>
                <a:r>
                  <a:rPr lang="en-GB" sz="1400" b="0" dirty="0">
                    <a:latin typeface="Agency FB" pitchFamily="34" charset="0"/>
                  </a:rPr>
                  <a:t>Optical Modulation</a:t>
                </a:r>
                <a:r>
                  <a:rPr lang="en-GB" sz="1400" b="0" baseline="0" dirty="0">
                    <a:latin typeface="Agency FB" pitchFamily="34" charset="0"/>
                  </a:rPr>
                  <a:t> </a:t>
                </a:r>
                <a:r>
                  <a:rPr lang="en-GB" sz="1400" b="0" dirty="0">
                    <a:latin typeface="Agency FB" pitchFamily="34" charset="0"/>
                  </a:rPr>
                  <a:t>Amplitude (dBm)</a:t>
                </a:r>
              </a:p>
            </c:rich>
          </c:tx>
          <c:layout>
            <c:manualLayout>
              <c:xMode val="edge"/>
              <c:yMode val="edge"/>
              <c:x val="0.37711050845387195"/>
              <c:y val="0.93836036478202567"/>
            </c:manualLayout>
          </c:layout>
          <c:overlay val="0"/>
        </c:title>
        <c:numFmt formatCode="0" sourceLinked="0"/>
        <c:majorTickMark val="in"/>
        <c:minorTickMark val="in"/>
        <c:tickLblPos val="low"/>
        <c:crossAx val="100693888"/>
        <c:crosses val="max"/>
        <c:crossBetween val="midCat"/>
      </c:valAx>
      <c:valAx>
        <c:axId val="100693888"/>
        <c:scaling>
          <c:logBase val="100"/>
          <c:orientation val="minMax"/>
          <c:max val="1"/>
          <c:min val="1.0000000000000006E-12"/>
        </c:scaling>
        <c:delete val="0"/>
        <c:axPos val="l"/>
        <c:majorGridlines>
          <c:spPr>
            <a:ln w="3175" cap="rnd">
              <a:prstDash val="sysDash"/>
            </a:ln>
          </c:spPr>
        </c:majorGridlines>
        <c:minorGridlines>
          <c:spPr>
            <a:ln>
              <a:noFill/>
            </a:ln>
          </c:spPr>
        </c:minorGridlines>
        <c:numFmt formatCode="0.00E+00" sourceLinked="1"/>
        <c:majorTickMark val="none"/>
        <c:minorTickMark val="none"/>
        <c:tickLblPos val="low"/>
        <c:crossAx val="100691968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3932612688424695"/>
          <c:y val="0.11090012390965637"/>
          <c:w val="0.2727164475814744"/>
          <c:h val="0.31322756371696664"/>
        </c:manualLayout>
      </c:layout>
      <c:overlay val="1"/>
      <c:spPr>
        <a:solidFill>
          <a:schemeClr val="bg1"/>
        </a:solidFill>
        <a:ln w="12700">
          <a:noFill/>
        </a:ln>
        <a:effectLst/>
      </c:spPr>
      <c:txPr>
        <a:bodyPr/>
        <a:lstStyle/>
        <a:p>
          <a:pPr>
            <a:defRPr sz="1050">
              <a:latin typeface="Agency FB" pitchFamily="34" charset="0"/>
            </a:defRPr>
          </a:pPr>
          <a:endParaRPr lang="en-US"/>
        </a:p>
      </c:txPr>
    </c:legend>
    <c:plotVisOnly val="1"/>
    <c:dispBlanksAs val="span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10E04-B7FC-42E9-9064-EC8BAA23C957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F9ACB-FD00-4FDE-81F7-350838A3FF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661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3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3885903" y="8685894"/>
            <a:ext cx="2970609" cy="45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087" tIns="48545" rIns="97087" bIns="48545" anchor="b"/>
          <a:lstStyle/>
          <a:p>
            <a:pPr algn="r" defTabSz="971550"/>
            <a:fld id="{E383D000-A3C3-48F5-9C14-EA8D532EAB52}" type="slidenum">
              <a:rPr lang="en-US" sz="1300"/>
              <a:pPr algn="r" defTabSz="971550"/>
              <a:t>65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39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307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12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095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965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96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F9ACB-FD00-4FDE-81F7-350838A3FFAA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562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1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63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355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ter a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010400" y="6608618"/>
            <a:ext cx="2133600" cy="249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C6B68A3A-3B86-4900-8F07-B9B3B2EC10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 descr="twepp2011_banner.jpg"/>
          <p:cNvPicPr>
            <a:picLocks noChangeAspect="1"/>
          </p:cNvPicPr>
          <p:nvPr userDrawn="1"/>
        </p:nvPicPr>
        <p:blipFill>
          <a:blip r:embed="rId2" cstate="print"/>
          <a:srcRect l="5480" r="30799"/>
          <a:stretch>
            <a:fillRect/>
          </a:stretch>
        </p:blipFill>
        <p:spPr>
          <a:xfrm>
            <a:off x="1" y="6608618"/>
            <a:ext cx="1062706" cy="249382"/>
          </a:xfrm>
          <a:prstGeom prst="rect">
            <a:avLst/>
          </a:prstGeom>
        </p:spPr>
      </p:pic>
      <p:pic>
        <p:nvPicPr>
          <p:cNvPr id="6" name="Picture 5" descr="CERN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56782" y="10512"/>
            <a:ext cx="887217" cy="89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1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38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38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84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91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503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96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673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22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3488D-CC9E-457E-9E1F-BC9CDFC1D038}" type="datetimeFigureOut">
              <a:rPr lang="en-GB" smtClean="0"/>
              <a:t>11/03/2013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285B3-A324-4C03-857F-9903C9CA7A0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51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0.jp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jpeg"/><Relationship Id="rId7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.jpeg"/><Relationship Id="rId7" Type="http://schemas.openxmlformats.org/officeDocument/2006/relationships/image" Target="../media/image36.png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40.jpeg"/><Relationship Id="rId5" Type="http://schemas.openxmlformats.org/officeDocument/2006/relationships/image" Target="../media/image11.png"/><Relationship Id="rId10" Type="http://schemas.openxmlformats.org/officeDocument/2006/relationships/image" Target="../media/image39.jpeg"/><Relationship Id="rId4" Type="http://schemas.openxmlformats.org/officeDocument/2006/relationships/image" Target="../media/image35.emf"/><Relationship Id="rId9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4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3.pn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.jpeg"/><Relationship Id="rId7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17.png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9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3.jpeg"/><Relationship Id="rId4" Type="http://schemas.openxmlformats.org/officeDocument/2006/relationships/image" Target="../media/image70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3.jpe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4.jpeg"/><Relationship Id="rId9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73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8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86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.jpeg"/><Relationship Id="rId7" Type="http://schemas.openxmlformats.org/officeDocument/2006/relationships/image" Target="../media/image9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gif"/><Relationship Id="rId5" Type="http://schemas.openxmlformats.org/officeDocument/2006/relationships/image" Target="../media/image102.jpg"/><Relationship Id="rId4" Type="http://schemas.openxmlformats.org/officeDocument/2006/relationships/image" Target="../media/image10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5.jpeg"/><Relationship Id="rId4" Type="http://schemas.openxmlformats.org/officeDocument/2006/relationships/image" Target="../media/image3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emf"/><Relationship Id="rId5" Type="http://schemas.openxmlformats.org/officeDocument/2006/relationships/image" Target="../media/image107.emf"/><Relationship Id="rId4" Type="http://schemas.openxmlformats.org/officeDocument/2006/relationships/image" Target="../media/image4.jpe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3.jpeg"/><Relationship Id="rId7" Type="http://schemas.openxmlformats.org/officeDocument/2006/relationships/image" Target="../media/image112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4.jpe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5" Type="http://schemas.openxmlformats.org/officeDocument/2006/relationships/image" Target="../media/image110.png"/><Relationship Id="rId4" Type="http://schemas.openxmlformats.org/officeDocument/2006/relationships/image" Target="../media/image1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E787-4C52-4EC0-B181-85BC12C25F26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64059" y="1928292"/>
            <a:ext cx="3779949" cy="564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Paschalis Vichoudis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[on behalf of the GLIB team]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2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35496" y="-27384"/>
            <a:ext cx="9108504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GLIB</a:t>
            </a:r>
            <a:r>
              <a:rPr lang="en-US" sz="4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: Gigabit Link Interface Board, </a:t>
            </a:r>
            <a:endParaRPr lang="en-US" sz="40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  <a:p>
            <a:pPr algn="l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a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flexible optical link interface module for the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rad-hard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GBT link</a:t>
            </a:r>
            <a:endParaRPr lang="en-GB" sz="32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365104"/>
            <a:ext cx="3024336" cy="260648"/>
          </a:xfrm>
        </p:spPr>
        <p:txBody>
          <a:bodyPr>
            <a:noAutofit/>
          </a:bodyPr>
          <a:lstStyle/>
          <a:p>
            <a:pPr algn="l"/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PH-ESE Electronics Seminars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47664" y="4658866"/>
            <a:ext cx="1651889" cy="282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12/03/2013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91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394" y="692696"/>
            <a:ext cx="8352928" cy="4248472"/>
          </a:xfrm>
        </p:spPr>
        <p:txBody>
          <a:bodyPr>
            <a:noAutofit/>
          </a:bodyPr>
          <a:lstStyle/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Introduction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Hardware</a:t>
            </a:r>
            <a:endParaRPr lang="en-GB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Firmware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Summary/Outlook</a:t>
            </a:r>
            <a:endParaRPr lang="en-GB" sz="2900" dirty="0">
              <a:solidFill>
                <a:schemeClr val="bg1">
                  <a:lumMod val="6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4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1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4970" y="836712"/>
            <a:ext cx="1947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Block Diagram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30" name="Picture 2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926" y="1532449"/>
            <a:ext cx="6394147" cy="44888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96136" y="240903"/>
            <a:ext cx="731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380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E:\glib_project\Reports Presentations Images and Tables\Presentations\ph_ese_fellow_presentations\Manoel_2013-01-16\Images\GLIB\GLIB v3 1 bac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" t="6226" r="5735" b="7785"/>
          <a:stretch/>
        </p:blipFill>
        <p:spPr bwMode="auto">
          <a:xfrm>
            <a:off x="4701346" y="1075376"/>
            <a:ext cx="3975111" cy="505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6200000">
            <a:off x="-201204" y="1616706"/>
            <a:ext cx="5137931" cy="408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4970" y="836712"/>
            <a:ext cx="1406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The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board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2175" y="3429000"/>
            <a:ext cx="51827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FMC x 2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25" y="3472433"/>
            <a:ext cx="51827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FPGA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5346" y="2826944"/>
            <a:ext cx="57720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SRAM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x 2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2667" y="3520058"/>
            <a:ext cx="60933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FLASH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8311" y="3932361"/>
            <a:ext cx="49453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CPLD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98597" y="4725144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GbE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0052" y="4778102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MMC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09888" y="5817351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AMC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3808" y="1681063"/>
            <a:ext cx="78142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SFP+ x 4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8104" y="3131329"/>
            <a:ext cx="1017637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Clock Synthesizer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(CDCE62005)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17067950">
            <a:off x="6131376" y="2818762"/>
            <a:ext cx="365022" cy="108034"/>
          </a:xfrm>
          <a:prstGeom prst="rightArrow">
            <a:avLst/>
          </a:prstGeom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506508" y="5229200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PWR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770510" y="1052736"/>
            <a:ext cx="3798911" cy="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8820472" y="1268760"/>
            <a:ext cx="0" cy="455008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80112" y="867192"/>
            <a:ext cx="1152128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148mm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5400000">
            <a:off x="8305885" y="3243094"/>
            <a:ext cx="1048918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sx="1000" sy="1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180mm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796136" y="240903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200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6200000">
            <a:off x="-201204" y="1616706"/>
            <a:ext cx="5137931" cy="408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13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4970" y="836712"/>
            <a:ext cx="2113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 on a bench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2175" y="3429000"/>
            <a:ext cx="51827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FMC x 2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25" y="3472433"/>
            <a:ext cx="51827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FPGA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5346" y="2826944"/>
            <a:ext cx="57720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SRAM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x 2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2667" y="3520058"/>
            <a:ext cx="60933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FLASH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8311" y="3932361"/>
            <a:ext cx="49453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CPLD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98597" y="4725144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GbE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0052" y="4778102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MMC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09888" y="5817351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AMC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3808" y="1681063"/>
            <a:ext cx="78142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SFP+ x 4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27" name="Picture 5" descr="E:\glib_project\Reports Presentations Images and Tables\Presentations\ph_ese_fellow_presentations\Manoel_2013-01-16\Images\Computer-aj_aj_ashton_01_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00" y="3430102"/>
            <a:ext cx="2015122" cy="201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222966" y="4149080"/>
            <a:ext cx="581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USB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 rot="10800000">
            <a:off x="4195579" y="4869160"/>
            <a:ext cx="2638689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45818">
            <a:off x="5320093" y="3919887"/>
            <a:ext cx="763587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Elbow Connector 33"/>
          <p:cNvCxnSpPr/>
          <p:nvPr/>
        </p:nvCxnSpPr>
        <p:spPr>
          <a:xfrm rot="10800000" flipV="1">
            <a:off x="4195577" y="4478336"/>
            <a:ext cx="900077" cy="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0800000">
            <a:off x="6174530" y="4478336"/>
            <a:ext cx="659737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499992" y="4163666"/>
            <a:ext cx="5812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JTAG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12"/>
          <a:stretch/>
        </p:blipFill>
        <p:spPr>
          <a:xfrm>
            <a:off x="5425730" y="5105310"/>
            <a:ext cx="1162494" cy="798309"/>
          </a:xfrm>
          <a:prstGeom prst="rect">
            <a:avLst/>
          </a:prstGeom>
        </p:spPr>
      </p:pic>
      <p:cxnSp>
        <p:nvCxnSpPr>
          <p:cNvPr id="40" name="Elbow Connector 39"/>
          <p:cNvCxnSpPr/>
          <p:nvPr/>
        </p:nvCxnSpPr>
        <p:spPr>
          <a:xfrm rot="10800000">
            <a:off x="3564844" y="5445226"/>
            <a:ext cx="1727236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Rectangle 2049"/>
          <p:cNvSpPr/>
          <p:nvPr/>
        </p:nvSpPr>
        <p:spPr>
          <a:xfrm>
            <a:off x="2709887" y="5812884"/>
            <a:ext cx="479673" cy="319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470050" y="4770482"/>
            <a:ext cx="479673" cy="319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228184" y="4561383"/>
            <a:ext cx="5812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GbE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06508" y="5229200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PWR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37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796136" y="240903"/>
            <a:ext cx="756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4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6200000">
            <a:off x="-201204" y="1616706"/>
            <a:ext cx="5137931" cy="408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14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4970" y="836712"/>
            <a:ext cx="1972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 in a crate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2175" y="3429000"/>
            <a:ext cx="51827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FMC x 2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25" y="3472433"/>
            <a:ext cx="51827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FPGA</a:t>
            </a:r>
            <a:endParaRPr lang="en-US" sz="1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5346" y="2826944"/>
            <a:ext cx="57720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SRAM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x 2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2667" y="3520058"/>
            <a:ext cx="60933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FLASH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8311" y="3932361"/>
            <a:ext cx="494531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CPLD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98597" y="4725144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GbE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0052" y="4778102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MMC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43808" y="1681063"/>
            <a:ext cx="78142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SFP+ x 4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98597" y="4721983"/>
            <a:ext cx="553324" cy="319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506508" y="5229200"/>
            <a:ext cx="553324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PWR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506508" y="5223156"/>
            <a:ext cx="553324" cy="319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Elbow Connector 30"/>
          <p:cNvCxnSpPr/>
          <p:nvPr/>
        </p:nvCxnSpPr>
        <p:spPr>
          <a:xfrm rot="10800000" flipV="1">
            <a:off x="4068104" y="6165302"/>
            <a:ext cx="1656024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10800000">
            <a:off x="2628128" y="5169279"/>
            <a:ext cx="3096000" cy="1572088"/>
          </a:xfrm>
          <a:prstGeom prst="bentConnector3">
            <a:avLst>
              <a:gd name="adj1" fmla="val 100145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V="1">
            <a:off x="1619672" y="6165304"/>
            <a:ext cx="784887" cy="565200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/>
          <p:nvPr/>
        </p:nvCxnSpPr>
        <p:spPr>
          <a:xfrm rot="10800000">
            <a:off x="3586628" y="6127063"/>
            <a:ext cx="2137500" cy="326272"/>
          </a:xfrm>
          <a:prstGeom prst="bentConnector3">
            <a:avLst>
              <a:gd name="adj1" fmla="val 100265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66782" y="5857527"/>
            <a:ext cx="5812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GTX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72000" y="6433591"/>
            <a:ext cx="5812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I2C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42446" y="6381328"/>
            <a:ext cx="5812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PWR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pic>
        <p:nvPicPr>
          <p:cNvPr id="2072" name="Picture 20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474727"/>
            <a:ext cx="2514600" cy="120015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5940152" y="5507940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MCH</a:t>
            </a:r>
            <a:endParaRPr lang="en-GB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709888" y="5817351"/>
            <a:ext cx="4796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AMC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572000" y="6145559"/>
            <a:ext cx="112598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CLK &amp; I/O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38" name="Picture 15" descr="E:\glib_project\Reports Presentations Images and Tables\Presentations\ph_ese_fellow_presentations\Manoel_2013-01-16\Images\20130114_1223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09802" y="5218990"/>
            <a:ext cx="988268" cy="72065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ight Arrow 38"/>
          <p:cNvSpPr/>
          <p:nvPr/>
        </p:nvSpPr>
        <p:spPr>
          <a:xfrm rot="20426431">
            <a:off x="1839379" y="4883616"/>
            <a:ext cx="462142" cy="171616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64703"/>
            <a:ext cx="2880321" cy="208823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42" name="Rectangle 41"/>
          <p:cNvSpPr/>
          <p:nvPr/>
        </p:nvSpPr>
        <p:spPr>
          <a:xfrm>
            <a:off x="7164289" y="364593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uTCA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 crate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57438" y="4653136"/>
            <a:ext cx="590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glow rad="127000">
                    <a:schemeClr val="accent2">
                      <a:lumMod val="75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MMC</a:t>
            </a:r>
            <a:endParaRPr lang="en-US" sz="2000" b="1" dirty="0">
              <a:solidFill>
                <a:schemeClr val="bg1"/>
              </a:solidFill>
              <a:effectLst>
                <a:glow rad="127000">
                  <a:schemeClr val="accent2">
                    <a:lumMod val="75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796136" y="240903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(4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552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44970" y="836712"/>
            <a:ext cx="2414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 in a crate (I)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81392"/>
            <a:ext cx="6387127" cy="336383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059832" y="920219"/>
            <a:ext cx="4176464" cy="368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Dual Star Topology Example (logical)</a:t>
            </a: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15" y="764704"/>
            <a:ext cx="1320681" cy="95749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5796136" y="240903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(5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5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16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44970" y="836712"/>
            <a:ext cx="2414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 in a crate (II)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62" y="1341328"/>
            <a:ext cx="7631186" cy="504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15" y="764704"/>
            <a:ext cx="1320681" cy="95749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3059832" y="920219"/>
            <a:ext cx="4176464" cy="368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Dual Star Topology Example (physical)</a:t>
            </a: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6136" y="240903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(6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79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0" y="1342800"/>
            <a:ext cx="7830508" cy="5040000"/>
          </a:xfrm>
          <a:prstGeom prst="rect">
            <a:avLst/>
          </a:prstGeom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17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144970" y="836712"/>
            <a:ext cx="2489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 in a crate (III)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486"/>
          <a:stretch/>
        </p:blipFill>
        <p:spPr>
          <a:xfrm>
            <a:off x="5176028" y="5965676"/>
            <a:ext cx="1157752" cy="8477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92" r="-3604" b="-10536"/>
          <a:stretch/>
        </p:blipFill>
        <p:spPr>
          <a:xfrm>
            <a:off x="1134666" y="5965676"/>
            <a:ext cx="1575075" cy="8477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15" y="764704"/>
            <a:ext cx="1320681" cy="95749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6341118" y="3212976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3120B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up to 20Gb/s</a:t>
            </a:r>
            <a:endParaRPr lang="en-GB" sz="1600" b="1" dirty="0">
              <a:solidFill>
                <a:srgbClr val="3120B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62085" y="1938318"/>
            <a:ext cx="1018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b="1" dirty="0">
                <a:solidFill>
                  <a:srgbClr val="3120B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u</a:t>
            </a:r>
            <a:r>
              <a:rPr lang="en-US" sz="1600" b="1" dirty="0" smtClean="0">
                <a:solidFill>
                  <a:srgbClr val="3120B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 to 5Gb/s</a:t>
            </a:r>
            <a:endParaRPr lang="en-GB" sz="1600" b="1" dirty="0">
              <a:solidFill>
                <a:srgbClr val="3120B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67944" y="3212976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3120B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up to 20Gb/s</a:t>
            </a:r>
            <a:endParaRPr lang="en-GB" sz="1600" b="1" dirty="0">
              <a:solidFill>
                <a:srgbClr val="3120B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71000" y="1938318"/>
            <a:ext cx="8050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rgbClr val="3120B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1.25Gb/s</a:t>
            </a:r>
            <a:endParaRPr lang="en-GB" sz="1600" b="1" dirty="0">
              <a:solidFill>
                <a:srgbClr val="3120B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240903"/>
            <a:ext cx="732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(7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719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0252" y="1412776"/>
            <a:ext cx="492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Optical links characterization: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36512" y="2036995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Test setup.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39716" y="1756914"/>
            <a:ext cx="4331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latin typeface="Agency FB" pitchFamily="34" charset="0"/>
              </a:rPr>
              <a:t>Optical Modulated Amplitude (OMA) calculation</a:t>
            </a:r>
            <a:r>
              <a:rPr lang="en-US" dirty="0" smtClean="0">
                <a:latin typeface="Agency FB" pitchFamily="34" charset="0"/>
              </a:rPr>
              <a:t>.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71" t="33226"/>
          <a:stretch/>
        </p:blipFill>
        <p:spPr bwMode="auto">
          <a:xfrm>
            <a:off x="6108464" y="3610338"/>
            <a:ext cx="2279960" cy="2842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</p:pic>
      <p:pic>
        <p:nvPicPr>
          <p:cNvPr id="32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>
            <a:off x="2420725" y="2242037"/>
            <a:ext cx="3663443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E:\glib_project\Reports Presentations Images and Tables\Presentations\ph_ese_fellow_presentations\Manoel_2013-01-16\Images\f2c067990e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3" b="1601"/>
          <a:stretch/>
        </p:blipFill>
        <p:spPr bwMode="auto">
          <a:xfrm rot="10800000">
            <a:off x="4572000" y="2159471"/>
            <a:ext cx="1531134" cy="1231108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83146" y="4933967"/>
            <a:ext cx="225158" cy="158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392696" y="4664356"/>
            <a:ext cx="225158" cy="158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605446" y="4999041"/>
            <a:ext cx="581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gency FB" pitchFamily="34" charset="0"/>
              </a:rPr>
              <a:t>10 %</a:t>
            </a:r>
            <a:endParaRPr lang="en-GB" sz="1400" b="1" dirty="0">
              <a:latin typeface="Agency FB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13442" y="4561383"/>
            <a:ext cx="581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gency FB" pitchFamily="34" charset="0"/>
              </a:rPr>
              <a:t>9</a:t>
            </a:r>
            <a:r>
              <a:rPr lang="en-US" sz="1400" b="1" dirty="0" smtClean="0">
                <a:latin typeface="Agency FB" pitchFamily="34" charset="0"/>
              </a:rPr>
              <a:t>0 %</a:t>
            </a:r>
            <a:endParaRPr lang="en-GB" sz="1400" b="1" dirty="0">
              <a:latin typeface="Agency FB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64088" y="1787446"/>
            <a:ext cx="92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FT FM-S14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4970" y="836712"/>
            <a:ext cx="4942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Prototyping: High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speed serial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links (I)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7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96136" y="240903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(8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34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0252" y="1412776"/>
            <a:ext cx="492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Optical links characterization</a:t>
            </a:r>
            <a:r>
              <a:rPr lang="en-US" dirty="0" smtClean="0">
                <a:latin typeface="Agency FB" pitchFamily="34" charset="0"/>
              </a:rPr>
              <a:t>*</a:t>
            </a:r>
            <a:endParaRPr lang="en-GB" b="1" dirty="0" smtClean="0">
              <a:latin typeface="Agency FB" pitchFamily="34" charset="0"/>
            </a:endParaRP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941329"/>
              </p:ext>
            </p:extLst>
          </p:nvPr>
        </p:nvGraphicFramePr>
        <p:xfrm>
          <a:off x="2339752" y="2248763"/>
          <a:ext cx="3384376" cy="407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Rectangle 24"/>
          <p:cNvSpPr/>
          <p:nvPr/>
        </p:nvSpPr>
        <p:spPr>
          <a:xfrm>
            <a:off x="107504" y="5269284"/>
            <a:ext cx="1326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gency FB" pitchFamily="34" charset="0"/>
              </a:rPr>
              <a:t>* Lane rate:     5 Gbps</a:t>
            </a:r>
          </a:p>
          <a:p>
            <a:r>
              <a:rPr lang="en-US" sz="1200" dirty="0" smtClean="0">
                <a:latin typeface="Agency FB" pitchFamily="34" charset="0"/>
              </a:rPr>
              <a:t>   Test pattern: PRBS-31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-36512" y="2309125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Optical sensitivity.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36512" y="2036995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Test setup.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39716" y="1756914"/>
            <a:ext cx="4331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latin typeface="Agency FB" pitchFamily="34" charset="0"/>
              </a:rPr>
              <a:t>Optical Modulated Amplitude (OMA) calculation</a:t>
            </a:r>
            <a:r>
              <a:rPr lang="en-US" dirty="0" smtClean="0">
                <a:latin typeface="Agency FB" pitchFamily="34" charset="0"/>
              </a:rPr>
              <a:t>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4970" y="836712"/>
            <a:ext cx="5017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Prototyping: High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speed serial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links (II)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16200000">
            <a:off x="1331458" y="4077255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 smtClean="0">
                <a:latin typeface="Agency FB" pitchFamily="34" charset="0"/>
              </a:rPr>
              <a:t>Bit Error Rate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557" y="2708920"/>
            <a:ext cx="12001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685" y="4262326"/>
            <a:ext cx="11430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581" y="3377357"/>
            <a:ext cx="7048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33" y="5105549"/>
            <a:ext cx="1666875" cy="657225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5796136" y="240903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(9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5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394" y="692696"/>
            <a:ext cx="8352928" cy="4248472"/>
          </a:xfrm>
        </p:spPr>
        <p:txBody>
          <a:bodyPr>
            <a:noAutofit/>
          </a:bodyPr>
          <a:lstStyle/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Firmware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Summary/Outlook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4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0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4970" y="836712"/>
            <a:ext cx="5017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Prototyping: High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speed serial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links (III)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" t="1941" r="50836" b="3169"/>
          <a:stretch/>
        </p:blipFill>
        <p:spPr>
          <a:xfrm>
            <a:off x="1003404" y="2201527"/>
            <a:ext cx="3260034" cy="351447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0252" y="1412776"/>
            <a:ext cx="492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Electrical links test.</a:t>
            </a:r>
            <a:r>
              <a:rPr lang="en-US" dirty="0" smtClean="0">
                <a:latin typeface="Agency FB" pitchFamily="34" charset="0"/>
              </a:rPr>
              <a:t>*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67788" y="5847655"/>
            <a:ext cx="1326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gency FB" pitchFamily="34" charset="0"/>
              </a:rPr>
              <a:t>* Lane rate:     5 Gbps</a:t>
            </a:r>
          </a:p>
          <a:p>
            <a:r>
              <a:rPr lang="en-US" sz="1200" dirty="0" smtClean="0">
                <a:latin typeface="Agency FB" pitchFamily="34" charset="0"/>
              </a:rPr>
              <a:t>   Test pattern: PRBS-31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 rot="388911">
            <a:off x="5304975" y="5943942"/>
            <a:ext cx="2488182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Agency FB" pitchFamily="34" charset="0"/>
              </a:rPr>
              <a:t>2.5 days running with no errors</a:t>
            </a:r>
            <a:endParaRPr lang="en-GB" dirty="0">
              <a:solidFill>
                <a:srgbClr val="00B050"/>
              </a:solidFill>
              <a:latin typeface="Agency FB" pitchFamily="34" charset="0"/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499992" y="1827572"/>
            <a:ext cx="3888432" cy="388843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7181540" y="14472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gency FB" pitchFamily="34" charset="0"/>
              </a:rPr>
              <a:t>Chipscope</a:t>
            </a: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err="1" smtClean="0">
                <a:latin typeface="Agency FB" pitchFamily="34" charset="0"/>
              </a:rPr>
              <a:t>iBERT</a:t>
            </a:r>
            <a:r>
              <a:rPr lang="en-US" dirty="0" smtClean="0">
                <a:latin typeface="Agency FB" pitchFamily="34" charset="0"/>
              </a:rPr>
              <a:t>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0506" y="18073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Test setup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5085184"/>
            <a:ext cx="283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Agency FB" pitchFamily="34" charset="0"/>
              </a:defRPr>
            </a:lvl1pPr>
          </a:lstStyle>
          <a:p>
            <a:pPr algn="ctr"/>
            <a:r>
              <a:rPr lang="en-US" dirty="0" smtClean="0"/>
              <a:t>Silicon Turnkey Express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AMC SMA </a:t>
            </a:r>
            <a:r>
              <a:rPr lang="en-US" dirty="0" smtClean="0"/>
              <a:t>ULTRA 9000 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96136" y="240903"/>
            <a:ext cx="8274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(10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489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6"/>
          <a:stretch/>
        </p:blipFill>
        <p:spPr bwMode="auto">
          <a:xfrm>
            <a:off x="5171261" y="4251054"/>
            <a:ext cx="3441320" cy="184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99"/>
          <a:stretch/>
        </p:blipFill>
        <p:spPr bwMode="auto">
          <a:xfrm>
            <a:off x="261249" y="4251054"/>
            <a:ext cx="2034480" cy="184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2" r="50000"/>
          <a:stretch/>
        </p:blipFill>
        <p:spPr bwMode="auto">
          <a:xfrm>
            <a:off x="3531140" y="4251054"/>
            <a:ext cx="904462" cy="184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31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6" y="1825539"/>
            <a:ext cx="8312551" cy="181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-324544" y="1475492"/>
            <a:ext cx="273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Baseline configuration: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324544" y="3803022"/>
            <a:ext cx="4071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Intermediate Prototyping Configuration:</a:t>
            </a:r>
            <a:endParaRPr lang="en-US" b="1" dirty="0">
              <a:latin typeface="Agency FB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80" y="4557754"/>
            <a:ext cx="1444563" cy="1277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001" y="4342518"/>
            <a:ext cx="2088232" cy="60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0800000">
            <a:off x="5907056" y="4237546"/>
            <a:ext cx="1843023" cy="146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>
            <a:off x="1872367" y="4458655"/>
            <a:ext cx="1843023" cy="146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2" t="5120" r="6181"/>
          <a:stretch/>
        </p:blipFill>
        <p:spPr bwMode="auto">
          <a:xfrm rot="10800000">
            <a:off x="5945967" y="2034437"/>
            <a:ext cx="1804111" cy="146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E:\glib_project\Reports Presentations Images and Tables\Presentations\ph_ese_fellow_presentations\Manoel_2013-01-16\Images\Picture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456" y="4365104"/>
            <a:ext cx="803768" cy="720390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E:\glib_project\Reports Presentations Images and Tables\Presentations\ph_ese_fellow_presentations\Manoel_2013-01-16\Images\IMGP291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47267" y="5016656"/>
            <a:ext cx="592879" cy="782050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0" descr="E:\glib_project\Reports Presentations Images and Tables\Presentations\ph_ese_fellow_presentations\Manoel_2013-01-16\Images\IMGP291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42850" y="2758351"/>
            <a:ext cx="592879" cy="782050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9" descr="E:\glib_project\Reports Presentations Images and Tables\Presentations\ph_ese_fellow_presentations\Manoel_2013-01-16\Images\IMGP290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47665" y="4390850"/>
            <a:ext cx="1082783" cy="671747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144970" y="817548"/>
            <a:ext cx="2991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The GLIB ecosystem (I)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8264" y="3460358"/>
            <a:ext cx="84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TTC FMC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96136" y="240903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13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E:\glib_project\Reports Presentations Images and Tables\Presentations\ph_ese_fellow_presentations\Manoel_2013-01-16\Images\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20" y="1620333"/>
            <a:ext cx="2364772" cy="211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29698" name="Picture 2" descr="E:\glib_project\Reports Presentations Images and Tables\Presentations\ph_ese_fellow_presentations\Manoel_2013-01-16\Images\IMGP29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1623" y="1278256"/>
            <a:ext cx="2144202" cy="282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E:\glib_project\Reports Presentations Images and Tables\Presentations\ph_ese_fellow_presentations\Manoel_2013-01-16\Images\IMGP29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391904"/>
            <a:ext cx="3438870" cy="213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869919" y="1331476"/>
            <a:ext cx="84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TTC FMC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24708" y="1331476"/>
            <a:ext cx="223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VERSATILE LINK FMC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33330" y="4068605"/>
            <a:ext cx="142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itchFamily="34" charset="0"/>
              </a:rPr>
              <a:t>e</a:t>
            </a:r>
            <a:r>
              <a:rPr lang="en-US" dirty="0" smtClean="0">
                <a:latin typeface="Agency FB" pitchFamily="34" charset="0"/>
              </a:rPr>
              <a:t>-Link FMC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44970" y="817548"/>
            <a:ext cx="3066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The GLIB ecosystem (II)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Hardware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96136" y="240903"/>
            <a:ext cx="8210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(12 of 12)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07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394" y="692696"/>
            <a:ext cx="8352928" cy="4248472"/>
          </a:xfrm>
        </p:spPr>
        <p:txBody>
          <a:bodyPr>
            <a:noAutofit/>
          </a:bodyPr>
          <a:lstStyle/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Introduction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Hardware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Firmware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Summary/Outlook</a:t>
            </a:r>
            <a:endParaRPr lang="en-GB" sz="2900" dirty="0">
              <a:solidFill>
                <a:schemeClr val="bg1">
                  <a:lumMod val="65000"/>
                </a:schemeClr>
              </a:solidFill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900" dirty="0" smtClean="0">
              <a:solidFill>
                <a:schemeClr val="bg1">
                  <a:lumMod val="6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GB" sz="2900" dirty="0" smtClean="0">
              <a:solidFill>
                <a:schemeClr val="tx1"/>
              </a:solidFill>
              <a:latin typeface="Impact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4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1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37654" y="1343745"/>
            <a:ext cx="8322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Typical firmware is developed for a very specific application, that is not the case with GLIB.</a:t>
            </a:r>
          </a:p>
          <a:p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655" y="2329874"/>
            <a:ext cx="492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Development platform, not an end product.</a:t>
            </a:r>
            <a:endParaRPr lang="en-GB" b="1" dirty="0" smtClean="0">
              <a:latin typeface="Agency FB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324544" y="2609923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The GLIB team is not the end developer/user.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4970" y="1815946"/>
            <a:ext cx="849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Why?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324544" y="3631892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General purpose firmware, not bounded to specific applications.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970" y="839712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Is GLIB firmware typical?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79512" y="3110269"/>
            <a:ext cx="848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How?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-324544" y="4351972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GLIB support for various applications.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-324544" y="3982640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Reference designs.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699792" y="5229200"/>
            <a:ext cx="3908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This is a big </a:t>
            </a:r>
            <a:r>
              <a:rPr lang="en-US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CHALLENGE</a:t>
            </a:r>
            <a:endParaRPr lang="en-GB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96136" y="240903"/>
            <a:ext cx="732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94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079" y="757947"/>
            <a:ext cx="5712297" cy="59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44970" y="817548"/>
            <a:ext cx="1754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Architecture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6136" y="240903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6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67544" y="5013176"/>
            <a:ext cx="1296144" cy="57606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6235725" cy="62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44970" y="817548"/>
            <a:ext cx="1947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Block Diagram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93" y="5063148"/>
            <a:ext cx="1151371" cy="48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96136" y="240903"/>
            <a:ext cx="758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70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4970" y="817548"/>
            <a:ext cx="2473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Reference Designs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946" y="226758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crate_empty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0946" y="190754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>
                <a:latin typeface="Agency FB" pitchFamily="34" charset="0"/>
              </a:rPr>
              <a:t>b</a:t>
            </a:r>
            <a:r>
              <a:rPr lang="en-US" b="1" dirty="0" err="1" smtClean="0">
                <a:latin typeface="Agency FB" pitchFamily="34" charset="0"/>
              </a:rPr>
              <a:t>ench_empty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0946" y="2618328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crate_pcie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1538208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INFRASTRUCTURE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0946" y="399577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bench_vtrx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0946" y="363573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>
                <a:latin typeface="Agency FB" pitchFamily="34" charset="0"/>
              </a:rPr>
              <a:t>b</a:t>
            </a:r>
            <a:r>
              <a:rPr lang="en-US" b="1" dirty="0" err="1" smtClean="0">
                <a:latin typeface="Agency FB" pitchFamily="34" charset="0"/>
              </a:rPr>
              <a:t>ench_gbt_fpga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326640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GBT-BASED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40903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(4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158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  <p:bldP spid="21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4970" y="817548"/>
            <a:ext cx="2473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Reference Designs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946" y="226758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crate_empty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0946" y="190754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>
                <a:latin typeface="Agency FB" pitchFamily="34" charset="0"/>
              </a:rPr>
              <a:t>b</a:t>
            </a:r>
            <a:r>
              <a:rPr lang="en-US" b="1" dirty="0" err="1" smtClean="0">
                <a:latin typeface="Agency FB" pitchFamily="34" charset="0"/>
              </a:rPr>
              <a:t>ench_empty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0946" y="2618328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crate_pcie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1538208"/>
            <a:ext cx="2462902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INFRASTRUCTURE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0946" y="399577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“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bench_vtrx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”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0946" y="363573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“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b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ench_gbt_fpga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”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326640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GBT-BASED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40903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(5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2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6235725" cy="62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76484" y="2076216"/>
            <a:ext cx="1944216" cy="329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078817" y="6157897"/>
            <a:ext cx="1944216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732240" y="5825638"/>
            <a:ext cx="1288460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078817" y="5229201"/>
            <a:ext cx="1589527" cy="748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44970" y="817548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bench_empty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8344" y="5445224"/>
            <a:ext cx="72008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051720" y="5632172"/>
            <a:ext cx="720080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96136" y="240903"/>
            <a:ext cx="761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(6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891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8" grpId="0" animBg="1"/>
      <p:bldP spid="29" grpId="0" animBg="1"/>
      <p:bldP spid="30" grpId="0"/>
      <p:bldP spid="3" grpId="0" animBg="1"/>
      <p:bldP spid="32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394" y="692696"/>
            <a:ext cx="8352928" cy="4248472"/>
          </a:xfrm>
        </p:spPr>
        <p:txBody>
          <a:bodyPr>
            <a:noAutofit/>
          </a:bodyPr>
          <a:lstStyle/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Introduction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Hardware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Firmware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Summary/Outlook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4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96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6235725" cy="62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76484" y="2076216"/>
            <a:ext cx="1944216" cy="329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078817" y="6157897"/>
            <a:ext cx="1944216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732240" y="5825638"/>
            <a:ext cx="1288460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078817" y="5502331"/>
            <a:ext cx="1450053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44970" y="817548"/>
            <a:ext cx="1994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crate_empty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51719" y="5085184"/>
            <a:ext cx="720081" cy="5405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96136" y="240903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(7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34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6235725" cy="62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66840" y="2076216"/>
            <a:ext cx="1944216" cy="2288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078817" y="6157897"/>
            <a:ext cx="1944216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732240" y="5825638"/>
            <a:ext cx="1288460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078817" y="5502331"/>
            <a:ext cx="1450053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44970" y="817548"/>
            <a:ext cx="2111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crate_pcie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 (I)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51719" y="5085184"/>
            <a:ext cx="720081" cy="5405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084168" y="4725144"/>
            <a:ext cx="1080120" cy="47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710045" cy="77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327354" y="4766621"/>
            <a:ext cx="684000" cy="218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96136" y="240903"/>
            <a:ext cx="760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(8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417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40200" y="1660738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AMC CPU terminal</a:t>
            </a:r>
            <a:endParaRPr lang="en-US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72"/>
          <a:stretch/>
        </p:blipFill>
        <p:spPr bwMode="auto">
          <a:xfrm>
            <a:off x="4716016" y="4126533"/>
            <a:ext cx="3733662" cy="2226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354938" y="3789040"/>
            <a:ext cx="210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gency FB" pitchFamily="34" charset="0"/>
              </a:rPr>
              <a:t>GLIBscope</a:t>
            </a: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err="1">
                <a:latin typeface="Agency FB" pitchFamily="34" charset="0"/>
              </a:rPr>
              <a:t>PCIe</a:t>
            </a:r>
            <a:r>
              <a:rPr lang="en-US" dirty="0">
                <a:latin typeface="Agency FB" pitchFamily="34" charset="0"/>
              </a:rPr>
              <a:t> </a:t>
            </a:r>
            <a:r>
              <a:rPr lang="en-US" dirty="0" smtClean="0">
                <a:latin typeface="Agency FB" pitchFamily="34" charset="0"/>
              </a:rPr>
              <a:t>software</a:t>
            </a:r>
            <a:endParaRPr lang="en-GB" dirty="0">
              <a:latin typeface="Agency FB" pitchFamily="34" charset="0"/>
            </a:endParaRPr>
          </a:p>
        </p:txBody>
      </p:sp>
      <p:pic>
        <p:nvPicPr>
          <p:cNvPr id="38" name="Picture 5" descr="E:\glib_project\Reports Presentations Images and Tables\Presentations\ph_ese_fellow_presentations\Manoel_2013-01-16\Images\Computer-aj_aj_ashton_01_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509120"/>
            <a:ext cx="1241632" cy="12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glib_project\Reports Presentations Images and Tables\Presentations\ph_ese_fellow_presentations\Manoel_2013-01-16\Images\IMGP292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" t="8123" r="2880" b="11754"/>
          <a:stretch/>
        </p:blipFill>
        <p:spPr bwMode="auto">
          <a:xfrm>
            <a:off x="2437621" y="1124744"/>
            <a:ext cx="3790563" cy="244572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glib_project\Reports Presentations Images and Tables\Presentations\ph_ese_fellow_presentations\Manoel_2013-01-16\Images\Computer-aj_aj_ashton_01_svg - Cop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75" y="1772816"/>
            <a:ext cx="1293621" cy="129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385" y="4312146"/>
            <a:ext cx="2101543" cy="201622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890442" y="3914239"/>
            <a:ext cx="210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gency FB" pitchFamily="34" charset="0"/>
              </a:rPr>
              <a:t>PuTTY</a:t>
            </a:r>
            <a:r>
              <a:rPr lang="en-US" dirty="0" smtClean="0">
                <a:latin typeface="Agency FB" pitchFamily="34" charset="0"/>
              </a:rPr>
              <a:t>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" name="Left-Right Arrow 2"/>
          <p:cNvSpPr/>
          <p:nvPr/>
        </p:nvSpPr>
        <p:spPr>
          <a:xfrm>
            <a:off x="1833173" y="2276872"/>
            <a:ext cx="1874731" cy="214762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-Right Arrow 24"/>
          <p:cNvSpPr/>
          <p:nvPr/>
        </p:nvSpPr>
        <p:spPr>
          <a:xfrm>
            <a:off x="1048208" y="4937097"/>
            <a:ext cx="542890" cy="214762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-Right Arrow 26"/>
          <p:cNvSpPr/>
          <p:nvPr/>
        </p:nvSpPr>
        <p:spPr>
          <a:xfrm rot="18345542">
            <a:off x="2255258" y="3233305"/>
            <a:ext cx="1874731" cy="214762"/>
          </a:xfrm>
          <a:prstGeom prst="left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44970" y="817548"/>
            <a:ext cx="2186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crate_pcie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 (II)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5758" y="3933056"/>
            <a:ext cx="12843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PC for Crate</a:t>
            </a:r>
          </a:p>
          <a:p>
            <a:r>
              <a:rPr lang="en-US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Management</a:t>
            </a:r>
            <a:endParaRPr lang="en-US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796136" y="240903"/>
            <a:ext cx="761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(9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3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53" b="11699"/>
          <a:stretch/>
        </p:blipFill>
        <p:spPr bwMode="auto">
          <a:xfrm>
            <a:off x="5940152" y="5733256"/>
            <a:ext cx="1943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" t="1717" r="13043" b="1115"/>
          <a:stretch/>
        </p:blipFill>
        <p:spPr bwMode="auto">
          <a:xfrm>
            <a:off x="270570" y="1124744"/>
            <a:ext cx="8184529" cy="4537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4" b="43604"/>
          <a:stretch/>
        </p:blipFill>
        <p:spPr bwMode="auto">
          <a:xfrm>
            <a:off x="3851920" y="5707378"/>
            <a:ext cx="1943100" cy="44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60"/>
          <a:stretch/>
        </p:blipFill>
        <p:spPr bwMode="auto">
          <a:xfrm>
            <a:off x="1691680" y="5955595"/>
            <a:ext cx="1943100" cy="44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36"/>
          <a:stretch/>
        </p:blipFill>
        <p:spPr bwMode="auto">
          <a:xfrm>
            <a:off x="1692857" y="5716004"/>
            <a:ext cx="1943100" cy="19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962449" y="5651956"/>
            <a:ext cx="174545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gency FB" pitchFamily="34" charset="0"/>
              </a:rPr>
              <a:t>Maximum Rate (theoretical)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5877272"/>
            <a:ext cx="187220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Write (Xilinx 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Link</a:t>
            </a:r>
            <a:r>
              <a:rPr lang="en-US" sz="1200" b="1" dirty="0" smtClean="0">
                <a:latin typeface="Agency FB" pitchFamily="34" charset="0"/>
              </a:rPr>
              <a:t> model)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79712" y="6104329"/>
            <a:ext cx="20162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Read  (Xilinx 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Link</a:t>
            </a:r>
            <a:r>
              <a:rPr lang="en-US" sz="1200" b="1" dirty="0" smtClean="0">
                <a:latin typeface="Agency FB" pitchFamily="34" charset="0"/>
              </a:rPr>
              <a:t> model)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73806" y="1772816"/>
            <a:ext cx="1277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PCIe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 x4 v2.0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39952" y="5672280"/>
            <a:ext cx="194421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Write (GLIB 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System</a:t>
            </a:r>
            <a:r>
              <a:rPr lang="en-US" sz="1200" b="1" dirty="0" smtClean="0">
                <a:latin typeface="Agency FB" pitchFamily="34" charset="0"/>
              </a:rPr>
              <a:t> model)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39952" y="5888305"/>
            <a:ext cx="194421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Read  (GLIB 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System</a:t>
            </a:r>
            <a:r>
              <a:rPr lang="en-US" sz="1200" b="1" dirty="0" smtClean="0">
                <a:latin typeface="Agency FB" pitchFamily="34" charset="0"/>
              </a:rPr>
              <a:t> model)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62092" y="5661248"/>
            <a:ext cx="24067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Write (GLIB 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System</a:t>
            </a:r>
            <a:r>
              <a:rPr lang="en-US" sz="1200" b="1" dirty="0" smtClean="0">
                <a:latin typeface="Agency FB" pitchFamily="34" charset="0"/>
              </a:rPr>
              <a:t> measurements)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62092" y="5888305"/>
            <a:ext cx="24067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gency FB" pitchFamily="34" charset="0"/>
              </a:rPr>
              <a:t>PCIe</a:t>
            </a:r>
            <a:r>
              <a:rPr lang="en-US" sz="1200" b="1" dirty="0" smtClean="0">
                <a:latin typeface="Agency FB" pitchFamily="34" charset="0"/>
              </a:rPr>
              <a:t> Read  (GLIB </a:t>
            </a:r>
            <a:r>
              <a:rPr lang="en-US" sz="1200" b="1" dirty="0">
                <a:solidFill>
                  <a:srgbClr val="FF0000"/>
                </a:solidFill>
                <a:latin typeface="Agency FB" pitchFamily="34" charset="0"/>
              </a:rPr>
              <a:t>S</a:t>
            </a:r>
            <a:r>
              <a:rPr lang="en-US" sz="1200" b="1" dirty="0" smtClean="0">
                <a:solidFill>
                  <a:srgbClr val="FF0000"/>
                </a:solidFill>
                <a:latin typeface="Agency FB" pitchFamily="34" charset="0"/>
              </a:rPr>
              <a:t>ystem</a:t>
            </a:r>
            <a:r>
              <a:rPr lang="en-US" sz="1200" b="1" dirty="0" smtClean="0">
                <a:latin typeface="Agency FB" pitchFamily="34" charset="0"/>
              </a:rPr>
              <a:t> measurements)</a:t>
            </a:r>
            <a:endParaRPr lang="en-GB" sz="1200" b="1" dirty="0">
              <a:latin typeface="Agency FB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44970" y="817548"/>
            <a:ext cx="2262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crate_pcie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 (III)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796136" y="240903"/>
            <a:ext cx="829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(10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7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4970" y="817548"/>
            <a:ext cx="2473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Reference Designs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946" y="226758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“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crate_empty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”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0946" y="1907540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“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b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ench_empty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”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0946" y="2618328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“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crate_pcie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”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1538208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gency FB" pitchFamily="34" charset="0"/>
              </a:rPr>
              <a:t>INFRASTRUCTURE</a:t>
            </a:r>
            <a:endParaRPr lang="en-GB" b="1" dirty="0" smtClean="0">
              <a:solidFill>
                <a:schemeClr val="bg1">
                  <a:lumMod val="65000"/>
                </a:schemeClr>
              </a:solidFill>
              <a:latin typeface="Agency FB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0946" y="399577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 smtClean="0">
                <a:latin typeface="Agency FB" pitchFamily="34" charset="0"/>
              </a:rPr>
              <a:t>bench_vtrx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0946" y="3635732"/>
            <a:ext cx="246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“</a:t>
            </a:r>
            <a:r>
              <a:rPr lang="en-US" b="1" dirty="0" err="1">
                <a:latin typeface="Agency FB" pitchFamily="34" charset="0"/>
              </a:rPr>
              <a:t>b</a:t>
            </a:r>
            <a:r>
              <a:rPr lang="en-US" b="1" dirty="0" err="1" smtClean="0">
                <a:latin typeface="Agency FB" pitchFamily="34" charset="0"/>
              </a:rPr>
              <a:t>ench_gbt_fpga</a:t>
            </a:r>
            <a:r>
              <a:rPr lang="en-US" b="1" dirty="0" smtClean="0">
                <a:latin typeface="Agency FB" pitchFamily="34" charset="0"/>
              </a:rPr>
              <a:t>”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3266400"/>
            <a:ext cx="2462902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GBT-BASED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40903"/>
            <a:ext cx="801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59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120580" y="4718666"/>
            <a:ext cx="951412" cy="487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grpSp>
        <p:nvGrpSpPr>
          <p:cNvPr id="14" name="Group 13"/>
          <p:cNvGrpSpPr/>
          <p:nvPr/>
        </p:nvGrpSpPr>
        <p:grpSpPr>
          <a:xfrm>
            <a:off x="35496" y="2060848"/>
            <a:ext cx="8964488" cy="2520280"/>
            <a:chOff x="144016" y="3429000"/>
            <a:chExt cx="8964488" cy="2520280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16" y="3501008"/>
              <a:ext cx="8964488" cy="2392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541816" y="3429000"/>
              <a:ext cx="4653780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1560" y="5705527"/>
              <a:ext cx="6454497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00392" y="5649256"/>
              <a:ext cx="837873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43000" y="1628800"/>
            <a:ext cx="8856984" cy="3559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47056" y="5003884"/>
            <a:ext cx="773320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S. Baron et al. “Implementing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the GBT data transmission protocol in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FPGAs” TWEPP-2009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4970" y="817548"/>
            <a:ext cx="2755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GBT protocol in FPGA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83568" y="2420887"/>
            <a:ext cx="4536504" cy="88023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83568" y="3330704"/>
            <a:ext cx="5760640" cy="890384"/>
          </a:xfrm>
          <a:prstGeom prst="roundRect">
            <a:avLst/>
          </a:prstGeom>
          <a:noFill/>
          <a:ln>
            <a:solidFill>
              <a:srgbClr val="3120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94545" y="4221088"/>
            <a:ext cx="3164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120B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Will be referred to as “GBT DECODER”</a:t>
            </a:r>
            <a:endParaRPr lang="en-GB" dirty="0">
              <a:solidFill>
                <a:srgbClr val="3120B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22537" y="2060848"/>
            <a:ext cx="3164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Will be referred to as “GBT ENCODER”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796136" y="240903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68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/>
      <p:bldP spid="2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4970" y="817548"/>
            <a:ext cx="2367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bench_gbt_fpga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907" y="1440000"/>
            <a:ext cx="7079533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6136" y="240903"/>
            <a:ext cx="8274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20580" y="4718666"/>
            <a:ext cx="951412" cy="487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grpSp>
        <p:nvGrpSpPr>
          <p:cNvPr id="11" name="Group 10"/>
          <p:cNvGrpSpPr/>
          <p:nvPr/>
        </p:nvGrpSpPr>
        <p:grpSpPr>
          <a:xfrm>
            <a:off x="35496" y="2060848"/>
            <a:ext cx="8964488" cy="2520280"/>
            <a:chOff x="144016" y="3429000"/>
            <a:chExt cx="8964488" cy="252028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16" y="3501008"/>
              <a:ext cx="8964488" cy="2392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41816" y="3429000"/>
              <a:ext cx="4653780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1560" y="5705527"/>
              <a:ext cx="6454497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100392" y="5649256"/>
              <a:ext cx="837873" cy="2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43000" y="1628800"/>
            <a:ext cx="8856984" cy="3559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-27384"/>
            <a:ext cx="8975121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8629650" y="2420888"/>
            <a:ext cx="522734" cy="4437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t="6263" r="81724"/>
          <a:stretch/>
        </p:blipFill>
        <p:spPr>
          <a:xfrm>
            <a:off x="8629650" y="2420888"/>
            <a:ext cx="723900" cy="4311177"/>
          </a:xfrm>
          <a:prstGeom prst="rect">
            <a:avLst/>
          </a:prstGeom>
        </p:spPr>
      </p:pic>
      <p:sp>
        <p:nvSpPr>
          <p:cNvPr id="34" name="Slide Number Placeholder 2"/>
          <p:cNvSpPr txBox="1">
            <a:spLocks/>
          </p:cNvSpPr>
          <p:nvPr/>
        </p:nvSpPr>
        <p:spPr>
          <a:xfrm>
            <a:off x="8618400" y="6433200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55976" y="2492896"/>
            <a:ext cx="2601561" cy="835960"/>
          </a:xfrm>
          <a:prstGeom prst="roundRect">
            <a:avLst/>
          </a:prstGeom>
          <a:noFill/>
          <a:ln>
            <a:solidFill>
              <a:srgbClr val="3120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4355976" y="3457136"/>
            <a:ext cx="1368152" cy="763952"/>
          </a:xfrm>
          <a:prstGeom prst="roundRect">
            <a:avLst/>
          </a:prstGeom>
          <a:noFill/>
          <a:ln>
            <a:solidFill>
              <a:srgbClr val="3120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6262325" y="2814836"/>
            <a:ext cx="416575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220564" y="3042672"/>
            <a:ext cx="504056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6300192" y="3457136"/>
            <a:ext cx="657345" cy="763952"/>
          </a:xfrm>
          <a:prstGeom prst="roundRect">
            <a:avLst/>
          </a:prstGeom>
          <a:noFill/>
          <a:ln>
            <a:solidFill>
              <a:srgbClr val="3120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6481982" y="3709412"/>
            <a:ext cx="416575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426872" y="3948296"/>
            <a:ext cx="504056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197212" y="3692644"/>
            <a:ext cx="416575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53471" y="3941812"/>
            <a:ext cx="504056" cy="0"/>
          </a:xfrm>
          <a:prstGeom prst="line">
            <a:avLst/>
          </a:prstGeom>
          <a:ln w="19050">
            <a:solidFill>
              <a:srgbClr val="3120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369970" y="4231714"/>
            <a:ext cx="125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120B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20b@240MHz</a:t>
            </a:r>
            <a:endParaRPr lang="en-GB" dirty="0">
              <a:solidFill>
                <a:srgbClr val="3120B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64088" y="2132856"/>
            <a:ext cx="125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120B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20b@240MHz</a:t>
            </a:r>
            <a:endParaRPr lang="en-GB" dirty="0">
              <a:solidFill>
                <a:srgbClr val="3120B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970" y="817548"/>
            <a:ext cx="4184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Alternative GBT protocol in FPGA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987824" y="4869160"/>
            <a:ext cx="3467616" cy="12003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Why 20b@240MHz</a:t>
            </a:r>
            <a:r>
              <a:rPr lang="en-US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? Optimized for Virtex6</a:t>
            </a:r>
            <a:endParaRPr lang="en-US" b="1" dirty="0" smtClean="0">
              <a:effectLst>
                <a:glow rad="127000">
                  <a:schemeClr val="bg1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  <a:p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- Natural </a:t>
            </a:r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Width of GTX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- Lower </a:t>
            </a:r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latency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- Fewer </a:t>
            </a:r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clock resources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96136" y="240903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(14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6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32" grpId="0" animBg="1"/>
      <p:bldP spid="39" grpId="0"/>
      <p:bldP spid="40" grpId="0"/>
      <p:bldP spid="3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906" y="1440000"/>
            <a:ext cx="7079534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144970" y="81754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bench_vtrx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”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44970" y="457508"/>
            <a:ext cx="3332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Infrastructure Ref Design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96136" y="240903"/>
            <a:ext cx="829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(15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103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033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fixed latency considerations (I)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3615407"/>
            <a:ext cx="323678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Fixed Latency requirements?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85126" y="4358714"/>
            <a:ext cx="649408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Experimental Systems	Direction		FPGA part involved </a:t>
            </a:r>
          </a:p>
          <a:p>
            <a:endParaRPr lang="en-US" sz="800" b="1" dirty="0" smtClean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Front End Control		</a:t>
            </a:r>
            <a:r>
              <a:rPr lang="en-US" sz="2000" b="1" dirty="0" smtClean="0">
                <a:solidFill>
                  <a:srgbClr val="7030A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Downstream	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GTX Transmission</a:t>
            </a:r>
          </a:p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Data Readout</a:t>
            </a:r>
            <a:r>
              <a:rPr lang="en-US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		None</a:t>
            </a:r>
          </a:p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Trigger Processing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	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	</a:t>
            </a:r>
            <a:r>
              <a:rPr lang="en-US" sz="2000" b="1" dirty="0" smtClean="0">
                <a:solidFill>
                  <a:srgbClr val="FFC000"/>
                </a:solidFill>
                <a:effectLst>
                  <a:glow rad="127000">
                    <a:schemeClr val="tx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Upstream 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(?)	GTX Reception</a:t>
            </a:r>
            <a:endParaRPr lang="en-US" sz="20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00669" y="6093296"/>
            <a:ext cx="666881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Other BE systems (FPGA-to-FPGA) have similar requirements (e.g. PON)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7" y="1772816"/>
            <a:ext cx="8568952" cy="143221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187624" y="4797152"/>
            <a:ext cx="61206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372200" y="2002408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glow rad="127000">
                    <a:schemeClr val="tx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Upstream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228184" y="2788548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Downstream</a:t>
            </a:r>
            <a:endParaRPr lang="en-US" b="1" dirty="0">
              <a:solidFill>
                <a:srgbClr val="7030A0"/>
              </a:solidFill>
              <a:effectLst>
                <a:glow rad="127000">
                  <a:schemeClr val="bg1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96136" y="240903"/>
            <a:ext cx="8306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(16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547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3" grpId="0"/>
      <p:bldP spid="3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4970" y="836712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The team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24544" y="1340768"/>
            <a:ext cx="1981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Sophie Baron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324544" y="1691516"/>
            <a:ext cx="2576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Manoel Barros Marin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324544" y="2051556"/>
            <a:ext cx="2222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Vincent Bobillier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324544" y="2411596"/>
            <a:ext cx="1872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Stefan Haas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324544" y="2771636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Magnus Hansen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324544" y="3131676"/>
            <a:ext cx="1936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Markus Joos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-324544" y="3491716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Francois Vasey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324544" y="3851756"/>
            <a:ext cx="2475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Paschalis Vichoudis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4970" y="4293096"/>
            <a:ext cx="2374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Acknowledgments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324544" y="4797152"/>
            <a:ext cx="8214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Greg Iles (IC), </a:t>
            </a:r>
            <a:r>
              <a:rPr lang="en-US" b="1" dirty="0">
                <a:latin typeface="Agency FB" pitchFamily="34" charset="0"/>
              </a:rPr>
              <a:t>Dave </a:t>
            </a:r>
            <a:r>
              <a:rPr lang="en-US" b="1" dirty="0" smtClean="0">
                <a:latin typeface="Agency FB" pitchFamily="34" charset="0"/>
              </a:rPr>
              <a:t>Newbold (Bristol), </a:t>
            </a:r>
            <a:r>
              <a:rPr lang="en-US" b="1" dirty="0">
                <a:latin typeface="Agency FB" pitchFamily="34" charset="0"/>
              </a:rPr>
              <a:t>Jean-Pierre </a:t>
            </a:r>
            <a:r>
              <a:rPr lang="en-US" b="1" dirty="0" smtClean="0">
                <a:latin typeface="Agency FB" pitchFamily="34" charset="0"/>
              </a:rPr>
              <a:t>Cachemiche (CPPM), </a:t>
            </a:r>
            <a:r>
              <a:rPr lang="en-US" b="1" dirty="0">
                <a:latin typeface="Agency FB" pitchFamily="34" charset="0"/>
              </a:rPr>
              <a:t>Eric </a:t>
            </a:r>
            <a:r>
              <a:rPr lang="en-US" b="1" dirty="0" smtClean="0">
                <a:latin typeface="Agency FB" pitchFamily="34" charset="0"/>
              </a:rPr>
              <a:t>Hazen (Boston)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324544" y="5147900"/>
            <a:ext cx="8071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Colleagues from: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PH-ESE-BE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opto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,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xTCA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 evaluation project,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CNRS Strasburg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,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Fermilab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 et al.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-324544" y="1683663"/>
            <a:ext cx="2576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Manoel Barros Marin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96136" y="240903"/>
            <a:ext cx="670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03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0671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considerations (II)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0858" y="2905780"/>
            <a:ext cx="550343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Typical recipe: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avoid elastic buffers in GTX.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55776" y="4330040"/>
            <a:ext cx="31325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+mj-ea"/>
                <a:cs typeface="+mj-cs"/>
              </a:rPr>
              <a:t>Is that enough?</a:t>
            </a:r>
            <a:endParaRPr lang="en-GB" sz="3600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96136" y="240903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(17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36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81729"/>
            <a:ext cx="3816424" cy="212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142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considerations (III)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6658" y="1628800"/>
            <a:ext cx="1989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Downstream: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yes</a:t>
            </a:r>
            <a:endParaRPr lang="en-GB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81922"/>
            <a:ext cx="3816077" cy="212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87692" y="2247255"/>
            <a:ext cx="6712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- GTX ref </a:t>
            </a:r>
            <a:r>
              <a:rPr lang="en-US" sz="2400" b="1" dirty="0" err="1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clk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for GBT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link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: </a:t>
            </a:r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240MHz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(20bit) or </a:t>
            </a:r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120MHz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(</a:t>
            </a:r>
            <a:r>
              <a:rPr lang="en-US" sz="2400" b="1" dirty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40bit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)</a:t>
            </a:r>
            <a:endParaRPr lang="en-GB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59632" y="6002124"/>
            <a:ext cx="7026282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COTS clock multipliers do not guarantee in-to-out phase</a:t>
            </a:r>
            <a:endParaRPr lang="en-GB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10672" y="4747390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TTC </a:t>
            </a:r>
            <a:r>
              <a:rPr lang="en-US" b="1" dirty="0" err="1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clk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2432610" y="1628800"/>
            <a:ext cx="699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but ..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40903"/>
            <a:ext cx="829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(18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6720" y="2751311"/>
            <a:ext cx="6875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- Ref </a:t>
            </a:r>
            <a:r>
              <a:rPr lang="en-US" sz="2400" b="1" dirty="0" err="1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clk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not delivered by the TTC,  it has to be generated locally</a:t>
            </a:r>
            <a:endParaRPr lang="en-GB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843808" y="3573016"/>
            <a:ext cx="74251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TTC </a:t>
            </a:r>
            <a:r>
              <a:rPr lang="en-US" b="1" dirty="0" err="1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clk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44278" y="3573016"/>
            <a:ext cx="136768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TTC </a:t>
            </a:r>
            <a:r>
              <a:rPr lang="en-US" b="1" dirty="0" err="1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clk</a:t>
            </a:r>
            <a:r>
              <a:rPr lang="en-US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x3 (x6)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91680" y="4869160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GOL</a:t>
            </a:r>
            <a:endParaRPr lang="en-GB" b="1" dirty="0"/>
          </a:p>
        </p:txBody>
      </p:sp>
      <p:sp>
        <p:nvSpPr>
          <p:cNvPr id="29" name="Rectangle 28"/>
          <p:cNvSpPr/>
          <p:nvPr/>
        </p:nvSpPr>
        <p:spPr>
          <a:xfrm>
            <a:off x="1691680" y="4869160"/>
            <a:ext cx="49084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GBT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2628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1" grpId="0"/>
      <p:bldP spid="22" grpId="0"/>
      <p:bldP spid="25" grpId="0"/>
      <p:bldP spid="27" grpId="0" animBg="1"/>
      <p:bldP spid="19" grpId="0" animBg="1"/>
      <p:bldP spid="28" grpId="0"/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95" y="3861048"/>
            <a:ext cx="50673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considerations (IV)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6658" y="1628800"/>
            <a:ext cx="283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glow rad="127000">
                    <a:schemeClr val="tx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Upstream:</a:t>
            </a:r>
            <a:r>
              <a:rPr lang="en-US" sz="2400" b="1" dirty="0">
                <a:solidFill>
                  <a:srgbClr val="7030A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</a:t>
            </a:r>
            <a:r>
              <a:rPr lang="en-US" sz="2400" b="1" dirty="0" smtClean="0"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certainly NOT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611560" y="2151931"/>
            <a:ext cx="4942379" cy="46166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“built-in” uncertainty of Rx Recovered clock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9552" y="2996952"/>
            <a:ext cx="69188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Example of 4-bit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Deserializer</a:t>
            </a:r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, locking to data at a random time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87095" y="3738786"/>
            <a:ext cx="1063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Serial In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95" y="3861048"/>
            <a:ext cx="50768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95" y="3861048"/>
            <a:ext cx="50768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95" y="3861048"/>
            <a:ext cx="50768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95" y="3861048"/>
            <a:ext cx="50768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87095" y="4890914"/>
            <a:ext cx="141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Parallel Out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87095" y="5971034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Rx Recovered Clock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6136" y="240903"/>
            <a:ext cx="8306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(19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808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3946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enhancements (I)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6658" y="1628800"/>
            <a:ext cx="1561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glow rad="127000">
                    <a:schemeClr val="bg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Downstream: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98848"/>
            <a:ext cx="48958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98848"/>
            <a:ext cx="54768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796136" y="240903"/>
            <a:ext cx="8499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(20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322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4952648" y="3933056"/>
            <a:ext cx="1058768" cy="5248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Impact" pitchFamily="34" charset="0"/>
            </a:endParaRP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Number of </a:t>
            </a: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Bit-shifts</a:t>
            </a: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Performed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097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enhancements (II)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520" y="1484784"/>
            <a:ext cx="1269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glow rad="127000">
                    <a:schemeClr val="tx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Upstream: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251520" y="2951042"/>
            <a:ext cx="8328216" cy="910006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7006626" y="4149080"/>
            <a:ext cx="733726" cy="5040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Impact" pitchFamily="34" charset="0"/>
              </a:rPr>
              <a:t>Rx Slide ctrl</a:t>
            </a:r>
            <a:endParaRPr lang="en-GB" sz="12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903550" y="2852936"/>
            <a:ext cx="1700898" cy="246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Impact" pitchFamily="34" charset="0"/>
            </a:endParaRP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Rx Slide=&gt; PMA Mode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011416" y="3819520"/>
            <a:ext cx="744" cy="473576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724128" y="3933056"/>
            <a:ext cx="1224136" cy="3752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Impact" pitchFamily="34" charset="0"/>
            </a:endParaRP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Aligned </a:t>
            </a: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Flag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373489" y="3833800"/>
            <a:ext cx="0" cy="243272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012160" y="4293096"/>
            <a:ext cx="864096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867400" y="3833800"/>
            <a:ext cx="0" cy="624076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867400" y="4457876"/>
            <a:ext cx="1008856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Rounded Rectangle 2059"/>
          <p:cNvSpPr/>
          <p:nvPr/>
        </p:nvSpPr>
        <p:spPr>
          <a:xfrm>
            <a:off x="6934617" y="3068960"/>
            <a:ext cx="877743" cy="16561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6084168" y="3265934"/>
            <a:ext cx="1224136" cy="3752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bits</a:t>
            </a:r>
          </a:p>
          <a:p>
            <a:pPr algn="ctr"/>
            <a:endParaRPr lang="en-US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 MHz</a:t>
            </a:r>
          </a:p>
          <a:p>
            <a:pPr algn="ctr"/>
            <a:endParaRPr lang="en-GB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860032" y="3265934"/>
            <a:ext cx="1224136" cy="3752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bits</a:t>
            </a:r>
          </a:p>
          <a:p>
            <a:pPr algn="ctr"/>
            <a:endParaRPr lang="en-US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 MHz</a:t>
            </a:r>
          </a:p>
          <a:p>
            <a:pPr algn="ctr"/>
            <a:endParaRPr lang="en-GB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96136" y="240903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810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" grpId="0" animBg="1"/>
      <p:bldP spid="19" grpId="0"/>
      <p:bldP spid="25" grpId="0"/>
      <p:bldP spid="206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970" y="817548"/>
            <a:ext cx="4097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fixed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latency enhancements (III)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504" y="1484784"/>
            <a:ext cx="2722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demonstration setup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9832" y="5858108"/>
            <a:ext cx="2691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demonstration video</a:t>
            </a:r>
            <a:endParaRPr lang="en-GB" sz="28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1"/>
          <a:stretch/>
        </p:blipFill>
        <p:spPr bwMode="auto">
          <a:xfrm>
            <a:off x="251520" y="2243515"/>
            <a:ext cx="5793565" cy="253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4716016" y="2780928"/>
            <a:ext cx="3962027" cy="936104"/>
            <a:chOff x="4716016" y="2780928"/>
            <a:chExt cx="3962027" cy="93610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716016" y="2996952"/>
              <a:ext cx="0" cy="72008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716016" y="2996952"/>
              <a:ext cx="1944216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660232" y="2914408"/>
              <a:ext cx="720080" cy="646331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600" dirty="0" smtClean="0">
                <a:latin typeface="Impact" pitchFamily="34" charset="0"/>
              </a:endParaRP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Pattern </a:t>
              </a: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Detect</a:t>
              </a:r>
            </a:p>
            <a:p>
              <a:pPr algn="r"/>
              <a:endParaRPr lang="en-GB" sz="600" dirty="0">
                <a:latin typeface="Impact" pitchFamily="34" charset="0"/>
              </a:endParaRPr>
            </a:p>
          </p:txBody>
        </p:sp>
        <p:cxnSp>
          <p:nvCxnSpPr>
            <p:cNvPr id="2048" name="Straight Connector 2047"/>
            <p:cNvCxnSpPr/>
            <p:nvPr/>
          </p:nvCxnSpPr>
          <p:spPr>
            <a:xfrm>
              <a:off x="6660232" y="3358195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660232" y="3429000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76056" y="3427798"/>
              <a:ext cx="1584176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080372" y="3427797"/>
              <a:ext cx="0" cy="124023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757053" y="3189084"/>
              <a:ext cx="831171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Impact" pitchFamily="34" charset="0"/>
                </a:rPr>
                <a:t>Rx Rec </a:t>
              </a:r>
              <a:r>
                <a:rPr lang="en-US" sz="1200" dirty="0" err="1" smtClean="0">
                  <a:latin typeface="Impact" pitchFamily="34" charset="0"/>
                </a:rPr>
                <a:t>Clk</a:t>
              </a:r>
              <a:endParaRPr lang="en-GB" sz="1200" dirty="0">
                <a:latin typeface="Impact" pitchFamily="34" charset="0"/>
              </a:endParaRPr>
            </a:p>
          </p:txBody>
        </p:sp>
        <p:cxnSp>
          <p:nvCxnSpPr>
            <p:cNvPr id="2062" name="Straight Connector 2061"/>
            <p:cNvCxnSpPr/>
            <p:nvPr/>
          </p:nvCxnSpPr>
          <p:spPr>
            <a:xfrm flipH="1">
              <a:off x="5940152" y="2940819"/>
              <a:ext cx="104933" cy="10909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724128" y="2780928"/>
              <a:ext cx="360040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20</a:t>
              </a:r>
              <a:endParaRPr lang="en-GB" sz="10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cxnSp>
          <p:nvCxnSpPr>
            <p:cNvPr id="74" name="Straight Connector 73"/>
            <p:cNvCxnSpPr>
              <a:stCxn id="25" idx="3"/>
            </p:cNvCxnSpPr>
            <p:nvPr/>
          </p:nvCxnSpPr>
          <p:spPr>
            <a:xfrm flipV="1">
              <a:off x="7380312" y="3237573"/>
              <a:ext cx="288032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7452320" y="3099074"/>
              <a:ext cx="1225723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Impact" pitchFamily="34" charset="0"/>
                </a:rPr>
                <a:t>Rx Detect Flag</a:t>
              </a:r>
              <a:endParaRPr lang="en-GB" sz="1200" dirty="0">
                <a:latin typeface="Impact" pitchFamily="34" charset="0"/>
              </a:endParaRPr>
            </a:p>
          </p:txBody>
        </p:sp>
      </p:grpSp>
      <p:grpSp>
        <p:nvGrpSpPr>
          <p:cNvPr id="2079" name="Group 2078"/>
          <p:cNvGrpSpPr/>
          <p:nvPr/>
        </p:nvGrpSpPr>
        <p:grpSpPr>
          <a:xfrm>
            <a:off x="4139952" y="4144318"/>
            <a:ext cx="4536504" cy="1224066"/>
            <a:chOff x="4139952" y="4144318"/>
            <a:chExt cx="4536504" cy="1224066"/>
          </a:xfrm>
        </p:grpSpPr>
        <p:sp>
          <p:nvSpPr>
            <p:cNvPr id="56" name="TextBox 55"/>
            <p:cNvSpPr txBox="1"/>
            <p:nvPr/>
          </p:nvSpPr>
          <p:spPr>
            <a:xfrm>
              <a:off x="6660232" y="4722053"/>
              <a:ext cx="720080" cy="646331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600" dirty="0" smtClean="0">
                <a:latin typeface="Impact" pitchFamily="34" charset="0"/>
              </a:endParaRP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Pattern </a:t>
              </a: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Detect</a:t>
              </a:r>
            </a:p>
            <a:p>
              <a:pPr algn="r"/>
              <a:endParaRPr lang="en-GB" sz="600" dirty="0">
                <a:latin typeface="Impact" pitchFamily="34" charset="0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6660232" y="4808993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6660232" y="4879798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139952" y="5229200"/>
              <a:ext cx="2520280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4139952" y="4144318"/>
              <a:ext cx="0" cy="1084882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572000" y="4868289"/>
              <a:ext cx="2088232" cy="87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572000" y="4308437"/>
              <a:ext cx="0" cy="559852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5436096" y="4627736"/>
              <a:ext cx="1147779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err="1" smtClean="0">
                  <a:latin typeface="Impact" pitchFamily="34" charset="0"/>
                </a:rPr>
                <a:t>Tx</a:t>
              </a:r>
              <a:r>
                <a:rPr lang="en-US" sz="1200" dirty="0" smtClean="0">
                  <a:latin typeface="Impact" pitchFamily="34" charset="0"/>
                </a:rPr>
                <a:t> </a:t>
              </a:r>
              <a:r>
                <a:rPr lang="en-US" sz="1200" dirty="0" err="1" smtClean="0">
                  <a:latin typeface="Impact" pitchFamily="34" charset="0"/>
                </a:rPr>
                <a:t>Clk</a:t>
              </a:r>
              <a:endParaRPr lang="en-GB" sz="1200" dirty="0">
                <a:latin typeface="Impact" pitchFamily="34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>
              <a:off x="5904148" y="5173067"/>
              <a:ext cx="104933" cy="10909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5688124" y="5013176"/>
              <a:ext cx="360040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20</a:t>
              </a:r>
              <a:endParaRPr lang="en-GB" sz="10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7380312" y="5051364"/>
              <a:ext cx="288032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450733" y="4892212"/>
              <a:ext cx="1225723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err="1" smtClean="0">
                  <a:latin typeface="Impact" pitchFamily="34" charset="0"/>
                </a:rPr>
                <a:t>Tx</a:t>
              </a:r>
              <a:r>
                <a:rPr lang="en-US" sz="1200" dirty="0" smtClean="0">
                  <a:latin typeface="Impact" pitchFamily="34" charset="0"/>
                </a:rPr>
                <a:t> Detect Flag</a:t>
              </a:r>
              <a:endParaRPr lang="en-GB" sz="1200" dirty="0">
                <a:latin typeface="Impact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20672" y="5858108"/>
            <a:ext cx="426030" cy="534961"/>
            <a:chOff x="2620672" y="5858108"/>
            <a:chExt cx="426030" cy="534961"/>
          </a:xfrm>
        </p:grpSpPr>
        <p:cxnSp>
          <p:nvCxnSpPr>
            <p:cNvPr id="37" name="Straight Connector 36"/>
            <p:cNvCxnSpPr/>
            <p:nvPr/>
          </p:nvCxnSpPr>
          <p:spPr>
            <a:xfrm flipV="1">
              <a:off x="2620672" y="6145502"/>
              <a:ext cx="426030" cy="2475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 flipV="1">
              <a:off x="2620672" y="5858108"/>
              <a:ext cx="418104" cy="27874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2620672" y="5880629"/>
              <a:ext cx="0" cy="5124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>
            <a:off x="6080993" y="3739059"/>
            <a:ext cx="288032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60708" y="3741840"/>
            <a:ext cx="4348" cy="38819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084168" y="4132288"/>
            <a:ext cx="288032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228184" y="3803139"/>
            <a:ext cx="792088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Impact" pitchFamily="34" charset="0"/>
              </a:rPr>
              <a:t>1m </a:t>
            </a:r>
            <a:r>
              <a:rPr lang="en-US" sz="1200" dirty="0" err="1" smtClean="0">
                <a:latin typeface="Impact" pitchFamily="34" charset="0"/>
              </a:rPr>
              <a:t>fibre</a:t>
            </a:r>
            <a:endParaRPr lang="en-GB" sz="1200" dirty="0">
              <a:latin typeface="Impact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796136" y="240903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540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latency_vid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5536" y="653660"/>
            <a:ext cx="8255041" cy="58716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36094" y="1691516"/>
            <a:ext cx="149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Tx</a:t>
            </a:r>
            <a:r>
              <a:rPr lang="en-US" dirty="0" smtClean="0">
                <a:solidFill>
                  <a:schemeClr val="bg1"/>
                </a:solidFill>
              </a:rPr>
              <a:t> Detect Flag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5347" y="1700808"/>
            <a:ext cx="15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Rx Detect Flag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529122" y="2070140"/>
            <a:ext cx="288032" cy="432048"/>
          </a:xfrm>
          <a:prstGeom prst="straightConnector1">
            <a:avLst/>
          </a:prstGeom>
          <a:ln w="1905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403648" y="2042129"/>
            <a:ext cx="288032" cy="432048"/>
          </a:xfrm>
          <a:prstGeom prst="straightConnector1">
            <a:avLst/>
          </a:prstGeom>
          <a:ln w="1905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796136" y="240903"/>
            <a:ext cx="848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712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6147" name="Picture 3" descr="E:\glib_project\Reports Presentations Images and Tables\Presentations\ph_ese_fellow_presentations\Manoel_2013-01-16\Images\GBTserd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6" t="24370" r="19480" b="21707"/>
          <a:stretch/>
        </p:blipFill>
        <p:spPr bwMode="auto">
          <a:xfrm rot="16200000">
            <a:off x="3999743" y="1992647"/>
            <a:ext cx="4064557" cy="255256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>
            <a:off x="683568" y="2132856"/>
            <a:ext cx="3027461" cy="240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6032021" y="1206225"/>
            <a:ext cx="1329867" cy="1107487"/>
          </a:xfrm>
          <a:prstGeom prst="straightConnector1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  <a:prstDash val="solid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Rectangle 3"/>
          <p:cNvSpPr/>
          <p:nvPr/>
        </p:nvSpPr>
        <p:spPr>
          <a:xfrm>
            <a:off x="5743450" y="2313712"/>
            <a:ext cx="268710" cy="266432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7208622" y="846202"/>
            <a:ext cx="963778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accent2">
                <a:lumMod val="75000"/>
              </a:schemeClr>
            </a:solidFill>
            <a:prstDash val="solid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GBT</a:t>
            </a:r>
          </a:p>
          <a:p>
            <a:pPr algn="ctr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SERDES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83037" y="3789040"/>
            <a:ext cx="864096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43077" y="3645024"/>
            <a:ext cx="144016" cy="144016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144970" y="817548"/>
            <a:ext cx="1963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setups (I)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96136" y="240903"/>
            <a:ext cx="839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(24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049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39552" y="1556792"/>
            <a:ext cx="3450016" cy="2088232"/>
            <a:chOff x="3203848" y="4157809"/>
            <a:chExt cx="3888432" cy="2223519"/>
          </a:xfrm>
        </p:grpSpPr>
        <p:pic>
          <p:nvPicPr>
            <p:cNvPr id="47" name="Picture 3" descr="E:\glib_project\Reports Presentations Images and Tables\Presentations\ph_ese_fellow_presentations\Manoel_2013-01-16\Images\GLIB\GLIB v3 2 front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4" t="5120" r="6181"/>
            <a:stretch/>
          </p:blipFill>
          <p:spPr bwMode="auto">
            <a:xfrm>
              <a:off x="3203848" y="4157809"/>
              <a:ext cx="2794271" cy="2223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3" descr="E:\glib_project\Reports Presentations Images and Tables\Presentations\ph_ese_fellow_presentations\Manoel_2013-01-16\Images\f2c067990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3" b="1601"/>
            <a:stretch/>
          </p:blipFill>
          <p:spPr bwMode="auto">
            <a:xfrm rot="10800000">
              <a:off x="4788024" y="4218170"/>
              <a:ext cx="1167864" cy="939021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9" name="Straight Connector 48"/>
            <p:cNvCxnSpPr/>
            <p:nvPr/>
          </p:nvCxnSpPr>
          <p:spPr>
            <a:xfrm>
              <a:off x="6483340" y="5525961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483340" y="5597969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>
              <a:off x="5768490" y="5418984"/>
              <a:ext cx="714850" cy="27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4" name="Straight Connector 53"/>
            <p:cNvCxnSpPr/>
            <p:nvPr/>
          </p:nvCxnSpPr>
          <p:spPr>
            <a:xfrm flipV="1">
              <a:off x="7085116" y="5520862"/>
              <a:ext cx="0" cy="8281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483340" y="4794658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483340" y="4866666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>
              <a:off x="5768490" y="4687681"/>
              <a:ext cx="714850" cy="27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8" name="Straight Connector 57"/>
            <p:cNvCxnSpPr/>
            <p:nvPr/>
          </p:nvCxnSpPr>
          <p:spPr>
            <a:xfrm flipV="1">
              <a:off x="7085116" y="4789559"/>
              <a:ext cx="0" cy="8281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39552" y="4005064"/>
            <a:ext cx="3456384" cy="1872208"/>
            <a:chOff x="3203848" y="1700808"/>
            <a:chExt cx="3888432" cy="2223519"/>
          </a:xfrm>
        </p:grpSpPr>
        <p:pic>
          <p:nvPicPr>
            <p:cNvPr id="19" name="Picture 3" descr="E:\glib_project\Reports Presentations Images and Tables\Presentations\ph_ese_fellow_presentations\Manoel_2013-01-16\Images\GLIB\GLIB v3 2 front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4" t="5120" r="6181"/>
            <a:stretch/>
          </p:blipFill>
          <p:spPr bwMode="auto">
            <a:xfrm>
              <a:off x="3203848" y="1700808"/>
              <a:ext cx="2794271" cy="2223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E:\glib_project\Reports Presentations Images and Tables\Presentations\ph_ese_fellow_presentations\Manoel_2013-01-16\Images\f2c067990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3" b="1601"/>
            <a:stretch/>
          </p:blipFill>
          <p:spPr bwMode="auto">
            <a:xfrm rot="10800000">
              <a:off x="4788024" y="1761169"/>
              <a:ext cx="1167864" cy="939021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483340" y="3068960"/>
              <a:ext cx="536932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483340" y="3140968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>
              <a:off x="5768490" y="2961983"/>
              <a:ext cx="714850" cy="27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4" name="Straight Connector 33"/>
            <p:cNvCxnSpPr/>
            <p:nvPr/>
          </p:nvCxnSpPr>
          <p:spPr>
            <a:xfrm flipV="1">
              <a:off x="7085116" y="3063861"/>
              <a:ext cx="0" cy="8281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483340" y="2337657"/>
              <a:ext cx="608940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483340" y="2409665"/>
              <a:ext cx="536932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>
              <a:off x="5768490" y="2230680"/>
              <a:ext cx="714850" cy="27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4" name="Straight Connector 43"/>
            <p:cNvCxnSpPr/>
            <p:nvPr/>
          </p:nvCxnSpPr>
          <p:spPr>
            <a:xfrm flipV="1">
              <a:off x="7085116" y="2332559"/>
              <a:ext cx="0" cy="80840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7013129" y="2409665"/>
              <a:ext cx="0" cy="66882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" r="16203"/>
          <a:stretch/>
        </p:blipFill>
        <p:spPr bwMode="auto">
          <a:xfrm>
            <a:off x="4860032" y="2204864"/>
            <a:ext cx="1934513" cy="28128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24944"/>
            <a:ext cx="1666817" cy="275861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Rectangle 69"/>
          <p:cNvSpPr/>
          <p:nvPr/>
        </p:nvSpPr>
        <p:spPr>
          <a:xfrm>
            <a:off x="144970" y="817548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setups (II)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96136" y="240903"/>
            <a:ext cx="8499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(25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1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0800000">
            <a:off x="4901092" y="1556792"/>
            <a:ext cx="247922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8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144970" y="817548"/>
            <a:ext cx="2114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setups (III)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681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>
            <a:off x="1043608" y="1628800"/>
            <a:ext cx="247922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87" name="Straight Connector 686"/>
          <p:cNvCxnSpPr/>
          <p:nvPr/>
        </p:nvCxnSpPr>
        <p:spPr>
          <a:xfrm>
            <a:off x="3714517" y="3068960"/>
            <a:ext cx="425435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Straight Connector 687"/>
          <p:cNvCxnSpPr/>
          <p:nvPr/>
        </p:nvCxnSpPr>
        <p:spPr>
          <a:xfrm>
            <a:off x="3698285" y="3140969"/>
            <a:ext cx="523893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70" t="33226" r="23694" b="58395"/>
          <a:stretch/>
        </p:blipFill>
        <p:spPr bwMode="auto">
          <a:xfrm>
            <a:off x="3054741" y="2957405"/>
            <a:ext cx="634252" cy="255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90" name="Straight Connector 689"/>
          <p:cNvCxnSpPr/>
          <p:nvPr/>
        </p:nvCxnSpPr>
        <p:spPr>
          <a:xfrm flipV="1">
            <a:off x="4139952" y="2276872"/>
            <a:ext cx="0" cy="792088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70" t="33226" r="23694" b="58395"/>
          <a:stretch/>
        </p:blipFill>
        <p:spPr bwMode="auto">
          <a:xfrm rot="10800000">
            <a:off x="4644008" y="2204864"/>
            <a:ext cx="634252" cy="255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94" name="Straight Connector 693"/>
          <p:cNvCxnSpPr/>
          <p:nvPr/>
        </p:nvCxnSpPr>
        <p:spPr>
          <a:xfrm flipV="1">
            <a:off x="4211960" y="2348880"/>
            <a:ext cx="0" cy="792089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Straight Connector 698"/>
          <p:cNvCxnSpPr/>
          <p:nvPr/>
        </p:nvCxnSpPr>
        <p:spPr>
          <a:xfrm flipH="1">
            <a:off x="4211960" y="2348880"/>
            <a:ext cx="38454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traight Connector 683"/>
          <p:cNvCxnSpPr/>
          <p:nvPr/>
        </p:nvCxnSpPr>
        <p:spPr>
          <a:xfrm flipH="1">
            <a:off x="4139952" y="2276872"/>
            <a:ext cx="432049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0" name="Rectangle 4499"/>
          <p:cNvSpPr/>
          <p:nvPr/>
        </p:nvSpPr>
        <p:spPr>
          <a:xfrm>
            <a:off x="7524328" y="2460435"/>
            <a:ext cx="936104" cy="4969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CLK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Generator</a:t>
            </a:r>
            <a:endParaRPr lang="en-GB" sz="1400" dirty="0">
              <a:solidFill>
                <a:srgbClr val="0070C0"/>
              </a:solidFill>
              <a:latin typeface="Impact" pitchFamily="34" charset="0"/>
            </a:endParaRPr>
          </a:p>
        </p:txBody>
      </p:sp>
      <p:cxnSp>
        <p:nvCxnSpPr>
          <p:cNvPr id="733" name="Straight Connector 732"/>
          <p:cNvCxnSpPr/>
          <p:nvPr/>
        </p:nvCxnSpPr>
        <p:spPr>
          <a:xfrm flipH="1">
            <a:off x="4685067" y="2656932"/>
            <a:ext cx="216026" cy="0"/>
          </a:xfrm>
          <a:prstGeom prst="line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5" name="Straight Connector 734"/>
          <p:cNvCxnSpPr/>
          <p:nvPr/>
        </p:nvCxnSpPr>
        <p:spPr>
          <a:xfrm flipV="1">
            <a:off x="4690787" y="2656933"/>
            <a:ext cx="0" cy="1060099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" name="Straight Connector 736"/>
          <p:cNvCxnSpPr/>
          <p:nvPr/>
        </p:nvCxnSpPr>
        <p:spPr>
          <a:xfrm>
            <a:off x="4688375" y="3717032"/>
            <a:ext cx="330400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Straight Connector 738"/>
          <p:cNvCxnSpPr>
            <a:endCxn id="4500" idx="2"/>
          </p:cNvCxnSpPr>
          <p:nvPr/>
        </p:nvCxnSpPr>
        <p:spPr>
          <a:xfrm flipV="1">
            <a:off x="7980240" y="2957404"/>
            <a:ext cx="12140" cy="75962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2" name="Group 671"/>
          <p:cNvGrpSpPr/>
          <p:nvPr/>
        </p:nvGrpSpPr>
        <p:grpSpPr>
          <a:xfrm>
            <a:off x="1043608" y="4221088"/>
            <a:ext cx="7416824" cy="2160240"/>
            <a:chOff x="1043608" y="4221088"/>
            <a:chExt cx="7416824" cy="2160240"/>
          </a:xfrm>
        </p:grpSpPr>
        <p:pic>
          <p:nvPicPr>
            <p:cNvPr id="720" name="Picture 3" descr="E:\glib_project\Reports Presentations Images and Tables\Presentations\ph_ese_fellow_presentations\Manoel_2013-01-16\Images\GLIB\GLIB v3 2 front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4" t="5120" r="6181"/>
            <a:stretch/>
          </p:blipFill>
          <p:spPr bwMode="auto">
            <a:xfrm rot="10800000">
              <a:off x="4901092" y="4221088"/>
              <a:ext cx="2479220" cy="2088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" name="Picture 3" descr="E:\glib_project\Reports Presentations Images and Tables\Presentations\ph_ese_fellow_presentations\Manoel_2013-01-16\Images\GLIB\GLIB v3 2 front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4" t="5120" r="6181"/>
            <a:stretch/>
          </p:blipFill>
          <p:spPr bwMode="auto">
            <a:xfrm>
              <a:off x="1043608" y="4293096"/>
              <a:ext cx="2479220" cy="2088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22" name="Straight Connector 721"/>
            <p:cNvCxnSpPr/>
            <p:nvPr/>
          </p:nvCxnSpPr>
          <p:spPr>
            <a:xfrm>
              <a:off x="3714517" y="5733256"/>
              <a:ext cx="425435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Straight Connector 722"/>
            <p:cNvCxnSpPr/>
            <p:nvPr/>
          </p:nvCxnSpPr>
          <p:spPr>
            <a:xfrm>
              <a:off x="3698285" y="5805265"/>
              <a:ext cx="523893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24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>
              <a:off x="3054741" y="5621701"/>
              <a:ext cx="634252" cy="255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25" name="Straight Connector 724"/>
            <p:cNvCxnSpPr/>
            <p:nvPr/>
          </p:nvCxnSpPr>
          <p:spPr>
            <a:xfrm flipV="1">
              <a:off x="4139952" y="4941168"/>
              <a:ext cx="0" cy="792088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26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0" t="33226" r="23694" b="58395"/>
            <a:stretch/>
          </p:blipFill>
          <p:spPr bwMode="auto">
            <a:xfrm rot="10800000">
              <a:off x="4644008" y="4869160"/>
              <a:ext cx="634252" cy="255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27" name="Straight Connector 726"/>
            <p:cNvCxnSpPr/>
            <p:nvPr/>
          </p:nvCxnSpPr>
          <p:spPr>
            <a:xfrm flipV="1">
              <a:off x="4211960" y="5013176"/>
              <a:ext cx="0" cy="79208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8" name="Straight Connector 727"/>
            <p:cNvCxnSpPr/>
            <p:nvPr/>
          </p:nvCxnSpPr>
          <p:spPr>
            <a:xfrm flipH="1">
              <a:off x="4211960" y="5013176"/>
              <a:ext cx="384546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" name="Straight Connector 728"/>
            <p:cNvCxnSpPr/>
            <p:nvPr/>
          </p:nvCxnSpPr>
          <p:spPr>
            <a:xfrm flipH="1">
              <a:off x="4139952" y="4941168"/>
              <a:ext cx="432049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8" name="Picture 20" descr="E:\glib_project\Reports Presentations Images and Tables\Presentations\ph_ese_fellow_presentations\Manoel_2013-01-16\Images\IMGP2915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380167" y="5204682"/>
              <a:ext cx="952658" cy="1256624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3" name="Rectangle 742"/>
            <p:cNvSpPr/>
            <p:nvPr/>
          </p:nvSpPr>
          <p:spPr>
            <a:xfrm>
              <a:off x="7876748" y="5733256"/>
              <a:ext cx="583684" cy="49696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rgbClr val="0070C0"/>
                  </a:solidFill>
                  <a:latin typeface="Impact" pitchFamily="34" charset="0"/>
                </a:rPr>
                <a:t>TTCci</a:t>
              </a:r>
              <a:endParaRPr lang="en-GB" sz="1400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  <p:cxnSp>
          <p:nvCxnSpPr>
            <p:cNvPr id="744" name="Straight Connector 743"/>
            <p:cNvCxnSpPr/>
            <p:nvPr/>
          </p:nvCxnSpPr>
          <p:spPr>
            <a:xfrm>
              <a:off x="7524328" y="6021287"/>
              <a:ext cx="325272" cy="1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11" name="Rectangle 4510"/>
          <p:cNvSpPr/>
          <p:nvPr/>
        </p:nvSpPr>
        <p:spPr>
          <a:xfrm rot="21318082">
            <a:off x="3208145" y="5971032"/>
            <a:ext cx="2300037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Impact" pitchFamily="34" charset="0"/>
              </a:rPr>
              <a:t>CNRS, Strasburg</a:t>
            </a:r>
            <a:endParaRPr lang="en-GB" sz="14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752" name="Rectangle 751"/>
          <p:cNvSpPr/>
          <p:nvPr/>
        </p:nvSpPr>
        <p:spPr>
          <a:xfrm>
            <a:off x="5080801" y="1412776"/>
            <a:ext cx="2083488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“Back-End” </a:t>
            </a:r>
            <a:endParaRPr lang="en-GB" sz="14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753" name="Rectangle 752"/>
          <p:cNvSpPr/>
          <p:nvPr/>
        </p:nvSpPr>
        <p:spPr>
          <a:xfrm>
            <a:off x="1187624" y="1412776"/>
            <a:ext cx="2083488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“Front-End” </a:t>
            </a:r>
            <a:endParaRPr lang="en-GB" sz="14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754" name="Rectangle 753"/>
          <p:cNvSpPr/>
          <p:nvPr/>
        </p:nvSpPr>
        <p:spPr>
          <a:xfrm>
            <a:off x="5080801" y="4017248"/>
            <a:ext cx="2083488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“Back-End” </a:t>
            </a:r>
            <a:endParaRPr lang="en-GB" sz="14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755" name="Rectangle 754"/>
          <p:cNvSpPr/>
          <p:nvPr/>
        </p:nvSpPr>
        <p:spPr>
          <a:xfrm>
            <a:off x="1187624" y="4017248"/>
            <a:ext cx="2083488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70C0"/>
                </a:solidFill>
                <a:latin typeface="Impact" pitchFamily="34" charset="0"/>
              </a:rPr>
              <a:t>“Front-End” </a:t>
            </a:r>
            <a:endParaRPr lang="en-GB" sz="14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796136" y="240903"/>
            <a:ext cx="8515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(26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797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1" grpId="0" animBg="1"/>
      <p:bldP spid="754" grpId="0" animBg="1"/>
      <p:bldP spid="7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4970" y="836712"/>
            <a:ext cx="5931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What is the Gigabit Link Interface Board (GLIB)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17115" y="1335445"/>
            <a:ext cx="5182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>
                <a:latin typeface="Agency FB" pitchFamily="34" charset="0"/>
              </a:rPr>
              <a:t>General purpose FPGA based </a:t>
            </a:r>
            <a:r>
              <a:rPr lang="en-US" b="1" dirty="0" smtClean="0">
                <a:latin typeface="Agency FB" pitchFamily="34" charset="0"/>
              </a:rPr>
              <a:t>board (Xilinx VLX130T-1).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324544" y="2025135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Flexible: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29894" y="2369980"/>
            <a:ext cx="4041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Evaluation platform (</a:t>
            </a:r>
            <a:r>
              <a:rPr lang="en-US" dirty="0" err="1" smtClean="0">
                <a:latin typeface="Agency FB" pitchFamily="34" charset="0"/>
              </a:rPr>
              <a:t>Benchtop</a:t>
            </a:r>
            <a:r>
              <a:rPr lang="en-US" dirty="0" smtClean="0">
                <a:latin typeface="Agency FB" pitchFamily="34" charset="0"/>
              </a:rPr>
              <a:t> operation).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9687" y="4389373"/>
            <a:ext cx="2656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Our main motivation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31179" y="2714825"/>
            <a:ext cx="3796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Trigger/DAQ system (Crate operation).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319211" y="3059668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Upgradable: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324544" y="1680290"/>
            <a:ext cx="5194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Multi-Gigabit serial communication links (up to 5Gb/s).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324544" y="4859868"/>
            <a:ext cx="6292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Provide a development platform for the GBT/Versatile Link system.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35227" y="3434903"/>
            <a:ext cx="3440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Mezzanine cards, pluggable optics.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36512" y="3779748"/>
            <a:ext cx="3929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Compatibility with higher capacity FPGAs.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96136" y="240903"/>
            <a:ext cx="691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560840" cy="3974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Firmware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4970" y="817548"/>
            <a:ext cx="2084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est setups (IV)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4970" y="457508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“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bench_vtrx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”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 rot="21222005">
            <a:off x="3192381" y="4300225"/>
            <a:ext cx="2015236" cy="26447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Impact" pitchFamily="34" charset="0"/>
              </a:rPr>
              <a:t>PH-ESE-BE </a:t>
            </a:r>
            <a:r>
              <a:rPr lang="en-US" sz="1600" dirty="0" err="1" smtClean="0">
                <a:solidFill>
                  <a:srgbClr val="C00000"/>
                </a:solidFill>
                <a:latin typeface="Impact" pitchFamily="34" charset="0"/>
              </a:rPr>
              <a:t>Opto</a:t>
            </a:r>
            <a:endParaRPr lang="en-GB" sz="16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96136" y="240903"/>
            <a:ext cx="824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(27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27)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79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8361">
            <a:off x="3598817" y="2497856"/>
            <a:ext cx="6132279" cy="459920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394" y="692696"/>
            <a:ext cx="8352928" cy="4248472"/>
          </a:xfrm>
        </p:spPr>
        <p:txBody>
          <a:bodyPr>
            <a:noAutofit/>
          </a:bodyPr>
          <a:lstStyle/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Introduction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Hardware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Firmware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>
                <a:solidFill>
                  <a:schemeClr val="bg1">
                    <a:lumMod val="6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Summary/Outlook</a:t>
            </a:r>
            <a:endParaRPr lang="en-GB" sz="2900" dirty="0" smtClean="0">
              <a:solidFill>
                <a:schemeClr val="bg1">
                  <a:lumMod val="6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17029" y="5386029"/>
            <a:ext cx="1152128" cy="1349242"/>
            <a:chOff x="117029" y="5386029"/>
            <a:chExt cx="1152128" cy="1349242"/>
          </a:xfrm>
        </p:grpSpPr>
        <p:pic>
          <p:nvPicPr>
            <p:cNvPr id="14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7029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7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4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1520" y="692696"/>
            <a:ext cx="2331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architecture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" y="1287569"/>
            <a:ext cx="8773384" cy="497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796136" y="240903"/>
            <a:ext cx="667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923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692696"/>
            <a:ext cx="1875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software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t="42905" r="81724"/>
          <a:stretch/>
        </p:blipFill>
        <p:spPr>
          <a:xfrm>
            <a:off x="8635042" y="4106174"/>
            <a:ext cx="718508" cy="26258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r="81724" b="54656"/>
          <a:stretch/>
        </p:blipFill>
        <p:spPr>
          <a:xfrm>
            <a:off x="8757090" y="2132856"/>
            <a:ext cx="596460" cy="2085461"/>
          </a:xfrm>
          <a:prstGeom prst="rect">
            <a:avLst/>
          </a:prstGeom>
        </p:spPr>
      </p:pic>
      <p:pic>
        <p:nvPicPr>
          <p:cNvPr id="23" name="Picture 2" descr="E:\glib_project\Reports Presentations Images and Tables\Presentations\2012-11-02\images\GLIB_v3_automated_testbench\automated test bench dasboar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59"/>
          <a:stretch/>
        </p:blipFill>
        <p:spPr bwMode="auto">
          <a:xfrm>
            <a:off x="611560" y="1484784"/>
            <a:ext cx="4767170" cy="429699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:\glib_project\Reports Presentations Images and Tables\Presentations\2012-11-02\images\GLIB_v3_automated_testbench\automated test bench dasboar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42" r="39280"/>
          <a:stretch/>
        </p:blipFill>
        <p:spPr bwMode="auto">
          <a:xfrm>
            <a:off x="5448290" y="1484783"/>
            <a:ext cx="2776255" cy="482995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587710" y="1124744"/>
            <a:ext cx="784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gency FB" pitchFamily="34" charset="0"/>
              </a:rPr>
              <a:t>Test GUI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796136" y="240903"/>
            <a:ext cx="688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79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692696"/>
            <a:ext cx="1725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reports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t="42905" r="81724"/>
          <a:stretch/>
        </p:blipFill>
        <p:spPr>
          <a:xfrm>
            <a:off x="8635042" y="4106174"/>
            <a:ext cx="718508" cy="26258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r="81724" b="54656"/>
          <a:stretch/>
        </p:blipFill>
        <p:spPr>
          <a:xfrm>
            <a:off x="8757090" y="2132856"/>
            <a:ext cx="596460" cy="2085461"/>
          </a:xfrm>
          <a:prstGeom prst="rect">
            <a:avLst/>
          </a:prstGeom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34" y="1903660"/>
            <a:ext cx="4661284" cy="282148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7427"/>
            <a:ext cx="3188720" cy="513539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157466" y="1547500"/>
            <a:ext cx="84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Checklist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14816" y="8828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Verbose report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5796136" y="240903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17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Summary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312463" y="692696"/>
            <a:ext cx="919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GLIB </a:t>
            </a:r>
            <a:r>
              <a:rPr lang="en-GB" b="1" dirty="0">
                <a:latin typeface="Agency FB" pitchFamily="34" charset="0"/>
              </a:rPr>
              <a:t>is an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FPGA-based</a:t>
            </a:r>
            <a:r>
              <a:rPr lang="en-GB" b="1" dirty="0">
                <a:latin typeface="Agency FB" pitchFamily="34" charset="0"/>
              </a:rPr>
              <a:t> </a:t>
            </a:r>
            <a:r>
              <a:rPr lang="en-GB" b="1" dirty="0" smtClean="0">
                <a:latin typeface="Agency FB" pitchFamily="34" charset="0"/>
              </a:rPr>
              <a:t>board </a:t>
            </a:r>
            <a:r>
              <a:rPr lang="en-GB" b="1" dirty="0">
                <a:latin typeface="Agency FB" pitchFamily="34" charset="0"/>
              </a:rPr>
              <a:t>for users of high-speed optical links in high energy physics </a:t>
            </a:r>
            <a:r>
              <a:rPr lang="en-GB" b="1" dirty="0" smtClean="0">
                <a:latin typeface="Agency FB" pitchFamily="34" charset="0"/>
              </a:rPr>
              <a:t>experiments.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316077" y="1259468"/>
            <a:ext cx="4296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Platform for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GBT</a:t>
            </a:r>
            <a:r>
              <a:rPr lang="en-GB" b="1" dirty="0">
                <a:latin typeface="Agency FB" pitchFamily="34" charset="0"/>
              </a:rPr>
              <a:t>-based link developments.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-307610" y="4499828"/>
            <a:ext cx="4052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Fully automated production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test bench</a:t>
            </a:r>
            <a:endParaRPr lang="en-GB" b="1" dirty="0">
              <a:solidFill>
                <a:schemeClr val="accent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1927" y="1844824"/>
            <a:ext cx="8322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OS-style Firmware</a:t>
            </a:r>
            <a:r>
              <a:rPr lang="en-US" b="1" dirty="0" smtClean="0">
                <a:latin typeface="Agency FB" pitchFamily="34" charset="0"/>
              </a:rPr>
              <a:t> Architecture</a:t>
            </a: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-32240" y="2317062"/>
            <a:ext cx="403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>
                <a:latin typeface="Agency FB" pitchFamily="34" charset="0"/>
              </a:rPr>
              <a:t>Development platform, not an end </a:t>
            </a:r>
            <a:r>
              <a:rPr lang="en-GB" dirty="0" smtClean="0">
                <a:latin typeface="Agency FB" pitchFamily="34" charset="0"/>
              </a:rPr>
              <a:t>product.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32619" y="2699628"/>
            <a:ext cx="419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>
                <a:latin typeface="Agency FB" pitchFamily="34" charset="0"/>
              </a:rPr>
              <a:t>The GLIB team is not the end </a:t>
            </a:r>
            <a:r>
              <a:rPr lang="en-GB" dirty="0" smtClean="0">
                <a:latin typeface="Agency FB" pitchFamily="34" charset="0"/>
              </a:rPr>
              <a:t>developer/user.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-314339" y="5003884"/>
            <a:ext cx="4293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Enhanced connectivity via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auxiliary boards</a:t>
            </a:r>
            <a:endParaRPr lang="en-GB" b="1" dirty="0">
              <a:solidFill>
                <a:schemeClr val="accent2">
                  <a:lumMod val="75000"/>
                </a:schemeClr>
              </a:solidFill>
              <a:latin typeface="Agency FB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-309500" y="3501008"/>
            <a:ext cx="3467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Software</a:t>
            </a:r>
            <a:r>
              <a:rPr lang="en-GB" b="1" dirty="0" smtClean="0">
                <a:latin typeface="Agency FB" pitchFamily="34" charset="0"/>
              </a:rPr>
              <a:t> start-up kit available.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-36512" y="3059668"/>
            <a:ext cx="2879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Various Reference designs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324544" y="3995772"/>
            <a:ext cx="7237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Advanced user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support</a:t>
            </a:r>
            <a:r>
              <a:rPr lang="en-GB" b="1" dirty="0" smtClean="0">
                <a:latin typeface="Agency FB" pitchFamily="34" charset="0"/>
              </a:rPr>
              <a:t>, including SVN repository, documentation, test packages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312467" y="5507940"/>
            <a:ext cx="5974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GLIB interest group became a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</a:rPr>
              <a:t>large community</a:t>
            </a:r>
            <a:r>
              <a:rPr lang="en-GB" b="1" dirty="0" smtClean="0">
                <a:latin typeface="Agency FB" pitchFamily="34" charset="0"/>
              </a:rPr>
              <a:t> (over 20 teams)</a:t>
            </a:r>
            <a:endParaRPr lang="en-GB" b="1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Outlook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99143" y="1440178"/>
            <a:ext cx="51845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Develop a demo </a:t>
            </a:r>
            <a:r>
              <a:rPr lang="el-GR" b="1" dirty="0" smtClean="0">
                <a:latin typeface="Agency FB" pitchFamily="34" charset="0"/>
              </a:rPr>
              <a:t>μ</a:t>
            </a:r>
            <a:r>
              <a:rPr lang="en-US" b="1" dirty="0" smtClean="0">
                <a:latin typeface="Agency FB" pitchFamily="34" charset="0"/>
              </a:rPr>
              <a:t>TCA system based on GLIB.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Produce TTC &amp; e-Link FMC.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Test </a:t>
            </a:r>
            <a:r>
              <a:rPr lang="en-US" b="1" dirty="0">
                <a:latin typeface="Agency FB" pitchFamily="34" charset="0"/>
              </a:rPr>
              <a:t>interface with the new GBTX </a:t>
            </a:r>
            <a:r>
              <a:rPr lang="en-US" b="1" dirty="0" smtClean="0">
                <a:latin typeface="Agency FB" pitchFamily="34" charset="0"/>
              </a:rPr>
              <a:t>ASIC.</a:t>
            </a:r>
            <a:endParaRPr lang="en-US" b="1" dirty="0">
              <a:latin typeface="Agency FB" pitchFamily="34" charset="0"/>
            </a:endParaRP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>
                <a:latin typeface="Agency FB" pitchFamily="34" charset="0"/>
              </a:rPr>
              <a:t>Update GLIB </a:t>
            </a:r>
            <a:r>
              <a:rPr lang="en-US" b="1" dirty="0" smtClean="0">
                <a:latin typeface="Agency FB" pitchFamily="34" charset="0"/>
              </a:rPr>
              <a:t>firmware/software </a:t>
            </a:r>
            <a:r>
              <a:rPr lang="en-US" b="1" dirty="0">
                <a:latin typeface="Agency FB" pitchFamily="34" charset="0"/>
              </a:rPr>
              <a:t>&amp; </a:t>
            </a:r>
            <a:r>
              <a:rPr lang="en-US" b="1" dirty="0" smtClean="0">
                <a:latin typeface="Agency FB" pitchFamily="34" charset="0"/>
              </a:rPr>
              <a:t>documentation. </a:t>
            </a:r>
            <a:endParaRPr lang="en-US" b="1" dirty="0">
              <a:latin typeface="Agency FB" pitchFamily="34" charset="0"/>
            </a:endParaRP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>
                <a:latin typeface="Agency FB" pitchFamily="34" charset="0"/>
              </a:rPr>
              <a:t>Develop a higher density </a:t>
            </a:r>
            <a:r>
              <a:rPr lang="en-US" b="1" dirty="0" smtClean="0">
                <a:latin typeface="Agency FB" pitchFamily="34" charset="0"/>
              </a:rPr>
              <a:t>e-Link </a:t>
            </a:r>
            <a:r>
              <a:rPr lang="en-US" b="1" dirty="0">
                <a:latin typeface="Agency FB" pitchFamily="34" charset="0"/>
              </a:rPr>
              <a:t>FMC + AMC </a:t>
            </a:r>
            <a:r>
              <a:rPr lang="en-US" b="1" dirty="0" smtClean="0">
                <a:latin typeface="Agency FB" pitchFamily="34" charset="0"/>
              </a:rPr>
              <a:t>adapter.</a:t>
            </a:r>
            <a:endParaRPr lang="en-US" b="1" dirty="0">
              <a:latin typeface="Agency FB" pitchFamily="34" charset="0"/>
            </a:endParaRP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Improve </a:t>
            </a:r>
            <a:r>
              <a:rPr lang="en-US" b="1" dirty="0" err="1" smtClean="0">
                <a:latin typeface="Agency FB" pitchFamily="34" charset="0"/>
              </a:rPr>
              <a:t>PCIe</a:t>
            </a:r>
            <a:r>
              <a:rPr lang="en-US" b="1" dirty="0" smtClean="0">
                <a:latin typeface="Agency FB" pitchFamily="34" charset="0"/>
              </a:rPr>
              <a:t> performance.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Produce </a:t>
            </a:r>
            <a:r>
              <a:rPr lang="en-US" b="1" dirty="0">
                <a:latin typeface="Agency FB" pitchFamily="34" charset="0"/>
              </a:rPr>
              <a:t>additional batches (on request</a:t>
            </a:r>
            <a:r>
              <a:rPr lang="en-US" b="1" dirty="0" smtClean="0">
                <a:latin typeface="Agency FB" pitchFamily="34" charset="0"/>
              </a:rPr>
              <a:t>).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51520" y="692696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Next Steps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439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Appendix A: GLIB community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983" y="4756004"/>
            <a:ext cx="3995688" cy="1613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2627783" y="991729"/>
            <a:ext cx="3992994" cy="3301367"/>
            <a:chOff x="2627783" y="991729"/>
            <a:chExt cx="3992994" cy="3301367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124"/>
            <a:stretch/>
          </p:blipFill>
          <p:spPr bwMode="auto">
            <a:xfrm>
              <a:off x="2627784" y="991729"/>
              <a:ext cx="3992993" cy="3062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366"/>
            <a:stretch/>
          </p:blipFill>
          <p:spPr bwMode="auto">
            <a:xfrm>
              <a:off x="2627783" y="4064516"/>
              <a:ext cx="3992993" cy="228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3168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71962"/>
            <a:ext cx="9252520" cy="5565350"/>
            <a:chOff x="0" y="671962"/>
            <a:chExt cx="9252520" cy="5565350"/>
          </a:xfrm>
        </p:grpSpPr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671962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GB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" b="23699"/>
            <a:stretch/>
          </p:blipFill>
          <p:spPr>
            <a:xfrm>
              <a:off x="72008" y="716586"/>
              <a:ext cx="9032155" cy="5520726"/>
            </a:xfrm>
            <a:prstGeom prst="rect">
              <a:avLst/>
            </a:prstGeom>
          </p:spPr>
        </p:pic>
        <p:sp>
          <p:nvSpPr>
            <p:cNvPr id="3" name="Rounded Rectangle 2"/>
            <p:cNvSpPr/>
            <p:nvPr/>
          </p:nvSpPr>
          <p:spPr>
            <a:xfrm>
              <a:off x="3571508" y="2347081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December 2012</a:t>
              </a:r>
              <a:endParaRPr lang="en-GB" sz="1000" b="1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576380" y="1774762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April 2013</a:t>
              </a:r>
              <a:endParaRPr lang="en-GB" sz="1000" b="1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72918" y="1194835"/>
              <a:ext cx="3017591" cy="22791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GLIB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88" b="486"/>
            <a:stretch/>
          </p:blipFill>
          <p:spPr>
            <a:xfrm>
              <a:off x="157881" y="1101496"/>
              <a:ext cx="542337" cy="401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8" name="Rounded Rectangle 17"/>
            <p:cNvSpPr/>
            <p:nvPr/>
          </p:nvSpPr>
          <p:spPr>
            <a:xfrm>
              <a:off x="4709029" y="1774762"/>
              <a:ext cx="2637375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Second production series (20 pcs)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53" t="1208" r="30179" b="95671"/>
            <a:stretch/>
          </p:blipFill>
          <p:spPr>
            <a:xfrm>
              <a:off x="7568806" y="730660"/>
              <a:ext cx="1503246" cy="322076"/>
            </a:xfrm>
            <a:prstGeom prst="rect">
              <a:avLst/>
            </a:prstGeom>
          </p:spPr>
        </p:pic>
        <p:sp>
          <p:nvSpPr>
            <p:cNvPr id="21" name="Rounded Rectangle 20"/>
            <p:cNvSpPr/>
            <p:nvPr/>
          </p:nvSpPr>
          <p:spPr>
            <a:xfrm>
              <a:off x="8275410" y="786403"/>
              <a:ext cx="977110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GLIB</a:t>
              </a:r>
              <a:endParaRPr lang="en-GB" sz="12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88" b="486"/>
            <a:stretch/>
          </p:blipFill>
          <p:spPr>
            <a:xfrm>
              <a:off x="7974761" y="773354"/>
              <a:ext cx="345669" cy="255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23" name="Rounded Rectangle 22"/>
            <p:cNvSpPr/>
            <p:nvPr/>
          </p:nvSpPr>
          <p:spPr>
            <a:xfrm>
              <a:off x="4705718" y="2352271"/>
              <a:ext cx="2352654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First production series (40 pcs)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576380" y="4520111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January 2011</a:t>
              </a:r>
              <a:endParaRPr lang="en-GB" sz="1000" b="1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881033" y="5948342"/>
              <a:ext cx="2526488" cy="2889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Born on September 13, 2010</a:t>
              </a:r>
              <a:endPara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4708825" y="4975941"/>
              <a:ext cx="1686088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Spec Approval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710264" y="4520111"/>
              <a:ext cx="1686088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First prototype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576380" y="3988309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August 2011</a:t>
              </a:r>
              <a:endParaRPr lang="en-GB" sz="1000" b="1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710264" y="3988309"/>
              <a:ext cx="1686088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Second prototype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570665" y="3456508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June 2012</a:t>
              </a:r>
              <a:endParaRPr lang="en-GB" sz="1000" b="1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4710264" y="3456508"/>
              <a:ext cx="1686088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Final prototype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572470" y="2924706"/>
              <a:ext cx="1127435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September 2012</a:t>
              </a:r>
              <a:endParaRPr lang="en-GB" sz="1000" b="1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4710264" y="2925910"/>
              <a:ext cx="1686088" cy="227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Pre-production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869409" y="4987075"/>
              <a:ext cx="526136" cy="227915"/>
            </a:xfrm>
            <a:prstGeom prst="roundRect">
              <a:avLst/>
            </a:prstGeom>
            <a:solidFill>
              <a:srgbClr val="9DA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Born</a:t>
              </a:r>
              <a:endParaRPr lang="en-GB" sz="1000" b="1" dirty="0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53" t="1208" r="30179" b="95671"/>
            <a:stretch/>
          </p:blipFill>
          <p:spPr>
            <a:xfrm>
              <a:off x="106765" y="730660"/>
              <a:ext cx="854201" cy="32207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" t="4657" r="81724" b="1"/>
          <a:stretch/>
        </p:blipFill>
        <p:spPr>
          <a:xfrm>
            <a:off x="8320430" y="2347081"/>
            <a:ext cx="1033120" cy="438498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itle 1"/>
          <p:cNvSpPr txBox="1">
            <a:spLocks/>
          </p:cNvSpPr>
          <p:nvPr/>
        </p:nvSpPr>
        <p:spPr>
          <a:xfrm>
            <a:off x="5364088" y="6525344"/>
            <a:ext cx="3779949" cy="329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Paschalis.Vichoudis@cern.ch</a:t>
            </a:r>
            <a:endParaRPr lang="en-GB" sz="1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41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Appendix B: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Timeline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Resource Usage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130" y="692696"/>
            <a:ext cx="226695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07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4970" y="836712"/>
            <a:ext cx="8650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Interconnection systems for High Energy Physics (HEP) experiments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324544" y="1331243"/>
            <a:ext cx="2502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>
                <a:latin typeface="Agency FB" pitchFamily="34" charset="0"/>
              </a:rPr>
              <a:t>Current </a:t>
            </a:r>
            <a:r>
              <a:rPr lang="en-US" b="1" dirty="0" smtClean="0">
                <a:latin typeface="Agency FB" pitchFamily="34" charset="0"/>
              </a:rPr>
              <a:t>generation: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324544" y="3866614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>
                <a:latin typeface="Agency FB" pitchFamily="34" charset="0"/>
              </a:rPr>
              <a:t>New </a:t>
            </a:r>
            <a:r>
              <a:rPr lang="en-US" b="1" dirty="0" smtClean="0">
                <a:latin typeface="Agency FB" pitchFamily="34" charset="0"/>
              </a:rPr>
              <a:t>generation:</a:t>
            </a:r>
            <a:endParaRPr lang="en-US" b="1" dirty="0">
              <a:latin typeface="Agency FB" pitchFamily="34" charset="0"/>
            </a:endParaRP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825" y="4205186"/>
            <a:ext cx="4038773" cy="220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545" y="1700808"/>
            <a:ext cx="4047679" cy="219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5796136" y="240903"/>
            <a:ext cx="6960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73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CMS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Software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4970" y="836712"/>
            <a:ext cx="1156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PyChips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96" y="1551434"/>
            <a:ext cx="16002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17898"/>
            <a:ext cx="6629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94384"/>
            <a:ext cx="254317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749" y="2222376"/>
            <a:ext cx="23526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28052" y="3481844"/>
            <a:ext cx="144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GLIBscope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72"/>
          <a:stretch/>
        </p:blipFill>
        <p:spPr bwMode="auto">
          <a:xfrm>
            <a:off x="2627784" y="3808908"/>
            <a:ext cx="4596187" cy="250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ft-Right Arrow 1"/>
          <p:cNvSpPr/>
          <p:nvPr/>
        </p:nvSpPr>
        <p:spPr>
          <a:xfrm>
            <a:off x="4986796" y="2492896"/>
            <a:ext cx="792088" cy="432048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203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Java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Software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61</a:t>
            </a:fld>
            <a:endParaRPr lang="en-GB" dirty="0"/>
          </a:p>
        </p:txBody>
      </p:sp>
      <p:pic>
        <p:nvPicPr>
          <p:cNvPr id="22" name="Picture 21" descr="general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1403" y="753078"/>
            <a:ext cx="4736861" cy="552409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144970" y="836712"/>
            <a:ext cx="1005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Glibgui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4212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GLIB Development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Kit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8206" name="Picture 14" descr="E:\glib_project\Reports Presentations Images and Tables\Presentations\ph_ese_fellow_presentations\Manoel_2013-01-16\Images\20121203_1407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0"/>
          <a:stretch/>
        </p:blipFill>
        <p:spPr bwMode="auto">
          <a:xfrm rot="5400000">
            <a:off x="1064437" y="2585735"/>
            <a:ext cx="3312368" cy="298267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5400000">
            <a:off x="5431351" y="3655941"/>
            <a:ext cx="2866742" cy="228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E:\glib_project\Reports Presentations Images and Tables\Presentations\ph_ese_fellow_presentations\Manoel_2013-01-16\Images\20130114_12235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97189" y="1666195"/>
            <a:ext cx="1512462" cy="11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566279" y="3907022"/>
            <a:ext cx="381808" cy="49940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757185" y="2987224"/>
            <a:ext cx="138584" cy="81736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 rot="19761075">
            <a:off x="4338610" y="2655756"/>
            <a:ext cx="1987354" cy="33696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Arrow 50"/>
          <p:cNvSpPr/>
          <p:nvPr/>
        </p:nvSpPr>
        <p:spPr>
          <a:xfrm rot="1509212">
            <a:off x="4402365" y="3873288"/>
            <a:ext cx="1281836" cy="33696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677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SVN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Distribution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63</a:t>
            </a:fld>
            <a:endParaRPr lang="en-GB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4276" y="1063100"/>
            <a:ext cx="6816938" cy="51811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346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Support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324544" y="817548"/>
            <a:ext cx="4315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Means of support for the user</a:t>
            </a:r>
            <a:endParaRPr 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-330234" y="1739522"/>
            <a:ext cx="7113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>
                <a:latin typeface="Agency FB" pitchFamily="34" charset="0"/>
              </a:rPr>
              <a:t>Test firmware/software.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-324544" y="1355479"/>
            <a:ext cx="7113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Contact with the GLIB team.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-324544" y="2123564"/>
            <a:ext cx="7113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>
                <a:latin typeface="Agency FB" pitchFamily="34" charset="0"/>
              </a:rPr>
              <a:t>Documentation with test </a:t>
            </a:r>
            <a:r>
              <a:rPr lang="en-GB" b="1" dirty="0" smtClean="0">
                <a:latin typeface="Agency FB" pitchFamily="34" charset="0"/>
              </a:rPr>
              <a:t>procedures.</a:t>
            </a:r>
            <a:endParaRPr lang="en-GB" b="1" dirty="0">
              <a:latin typeface="Agency FB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15" y="1147437"/>
            <a:ext cx="3256309" cy="124253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000"/>
            <a:ext cx="4997672" cy="366026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781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ounded Rectangle 76"/>
          <p:cNvSpPr/>
          <p:nvPr/>
        </p:nvSpPr>
        <p:spPr>
          <a:xfrm>
            <a:off x="5190292" y="2290735"/>
            <a:ext cx="2896819" cy="291145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827933" y="3614786"/>
            <a:ext cx="1580083" cy="14130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051108" y="2291953"/>
            <a:ext cx="2896819" cy="291145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519281" y="3616004"/>
            <a:ext cx="1594714" cy="1411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47719" y="3724559"/>
            <a:ext cx="54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MGT </a:t>
            </a:r>
            <a:r>
              <a:rPr lang="en-US" sz="1200" dirty="0" err="1" smtClean="0"/>
              <a:t>Tx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1863836" y="3724558"/>
            <a:ext cx="540000" cy="54000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GBT </a:t>
            </a:r>
            <a:r>
              <a:rPr lang="en-US" sz="1200" dirty="0" err="1" smtClean="0"/>
              <a:t>Tx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2449779" y="4318386"/>
            <a:ext cx="54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MGT</a:t>
            </a:r>
          </a:p>
          <a:p>
            <a:pPr algn="ctr"/>
            <a:r>
              <a:rPr lang="en-US" sz="1200" dirty="0" smtClean="0"/>
              <a:t>Rx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1865896" y="4318392"/>
            <a:ext cx="540000" cy="54000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GBT Rx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5935856" y="4323168"/>
            <a:ext cx="54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MGT </a:t>
            </a:r>
            <a:r>
              <a:rPr lang="en-US" sz="1200" dirty="0" err="1" smtClean="0"/>
              <a:t>Tx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6522373" y="4323167"/>
            <a:ext cx="540000" cy="54000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GBT </a:t>
            </a:r>
            <a:r>
              <a:rPr lang="en-US" sz="1200" dirty="0" err="1" smtClean="0"/>
              <a:t>Tx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937916" y="3739280"/>
            <a:ext cx="54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MGT</a:t>
            </a:r>
          </a:p>
          <a:p>
            <a:pPr algn="ctr"/>
            <a:r>
              <a:rPr lang="en-US" sz="1200" dirty="0" smtClean="0"/>
              <a:t>Rx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6524433" y="3739286"/>
            <a:ext cx="540000" cy="54000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GBT Rx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5929382" y="2743204"/>
            <a:ext cx="540000" cy="540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CLK SYNTH &amp;</a:t>
            </a:r>
          </a:p>
          <a:p>
            <a:pPr algn="ctr"/>
            <a:r>
              <a:rPr lang="en-US" sz="700" dirty="0" smtClean="0"/>
              <a:t>JITTER</a:t>
            </a:r>
          </a:p>
          <a:p>
            <a:pPr algn="ctr"/>
            <a:r>
              <a:rPr lang="en-US" sz="700" dirty="0" smtClean="0"/>
              <a:t>CLEANER</a:t>
            </a:r>
            <a:endParaRPr lang="en-US" sz="7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090063" y="3322177"/>
            <a:ext cx="1218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315615" y="2428503"/>
            <a:ext cx="1218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325369" y="2438259"/>
            <a:ext cx="65105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969095" y="2438257"/>
            <a:ext cx="1" cy="1024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16834" y="3455070"/>
            <a:ext cx="0" cy="167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080309" y="2427285"/>
            <a:ext cx="1218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50029" y="3337733"/>
            <a:ext cx="836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MGT REFCLK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133940" y="3277992"/>
            <a:ext cx="9459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RX RECCLK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234158" y="2378217"/>
            <a:ext cx="9459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OSCILLATOR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475416" y="2734670"/>
            <a:ext cx="540000" cy="540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CLK SYNTH &amp;</a:t>
            </a:r>
          </a:p>
          <a:p>
            <a:pPr algn="ctr"/>
            <a:r>
              <a:rPr lang="en-US" sz="700" dirty="0" smtClean="0"/>
              <a:t>JITTER</a:t>
            </a:r>
          </a:p>
          <a:p>
            <a:pPr algn="ctr"/>
            <a:r>
              <a:rPr lang="en-US" sz="700" dirty="0" smtClean="0"/>
              <a:t>CLEANER</a:t>
            </a:r>
            <a:endParaRPr lang="en-US" sz="7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636097" y="3313643"/>
            <a:ext cx="1218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626343" y="2418751"/>
            <a:ext cx="1218" cy="28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96063" y="3336514"/>
            <a:ext cx="836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MGT REFCLK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1462975" y="1706753"/>
            <a:ext cx="1870841" cy="46815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1136452" y="1857631"/>
            <a:ext cx="16410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CLK GENERATOR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550726" y="1911567"/>
            <a:ext cx="160934" cy="160934"/>
            <a:chOff x="3628340" y="2560320"/>
            <a:chExt cx="190195" cy="190195"/>
          </a:xfrm>
        </p:grpSpPr>
        <p:sp>
          <p:nvSpPr>
            <p:cNvPr id="67" name="Oval 66"/>
            <p:cNvSpPr/>
            <p:nvPr/>
          </p:nvSpPr>
          <p:spPr>
            <a:xfrm>
              <a:off x="3628340" y="2560320"/>
              <a:ext cx="190195" cy="19019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3685646" y="2617626"/>
              <a:ext cx="81686" cy="8168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542191" y="2319999"/>
            <a:ext cx="160934" cy="160934"/>
            <a:chOff x="3628340" y="2560320"/>
            <a:chExt cx="190195" cy="190195"/>
          </a:xfrm>
        </p:grpSpPr>
        <p:sp>
          <p:nvSpPr>
            <p:cNvPr id="71" name="Oval 70"/>
            <p:cNvSpPr/>
            <p:nvPr/>
          </p:nvSpPr>
          <p:spPr>
            <a:xfrm>
              <a:off x="3628340" y="2560320"/>
              <a:ext cx="190195" cy="19019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3685646" y="2617626"/>
              <a:ext cx="81686" cy="8168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Arc 73"/>
          <p:cNvSpPr/>
          <p:nvPr/>
        </p:nvSpPr>
        <p:spPr>
          <a:xfrm rot="10800000">
            <a:off x="2384719" y="1998845"/>
            <a:ext cx="406207" cy="412362"/>
          </a:xfrm>
          <a:prstGeom prst="arc">
            <a:avLst>
              <a:gd name="adj1" fmla="val 16200000"/>
              <a:gd name="adj2" fmla="val 6194432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7083711" y="3993957"/>
            <a:ext cx="5657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648199" y="2978363"/>
            <a:ext cx="1" cy="1024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6493617" y="2979582"/>
            <a:ext cx="1155804" cy="7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003212" y="2676927"/>
            <a:ext cx="945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SELECT </a:t>
            </a:r>
          </a:p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INCLK</a:t>
            </a:r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6316835" y="3453853"/>
            <a:ext cx="65105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862617" y="4323185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95" name="Rectangle 94"/>
          <p:cNvSpPr/>
          <p:nvPr/>
        </p:nvSpPr>
        <p:spPr>
          <a:xfrm>
            <a:off x="2446614" y="4321966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96" name="Rectangle 95"/>
          <p:cNvSpPr/>
          <p:nvPr/>
        </p:nvSpPr>
        <p:spPr>
          <a:xfrm>
            <a:off x="5942061" y="4320747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98" name="Rectangle 97"/>
          <p:cNvSpPr/>
          <p:nvPr/>
        </p:nvSpPr>
        <p:spPr>
          <a:xfrm>
            <a:off x="6526058" y="4326843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00" name="Rectangle 99"/>
          <p:cNvSpPr/>
          <p:nvPr/>
        </p:nvSpPr>
        <p:spPr>
          <a:xfrm>
            <a:off x="7175892" y="2677174"/>
            <a:ext cx="553994" cy="295092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01" name="Rectangle 100"/>
          <p:cNvSpPr/>
          <p:nvPr/>
        </p:nvSpPr>
        <p:spPr>
          <a:xfrm>
            <a:off x="5940842" y="3741627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02" name="Rectangle 101"/>
          <p:cNvSpPr/>
          <p:nvPr/>
        </p:nvSpPr>
        <p:spPr>
          <a:xfrm>
            <a:off x="6532154" y="3740408"/>
            <a:ext cx="540000" cy="54000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3018897" y="3996395"/>
            <a:ext cx="283098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/>
          <p:nvPr/>
        </p:nvSpPr>
        <p:spPr>
          <a:xfrm>
            <a:off x="4423416" y="3996396"/>
            <a:ext cx="146304" cy="14630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2631192" y="2496779"/>
            <a:ext cx="1" cy="22677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2637288" y="3294136"/>
            <a:ext cx="1" cy="324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>
            <a:off x="6088843" y="2407777"/>
            <a:ext cx="1" cy="324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6094939" y="3291697"/>
            <a:ext cx="1" cy="324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6321711" y="2434599"/>
            <a:ext cx="660805" cy="1193598"/>
            <a:chOff x="3800247" y="1481328"/>
            <a:chExt cx="660805" cy="1193598"/>
          </a:xfrm>
        </p:grpSpPr>
        <p:cxnSp>
          <p:nvCxnSpPr>
            <p:cNvPr id="120" name="Straight Arrow Connector 119"/>
            <p:cNvCxnSpPr/>
            <p:nvPr/>
          </p:nvCxnSpPr>
          <p:spPr>
            <a:xfrm>
              <a:off x="3800247" y="1481328"/>
              <a:ext cx="1218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3810001" y="1491084"/>
              <a:ext cx="651051" cy="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4453727" y="1491082"/>
              <a:ext cx="1" cy="102412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3801466" y="2507895"/>
              <a:ext cx="0" cy="16703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3801467" y="2506678"/>
              <a:ext cx="651051" cy="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Rectangle 126"/>
          <p:cNvSpPr/>
          <p:nvPr/>
        </p:nvSpPr>
        <p:spPr>
          <a:xfrm>
            <a:off x="1894317" y="3388014"/>
            <a:ext cx="655188" cy="13892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8" name="Rectangle 127"/>
          <p:cNvSpPr/>
          <p:nvPr/>
        </p:nvSpPr>
        <p:spPr>
          <a:xfrm>
            <a:off x="5367817" y="2421188"/>
            <a:ext cx="655188" cy="13892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9" name="Rectangle 128"/>
          <p:cNvSpPr/>
          <p:nvPr/>
        </p:nvSpPr>
        <p:spPr>
          <a:xfrm>
            <a:off x="5308555" y="3403863"/>
            <a:ext cx="720545" cy="113324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31" name="Rectangle 130"/>
          <p:cNvSpPr/>
          <p:nvPr/>
        </p:nvSpPr>
        <p:spPr>
          <a:xfrm>
            <a:off x="6289533" y="3299012"/>
            <a:ext cx="655188" cy="13892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grpSp>
        <p:nvGrpSpPr>
          <p:cNvPr id="135" name="Group 134"/>
          <p:cNvGrpSpPr/>
          <p:nvPr/>
        </p:nvGrpSpPr>
        <p:grpSpPr>
          <a:xfrm>
            <a:off x="6485087" y="2984463"/>
            <a:ext cx="1155804" cy="1024128"/>
            <a:chOff x="6033825" y="3435710"/>
            <a:chExt cx="1155804" cy="1024128"/>
          </a:xfrm>
        </p:grpSpPr>
        <p:cxnSp>
          <p:nvCxnSpPr>
            <p:cNvPr id="132" name="Straight Connector 131"/>
            <p:cNvCxnSpPr/>
            <p:nvPr/>
          </p:nvCxnSpPr>
          <p:spPr>
            <a:xfrm>
              <a:off x="6623919" y="4451304"/>
              <a:ext cx="56570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7188407" y="3435710"/>
              <a:ext cx="1" cy="102412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flipH="1" flipV="1">
              <a:off x="6033825" y="3436929"/>
              <a:ext cx="1155804" cy="731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6" name="Straight Arrow Connector 135"/>
          <p:cNvCxnSpPr/>
          <p:nvPr/>
        </p:nvCxnSpPr>
        <p:spPr>
          <a:xfrm rot="10800000">
            <a:off x="2995733" y="4602338"/>
            <a:ext cx="283098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/>
          <p:cNvSpPr/>
          <p:nvPr/>
        </p:nvSpPr>
        <p:spPr>
          <a:xfrm>
            <a:off x="4400252" y="4602339"/>
            <a:ext cx="146304" cy="14630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/>
          <p:cNvSpPr txBox="1"/>
          <p:nvPr/>
        </p:nvSpPr>
        <p:spPr>
          <a:xfrm>
            <a:off x="5722485" y="5208699"/>
            <a:ext cx="1693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“FRONT-END” GLIB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739001" y="5206720"/>
            <a:ext cx="1580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“BACK-END” GLIB</a:t>
            </a:r>
          </a:p>
        </p:txBody>
      </p:sp>
      <p:sp>
        <p:nvSpPr>
          <p:cNvPr id="2" name="Rectangle 1"/>
          <p:cNvSpPr/>
          <p:nvPr/>
        </p:nvSpPr>
        <p:spPr>
          <a:xfrm>
            <a:off x="7729886" y="0"/>
            <a:ext cx="1414114" cy="1124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0" y="6381328"/>
            <a:ext cx="1259632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" name="Group 79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81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82" name="TextBox 81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9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66112" y="6472386"/>
            <a:ext cx="370384" cy="385614"/>
          </a:xfrm>
          <a:prstGeom prst="rect">
            <a:avLst/>
          </a:prstGeom>
        </p:spPr>
        <p:txBody>
          <a:bodyPr/>
          <a:lstStyle/>
          <a:p>
            <a:fld id="{F9C0E787-4C52-4EC0-B181-85BC12C25F26}" type="slidenum">
              <a:rPr lang="en-GB" sz="1200" smtClean="0">
                <a:solidFill>
                  <a:schemeClr val="bg1">
                    <a:lumMod val="50000"/>
                  </a:schemeClr>
                </a:solidFill>
              </a:rPr>
              <a:pPr/>
              <a:t>65</a:t>
            </a:fld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-36512" y="-27384"/>
            <a:ext cx="9001000" cy="706090"/>
          </a:xfrm>
        </p:spPr>
        <p:txBody>
          <a:bodyPr>
            <a:normAutofit/>
          </a:bodyPr>
          <a:lstStyle/>
          <a:p>
            <a:r>
              <a:rPr lang="en-GB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 GLIB “FE” operation concept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176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8" grpId="0" animBg="1"/>
      <p:bldP spid="98" grpId="1" animBg="1"/>
      <p:bldP spid="100" grpId="0" animBg="1"/>
      <p:bldP spid="101" grpId="0" animBg="1"/>
      <p:bldP spid="101" grpId="1" animBg="1"/>
      <p:bldP spid="101" grpId="2" animBg="1"/>
      <p:bldP spid="102" grpId="0" animBg="1"/>
      <p:bldP spid="102" grpId="1" animBg="1"/>
      <p:bldP spid="102" grpId="2" animBg="1"/>
      <p:bldP spid="105" grpId="0" animBg="1"/>
      <p:bldP spid="127" grpId="0" animBg="1"/>
      <p:bldP spid="128" grpId="0" animBg="1"/>
      <p:bldP spid="128" grpId="1" animBg="1"/>
      <p:bldP spid="129" grpId="0" animBg="1"/>
      <p:bldP spid="131" grpId="0" animBg="1"/>
      <p:bldP spid="13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Frame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Latency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2" name="Slide Number Placeholder 2"/>
          <p:cNvSpPr txBox="1">
            <a:spLocks/>
          </p:cNvSpPr>
          <p:nvPr/>
        </p:nvSpPr>
        <p:spPr>
          <a:xfrm>
            <a:off x="8619306" y="6434534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66</a:t>
            </a:fld>
            <a:endParaRPr lang="en-GB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1"/>
          <a:stretch/>
        </p:blipFill>
        <p:spPr bwMode="auto">
          <a:xfrm>
            <a:off x="251520" y="2243515"/>
            <a:ext cx="5793565" cy="253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419872" y="2780928"/>
            <a:ext cx="5258171" cy="936104"/>
            <a:chOff x="3419872" y="2780928"/>
            <a:chExt cx="5258171" cy="93610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419872" y="2996952"/>
              <a:ext cx="0" cy="72008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419872" y="2996952"/>
              <a:ext cx="3240360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660232" y="2914408"/>
              <a:ext cx="720080" cy="646331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600" dirty="0" smtClean="0">
                <a:latin typeface="Impact" pitchFamily="34" charset="0"/>
              </a:endParaRP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Pattern </a:t>
              </a: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Detect</a:t>
              </a:r>
            </a:p>
            <a:p>
              <a:pPr algn="r"/>
              <a:endParaRPr lang="en-GB" sz="600" dirty="0">
                <a:latin typeface="Impact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660232" y="3358195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6660232" y="3429000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635896" y="3427797"/>
              <a:ext cx="3024336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635896" y="3427797"/>
              <a:ext cx="0" cy="124023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292081" y="3189084"/>
              <a:ext cx="1296144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Impact" pitchFamily="34" charset="0"/>
                </a:rPr>
                <a:t>Rx </a:t>
              </a:r>
              <a:r>
                <a:rPr lang="en-US" sz="1200" dirty="0" smtClean="0">
                  <a:latin typeface="Impact" pitchFamily="34" charset="0"/>
                </a:rPr>
                <a:t>Frame </a:t>
              </a:r>
              <a:r>
                <a:rPr lang="en-US" sz="1200" dirty="0" err="1" smtClean="0">
                  <a:latin typeface="Impact" pitchFamily="34" charset="0"/>
                </a:rPr>
                <a:t>Clk</a:t>
              </a:r>
              <a:endParaRPr lang="en-GB" sz="1200" dirty="0">
                <a:latin typeface="Impact" pitchFamily="34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5940152" y="2940819"/>
              <a:ext cx="104933" cy="10909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724128" y="2780928"/>
              <a:ext cx="360040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84</a:t>
              </a:r>
              <a:endParaRPr lang="en-GB" sz="10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cxnSp>
          <p:nvCxnSpPr>
            <p:cNvPr id="36" name="Straight Connector 35"/>
            <p:cNvCxnSpPr>
              <a:stCxn id="26" idx="3"/>
            </p:cNvCxnSpPr>
            <p:nvPr/>
          </p:nvCxnSpPr>
          <p:spPr>
            <a:xfrm flipV="1">
              <a:off x="7380312" y="3237573"/>
              <a:ext cx="288032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452320" y="3099074"/>
              <a:ext cx="1225723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Impact" pitchFamily="34" charset="0"/>
                </a:rPr>
                <a:t>Rx </a:t>
              </a:r>
              <a:r>
                <a:rPr lang="en-US" sz="1200" dirty="0" smtClean="0">
                  <a:latin typeface="Impact" pitchFamily="34" charset="0"/>
                </a:rPr>
                <a:t>Frame </a:t>
              </a:r>
              <a:r>
                <a:rPr lang="en-US" sz="1200" dirty="0" smtClean="0">
                  <a:latin typeface="Impact" pitchFamily="34" charset="0"/>
                </a:rPr>
                <a:t>Flag</a:t>
              </a:r>
              <a:endParaRPr lang="en-GB" sz="1200" dirty="0">
                <a:latin typeface="Impact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59832" y="4144318"/>
            <a:ext cx="5616624" cy="1224066"/>
            <a:chOff x="3059832" y="4144318"/>
            <a:chExt cx="5616624" cy="1224066"/>
          </a:xfrm>
        </p:grpSpPr>
        <p:sp>
          <p:nvSpPr>
            <p:cNvPr id="38" name="TextBox 37"/>
            <p:cNvSpPr txBox="1"/>
            <p:nvPr/>
          </p:nvSpPr>
          <p:spPr>
            <a:xfrm>
              <a:off x="6660232" y="4722053"/>
              <a:ext cx="720080" cy="646331"/>
            </a:xfrm>
            <a:prstGeom prst="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600" dirty="0" smtClean="0">
                <a:latin typeface="Impact" pitchFamily="34" charset="0"/>
              </a:endParaRP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Pattern </a:t>
              </a:r>
            </a:p>
            <a:p>
              <a:pPr algn="ctr"/>
              <a:r>
                <a:rPr lang="en-US" sz="1200" dirty="0" smtClean="0">
                  <a:latin typeface="Impact" pitchFamily="34" charset="0"/>
                </a:rPr>
                <a:t>Detect</a:t>
              </a:r>
            </a:p>
            <a:p>
              <a:pPr algn="r"/>
              <a:endParaRPr lang="en-GB" sz="600" dirty="0">
                <a:latin typeface="Impact" pitchFamily="34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6660232" y="4808993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6660232" y="4879798"/>
              <a:ext cx="72008" cy="7200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059832" y="5229200"/>
              <a:ext cx="3600400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3075200" y="4144318"/>
              <a:ext cx="0" cy="1084882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563888" y="4868289"/>
              <a:ext cx="3096344" cy="87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563888" y="4308437"/>
              <a:ext cx="0" cy="559852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436096" y="4627736"/>
              <a:ext cx="1147779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err="1" smtClean="0">
                  <a:latin typeface="Impact" pitchFamily="34" charset="0"/>
                </a:rPr>
                <a:t>Tx</a:t>
              </a:r>
              <a:r>
                <a:rPr lang="en-US" sz="1200" dirty="0" smtClean="0">
                  <a:latin typeface="Impact" pitchFamily="34" charset="0"/>
                </a:rPr>
                <a:t> Frame </a:t>
              </a:r>
              <a:r>
                <a:rPr lang="en-US" sz="1200" dirty="0" err="1" smtClean="0">
                  <a:latin typeface="Impact" pitchFamily="34" charset="0"/>
                </a:rPr>
                <a:t>Clk</a:t>
              </a:r>
              <a:endParaRPr lang="en-GB" sz="1200" dirty="0">
                <a:latin typeface="Impact" pitchFamily="34" charset="0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5904148" y="5173067"/>
              <a:ext cx="104933" cy="10909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688124" y="5013176"/>
              <a:ext cx="360040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accent2">
                      <a:lumMod val="75000"/>
                    </a:schemeClr>
                  </a:solidFill>
                  <a:latin typeface="Impact" pitchFamily="34" charset="0"/>
                </a:rPr>
                <a:t>84</a:t>
              </a:r>
              <a:endParaRPr lang="en-GB" sz="10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7380312" y="5051364"/>
              <a:ext cx="288032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450733" y="4892212"/>
              <a:ext cx="1225723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err="1" smtClean="0">
                  <a:latin typeface="Impact" pitchFamily="34" charset="0"/>
                </a:rPr>
                <a:t>Tx</a:t>
              </a:r>
              <a:r>
                <a:rPr lang="en-US" sz="1200" dirty="0" smtClean="0">
                  <a:latin typeface="Impact" pitchFamily="34" charset="0"/>
                </a:rPr>
                <a:t> </a:t>
              </a:r>
              <a:r>
                <a:rPr lang="en-US" sz="1200" dirty="0" smtClean="0">
                  <a:latin typeface="Impact" pitchFamily="34" charset="0"/>
                </a:rPr>
                <a:t>Frame </a:t>
              </a:r>
              <a:r>
                <a:rPr lang="en-US" sz="1200" dirty="0" smtClean="0">
                  <a:latin typeface="Impact" pitchFamily="34" charset="0"/>
                </a:rPr>
                <a:t>Flag</a:t>
              </a:r>
              <a:endParaRPr lang="en-GB" sz="1200" dirty="0">
                <a:latin typeface="Impact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79406" y="3739059"/>
            <a:ext cx="940866" cy="395733"/>
            <a:chOff x="6079406" y="3739059"/>
            <a:chExt cx="940866" cy="395733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079406" y="3739059"/>
              <a:ext cx="288032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358328" y="3746602"/>
              <a:ext cx="4348" cy="38819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084168" y="4132288"/>
              <a:ext cx="288032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228184" y="3803139"/>
              <a:ext cx="792088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latin typeface="Impact" pitchFamily="34" charset="0"/>
                </a:rPr>
                <a:t>1m </a:t>
              </a:r>
              <a:r>
                <a:rPr lang="en-US" sz="1200" dirty="0" err="1" smtClean="0">
                  <a:latin typeface="Impact" pitchFamily="34" charset="0"/>
                </a:rPr>
                <a:t>fibre</a:t>
              </a:r>
              <a:endParaRPr lang="en-GB" sz="1200" dirty="0">
                <a:latin typeface="Impact" pitchFamily="34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251520" y="692696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Setup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993062" y="240903"/>
            <a:ext cx="667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939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67</a:t>
            </a:fld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Frame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Latency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2" name="Slide Number Placeholder 2"/>
          <p:cNvSpPr txBox="1">
            <a:spLocks/>
          </p:cNvSpPr>
          <p:nvPr/>
        </p:nvSpPr>
        <p:spPr>
          <a:xfrm>
            <a:off x="8619306" y="6434534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67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39" y="1268760"/>
            <a:ext cx="6923245" cy="5400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51520" y="692696"/>
            <a:ext cx="3422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Rx Gearbox with Registers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227" y="3429000"/>
            <a:ext cx="140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Tx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FrameFlag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5547" y="3429000"/>
            <a:ext cx="148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Rx </a:t>
            </a:r>
            <a:r>
              <a:rPr lang="en-US" dirty="0" smtClean="0">
                <a:solidFill>
                  <a:schemeClr val="bg1"/>
                </a:solidFill>
              </a:rPr>
              <a:t>Frame </a:t>
            </a:r>
            <a:r>
              <a:rPr lang="en-US" dirty="0" smtClean="0">
                <a:solidFill>
                  <a:schemeClr val="bg1"/>
                </a:solidFill>
              </a:rPr>
              <a:t>Flag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483768" y="3896752"/>
            <a:ext cx="360040" cy="267854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940152" y="3828161"/>
            <a:ext cx="434525" cy="405036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993062" y="240903"/>
            <a:ext cx="688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921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Frame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Latency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2" name="Slide Number Placeholder 2"/>
          <p:cNvSpPr txBox="1">
            <a:spLocks/>
          </p:cNvSpPr>
          <p:nvPr/>
        </p:nvSpPr>
        <p:spPr>
          <a:xfrm>
            <a:off x="8619306" y="6434534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51520" y="692696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Rx Gearbox with RAM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9360"/>
            <a:ext cx="6965409" cy="540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05227" y="3429000"/>
            <a:ext cx="140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Tx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FrameFlag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5547" y="3429000"/>
            <a:ext cx="148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Rx </a:t>
            </a:r>
            <a:r>
              <a:rPr lang="en-US" dirty="0" smtClean="0">
                <a:solidFill>
                  <a:schemeClr val="bg1"/>
                </a:solidFill>
              </a:rPr>
              <a:t>Frame </a:t>
            </a:r>
            <a:r>
              <a:rPr lang="en-US" dirty="0" smtClean="0">
                <a:solidFill>
                  <a:schemeClr val="bg1"/>
                </a:solidFill>
              </a:rPr>
              <a:t>Flag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483768" y="3896752"/>
            <a:ext cx="360040" cy="267854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940152" y="3828161"/>
            <a:ext cx="434525" cy="405036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93062" y="240903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1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Phase Detector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59764"/>
            <a:ext cx="5390216" cy="212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7452320" y="764704"/>
            <a:ext cx="1290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Circuitry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496" y="692696"/>
            <a:ext cx="31758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gency FB" pitchFamily="34" charset="0"/>
                <a:ea typeface="+mj-ea"/>
                <a:cs typeface="+mj-cs"/>
              </a:rPr>
              <a:t>Concept: </a:t>
            </a:r>
            <a:r>
              <a:rPr lang="en-US" sz="2000" b="1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Detection of 4 possible phase differences (0,90,180,270</a:t>
            </a:r>
            <a:r>
              <a:rPr lang="en-US" sz="2800" baseline="30000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o</a:t>
            </a:r>
            <a:r>
              <a:rPr lang="en-US" sz="2000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)</a:t>
            </a:r>
            <a:r>
              <a:rPr lang="en-US" sz="2800" baseline="30000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based on monitoring flag statistics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Agency FB" pitchFamily="34" charset="0"/>
                <a:ea typeface="+mj-ea"/>
                <a:cs typeface="+mj-cs"/>
              </a:rPr>
              <a:t>(percentage of logical ‘1’s over the total number of test cycles)</a:t>
            </a:r>
            <a:endParaRPr lang="en-GB" sz="2000" b="1" dirty="0">
              <a:solidFill>
                <a:srgbClr val="0070C0"/>
              </a:solidFill>
              <a:latin typeface="Agency FB" pitchFamily="34" charset="0"/>
              <a:ea typeface="+mj-ea"/>
              <a:cs typeface="+mj-c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195736" y="5621178"/>
            <a:ext cx="5040560" cy="648072"/>
            <a:chOff x="2339752" y="5338536"/>
            <a:chExt cx="5040560" cy="97078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4" t="18515" r="29987" b="10659"/>
            <a:stretch/>
          </p:blipFill>
          <p:spPr>
            <a:xfrm>
              <a:off x="2339752" y="5350324"/>
              <a:ext cx="588036" cy="93594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6737" y="5350324"/>
              <a:ext cx="907191" cy="95899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5342640"/>
              <a:ext cx="907191" cy="95899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3121" y="5338536"/>
              <a:ext cx="907191" cy="958996"/>
            </a:xfrm>
            <a:prstGeom prst="rect">
              <a:avLst/>
            </a:prstGeom>
          </p:spPr>
        </p:pic>
      </p:grpSp>
      <p:cxnSp>
        <p:nvCxnSpPr>
          <p:cNvPr id="31" name="Straight Connector 30"/>
          <p:cNvCxnSpPr/>
          <p:nvPr/>
        </p:nvCxnSpPr>
        <p:spPr>
          <a:xfrm>
            <a:off x="1475656" y="6240889"/>
            <a:ext cx="6048672" cy="129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7504" y="4469050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                                       0%                     25%                         50%                          75%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475656" y="4451759"/>
            <a:ext cx="60486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2150017" y="3789040"/>
            <a:ext cx="4655542" cy="692803"/>
            <a:chOff x="2294033" y="3968922"/>
            <a:chExt cx="4655542" cy="972246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91" t="18515" r="64402" b="10659"/>
            <a:stretch/>
          </p:blipFill>
          <p:spPr>
            <a:xfrm>
              <a:off x="2294033" y="3980448"/>
              <a:ext cx="45719" cy="93594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85" r="52175"/>
            <a:stretch/>
          </p:blipFill>
          <p:spPr>
            <a:xfrm>
              <a:off x="3635896" y="3980448"/>
              <a:ext cx="45719" cy="95899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85" r="52175"/>
            <a:stretch/>
          </p:blipFill>
          <p:spPr>
            <a:xfrm>
              <a:off x="5247672" y="3982172"/>
              <a:ext cx="45719" cy="95899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85" r="52175"/>
            <a:stretch/>
          </p:blipFill>
          <p:spPr>
            <a:xfrm>
              <a:off x="6903856" y="3968922"/>
              <a:ext cx="45719" cy="958996"/>
            </a:xfrm>
            <a:prstGeom prst="rect">
              <a:avLst/>
            </a:prstGeom>
          </p:spPr>
        </p:pic>
      </p:grpSp>
      <p:sp>
        <p:nvSpPr>
          <p:cNvPr id="39" name="Rectangle 38"/>
          <p:cNvSpPr/>
          <p:nvPr/>
        </p:nvSpPr>
        <p:spPr>
          <a:xfrm>
            <a:off x="7524328" y="4240233"/>
            <a:ext cx="121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Percentage</a:t>
            </a:r>
            <a:endParaRPr lang="en-GB" sz="20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7504" y="6269250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               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four distributions (due to </a:t>
            </a:r>
            <a:r>
              <a:rPr lang="en-US" sz="20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metastability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, routing </a:t>
            </a:r>
            <a:r>
              <a:rPr lang="en-US" sz="20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etc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) easy to distinguish in few hundred </a:t>
            </a:r>
            <a:r>
              <a:rPr lang="el-GR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μ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s</a:t>
            </a:r>
            <a:endParaRPr lang="en-GB" sz="2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24328" y="6013156"/>
            <a:ext cx="121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Percentage</a:t>
            </a:r>
            <a:endParaRPr lang="en-GB" sz="20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037222" y="3416207"/>
            <a:ext cx="446546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252996" y="3416207"/>
            <a:ext cx="55320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90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932040" y="3412232"/>
            <a:ext cx="69248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180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535020" y="3412232"/>
            <a:ext cx="69248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270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9512" y="3416207"/>
            <a:ext cx="8564016" cy="14529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195736" y="5251773"/>
            <a:ext cx="446546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131840" y="5251773"/>
            <a:ext cx="553205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90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716016" y="5247798"/>
            <a:ext cx="69248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180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516216" y="5247798"/>
            <a:ext cx="69248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270</a:t>
            </a:r>
            <a:r>
              <a:rPr lang="en-US" sz="28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o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99981" y="3412232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Theory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83696" y="5253226"/>
            <a:ext cx="10759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Practice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11314" y="764704"/>
            <a:ext cx="5537150" cy="230425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2"/>
          <p:cNvSpPr txBox="1">
            <a:spLocks/>
          </p:cNvSpPr>
          <p:nvPr/>
        </p:nvSpPr>
        <p:spPr>
          <a:xfrm>
            <a:off x="8619306" y="6434534"/>
            <a:ext cx="37038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815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0" b="11807"/>
          <a:stretch/>
        </p:blipFill>
        <p:spPr bwMode="auto">
          <a:xfrm>
            <a:off x="717409" y="1700808"/>
            <a:ext cx="7440381" cy="308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44970" y="817548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GBT frame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240903"/>
            <a:ext cx="691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(4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09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 setup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pic>
        <p:nvPicPr>
          <p:cNvPr id="27" name="Picture 3" descr="E:\glib_project\Reports Presentations Images and Tables\Presentations\2012-11-02\images\GLIB_v3_automated_testbench\IMGP28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8" t="1766" b="7700"/>
          <a:stretch/>
        </p:blipFill>
        <p:spPr bwMode="auto">
          <a:xfrm>
            <a:off x="373676" y="1619777"/>
            <a:ext cx="2229222" cy="180922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51520" y="692696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Test setup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26" name="Picture 2" descr="E:\glib_project\Reports Presentations Images and Tables\Presentations\2012-11-02\images\GLIB_v3_automated_testbench\IMGP28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18" y="1628800"/>
            <a:ext cx="5628655" cy="422149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705848" y="124288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Test setup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6910" y="12249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gency FB" pitchFamily="34" charset="0"/>
              </a:rPr>
              <a:t>ApisSys</a:t>
            </a:r>
            <a:r>
              <a:rPr lang="en-US" dirty="0">
                <a:latin typeface="Agency FB" pitchFamily="34" charset="0"/>
              </a:rPr>
              <a:t> </a:t>
            </a:r>
            <a:r>
              <a:rPr lang="en-US" dirty="0" smtClean="0">
                <a:latin typeface="Agency FB" pitchFamily="34" charset="0"/>
              </a:rPr>
              <a:t>AF101 boards on GLIB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2" name="Slide Number Placeholder 2"/>
          <p:cNvSpPr txBox="1">
            <a:spLocks/>
          </p:cNvSpPr>
          <p:nvPr/>
        </p:nvSpPr>
        <p:spPr>
          <a:xfrm>
            <a:off x="8619306" y="6434534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C0E787-4C52-4EC0-B181-85BC12C25F26}" type="slidenum">
              <a:rPr lang="en-GB" smtClean="0"/>
              <a:pPr/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3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180" y="4653136"/>
            <a:ext cx="49911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Multiboot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/Safe FPGA configuration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29476" y="971436"/>
            <a:ext cx="2786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Standard FPGA configuration: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26238" y="1484784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Correct FPGA image: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-36512" y="4293096"/>
            <a:ext cx="355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Corrupted or incorrect FPGA image: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48880"/>
            <a:ext cx="2882900" cy="152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3504"/>
            <a:ext cx="3573760" cy="208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8460432" y="240903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9022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77" y="4090023"/>
            <a:ext cx="4318085" cy="1813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Multiboot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/Safe FPGA configuration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41726" y="971436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err="1" smtClean="0">
                <a:latin typeface="Agency FB" pitchFamily="34" charset="0"/>
              </a:rPr>
              <a:t>Multiboot</a:t>
            </a:r>
            <a:r>
              <a:rPr lang="en-GB" b="1" dirty="0" smtClean="0">
                <a:latin typeface="Agency FB" pitchFamily="34" charset="0"/>
              </a:rPr>
              <a:t>/Safe FPGA configuration: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6238" y="1484784"/>
            <a:ext cx="4721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Internal</a:t>
            </a:r>
            <a:r>
              <a:rPr lang="fr-FR" dirty="0" smtClean="0">
                <a:latin typeface="Agency FB" pitchFamily="34" charset="0"/>
              </a:rPr>
              <a:t> Configuration Access Port (ICAP) </a:t>
            </a:r>
            <a:r>
              <a:rPr lang="en-GB" dirty="0" smtClean="0">
                <a:latin typeface="Agency FB" pitchFamily="34" charset="0"/>
              </a:rPr>
              <a:t>approach</a:t>
            </a:r>
            <a:r>
              <a:rPr lang="en-US" dirty="0" smtClean="0">
                <a:latin typeface="Agency FB" pitchFamily="34" charset="0"/>
              </a:rPr>
              <a:t>:</a:t>
            </a:r>
            <a:endParaRPr lang="en-GB" dirty="0">
              <a:latin typeface="Agency FB" pitchFamily="34" charset="0"/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077" y="4656955"/>
            <a:ext cx="2761316" cy="150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 rot="21158556">
            <a:off x="3760546" y="5968097"/>
            <a:ext cx="2361544" cy="64633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5"/>
                </a:solidFill>
                <a:latin typeface="Agency FB" pitchFamily="34" charset="0"/>
              </a:defRPr>
            </a:lvl1pPr>
          </a:lstStyle>
          <a:p>
            <a:pPr algn="l"/>
            <a:r>
              <a:rPr lang="en-US" dirty="0" smtClean="0"/>
              <a:t>+ Fallback &amp; Power cycle</a:t>
            </a:r>
          </a:p>
          <a:p>
            <a:pPr algn="l"/>
            <a:r>
              <a:rPr lang="en-US" dirty="0" smtClean="0"/>
              <a:t>- Slow for </a:t>
            </a:r>
            <a:r>
              <a:rPr lang="en-US" dirty="0" err="1" smtClean="0"/>
              <a:t>PCIe</a:t>
            </a:r>
            <a:r>
              <a:rPr lang="en-US" dirty="0" smtClean="0"/>
              <a:t> ( &gt; 100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839" y="2360465"/>
            <a:ext cx="3894617" cy="121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62" y="1932330"/>
            <a:ext cx="338548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364" y="4014072"/>
            <a:ext cx="562841" cy="1568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8460432" y="240903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90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" y="4243635"/>
            <a:ext cx="4974755" cy="171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Multiboot</a:t>
            </a:r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/Safe FPGA configuration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41726" y="971436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b="1" dirty="0" err="1" smtClean="0">
                <a:latin typeface="Agency FB" pitchFamily="34" charset="0"/>
              </a:rPr>
              <a:t>Multiboot</a:t>
            </a:r>
            <a:r>
              <a:rPr lang="en-GB" b="1" dirty="0" smtClean="0">
                <a:latin typeface="Agency FB" pitchFamily="34" charset="0"/>
              </a:rPr>
              <a:t>/Safe FPGA configuration: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460432" y="240903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6238" y="1484784"/>
            <a:ext cx="3914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gency FB" pitchFamily="34" charset="0"/>
              </a:rPr>
              <a:t>Revision Select (RS[1:0]) pins approach:</a:t>
            </a:r>
          </a:p>
        </p:txBody>
      </p:sp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839" y="2348880"/>
            <a:ext cx="3894617" cy="141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488" y="4592696"/>
            <a:ext cx="2761316" cy="150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62" y="1932330"/>
            <a:ext cx="338548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61" y="4221832"/>
            <a:ext cx="6000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 rot="21158556">
            <a:off x="3401461" y="5874481"/>
            <a:ext cx="2893741" cy="64633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accent5"/>
                </a:solidFill>
                <a:latin typeface="Agency FB" pitchFamily="34" charset="0"/>
              </a:defRPr>
            </a:lvl1pPr>
          </a:lstStyle>
          <a:p>
            <a:pPr algn="l"/>
            <a:r>
              <a:rPr lang="en-US" dirty="0" smtClean="0"/>
              <a:t>+ Fast enough for </a:t>
            </a:r>
            <a:r>
              <a:rPr lang="en-US" dirty="0" err="1" smtClean="0"/>
              <a:t>PCIe</a:t>
            </a:r>
            <a:r>
              <a:rPr lang="en-US" dirty="0" smtClean="0"/>
              <a:t> ( &lt; 100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</a:p>
          <a:p>
            <a:pPr algn="l"/>
            <a:r>
              <a:rPr lang="en-US" dirty="0"/>
              <a:t>- </a:t>
            </a:r>
            <a:r>
              <a:rPr lang="en-US" dirty="0" smtClean="0"/>
              <a:t>Only Fallback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193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4970" y="836712"/>
            <a:ext cx="8372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GBT, Versatile Link and e-Link in new generation HEP interconnects 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264400"/>
            <a:ext cx="8346476" cy="217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796136" y="240903"/>
            <a:ext cx="697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(5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18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24"/>
          <a:stretch/>
        </p:blipFill>
        <p:spPr>
          <a:xfrm>
            <a:off x="8232809" y="2132856"/>
            <a:ext cx="1120741" cy="4599209"/>
          </a:xfrm>
          <a:prstGeom prst="rect">
            <a:avLst/>
          </a:prstGeom>
        </p:spPr>
      </p:pic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97" y="4242809"/>
            <a:ext cx="8312549" cy="181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6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465" y="4293006"/>
            <a:ext cx="1495423" cy="1716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3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6" y="1825539"/>
            <a:ext cx="8312551" cy="181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298" y="1788787"/>
            <a:ext cx="1584176" cy="189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-324544" y="1331243"/>
            <a:ext cx="273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Baseline configuration:</a:t>
            </a:r>
            <a:endParaRPr lang="en-US" b="1" dirty="0">
              <a:latin typeface="Agency FB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7384"/>
            <a:ext cx="8975121" cy="720081"/>
          </a:xfrm>
        </p:spPr>
        <p:txBody>
          <a:bodyPr>
            <a:noAutofit/>
          </a:bodyPr>
          <a:lstStyle/>
          <a:p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Introduction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238" y="5903619"/>
            <a:ext cx="874729" cy="909758"/>
            <a:chOff x="86238" y="5748570"/>
            <a:chExt cx="874729" cy="909757"/>
          </a:xfrm>
        </p:grpSpPr>
        <p:pic>
          <p:nvPicPr>
            <p:cNvPr id="1029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513" y="5748570"/>
              <a:ext cx="648071" cy="65257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86238" y="638132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PH-ESE-BE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4970" y="836712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Where does GLIB fit in future HEP systems?</a:t>
            </a:r>
            <a:endParaRPr lang="en-GB" sz="28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324544" y="3866614"/>
            <a:ext cx="4071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latin typeface="Agency FB" pitchFamily="34" charset="0"/>
              </a:rPr>
              <a:t>Intermediate Prototyping Configuration:</a:t>
            </a:r>
            <a:endParaRPr lang="en-US" b="1" dirty="0">
              <a:latin typeface="Agency FB" pitchFamily="34" charset="0"/>
            </a:endParaRPr>
          </a:p>
        </p:txBody>
      </p:sp>
      <p:pic>
        <p:nvPicPr>
          <p:cNvPr id="76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0800000">
            <a:off x="6012159" y="2129679"/>
            <a:ext cx="1542351" cy="12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 rot="10800000">
            <a:off x="6012160" y="4505942"/>
            <a:ext cx="1542351" cy="12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" descr="E:\glib_project\Reports Presentations Images and Tables\Presentations\ph_ese_fellow_presentations\Manoel_2013-01-16\Images\GLIB\GLIB v3 2 front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4" t="5120" r="6181"/>
          <a:stretch/>
        </p:blipFill>
        <p:spPr bwMode="auto">
          <a:xfrm>
            <a:off x="2045000" y="4509120"/>
            <a:ext cx="1542351" cy="12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796136" y="240903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(6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6)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989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1FD9CB147D9745B1AB77780E63DDCA" ma:contentTypeVersion="0" ma:contentTypeDescription="Create a new document." ma:contentTypeScope="" ma:versionID="a74dbd2ad72ccedaa9214a971c4e3a1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0E27E8-4ED1-49D3-998C-23884EAE65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FD97FCB-EFF8-4193-A1A4-C515904066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CDB746-25AD-4537-909E-A84424511DB2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14851</TotalTime>
  <Words>2183</Words>
  <Application>Microsoft Office PowerPoint</Application>
  <PresentationFormat>On-screen Show (4:3)</PresentationFormat>
  <Paragraphs>748</Paragraphs>
  <Slides>73</Slides>
  <Notes>18</Notes>
  <HiddenSlides>15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PH-ESE Electronics Seminars</vt:lpstr>
      <vt:lpstr>PowerPoint Presentation</vt:lpstr>
      <vt:lpstr>PowerPoint Presentation</vt:lpstr>
      <vt:lpstr> Introduction</vt:lpstr>
      <vt:lpstr> Introduction</vt:lpstr>
      <vt:lpstr> Introduction</vt:lpstr>
      <vt:lpstr> Introduction</vt:lpstr>
      <vt:lpstr> Introduction</vt:lpstr>
      <vt:lpstr> Introduction</vt:lpstr>
      <vt:lpstr>PowerPoint Presentation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Hardware</vt:lpstr>
      <vt:lpstr>PowerPoint Presentation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PowerPoint Presentation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 Firmware</vt:lpstr>
      <vt:lpstr>PowerPoint Presentation</vt:lpstr>
      <vt:lpstr> Production</vt:lpstr>
      <vt:lpstr> Production</vt:lpstr>
      <vt:lpstr> Production</vt:lpstr>
      <vt:lpstr> Summary</vt:lpstr>
      <vt:lpstr> Outlook</vt:lpstr>
      <vt:lpstr> Appendix A: GLIB community</vt:lpstr>
      <vt:lpstr> Appendix B: Timeline</vt:lpstr>
      <vt:lpstr> Resource Usage</vt:lpstr>
      <vt:lpstr> CMS Software</vt:lpstr>
      <vt:lpstr> Java Software</vt:lpstr>
      <vt:lpstr> GLIB Development Kit</vt:lpstr>
      <vt:lpstr> SVN Distribution</vt:lpstr>
      <vt:lpstr> Support</vt:lpstr>
      <vt:lpstr> GLIB “FE” operation concept</vt:lpstr>
      <vt:lpstr> Frame Latency</vt:lpstr>
      <vt:lpstr> Frame Latency</vt:lpstr>
      <vt:lpstr> Frame Latency</vt:lpstr>
      <vt:lpstr> Phase Detector</vt:lpstr>
      <vt:lpstr> Production setup</vt:lpstr>
      <vt:lpstr> Multiboot/Safe FPGA configuration</vt:lpstr>
      <vt:lpstr> Multiboot/Safe FPGA configuration</vt:lpstr>
      <vt:lpstr> Multiboot/Safe FPGA configuration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Manoel Barros Marin;Paschalis.Vichoudis@cern.ch</dc:creator>
  <cp:lastModifiedBy>Paschalis Vichoudis</cp:lastModifiedBy>
  <cp:revision>551</cp:revision>
  <dcterms:created xsi:type="dcterms:W3CDTF">2012-10-30T11:05:04Z</dcterms:created>
  <dcterms:modified xsi:type="dcterms:W3CDTF">2013-03-11T16:38:35Z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0x010100D01FD9CB147D9745B1AB77780E63DDCA</vt:lpwstr>
  </property>
</Properties>
</file>