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83" r:id="rId3"/>
    <p:sldId id="393" r:id="rId4"/>
    <p:sldId id="370" r:id="rId5"/>
    <p:sldId id="394" r:id="rId6"/>
    <p:sldId id="399" r:id="rId7"/>
    <p:sldId id="395" r:id="rId8"/>
    <p:sldId id="371" r:id="rId9"/>
    <p:sldId id="400" r:id="rId10"/>
    <p:sldId id="401" r:id="rId11"/>
    <p:sldId id="372" r:id="rId12"/>
    <p:sldId id="388" r:id="rId13"/>
    <p:sldId id="376" r:id="rId14"/>
    <p:sldId id="402" r:id="rId15"/>
    <p:sldId id="375" r:id="rId16"/>
    <p:sldId id="404" r:id="rId17"/>
    <p:sldId id="384" r:id="rId18"/>
    <p:sldId id="396" r:id="rId19"/>
    <p:sldId id="390" r:id="rId20"/>
    <p:sldId id="406" r:id="rId21"/>
    <p:sldId id="407" r:id="rId22"/>
    <p:sldId id="408" r:id="rId23"/>
    <p:sldId id="409" r:id="rId24"/>
    <p:sldId id="410" r:id="rId25"/>
    <p:sldId id="386" r:id="rId26"/>
    <p:sldId id="405" r:id="rId27"/>
    <p:sldId id="383" r:id="rId28"/>
    <p:sldId id="403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33CC"/>
    <a:srgbClr val="005DA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image" Target="../media/image76.wmf"/><Relationship Id="rId1" Type="http://schemas.openxmlformats.org/officeDocument/2006/relationships/image" Target="../media/image75.wmf"/><Relationship Id="rId5" Type="http://schemas.openxmlformats.org/officeDocument/2006/relationships/image" Target="../media/image79.wmf"/><Relationship Id="rId4" Type="http://schemas.openxmlformats.org/officeDocument/2006/relationships/image" Target="../media/image78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wmf"/><Relationship Id="rId1" Type="http://schemas.openxmlformats.org/officeDocument/2006/relationships/image" Target="../media/image11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D5D56C-5F6A-4C21-9869-E99ED38F7D79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A71E16-3279-4997-BB51-24D087FDE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74060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>
              <a:latin typeface="Arial" charset="0"/>
            </a:endParaRP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45430C-4086-4151-A889-62BA95268D8A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hu-H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fr-FR" smtClean="0">
              <a:latin typeface="Arial" charset="0"/>
            </a:endParaRPr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DE21552-D33C-4B71-9ABF-6791B6600086}" type="slidenum">
              <a:rPr lang="hu-H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hu-H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5D782-B5DA-468F-A2DE-D5F3AFFF5511}" type="slidenum">
              <a:rPr lang="hu-HU" smtClean="0"/>
              <a:pPr/>
              <a:t>25</a:t>
            </a:fld>
            <a:endParaRPr lang="hu-H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76160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20675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37259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96955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91552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0195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48399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42759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822626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2167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6243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rgbClr val="0070C0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F362DF-E554-4FBF-823B-FAC6EBF8FDB3}" type="datetimeFigureOut">
              <a:rPr lang="en-US" smtClean="0"/>
              <a:pPr/>
              <a:t>8/16/2013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30B5A2-0506-427D-BCD7-ADF5B2F9B94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Kép 8" descr="Új kép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200" y="76200"/>
            <a:ext cx="922773" cy="496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11458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34.png"/><Relationship Id="rId7" Type="http://schemas.openxmlformats.org/officeDocument/2006/relationships/image" Target="../media/image38.w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wmf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9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8.emf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13" Type="http://schemas.openxmlformats.org/officeDocument/2006/relationships/image" Target="../media/image60.png"/><Relationship Id="rId3" Type="http://schemas.openxmlformats.org/officeDocument/2006/relationships/image" Target="../media/image50.emf"/><Relationship Id="rId7" Type="http://schemas.openxmlformats.org/officeDocument/2006/relationships/image" Target="../media/image54.png"/><Relationship Id="rId12" Type="http://schemas.openxmlformats.org/officeDocument/2006/relationships/image" Target="../media/image59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11" Type="http://schemas.openxmlformats.org/officeDocument/2006/relationships/image" Target="../media/image58.png"/><Relationship Id="rId5" Type="http://schemas.openxmlformats.org/officeDocument/2006/relationships/image" Target="../media/image52.png"/><Relationship Id="rId10" Type="http://schemas.openxmlformats.org/officeDocument/2006/relationships/image" Target="../media/image57.png"/><Relationship Id="rId4" Type="http://schemas.openxmlformats.org/officeDocument/2006/relationships/image" Target="../media/image51.emf"/><Relationship Id="rId9" Type="http://schemas.openxmlformats.org/officeDocument/2006/relationships/image" Target="../media/image5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71.png"/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12" Type="http://schemas.openxmlformats.org/officeDocument/2006/relationships/image" Target="../media/image70.png"/><Relationship Id="rId2" Type="http://schemas.openxmlformats.org/officeDocument/2006/relationships/image" Target="../media/image6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69.png"/><Relationship Id="rId5" Type="http://schemas.openxmlformats.org/officeDocument/2006/relationships/image" Target="../media/image64.png"/><Relationship Id="rId10" Type="http://schemas.openxmlformats.org/officeDocument/2006/relationships/image" Target="../media/image68.png"/><Relationship Id="rId4" Type="http://schemas.openxmlformats.org/officeDocument/2006/relationships/image" Target="../media/image63.png"/><Relationship Id="rId9" Type="http://schemas.openxmlformats.org/officeDocument/2006/relationships/image" Target="../media/image6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4.png"/><Relationship Id="rId11" Type="http://schemas.openxmlformats.org/officeDocument/2006/relationships/image" Target="../media/image89.png"/><Relationship Id="rId5" Type="http://schemas.openxmlformats.org/officeDocument/2006/relationships/image" Target="../media/image83.png"/><Relationship Id="rId10" Type="http://schemas.openxmlformats.org/officeDocument/2006/relationships/image" Target="../media/image88.png"/><Relationship Id="rId4" Type="http://schemas.openxmlformats.org/officeDocument/2006/relationships/image" Target="../media/image82.png"/><Relationship Id="rId9" Type="http://schemas.openxmlformats.org/officeDocument/2006/relationships/image" Target="../media/image87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4.png"/><Relationship Id="rId11" Type="http://schemas.openxmlformats.org/officeDocument/2006/relationships/image" Target="../media/image99.png"/><Relationship Id="rId5" Type="http://schemas.openxmlformats.org/officeDocument/2006/relationships/image" Target="../media/image93.png"/><Relationship Id="rId10" Type="http://schemas.openxmlformats.org/officeDocument/2006/relationships/image" Target="../media/image98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7" Type="http://schemas.openxmlformats.org/officeDocument/2006/relationships/image" Target="../media/image105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wmf"/><Relationship Id="rId2" Type="http://schemas.openxmlformats.org/officeDocument/2006/relationships/image" Target="../media/image11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11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3" Type="http://schemas.openxmlformats.org/officeDocument/2006/relationships/image" Target="../media/image19.jpeg"/><Relationship Id="rId7" Type="http://schemas.openxmlformats.org/officeDocument/2006/relationships/image" Target="../media/image23.wmf"/><Relationship Id="rId12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png"/><Relationship Id="rId4" Type="http://schemas.openxmlformats.org/officeDocument/2006/relationships/image" Target="../media/image20.png"/><Relationship Id="rId9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38278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676400"/>
            <a:ext cx="8686800" cy="1470025"/>
          </a:xfrm>
        </p:spPr>
        <p:txBody>
          <a:bodyPr>
            <a:noAutofit/>
          </a:bodyPr>
          <a:lstStyle/>
          <a:p>
            <a:pPr hangingPunct="0"/>
            <a:r>
              <a:rPr lang="hu-HU" sz="4000" b="1" dirty="0" smtClean="0"/>
              <a:t>Bodai Agyagkő Formáció </a:t>
            </a:r>
            <a:r>
              <a:rPr lang="hu-HU" sz="4000" b="1" dirty="0" err="1" smtClean="0"/>
              <a:t>radionuklid-megkötésének</a:t>
            </a:r>
            <a:r>
              <a:rPr lang="hu-HU" sz="4000" b="1" dirty="0" smtClean="0"/>
              <a:t> </a:t>
            </a:r>
            <a:r>
              <a:rPr lang="hu-HU" sz="4000" b="1" dirty="0" err="1" smtClean="0"/>
              <a:t>mikroskálájú</a:t>
            </a:r>
            <a:r>
              <a:rPr lang="hu-HU" sz="4000" b="1" dirty="0" smtClean="0"/>
              <a:t> jellemzése</a:t>
            </a:r>
            <a:r>
              <a:rPr lang="hu-HU" sz="4000" dirty="0" smtClean="0"/>
              <a:t/>
            </a:r>
            <a:br>
              <a:rPr lang="hu-HU" sz="4000" dirty="0" smtClean="0"/>
            </a:br>
            <a:r>
              <a:rPr lang="hu-HU" sz="4000" b="1" dirty="0" err="1" smtClean="0"/>
              <a:t>szinkrotronsugárzással</a:t>
            </a:r>
            <a:endParaRPr lang="hu-HU" sz="40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askerville Old Face" pitchFamily="18" charset="0"/>
              <a:ea typeface="+mn-ea"/>
              <a:cs typeface="+mn-c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419600"/>
            <a:ext cx="7467600" cy="1752600"/>
          </a:xfrm>
        </p:spPr>
        <p:txBody>
          <a:bodyPr>
            <a:normAutofit fontScale="25000" lnSpcReduction="20000"/>
          </a:bodyPr>
          <a:lstStyle/>
          <a:p>
            <a:r>
              <a:rPr lang="hu-HU" sz="9600" u="sng" dirty="0" err="1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Osán</a:t>
            </a:r>
            <a:r>
              <a:rPr lang="hu-HU" sz="9600" u="sng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 János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1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, Kéri Annamária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1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, </a:t>
            </a:r>
            <a:r>
              <a:rPr lang="hu-HU" sz="9600" dirty="0" err="1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Breitner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 Dániel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1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, Fábián Margit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1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, Rainer Dähn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2</a:t>
            </a:r>
            <a:r>
              <a:rPr lang="hu-HU" sz="96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 és Török Szabina</a:t>
            </a:r>
            <a:r>
              <a:rPr lang="hu-HU" sz="9600" baseline="30000" dirty="0" smtClean="0">
                <a:solidFill>
                  <a:srgbClr val="0033CC"/>
                </a:solidFill>
                <a:ea typeface="Times New Roman"/>
                <a:cs typeface="Arial" pitchFamily="34" charset="0"/>
              </a:rPr>
              <a:t>1</a:t>
            </a:r>
            <a:r>
              <a:rPr lang="hu-HU" sz="9600" dirty="0" smtClean="0">
                <a:solidFill>
                  <a:srgbClr val="0033CC"/>
                </a:solidFill>
                <a:cs typeface="Arial" pitchFamily="34" charset="0"/>
              </a:rPr>
              <a:t> </a:t>
            </a:r>
          </a:p>
          <a:p>
            <a:endParaRPr lang="hu-HU" sz="4900" dirty="0" smtClean="0">
              <a:solidFill>
                <a:srgbClr val="0033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6400" baseline="30000" dirty="0" smtClean="0">
                <a:solidFill>
                  <a:srgbClr val="005DA2"/>
                </a:solidFill>
              </a:rPr>
              <a:t>1 </a:t>
            </a:r>
            <a:r>
              <a:rPr lang="en-GB" sz="6400" dirty="0" smtClean="0">
                <a:solidFill>
                  <a:srgbClr val="005DA2"/>
                </a:solidFill>
              </a:rPr>
              <a:t>MTA </a:t>
            </a:r>
            <a:r>
              <a:rPr lang="en-GB" sz="6400" dirty="0" err="1" smtClean="0">
                <a:solidFill>
                  <a:srgbClr val="005DA2"/>
                </a:solidFill>
              </a:rPr>
              <a:t>Energiatudományi</a:t>
            </a:r>
            <a:r>
              <a:rPr lang="en-GB" sz="6400" dirty="0" smtClean="0">
                <a:solidFill>
                  <a:srgbClr val="005DA2"/>
                </a:solidFill>
              </a:rPr>
              <a:t> </a:t>
            </a:r>
            <a:r>
              <a:rPr lang="en-GB" sz="6400" dirty="0" err="1" smtClean="0">
                <a:solidFill>
                  <a:srgbClr val="005DA2"/>
                </a:solidFill>
              </a:rPr>
              <a:t>Kutatóközpont</a:t>
            </a:r>
            <a:r>
              <a:rPr lang="en-GB" sz="6400" dirty="0" smtClean="0">
                <a:solidFill>
                  <a:srgbClr val="005DA2"/>
                </a:solidFill>
              </a:rPr>
              <a:t>, </a:t>
            </a:r>
            <a:r>
              <a:rPr lang="en-GB" sz="6400" dirty="0" err="1" smtClean="0">
                <a:solidFill>
                  <a:srgbClr val="005DA2"/>
                </a:solidFill>
              </a:rPr>
              <a:t>Környezetfizikai</a:t>
            </a:r>
            <a:r>
              <a:rPr lang="en-GB" sz="6400" dirty="0" smtClean="0">
                <a:solidFill>
                  <a:srgbClr val="005DA2"/>
                </a:solidFill>
              </a:rPr>
              <a:t> </a:t>
            </a:r>
            <a:r>
              <a:rPr lang="en-GB" sz="6400" dirty="0" err="1" smtClean="0">
                <a:solidFill>
                  <a:srgbClr val="005DA2"/>
                </a:solidFill>
              </a:rPr>
              <a:t>Laboratórium</a:t>
            </a:r>
            <a:r>
              <a:rPr lang="en-GB" sz="6400" dirty="0" smtClean="0">
                <a:solidFill>
                  <a:srgbClr val="005DA2"/>
                </a:solidFill>
              </a:rPr>
              <a:t>, Budapest</a:t>
            </a:r>
          </a:p>
          <a:p>
            <a:r>
              <a:rPr lang="en-GB" sz="6400" baseline="30000" dirty="0" smtClean="0">
                <a:solidFill>
                  <a:srgbClr val="005DA2"/>
                </a:solidFill>
              </a:rPr>
              <a:t>2 </a:t>
            </a:r>
            <a:r>
              <a:rPr lang="en-GB" sz="6400" dirty="0" smtClean="0">
                <a:solidFill>
                  <a:srgbClr val="005DA2"/>
                </a:solidFill>
              </a:rPr>
              <a:t>Laboratory for Waste Management, Paul </a:t>
            </a:r>
            <a:r>
              <a:rPr lang="en-GB" sz="6400" dirty="0" err="1" smtClean="0">
                <a:solidFill>
                  <a:srgbClr val="005DA2"/>
                </a:solidFill>
              </a:rPr>
              <a:t>Scherrer</a:t>
            </a:r>
            <a:r>
              <a:rPr lang="en-GB" sz="6400" dirty="0" smtClean="0">
                <a:solidFill>
                  <a:srgbClr val="005DA2"/>
                </a:solidFill>
              </a:rPr>
              <a:t> Institute, 5232 </a:t>
            </a:r>
            <a:r>
              <a:rPr lang="hu-HU" sz="6400" dirty="0" err="1" smtClean="0">
                <a:solidFill>
                  <a:srgbClr val="005DA2"/>
                </a:solidFill>
              </a:rPr>
              <a:t>Villigen</a:t>
            </a:r>
            <a:r>
              <a:rPr lang="en-GB" sz="6400" dirty="0" smtClean="0">
                <a:solidFill>
                  <a:srgbClr val="005DA2"/>
                </a:solidFill>
              </a:rPr>
              <a:t>, Switzerland</a:t>
            </a:r>
          </a:p>
          <a:p>
            <a:endParaRPr lang="hu-HU" dirty="0" smtClean="0"/>
          </a:p>
          <a:p>
            <a:endParaRPr lang="hu-HU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en-US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en-US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851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Átellenes sarkain kerekített téglalap 23"/>
          <p:cNvSpPr/>
          <p:nvPr/>
        </p:nvSpPr>
        <p:spPr>
          <a:xfrm>
            <a:off x="381000" y="1066800"/>
            <a:ext cx="83820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" name="Csoportba foglalás 23"/>
          <p:cNvGrpSpPr>
            <a:grpSpLocks/>
          </p:cNvGrpSpPr>
          <p:nvPr/>
        </p:nvGrpSpPr>
        <p:grpSpPr bwMode="auto">
          <a:xfrm>
            <a:off x="900113" y="981075"/>
            <a:ext cx="6843712" cy="3095625"/>
            <a:chOff x="899592" y="980728"/>
            <a:chExt cx="6843488" cy="3096344"/>
          </a:xfrm>
        </p:grpSpPr>
        <p:pic>
          <p:nvPicPr>
            <p:cNvPr id="15373" name="Picture 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9592" y="980728"/>
              <a:ext cx="3251344" cy="29963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5374" name="Picture 1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27984" y="1059485"/>
              <a:ext cx="3315096" cy="3017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375" name="Szövegdoboz 17"/>
            <p:cNvSpPr txBox="1">
              <a:spLocks noChangeArrowheads="1"/>
            </p:cNvSpPr>
            <p:nvPr/>
          </p:nvSpPr>
          <p:spPr bwMode="auto">
            <a:xfrm>
              <a:off x="4950883" y="1362254"/>
              <a:ext cx="129614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u-HU" sz="1400">
                  <a:latin typeface="Calibri" pitchFamily="34" charset="0"/>
                </a:rPr>
                <a:t>BAF (D-11)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15376" name="Szövegdoboz 18"/>
            <p:cNvSpPr txBox="1">
              <a:spLocks noChangeArrowheads="1"/>
            </p:cNvSpPr>
            <p:nvPr/>
          </p:nvSpPr>
          <p:spPr bwMode="auto">
            <a:xfrm>
              <a:off x="1403648" y="1340768"/>
              <a:ext cx="158417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u-HU" sz="1400">
                  <a:latin typeface="Calibri" pitchFamily="34" charset="0"/>
                </a:rPr>
                <a:t>OPA (Mont Terri)</a:t>
              </a:r>
              <a:endParaRPr lang="en-GB" sz="1400">
                <a:latin typeface="Calibri" pitchFamily="34" charset="0"/>
              </a:endParaRPr>
            </a:p>
          </p:txBody>
        </p:sp>
        <p:sp>
          <p:nvSpPr>
            <p:cNvPr id="15377" name="Szövegdoboz 19"/>
            <p:cNvSpPr txBox="1">
              <a:spLocks noChangeArrowheads="1"/>
            </p:cNvSpPr>
            <p:nvPr/>
          </p:nvSpPr>
          <p:spPr bwMode="auto">
            <a:xfrm>
              <a:off x="1403648" y="1124744"/>
              <a:ext cx="158417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u-HU" sz="1400">
                  <a:latin typeface="Calibri" pitchFamily="34" charset="0"/>
                </a:rPr>
                <a:t>Ni(II)</a:t>
              </a:r>
              <a:endParaRPr lang="en-GB" sz="1400">
                <a:latin typeface="Calibri" pitchFamily="34" charset="0"/>
              </a:endParaRPr>
            </a:p>
          </p:txBody>
        </p:sp>
      </p:grpSp>
      <p:grpSp>
        <p:nvGrpSpPr>
          <p:cNvPr id="5" name="Csoportba foglalás 15"/>
          <p:cNvGrpSpPr>
            <a:grpSpLocks/>
          </p:cNvGrpSpPr>
          <p:nvPr/>
        </p:nvGrpSpPr>
        <p:grpSpPr bwMode="auto">
          <a:xfrm>
            <a:off x="899880" y="3862552"/>
            <a:ext cx="3264086" cy="2995448"/>
            <a:chOff x="1115616" y="3862800"/>
            <a:chExt cx="3263999" cy="2995200"/>
          </a:xfrm>
        </p:grpSpPr>
        <p:pic>
          <p:nvPicPr>
            <p:cNvPr id="15371" name="Picture 1"/>
            <p:cNvPicPr>
              <a:picLocks noChangeAspect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115616" y="3862800"/>
              <a:ext cx="3263999" cy="299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églalap 11"/>
            <p:cNvSpPr/>
            <p:nvPr/>
          </p:nvSpPr>
          <p:spPr>
            <a:xfrm>
              <a:off x="1187284" y="4508695"/>
              <a:ext cx="231769" cy="1296881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grpSp>
        <p:nvGrpSpPr>
          <p:cNvPr id="6" name="Csoportba foglalás 16"/>
          <p:cNvGrpSpPr>
            <a:grpSpLocks/>
          </p:cNvGrpSpPr>
          <p:nvPr/>
        </p:nvGrpSpPr>
        <p:grpSpPr bwMode="auto">
          <a:xfrm>
            <a:off x="4500377" y="3860800"/>
            <a:ext cx="3264086" cy="2995448"/>
            <a:chOff x="4499992" y="3861048"/>
            <a:chExt cx="3263999" cy="2995200"/>
          </a:xfrm>
        </p:grpSpPr>
        <p:pic>
          <p:nvPicPr>
            <p:cNvPr id="15369" name="Picture 3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499992" y="3861048"/>
              <a:ext cx="3263999" cy="2995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églalap 12"/>
            <p:cNvSpPr/>
            <p:nvPr/>
          </p:nvSpPr>
          <p:spPr>
            <a:xfrm>
              <a:off x="4571613" y="4724577"/>
              <a:ext cx="168271" cy="1009566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21" name="Szövegdoboz 20"/>
          <p:cNvSpPr txBox="1"/>
          <p:nvPr/>
        </p:nvSpPr>
        <p:spPr bwMode="auto">
          <a:xfrm>
            <a:off x="838200" y="4343400"/>
            <a:ext cx="369332" cy="1656321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200" dirty="0"/>
              <a:t>l</a:t>
            </a:r>
            <a:r>
              <a:rPr lang="hu-HU" sz="1200" dirty="0" smtClean="0">
                <a:latin typeface="+mn-lt"/>
                <a:cs typeface="+mn-cs"/>
              </a:rPr>
              <a:t>og </a:t>
            </a:r>
            <a:r>
              <a:rPr lang="hu-HU" sz="1200" dirty="0" err="1">
                <a:latin typeface="+mn-lt"/>
                <a:cs typeface="+mn-cs"/>
              </a:rPr>
              <a:t>Cs</a:t>
            </a:r>
            <a:r>
              <a:rPr lang="hu-HU" sz="1200" dirty="0">
                <a:latin typeface="+mn-lt"/>
                <a:cs typeface="+mn-cs"/>
              </a:rPr>
              <a:t> </a:t>
            </a:r>
            <a:r>
              <a:rPr lang="hu-HU" sz="1200" dirty="0" err="1">
                <a:latin typeface="+mn-lt"/>
                <a:cs typeface="+mn-cs"/>
              </a:rPr>
              <a:t>sorbed</a:t>
            </a:r>
            <a:r>
              <a:rPr lang="hu-HU" sz="1200" dirty="0">
                <a:latin typeface="+mn-lt"/>
                <a:cs typeface="+mn-cs"/>
              </a:rPr>
              <a:t> (mol kg</a:t>
            </a:r>
            <a:r>
              <a:rPr lang="hu-HU" sz="1200" baseline="30000" dirty="0">
                <a:latin typeface="+mn-lt"/>
                <a:cs typeface="+mn-cs"/>
              </a:rPr>
              <a:t>-1</a:t>
            </a:r>
            <a:r>
              <a:rPr lang="hu-HU" sz="1200" dirty="0">
                <a:latin typeface="+mn-lt"/>
                <a:cs typeface="+mn-cs"/>
              </a:rPr>
              <a:t>)</a:t>
            </a:r>
            <a:endParaRPr lang="en-GB" sz="1200" dirty="0">
              <a:latin typeface="+mn-lt"/>
              <a:cs typeface="+mn-cs"/>
            </a:endParaRPr>
          </a:p>
        </p:txBody>
      </p:sp>
      <p:sp>
        <p:nvSpPr>
          <p:cNvPr id="22" name="Szövegdoboz 21"/>
          <p:cNvSpPr txBox="1"/>
          <p:nvPr/>
        </p:nvSpPr>
        <p:spPr bwMode="auto">
          <a:xfrm>
            <a:off x="4419600" y="4364898"/>
            <a:ext cx="369332" cy="1656321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1200" dirty="0" smtClean="0">
                <a:latin typeface="+mn-lt"/>
                <a:cs typeface="+mn-cs"/>
              </a:rPr>
              <a:t>log </a:t>
            </a:r>
            <a:r>
              <a:rPr lang="hu-HU" sz="1200" dirty="0" err="1">
                <a:latin typeface="+mn-lt"/>
                <a:cs typeface="+mn-cs"/>
              </a:rPr>
              <a:t>Cs</a:t>
            </a:r>
            <a:r>
              <a:rPr lang="hu-HU" sz="1200" dirty="0">
                <a:latin typeface="+mn-lt"/>
                <a:cs typeface="+mn-cs"/>
              </a:rPr>
              <a:t> </a:t>
            </a:r>
            <a:r>
              <a:rPr lang="hu-HU" sz="1200" dirty="0" err="1">
                <a:latin typeface="+mn-lt"/>
                <a:cs typeface="+mn-cs"/>
              </a:rPr>
              <a:t>sorbed</a:t>
            </a:r>
            <a:r>
              <a:rPr lang="hu-HU" sz="1200" dirty="0">
                <a:latin typeface="+mn-lt"/>
                <a:cs typeface="+mn-cs"/>
              </a:rPr>
              <a:t> (mol kg</a:t>
            </a:r>
            <a:r>
              <a:rPr lang="hu-HU" sz="1200" baseline="30000" dirty="0">
                <a:latin typeface="+mn-lt"/>
                <a:cs typeface="+mn-cs"/>
              </a:rPr>
              <a:t>-1</a:t>
            </a:r>
            <a:r>
              <a:rPr lang="hu-HU" sz="1200" dirty="0">
                <a:latin typeface="+mn-lt"/>
                <a:cs typeface="+mn-cs"/>
              </a:rPr>
              <a:t>)</a:t>
            </a:r>
            <a:endParaRPr lang="en-GB" sz="1200" dirty="0">
              <a:latin typeface="+mn-lt"/>
              <a:cs typeface="+mn-cs"/>
            </a:endParaRPr>
          </a:p>
        </p:txBody>
      </p:sp>
      <p:pic>
        <p:nvPicPr>
          <p:cNvPr id="25" name="Picture 37"/>
          <p:cNvPicPr>
            <a:picLocks noChangeAspect="1" noChangeArrowheads="1"/>
          </p:cNvPicPr>
          <p:nvPr/>
        </p:nvPicPr>
        <p:blipFill>
          <a:blip r:embed="rId6" cstate="print"/>
          <a:srcRect l="27147" t="43604" r="25964" b="42442"/>
          <a:stretch>
            <a:fillRect/>
          </a:stretch>
        </p:blipFill>
        <p:spPr bwMode="auto">
          <a:xfrm>
            <a:off x="7883785" y="76200"/>
            <a:ext cx="118401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Cím 1"/>
          <p:cNvSpPr txBox="1">
            <a:spLocks/>
          </p:cNvSpPr>
          <p:nvPr/>
        </p:nvSpPr>
        <p:spPr bwMode="auto">
          <a:xfrm>
            <a:off x="0" y="228600"/>
            <a:ext cx="9144000" cy="70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Mért és modellezett szorpciós </a:t>
            </a:r>
            <a:b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izotermák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Átellenes sarkain kerekített téglalap 7"/>
          <p:cNvSpPr/>
          <p:nvPr/>
        </p:nvSpPr>
        <p:spPr>
          <a:xfrm>
            <a:off x="304800" y="1113504"/>
            <a:ext cx="8534400" cy="5410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457200" y="1274762"/>
            <a:ext cx="8382000" cy="2816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hu-HU" sz="2200" b="1" dirty="0" smtClean="0">
                <a:solidFill>
                  <a:srgbClr val="C00000"/>
                </a:solidFill>
              </a:rPr>
              <a:t>Vékonycsiszolatok</a:t>
            </a:r>
            <a:r>
              <a:rPr lang="en-US" sz="2200" b="1" dirty="0" smtClean="0">
                <a:solidFill>
                  <a:srgbClr val="C00000"/>
                </a:solidFill>
              </a:rPr>
              <a:t>:</a:t>
            </a:r>
            <a:endParaRPr lang="en-US" sz="22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Vékonycsiszolatok </a:t>
            </a:r>
            <a:r>
              <a:rPr lang="en-US" sz="2000" dirty="0" smtClean="0"/>
              <a:t>(</a:t>
            </a:r>
            <a:r>
              <a:rPr lang="en-US" sz="2000" dirty="0"/>
              <a:t>ca. </a:t>
            </a:r>
            <a:r>
              <a:rPr lang="en-US" sz="2000" dirty="0" smtClean="0"/>
              <a:t>40 </a:t>
            </a:r>
            <a:r>
              <a:rPr lang="en-US" sz="2000" dirty="0" err="1"/>
              <a:t>μm</a:t>
            </a:r>
            <a:r>
              <a:rPr lang="en-US" sz="2000" dirty="0" smtClean="0"/>
              <a:t>)</a:t>
            </a:r>
            <a:r>
              <a:rPr lang="hu-HU" sz="2000" dirty="0" smtClean="0"/>
              <a:t> a Nyugat-Mecseki Antiklinális </a:t>
            </a:r>
            <a:r>
              <a:rPr lang="en-US" sz="2000" dirty="0" smtClean="0"/>
              <a:t>(Delta-11</a:t>
            </a:r>
            <a:r>
              <a:rPr lang="hu-HU" sz="2000" dirty="0" smtClean="0"/>
              <a:t> fúrás</a:t>
            </a:r>
            <a:r>
              <a:rPr lang="en-US" sz="2000" dirty="0" smtClean="0"/>
              <a:t>) </a:t>
            </a:r>
            <a:r>
              <a:rPr lang="hu-HU" sz="2000" dirty="0" smtClean="0"/>
              <a:t>és</a:t>
            </a:r>
            <a:r>
              <a:rPr lang="en-US" sz="2000" dirty="0" smtClean="0"/>
              <a:t> </a:t>
            </a:r>
            <a:r>
              <a:rPr lang="en-US" sz="2000" dirty="0" err="1" smtClean="0"/>
              <a:t>Gorica</a:t>
            </a:r>
            <a:r>
              <a:rPr lang="en-US" sz="2000" dirty="0" smtClean="0"/>
              <a:t> </a:t>
            </a:r>
            <a:r>
              <a:rPr lang="en-US" sz="2000" dirty="0" err="1" smtClean="0"/>
              <a:t>Blo</a:t>
            </a:r>
            <a:r>
              <a:rPr lang="hu-HU" sz="2000" dirty="0" err="1" smtClean="0"/>
              <a:t>kk</a:t>
            </a:r>
            <a:r>
              <a:rPr lang="en-US" sz="2000" dirty="0" smtClean="0"/>
              <a:t> </a:t>
            </a:r>
            <a:r>
              <a:rPr lang="en-US" sz="2000" dirty="0" smtClean="0"/>
              <a:t>(</a:t>
            </a:r>
            <a:r>
              <a:rPr lang="en-US" sz="2000" dirty="0" smtClean="0"/>
              <a:t>Ib-4</a:t>
            </a:r>
            <a:r>
              <a:rPr lang="hu-HU" sz="2000" dirty="0" smtClean="0"/>
              <a:t> fúrás</a:t>
            </a:r>
            <a:r>
              <a:rPr lang="en-US" sz="2000" dirty="0" smtClean="0"/>
              <a:t>) </a:t>
            </a:r>
            <a:r>
              <a:rPr lang="hu-HU" sz="2000" dirty="0" smtClean="0"/>
              <a:t>magmintákból készültek</a:t>
            </a:r>
            <a:endParaRPr lang="en-US" sz="2000" dirty="0" smtClean="0"/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/>
              <a:t>350 </a:t>
            </a:r>
            <a:r>
              <a:rPr lang="en-US" sz="2000" dirty="0" err="1" smtClean="0"/>
              <a:t>μm</a:t>
            </a:r>
            <a:r>
              <a:rPr lang="en-US" sz="2000" dirty="0" smtClean="0"/>
              <a:t> </a:t>
            </a:r>
            <a:r>
              <a:rPr lang="hu-HU" sz="2000" dirty="0" smtClean="0"/>
              <a:t>vastag</a:t>
            </a:r>
            <a:r>
              <a:rPr lang="en-US" sz="2000" dirty="0" smtClean="0"/>
              <a:t> </a:t>
            </a:r>
            <a:r>
              <a:rPr lang="en-US" sz="2000" dirty="0" smtClean="0"/>
              <a:t>Si </a:t>
            </a:r>
            <a:r>
              <a:rPr lang="hu-HU" sz="2000" dirty="0" smtClean="0"/>
              <a:t>hordozó lehetővé teszi a transzmissziós módú </a:t>
            </a:r>
            <a:r>
              <a:rPr lang="hu-HU" sz="2000" dirty="0" err="1" smtClean="0"/>
              <a:t>mikro-XRD</a:t>
            </a:r>
            <a:r>
              <a:rPr lang="hu-HU" sz="2000" dirty="0" smtClean="0"/>
              <a:t> méréseket</a:t>
            </a:r>
            <a:r>
              <a:rPr lang="hu-HU" sz="2000" dirty="0" smtClean="0"/>
              <a:t> </a:t>
            </a:r>
            <a:endParaRPr lang="en-US" sz="2000" dirty="0" smtClean="0"/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/>
              <a:t>72</a:t>
            </a:r>
            <a:r>
              <a:rPr lang="hu-HU" sz="2000" dirty="0" smtClean="0"/>
              <a:t> </a:t>
            </a:r>
            <a:r>
              <a:rPr lang="en-US" sz="2000" dirty="0" smtClean="0"/>
              <a:t>h </a:t>
            </a:r>
            <a:r>
              <a:rPr lang="hu-HU" sz="2000" dirty="0" smtClean="0"/>
              <a:t>szorpciós kísérlet szintetikus pórusvíz vagy </a:t>
            </a:r>
            <a:r>
              <a:rPr lang="en-US" sz="2000" dirty="0" smtClean="0"/>
              <a:t>0.1 </a:t>
            </a:r>
            <a:r>
              <a:rPr lang="en-US" sz="2000" dirty="0" smtClean="0"/>
              <a:t>M </a:t>
            </a:r>
            <a:r>
              <a:rPr lang="en-US" sz="2000" dirty="0" err="1" smtClean="0"/>
              <a:t>NaCl</a:t>
            </a:r>
            <a:r>
              <a:rPr lang="en-US" sz="2000" dirty="0" smtClean="0"/>
              <a:t> </a:t>
            </a:r>
            <a:r>
              <a:rPr lang="hu-HU" sz="2000" dirty="0" smtClean="0"/>
              <a:t>alapoldatban</a:t>
            </a:r>
            <a:r>
              <a:rPr lang="en-US" sz="2000" dirty="0" smtClean="0"/>
              <a:t>, </a:t>
            </a:r>
            <a:r>
              <a:rPr lang="hu-HU" sz="2000" dirty="0" smtClean="0"/>
              <a:t>a hozzáadott</a:t>
            </a:r>
            <a:r>
              <a:rPr lang="en-US" sz="2000" dirty="0" smtClean="0"/>
              <a:t> </a:t>
            </a:r>
            <a:r>
              <a:rPr lang="en-US" sz="2000" dirty="0" smtClean="0"/>
              <a:t>Cs(I), Ni(II), </a:t>
            </a:r>
            <a:r>
              <a:rPr lang="en-US" sz="2000" dirty="0" err="1" smtClean="0"/>
              <a:t>Nd</a:t>
            </a:r>
            <a:r>
              <a:rPr lang="en-US" sz="2000" dirty="0" smtClean="0"/>
              <a:t>(III</a:t>
            </a:r>
            <a:r>
              <a:rPr lang="en-US" sz="2000" dirty="0" smtClean="0"/>
              <a:t>)</a:t>
            </a:r>
            <a:r>
              <a:rPr lang="hu-HU" sz="2000" dirty="0" smtClean="0"/>
              <a:t> vagy </a:t>
            </a:r>
            <a:r>
              <a:rPr lang="en-US" sz="2000" dirty="0" smtClean="0"/>
              <a:t> </a:t>
            </a:r>
            <a:r>
              <a:rPr lang="en-US" sz="2000" dirty="0" smtClean="0"/>
              <a:t>U(VI)  </a:t>
            </a:r>
            <a:r>
              <a:rPr lang="hu-HU" sz="2000" dirty="0" smtClean="0"/>
              <a:t>koncentrációja modellezett szorpciós izotermák alapján</a:t>
            </a:r>
            <a:r>
              <a:rPr lang="en-US" sz="2000" dirty="0" smtClean="0"/>
              <a:t> </a:t>
            </a:r>
            <a:r>
              <a:rPr lang="en-US" sz="2000" dirty="0" smtClean="0"/>
              <a:t>(10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–10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M </a:t>
            </a:r>
            <a:r>
              <a:rPr lang="hu-HU" sz="2000" dirty="0" smtClean="0"/>
              <a:t>elemtől függően</a:t>
            </a:r>
            <a:r>
              <a:rPr lang="en-US" sz="2000" dirty="0" smtClean="0"/>
              <a:t>)</a:t>
            </a:r>
            <a:endParaRPr lang="en-US" sz="2000" dirty="0" smtClean="0"/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914400" y="130314"/>
            <a:ext cx="7391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Minta-előkészítés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5" name="Picture 6" descr="Albitos agyagkő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945" t="5182" r="13872" b="17313"/>
          <a:stretch>
            <a:fillRect/>
          </a:stretch>
        </p:blipFill>
        <p:spPr bwMode="auto">
          <a:xfrm>
            <a:off x="914400" y="4343400"/>
            <a:ext cx="2952750" cy="158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000" y="60198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Magminták</a:t>
            </a:r>
            <a:endParaRPr lang="en-US" dirty="0"/>
          </a:p>
        </p:txBody>
      </p:sp>
      <p:pic>
        <p:nvPicPr>
          <p:cNvPr id="7" name="Picture 3" descr="4567X_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776" y="4076700"/>
            <a:ext cx="1800225" cy="2400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239000" y="4495800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Csiszolat </a:t>
            </a:r>
            <a:r>
              <a:rPr lang="hu-HU" dirty="0" err="1" smtClean="0"/>
              <a:t>Si</a:t>
            </a:r>
            <a:r>
              <a:rPr lang="hu-HU" dirty="0" smtClean="0"/>
              <a:t> hordozón mintatartóhoz rögzítve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Átellenes sarkain kerekített téglalap 3"/>
          <p:cNvSpPr/>
          <p:nvPr/>
        </p:nvSpPr>
        <p:spPr>
          <a:xfrm>
            <a:off x="381000" y="1066800"/>
            <a:ext cx="83820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914400" y="1087934"/>
            <a:ext cx="8382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Aft>
                <a:spcPts val="600"/>
              </a:spcAft>
            </a:pPr>
            <a:r>
              <a:rPr lang="hu-HU" sz="2200" b="1" dirty="0" smtClean="0">
                <a:solidFill>
                  <a:srgbClr val="C00000"/>
                </a:solidFill>
              </a:rPr>
              <a:t>Laboratórium:</a:t>
            </a:r>
            <a:endParaRPr lang="en-US" sz="22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(LV)SEM/EDX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laboratóriumi </a:t>
            </a:r>
            <a:r>
              <a:rPr lang="hu-HU" sz="2000" dirty="0" err="1" smtClean="0"/>
              <a:t>mikro-XRF</a:t>
            </a:r>
            <a:r>
              <a:rPr lang="hu-HU" sz="2000" dirty="0" smtClean="0"/>
              <a:t> 50 </a:t>
            </a:r>
            <a:r>
              <a:rPr lang="en-US" sz="2000" dirty="0" err="1" smtClean="0"/>
              <a:t>μm</a:t>
            </a:r>
            <a:r>
              <a:rPr lang="hu-HU" sz="2000" dirty="0" smtClean="0"/>
              <a:t> </a:t>
            </a:r>
            <a:r>
              <a:rPr lang="hu-HU" sz="2000" dirty="0" smtClean="0"/>
              <a:t>felbontással</a:t>
            </a:r>
            <a:endParaRPr lang="hu-HU" sz="2000" dirty="0" smtClean="0"/>
          </a:p>
          <a:p>
            <a:pPr lvl="1"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területek előzetes  kiválasztása</a:t>
            </a:r>
            <a:endParaRPr lang="hu-HU" sz="2000" dirty="0" smtClean="0"/>
          </a:p>
          <a:p>
            <a:pPr>
              <a:spcAft>
                <a:spcPts val="600"/>
              </a:spcAft>
            </a:pPr>
            <a:r>
              <a:rPr lang="hu-HU" sz="2200" b="1" dirty="0" err="1" smtClean="0">
                <a:solidFill>
                  <a:srgbClr val="C00000"/>
                </a:solidFill>
              </a:rPr>
              <a:t>Szinkrotronsugárzásos</a:t>
            </a:r>
            <a:r>
              <a:rPr lang="hu-HU" sz="2200" b="1" dirty="0" smtClean="0">
                <a:solidFill>
                  <a:srgbClr val="C00000"/>
                </a:solidFill>
              </a:rPr>
              <a:t> módszerek</a:t>
            </a:r>
            <a:r>
              <a:rPr lang="en-US" sz="2200" b="1" dirty="0" smtClean="0">
                <a:solidFill>
                  <a:srgbClr val="C00000"/>
                </a:solidFill>
              </a:rPr>
              <a:t>:</a:t>
            </a:r>
            <a:endParaRPr lang="en-US" sz="2200" b="1" dirty="0">
              <a:solidFill>
                <a:srgbClr val="C00000"/>
              </a:solidFill>
            </a:endParaRP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/>
              <a:t>HASYLAB </a:t>
            </a:r>
            <a:r>
              <a:rPr lang="en-US" sz="2000" dirty="0" smtClean="0"/>
              <a:t>L </a:t>
            </a:r>
            <a:r>
              <a:rPr lang="hu-HU" sz="2000" dirty="0" smtClean="0"/>
              <a:t>nyalábcsatorna</a:t>
            </a:r>
            <a:r>
              <a:rPr lang="en-US" sz="2000" dirty="0" smtClean="0"/>
              <a:t>(Hamburg): </a:t>
            </a: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kombinált</a:t>
            </a:r>
            <a:r>
              <a:rPr lang="en-US" sz="2000" dirty="0" smtClean="0"/>
              <a:t> </a:t>
            </a:r>
            <a:r>
              <a:rPr lang="en-US" sz="2000" dirty="0"/>
              <a:t>μ-XRF/XRD/EXAFS </a:t>
            </a:r>
            <a:r>
              <a:rPr lang="en-US" sz="2000" dirty="0" smtClean="0"/>
              <a:t>20</a:t>
            </a:r>
            <a:r>
              <a:rPr lang="hu-HU" sz="2000" dirty="0" smtClean="0"/>
              <a:t> </a:t>
            </a:r>
            <a:r>
              <a:rPr lang="en-US" sz="2000" dirty="0" err="1"/>
              <a:t>μm</a:t>
            </a:r>
            <a:r>
              <a:rPr lang="hu-HU" sz="2000" dirty="0"/>
              <a:t> </a:t>
            </a:r>
            <a:r>
              <a:rPr lang="hu-HU" sz="2000" dirty="0" smtClean="0"/>
              <a:t>felbontással</a:t>
            </a:r>
            <a:endParaRPr lang="en-US" sz="2000" dirty="0"/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/>
              <a:t>ANKA FLUO </a:t>
            </a:r>
            <a:r>
              <a:rPr lang="hu-HU" sz="2000" dirty="0" smtClean="0"/>
              <a:t>nyalábcsatorna</a:t>
            </a:r>
            <a:r>
              <a:rPr lang="en-US" sz="2000" dirty="0" smtClean="0"/>
              <a:t> </a:t>
            </a:r>
            <a:r>
              <a:rPr lang="en-US" sz="2000" dirty="0"/>
              <a:t>(</a:t>
            </a:r>
            <a:r>
              <a:rPr lang="en-US" sz="2000" dirty="0" smtClean="0"/>
              <a:t>Karlsruhe): </a:t>
            </a:r>
            <a:r>
              <a:rPr lang="hu-HU" sz="2000" dirty="0" smtClean="0"/>
              <a:t/>
            </a:r>
            <a:br>
              <a:rPr lang="hu-HU" sz="2000" dirty="0" smtClean="0"/>
            </a:br>
            <a:r>
              <a:rPr lang="hu-HU" sz="2000" dirty="0" smtClean="0"/>
              <a:t>kombinált</a:t>
            </a:r>
            <a:r>
              <a:rPr lang="en-US" sz="2000" dirty="0" smtClean="0"/>
              <a:t> </a:t>
            </a:r>
            <a:r>
              <a:rPr lang="en-US" sz="2000" dirty="0"/>
              <a:t>μ-XRF/XRD </a:t>
            </a:r>
            <a:r>
              <a:rPr lang="en-US" sz="2000" dirty="0" smtClean="0"/>
              <a:t>5 </a:t>
            </a:r>
            <a:r>
              <a:rPr lang="en-US" sz="2000" dirty="0"/>
              <a:t>μ</a:t>
            </a:r>
            <a:r>
              <a:rPr lang="hu-HU" sz="2000" dirty="0"/>
              <a:t>m </a:t>
            </a:r>
            <a:r>
              <a:rPr lang="hu-HU" sz="2000" dirty="0" smtClean="0"/>
              <a:t>felbontással</a:t>
            </a:r>
            <a:endParaRPr lang="hu-HU" sz="2000" dirty="0" smtClean="0"/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/>
              <a:t>µ</a:t>
            </a:r>
            <a:r>
              <a:rPr lang="hu-HU" sz="2000" dirty="0" smtClean="0"/>
              <a:t>-XRF </a:t>
            </a:r>
            <a:r>
              <a:rPr lang="hu-HU" sz="2000" dirty="0" smtClean="0"/>
              <a:t>pásztázó módban: elemek 2D eloszlása</a:t>
            </a:r>
            <a:endParaRPr lang="hu-HU" sz="2000" dirty="0" smtClean="0"/>
          </a:p>
          <a:p>
            <a:pPr lvl="1"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e</a:t>
            </a:r>
            <a:r>
              <a:rPr lang="hu-HU" sz="2000" dirty="0" smtClean="0"/>
              <a:t>lemek közötti korreláció</a:t>
            </a:r>
            <a:endParaRPr lang="hu-HU" sz="2000" dirty="0" smtClean="0"/>
          </a:p>
          <a:p>
            <a:pPr lvl="1"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többváltozós statisztikai módszerek</a:t>
            </a:r>
            <a:endParaRPr lang="hu-HU" sz="2000" dirty="0" smtClean="0"/>
          </a:p>
          <a:p>
            <a:pPr lvl="1">
              <a:spcAft>
                <a:spcPts val="600"/>
              </a:spcAft>
              <a:buFont typeface="Wingdings" pitchFamily="2" charset="2"/>
              <a:buChar char="§"/>
            </a:pPr>
            <a:r>
              <a:rPr lang="hu-HU" sz="2000" dirty="0" smtClean="0"/>
              <a:t>pozíciók kiválasztásának alapja további mérésekhez    </a:t>
            </a:r>
            <a:endParaRPr lang="hu-HU" sz="2000" dirty="0" smtClean="0"/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/>
              <a:t>µ</a:t>
            </a:r>
            <a:r>
              <a:rPr lang="hu-HU" sz="2000" dirty="0" smtClean="0"/>
              <a:t>-XRD: kristályos fázis-összetétel kiválasztott  pozíciókban</a:t>
            </a:r>
          </a:p>
          <a:p>
            <a:pPr>
              <a:spcAft>
                <a:spcPts val="600"/>
              </a:spcAft>
              <a:buFont typeface="Wingdings" pitchFamily="2" charset="2"/>
              <a:buChar char="§"/>
            </a:pPr>
            <a:r>
              <a:rPr lang="en-US" sz="2000" dirty="0" smtClean="0"/>
              <a:t>µ</a:t>
            </a:r>
            <a:r>
              <a:rPr lang="hu-HU" sz="2000" dirty="0" smtClean="0"/>
              <a:t>-EXAFS: adott elem lokális környezete, megkötési mechanizmus</a:t>
            </a:r>
            <a:endParaRPr lang="hu-HU" sz="2000" dirty="0" smtClean="0"/>
          </a:p>
        </p:txBody>
      </p:sp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914400" y="152400"/>
            <a:ext cx="7391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Mérési módszerek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542920" y="-76200"/>
            <a:ext cx="8458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Laboratóriumi </a:t>
            </a:r>
            <a:r>
              <a:rPr lang="hu-HU" altLang="ja-JP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mikro-XRF</a:t>
            </a: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: </a:t>
            </a: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</a:t>
            </a:r>
            <a:r>
              <a:rPr lang="hu-HU" altLang="ja-JP" sz="36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Cs</a:t>
            </a:r>
            <a:r>
              <a:rPr lang="hu-HU" altLang="ja-JP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(I</a:t>
            </a: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oldattal kezelt minták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2" name="Csoportba foglalás 1"/>
          <p:cNvGrpSpPr/>
          <p:nvPr/>
        </p:nvGrpSpPr>
        <p:grpSpPr>
          <a:xfrm>
            <a:off x="0" y="1143000"/>
            <a:ext cx="9144000" cy="5638800"/>
            <a:chOff x="0" y="990600"/>
            <a:chExt cx="9144000" cy="5638800"/>
          </a:xfrm>
        </p:grpSpPr>
        <p:sp>
          <p:nvSpPr>
            <p:cNvPr id="27" name="Átellenes sarkain kerekített téglalap 26"/>
            <p:cNvSpPr/>
            <p:nvPr/>
          </p:nvSpPr>
          <p:spPr>
            <a:xfrm>
              <a:off x="0" y="990600"/>
              <a:ext cx="9144000" cy="5638800"/>
            </a:xfrm>
            <a:prstGeom prst="round2DiagRect">
              <a:avLst/>
            </a:prstGeom>
            <a:solidFill>
              <a:schemeClr val="bg1">
                <a:alpha val="5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pic>
          <p:nvPicPr>
            <p:cNvPr id="7" name="Picture 16" descr="ics2_3_1_k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0326" y="3427413"/>
              <a:ext cx="3200400" cy="108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17" descr="ics2_3_1_c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486190" y="4549792"/>
              <a:ext cx="3200400" cy="108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18" descr="ics2_3_1_fe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58739" y="4557730"/>
              <a:ext cx="3200400" cy="108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19" descr="ics2_3_1_ca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486190" y="3419475"/>
              <a:ext cx="3200400" cy="10837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Rectangle 21"/>
            <p:cNvSpPr>
              <a:spLocks noChangeArrowheads="1"/>
            </p:cNvSpPr>
            <p:nvPr/>
          </p:nvSpPr>
          <p:spPr bwMode="auto">
            <a:xfrm>
              <a:off x="6988175" y="3657600"/>
              <a:ext cx="1912938" cy="64633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dirty="0" smtClean="0">
                  <a:solidFill>
                    <a:schemeClr val="hlink"/>
                  </a:solidFill>
                </a:rPr>
                <a:t>IB4 </a:t>
              </a:r>
              <a:r>
                <a:rPr lang="hu-HU" dirty="0" smtClean="0">
                  <a:solidFill>
                    <a:schemeClr val="hlink"/>
                  </a:solidFill>
                </a:rPr>
                <a:t>minta </a:t>
              </a:r>
              <a:r>
                <a:rPr lang="hu-HU" dirty="0" smtClean="0">
                  <a:solidFill>
                    <a:schemeClr val="hlink"/>
                  </a:solidFill>
                </a:rPr>
                <a:t/>
              </a:r>
              <a:br>
                <a:rPr lang="hu-HU" dirty="0" smtClean="0">
                  <a:solidFill>
                    <a:schemeClr val="hlink"/>
                  </a:solidFill>
                </a:rPr>
              </a:br>
              <a:r>
                <a:rPr lang="hu-HU" dirty="0" smtClean="0">
                  <a:solidFill>
                    <a:schemeClr val="hlink"/>
                  </a:solidFill>
                </a:rPr>
                <a:t>0.36 </a:t>
              </a:r>
              <a:r>
                <a:rPr lang="hu-HU" dirty="0" err="1" smtClean="0">
                  <a:solidFill>
                    <a:schemeClr val="hlink"/>
                  </a:solidFill>
                </a:rPr>
                <a:t>mM</a:t>
              </a:r>
              <a:r>
                <a:rPr lang="hu-HU" dirty="0" smtClean="0">
                  <a:solidFill>
                    <a:schemeClr val="hlink"/>
                  </a:solidFill>
                </a:rPr>
                <a:t> </a:t>
              </a:r>
              <a:r>
                <a:rPr lang="hu-HU" dirty="0" err="1" smtClean="0">
                  <a:solidFill>
                    <a:schemeClr val="hlink"/>
                  </a:solidFill>
                </a:rPr>
                <a:t>Cs</a:t>
              </a:r>
              <a:r>
                <a:rPr lang="hu-HU" baseline="30000" dirty="0" smtClean="0">
                  <a:solidFill>
                    <a:schemeClr val="hlink"/>
                  </a:solidFill>
                </a:rPr>
                <a:t>+ </a:t>
              </a:r>
              <a:endParaRPr lang="hu-HU" baseline="30000" dirty="0">
                <a:solidFill>
                  <a:schemeClr val="hlink"/>
                </a:solidFill>
              </a:endParaRPr>
            </a:p>
          </p:txBody>
        </p:sp>
        <p:sp>
          <p:nvSpPr>
            <p:cNvPr id="12" name="Rectangle 22"/>
            <p:cNvSpPr>
              <a:spLocks noChangeArrowheads="1"/>
            </p:cNvSpPr>
            <p:nvPr/>
          </p:nvSpPr>
          <p:spPr bwMode="auto">
            <a:xfrm>
              <a:off x="144450" y="3416300"/>
              <a:ext cx="508000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sz="1300">
                  <a:solidFill>
                    <a:schemeClr val="bg1"/>
                  </a:solidFill>
                </a:rPr>
                <a:t>K</a:t>
              </a:r>
            </a:p>
          </p:txBody>
        </p:sp>
        <p:sp>
          <p:nvSpPr>
            <p:cNvPr id="13" name="Rectangle 23"/>
            <p:cNvSpPr>
              <a:spLocks noChangeArrowheads="1"/>
            </p:cNvSpPr>
            <p:nvPr/>
          </p:nvSpPr>
          <p:spPr bwMode="auto">
            <a:xfrm>
              <a:off x="3484602" y="3421062"/>
              <a:ext cx="914400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sz="1300" dirty="0" err="1">
                  <a:solidFill>
                    <a:schemeClr val="bg1"/>
                  </a:solidFill>
                </a:rPr>
                <a:t>Ca</a:t>
              </a:r>
              <a:endParaRPr lang="hu-HU" sz="1300" dirty="0">
                <a:solidFill>
                  <a:schemeClr val="bg1"/>
                </a:solidFill>
              </a:endParaRPr>
            </a:p>
          </p:txBody>
        </p:sp>
        <p:sp>
          <p:nvSpPr>
            <p:cNvPr id="14" name="Rectangle 24"/>
            <p:cNvSpPr>
              <a:spLocks noChangeArrowheads="1"/>
            </p:cNvSpPr>
            <p:nvPr/>
          </p:nvSpPr>
          <p:spPr bwMode="auto">
            <a:xfrm>
              <a:off x="144450" y="4552967"/>
              <a:ext cx="914400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sz="1300">
                  <a:solidFill>
                    <a:schemeClr val="bg1"/>
                  </a:solidFill>
                </a:rPr>
                <a:t>Fe</a:t>
              </a:r>
            </a:p>
          </p:txBody>
        </p:sp>
        <p:sp>
          <p:nvSpPr>
            <p:cNvPr id="15" name="Rectangle 25"/>
            <p:cNvSpPr>
              <a:spLocks noChangeArrowheads="1"/>
            </p:cNvSpPr>
            <p:nvPr/>
          </p:nvSpPr>
          <p:spPr bwMode="auto">
            <a:xfrm>
              <a:off x="3476664" y="4557729"/>
              <a:ext cx="914400" cy="292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sz="1300">
                  <a:solidFill>
                    <a:schemeClr val="bg1"/>
                  </a:solidFill>
                </a:rPr>
                <a:t>Cs</a:t>
              </a:r>
            </a:p>
          </p:txBody>
        </p:sp>
        <p:sp>
          <p:nvSpPr>
            <p:cNvPr id="16" name="Text Box 18"/>
            <p:cNvSpPr txBox="1">
              <a:spLocks noChangeArrowheads="1"/>
            </p:cNvSpPr>
            <p:nvPr/>
          </p:nvSpPr>
          <p:spPr bwMode="auto">
            <a:xfrm>
              <a:off x="85728" y="5629878"/>
              <a:ext cx="6557960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hu-HU" dirty="0" smtClean="0"/>
                <a:t>Laboratóriumi </a:t>
              </a:r>
              <a:r>
                <a:rPr lang="hu-HU" dirty="0" err="1" smtClean="0"/>
                <a:t>mikro-XRF</a:t>
              </a:r>
              <a:r>
                <a:rPr lang="hu-HU" dirty="0" smtClean="0"/>
                <a:t> </a:t>
              </a:r>
              <a:r>
                <a:rPr lang="hu-HU" dirty="0" smtClean="0"/>
                <a:t>elemtérképek </a:t>
              </a:r>
              <a:r>
                <a:rPr lang="hu-HU" dirty="0" smtClean="0"/>
                <a:t>1x4 </a:t>
              </a:r>
              <a:r>
                <a:rPr lang="hu-HU" dirty="0"/>
                <a:t>mm</a:t>
              </a:r>
              <a:r>
                <a:rPr lang="hu-HU" baseline="30000" dirty="0"/>
                <a:t>2</a:t>
              </a:r>
              <a:r>
                <a:rPr lang="hu-HU" dirty="0"/>
                <a:t> </a:t>
              </a:r>
              <a:r>
                <a:rPr lang="hu-HU" dirty="0" smtClean="0"/>
                <a:t>területről, </a:t>
              </a:r>
              <a:r>
                <a:rPr lang="hu-HU" dirty="0" smtClean="0"/>
                <a:t/>
              </a:r>
              <a:br>
                <a:rPr lang="hu-HU" dirty="0" smtClean="0"/>
              </a:br>
              <a:r>
                <a:rPr lang="hu-HU" dirty="0" smtClean="0"/>
                <a:t>40 </a:t>
              </a:r>
              <a:r>
                <a:rPr lang="en-US" dirty="0"/>
                <a:t>µ</a:t>
              </a:r>
              <a:r>
                <a:rPr lang="hu-HU" dirty="0"/>
                <a:t>m </a:t>
              </a:r>
              <a:r>
                <a:rPr lang="hu-HU" dirty="0" smtClean="0"/>
                <a:t>lépésköz </a:t>
              </a:r>
              <a:r>
                <a:rPr lang="hu-HU" dirty="0" smtClean="0"/>
                <a:t>(</a:t>
              </a:r>
              <a:r>
                <a:rPr lang="hu-HU" dirty="0" err="1" smtClean="0"/>
                <a:t>Cr</a:t>
              </a:r>
              <a:r>
                <a:rPr lang="hu-HU" dirty="0" smtClean="0"/>
                <a:t> </a:t>
              </a:r>
              <a:r>
                <a:rPr lang="hu-HU" dirty="0" smtClean="0"/>
                <a:t>anódos röntgencső, </a:t>
              </a:r>
              <a:r>
                <a:rPr lang="hu-HU" dirty="0" err="1" smtClean="0"/>
                <a:t>monokapilláris</a:t>
              </a:r>
              <a:r>
                <a:rPr lang="hu-HU" dirty="0" smtClean="0"/>
                <a:t> optika)   </a:t>
              </a:r>
              <a:endParaRPr lang="hu-HU" dirty="0"/>
            </a:p>
          </p:txBody>
        </p:sp>
        <p:pic>
          <p:nvPicPr>
            <p:cNvPr id="17" name="Kép 16" descr="ics2_3_1_kfe.wmf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80018" y="1253224"/>
              <a:ext cx="2880000" cy="1960549"/>
            </a:xfrm>
            <a:prstGeom prst="rect">
              <a:avLst/>
            </a:prstGeom>
          </p:spPr>
        </p:pic>
        <p:pic>
          <p:nvPicPr>
            <p:cNvPr id="18" name="Kép 17" descr="ics2_3_1_fecs.wm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121120" y="1253224"/>
              <a:ext cx="2880000" cy="1960549"/>
            </a:xfrm>
            <a:prstGeom prst="rect">
              <a:avLst/>
            </a:prstGeom>
          </p:spPr>
        </p:pic>
        <p:pic>
          <p:nvPicPr>
            <p:cNvPr id="19" name="Kép 18" descr="ics2_3_1_kcs.wmf"/>
            <p:cNvPicPr>
              <a:picLocks noChangeAspect="1"/>
            </p:cNvPicPr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3159399" y="1246061"/>
              <a:ext cx="2880000" cy="1960842"/>
            </a:xfrm>
            <a:prstGeom prst="rect">
              <a:avLst/>
            </a:prstGeom>
          </p:spPr>
        </p:pic>
        <p:sp>
          <p:nvSpPr>
            <p:cNvPr id="20" name="Szövegdoboz 19"/>
            <p:cNvSpPr txBox="1"/>
            <p:nvPr/>
          </p:nvSpPr>
          <p:spPr>
            <a:xfrm rot="16200000">
              <a:off x="-55661" y="1966913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err="1" smtClean="0"/>
                <a:t>Fe</a:t>
              </a:r>
              <a:endParaRPr lang="hu-HU" sz="1400" dirty="0"/>
            </a:p>
          </p:txBody>
        </p:sp>
        <p:sp>
          <p:nvSpPr>
            <p:cNvPr id="21" name="Szövegdoboz 20"/>
            <p:cNvSpPr txBox="1"/>
            <p:nvPr/>
          </p:nvSpPr>
          <p:spPr>
            <a:xfrm>
              <a:off x="1581156" y="3119437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22" name="Szövegdoboz 21"/>
            <p:cNvSpPr txBox="1"/>
            <p:nvPr/>
          </p:nvSpPr>
          <p:spPr>
            <a:xfrm rot="16200000">
              <a:off x="2938485" y="1962150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err="1" smtClean="0"/>
                <a:t>Cs</a:t>
              </a:r>
              <a:endParaRPr lang="hu-HU" sz="1400" dirty="0"/>
            </a:p>
          </p:txBody>
        </p:sp>
        <p:sp>
          <p:nvSpPr>
            <p:cNvPr id="23" name="Szövegdoboz 22"/>
            <p:cNvSpPr txBox="1"/>
            <p:nvPr/>
          </p:nvSpPr>
          <p:spPr>
            <a:xfrm>
              <a:off x="4505334" y="3114674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smtClean="0"/>
                <a:t>K</a:t>
              </a:r>
              <a:endParaRPr lang="hu-HU" sz="1400" dirty="0"/>
            </a:p>
          </p:txBody>
        </p:sp>
        <p:sp>
          <p:nvSpPr>
            <p:cNvPr id="24" name="Szövegdoboz 23"/>
            <p:cNvSpPr txBox="1"/>
            <p:nvPr/>
          </p:nvSpPr>
          <p:spPr>
            <a:xfrm rot="16200000">
              <a:off x="5905522" y="1985962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err="1" smtClean="0"/>
                <a:t>Cs</a:t>
              </a:r>
              <a:endParaRPr lang="hu-HU" sz="1400" dirty="0"/>
            </a:p>
          </p:txBody>
        </p:sp>
        <p:sp>
          <p:nvSpPr>
            <p:cNvPr id="25" name="Szövegdoboz 24"/>
            <p:cNvSpPr txBox="1"/>
            <p:nvPr/>
          </p:nvSpPr>
          <p:spPr>
            <a:xfrm>
              <a:off x="7472371" y="3138486"/>
              <a:ext cx="457200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hu-HU" sz="1400" dirty="0" err="1" smtClean="0"/>
                <a:t>Fe</a:t>
              </a:r>
              <a:endParaRPr lang="hu-HU" sz="1400" dirty="0"/>
            </a:p>
          </p:txBody>
        </p:sp>
        <p:pic>
          <p:nvPicPr>
            <p:cNvPr id="26" name="Kép 22" descr="DSCF8733.JPG"/>
            <p:cNvPicPr>
              <a:picLocks noChangeAspect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858000" y="4719815"/>
              <a:ext cx="2043112" cy="1533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SR </a:t>
            </a:r>
            <a:r>
              <a:rPr lang="hu-HU" sz="40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mikro-XRF</a:t>
            </a:r>
            <a:r>
              <a:rPr lang="hu-H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/XRD/XAS</a:t>
            </a:r>
            <a:r>
              <a:rPr lang="hu-HU" dirty="0" smtClean="0"/>
              <a:t> </a:t>
            </a:r>
            <a:br>
              <a:rPr lang="hu-HU" dirty="0" smtClean="0"/>
            </a:br>
            <a:r>
              <a:rPr lang="hu-H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mérési elrendezés</a:t>
            </a:r>
            <a:endParaRPr lang="en-US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5" name="Picture 3" descr="snap-Far field-20110512-204333-1"/>
          <p:cNvPicPr>
            <a:picLocks noChangeAspect="1" noChangeArrowheads="1"/>
          </p:cNvPicPr>
          <p:nvPr/>
        </p:nvPicPr>
        <p:blipFill>
          <a:blip r:embed="rId2" cstate="print"/>
          <a:srcRect t="4866"/>
          <a:stretch>
            <a:fillRect/>
          </a:stretch>
        </p:blipFill>
        <p:spPr bwMode="auto">
          <a:xfrm>
            <a:off x="611188" y="3789363"/>
            <a:ext cx="3959225" cy="282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snap-Experimental Table-20110512-204348-1"/>
          <p:cNvPicPr>
            <a:picLocks noChangeAspect="1" noChangeArrowheads="1"/>
          </p:cNvPicPr>
          <p:nvPr/>
        </p:nvPicPr>
        <p:blipFill>
          <a:blip r:embed="rId3" cstate="print"/>
          <a:srcRect t="4613" r="1672" b="28737"/>
          <a:stretch>
            <a:fillRect/>
          </a:stretch>
        </p:blipFill>
        <p:spPr bwMode="auto">
          <a:xfrm>
            <a:off x="468313" y="1412875"/>
            <a:ext cx="410527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/>
          <p:cNvPicPr>
            <a:picLocks noChangeAspect="1" noChangeArrowheads="1"/>
          </p:cNvPicPr>
          <p:nvPr/>
        </p:nvPicPr>
        <p:blipFill>
          <a:blip r:embed="rId4" cstate="print"/>
          <a:srcRect b="17831"/>
          <a:stretch>
            <a:fillRect/>
          </a:stretch>
        </p:blipFill>
        <p:spPr bwMode="auto">
          <a:xfrm>
            <a:off x="4859338" y="1412875"/>
            <a:ext cx="4071937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900113" y="2636838"/>
            <a:ext cx="10795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 err="1">
                <a:solidFill>
                  <a:srgbClr val="FF0000"/>
                </a:solidFill>
              </a:rPr>
              <a:t>Polycap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3203575" y="3213100"/>
            <a:ext cx="1081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hu-HU">
                <a:solidFill>
                  <a:srgbClr val="FF0000"/>
                </a:solidFill>
              </a:rPr>
              <a:t>Detector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6329365" y="1862138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>
                <a:solidFill>
                  <a:schemeClr val="bg1"/>
                </a:solidFill>
              </a:rPr>
              <a:t>MAR camera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4034" name="Picture 2" descr="http://ankaweb.fzk.de/_file/htmlarea/Image/instrumentation/Beamlines/FLUO/Fluo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4724" y="4125921"/>
            <a:ext cx="4159251" cy="2495551"/>
          </a:xfrm>
          <a:prstGeom prst="rect">
            <a:avLst/>
          </a:prstGeom>
          <a:noFill/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66728" y="1428751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 smtClean="0">
                <a:solidFill>
                  <a:schemeClr val="bg1"/>
                </a:solidFill>
              </a:rPr>
              <a:t>HASYLAB 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606685" y="6231042"/>
            <a:ext cx="1771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 smtClean="0">
                <a:solidFill>
                  <a:schemeClr val="bg1"/>
                </a:solidFill>
              </a:rPr>
              <a:t>HASYLAB 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7418905" y="1432133"/>
            <a:ext cx="146792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 smtClean="0">
                <a:solidFill>
                  <a:schemeClr val="bg1"/>
                </a:solidFill>
              </a:rPr>
              <a:t>HASYLAB L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434423" y="4156745"/>
            <a:ext cx="1467921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hu-HU" dirty="0" smtClean="0">
                <a:solidFill>
                  <a:srgbClr val="990000"/>
                </a:solidFill>
              </a:rPr>
              <a:t>ANKA FLUO</a:t>
            </a:r>
            <a:endParaRPr lang="en-US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Átellenes sarkain kerekített téglalap 29"/>
          <p:cNvSpPr/>
          <p:nvPr/>
        </p:nvSpPr>
        <p:spPr>
          <a:xfrm>
            <a:off x="228600" y="1066800"/>
            <a:ext cx="8534400" cy="525780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375700" y="152398"/>
            <a:ext cx="891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altLang="ja-JP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Mikro-XRF</a:t>
            </a:r>
            <a:r>
              <a:rPr lang="hu-HU" altLang="ja-JP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elemek közötti korreláció</a:t>
            </a:r>
            <a:endParaRPr lang="en-US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39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pic>
        <p:nvPicPr>
          <p:cNvPr id="83969" name="Kép 28" descr="d11nd2_r1_k_nor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27" y="1390651"/>
            <a:ext cx="1743074" cy="1708558"/>
          </a:xfrm>
          <a:prstGeom prst="rect">
            <a:avLst/>
          </a:prstGeom>
          <a:noFill/>
        </p:spPr>
      </p:pic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0" y="1504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Calibri" pitchFamily="34" charset="0"/>
              </a:rPr>
              <a:t>	</a:t>
            </a:r>
            <a:r>
              <a:rPr kumimoji="0" lang="hu-H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3972" name="Objektum 15"/>
          <p:cNvPicPr>
            <a:picLocks noChangeArrowheads="1"/>
          </p:cNvPicPr>
          <p:nvPr/>
        </p:nvPicPr>
        <p:blipFill>
          <a:blip r:embed="rId4" cstate="print"/>
          <a:srcRect t="-333" b="-533"/>
          <a:stretch>
            <a:fillRect/>
          </a:stretch>
        </p:blipFill>
        <p:spPr bwMode="auto">
          <a:xfrm>
            <a:off x="2871787" y="1376363"/>
            <a:ext cx="1700213" cy="175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3" name="Objektum 16"/>
          <p:cNvPicPr>
            <a:picLocks noChangeArrowheads="1"/>
          </p:cNvPicPr>
          <p:nvPr/>
        </p:nvPicPr>
        <p:blipFill>
          <a:blip r:embed="rId5" cstate="print"/>
          <a:srcRect t="-333" r="-66" b="-533"/>
          <a:stretch>
            <a:fillRect/>
          </a:stretch>
        </p:blipFill>
        <p:spPr bwMode="auto">
          <a:xfrm>
            <a:off x="5429251" y="1204909"/>
            <a:ext cx="28765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3974" name="Kép 4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43300" y="4038600"/>
            <a:ext cx="28575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97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83975" name="Object 7"/>
          <p:cNvGraphicFramePr>
            <a:graphicFrameLocks/>
          </p:cNvGraphicFramePr>
          <p:nvPr/>
        </p:nvGraphicFramePr>
        <p:xfrm>
          <a:off x="585787" y="4052888"/>
          <a:ext cx="2867025" cy="1914525"/>
        </p:xfrm>
        <a:graphic>
          <a:graphicData uri="http://schemas.openxmlformats.org/presentationml/2006/ole">
            <p:oleObj spid="_x0000_s94233" name="CorelDRAW" r:id="rId7" imgW="6239520" imgH="4197600" progId="CorelDRAW.Graphic.14">
              <p:embed/>
            </p:oleObj>
          </a:graphicData>
        </a:graphic>
      </p:graphicFrame>
      <p:sp>
        <p:nvSpPr>
          <p:cNvPr id="20" name="Szövegdoboz 19"/>
          <p:cNvSpPr txBox="1"/>
          <p:nvPr/>
        </p:nvSpPr>
        <p:spPr>
          <a:xfrm rot="16200000">
            <a:off x="5157796" y="1905001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Fe</a:t>
            </a:r>
            <a:endParaRPr lang="hu-HU" sz="1400" dirty="0"/>
          </a:p>
        </p:txBody>
      </p:sp>
      <p:sp>
        <p:nvSpPr>
          <p:cNvPr id="21" name="Szövegdoboz 20"/>
          <p:cNvSpPr txBox="1"/>
          <p:nvPr/>
        </p:nvSpPr>
        <p:spPr>
          <a:xfrm>
            <a:off x="6881813" y="3057525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K</a:t>
            </a:r>
            <a:endParaRPr lang="hu-HU" sz="1400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1004895" y="1366843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chemeClr val="bg1"/>
                </a:solidFill>
              </a:rPr>
              <a:t>K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2863960" y="1361159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bg1"/>
                </a:solidFill>
              </a:rPr>
              <a:t>Fe</a:t>
            </a:r>
            <a:endParaRPr lang="hu-HU" dirty="0">
              <a:solidFill>
                <a:schemeClr val="bg1"/>
              </a:solidFill>
            </a:endParaRPr>
          </a:p>
        </p:txBody>
      </p:sp>
      <p:sp>
        <p:nvSpPr>
          <p:cNvPr id="24" name="Text Box 8"/>
          <p:cNvSpPr txBox="1">
            <a:spLocks noChangeArrowheads="1"/>
          </p:cNvSpPr>
          <p:nvPr/>
        </p:nvSpPr>
        <p:spPr bwMode="auto">
          <a:xfrm>
            <a:off x="228600" y="3209932"/>
            <a:ext cx="84582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u-HU" dirty="0" err="1" smtClean="0"/>
              <a:t>K-Fe</a:t>
            </a:r>
            <a:r>
              <a:rPr lang="hu-HU" dirty="0" smtClean="0"/>
              <a:t> </a:t>
            </a:r>
            <a:r>
              <a:rPr lang="hu-HU" dirty="0" smtClean="0"/>
              <a:t>k</a:t>
            </a:r>
            <a:r>
              <a:rPr lang="hu-HU" dirty="0" smtClean="0"/>
              <a:t>orreláció: agyagos mátrix (</a:t>
            </a:r>
            <a:r>
              <a:rPr lang="hu-HU" dirty="0" err="1" smtClean="0"/>
              <a:t>illit</a:t>
            </a:r>
            <a:r>
              <a:rPr lang="hu-HU" dirty="0" smtClean="0"/>
              <a:t> vastartalma + </a:t>
            </a:r>
            <a:r>
              <a:rPr lang="hu-HU" dirty="0" err="1" smtClean="0"/>
              <a:t>nanokristályos</a:t>
            </a:r>
            <a:r>
              <a:rPr lang="hu-HU" dirty="0" smtClean="0"/>
              <a:t> hematit)</a:t>
            </a:r>
            <a:endParaRPr lang="hu-HU" dirty="0" smtClean="0"/>
          </a:p>
          <a:p>
            <a:pPr marL="268288" indent="-268288" algn="just">
              <a:spcBef>
                <a:spcPts val="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hu-HU" dirty="0" smtClean="0"/>
              <a:t>Kiszóró pontok: Hematit, </a:t>
            </a:r>
            <a:r>
              <a:rPr lang="hu-HU" dirty="0" err="1" smtClean="0"/>
              <a:t>Káliföldpát</a:t>
            </a:r>
            <a:endParaRPr lang="en-US" dirty="0"/>
          </a:p>
        </p:txBody>
      </p:sp>
      <p:sp>
        <p:nvSpPr>
          <p:cNvPr id="25" name="Szövegdoboz 24"/>
          <p:cNvSpPr txBox="1"/>
          <p:nvPr/>
        </p:nvSpPr>
        <p:spPr>
          <a:xfrm rot="16200000">
            <a:off x="3295659" y="4762496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Mn</a:t>
            </a:r>
            <a:endParaRPr lang="hu-HU" sz="1400" dirty="0"/>
          </a:p>
        </p:txBody>
      </p:sp>
      <p:sp>
        <p:nvSpPr>
          <p:cNvPr id="26" name="Szövegdoboz 25"/>
          <p:cNvSpPr txBox="1"/>
          <p:nvPr/>
        </p:nvSpPr>
        <p:spPr>
          <a:xfrm rot="16200000">
            <a:off x="311053" y="4757735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Mn</a:t>
            </a:r>
            <a:endParaRPr lang="hu-HU" sz="1400" dirty="0"/>
          </a:p>
        </p:txBody>
      </p:sp>
      <p:sp>
        <p:nvSpPr>
          <p:cNvPr id="27" name="Szövegdoboz 26"/>
          <p:cNvSpPr txBox="1"/>
          <p:nvPr/>
        </p:nvSpPr>
        <p:spPr>
          <a:xfrm>
            <a:off x="1976446" y="5886441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Ca</a:t>
            </a:r>
            <a:endParaRPr lang="hu-HU" sz="1400" dirty="0"/>
          </a:p>
        </p:txBody>
      </p:sp>
      <p:sp>
        <p:nvSpPr>
          <p:cNvPr id="28" name="Szövegdoboz 27"/>
          <p:cNvSpPr txBox="1"/>
          <p:nvPr/>
        </p:nvSpPr>
        <p:spPr>
          <a:xfrm>
            <a:off x="4786321" y="5895966"/>
            <a:ext cx="4572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Ca</a:t>
            </a:r>
            <a:endParaRPr lang="hu-HU" sz="1400" dirty="0"/>
          </a:p>
        </p:txBody>
      </p:sp>
      <p:sp>
        <p:nvSpPr>
          <p:cNvPr id="29" name="Text Box 8"/>
          <p:cNvSpPr txBox="1">
            <a:spLocks noChangeArrowheads="1"/>
          </p:cNvSpPr>
          <p:nvPr/>
        </p:nvSpPr>
        <p:spPr bwMode="auto">
          <a:xfrm>
            <a:off x="6024563" y="4062419"/>
            <a:ext cx="3119437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8288" indent="-268288">
              <a:spcBef>
                <a:spcPts val="0"/>
              </a:spcBef>
              <a:buFont typeface="Wingdings" pitchFamily="2" charset="2"/>
              <a:buChar char="§"/>
            </a:pPr>
            <a:r>
              <a:rPr lang="hu-HU" dirty="0" err="1" smtClean="0"/>
              <a:t>Ca-Mn</a:t>
            </a:r>
            <a:r>
              <a:rPr lang="hu-HU" dirty="0" smtClean="0"/>
              <a:t> </a:t>
            </a:r>
            <a:r>
              <a:rPr lang="hu-HU" dirty="0" smtClean="0"/>
              <a:t>k</a:t>
            </a:r>
            <a:r>
              <a:rPr lang="hu-HU" dirty="0" smtClean="0"/>
              <a:t>orreláció: </a:t>
            </a:r>
            <a:r>
              <a:rPr lang="hu-HU" dirty="0" smtClean="0"/>
              <a:t/>
            </a:r>
            <a:br>
              <a:rPr lang="hu-HU" dirty="0" smtClean="0"/>
            </a:br>
            <a:r>
              <a:rPr lang="hu-HU" dirty="0" smtClean="0"/>
              <a:t>különböző </a:t>
            </a:r>
            <a:r>
              <a:rPr lang="hu-HU" dirty="0" smtClean="0"/>
              <a:t>k</a:t>
            </a:r>
            <a:r>
              <a:rPr lang="hu-HU" dirty="0" smtClean="0"/>
              <a:t>arbonát </a:t>
            </a:r>
            <a:endParaRPr lang="hu-HU" dirty="0" smtClean="0"/>
          </a:p>
          <a:p>
            <a:pPr marL="268288" indent="-268288">
              <a:spcBef>
                <a:spcPts val="0"/>
              </a:spcBef>
            </a:pPr>
            <a:r>
              <a:rPr lang="hu-HU" dirty="0" smtClean="0"/>
              <a:t>      </a:t>
            </a:r>
            <a:r>
              <a:rPr lang="hu-HU" dirty="0" smtClean="0"/>
              <a:t>ásványok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Picture 36" descr="i6d_mca_010_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68625" y="1836746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62047"/>
            <a:ext cx="2880000" cy="193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57712" y="1204909"/>
            <a:ext cx="2880000" cy="1939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 useBgFill="1">
        <p:nvSpPr>
          <p:cNvPr id="39" name="Szövegdoboz 38"/>
          <p:cNvSpPr txBox="1"/>
          <p:nvPr/>
        </p:nvSpPr>
        <p:spPr>
          <a:xfrm>
            <a:off x="1357325" y="2947983"/>
            <a:ext cx="4572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K</a:t>
            </a:r>
            <a:endParaRPr lang="hu-HU" sz="1400" dirty="0"/>
          </a:p>
        </p:txBody>
      </p:sp>
      <p:sp>
        <p:nvSpPr>
          <p:cNvPr id="20484" name="Text Box 8"/>
          <p:cNvSpPr txBox="1">
            <a:spLocks noChangeArrowheads="1"/>
          </p:cNvSpPr>
          <p:nvPr/>
        </p:nvSpPr>
        <p:spPr bwMode="auto">
          <a:xfrm>
            <a:off x="457200" y="268069"/>
            <a:ext cx="8458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hu-HU" altLang="ja-JP" sz="3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Cs</a:t>
            </a:r>
            <a:r>
              <a:rPr lang="hu-HU" altLang="ja-JP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(I</a:t>
            </a:r>
            <a:r>
              <a:rPr lang="hu-HU" altLang="ja-JP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hu-HU" altLang="ja-JP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oldattal kezelt minták</a:t>
            </a:r>
            <a:endParaRPr lang="en-US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pitchFamily="34" charset="-128"/>
            </a:endParaRPr>
          </a:p>
        </p:txBody>
      </p:sp>
      <p:sp>
        <p:nvSpPr>
          <p:cNvPr id="11" name="ZoneTexte 17"/>
          <p:cNvSpPr txBox="1">
            <a:spLocks noChangeArrowheads="1"/>
          </p:cNvSpPr>
          <p:nvPr/>
        </p:nvSpPr>
        <p:spPr bwMode="auto">
          <a:xfrm>
            <a:off x="4762" y="3262296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</a:rPr>
              <a:t>K</a:t>
            </a:r>
            <a:endParaRPr lang="fr-FR">
              <a:solidFill>
                <a:srgbClr val="FFFFFF"/>
              </a:solidFill>
            </a:endParaRPr>
          </a:p>
        </p:txBody>
      </p:sp>
      <p:sp>
        <p:nvSpPr>
          <p:cNvPr id="12" name="ZoneTexte 17"/>
          <p:cNvSpPr txBox="1">
            <a:spLocks noChangeArrowheads="1"/>
          </p:cNvSpPr>
          <p:nvPr/>
        </p:nvSpPr>
        <p:spPr bwMode="auto">
          <a:xfrm>
            <a:off x="2967038" y="3244833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</a:rPr>
              <a:t>Ti</a:t>
            </a:r>
            <a:endParaRPr lang="fr-FR">
              <a:solidFill>
                <a:srgbClr val="FFFFFF"/>
              </a:solidFill>
            </a:endParaRPr>
          </a:p>
        </p:txBody>
      </p:sp>
      <p:sp>
        <p:nvSpPr>
          <p:cNvPr id="13" name="ZoneTexte 17"/>
          <p:cNvSpPr txBox="1">
            <a:spLocks noChangeArrowheads="1"/>
          </p:cNvSpPr>
          <p:nvPr/>
        </p:nvSpPr>
        <p:spPr bwMode="auto">
          <a:xfrm>
            <a:off x="1487488" y="3244833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</a:rPr>
              <a:t>Fe</a:t>
            </a:r>
            <a:endParaRPr lang="fr-FR">
              <a:solidFill>
                <a:srgbClr val="FFFFFF"/>
              </a:solidFill>
            </a:endParaRPr>
          </a:p>
        </p:txBody>
      </p:sp>
      <p:sp>
        <p:nvSpPr>
          <p:cNvPr id="14" name="ZoneTexte 17"/>
          <p:cNvSpPr txBox="1">
            <a:spLocks noChangeArrowheads="1"/>
          </p:cNvSpPr>
          <p:nvPr/>
        </p:nvSpPr>
        <p:spPr bwMode="auto">
          <a:xfrm>
            <a:off x="2967039" y="1824032"/>
            <a:ext cx="615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 err="1">
                <a:solidFill>
                  <a:srgbClr val="FFFFFF"/>
                </a:solidFill>
              </a:rPr>
              <a:t>Cs</a:t>
            </a:r>
            <a:endParaRPr lang="fr-FR" dirty="0">
              <a:solidFill>
                <a:srgbClr val="FFFFFF"/>
              </a:solidFill>
            </a:endParaRPr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-595312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sp>
        <p:nvSpPr>
          <p:cNvPr id="32" name="Téglalap 31"/>
          <p:cNvSpPr/>
          <p:nvPr/>
        </p:nvSpPr>
        <p:spPr>
          <a:xfrm>
            <a:off x="3392142" y="1091682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IB4</a:t>
            </a:r>
            <a:endParaRPr lang="hu-HU" dirty="0"/>
          </a:p>
        </p:txBody>
      </p:sp>
      <p:sp>
        <p:nvSpPr>
          <p:cNvPr id="33" name="Téglalap 32"/>
          <p:cNvSpPr/>
          <p:nvPr/>
        </p:nvSpPr>
        <p:spPr>
          <a:xfrm>
            <a:off x="8002242" y="1115492"/>
            <a:ext cx="590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D11</a:t>
            </a:r>
            <a:endParaRPr lang="hu-HU" dirty="0"/>
          </a:p>
        </p:txBody>
      </p:sp>
      <p:sp>
        <p:nvSpPr>
          <p:cNvPr id="34" name="Téglalap 33"/>
          <p:cNvSpPr/>
          <p:nvPr/>
        </p:nvSpPr>
        <p:spPr>
          <a:xfrm>
            <a:off x="57146" y="5544917"/>
            <a:ext cx="30575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solidFill>
                  <a:prstClr val="black"/>
                </a:solidFill>
              </a:rPr>
              <a:t>Mérés: </a:t>
            </a:r>
            <a:r>
              <a:rPr lang="hu-HU" dirty="0" smtClean="0">
                <a:solidFill>
                  <a:prstClr val="black"/>
                </a:solidFill>
              </a:rPr>
              <a:t>ANKA </a:t>
            </a:r>
            <a:r>
              <a:rPr lang="en-GB" dirty="0" smtClean="0">
                <a:solidFill>
                  <a:prstClr val="black"/>
                </a:solidFill>
              </a:rPr>
              <a:t>F</a:t>
            </a:r>
            <a:r>
              <a:rPr lang="hu-HU" dirty="0" smtClean="0">
                <a:solidFill>
                  <a:prstClr val="black"/>
                </a:solidFill>
              </a:rPr>
              <a:t>LUO, </a:t>
            </a:r>
            <a:endParaRPr lang="hu-HU" dirty="0" smtClean="0">
              <a:solidFill>
                <a:prstClr val="black"/>
              </a:solidFill>
            </a:endParaRPr>
          </a:p>
          <a:p>
            <a:r>
              <a:rPr lang="hu-HU" dirty="0" smtClean="0">
                <a:solidFill>
                  <a:prstClr val="black"/>
                </a:solidFill>
              </a:rPr>
              <a:t>E</a:t>
            </a:r>
            <a:r>
              <a:rPr lang="hu-HU" baseline="-25000" dirty="0" smtClean="0">
                <a:solidFill>
                  <a:prstClr val="black"/>
                </a:solidFill>
              </a:rPr>
              <a:t>0</a:t>
            </a:r>
            <a:r>
              <a:rPr lang="hu-HU" dirty="0" smtClean="0">
                <a:solidFill>
                  <a:prstClr val="black"/>
                </a:solidFill>
              </a:rPr>
              <a:t> = </a:t>
            </a:r>
            <a:r>
              <a:rPr lang="hu-HU" dirty="0" smtClean="0">
                <a:solidFill>
                  <a:prstClr val="black"/>
                </a:solidFill>
              </a:rPr>
              <a:t>7,0 </a:t>
            </a:r>
            <a:r>
              <a:rPr lang="hu-HU" dirty="0" err="1" smtClean="0">
                <a:solidFill>
                  <a:prstClr val="black"/>
                </a:solidFill>
              </a:rPr>
              <a:t>keV</a:t>
            </a:r>
            <a:r>
              <a:rPr lang="hu-HU" dirty="0" smtClean="0">
                <a:solidFill>
                  <a:prstClr val="black"/>
                </a:solidFill>
              </a:rPr>
              <a:t>, 5 </a:t>
            </a:r>
            <a:r>
              <a:rPr lang="hu-HU" dirty="0" err="1" smtClean="0">
                <a:solidFill>
                  <a:prstClr val="black"/>
                </a:solidFill>
              </a:rPr>
              <a:t>µm</a:t>
            </a:r>
            <a:r>
              <a:rPr lang="hu-HU" dirty="0" smtClean="0">
                <a:solidFill>
                  <a:prstClr val="black"/>
                </a:solidFill>
              </a:rPr>
              <a:t> </a:t>
            </a:r>
            <a:r>
              <a:rPr lang="hu-HU" dirty="0" smtClean="0">
                <a:solidFill>
                  <a:prstClr val="black"/>
                </a:solidFill>
              </a:rPr>
              <a:t>lépésköz</a:t>
            </a:r>
            <a:endParaRPr lang="hu-HU" dirty="0"/>
          </a:p>
        </p:txBody>
      </p:sp>
      <p:sp>
        <p:nvSpPr>
          <p:cNvPr id="35" name="Téglalap 34"/>
          <p:cNvSpPr/>
          <p:nvPr/>
        </p:nvSpPr>
        <p:spPr>
          <a:xfrm>
            <a:off x="4589395" y="5049319"/>
            <a:ext cx="1494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0.3×0.</a:t>
            </a:r>
            <a:r>
              <a:rPr lang="hu-HU" dirty="0" smtClean="0"/>
              <a:t>3</a:t>
            </a:r>
            <a:r>
              <a:rPr lang="en-US" dirty="0" smtClean="0"/>
              <a:t> mm</a:t>
            </a:r>
            <a:r>
              <a:rPr lang="en-US" baseline="30000" dirty="0" smtClean="0"/>
              <a:t>2</a:t>
            </a:r>
            <a:endParaRPr lang="hu-HU" dirty="0"/>
          </a:p>
        </p:txBody>
      </p:sp>
      <p:sp>
        <p:nvSpPr>
          <p:cNvPr id="36" name="Téglalap 35"/>
          <p:cNvSpPr/>
          <p:nvPr/>
        </p:nvSpPr>
        <p:spPr>
          <a:xfrm>
            <a:off x="226945" y="5015982"/>
            <a:ext cx="1494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0.</a:t>
            </a:r>
            <a:r>
              <a:rPr lang="hu-HU" dirty="0" smtClean="0"/>
              <a:t>2</a:t>
            </a:r>
            <a:r>
              <a:rPr lang="en-US" dirty="0" smtClean="0"/>
              <a:t>×0.</a:t>
            </a:r>
            <a:r>
              <a:rPr lang="hu-HU" dirty="0" smtClean="0"/>
              <a:t>2</a:t>
            </a:r>
            <a:r>
              <a:rPr lang="en-US" dirty="0" smtClean="0"/>
              <a:t> mm</a:t>
            </a:r>
            <a:r>
              <a:rPr lang="en-US" baseline="30000" dirty="0" smtClean="0"/>
              <a:t>2</a:t>
            </a:r>
            <a:endParaRPr lang="hu-HU" dirty="0"/>
          </a:p>
        </p:txBody>
      </p:sp>
      <p:sp useBgFill="1">
        <p:nvSpPr>
          <p:cNvPr id="31" name="Szövegdoboz 30"/>
          <p:cNvSpPr txBox="1"/>
          <p:nvPr/>
        </p:nvSpPr>
        <p:spPr>
          <a:xfrm rot="16200000">
            <a:off x="4352950" y="1914523"/>
            <a:ext cx="4572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Cs</a:t>
            </a:r>
            <a:endParaRPr lang="hu-HU" sz="1400" dirty="0"/>
          </a:p>
        </p:txBody>
      </p:sp>
      <p:sp useBgFill="1">
        <p:nvSpPr>
          <p:cNvPr id="37" name="Szövegdoboz 36"/>
          <p:cNvSpPr txBox="1"/>
          <p:nvPr/>
        </p:nvSpPr>
        <p:spPr>
          <a:xfrm>
            <a:off x="5848359" y="3009895"/>
            <a:ext cx="4572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K</a:t>
            </a:r>
            <a:endParaRPr lang="hu-HU" sz="1400" dirty="0"/>
          </a:p>
        </p:txBody>
      </p:sp>
      <p:sp useBgFill="1">
        <p:nvSpPr>
          <p:cNvPr id="38" name="Szövegdoboz 37"/>
          <p:cNvSpPr txBox="1"/>
          <p:nvPr/>
        </p:nvSpPr>
        <p:spPr>
          <a:xfrm rot="16200000">
            <a:off x="-146151" y="1881230"/>
            <a:ext cx="4572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hu-HU" sz="1400" dirty="0" err="1" smtClean="0"/>
              <a:t>Cs</a:t>
            </a:r>
            <a:endParaRPr lang="hu-HU" sz="1400" dirty="0"/>
          </a:p>
        </p:txBody>
      </p:sp>
      <p:pic>
        <p:nvPicPr>
          <p:cNvPr id="41" name="Picture 39" descr="i6d_mca_010_Si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332" y="3332160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ZoneTexte 3"/>
          <p:cNvSpPr txBox="1">
            <a:spLocks noChangeArrowheads="1"/>
          </p:cNvSpPr>
          <p:nvPr/>
        </p:nvSpPr>
        <p:spPr bwMode="auto">
          <a:xfrm>
            <a:off x="33332" y="3332160"/>
            <a:ext cx="5175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Si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1" name="Picture 35" descr="i6d_mca_010_K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06530" y="3336923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" name="ZoneTexte 3"/>
          <p:cNvSpPr txBox="1">
            <a:spLocks noChangeArrowheads="1"/>
          </p:cNvSpPr>
          <p:nvPr/>
        </p:nvSpPr>
        <p:spPr bwMode="auto">
          <a:xfrm>
            <a:off x="1506530" y="3338511"/>
            <a:ext cx="292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>
                <a:solidFill>
                  <a:srgbClr val="FFFFFF"/>
                </a:solidFill>
                <a:latin typeface="Arial" pitchFamily="34" charset="0"/>
              </a:rPr>
              <a:t>K</a:t>
            </a:r>
            <a:endParaRPr lang="fr-FR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3" name="Picture 38" descr="i6d_mca_010_Ca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90846" y="3336924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" name="ZoneTexte 3"/>
          <p:cNvSpPr txBox="1">
            <a:spLocks noChangeArrowheads="1"/>
          </p:cNvSpPr>
          <p:nvPr/>
        </p:nvSpPr>
        <p:spPr bwMode="auto">
          <a:xfrm>
            <a:off x="2992434" y="3336924"/>
            <a:ext cx="5032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 err="1">
                <a:solidFill>
                  <a:srgbClr val="FFFFFF"/>
                </a:solidFill>
                <a:latin typeface="Arial" pitchFamily="34" charset="0"/>
              </a:rPr>
              <a:t>Ca</a:t>
            </a:r>
            <a:endParaRPr lang="fr-FR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6" name="Picture 33" descr="i6d_mca_010_T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2913" y="4799010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ZoneTexte 3"/>
          <p:cNvSpPr txBox="1">
            <a:spLocks noChangeArrowheads="1"/>
          </p:cNvSpPr>
          <p:nvPr/>
        </p:nvSpPr>
        <p:spPr bwMode="auto">
          <a:xfrm>
            <a:off x="2968625" y="4808535"/>
            <a:ext cx="4778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dirty="0">
                <a:solidFill>
                  <a:srgbClr val="FFFFFF"/>
                </a:solidFill>
                <a:latin typeface="Arial" pitchFamily="34" charset="0"/>
              </a:rPr>
              <a:t>Ti</a:t>
            </a:r>
            <a:endParaRPr lang="fr-FR" dirty="0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68" name="Picture 69" descr="d2d_mca_008_Si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659308" y="3336926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" name="ZoneTexte 3"/>
          <p:cNvSpPr txBox="1">
            <a:spLocks noChangeArrowheads="1"/>
          </p:cNvSpPr>
          <p:nvPr/>
        </p:nvSpPr>
        <p:spPr bwMode="auto">
          <a:xfrm>
            <a:off x="4659308" y="3336926"/>
            <a:ext cx="503872" cy="3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Si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70" name="Picture 61" descr="d2d_mca_008_K"/>
          <p:cNvPicPr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159265" y="3342631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" name="ZoneTexte 3"/>
          <p:cNvSpPr txBox="1">
            <a:spLocks noChangeArrowheads="1"/>
          </p:cNvSpPr>
          <p:nvPr/>
        </p:nvSpPr>
        <p:spPr bwMode="auto">
          <a:xfrm>
            <a:off x="6156319" y="3342631"/>
            <a:ext cx="328028" cy="365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K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72" name="Picture 52" descr="d2d_mca_008_Ca"/>
          <p:cNvPicPr>
            <a:picLocks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59450" y="3351355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ZoneTexte 3"/>
          <p:cNvSpPr txBox="1">
            <a:spLocks noChangeArrowheads="1"/>
          </p:cNvSpPr>
          <p:nvPr/>
        </p:nvSpPr>
        <p:spPr bwMode="auto">
          <a:xfrm>
            <a:off x="7659450" y="3343431"/>
            <a:ext cx="503872" cy="3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Ca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74" name="Picture 70" descr="d2d_mca_008_Ti"/>
          <p:cNvPicPr>
            <a:picLocks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7666678" y="4808400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" name="ZoneTexte 3"/>
          <p:cNvSpPr txBox="1">
            <a:spLocks noChangeArrowheads="1"/>
          </p:cNvSpPr>
          <p:nvPr/>
        </p:nvSpPr>
        <p:spPr bwMode="auto">
          <a:xfrm>
            <a:off x="7663489" y="4808400"/>
            <a:ext cx="505466" cy="3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Ti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  <p:pic>
        <p:nvPicPr>
          <p:cNvPr id="76" name="Picture 51" descr="d2d_mca_008_Cs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60364" y="1833685"/>
            <a:ext cx="14400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" name="ZoneTexte 3"/>
          <p:cNvSpPr txBox="1">
            <a:spLocks noChangeArrowheads="1"/>
          </p:cNvSpPr>
          <p:nvPr/>
        </p:nvSpPr>
        <p:spPr bwMode="auto">
          <a:xfrm>
            <a:off x="7652391" y="1822592"/>
            <a:ext cx="502277" cy="366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>
                <a:solidFill>
                  <a:srgbClr val="FFFFFF"/>
                </a:solidFill>
                <a:latin typeface="Arial" pitchFamily="34" charset="0"/>
              </a:rPr>
              <a:t>Cs</a:t>
            </a:r>
            <a:endParaRPr lang="fr-FR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Átellenes sarkain kerekített téglalap 44"/>
          <p:cNvSpPr/>
          <p:nvPr/>
        </p:nvSpPr>
        <p:spPr>
          <a:xfrm>
            <a:off x="31304" y="838200"/>
            <a:ext cx="9036496" cy="60198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69" name="Picture 41" descr="i3b_mca_023_KN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4038599"/>
            <a:ext cx="3962400" cy="2831245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" name="Csoportba foglalás 42"/>
          <p:cNvGrpSpPr>
            <a:grpSpLocks/>
          </p:cNvGrpSpPr>
          <p:nvPr/>
        </p:nvGrpSpPr>
        <p:grpSpPr bwMode="auto">
          <a:xfrm>
            <a:off x="4500563" y="914400"/>
            <a:ext cx="4451350" cy="2949575"/>
            <a:chOff x="4499992" y="1124744"/>
            <a:chExt cx="4451588" cy="2951162"/>
          </a:xfrm>
        </p:grpSpPr>
        <p:grpSp>
          <p:nvGrpSpPr>
            <p:cNvPr id="3" name="Csoportba foglalás 39"/>
            <p:cNvGrpSpPr>
              <a:grpSpLocks/>
            </p:cNvGrpSpPr>
            <p:nvPr/>
          </p:nvGrpSpPr>
          <p:grpSpPr bwMode="auto">
            <a:xfrm>
              <a:off x="4499992" y="1124744"/>
              <a:ext cx="4451588" cy="2951162"/>
              <a:chOff x="4499992" y="1043211"/>
              <a:chExt cx="4451588" cy="2951162"/>
            </a:xfrm>
          </p:grpSpPr>
          <p:grpSp>
            <p:nvGrpSpPr>
              <p:cNvPr id="4" name="Group 51"/>
              <p:cNvGrpSpPr>
                <a:grpSpLocks/>
              </p:cNvGrpSpPr>
              <p:nvPr/>
            </p:nvGrpSpPr>
            <p:grpSpPr bwMode="auto">
              <a:xfrm>
                <a:off x="4499992" y="1052736"/>
                <a:ext cx="1439862" cy="1439862"/>
                <a:chOff x="2725" y="2233"/>
                <a:chExt cx="1836" cy="1836"/>
              </a:xfrm>
            </p:grpSpPr>
            <p:pic>
              <p:nvPicPr>
                <p:cNvPr id="16411" name="Picture 49" descr="d7b_mca_021_K"/>
                <p:cNvPicPr preferRelativeResize="0">
                  <a:picLocks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725" y="2233"/>
                  <a:ext cx="1836" cy="18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12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2725" y="2233"/>
                  <a:ext cx="316" cy="46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K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  <p:grpSp>
            <p:nvGrpSpPr>
              <p:cNvPr id="5" name="Group 87"/>
              <p:cNvGrpSpPr>
                <a:grpSpLocks/>
              </p:cNvGrpSpPr>
              <p:nvPr/>
            </p:nvGrpSpPr>
            <p:grpSpPr bwMode="auto">
              <a:xfrm>
                <a:off x="4499992" y="2554511"/>
                <a:ext cx="1439862" cy="1439862"/>
                <a:chOff x="1925" y="2989"/>
                <a:chExt cx="914" cy="907"/>
              </a:xfrm>
            </p:grpSpPr>
            <p:pic>
              <p:nvPicPr>
                <p:cNvPr id="16409" name="Picture 30" descr="d7b_mca_021_Ca"/>
                <p:cNvPicPr preferRelativeResize="0">
                  <a:picLocks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1929" y="2989"/>
                  <a:ext cx="910" cy="9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10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1925" y="2989"/>
                  <a:ext cx="31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Ca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  <p:grpSp>
            <p:nvGrpSpPr>
              <p:cNvPr id="6" name="Group 88"/>
              <p:cNvGrpSpPr>
                <a:grpSpLocks/>
              </p:cNvGrpSpPr>
              <p:nvPr/>
            </p:nvGrpSpPr>
            <p:grpSpPr bwMode="auto">
              <a:xfrm>
                <a:off x="6001767" y="2548161"/>
                <a:ext cx="1439862" cy="1439862"/>
                <a:chOff x="2831" y="2985"/>
                <a:chExt cx="914" cy="911"/>
              </a:xfrm>
            </p:grpSpPr>
            <p:pic>
              <p:nvPicPr>
                <p:cNvPr id="16407" name="Picture 47" descr="d7b_mca_021_Mn"/>
                <p:cNvPicPr preferRelativeResize="0">
                  <a:picLocks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2835" y="2989"/>
                  <a:ext cx="910" cy="9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08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2831" y="2985"/>
                  <a:ext cx="377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Mn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  <p:grpSp>
            <p:nvGrpSpPr>
              <p:cNvPr id="7" name="Group 84"/>
              <p:cNvGrpSpPr>
                <a:grpSpLocks/>
              </p:cNvGrpSpPr>
              <p:nvPr/>
            </p:nvGrpSpPr>
            <p:grpSpPr bwMode="auto">
              <a:xfrm>
                <a:off x="6001767" y="1043211"/>
                <a:ext cx="1439862" cy="1439862"/>
                <a:chOff x="2831" y="2075"/>
                <a:chExt cx="914" cy="914"/>
              </a:xfrm>
            </p:grpSpPr>
            <p:pic>
              <p:nvPicPr>
                <p:cNvPr id="16405" name="Picture 58" descr="d7b_mca_021_Rb"/>
                <p:cNvPicPr preferRelativeResize="0">
                  <a:picLocks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835" y="2079"/>
                  <a:ext cx="910" cy="91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06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2831" y="2075"/>
                  <a:ext cx="377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Rb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  <p:grpSp>
            <p:nvGrpSpPr>
              <p:cNvPr id="8" name="Group 85"/>
              <p:cNvGrpSpPr>
                <a:grpSpLocks/>
              </p:cNvGrpSpPr>
              <p:nvPr/>
            </p:nvGrpSpPr>
            <p:grpSpPr bwMode="auto">
              <a:xfrm>
                <a:off x="7503542" y="1052736"/>
                <a:ext cx="1439862" cy="1439862"/>
                <a:chOff x="3745" y="2083"/>
                <a:chExt cx="914" cy="914"/>
              </a:xfrm>
            </p:grpSpPr>
            <p:pic>
              <p:nvPicPr>
                <p:cNvPr id="16403" name="Picture 38" descr="d7b_mca_021_Fe"/>
                <p:cNvPicPr preferRelativeResize="0">
                  <a:picLocks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3745" y="2083"/>
                  <a:ext cx="914" cy="9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04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3745" y="2083"/>
                  <a:ext cx="415" cy="2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Fe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  <p:grpSp>
            <p:nvGrpSpPr>
              <p:cNvPr id="9" name="Group 59"/>
              <p:cNvGrpSpPr>
                <a:grpSpLocks/>
              </p:cNvGrpSpPr>
              <p:nvPr/>
            </p:nvGrpSpPr>
            <p:grpSpPr bwMode="auto">
              <a:xfrm>
                <a:off x="7503780" y="2535461"/>
                <a:ext cx="1447800" cy="1449387"/>
                <a:chOff x="4321" y="1117"/>
                <a:chExt cx="912" cy="913"/>
              </a:xfrm>
            </p:grpSpPr>
            <p:pic>
              <p:nvPicPr>
                <p:cNvPr id="16401" name="Picture 57" descr="d7b_ni1"/>
                <p:cNvPicPr>
                  <a:picLocks noChangeAspect="1" noChangeArrowheads="1"/>
                </p:cNvPicPr>
                <p:nvPr/>
              </p:nvPicPr>
              <p:blipFill>
                <a:blip r:embed="rId8" cstate="print"/>
                <a:srcRect/>
                <a:stretch>
                  <a:fillRect/>
                </a:stretch>
              </p:blipFill>
              <p:spPr bwMode="auto">
                <a:xfrm>
                  <a:off x="4326" y="1123"/>
                  <a:ext cx="907" cy="90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6402" name="ZoneTexte 3"/>
                <p:cNvSpPr txBox="1">
                  <a:spLocks noChangeArrowheads="1"/>
                </p:cNvSpPr>
                <p:nvPr/>
              </p:nvSpPr>
              <p:spPr bwMode="auto">
                <a:xfrm>
                  <a:off x="4321" y="1117"/>
                  <a:ext cx="398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defTabSz="457200"/>
                  <a:r>
                    <a:rPr lang="hu-HU">
                      <a:solidFill>
                        <a:srgbClr val="FFFFFF"/>
                      </a:solidFill>
                      <a:latin typeface="Calibri" pitchFamily="34" charset="0"/>
                      <a:ea typeface="MS PGothic" pitchFamily="34" charset="-128"/>
                    </a:rPr>
                    <a:t>Ni</a:t>
                  </a:r>
                  <a:endParaRPr lang="fr-FR">
                    <a:solidFill>
                      <a:srgbClr val="FFFFFF"/>
                    </a:solidFill>
                    <a:latin typeface="Calibri" pitchFamily="34" charset="0"/>
                    <a:ea typeface="MS PGothic" pitchFamily="34" charset="-128"/>
                  </a:endParaRPr>
                </a:p>
              </p:txBody>
            </p:sp>
          </p:grpSp>
        </p:grpSp>
        <p:cxnSp>
          <p:nvCxnSpPr>
            <p:cNvPr id="39" name="Egyenes összekötő nyíllal 38"/>
            <p:cNvCxnSpPr/>
            <p:nvPr/>
          </p:nvCxnSpPr>
          <p:spPr>
            <a:xfrm>
              <a:off x="4499992" y="4004430"/>
              <a:ext cx="1439939" cy="0"/>
            </a:xfrm>
            <a:prstGeom prst="straightConnector1">
              <a:avLst/>
            </a:prstGeom>
            <a:ln w="28575">
              <a:solidFill>
                <a:schemeClr val="bg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94" name="Szövegdoboz 41"/>
            <p:cNvSpPr txBox="1">
              <a:spLocks noChangeArrowheads="1"/>
            </p:cNvSpPr>
            <p:nvPr/>
          </p:nvSpPr>
          <p:spPr bwMode="auto">
            <a:xfrm>
              <a:off x="4860032" y="3700864"/>
              <a:ext cx="864096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hu-HU" sz="1400">
                  <a:solidFill>
                    <a:schemeClr val="bg1"/>
                  </a:solidFill>
                  <a:latin typeface="Calibri" pitchFamily="34" charset="0"/>
                </a:rPr>
                <a:t>0,5 mm</a:t>
              </a:r>
              <a:endParaRPr lang="en-GB" sz="1400">
                <a:solidFill>
                  <a:schemeClr val="bg1"/>
                </a:solidFill>
                <a:latin typeface="Calibri" pitchFamily="34" charset="0"/>
              </a:endParaRPr>
            </a:p>
          </p:txBody>
        </p:sp>
      </p:grpSp>
      <p:pic>
        <p:nvPicPr>
          <p:cNvPr id="1639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0675" y="1143000"/>
            <a:ext cx="3946525" cy="281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Ni(II</a:t>
            </a:r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 </a:t>
            </a:r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szorpciós kísérlet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5" name="Szövegdoboz 34"/>
          <p:cNvSpPr txBox="1"/>
          <p:nvPr/>
        </p:nvSpPr>
        <p:spPr>
          <a:xfrm>
            <a:off x="914400" y="144780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r=0,85</a:t>
            </a:r>
            <a:endParaRPr lang="hu-HU" dirty="0" smtClean="0"/>
          </a:p>
        </p:txBody>
      </p:sp>
      <p:sp>
        <p:nvSpPr>
          <p:cNvPr id="36" name="Szövegdoboz 35"/>
          <p:cNvSpPr txBox="1"/>
          <p:nvPr/>
        </p:nvSpPr>
        <p:spPr>
          <a:xfrm>
            <a:off x="838200" y="4267200"/>
            <a:ext cx="788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r=0,90</a:t>
            </a:r>
            <a:endParaRPr lang="hu-HU" dirty="0" smtClean="0"/>
          </a:p>
        </p:txBody>
      </p:sp>
      <p:sp>
        <p:nvSpPr>
          <p:cNvPr id="37" name="Szövegdoboz 36"/>
          <p:cNvSpPr txBox="1"/>
          <p:nvPr/>
        </p:nvSpPr>
        <p:spPr>
          <a:xfrm>
            <a:off x="304800" y="19812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Ni</a:t>
            </a:r>
          </a:p>
        </p:txBody>
      </p:sp>
      <p:sp>
        <p:nvSpPr>
          <p:cNvPr id="38" name="Szövegdoboz 37"/>
          <p:cNvSpPr txBox="1"/>
          <p:nvPr/>
        </p:nvSpPr>
        <p:spPr>
          <a:xfrm>
            <a:off x="2590800" y="36576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</a:p>
        </p:txBody>
      </p:sp>
      <p:grpSp>
        <p:nvGrpSpPr>
          <p:cNvPr id="44" name="Group 92"/>
          <p:cNvGrpSpPr>
            <a:grpSpLocks noChangeAspect="1"/>
          </p:cNvGrpSpPr>
          <p:nvPr/>
        </p:nvGrpSpPr>
        <p:grpSpPr bwMode="auto">
          <a:xfrm>
            <a:off x="4553351" y="5409564"/>
            <a:ext cx="1937385" cy="1297305"/>
            <a:chOff x="104" y="3076"/>
            <a:chExt cx="1360" cy="908"/>
          </a:xfrm>
        </p:grpSpPr>
        <p:pic>
          <p:nvPicPr>
            <p:cNvPr id="46" name="Picture 52" descr="i3b_mca_023_Ca"/>
            <p:cNvPicPr preferRelativeResize="0">
              <a:picLocks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04" y="3076"/>
              <a:ext cx="1360" cy="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" name="ZoneTexte 3"/>
            <p:cNvSpPr txBox="1">
              <a:spLocks noChangeArrowheads="1"/>
            </p:cNvSpPr>
            <p:nvPr/>
          </p:nvSpPr>
          <p:spPr bwMode="auto">
            <a:xfrm>
              <a:off x="117" y="3076"/>
              <a:ext cx="391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hu-HU" i="0" dirty="0" err="1">
                  <a:solidFill>
                    <a:srgbClr val="FFFFFF"/>
                  </a:solidFill>
                  <a:ea typeface="MS PGothic" pitchFamily="34" charset="-128"/>
                </a:rPr>
                <a:t>Ca</a:t>
              </a:r>
              <a:endParaRPr lang="fr-FR" i="0" dirty="0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48" name="Group 61"/>
          <p:cNvGrpSpPr>
            <a:grpSpLocks noChangeAspect="1"/>
          </p:cNvGrpSpPr>
          <p:nvPr/>
        </p:nvGrpSpPr>
        <p:grpSpPr bwMode="auto">
          <a:xfrm>
            <a:off x="4552951" y="4038600"/>
            <a:ext cx="1937385" cy="1305878"/>
            <a:chOff x="1158" y="1319"/>
            <a:chExt cx="1830" cy="1232"/>
          </a:xfrm>
        </p:grpSpPr>
        <p:pic>
          <p:nvPicPr>
            <p:cNvPr id="49" name="Picture 51" descr="i3b_mca_023_K"/>
            <p:cNvPicPr preferRelativeResize="0">
              <a:picLocks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158" y="1321"/>
              <a:ext cx="1830" cy="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0" name="ZoneTexte 3"/>
            <p:cNvSpPr txBox="1">
              <a:spLocks noChangeArrowheads="1"/>
            </p:cNvSpPr>
            <p:nvPr/>
          </p:nvSpPr>
          <p:spPr bwMode="auto">
            <a:xfrm>
              <a:off x="1158" y="1319"/>
              <a:ext cx="314" cy="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hu-HU" i="0" dirty="0">
                  <a:solidFill>
                    <a:srgbClr val="FFFFFF"/>
                  </a:solidFill>
                  <a:ea typeface="MS PGothic" pitchFamily="34" charset="-128"/>
                </a:rPr>
                <a:t>K</a:t>
              </a:r>
              <a:endParaRPr lang="fr-FR" i="0" dirty="0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57" name="Group 90"/>
          <p:cNvGrpSpPr>
            <a:grpSpLocks noChangeAspect="1"/>
          </p:cNvGrpSpPr>
          <p:nvPr/>
        </p:nvGrpSpPr>
        <p:grpSpPr bwMode="auto">
          <a:xfrm>
            <a:off x="6553200" y="4037266"/>
            <a:ext cx="1937385" cy="1305878"/>
            <a:chOff x="2926" y="2285"/>
            <a:chExt cx="1360" cy="914"/>
          </a:xfrm>
        </p:grpSpPr>
        <p:pic>
          <p:nvPicPr>
            <p:cNvPr id="58" name="Picture 53" descr="i3b_mca_023_Fe"/>
            <p:cNvPicPr preferRelativeResize="0">
              <a:picLocks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926" y="2291"/>
              <a:ext cx="1360" cy="9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9" name="ZoneTexte 3"/>
            <p:cNvSpPr txBox="1">
              <a:spLocks noChangeArrowheads="1"/>
            </p:cNvSpPr>
            <p:nvPr/>
          </p:nvSpPr>
          <p:spPr bwMode="auto">
            <a:xfrm>
              <a:off x="2926" y="2285"/>
              <a:ext cx="33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hu-HU" i="0">
                  <a:solidFill>
                    <a:srgbClr val="FFFFFF"/>
                  </a:solidFill>
                  <a:ea typeface="MS PGothic" pitchFamily="34" charset="-128"/>
                </a:rPr>
                <a:t>Fe</a:t>
              </a:r>
              <a:endParaRPr lang="fr-FR" i="0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grpSp>
        <p:nvGrpSpPr>
          <p:cNvPr id="66" name="Group 97"/>
          <p:cNvGrpSpPr>
            <a:grpSpLocks noChangeAspect="1"/>
          </p:cNvGrpSpPr>
          <p:nvPr/>
        </p:nvGrpSpPr>
        <p:grpSpPr bwMode="auto">
          <a:xfrm>
            <a:off x="6562344" y="5401056"/>
            <a:ext cx="1937385" cy="1318736"/>
            <a:chOff x="4344" y="3349"/>
            <a:chExt cx="1356" cy="923"/>
          </a:xfrm>
        </p:grpSpPr>
        <p:pic>
          <p:nvPicPr>
            <p:cNvPr id="67" name="Picture 96" descr="i3b_mca_023_Ni"/>
            <p:cNvPicPr>
              <a:picLocks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4344" y="3358"/>
              <a:ext cx="1356" cy="9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8" name="ZoneTexte 3"/>
            <p:cNvSpPr txBox="1">
              <a:spLocks noChangeArrowheads="1"/>
            </p:cNvSpPr>
            <p:nvPr/>
          </p:nvSpPr>
          <p:spPr bwMode="auto">
            <a:xfrm>
              <a:off x="4344" y="3349"/>
              <a:ext cx="30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hu-HU" i="0">
                  <a:solidFill>
                    <a:srgbClr val="FFFFFF"/>
                  </a:solidFill>
                  <a:ea typeface="MS PGothic" pitchFamily="34" charset="-128"/>
                </a:rPr>
                <a:t>Ni</a:t>
              </a:r>
              <a:endParaRPr lang="fr-FR" i="0">
                <a:solidFill>
                  <a:srgbClr val="FFFFFF"/>
                </a:solidFill>
                <a:ea typeface="MS PGothic" pitchFamily="34" charset="-128"/>
              </a:endParaRPr>
            </a:p>
          </p:txBody>
        </p:sp>
      </p:grpSp>
      <p:sp>
        <p:nvSpPr>
          <p:cNvPr id="70" name="Szövegdoboz 69"/>
          <p:cNvSpPr txBox="1"/>
          <p:nvPr/>
        </p:nvSpPr>
        <p:spPr>
          <a:xfrm>
            <a:off x="3200400" y="6488668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K</a:t>
            </a:r>
          </a:p>
        </p:txBody>
      </p:sp>
      <p:sp>
        <p:nvSpPr>
          <p:cNvPr id="71" name="Szövegdoboz 70"/>
          <p:cNvSpPr txBox="1"/>
          <p:nvPr/>
        </p:nvSpPr>
        <p:spPr>
          <a:xfrm>
            <a:off x="381000" y="4724400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Ni</a:t>
            </a:r>
          </a:p>
        </p:txBody>
      </p:sp>
      <p:sp>
        <p:nvSpPr>
          <p:cNvPr id="72" name="Téglalap 71"/>
          <p:cNvSpPr/>
          <p:nvPr/>
        </p:nvSpPr>
        <p:spPr>
          <a:xfrm>
            <a:off x="3505200" y="5943600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IB4</a:t>
            </a:r>
            <a:endParaRPr lang="hu-HU" dirty="0"/>
          </a:p>
        </p:txBody>
      </p:sp>
      <p:sp>
        <p:nvSpPr>
          <p:cNvPr id="73" name="Téglalap 72"/>
          <p:cNvSpPr/>
          <p:nvPr/>
        </p:nvSpPr>
        <p:spPr>
          <a:xfrm>
            <a:off x="3429000" y="1371600"/>
            <a:ext cx="5907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D11</a:t>
            </a:r>
            <a:endParaRPr lang="hu-H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ekerekített téglalap 1"/>
          <p:cNvSpPr/>
          <p:nvPr/>
        </p:nvSpPr>
        <p:spPr>
          <a:xfrm>
            <a:off x="0" y="1752600"/>
            <a:ext cx="9144000" cy="4876800"/>
          </a:xfrm>
          <a:prstGeom prst="round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3" name="Csoportba foglalás 13"/>
          <p:cNvGrpSpPr>
            <a:grpSpLocks/>
          </p:cNvGrpSpPr>
          <p:nvPr/>
        </p:nvGrpSpPr>
        <p:grpSpPr bwMode="auto">
          <a:xfrm>
            <a:off x="17252" y="2303463"/>
            <a:ext cx="9072562" cy="3789362"/>
            <a:chOff x="72008" y="1006897"/>
            <a:chExt cx="9072192" cy="3790255"/>
          </a:xfrm>
        </p:grpSpPr>
        <p:pic>
          <p:nvPicPr>
            <p:cNvPr id="17413" name="Kép 56" descr="Fig_6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72008" y="1006897"/>
              <a:ext cx="6300192" cy="37182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4" name="Kép 57" descr="Fig_7.jpg"/>
            <p:cNvPicPr>
              <a:picLocks noChangeAspect="1"/>
            </p:cNvPicPr>
            <p:nvPr/>
          </p:nvPicPr>
          <p:blipFill>
            <a:blip r:embed="rId3" cstate="print"/>
            <a:srcRect r="48685"/>
            <a:stretch>
              <a:fillRect/>
            </a:stretch>
          </p:blipFill>
          <p:spPr bwMode="auto">
            <a:xfrm>
              <a:off x="6372200" y="1052736"/>
              <a:ext cx="2771800" cy="18395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415" name="Kép 10" descr="Fig_7.jpg"/>
            <p:cNvPicPr>
              <a:picLocks noChangeAspect="1"/>
            </p:cNvPicPr>
            <p:nvPr/>
          </p:nvPicPr>
          <p:blipFill>
            <a:blip r:embed="rId4" cstate="print"/>
            <a:srcRect l="49829"/>
            <a:stretch>
              <a:fillRect/>
            </a:stretch>
          </p:blipFill>
          <p:spPr bwMode="auto">
            <a:xfrm>
              <a:off x="6372200" y="2915474"/>
              <a:ext cx="2772000" cy="18816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églalap 11"/>
            <p:cNvSpPr/>
            <p:nvPr/>
          </p:nvSpPr>
          <p:spPr>
            <a:xfrm>
              <a:off x="6372538" y="4581201"/>
              <a:ext cx="71435" cy="2159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13" name="Téglalap 12"/>
            <p:cNvSpPr/>
            <p:nvPr/>
          </p:nvSpPr>
          <p:spPr>
            <a:xfrm>
              <a:off x="9036254" y="1772252"/>
              <a:ext cx="107946" cy="2159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  <p:sp>
        <p:nvSpPr>
          <p:cNvPr id="17412" name="Szövegdoboz 14"/>
          <p:cNvSpPr txBox="1">
            <a:spLocks noChangeArrowheads="1"/>
          </p:cNvSpPr>
          <p:nvPr/>
        </p:nvSpPr>
        <p:spPr bwMode="auto">
          <a:xfrm>
            <a:off x="1143000" y="764875"/>
            <a:ext cx="64500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200" dirty="0" err="1" smtClean="0">
                <a:solidFill>
                  <a:schemeClr val="tx2"/>
                </a:solidFill>
                <a:latin typeface="Calibri" pitchFamily="34" charset="0"/>
              </a:rPr>
              <a:t>µ-XRF</a:t>
            </a:r>
            <a:r>
              <a:rPr lang="hu-HU" sz="32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hu-HU" sz="3200" dirty="0" smtClean="0">
                <a:solidFill>
                  <a:schemeClr val="tx2"/>
                </a:solidFill>
                <a:latin typeface="Calibri" pitchFamily="34" charset="0"/>
              </a:rPr>
              <a:t>elemtérképek</a:t>
            </a:r>
            <a:endParaRPr lang="hu-HU" sz="3200" dirty="0" smtClean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r>
              <a:rPr lang="hu-HU" sz="3200" dirty="0" smtClean="0">
                <a:solidFill>
                  <a:schemeClr val="tx2"/>
                </a:solidFill>
                <a:latin typeface="Calibri" pitchFamily="34" charset="0"/>
              </a:rPr>
              <a:t> Ib-4 </a:t>
            </a:r>
            <a:r>
              <a:rPr lang="hu-HU" sz="3200" dirty="0" smtClean="0">
                <a:solidFill>
                  <a:schemeClr val="tx2"/>
                </a:solidFill>
                <a:latin typeface="Calibri" pitchFamily="34" charset="0"/>
              </a:rPr>
              <a:t> és </a:t>
            </a:r>
            <a:r>
              <a:rPr lang="hu-HU" sz="3200" dirty="0" smtClean="0">
                <a:solidFill>
                  <a:schemeClr val="tx2"/>
                </a:solidFill>
                <a:latin typeface="Calibri" pitchFamily="34" charset="0"/>
              </a:rPr>
              <a:t>D-11</a:t>
            </a:r>
            <a:endParaRPr lang="en-GB" sz="32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16" name="Szövegdoboz 15"/>
          <p:cNvSpPr txBox="1"/>
          <p:nvPr/>
        </p:nvSpPr>
        <p:spPr>
          <a:xfrm>
            <a:off x="1219200" y="56989"/>
            <a:ext cx="6324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U(</a:t>
            </a: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VI) szorpciós kísérlet</a:t>
            </a:r>
            <a:endParaRPr lang="hu-H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cxnSp>
        <p:nvCxnSpPr>
          <p:cNvPr id="18" name="Egyenes összekötő 17"/>
          <p:cNvCxnSpPr/>
          <p:nvPr/>
        </p:nvCxnSpPr>
        <p:spPr>
          <a:xfrm>
            <a:off x="2667000" y="2362200"/>
            <a:ext cx="0" cy="36576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Átellenes sarkain kerekített téglalap 2"/>
          <p:cNvSpPr/>
          <p:nvPr/>
        </p:nvSpPr>
        <p:spPr>
          <a:xfrm>
            <a:off x="304800" y="914400"/>
            <a:ext cx="84582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Szövegdoboz 1"/>
          <p:cNvSpPr txBox="1"/>
          <p:nvPr/>
        </p:nvSpPr>
        <p:spPr>
          <a:xfrm>
            <a:off x="838200" y="228600"/>
            <a:ext cx="7620000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Többváltozós módszerek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Faktor analízis (FA)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Az adatmátrixokhoz tartozó kovariancia mátrixok sajátvektorai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    -  </a:t>
            </a:r>
            <a:r>
              <a:rPr lang="hu-HU" dirty="0" err="1" smtClean="0">
                <a:latin typeface="Arial" pitchFamily="34" charset="0"/>
                <a:cs typeface="Arial" pitchFamily="34" charset="0"/>
              </a:rPr>
              <a:t>varimax</a:t>
            </a:r>
            <a:r>
              <a:rPr lang="hu-HU" dirty="0" smtClean="0">
                <a:latin typeface="Arial" pitchFamily="34" charset="0"/>
                <a:cs typeface="Arial" pitchFamily="34" charset="0"/>
              </a:rPr>
              <a:t> forgatás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endParaRPr lang="hu-HU" sz="20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Pozitív mátrix </a:t>
            </a:r>
            <a:r>
              <a:rPr lang="hu-HU" sz="2000" b="1" dirty="0" err="1" smtClean="0">
                <a:latin typeface="Arial" pitchFamily="34" charset="0"/>
                <a:cs typeface="Arial" pitchFamily="34" charset="0"/>
              </a:rPr>
              <a:t>faktorizáció</a:t>
            </a:r>
            <a:r>
              <a:rPr lang="hu-HU" sz="2000" b="1" dirty="0" smtClean="0">
                <a:latin typeface="Arial" pitchFamily="34" charset="0"/>
                <a:cs typeface="Arial" pitchFamily="34" charset="0"/>
              </a:rPr>
              <a:t> (PMF)</a:t>
            </a:r>
            <a:r>
              <a:rPr lang="hu-HU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hu-HU" b="1" dirty="0" smtClean="0">
                <a:latin typeface="Arial" pitchFamily="34" charset="0"/>
                <a:cs typeface="Arial" pitchFamily="34" charset="0"/>
              </a:rPr>
            </a:br>
            <a:r>
              <a:rPr lang="hu-HU" sz="2000" dirty="0" smtClean="0">
                <a:latin typeface="Arial" pitchFamily="34" charset="0"/>
                <a:cs typeface="Arial" pitchFamily="34" charset="0"/>
              </a:rPr>
              <a:t>Két </a:t>
            </a:r>
            <a:r>
              <a:rPr lang="hu-HU" sz="2000" dirty="0" err="1" smtClean="0">
                <a:latin typeface="Arial" pitchFamily="34" charset="0"/>
                <a:cs typeface="Arial" pitchFamily="34" charset="0"/>
              </a:rPr>
              <a:t>nemnegatív</a:t>
            </a:r>
            <a:r>
              <a:rPr lang="hu-HU" sz="2000" dirty="0" smtClean="0">
                <a:latin typeface="Arial" pitchFamily="34" charset="0"/>
                <a:cs typeface="Arial" pitchFamily="34" charset="0"/>
              </a:rPr>
              <a:t> mátrixra bontás: </a:t>
            </a:r>
            <a:endParaRPr lang="hu-HU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0"/>
              </a:spcBef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    -  </a:t>
            </a:r>
            <a:r>
              <a:rPr lang="hu-HU" b="1" i="1" dirty="0" smtClean="0">
                <a:latin typeface="Arial" pitchFamily="34" charset="0"/>
                <a:cs typeface="Arial" pitchFamily="34" charset="0"/>
              </a:rPr>
              <a:t>G</a:t>
            </a:r>
            <a:r>
              <a:rPr lang="hu-HU" dirty="0" smtClean="0">
                <a:latin typeface="Arial" pitchFamily="34" charset="0"/>
                <a:cs typeface="Arial" pitchFamily="34" charset="0"/>
              </a:rPr>
              <a:t> és </a:t>
            </a:r>
            <a:r>
              <a:rPr lang="hu-HU" b="1" i="1" dirty="0" smtClean="0">
                <a:latin typeface="Arial" pitchFamily="34" charset="0"/>
                <a:cs typeface="Arial" pitchFamily="34" charset="0"/>
              </a:rPr>
              <a:t>F</a:t>
            </a:r>
            <a:r>
              <a:rPr lang="hu-HU" dirty="0" smtClean="0">
                <a:latin typeface="Arial" pitchFamily="34" charset="0"/>
                <a:cs typeface="Arial" pitchFamily="34" charset="0"/>
              </a:rPr>
              <a:t> a bal és jobb oldali faktor mátrixok</a:t>
            </a:r>
          </a:p>
          <a:p>
            <a:pPr>
              <a:spcBef>
                <a:spcPct val="0"/>
              </a:spcBef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    -  </a:t>
            </a:r>
            <a:r>
              <a:rPr lang="hu-HU" i="1" dirty="0" smtClean="0">
                <a:latin typeface="Arial" pitchFamily="34" charset="0"/>
                <a:cs typeface="Arial" pitchFamily="34" charset="0"/>
              </a:rPr>
              <a:t>p</a:t>
            </a:r>
            <a:r>
              <a:rPr lang="hu-HU" dirty="0" smtClean="0">
                <a:latin typeface="Arial" pitchFamily="34" charset="0"/>
                <a:cs typeface="Arial" pitchFamily="34" charset="0"/>
              </a:rPr>
              <a:t> faktorszám</a:t>
            </a:r>
            <a:br>
              <a:rPr lang="hu-HU" dirty="0" smtClean="0">
                <a:latin typeface="Arial" pitchFamily="34" charset="0"/>
                <a:cs typeface="Arial" pitchFamily="34" charset="0"/>
              </a:rPr>
            </a:br>
            <a:r>
              <a:rPr lang="hu-HU" dirty="0" smtClean="0">
                <a:latin typeface="Arial" pitchFamily="34" charset="0"/>
                <a:cs typeface="Arial" pitchFamily="34" charset="0"/>
              </a:rPr>
              <a:t/>
            </a:r>
            <a:br>
              <a:rPr lang="hu-HU" dirty="0" smtClean="0">
                <a:latin typeface="Arial" pitchFamily="34" charset="0"/>
                <a:cs typeface="Arial" pitchFamily="34" charset="0"/>
              </a:rPr>
            </a:br>
            <a:r>
              <a:rPr lang="hu-HU" sz="2000" dirty="0" smtClean="0">
                <a:latin typeface="Arial" pitchFamily="34" charset="0"/>
                <a:cs typeface="Arial" pitchFamily="34" charset="0"/>
              </a:rPr>
              <a:t>Célfüggvény minimalizálása:</a:t>
            </a:r>
          </a:p>
          <a:p>
            <a:pPr>
              <a:spcBef>
                <a:spcPts val="1800"/>
              </a:spcBef>
            </a:pPr>
            <a:r>
              <a:rPr lang="hu-H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   -  ahol </a:t>
            </a:r>
            <a:r>
              <a:rPr lang="el-GR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σ</a:t>
            </a:r>
            <a:r>
              <a:rPr lang="hu-HU" baseline="-25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ij</a:t>
            </a:r>
            <a:r>
              <a:rPr lang="hu-HU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dirty="0" smtClean="0">
                <a:latin typeface="Arial" pitchFamily="34" charset="0"/>
                <a:cs typeface="Arial" pitchFamily="34" charset="0"/>
              </a:rPr>
              <a:t>az adatpontokhoz tartozó bizonytalanságok</a:t>
            </a:r>
          </a:p>
          <a:p>
            <a:pPr>
              <a:spcBef>
                <a:spcPts val="1800"/>
              </a:spcBef>
            </a:pPr>
            <a:r>
              <a:rPr lang="hu-HU" sz="2000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Klaszter analízis (CA)</a:t>
            </a:r>
          </a:p>
          <a:p>
            <a:pPr>
              <a:lnSpc>
                <a:spcPct val="150000"/>
              </a:lnSpc>
              <a:spcBef>
                <a:spcPts val="1200"/>
              </a:spcBef>
            </a:pPr>
            <a:r>
              <a:rPr lang="hu-HU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Nemhierarchikus</a:t>
            </a:r>
            <a:r>
              <a:rPr lang="hu-H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sz="2000" i="1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k</a:t>
            </a:r>
            <a:r>
              <a:rPr lang="hu-HU" sz="2000" dirty="0" err="1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-közép</a:t>
            </a:r>
            <a:r>
              <a:rPr lang="hu-H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 módszer</a:t>
            </a:r>
            <a:r>
              <a:rPr lang="hu-HU" dirty="0" smtClean="0"/>
              <a:t> </a:t>
            </a:r>
            <a:endParaRPr lang="hu-HU" dirty="0"/>
          </a:p>
        </p:txBody>
      </p:sp>
      <p:graphicFrame>
        <p:nvGraphicFramePr>
          <p:cNvPr id="156673" name="Object 2"/>
          <p:cNvGraphicFramePr>
            <a:graphicFrameLocks noChangeAspect="1"/>
          </p:cNvGraphicFramePr>
          <p:nvPr/>
        </p:nvGraphicFramePr>
        <p:xfrm>
          <a:off x="3581400" y="1709737"/>
          <a:ext cx="2570162" cy="936625"/>
        </p:xfrm>
        <a:graphic>
          <a:graphicData uri="http://schemas.openxmlformats.org/presentationml/2006/ole">
            <p:oleObj spid="_x0000_s156673" name="Equation" r:id="rId3" imgW="1384200" imgH="507960" progId="Equation.3">
              <p:embed/>
            </p:oleObj>
          </a:graphicData>
        </a:graphic>
      </p:graphicFrame>
      <p:graphicFrame>
        <p:nvGraphicFramePr>
          <p:cNvPr id="156674" name="Object 2"/>
          <p:cNvGraphicFramePr>
            <a:graphicFrameLocks noChangeAspect="1"/>
          </p:cNvGraphicFramePr>
          <p:nvPr/>
        </p:nvGraphicFramePr>
        <p:xfrm>
          <a:off x="5784850" y="3116262"/>
          <a:ext cx="2216150" cy="819150"/>
        </p:xfrm>
        <a:graphic>
          <a:graphicData uri="http://schemas.openxmlformats.org/presentationml/2006/ole">
            <p:oleObj spid="_x0000_s156674" name="Equation" r:id="rId4" imgW="1193760" imgH="444240" progId="Equation.3">
              <p:embed/>
            </p:oleObj>
          </a:graphicData>
        </a:graphic>
      </p:graphicFrame>
      <p:graphicFrame>
        <p:nvGraphicFramePr>
          <p:cNvPr id="156675" name="Object 3"/>
          <p:cNvGraphicFramePr>
            <a:graphicFrameLocks noChangeAspect="1"/>
          </p:cNvGraphicFramePr>
          <p:nvPr/>
        </p:nvGraphicFramePr>
        <p:xfrm>
          <a:off x="6927850" y="3802062"/>
          <a:ext cx="838200" cy="428625"/>
        </p:xfrm>
        <a:graphic>
          <a:graphicData uri="http://schemas.openxmlformats.org/presentationml/2006/ole">
            <p:oleObj spid="_x0000_s156675" name="Egyenlet" r:id="rId5" imgW="444307" imgH="228501" progId="Equation.3">
              <p:embed/>
            </p:oleObj>
          </a:graphicData>
        </a:graphic>
      </p:graphicFrame>
      <p:graphicFrame>
        <p:nvGraphicFramePr>
          <p:cNvPr id="156676" name="Object 4"/>
          <p:cNvGraphicFramePr>
            <a:graphicFrameLocks noChangeAspect="1"/>
          </p:cNvGraphicFramePr>
          <p:nvPr/>
        </p:nvGraphicFramePr>
        <p:xfrm>
          <a:off x="6089650" y="3844925"/>
          <a:ext cx="762000" cy="422275"/>
        </p:xfrm>
        <a:graphic>
          <a:graphicData uri="http://schemas.openxmlformats.org/presentationml/2006/ole">
            <p:oleObj spid="_x0000_s156676" name="Egyenlet" r:id="rId6" imgW="431613" imgH="241195" progId="Equation.3">
              <p:embed/>
            </p:oleObj>
          </a:graphicData>
        </a:graphic>
      </p:graphicFrame>
      <p:graphicFrame>
        <p:nvGraphicFramePr>
          <p:cNvPr id="156677" name="Object 5"/>
          <p:cNvGraphicFramePr>
            <a:graphicFrameLocks noChangeAspect="1"/>
          </p:cNvGraphicFramePr>
          <p:nvPr/>
        </p:nvGraphicFramePr>
        <p:xfrm>
          <a:off x="4256088" y="4191000"/>
          <a:ext cx="1851025" cy="957263"/>
        </p:xfrm>
        <a:graphic>
          <a:graphicData uri="http://schemas.openxmlformats.org/presentationml/2006/ole">
            <p:oleObj spid="_x0000_s156677" name="Equation" r:id="rId7" imgW="1054080" imgH="54576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Átellenes sarkain kerekített téglalap 3"/>
          <p:cNvSpPr/>
          <p:nvPr/>
        </p:nvSpPr>
        <p:spPr>
          <a:xfrm>
            <a:off x="304800" y="1371600"/>
            <a:ext cx="8610600" cy="51816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Tartalom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610600" cy="5410199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hu-HU" sz="3000" dirty="0" smtClean="0">
                <a:solidFill>
                  <a:srgbClr val="002060"/>
                </a:solidFill>
              </a:rPr>
              <a:t> </a:t>
            </a:r>
            <a:endParaRPr lang="en-US" sz="3000" dirty="0" smtClean="0">
              <a:solidFill>
                <a:srgbClr val="002060"/>
              </a:solidFill>
            </a:endParaRPr>
          </a:p>
          <a:p>
            <a:r>
              <a:rPr lang="hu-HU" sz="2400" dirty="0" smtClean="0">
                <a:solidFill>
                  <a:srgbClr val="002060"/>
                </a:solidFill>
              </a:rPr>
              <a:t>Nagyaktivitású radioaktív hulladék mélygeológiai tárolása</a:t>
            </a:r>
          </a:p>
          <a:p>
            <a:r>
              <a:rPr lang="hu-HU" sz="2400" dirty="0" smtClean="0">
                <a:solidFill>
                  <a:srgbClr val="002060"/>
                </a:solidFill>
              </a:rPr>
              <a:t>Befogadó kőzeten végzett makro- és mikroszkopikus vizsgálatok közötti kapcsolat</a:t>
            </a:r>
          </a:p>
          <a:p>
            <a:r>
              <a:rPr lang="hu-HU" sz="2400" dirty="0" smtClean="0">
                <a:solidFill>
                  <a:srgbClr val="002060"/>
                </a:solidFill>
              </a:rPr>
              <a:t>Szorpciós kísérletek Bodai Agyagkő Formáció magmintáiból készített vékonycsiszolatokon</a:t>
            </a:r>
          </a:p>
          <a:p>
            <a:r>
              <a:rPr lang="hu-HU" sz="2400" dirty="0" err="1" smtClean="0">
                <a:solidFill>
                  <a:srgbClr val="002060"/>
                </a:solidFill>
              </a:rPr>
              <a:t>Cs</a:t>
            </a:r>
            <a:r>
              <a:rPr lang="hu-HU" sz="2400" dirty="0" smtClean="0">
                <a:solidFill>
                  <a:srgbClr val="002060"/>
                </a:solidFill>
              </a:rPr>
              <a:t>(I), Ni(II), </a:t>
            </a:r>
            <a:r>
              <a:rPr lang="hu-HU" sz="2400" dirty="0" err="1" smtClean="0">
                <a:solidFill>
                  <a:srgbClr val="002060"/>
                </a:solidFill>
              </a:rPr>
              <a:t>Nd</a:t>
            </a:r>
            <a:r>
              <a:rPr lang="hu-HU" sz="2400" dirty="0" smtClean="0">
                <a:solidFill>
                  <a:srgbClr val="002060"/>
                </a:solidFill>
              </a:rPr>
              <a:t>(III), U(VI)  </a:t>
            </a:r>
            <a:endParaRPr lang="en-US" sz="2400" dirty="0">
              <a:solidFill>
                <a:srgbClr val="002060"/>
              </a:solidFill>
            </a:endParaRPr>
          </a:p>
          <a:p>
            <a:r>
              <a:rPr lang="hu-HU" sz="2400" dirty="0" smtClean="0">
                <a:solidFill>
                  <a:srgbClr val="002060"/>
                </a:solidFill>
              </a:rPr>
              <a:t>Elemek közötti korreláció mikro-röntgenfluoreszcenciás elemeloszlási térképek alapján 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hu-HU" sz="2400" dirty="0" smtClean="0">
                <a:solidFill>
                  <a:srgbClr val="002060"/>
                </a:solidFill>
              </a:rPr>
              <a:t>Megkötésért felelős ásványi fázisok azonosítása többváltozós módszerekkel és mikro-röntgendiffrakcióval  </a:t>
            </a:r>
            <a:endParaRPr lang="en-US" sz="2400" dirty="0" smtClean="0">
              <a:solidFill>
                <a:srgbClr val="002060"/>
              </a:solidFill>
            </a:endParaRPr>
          </a:p>
          <a:p>
            <a:r>
              <a:rPr lang="hu-HU" sz="2400" dirty="0" smtClean="0">
                <a:solidFill>
                  <a:srgbClr val="002060"/>
                </a:solidFill>
              </a:rPr>
              <a:t>Megkötés mechanizmusának jellemzése mikro-röntgenabszorpcióval </a:t>
            </a:r>
          </a:p>
          <a:p>
            <a:r>
              <a:rPr lang="hu-HU" sz="2400" dirty="0" smtClean="0">
                <a:solidFill>
                  <a:srgbClr val="002060"/>
                </a:solidFill>
              </a:rPr>
              <a:t>Következtetések</a:t>
            </a:r>
            <a:endParaRPr lang="en-US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5691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Átellenes sarkain kerekített téglalap 267"/>
          <p:cNvSpPr/>
          <p:nvPr/>
        </p:nvSpPr>
        <p:spPr>
          <a:xfrm>
            <a:off x="304800" y="914400"/>
            <a:ext cx="84582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67" name="Csoportba foglalás 266"/>
          <p:cNvGrpSpPr/>
          <p:nvPr/>
        </p:nvGrpSpPr>
        <p:grpSpPr>
          <a:xfrm>
            <a:off x="1192212" y="4154488"/>
            <a:ext cx="6961188" cy="2093912"/>
            <a:chOff x="1077912" y="1265238"/>
            <a:chExt cx="6961188" cy="2093912"/>
          </a:xfrm>
        </p:grpSpPr>
        <p:sp>
          <p:nvSpPr>
            <p:cNvPr id="164869" name="Rectangle 5"/>
            <p:cNvSpPr>
              <a:spLocks noChangeArrowheads="1"/>
            </p:cNvSpPr>
            <p:nvPr/>
          </p:nvSpPr>
          <p:spPr bwMode="auto">
            <a:xfrm>
              <a:off x="1570038" y="1325563"/>
              <a:ext cx="6469062" cy="1781175"/>
            </a:xfrm>
            <a:prstGeom prst="rect">
              <a:avLst/>
            </a:prstGeom>
            <a:noFill/>
            <a:ln w="5">
              <a:solidFill>
                <a:srgbClr val="1F1A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0" name="Line 6"/>
            <p:cNvSpPr>
              <a:spLocks noChangeShapeType="1"/>
            </p:cNvSpPr>
            <p:nvPr/>
          </p:nvSpPr>
          <p:spPr bwMode="auto">
            <a:xfrm>
              <a:off x="1571625" y="2039938"/>
              <a:ext cx="1905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1" name="Line 7"/>
            <p:cNvSpPr>
              <a:spLocks noChangeShapeType="1"/>
            </p:cNvSpPr>
            <p:nvPr/>
          </p:nvSpPr>
          <p:spPr bwMode="auto">
            <a:xfrm>
              <a:off x="1571625" y="2395538"/>
              <a:ext cx="1905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2" name="Line 8"/>
            <p:cNvSpPr>
              <a:spLocks noChangeShapeType="1"/>
            </p:cNvSpPr>
            <p:nvPr/>
          </p:nvSpPr>
          <p:spPr bwMode="auto">
            <a:xfrm>
              <a:off x="1573213" y="2749550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3" name="Line 9"/>
            <p:cNvSpPr>
              <a:spLocks noChangeShapeType="1"/>
            </p:cNvSpPr>
            <p:nvPr/>
          </p:nvSpPr>
          <p:spPr bwMode="auto">
            <a:xfrm>
              <a:off x="1571625" y="2927350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4" name="Line 10"/>
            <p:cNvSpPr>
              <a:spLocks noChangeShapeType="1"/>
            </p:cNvSpPr>
            <p:nvPr/>
          </p:nvSpPr>
          <p:spPr bwMode="auto">
            <a:xfrm>
              <a:off x="1571625" y="2571750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5" name="Line 11"/>
            <p:cNvSpPr>
              <a:spLocks noChangeShapeType="1"/>
            </p:cNvSpPr>
            <p:nvPr/>
          </p:nvSpPr>
          <p:spPr bwMode="auto">
            <a:xfrm>
              <a:off x="1571625" y="1862138"/>
              <a:ext cx="1905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6" name="Line 12"/>
            <p:cNvSpPr>
              <a:spLocks noChangeShapeType="1"/>
            </p:cNvSpPr>
            <p:nvPr/>
          </p:nvSpPr>
          <p:spPr bwMode="auto">
            <a:xfrm>
              <a:off x="1573213" y="1682750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7" name="Line 13"/>
            <p:cNvSpPr>
              <a:spLocks noChangeShapeType="1"/>
            </p:cNvSpPr>
            <p:nvPr/>
          </p:nvSpPr>
          <p:spPr bwMode="auto">
            <a:xfrm>
              <a:off x="1571625" y="1504950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8" name="Line 14"/>
            <p:cNvSpPr>
              <a:spLocks noChangeShapeType="1"/>
            </p:cNvSpPr>
            <p:nvPr/>
          </p:nvSpPr>
          <p:spPr bwMode="auto">
            <a:xfrm>
              <a:off x="2649538" y="2212975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79" name="Line 15"/>
            <p:cNvSpPr>
              <a:spLocks noChangeShapeType="1"/>
            </p:cNvSpPr>
            <p:nvPr/>
          </p:nvSpPr>
          <p:spPr bwMode="auto">
            <a:xfrm>
              <a:off x="3730625" y="2214563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0" name="Line 16"/>
            <p:cNvSpPr>
              <a:spLocks noChangeShapeType="1"/>
            </p:cNvSpPr>
            <p:nvPr/>
          </p:nvSpPr>
          <p:spPr bwMode="auto">
            <a:xfrm>
              <a:off x="4810125" y="2216150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1" name="Line 17"/>
            <p:cNvSpPr>
              <a:spLocks noChangeShapeType="1"/>
            </p:cNvSpPr>
            <p:nvPr/>
          </p:nvSpPr>
          <p:spPr bwMode="auto">
            <a:xfrm>
              <a:off x="5889625" y="2217738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2" name="Line 18"/>
            <p:cNvSpPr>
              <a:spLocks noChangeShapeType="1"/>
            </p:cNvSpPr>
            <p:nvPr/>
          </p:nvSpPr>
          <p:spPr bwMode="auto">
            <a:xfrm>
              <a:off x="6961188" y="2216150"/>
              <a:ext cx="1587" cy="3333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3" name="Line 19"/>
            <p:cNvSpPr>
              <a:spLocks noChangeShapeType="1"/>
            </p:cNvSpPr>
            <p:nvPr/>
          </p:nvSpPr>
          <p:spPr bwMode="auto">
            <a:xfrm flipH="1">
              <a:off x="8012113" y="2039938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4" name="Line 20"/>
            <p:cNvSpPr>
              <a:spLocks noChangeShapeType="1"/>
            </p:cNvSpPr>
            <p:nvPr/>
          </p:nvSpPr>
          <p:spPr bwMode="auto">
            <a:xfrm flipH="1">
              <a:off x="8015288" y="1862138"/>
              <a:ext cx="2381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5" name="Line 21"/>
            <p:cNvSpPr>
              <a:spLocks noChangeShapeType="1"/>
            </p:cNvSpPr>
            <p:nvPr/>
          </p:nvSpPr>
          <p:spPr bwMode="auto">
            <a:xfrm flipH="1">
              <a:off x="8013700" y="1682750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6" name="Line 22"/>
            <p:cNvSpPr>
              <a:spLocks noChangeShapeType="1"/>
            </p:cNvSpPr>
            <p:nvPr/>
          </p:nvSpPr>
          <p:spPr bwMode="auto">
            <a:xfrm flipH="1">
              <a:off x="8013700" y="1504950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7" name="Line 23"/>
            <p:cNvSpPr>
              <a:spLocks noChangeShapeType="1"/>
            </p:cNvSpPr>
            <p:nvPr/>
          </p:nvSpPr>
          <p:spPr bwMode="auto">
            <a:xfrm flipH="1">
              <a:off x="8012113" y="2395538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8" name="Line 24"/>
            <p:cNvSpPr>
              <a:spLocks noChangeShapeType="1"/>
            </p:cNvSpPr>
            <p:nvPr/>
          </p:nvSpPr>
          <p:spPr bwMode="auto">
            <a:xfrm flipH="1">
              <a:off x="8012113" y="2573338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89" name="Line 25"/>
            <p:cNvSpPr>
              <a:spLocks noChangeShapeType="1"/>
            </p:cNvSpPr>
            <p:nvPr/>
          </p:nvSpPr>
          <p:spPr bwMode="auto">
            <a:xfrm flipH="1" flipV="1">
              <a:off x="8013700" y="2749550"/>
              <a:ext cx="2381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90" name="Line 26"/>
            <p:cNvSpPr>
              <a:spLocks noChangeShapeType="1"/>
            </p:cNvSpPr>
            <p:nvPr/>
          </p:nvSpPr>
          <p:spPr bwMode="auto">
            <a:xfrm flipH="1" flipV="1">
              <a:off x="8013700" y="2927350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891" name="Rectangle 27"/>
            <p:cNvSpPr>
              <a:spLocks noChangeArrowheads="1"/>
            </p:cNvSpPr>
            <p:nvPr/>
          </p:nvSpPr>
          <p:spPr bwMode="auto">
            <a:xfrm>
              <a:off x="1322388" y="1265238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2" name="Rectangle 28"/>
            <p:cNvSpPr>
              <a:spLocks noChangeArrowheads="1"/>
            </p:cNvSpPr>
            <p:nvPr/>
          </p:nvSpPr>
          <p:spPr bwMode="auto">
            <a:xfrm rot="16200000">
              <a:off x="1096963" y="2630488"/>
              <a:ext cx="14763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3" name="Rectangle 29"/>
            <p:cNvSpPr>
              <a:spLocks noChangeArrowheads="1"/>
            </p:cNvSpPr>
            <p:nvPr/>
          </p:nvSpPr>
          <p:spPr bwMode="auto">
            <a:xfrm rot="16200000">
              <a:off x="1101726" y="2551113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4" name="Rectangle 30"/>
            <p:cNvSpPr>
              <a:spLocks noChangeArrowheads="1"/>
            </p:cNvSpPr>
            <p:nvPr/>
          </p:nvSpPr>
          <p:spPr bwMode="auto">
            <a:xfrm rot="16200000">
              <a:off x="1104901" y="2476500"/>
              <a:ext cx="13176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5" name="Rectangle 31"/>
            <p:cNvSpPr>
              <a:spLocks noChangeArrowheads="1"/>
            </p:cNvSpPr>
            <p:nvPr/>
          </p:nvSpPr>
          <p:spPr bwMode="auto">
            <a:xfrm rot="16200000">
              <a:off x="1120775" y="2422525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6" name="Rectangle 32"/>
            <p:cNvSpPr>
              <a:spLocks noChangeArrowheads="1"/>
            </p:cNvSpPr>
            <p:nvPr/>
          </p:nvSpPr>
          <p:spPr bwMode="auto">
            <a:xfrm rot="16200000">
              <a:off x="1101726" y="2363788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7" name="Rectangle 33"/>
            <p:cNvSpPr>
              <a:spLocks noChangeArrowheads="1"/>
            </p:cNvSpPr>
            <p:nvPr/>
          </p:nvSpPr>
          <p:spPr bwMode="auto">
            <a:xfrm rot="16200000">
              <a:off x="1117600" y="2300288"/>
              <a:ext cx="10795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8" name="Rectangle 34"/>
            <p:cNvSpPr>
              <a:spLocks noChangeArrowheads="1"/>
            </p:cNvSpPr>
            <p:nvPr/>
          </p:nvSpPr>
          <p:spPr bwMode="auto">
            <a:xfrm rot="16200000">
              <a:off x="1120775" y="2257425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899" name="Rectangle 35"/>
            <p:cNvSpPr>
              <a:spLocks noChangeArrowheads="1"/>
            </p:cNvSpPr>
            <p:nvPr/>
          </p:nvSpPr>
          <p:spPr bwMode="auto">
            <a:xfrm rot="16200000">
              <a:off x="1125538" y="2224088"/>
              <a:ext cx="920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0" name="Rectangle 36"/>
            <p:cNvSpPr>
              <a:spLocks noChangeArrowheads="1"/>
            </p:cNvSpPr>
            <p:nvPr/>
          </p:nvSpPr>
          <p:spPr bwMode="auto">
            <a:xfrm rot="16200000">
              <a:off x="1101726" y="2168525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1" name="Rectangle 37"/>
            <p:cNvSpPr>
              <a:spLocks noChangeArrowheads="1"/>
            </p:cNvSpPr>
            <p:nvPr/>
          </p:nvSpPr>
          <p:spPr bwMode="auto">
            <a:xfrm rot="16200000">
              <a:off x="1101726" y="2090738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2" name="Rectangle 38"/>
            <p:cNvSpPr>
              <a:spLocks noChangeArrowheads="1"/>
            </p:cNvSpPr>
            <p:nvPr/>
          </p:nvSpPr>
          <p:spPr bwMode="auto">
            <a:xfrm rot="16200000">
              <a:off x="1101726" y="2012950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3" name="Rectangle 39"/>
            <p:cNvSpPr>
              <a:spLocks noChangeArrowheads="1"/>
            </p:cNvSpPr>
            <p:nvPr/>
          </p:nvSpPr>
          <p:spPr bwMode="auto">
            <a:xfrm rot="16200000">
              <a:off x="1125538" y="1958975"/>
              <a:ext cx="920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4" name="Rectangle 40"/>
            <p:cNvSpPr>
              <a:spLocks noChangeArrowheads="1"/>
            </p:cNvSpPr>
            <p:nvPr/>
          </p:nvSpPr>
          <p:spPr bwMode="auto">
            <a:xfrm rot="16200000">
              <a:off x="1101726" y="1905000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5" name="Rectangle 41"/>
            <p:cNvSpPr>
              <a:spLocks noChangeArrowheads="1"/>
            </p:cNvSpPr>
            <p:nvPr/>
          </p:nvSpPr>
          <p:spPr bwMode="auto">
            <a:xfrm rot="16200000">
              <a:off x="1101726" y="1828800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6" name="Rectangle 42"/>
            <p:cNvSpPr>
              <a:spLocks noChangeArrowheads="1"/>
            </p:cNvSpPr>
            <p:nvPr/>
          </p:nvSpPr>
          <p:spPr bwMode="auto">
            <a:xfrm rot="16200000">
              <a:off x="1120775" y="1770063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7" name="Rectangle 43"/>
            <p:cNvSpPr>
              <a:spLocks noChangeArrowheads="1"/>
            </p:cNvSpPr>
            <p:nvPr/>
          </p:nvSpPr>
          <p:spPr bwMode="auto">
            <a:xfrm rot="16200000">
              <a:off x="1120775" y="1730375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[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8" name="Rectangle 44"/>
            <p:cNvSpPr>
              <a:spLocks noChangeArrowheads="1"/>
            </p:cNvSpPr>
            <p:nvPr/>
          </p:nvSpPr>
          <p:spPr bwMode="auto">
            <a:xfrm rot="16200000">
              <a:off x="1117600" y="1689100"/>
              <a:ext cx="10795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09" name="Rectangle 45"/>
            <p:cNvSpPr>
              <a:spLocks noChangeArrowheads="1"/>
            </p:cNvSpPr>
            <p:nvPr/>
          </p:nvSpPr>
          <p:spPr bwMode="auto">
            <a:xfrm rot="16200000">
              <a:off x="1120775" y="1644650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0" name="Rectangle 46"/>
            <p:cNvSpPr>
              <a:spLocks noChangeArrowheads="1"/>
            </p:cNvSpPr>
            <p:nvPr/>
          </p:nvSpPr>
          <p:spPr bwMode="auto">
            <a:xfrm>
              <a:off x="1323975" y="1427163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1" name="Rectangle 47"/>
            <p:cNvSpPr>
              <a:spLocks noChangeArrowheads="1"/>
            </p:cNvSpPr>
            <p:nvPr/>
          </p:nvSpPr>
          <p:spPr bwMode="auto">
            <a:xfrm>
              <a:off x="1325563" y="1604963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2" name="Rectangle 48"/>
            <p:cNvSpPr>
              <a:spLocks noChangeArrowheads="1"/>
            </p:cNvSpPr>
            <p:nvPr/>
          </p:nvSpPr>
          <p:spPr bwMode="auto">
            <a:xfrm>
              <a:off x="1327150" y="1790700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3" name="Rectangle 49"/>
            <p:cNvSpPr>
              <a:spLocks noChangeArrowheads="1"/>
            </p:cNvSpPr>
            <p:nvPr/>
          </p:nvSpPr>
          <p:spPr bwMode="auto">
            <a:xfrm>
              <a:off x="1323975" y="1965325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4" name="Rectangle 50"/>
            <p:cNvSpPr>
              <a:spLocks noChangeArrowheads="1"/>
            </p:cNvSpPr>
            <p:nvPr/>
          </p:nvSpPr>
          <p:spPr bwMode="auto">
            <a:xfrm>
              <a:off x="1325563" y="2147888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5" name="Rectangle 51"/>
            <p:cNvSpPr>
              <a:spLocks noChangeArrowheads="1"/>
            </p:cNvSpPr>
            <p:nvPr/>
          </p:nvSpPr>
          <p:spPr bwMode="auto">
            <a:xfrm>
              <a:off x="1870075" y="2390775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6" name="Rectangle 52"/>
            <p:cNvSpPr>
              <a:spLocks noChangeArrowheads="1"/>
            </p:cNvSpPr>
            <p:nvPr/>
          </p:nvSpPr>
          <p:spPr bwMode="auto">
            <a:xfrm>
              <a:off x="2930525" y="2384425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7" name="Rectangle 53"/>
            <p:cNvSpPr>
              <a:spLocks noChangeArrowheads="1"/>
            </p:cNvSpPr>
            <p:nvPr/>
          </p:nvSpPr>
          <p:spPr bwMode="auto">
            <a:xfrm>
              <a:off x="4017963" y="2392363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8" name="Rectangle 54"/>
            <p:cNvSpPr>
              <a:spLocks noChangeArrowheads="1"/>
            </p:cNvSpPr>
            <p:nvPr/>
          </p:nvSpPr>
          <p:spPr bwMode="auto">
            <a:xfrm>
              <a:off x="1281113" y="2316163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19" name="Rectangle 55"/>
            <p:cNvSpPr>
              <a:spLocks noChangeArrowheads="1"/>
            </p:cNvSpPr>
            <p:nvPr/>
          </p:nvSpPr>
          <p:spPr bwMode="auto">
            <a:xfrm>
              <a:off x="1281113" y="2487613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0" name="Rectangle 56"/>
            <p:cNvSpPr>
              <a:spLocks noChangeArrowheads="1"/>
            </p:cNvSpPr>
            <p:nvPr/>
          </p:nvSpPr>
          <p:spPr bwMode="auto">
            <a:xfrm>
              <a:off x="1281113" y="2678113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1" name="Rectangle 57"/>
            <p:cNvSpPr>
              <a:spLocks noChangeArrowheads="1"/>
            </p:cNvSpPr>
            <p:nvPr/>
          </p:nvSpPr>
          <p:spPr bwMode="auto">
            <a:xfrm>
              <a:off x="1285875" y="2852738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2" name="Rectangle 58"/>
            <p:cNvSpPr>
              <a:spLocks noChangeArrowheads="1"/>
            </p:cNvSpPr>
            <p:nvPr/>
          </p:nvSpPr>
          <p:spPr bwMode="auto">
            <a:xfrm>
              <a:off x="1285875" y="3021013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3" name="Rectangle 59"/>
            <p:cNvSpPr>
              <a:spLocks noChangeArrowheads="1"/>
            </p:cNvSpPr>
            <p:nvPr/>
          </p:nvSpPr>
          <p:spPr bwMode="auto">
            <a:xfrm>
              <a:off x="2030413" y="3173413"/>
              <a:ext cx="1555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4" name="Rectangle 60"/>
            <p:cNvSpPr>
              <a:spLocks noChangeArrowheads="1"/>
            </p:cNvSpPr>
            <p:nvPr/>
          </p:nvSpPr>
          <p:spPr bwMode="auto">
            <a:xfrm>
              <a:off x="2605088" y="3171825"/>
              <a:ext cx="2397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5" name="Rectangle 61"/>
            <p:cNvSpPr>
              <a:spLocks noChangeArrowheads="1"/>
            </p:cNvSpPr>
            <p:nvPr/>
          </p:nvSpPr>
          <p:spPr bwMode="auto">
            <a:xfrm>
              <a:off x="3232150" y="3170238"/>
              <a:ext cx="1778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Ti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6" name="Rectangle 62"/>
            <p:cNvSpPr>
              <a:spLocks noChangeArrowheads="1"/>
            </p:cNvSpPr>
            <p:nvPr/>
          </p:nvSpPr>
          <p:spPr bwMode="auto">
            <a:xfrm>
              <a:off x="3832225" y="3167063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Mn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7" name="Rectangle 63"/>
            <p:cNvSpPr>
              <a:spLocks noChangeArrowheads="1"/>
            </p:cNvSpPr>
            <p:nvPr/>
          </p:nvSpPr>
          <p:spPr bwMode="auto">
            <a:xfrm>
              <a:off x="4479925" y="3165475"/>
              <a:ext cx="2254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8" name="Rectangle 64"/>
            <p:cNvSpPr>
              <a:spLocks noChangeArrowheads="1"/>
            </p:cNvSpPr>
            <p:nvPr/>
          </p:nvSpPr>
          <p:spPr bwMode="auto">
            <a:xfrm>
              <a:off x="5091113" y="3167063"/>
              <a:ext cx="1936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29" name="Rectangle 65"/>
            <p:cNvSpPr>
              <a:spLocks noChangeArrowheads="1"/>
            </p:cNvSpPr>
            <p:nvPr/>
          </p:nvSpPr>
          <p:spPr bwMode="auto">
            <a:xfrm>
              <a:off x="5694363" y="3168650"/>
              <a:ext cx="2397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30" name="Rectangle 66"/>
            <p:cNvSpPr>
              <a:spLocks noChangeArrowheads="1"/>
            </p:cNvSpPr>
            <p:nvPr/>
          </p:nvSpPr>
          <p:spPr bwMode="auto">
            <a:xfrm>
              <a:off x="6319838" y="3170238"/>
              <a:ext cx="2397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31" name="Rectangle 67"/>
            <p:cNvSpPr>
              <a:spLocks noChangeArrowheads="1"/>
            </p:cNvSpPr>
            <p:nvPr/>
          </p:nvSpPr>
          <p:spPr bwMode="auto">
            <a:xfrm>
              <a:off x="6950075" y="3171825"/>
              <a:ext cx="2016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Sr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32" name="Rectangle 68"/>
            <p:cNvSpPr>
              <a:spLocks noChangeArrowheads="1"/>
            </p:cNvSpPr>
            <p:nvPr/>
          </p:nvSpPr>
          <p:spPr bwMode="auto">
            <a:xfrm>
              <a:off x="7554913" y="3173413"/>
              <a:ext cx="2317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Ba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33" name="Rectangle 69"/>
            <p:cNvSpPr>
              <a:spLocks noChangeArrowheads="1"/>
            </p:cNvSpPr>
            <p:nvPr/>
          </p:nvSpPr>
          <p:spPr bwMode="auto">
            <a:xfrm>
              <a:off x="1641475" y="1919288"/>
              <a:ext cx="92075" cy="29845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4" name="Rectangle 70"/>
            <p:cNvSpPr>
              <a:spLocks noChangeArrowheads="1"/>
            </p:cNvSpPr>
            <p:nvPr/>
          </p:nvSpPr>
          <p:spPr bwMode="auto">
            <a:xfrm>
              <a:off x="2720975" y="2203450"/>
              <a:ext cx="92075" cy="1270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5" name="Rectangle 71"/>
            <p:cNvSpPr>
              <a:spLocks noChangeArrowheads="1"/>
            </p:cNvSpPr>
            <p:nvPr/>
          </p:nvSpPr>
          <p:spPr bwMode="auto">
            <a:xfrm>
              <a:off x="3795713" y="2205038"/>
              <a:ext cx="93662" cy="11112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6" name="Rectangle 72"/>
            <p:cNvSpPr>
              <a:spLocks noChangeArrowheads="1"/>
            </p:cNvSpPr>
            <p:nvPr/>
          </p:nvSpPr>
          <p:spPr bwMode="auto">
            <a:xfrm>
              <a:off x="4875213" y="2214563"/>
              <a:ext cx="92075" cy="11112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7" name="Rectangle 73"/>
            <p:cNvSpPr>
              <a:spLocks noChangeArrowheads="1"/>
            </p:cNvSpPr>
            <p:nvPr/>
          </p:nvSpPr>
          <p:spPr bwMode="auto">
            <a:xfrm>
              <a:off x="5953125" y="2189163"/>
              <a:ext cx="93662" cy="23812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8" name="Rectangle 74"/>
            <p:cNvSpPr>
              <a:spLocks noChangeArrowheads="1"/>
            </p:cNvSpPr>
            <p:nvPr/>
          </p:nvSpPr>
          <p:spPr bwMode="auto">
            <a:xfrm>
              <a:off x="7031038" y="2179638"/>
              <a:ext cx="92075" cy="3175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39" name="Rectangle 75"/>
            <p:cNvSpPr>
              <a:spLocks noChangeArrowheads="1"/>
            </p:cNvSpPr>
            <p:nvPr/>
          </p:nvSpPr>
          <p:spPr bwMode="auto">
            <a:xfrm>
              <a:off x="1735138" y="2182813"/>
              <a:ext cx="92075" cy="3492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0" name="Rectangle 76"/>
            <p:cNvSpPr>
              <a:spLocks noChangeArrowheads="1"/>
            </p:cNvSpPr>
            <p:nvPr/>
          </p:nvSpPr>
          <p:spPr bwMode="auto">
            <a:xfrm>
              <a:off x="2814638" y="1638300"/>
              <a:ext cx="92075" cy="57943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1" name="Rectangle 77"/>
            <p:cNvSpPr>
              <a:spLocks noChangeArrowheads="1"/>
            </p:cNvSpPr>
            <p:nvPr/>
          </p:nvSpPr>
          <p:spPr bwMode="auto">
            <a:xfrm>
              <a:off x="6046788" y="2212975"/>
              <a:ext cx="93662" cy="3492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2" name="Rectangle 78"/>
            <p:cNvSpPr>
              <a:spLocks noChangeArrowheads="1"/>
            </p:cNvSpPr>
            <p:nvPr/>
          </p:nvSpPr>
          <p:spPr bwMode="auto">
            <a:xfrm>
              <a:off x="7124700" y="2211388"/>
              <a:ext cx="93662" cy="3333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3" name="Rectangle 79"/>
            <p:cNvSpPr>
              <a:spLocks noChangeArrowheads="1"/>
            </p:cNvSpPr>
            <p:nvPr/>
          </p:nvSpPr>
          <p:spPr bwMode="auto">
            <a:xfrm>
              <a:off x="1828800" y="2139950"/>
              <a:ext cx="93662" cy="77787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4" name="Rectangle 80"/>
            <p:cNvSpPr>
              <a:spLocks noChangeArrowheads="1"/>
            </p:cNvSpPr>
            <p:nvPr/>
          </p:nvSpPr>
          <p:spPr bwMode="auto">
            <a:xfrm>
              <a:off x="2908300" y="2217738"/>
              <a:ext cx="93662" cy="77787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5" name="Rectangle 81"/>
            <p:cNvSpPr>
              <a:spLocks noChangeArrowheads="1"/>
            </p:cNvSpPr>
            <p:nvPr/>
          </p:nvSpPr>
          <p:spPr bwMode="auto">
            <a:xfrm>
              <a:off x="3983038" y="2203450"/>
              <a:ext cx="93662" cy="1270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6" name="Rectangle 82"/>
            <p:cNvSpPr>
              <a:spLocks noChangeArrowheads="1"/>
            </p:cNvSpPr>
            <p:nvPr/>
          </p:nvSpPr>
          <p:spPr bwMode="auto">
            <a:xfrm>
              <a:off x="5064125" y="2166938"/>
              <a:ext cx="92075" cy="47625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7" name="Rectangle 83"/>
            <p:cNvSpPr>
              <a:spLocks noChangeArrowheads="1"/>
            </p:cNvSpPr>
            <p:nvPr/>
          </p:nvSpPr>
          <p:spPr bwMode="auto">
            <a:xfrm>
              <a:off x="6140450" y="1882775"/>
              <a:ext cx="93662" cy="33020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8" name="Rectangle 84"/>
            <p:cNvSpPr>
              <a:spLocks noChangeArrowheads="1"/>
            </p:cNvSpPr>
            <p:nvPr/>
          </p:nvSpPr>
          <p:spPr bwMode="auto">
            <a:xfrm>
              <a:off x="7218363" y="2211388"/>
              <a:ext cx="93662" cy="93662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49" name="Rectangle 85"/>
            <p:cNvSpPr>
              <a:spLocks noChangeArrowheads="1"/>
            </p:cNvSpPr>
            <p:nvPr/>
          </p:nvSpPr>
          <p:spPr bwMode="auto">
            <a:xfrm>
              <a:off x="1924050" y="2217738"/>
              <a:ext cx="92075" cy="79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0" name="Rectangle 86"/>
            <p:cNvSpPr>
              <a:spLocks noChangeArrowheads="1"/>
            </p:cNvSpPr>
            <p:nvPr/>
          </p:nvSpPr>
          <p:spPr bwMode="auto">
            <a:xfrm>
              <a:off x="3003550" y="1647825"/>
              <a:ext cx="92075" cy="56832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1" name="Rectangle 87"/>
            <p:cNvSpPr>
              <a:spLocks noChangeArrowheads="1"/>
            </p:cNvSpPr>
            <p:nvPr/>
          </p:nvSpPr>
          <p:spPr bwMode="auto">
            <a:xfrm>
              <a:off x="4078288" y="2216150"/>
              <a:ext cx="93662" cy="127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2" name="Rectangle 88"/>
            <p:cNvSpPr>
              <a:spLocks noChangeArrowheads="1"/>
            </p:cNvSpPr>
            <p:nvPr/>
          </p:nvSpPr>
          <p:spPr bwMode="auto">
            <a:xfrm>
              <a:off x="5157788" y="2211388"/>
              <a:ext cx="92075" cy="317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3" name="Rectangle 89"/>
            <p:cNvSpPr>
              <a:spLocks noChangeArrowheads="1"/>
            </p:cNvSpPr>
            <p:nvPr/>
          </p:nvSpPr>
          <p:spPr bwMode="auto">
            <a:xfrm>
              <a:off x="6235700" y="2212975"/>
              <a:ext cx="92075" cy="2857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4" name="Rectangle 90"/>
            <p:cNvSpPr>
              <a:spLocks noChangeArrowheads="1"/>
            </p:cNvSpPr>
            <p:nvPr/>
          </p:nvSpPr>
          <p:spPr bwMode="auto">
            <a:xfrm>
              <a:off x="2016125" y="1974850"/>
              <a:ext cx="92075" cy="242887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5" name="Rectangle 91"/>
            <p:cNvSpPr>
              <a:spLocks noChangeArrowheads="1"/>
            </p:cNvSpPr>
            <p:nvPr/>
          </p:nvSpPr>
          <p:spPr bwMode="auto">
            <a:xfrm>
              <a:off x="3095625" y="2203450"/>
              <a:ext cx="92075" cy="15875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6" name="Rectangle 92"/>
            <p:cNvSpPr>
              <a:spLocks noChangeArrowheads="1"/>
            </p:cNvSpPr>
            <p:nvPr/>
          </p:nvSpPr>
          <p:spPr bwMode="auto">
            <a:xfrm>
              <a:off x="4170363" y="2193925"/>
              <a:ext cx="93662" cy="23812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7" name="Rectangle 93"/>
            <p:cNvSpPr>
              <a:spLocks noChangeArrowheads="1"/>
            </p:cNvSpPr>
            <p:nvPr/>
          </p:nvSpPr>
          <p:spPr bwMode="auto">
            <a:xfrm>
              <a:off x="6327775" y="2024063"/>
              <a:ext cx="93662" cy="19050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8" name="Rectangle 94"/>
            <p:cNvSpPr>
              <a:spLocks noChangeArrowheads="1"/>
            </p:cNvSpPr>
            <p:nvPr/>
          </p:nvSpPr>
          <p:spPr bwMode="auto">
            <a:xfrm>
              <a:off x="7405688" y="2203450"/>
              <a:ext cx="92075" cy="9525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59" name="Rectangle 95"/>
            <p:cNvSpPr>
              <a:spLocks noChangeArrowheads="1"/>
            </p:cNvSpPr>
            <p:nvPr/>
          </p:nvSpPr>
          <p:spPr bwMode="auto">
            <a:xfrm>
              <a:off x="2109788" y="1909763"/>
              <a:ext cx="93662" cy="30797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0" name="Rectangle 96"/>
            <p:cNvSpPr>
              <a:spLocks noChangeArrowheads="1"/>
            </p:cNvSpPr>
            <p:nvPr/>
          </p:nvSpPr>
          <p:spPr bwMode="auto">
            <a:xfrm>
              <a:off x="3189288" y="2216150"/>
              <a:ext cx="93662" cy="1587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1" name="Rectangle 97"/>
            <p:cNvSpPr>
              <a:spLocks noChangeArrowheads="1"/>
            </p:cNvSpPr>
            <p:nvPr/>
          </p:nvSpPr>
          <p:spPr bwMode="auto">
            <a:xfrm>
              <a:off x="4265613" y="2208213"/>
              <a:ext cx="92075" cy="7937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2" name="Rectangle 98"/>
            <p:cNvSpPr>
              <a:spLocks noChangeArrowheads="1"/>
            </p:cNvSpPr>
            <p:nvPr/>
          </p:nvSpPr>
          <p:spPr bwMode="auto">
            <a:xfrm>
              <a:off x="6421438" y="2212975"/>
              <a:ext cx="93662" cy="23812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3" name="Rectangle 99"/>
            <p:cNvSpPr>
              <a:spLocks noChangeArrowheads="1"/>
            </p:cNvSpPr>
            <p:nvPr/>
          </p:nvSpPr>
          <p:spPr bwMode="auto">
            <a:xfrm>
              <a:off x="7499350" y="2211388"/>
              <a:ext cx="93662" cy="42862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4" name="Rectangle 100"/>
            <p:cNvSpPr>
              <a:spLocks noChangeArrowheads="1"/>
            </p:cNvSpPr>
            <p:nvPr/>
          </p:nvSpPr>
          <p:spPr bwMode="auto">
            <a:xfrm>
              <a:off x="2205038" y="2217738"/>
              <a:ext cx="92075" cy="1270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5" name="Rectangle 101"/>
            <p:cNvSpPr>
              <a:spLocks noChangeArrowheads="1"/>
            </p:cNvSpPr>
            <p:nvPr/>
          </p:nvSpPr>
          <p:spPr bwMode="auto">
            <a:xfrm>
              <a:off x="3284538" y="2211388"/>
              <a:ext cx="92075" cy="635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6" name="Rectangle 102"/>
            <p:cNvSpPr>
              <a:spLocks noChangeArrowheads="1"/>
            </p:cNvSpPr>
            <p:nvPr/>
          </p:nvSpPr>
          <p:spPr bwMode="auto">
            <a:xfrm>
              <a:off x="4359275" y="2216150"/>
              <a:ext cx="93662" cy="635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7" name="Rectangle 103"/>
            <p:cNvSpPr>
              <a:spLocks noChangeArrowheads="1"/>
            </p:cNvSpPr>
            <p:nvPr/>
          </p:nvSpPr>
          <p:spPr bwMode="auto">
            <a:xfrm>
              <a:off x="5438775" y="2216150"/>
              <a:ext cx="92075" cy="879475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8" name="Rectangle 104"/>
            <p:cNvSpPr>
              <a:spLocks noChangeArrowheads="1"/>
            </p:cNvSpPr>
            <p:nvPr/>
          </p:nvSpPr>
          <p:spPr bwMode="auto">
            <a:xfrm>
              <a:off x="6516688" y="2197100"/>
              <a:ext cx="92075" cy="17462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69" name="Rectangle 105"/>
            <p:cNvSpPr>
              <a:spLocks noChangeArrowheads="1"/>
            </p:cNvSpPr>
            <p:nvPr/>
          </p:nvSpPr>
          <p:spPr bwMode="auto">
            <a:xfrm>
              <a:off x="2298700" y="1895475"/>
              <a:ext cx="92075" cy="322262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0" name="Rectangle 106"/>
            <p:cNvSpPr>
              <a:spLocks noChangeArrowheads="1"/>
            </p:cNvSpPr>
            <p:nvPr/>
          </p:nvSpPr>
          <p:spPr bwMode="auto">
            <a:xfrm>
              <a:off x="3378200" y="2217738"/>
              <a:ext cx="92075" cy="2222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1" name="Rectangle 107"/>
            <p:cNvSpPr>
              <a:spLocks noChangeArrowheads="1"/>
            </p:cNvSpPr>
            <p:nvPr/>
          </p:nvSpPr>
          <p:spPr bwMode="auto">
            <a:xfrm>
              <a:off x="4452938" y="2197100"/>
              <a:ext cx="93662" cy="1905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2" name="Rectangle 108"/>
            <p:cNvSpPr>
              <a:spLocks noChangeArrowheads="1"/>
            </p:cNvSpPr>
            <p:nvPr/>
          </p:nvSpPr>
          <p:spPr bwMode="auto">
            <a:xfrm>
              <a:off x="5534025" y="2216150"/>
              <a:ext cx="92075" cy="11112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3" name="Rectangle 109"/>
            <p:cNvSpPr>
              <a:spLocks noChangeArrowheads="1"/>
            </p:cNvSpPr>
            <p:nvPr/>
          </p:nvSpPr>
          <p:spPr bwMode="auto">
            <a:xfrm>
              <a:off x="6610350" y="2184400"/>
              <a:ext cx="93662" cy="30162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4" name="Rectangle 110"/>
            <p:cNvSpPr>
              <a:spLocks noChangeArrowheads="1"/>
            </p:cNvSpPr>
            <p:nvPr/>
          </p:nvSpPr>
          <p:spPr bwMode="auto">
            <a:xfrm>
              <a:off x="7688263" y="2206625"/>
              <a:ext cx="93662" cy="635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5" name="Rectangle 111"/>
            <p:cNvSpPr>
              <a:spLocks noChangeArrowheads="1"/>
            </p:cNvSpPr>
            <p:nvPr/>
          </p:nvSpPr>
          <p:spPr bwMode="auto">
            <a:xfrm>
              <a:off x="2392363" y="2205038"/>
              <a:ext cx="93662" cy="127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6" name="Rectangle 112"/>
            <p:cNvSpPr>
              <a:spLocks noChangeArrowheads="1"/>
            </p:cNvSpPr>
            <p:nvPr/>
          </p:nvSpPr>
          <p:spPr bwMode="auto">
            <a:xfrm>
              <a:off x="3471863" y="2019300"/>
              <a:ext cx="93662" cy="198437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7" name="Rectangle 113"/>
            <p:cNvSpPr>
              <a:spLocks noChangeArrowheads="1"/>
            </p:cNvSpPr>
            <p:nvPr/>
          </p:nvSpPr>
          <p:spPr bwMode="auto">
            <a:xfrm>
              <a:off x="4546600" y="2216150"/>
              <a:ext cx="93662" cy="579437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8" name="Rectangle 114"/>
            <p:cNvSpPr>
              <a:spLocks noChangeArrowheads="1"/>
            </p:cNvSpPr>
            <p:nvPr/>
          </p:nvSpPr>
          <p:spPr bwMode="auto">
            <a:xfrm>
              <a:off x="6704013" y="2214563"/>
              <a:ext cx="93662" cy="4127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79" name="Rectangle 115"/>
            <p:cNvSpPr>
              <a:spLocks noChangeArrowheads="1"/>
            </p:cNvSpPr>
            <p:nvPr/>
          </p:nvSpPr>
          <p:spPr bwMode="auto">
            <a:xfrm>
              <a:off x="2486025" y="2217738"/>
              <a:ext cx="92075" cy="7937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0" name="Rectangle 116"/>
            <p:cNvSpPr>
              <a:spLocks noChangeArrowheads="1"/>
            </p:cNvSpPr>
            <p:nvPr/>
          </p:nvSpPr>
          <p:spPr bwMode="auto">
            <a:xfrm>
              <a:off x="3565525" y="2217738"/>
              <a:ext cx="92075" cy="171450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1" name="Rectangle 117"/>
            <p:cNvSpPr>
              <a:spLocks noChangeArrowheads="1"/>
            </p:cNvSpPr>
            <p:nvPr/>
          </p:nvSpPr>
          <p:spPr bwMode="auto">
            <a:xfrm>
              <a:off x="4640263" y="2216150"/>
              <a:ext cx="92075" cy="661987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2" name="Rectangle 118"/>
            <p:cNvSpPr>
              <a:spLocks noChangeArrowheads="1"/>
            </p:cNvSpPr>
            <p:nvPr/>
          </p:nvSpPr>
          <p:spPr bwMode="auto">
            <a:xfrm>
              <a:off x="5105400" y="2400300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83" name="Rectangle 119"/>
            <p:cNvSpPr>
              <a:spLocks noChangeArrowheads="1"/>
            </p:cNvSpPr>
            <p:nvPr/>
          </p:nvSpPr>
          <p:spPr bwMode="auto">
            <a:xfrm>
              <a:off x="6167438" y="2398713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84" name="Rectangle 120"/>
            <p:cNvSpPr>
              <a:spLocks noChangeArrowheads="1"/>
            </p:cNvSpPr>
            <p:nvPr/>
          </p:nvSpPr>
          <p:spPr bwMode="auto">
            <a:xfrm>
              <a:off x="7229475" y="2397125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4985" name="Rectangle 121"/>
            <p:cNvSpPr>
              <a:spLocks noChangeArrowheads="1"/>
            </p:cNvSpPr>
            <p:nvPr/>
          </p:nvSpPr>
          <p:spPr bwMode="auto">
            <a:xfrm>
              <a:off x="1909763" y="3224213"/>
              <a:ext cx="96837" cy="5080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6" name="Rectangle 122"/>
            <p:cNvSpPr>
              <a:spLocks noChangeArrowheads="1"/>
            </p:cNvSpPr>
            <p:nvPr/>
          </p:nvSpPr>
          <p:spPr bwMode="auto">
            <a:xfrm>
              <a:off x="2493963" y="3224213"/>
              <a:ext cx="98425" cy="508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7" name="Rectangle 123"/>
            <p:cNvSpPr>
              <a:spLocks noChangeArrowheads="1"/>
            </p:cNvSpPr>
            <p:nvPr/>
          </p:nvSpPr>
          <p:spPr bwMode="auto">
            <a:xfrm>
              <a:off x="3119438" y="3224213"/>
              <a:ext cx="98425" cy="5080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8" name="Rectangle 124"/>
            <p:cNvSpPr>
              <a:spLocks noChangeArrowheads="1"/>
            </p:cNvSpPr>
            <p:nvPr/>
          </p:nvSpPr>
          <p:spPr bwMode="auto">
            <a:xfrm>
              <a:off x="3719513" y="3225800"/>
              <a:ext cx="96837" cy="508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89" name="Rectangle 125"/>
            <p:cNvSpPr>
              <a:spLocks noChangeArrowheads="1"/>
            </p:cNvSpPr>
            <p:nvPr/>
          </p:nvSpPr>
          <p:spPr bwMode="auto">
            <a:xfrm>
              <a:off x="4365625" y="3225800"/>
              <a:ext cx="96837" cy="5080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0" name="Rectangle 126"/>
            <p:cNvSpPr>
              <a:spLocks noChangeArrowheads="1"/>
            </p:cNvSpPr>
            <p:nvPr/>
          </p:nvSpPr>
          <p:spPr bwMode="auto">
            <a:xfrm>
              <a:off x="4976813" y="3225800"/>
              <a:ext cx="96837" cy="49212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1" name="Rectangle 127"/>
            <p:cNvSpPr>
              <a:spLocks noChangeArrowheads="1"/>
            </p:cNvSpPr>
            <p:nvPr/>
          </p:nvSpPr>
          <p:spPr bwMode="auto">
            <a:xfrm>
              <a:off x="5578475" y="3225800"/>
              <a:ext cx="96837" cy="5080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2" name="Rectangle 128"/>
            <p:cNvSpPr>
              <a:spLocks noChangeArrowheads="1"/>
            </p:cNvSpPr>
            <p:nvPr/>
          </p:nvSpPr>
          <p:spPr bwMode="auto">
            <a:xfrm>
              <a:off x="6211888" y="3224213"/>
              <a:ext cx="96837" cy="508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3" name="Rectangle 129"/>
            <p:cNvSpPr>
              <a:spLocks noChangeArrowheads="1"/>
            </p:cNvSpPr>
            <p:nvPr/>
          </p:nvSpPr>
          <p:spPr bwMode="auto">
            <a:xfrm>
              <a:off x="6840538" y="3224213"/>
              <a:ext cx="96837" cy="508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4" name="Rectangle 130"/>
            <p:cNvSpPr>
              <a:spLocks noChangeArrowheads="1"/>
            </p:cNvSpPr>
            <p:nvPr/>
          </p:nvSpPr>
          <p:spPr bwMode="auto">
            <a:xfrm>
              <a:off x="7442200" y="3224213"/>
              <a:ext cx="96837" cy="50800"/>
            </a:xfrm>
            <a:prstGeom prst="rect">
              <a:avLst/>
            </a:prstGeom>
            <a:solidFill>
              <a:srgbClr val="CC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5" name="Line 131"/>
            <p:cNvSpPr>
              <a:spLocks noChangeShapeType="1"/>
            </p:cNvSpPr>
            <p:nvPr/>
          </p:nvSpPr>
          <p:spPr bwMode="auto">
            <a:xfrm>
              <a:off x="2649538" y="1327150"/>
              <a:ext cx="1587" cy="1779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6" name="Line 132"/>
            <p:cNvSpPr>
              <a:spLocks noChangeShapeType="1"/>
            </p:cNvSpPr>
            <p:nvPr/>
          </p:nvSpPr>
          <p:spPr bwMode="auto">
            <a:xfrm>
              <a:off x="3729038" y="1327150"/>
              <a:ext cx="1587" cy="1779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7" name="Line 133"/>
            <p:cNvSpPr>
              <a:spLocks noChangeShapeType="1"/>
            </p:cNvSpPr>
            <p:nvPr/>
          </p:nvSpPr>
          <p:spPr bwMode="auto">
            <a:xfrm>
              <a:off x="5891213" y="1327150"/>
              <a:ext cx="1587" cy="178117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8" name="Line 134"/>
            <p:cNvSpPr>
              <a:spLocks noChangeShapeType="1"/>
            </p:cNvSpPr>
            <p:nvPr/>
          </p:nvSpPr>
          <p:spPr bwMode="auto">
            <a:xfrm>
              <a:off x="6961188" y="1328738"/>
              <a:ext cx="1587" cy="1779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4999" name="Line 135"/>
            <p:cNvSpPr>
              <a:spLocks noChangeShapeType="1"/>
            </p:cNvSpPr>
            <p:nvPr/>
          </p:nvSpPr>
          <p:spPr bwMode="auto">
            <a:xfrm>
              <a:off x="4808538" y="1328738"/>
              <a:ext cx="1587" cy="178117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000" name="Line 136"/>
            <p:cNvSpPr>
              <a:spLocks noChangeShapeType="1"/>
            </p:cNvSpPr>
            <p:nvPr/>
          </p:nvSpPr>
          <p:spPr bwMode="auto">
            <a:xfrm flipV="1">
              <a:off x="1571625" y="2216150"/>
              <a:ext cx="6465887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125" name="Rectangle 261"/>
            <p:cNvSpPr>
              <a:spLocks noChangeArrowheads="1"/>
            </p:cNvSpPr>
            <p:nvPr/>
          </p:nvSpPr>
          <p:spPr bwMode="auto">
            <a:xfrm>
              <a:off x="1631950" y="1357313"/>
              <a:ext cx="296862" cy="236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69" name="Csoportba foglalás 268"/>
          <p:cNvGrpSpPr/>
          <p:nvPr/>
        </p:nvGrpSpPr>
        <p:grpSpPr>
          <a:xfrm>
            <a:off x="1371600" y="990600"/>
            <a:ext cx="6891338" cy="2857501"/>
            <a:chOff x="1143000" y="6858000"/>
            <a:chExt cx="6891338" cy="2857501"/>
          </a:xfrm>
        </p:grpSpPr>
        <p:pic>
          <p:nvPicPr>
            <p:cNvPr id="27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36825" y="6858000"/>
              <a:ext cx="1343025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1" name="Rectangle 6"/>
            <p:cNvSpPr>
              <a:spLocks noChangeArrowheads="1"/>
            </p:cNvSpPr>
            <p:nvPr/>
          </p:nvSpPr>
          <p:spPr bwMode="auto">
            <a:xfrm>
              <a:off x="2619375" y="6913563"/>
              <a:ext cx="236538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72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4775" y="6858000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3" name="Rectangle 8"/>
            <p:cNvSpPr>
              <a:spLocks noChangeArrowheads="1"/>
            </p:cNvSpPr>
            <p:nvPr/>
          </p:nvSpPr>
          <p:spPr bwMode="auto">
            <a:xfrm>
              <a:off x="3979863" y="6904038"/>
              <a:ext cx="366713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Ca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74" name="Picture 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919538" y="8174038"/>
              <a:ext cx="1343025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5" name="Rectangle 10"/>
            <p:cNvSpPr>
              <a:spLocks noChangeArrowheads="1"/>
            </p:cNvSpPr>
            <p:nvPr/>
          </p:nvSpPr>
          <p:spPr bwMode="auto">
            <a:xfrm>
              <a:off x="4024313" y="8220075"/>
              <a:ext cx="342900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Zn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76" name="Picture 1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683375" y="6858000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7" name="Rectangle 12"/>
            <p:cNvSpPr>
              <a:spLocks noChangeArrowheads="1"/>
            </p:cNvSpPr>
            <p:nvPr/>
          </p:nvSpPr>
          <p:spPr bwMode="auto">
            <a:xfrm>
              <a:off x="6754813" y="6913563"/>
              <a:ext cx="390525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Mn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78" name="Picture 1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00663" y="8174038"/>
              <a:ext cx="1343025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9" name="Rectangle 14"/>
            <p:cNvSpPr>
              <a:spLocks noChangeArrowheads="1"/>
            </p:cNvSpPr>
            <p:nvPr/>
          </p:nvSpPr>
          <p:spPr bwMode="auto">
            <a:xfrm>
              <a:off x="5384800" y="8229600"/>
              <a:ext cx="366713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Rb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0" name="Picture 1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1143000" y="8174038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1" name="Rectangle 16"/>
            <p:cNvSpPr>
              <a:spLocks noChangeArrowheads="1"/>
            </p:cNvSpPr>
            <p:nvPr/>
          </p:nvSpPr>
          <p:spPr bwMode="auto">
            <a:xfrm>
              <a:off x="1231900" y="8229600"/>
              <a:ext cx="342900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2" name="Picture 1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1143000" y="6858000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3" name="Rectangle 18"/>
            <p:cNvSpPr>
              <a:spLocks noChangeArrowheads="1"/>
            </p:cNvSpPr>
            <p:nvPr/>
          </p:nvSpPr>
          <p:spPr bwMode="auto">
            <a:xfrm>
              <a:off x="1258888" y="6913563"/>
              <a:ext cx="284163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4" name="Picture 19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6683375" y="8174038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5" name="Rectangle 20"/>
            <p:cNvSpPr>
              <a:spLocks noChangeArrowheads="1"/>
            </p:cNvSpPr>
            <p:nvPr/>
          </p:nvSpPr>
          <p:spPr bwMode="auto">
            <a:xfrm>
              <a:off x="6762750" y="8229600"/>
              <a:ext cx="306388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Sr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6" name="Picture 21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295900" y="6858000"/>
              <a:ext cx="1352550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7" name="Rectangle 22"/>
            <p:cNvSpPr>
              <a:spLocks noChangeArrowheads="1"/>
            </p:cNvSpPr>
            <p:nvPr/>
          </p:nvSpPr>
          <p:spPr bwMode="auto">
            <a:xfrm>
              <a:off x="5384800" y="6921500"/>
              <a:ext cx="271463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88" name="Picture 23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532063" y="8174038"/>
              <a:ext cx="1350963" cy="12715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89" name="Rectangle 24"/>
            <p:cNvSpPr>
              <a:spLocks noChangeArrowheads="1"/>
            </p:cNvSpPr>
            <p:nvPr/>
          </p:nvSpPr>
          <p:spPr bwMode="auto">
            <a:xfrm>
              <a:off x="2609850" y="8220075"/>
              <a:ext cx="295275" cy="287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Ni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0" name="Rectangle 25"/>
            <p:cNvSpPr>
              <a:spLocks noChangeArrowheads="1"/>
            </p:cNvSpPr>
            <p:nvPr/>
          </p:nvSpPr>
          <p:spPr bwMode="auto">
            <a:xfrm>
              <a:off x="2660650" y="9551988"/>
              <a:ext cx="533400" cy="523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1" name="Rectangle 26"/>
            <p:cNvSpPr>
              <a:spLocks noChangeArrowheads="1"/>
            </p:cNvSpPr>
            <p:nvPr/>
          </p:nvSpPr>
          <p:spPr bwMode="auto">
            <a:xfrm>
              <a:off x="2660650" y="9551988"/>
              <a:ext cx="533400" cy="52388"/>
            </a:xfrm>
            <a:prstGeom prst="rect">
              <a:avLst/>
            </a:prstGeom>
            <a:noFill/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2" name="Rectangle 27"/>
            <p:cNvSpPr>
              <a:spLocks noChangeArrowheads="1"/>
            </p:cNvSpPr>
            <p:nvPr/>
          </p:nvSpPr>
          <p:spPr bwMode="auto">
            <a:xfrm>
              <a:off x="3248025" y="9485313"/>
              <a:ext cx="542925" cy="20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 µm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3" name="Rectangle 51"/>
            <p:cNvSpPr>
              <a:spLocks noChangeArrowheads="1"/>
            </p:cNvSpPr>
            <p:nvPr/>
          </p:nvSpPr>
          <p:spPr bwMode="auto">
            <a:xfrm>
              <a:off x="1192213" y="9478963"/>
              <a:ext cx="295275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(a)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95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Faktor analízis – D11 Ni(II</a:t>
            </a:r>
            <a:r>
              <a:rPr lang="hu-H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3" name="Téglalap 162"/>
          <p:cNvSpPr/>
          <p:nvPr/>
        </p:nvSpPr>
        <p:spPr>
          <a:xfrm>
            <a:off x="1600200" y="6248400"/>
            <a:ext cx="43455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Ni: agyagos mátrixhoz rendelhető faktorban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Átellenes sarkain kerekített téglalap 126"/>
          <p:cNvSpPr/>
          <p:nvPr/>
        </p:nvSpPr>
        <p:spPr>
          <a:xfrm>
            <a:off x="304800" y="914400"/>
            <a:ext cx="84582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pSp>
        <p:nvGrpSpPr>
          <p:cNvPr id="2" name="Csoportba foglalás 1"/>
          <p:cNvGrpSpPr/>
          <p:nvPr/>
        </p:nvGrpSpPr>
        <p:grpSpPr>
          <a:xfrm>
            <a:off x="1066800" y="4230688"/>
            <a:ext cx="6964363" cy="2093912"/>
            <a:chOff x="1071562" y="3529013"/>
            <a:chExt cx="6964363" cy="2093912"/>
          </a:xfrm>
        </p:grpSpPr>
        <p:sp>
          <p:nvSpPr>
            <p:cNvPr id="3" name="Rectangle 137"/>
            <p:cNvSpPr>
              <a:spLocks noChangeArrowheads="1"/>
            </p:cNvSpPr>
            <p:nvPr/>
          </p:nvSpPr>
          <p:spPr bwMode="auto">
            <a:xfrm>
              <a:off x="1566863" y="3590925"/>
              <a:ext cx="6467475" cy="1779587"/>
            </a:xfrm>
            <a:prstGeom prst="rect">
              <a:avLst/>
            </a:prstGeom>
            <a:noFill/>
            <a:ln w="5">
              <a:solidFill>
                <a:srgbClr val="1F1A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" name="Line 138"/>
            <p:cNvSpPr>
              <a:spLocks noChangeShapeType="1"/>
            </p:cNvSpPr>
            <p:nvPr/>
          </p:nvSpPr>
          <p:spPr bwMode="auto">
            <a:xfrm>
              <a:off x="1566863" y="4303713"/>
              <a:ext cx="1905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" name="Line 139"/>
            <p:cNvSpPr>
              <a:spLocks noChangeShapeType="1"/>
            </p:cNvSpPr>
            <p:nvPr/>
          </p:nvSpPr>
          <p:spPr bwMode="auto">
            <a:xfrm>
              <a:off x="1568450" y="4659313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Line 140"/>
            <p:cNvSpPr>
              <a:spLocks noChangeShapeType="1"/>
            </p:cNvSpPr>
            <p:nvPr/>
          </p:nvSpPr>
          <p:spPr bwMode="auto">
            <a:xfrm>
              <a:off x="1568450" y="5013325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141"/>
            <p:cNvSpPr>
              <a:spLocks noChangeShapeType="1"/>
            </p:cNvSpPr>
            <p:nvPr/>
          </p:nvSpPr>
          <p:spPr bwMode="auto">
            <a:xfrm>
              <a:off x="1566863" y="5191125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142"/>
            <p:cNvSpPr>
              <a:spLocks noChangeShapeType="1"/>
            </p:cNvSpPr>
            <p:nvPr/>
          </p:nvSpPr>
          <p:spPr bwMode="auto">
            <a:xfrm>
              <a:off x="1566863" y="4835525"/>
              <a:ext cx="1905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143"/>
            <p:cNvSpPr>
              <a:spLocks noChangeShapeType="1"/>
            </p:cNvSpPr>
            <p:nvPr/>
          </p:nvSpPr>
          <p:spPr bwMode="auto">
            <a:xfrm>
              <a:off x="1568450" y="4124325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144"/>
            <p:cNvSpPr>
              <a:spLocks noChangeShapeType="1"/>
            </p:cNvSpPr>
            <p:nvPr/>
          </p:nvSpPr>
          <p:spPr bwMode="auto">
            <a:xfrm>
              <a:off x="1568450" y="3946525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145"/>
            <p:cNvSpPr>
              <a:spLocks noChangeShapeType="1"/>
            </p:cNvSpPr>
            <p:nvPr/>
          </p:nvSpPr>
          <p:spPr bwMode="auto">
            <a:xfrm>
              <a:off x="1566863" y="3768725"/>
              <a:ext cx="1746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146"/>
            <p:cNvSpPr>
              <a:spLocks noChangeShapeType="1"/>
            </p:cNvSpPr>
            <p:nvPr/>
          </p:nvSpPr>
          <p:spPr bwMode="auto">
            <a:xfrm>
              <a:off x="3725863" y="4478338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147"/>
            <p:cNvSpPr>
              <a:spLocks noChangeShapeType="1"/>
            </p:cNvSpPr>
            <p:nvPr/>
          </p:nvSpPr>
          <p:spPr bwMode="auto">
            <a:xfrm>
              <a:off x="5886450" y="4481513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48"/>
            <p:cNvSpPr>
              <a:spLocks noChangeShapeType="1"/>
            </p:cNvSpPr>
            <p:nvPr/>
          </p:nvSpPr>
          <p:spPr bwMode="auto">
            <a:xfrm>
              <a:off x="6956425" y="4479925"/>
              <a:ext cx="1587" cy="3492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49"/>
            <p:cNvSpPr>
              <a:spLocks noChangeShapeType="1"/>
            </p:cNvSpPr>
            <p:nvPr/>
          </p:nvSpPr>
          <p:spPr bwMode="auto">
            <a:xfrm flipH="1">
              <a:off x="8008938" y="4303713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50"/>
            <p:cNvSpPr>
              <a:spLocks noChangeShapeType="1"/>
            </p:cNvSpPr>
            <p:nvPr/>
          </p:nvSpPr>
          <p:spPr bwMode="auto">
            <a:xfrm flipH="1">
              <a:off x="8010525" y="4124325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151"/>
            <p:cNvSpPr>
              <a:spLocks noChangeShapeType="1"/>
            </p:cNvSpPr>
            <p:nvPr/>
          </p:nvSpPr>
          <p:spPr bwMode="auto">
            <a:xfrm flipH="1">
              <a:off x="8008938" y="3946525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152"/>
            <p:cNvSpPr>
              <a:spLocks noChangeShapeType="1"/>
            </p:cNvSpPr>
            <p:nvPr/>
          </p:nvSpPr>
          <p:spPr bwMode="auto">
            <a:xfrm flipH="1">
              <a:off x="8008938" y="3768725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153"/>
            <p:cNvSpPr>
              <a:spLocks noChangeShapeType="1"/>
            </p:cNvSpPr>
            <p:nvPr/>
          </p:nvSpPr>
          <p:spPr bwMode="auto">
            <a:xfrm flipH="1">
              <a:off x="8007350" y="4659313"/>
              <a:ext cx="25400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154"/>
            <p:cNvSpPr>
              <a:spLocks noChangeShapeType="1"/>
            </p:cNvSpPr>
            <p:nvPr/>
          </p:nvSpPr>
          <p:spPr bwMode="auto">
            <a:xfrm flipH="1">
              <a:off x="8007350" y="4837113"/>
              <a:ext cx="26987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155"/>
            <p:cNvSpPr>
              <a:spLocks noChangeShapeType="1"/>
            </p:cNvSpPr>
            <p:nvPr/>
          </p:nvSpPr>
          <p:spPr bwMode="auto">
            <a:xfrm flipH="1" flipV="1">
              <a:off x="8010525" y="5013325"/>
              <a:ext cx="2381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156"/>
            <p:cNvSpPr>
              <a:spLocks noChangeShapeType="1"/>
            </p:cNvSpPr>
            <p:nvPr/>
          </p:nvSpPr>
          <p:spPr bwMode="auto">
            <a:xfrm flipH="1" flipV="1">
              <a:off x="8010525" y="5191125"/>
              <a:ext cx="23812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Rectangle 157"/>
            <p:cNvSpPr>
              <a:spLocks noChangeArrowheads="1"/>
            </p:cNvSpPr>
            <p:nvPr/>
          </p:nvSpPr>
          <p:spPr bwMode="auto">
            <a:xfrm>
              <a:off x="1319213" y="3529013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4" name="Rectangle 158"/>
            <p:cNvSpPr>
              <a:spLocks noChangeArrowheads="1"/>
            </p:cNvSpPr>
            <p:nvPr/>
          </p:nvSpPr>
          <p:spPr bwMode="auto">
            <a:xfrm rot="16200000">
              <a:off x="1090613" y="4895850"/>
              <a:ext cx="14763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5" name="Rectangle 159"/>
            <p:cNvSpPr>
              <a:spLocks noChangeArrowheads="1"/>
            </p:cNvSpPr>
            <p:nvPr/>
          </p:nvSpPr>
          <p:spPr bwMode="auto">
            <a:xfrm rot="16200000">
              <a:off x="1095376" y="4814888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" name="Rectangle 160"/>
            <p:cNvSpPr>
              <a:spLocks noChangeArrowheads="1"/>
            </p:cNvSpPr>
            <p:nvPr/>
          </p:nvSpPr>
          <p:spPr bwMode="auto">
            <a:xfrm rot="16200000">
              <a:off x="1098551" y="4740275"/>
              <a:ext cx="13176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161"/>
            <p:cNvSpPr>
              <a:spLocks noChangeArrowheads="1"/>
            </p:cNvSpPr>
            <p:nvPr/>
          </p:nvSpPr>
          <p:spPr bwMode="auto">
            <a:xfrm rot="16200000">
              <a:off x="1114425" y="4686300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8" name="Rectangle 162"/>
            <p:cNvSpPr>
              <a:spLocks noChangeArrowheads="1"/>
            </p:cNvSpPr>
            <p:nvPr/>
          </p:nvSpPr>
          <p:spPr bwMode="auto">
            <a:xfrm rot="16200000">
              <a:off x="1095376" y="4627563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9" name="Rectangle 163"/>
            <p:cNvSpPr>
              <a:spLocks noChangeArrowheads="1"/>
            </p:cNvSpPr>
            <p:nvPr/>
          </p:nvSpPr>
          <p:spPr bwMode="auto">
            <a:xfrm rot="16200000">
              <a:off x="1111250" y="4567238"/>
              <a:ext cx="10795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0" name="Rectangle 164"/>
            <p:cNvSpPr>
              <a:spLocks noChangeArrowheads="1"/>
            </p:cNvSpPr>
            <p:nvPr/>
          </p:nvSpPr>
          <p:spPr bwMode="auto">
            <a:xfrm rot="16200000">
              <a:off x="1114425" y="4522788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1" name="Rectangle 165"/>
            <p:cNvSpPr>
              <a:spLocks noChangeArrowheads="1"/>
            </p:cNvSpPr>
            <p:nvPr/>
          </p:nvSpPr>
          <p:spPr bwMode="auto">
            <a:xfrm rot="16200000">
              <a:off x="1119188" y="4489450"/>
              <a:ext cx="920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l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2" name="Rectangle 166"/>
            <p:cNvSpPr>
              <a:spLocks noChangeArrowheads="1"/>
            </p:cNvSpPr>
            <p:nvPr/>
          </p:nvSpPr>
          <p:spPr bwMode="auto">
            <a:xfrm rot="16200000">
              <a:off x="1095376" y="4433888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3" name="Rectangle 167"/>
            <p:cNvSpPr>
              <a:spLocks noChangeArrowheads="1"/>
            </p:cNvSpPr>
            <p:nvPr/>
          </p:nvSpPr>
          <p:spPr bwMode="auto">
            <a:xfrm rot="16200000">
              <a:off x="1095376" y="4356100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4" name="Rectangle 168"/>
            <p:cNvSpPr>
              <a:spLocks noChangeArrowheads="1"/>
            </p:cNvSpPr>
            <p:nvPr/>
          </p:nvSpPr>
          <p:spPr bwMode="auto">
            <a:xfrm rot="16200000">
              <a:off x="1095376" y="4278313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d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5" name="Rectangle 169"/>
            <p:cNvSpPr>
              <a:spLocks noChangeArrowheads="1"/>
            </p:cNvSpPr>
            <p:nvPr/>
          </p:nvSpPr>
          <p:spPr bwMode="auto">
            <a:xfrm rot="16200000">
              <a:off x="1119188" y="4224338"/>
              <a:ext cx="920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6" name="Rectangle 170"/>
            <p:cNvSpPr>
              <a:spLocks noChangeArrowheads="1"/>
            </p:cNvSpPr>
            <p:nvPr/>
          </p:nvSpPr>
          <p:spPr bwMode="auto">
            <a:xfrm rot="16200000">
              <a:off x="1095376" y="4170363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7" name="Rectangle 171"/>
            <p:cNvSpPr>
              <a:spLocks noChangeArrowheads="1"/>
            </p:cNvSpPr>
            <p:nvPr/>
          </p:nvSpPr>
          <p:spPr bwMode="auto">
            <a:xfrm rot="16200000">
              <a:off x="1095376" y="4092575"/>
              <a:ext cx="1397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8" name="Rectangle 172"/>
            <p:cNvSpPr>
              <a:spLocks noChangeArrowheads="1"/>
            </p:cNvSpPr>
            <p:nvPr/>
          </p:nvSpPr>
          <p:spPr bwMode="auto">
            <a:xfrm rot="16200000">
              <a:off x="1114425" y="4033838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39" name="Rectangle 173"/>
            <p:cNvSpPr>
              <a:spLocks noChangeArrowheads="1"/>
            </p:cNvSpPr>
            <p:nvPr/>
          </p:nvSpPr>
          <p:spPr bwMode="auto">
            <a:xfrm rot="16200000">
              <a:off x="1114425" y="3994150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[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0" name="Rectangle 174"/>
            <p:cNvSpPr>
              <a:spLocks noChangeArrowheads="1"/>
            </p:cNvSpPr>
            <p:nvPr/>
          </p:nvSpPr>
          <p:spPr bwMode="auto">
            <a:xfrm rot="16200000">
              <a:off x="1111250" y="3952875"/>
              <a:ext cx="10795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1" name="Rectangle 175"/>
            <p:cNvSpPr>
              <a:spLocks noChangeArrowheads="1"/>
            </p:cNvSpPr>
            <p:nvPr/>
          </p:nvSpPr>
          <p:spPr bwMode="auto">
            <a:xfrm rot="16200000">
              <a:off x="1114425" y="3910013"/>
              <a:ext cx="1000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2" name="Rectangle 176"/>
            <p:cNvSpPr>
              <a:spLocks noChangeArrowheads="1"/>
            </p:cNvSpPr>
            <p:nvPr/>
          </p:nvSpPr>
          <p:spPr bwMode="auto">
            <a:xfrm>
              <a:off x="1319213" y="3690938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3" name="Rectangle 177"/>
            <p:cNvSpPr>
              <a:spLocks noChangeArrowheads="1"/>
            </p:cNvSpPr>
            <p:nvPr/>
          </p:nvSpPr>
          <p:spPr bwMode="auto">
            <a:xfrm>
              <a:off x="1320800" y="3868738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4" name="Rectangle 178"/>
            <p:cNvSpPr>
              <a:spLocks noChangeArrowheads="1"/>
            </p:cNvSpPr>
            <p:nvPr/>
          </p:nvSpPr>
          <p:spPr bwMode="auto">
            <a:xfrm>
              <a:off x="1322388" y="4054475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5" name="Rectangle 179"/>
            <p:cNvSpPr>
              <a:spLocks noChangeArrowheads="1"/>
            </p:cNvSpPr>
            <p:nvPr/>
          </p:nvSpPr>
          <p:spPr bwMode="auto">
            <a:xfrm>
              <a:off x="1320800" y="4229100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6" name="Rectangle 180"/>
            <p:cNvSpPr>
              <a:spLocks noChangeArrowheads="1"/>
            </p:cNvSpPr>
            <p:nvPr/>
          </p:nvSpPr>
          <p:spPr bwMode="auto">
            <a:xfrm>
              <a:off x="1322388" y="4411663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7" name="Rectangle 181"/>
            <p:cNvSpPr>
              <a:spLocks noChangeArrowheads="1"/>
            </p:cNvSpPr>
            <p:nvPr/>
          </p:nvSpPr>
          <p:spPr bwMode="auto">
            <a:xfrm>
              <a:off x="1987550" y="5024438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" name="Rectangle 182"/>
            <p:cNvSpPr>
              <a:spLocks noChangeArrowheads="1"/>
            </p:cNvSpPr>
            <p:nvPr/>
          </p:nvSpPr>
          <p:spPr bwMode="auto">
            <a:xfrm>
              <a:off x="3232150" y="5026025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9" name="Rectangle 183"/>
            <p:cNvSpPr>
              <a:spLocks noChangeArrowheads="1"/>
            </p:cNvSpPr>
            <p:nvPr/>
          </p:nvSpPr>
          <p:spPr bwMode="auto">
            <a:xfrm>
              <a:off x="4546600" y="5021263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3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0" name="Rectangle 184"/>
            <p:cNvSpPr>
              <a:spLocks noChangeArrowheads="1"/>
            </p:cNvSpPr>
            <p:nvPr/>
          </p:nvSpPr>
          <p:spPr bwMode="auto">
            <a:xfrm>
              <a:off x="1276350" y="4579938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1" name="Rectangle 185"/>
            <p:cNvSpPr>
              <a:spLocks noChangeArrowheads="1"/>
            </p:cNvSpPr>
            <p:nvPr/>
          </p:nvSpPr>
          <p:spPr bwMode="auto">
            <a:xfrm>
              <a:off x="1277938" y="4751388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2" name="Rectangle 186"/>
            <p:cNvSpPr>
              <a:spLocks noChangeArrowheads="1"/>
            </p:cNvSpPr>
            <p:nvPr/>
          </p:nvSpPr>
          <p:spPr bwMode="auto">
            <a:xfrm>
              <a:off x="1277938" y="4941888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3" name="Rectangle 187"/>
            <p:cNvSpPr>
              <a:spLocks noChangeArrowheads="1"/>
            </p:cNvSpPr>
            <p:nvPr/>
          </p:nvSpPr>
          <p:spPr bwMode="auto">
            <a:xfrm>
              <a:off x="1282700" y="5116513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-0.8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4" name="Rectangle 188"/>
            <p:cNvSpPr>
              <a:spLocks noChangeArrowheads="1"/>
            </p:cNvSpPr>
            <p:nvPr/>
          </p:nvSpPr>
          <p:spPr bwMode="auto">
            <a:xfrm>
              <a:off x="1282700" y="5284788"/>
              <a:ext cx="3016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-1.0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5" name="Rectangle 189"/>
            <p:cNvSpPr>
              <a:spLocks noChangeArrowheads="1"/>
            </p:cNvSpPr>
            <p:nvPr/>
          </p:nvSpPr>
          <p:spPr bwMode="auto">
            <a:xfrm>
              <a:off x="2159000" y="5437188"/>
              <a:ext cx="1555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6" name="Rectangle 190"/>
            <p:cNvSpPr>
              <a:spLocks noChangeArrowheads="1"/>
            </p:cNvSpPr>
            <p:nvPr/>
          </p:nvSpPr>
          <p:spPr bwMode="auto">
            <a:xfrm>
              <a:off x="2781300" y="5435600"/>
              <a:ext cx="2397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7" name="Rectangle 191"/>
            <p:cNvSpPr>
              <a:spLocks noChangeArrowheads="1"/>
            </p:cNvSpPr>
            <p:nvPr/>
          </p:nvSpPr>
          <p:spPr bwMode="auto">
            <a:xfrm>
              <a:off x="3465513" y="5434013"/>
              <a:ext cx="177800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8" name="Rectangle 192"/>
            <p:cNvSpPr>
              <a:spLocks noChangeArrowheads="1"/>
            </p:cNvSpPr>
            <p:nvPr/>
          </p:nvSpPr>
          <p:spPr bwMode="auto">
            <a:xfrm>
              <a:off x="4122738" y="5430838"/>
              <a:ext cx="2555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Mn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59" name="Rectangle 193"/>
            <p:cNvSpPr>
              <a:spLocks noChangeArrowheads="1"/>
            </p:cNvSpPr>
            <p:nvPr/>
          </p:nvSpPr>
          <p:spPr bwMode="auto">
            <a:xfrm>
              <a:off x="4846638" y="5429250"/>
              <a:ext cx="2254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0" name="Rectangle 194"/>
            <p:cNvSpPr>
              <a:spLocks noChangeArrowheads="1"/>
            </p:cNvSpPr>
            <p:nvPr/>
          </p:nvSpPr>
          <p:spPr bwMode="auto">
            <a:xfrm>
              <a:off x="5518150" y="5430838"/>
              <a:ext cx="19367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1" name="Rectangle 195"/>
            <p:cNvSpPr>
              <a:spLocks noChangeArrowheads="1"/>
            </p:cNvSpPr>
            <p:nvPr/>
          </p:nvSpPr>
          <p:spPr bwMode="auto">
            <a:xfrm>
              <a:off x="6186488" y="5434013"/>
              <a:ext cx="2397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2" name="Rectangle 196"/>
            <p:cNvSpPr>
              <a:spLocks noChangeArrowheads="1"/>
            </p:cNvSpPr>
            <p:nvPr/>
          </p:nvSpPr>
          <p:spPr bwMode="auto">
            <a:xfrm>
              <a:off x="6873875" y="5435600"/>
              <a:ext cx="201612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Sr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3" name="Rectangle 197"/>
            <p:cNvSpPr>
              <a:spLocks noChangeArrowheads="1"/>
            </p:cNvSpPr>
            <p:nvPr/>
          </p:nvSpPr>
          <p:spPr bwMode="auto">
            <a:xfrm>
              <a:off x="7550150" y="5437188"/>
              <a:ext cx="161925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64" name="Rectangle 198"/>
            <p:cNvSpPr>
              <a:spLocks noChangeArrowheads="1"/>
            </p:cNvSpPr>
            <p:nvPr/>
          </p:nvSpPr>
          <p:spPr bwMode="auto">
            <a:xfrm>
              <a:off x="1655763" y="4481513"/>
              <a:ext cx="123825" cy="331787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199"/>
            <p:cNvSpPr>
              <a:spLocks noChangeArrowheads="1"/>
            </p:cNvSpPr>
            <p:nvPr/>
          </p:nvSpPr>
          <p:spPr bwMode="auto">
            <a:xfrm>
              <a:off x="2951163" y="4406900"/>
              <a:ext cx="123825" cy="7620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Rectangle 200"/>
            <p:cNvSpPr>
              <a:spLocks noChangeArrowheads="1"/>
            </p:cNvSpPr>
            <p:nvPr/>
          </p:nvSpPr>
          <p:spPr bwMode="auto">
            <a:xfrm>
              <a:off x="4243388" y="4481513"/>
              <a:ext cx="125412" cy="41275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Rectangle 201"/>
            <p:cNvSpPr>
              <a:spLocks noChangeArrowheads="1"/>
            </p:cNvSpPr>
            <p:nvPr/>
          </p:nvSpPr>
          <p:spPr bwMode="auto">
            <a:xfrm>
              <a:off x="5538788" y="4467225"/>
              <a:ext cx="123825" cy="14287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Rectangle 202"/>
            <p:cNvSpPr>
              <a:spLocks noChangeArrowheads="1"/>
            </p:cNvSpPr>
            <p:nvPr/>
          </p:nvSpPr>
          <p:spPr bwMode="auto">
            <a:xfrm>
              <a:off x="6831013" y="4446588"/>
              <a:ext cx="125412" cy="33337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203"/>
            <p:cNvSpPr>
              <a:spLocks noChangeArrowheads="1"/>
            </p:cNvSpPr>
            <p:nvPr/>
          </p:nvSpPr>
          <p:spPr bwMode="auto">
            <a:xfrm>
              <a:off x="1779588" y="4391025"/>
              <a:ext cx="123825" cy="904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Rectangle 204"/>
            <p:cNvSpPr>
              <a:spLocks noChangeArrowheads="1"/>
            </p:cNvSpPr>
            <p:nvPr/>
          </p:nvSpPr>
          <p:spPr bwMode="auto">
            <a:xfrm>
              <a:off x="3073400" y="4483100"/>
              <a:ext cx="125412" cy="420687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206"/>
            <p:cNvSpPr>
              <a:spLocks noChangeArrowheads="1"/>
            </p:cNvSpPr>
            <p:nvPr/>
          </p:nvSpPr>
          <p:spPr bwMode="auto">
            <a:xfrm>
              <a:off x="4367213" y="4430713"/>
              <a:ext cx="125412" cy="50800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207"/>
            <p:cNvSpPr>
              <a:spLocks noChangeArrowheads="1"/>
            </p:cNvSpPr>
            <p:nvPr/>
          </p:nvSpPr>
          <p:spPr bwMode="auto">
            <a:xfrm>
              <a:off x="5661025" y="4459288"/>
              <a:ext cx="125412" cy="2222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Rectangle 208"/>
            <p:cNvSpPr>
              <a:spLocks noChangeArrowheads="1"/>
            </p:cNvSpPr>
            <p:nvPr/>
          </p:nvSpPr>
          <p:spPr bwMode="auto">
            <a:xfrm>
              <a:off x="6954838" y="4479925"/>
              <a:ext cx="123825" cy="4286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Rectangle 209"/>
            <p:cNvSpPr>
              <a:spLocks noChangeArrowheads="1"/>
            </p:cNvSpPr>
            <p:nvPr/>
          </p:nvSpPr>
          <p:spPr bwMode="auto">
            <a:xfrm>
              <a:off x="1898650" y="4481513"/>
              <a:ext cx="123825" cy="42545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210"/>
            <p:cNvSpPr>
              <a:spLocks noChangeArrowheads="1"/>
            </p:cNvSpPr>
            <p:nvPr/>
          </p:nvSpPr>
          <p:spPr bwMode="auto">
            <a:xfrm>
              <a:off x="3194050" y="4483100"/>
              <a:ext cx="123825" cy="3175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Rectangle 211"/>
            <p:cNvSpPr>
              <a:spLocks noChangeArrowheads="1"/>
            </p:cNvSpPr>
            <p:nvPr/>
          </p:nvSpPr>
          <p:spPr bwMode="auto">
            <a:xfrm>
              <a:off x="4487863" y="4481513"/>
              <a:ext cx="123825" cy="36512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Rectangle 212"/>
            <p:cNvSpPr>
              <a:spLocks noChangeArrowheads="1"/>
            </p:cNvSpPr>
            <p:nvPr/>
          </p:nvSpPr>
          <p:spPr bwMode="auto">
            <a:xfrm>
              <a:off x="5781675" y="4481513"/>
              <a:ext cx="123825" cy="57150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Rectangle 213"/>
            <p:cNvSpPr>
              <a:spLocks noChangeArrowheads="1"/>
            </p:cNvSpPr>
            <p:nvPr/>
          </p:nvSpPr>
          <p:spPr bwMode="auto">
            <a:xfrm>
              <a:off x="7075488" y="4479925"/>
              <a:ext cx="123825" cy="117475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214"/>
            <p:cNvSpPr>
              <a:spLocks noChangeArrowheads="1"/>
            </p:cNvSpPr>
            <p:nvPr/>
          </p:nvSpPr>
          <p:spPr bwMode="auto">
            <a:xfrm>
              <a:off x="2022475" y="4373563"/>
              <a:ext cx="123825" cy="10795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Rectangle 215"/>
            <p:cNvSpPr>
              <a:spLocks noChangeArrowheads="1"/>
            </p:cNvSpPr>
            <p:nvPr/>
          </p:nvSpPr>
          <p:spPr bwMode="auto">
            <a:xfrm>
              <a:off x="3317875" y="4483100"/>
              <a:ext cx="123825" cy="3810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Rectangle 216"/>
            <p:cNvSpPr>
              <a:spLocks noChangeArrowheads="1"/>
            </p:cNvSpPr>
            <p:nvPr/>
          </p:nvSpPr>
          <p:spPr bwMode="auto">
            <a:xfrm>
              <a:off x="4611688" y="4403725"/>
              <a:ext cx="123825" cy="7778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Rectangle 217"/>
            <p:cNvSpPr>
              <a:spLocks noChangeArrowheads="1"/>
            </p:cNvSpPr>
            <p:nvPr/>
          </p:nvSpPr>
          <p:spPr bwMode="auto">
            <a:xfrm>
              <a:off x="5905500" y="4422775"/>
              <a:ext cx="123825" cy="58737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Rectangle 218"/>
            <p:cNvSpPr>
              <a:spLocks noChangeArrowheads="1"/>
            </p:cNvSpPr>
            <p:nvPr/>
          </p:nvSpPr>
          <p:spPr bwMode="auto">
            <a:xfrm>
              <a:off x="7199313" y="4479925"/>
              <a:ext cx="123825" cy="4127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Rectangle 219"/>
            <p:cNvSpPr>
              <a:spLocks noChangeArrowheads="1"/>
            </p:cNvSpPr>
            <p:nvPr/>
          </p:nvSpPr>
          <p:spPr bwMode="auto">
            <a:xfrm>
              <a:off x="2143125" y="4481513"/>
              <a:ext cx="123825" cy="385762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Rectangle 220"/>
            <p:cNvSpPr>
              <a:spLocks noChangeArrowheads="1"/>
            </p:cNvSpPr>
            <p:nvPr/>
          </p:nvSpPr>
          <p:spPr bwMode="auto">
            <a:xfrm>
              <a:off x="3438525" y="4459288"/>
              <a:ext cx="125412" cy="23812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Rectangle 221"/>
            <p:cNvSpPr>
              <a:spLocks noChangeArrowheads="1"/>
            </p:cNvSpPr>
            <p:nvPr/>
          </p:nvSpPr>
          <p:spPr bwMode="auto">
            <a:xfrm>
              <a:off x="4732338" y="4327525"/>
              <a:ext cx="125412" cy="153987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Rectangle 222"/>
            <p:cNvSpPr>
              <a:spLocks noChangeArrowheads="1"/>
            </p:cNvSpPr>
            <p:nvPr/>
          </p:nvSpPr>
          <p:spPr bwMode="auto">
            <a:xfrm>
              <a:off x="7319963" y="4479925"/>
              <a:ext cx="123825" cy="9525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Rectangle 223"/>
            <p:cNvSpPr>
              <a:spLocks noChangeArrowheads="1"/>
            </p:cNvSpPr>
            <p:nvPr/>
          </p:nvSpPr>
          <p:spPr bwMode="auto">
            <a:xfrm>
              <a:off x="2268538" y="4483100"/>
              <a:ext cx="123825" cy="2857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Rectangle 224"/>
            <p:cNvSpPr>
              <a:spLocks noChangeArrowheads="1"/>
            </p:cNvSpPr>
            <p:nvPr/>
          </p:nvSpPr>
          <p:spPr bwMode="auto">
            <a:xfrm>
              <a:off x="3563938" y="4470400"/>
              <a:ext cx="123825" cy="14287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Rectangle 225"/>
            <p:cNvSpPr>
              <a:spLocks noChangeArrowheads="1"/>
            </p:cNvSpPr>
            <p:nvPr/>
          </p:nvSpPr>
          <p:spPr bwMode="auto">
            <a:xfrm>
              <a:off x="4857750" y="4467225"/>
              <a:ext cx="123825" cy="1587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Rectangle 226"/>
            <p:cNvSpPr>
              <a:spLocks noChangeArrowheads="1"/>
            </p:cNvSpPr>
            <p:nvPr/>
          </p:nvSpPr>
          <p:spPr bwMode="auto">
            <a:xfrm>
              <a:off x="6149975" y="4454525"/>
              <a:ext cx="125412" cy="2857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Rectangle 227"/>
            <p:cNvSpPr>
              <a:spLocks noChangeArrowheads="1"/>
            </p:cNvSpPr>
            <p:nvPr/>
          </p:nvSpPr>
          <p:spPr bwMode="auto">
            <a:xfrm>
              <a:off x="7443788" y="4038600"/>
              <a:ext cx="125412" cy="444500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Rectangle 228"/>
            <p:cNvSpPr>
              <a:spLocks noChangeArrowheads="1"/>
            </p:cNvSpPr>
            <p:nvPr/>
          </p:nvSpPr>
          <p:spPr bwMode="auto">
            <a:xfrm>
              <a:off x="3279775" y="4475163"/>
              <a:ext cx="92075" cy="635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Rectangle 229"/>
            <p:cNvSpPr>
              <a:spLocks noChangeArrowheads="1"/>
            </p:cNvSpPr>
            <p:nvPr/>
          </p:nvSpPr>
          <p:spPr bwMode="auto">
            <a:xfrm>
              <a:off x="4354513" y="4479925"/>
              <a:ext cx="93662" cy="6350"/>
            </a:xfrm>
            <a:prstGeom prst="rect">
              <a:avLst/>
            </a:prstGeom>
            <a:solidFill>
              <a:srgbClr val="F2DCDB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Rectangle 230"/>
            <p:cNvSpPr>
              <a:spLocks noChangeArrowheads="1"/>
            </p:cNvSpPr>
            <p:nvPr/>
          </p:nvSpPr>
          <p:spPr bwMode="auto">
            <a:xfrm>
              <a:off x="2392363" y="4484688"/>
              <a:ext cx="123825" cy="30162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231"/>
            <p:cNvSpPr>
              <a:spLocks noChangeArrowheads="1"/>
            </p:cNvSpPr>
            <p:nvPr/>
          </p:nvSpPr>
          <p:spPr bwMode="auto">
            <a:xfrm>
              <a:off x="3687763" y="4414838"/>
              <a:ext cx="123825" cy="71437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232"/>
            <p:cNvSpPr>
              <a:spLocks noChangeArrowheads="1"/>
            </p:cNvSpPr>
            <p:nvPr/>
          </p:nvSpPr>
          <p:spPr bwMode="auto">
            <a:xfrm>
              <a:off x="4981575" y="4484688"/>
              <a:ext cx="123825" cy="381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233"/>
            <p:cNvSpPr>
              <a:spLocks noChangeArrowheads="1"/>
            </p:cNvSpPr>
            <p:nvPr/>
          </p:nvSpPr>
          <p:spPr bwMode="auto">
            <a:xfrm>
              <a:off x="6275388" y="4483100"/>
              <a:ext cx="123825" cy="7937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Rectangle 234"/>
            <p:cNvSpPr>
              <a:spLocks noChangeArrowheads="1"/>
            </p:cNvSpPr>
            <p:nvPr/>
          </p:nvSpPr>
          <p:spPr bwMode="auto">
            <a:xfrm>
              <a:off x="7569200" y="4403725"/>
              <a:ext cx="123825" cy="7937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Rectangle 235"/>
            <p:cNvSpPr>
              <a:spLocks noChangeArrowheads="1"/>
            </p:cNvSpPr>
            <p:nvPr/>
          </p:nvSpPr>
          <p:spPr bwMode="auto">
            <a:xfrm>
              <a:off x="2516188" y="4473575"/>
              <a:ext cx="123825" cy="317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Rectangle 236"/>
            <p:cNvSpPr>
              <a:spLocks noChangeArrowheads="1"/>
            </p:cNvSpPr>
            <p:nvPr/>
          </p:nvSpPr>
          <p:spPr bwMode="auto">
            <a:xfrm>
              <a:off x="3810000" y="4478338"/>
              <a:ext cx="125412" cy="493712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Rectangle 237"/>
            <p:cNvSpPr>
              <a:spLocks noChangeArrowheads="1"/>
            </p:cNvSpPr>
            <p:nvPr/>
          </p:nvSpPr>
          <p:spPr bwMode="auto">
            <a:xfrm>
              <a:off x="5103813" y="4478338"/>
              <a:ext cx="125412" cy="214312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Rectangle 238"/>
            <p:cNvSpPr>
              <a:spLocks noChangeArrowheads="1"/>
            </p:cNvSpPr>
            <p:nvPr/>
          </p:nvSpPr>
          <p:spPr bwMode="auto">
            <a:xfrm>
              <a:off x="6397625" y="4476750"/>
              <a:ext cx="125412" cy="4445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Rectangle 239"/>
            <p:cNvSpPr>
              <a:spLocks noChangeArrowheads="1"/>
            </p:cNvSpPr>
            <p:nvPr/>
          </p:nvSpPr>
          <p:spPr bwMode="auto">
            <a:xfrm>
              <a:off x="7691438" y="4476750"/>
              <a:ext cx="123825" cy="6032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Rectangle 240"/>
            <p:cNvSpPr>
              <a:spLocks noChangeArrowheads="1"/>
            </p:cNvSpPr>
            <p:nvPr/>
          </p:nvSpPr>
          <p:spPr bwMode="auto">
            <a:xfrm>
              <a:off x="2641600" y="4457700"/>
              <a:ext cx="123825" cy="20637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Rectangle 241"/>
            <p:cNvSpPr>
              <a:spLocks noChangeArrowheads="1"/>
            </p:cNvSpPr>
            <p:nvPr/>
          </p:nvSpPr>
          <p:spPr bwMode="auto">
            <a:xfrm>
              <a:off x="3937000" y="4479925"/>
              <a:ext cx="123825" cy="3492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Rectangle 242"/>
            <p:cNvSpPr>
              <a:spLocks noChangeArrowheads="1"/>
            </p:cNvSpPr>
            <p:nvPr/>
          </p:nvSpPr>
          <p:spPr bwMode="auto">
            <a:xfrm>
              <a:off x="5230813" y="3643313"/>
              <a:ext cx="123825" cy="8366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Rectangle 243"/>
            <p:cNvSpPr>
              <a:spLocks noChangeArrowheads="1"/>
            </p:cNvSpPr>
            <p:nvPr/>
          </p:nvSpPr>
          <p:spPr bwMode="auto">
            <a:xfrm>
              <a:off x="6524625" y="4478338"/>
              <a:ext cx="123825" cy="11112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Rectangle 244"/>
            <p:cNvSpPr>
              <a:spLocks noChangeArrowheads="1"/>
            </p:cNvSpPr>
            <p:nvPr/>
          </p:nvSpPr>
          <p:spPr bwMode="auto">
            <a:xfrm>
              <a:off x="7818438" y="4478338"/>
              <a:ext cx="123825" cy="158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Rectangle 245"/>
            <p:cNvSpPr>
              <a:spLocks noChangeArrowheads="1"/>
            </p:cNvSpPr>
            <p:nvPr/>
          </p:nvSpPr>
          <p:spPr bwMode="auto">
            <a:xfrm>
              <a:off x="5834063" y="5027613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1" name="Rectangle 246"/>
            <p:cNvSpPr>
              <a:spLocks noChangeArrowheads="1"/>
            </p:cNvSpPr>
            <p:nvPr/>
          </p:nvSpPr>
          <p:spPr bwMode="auto">
            <a:xfrm>
              <a:off x="7102475" y="5027613"/>
              <a:ext cx="573087" cy="185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12" name="Rectangle 247"/>
            <p:cNvSpPr>
              <a:spLocks noChangeArrowheads="1"/>
            </p:cNvSpPr>
            <p:nvPr/>
          </p:nvSpPr>
          <p:spPr bwMode="auto">
            <a:xfrm>
              <a:off x="2038350" y="5487988"/>
              <a:ext cx="96837" cy="5080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Rectangle 248"/>
            <p:cNvSpPr>
              <a:spLocks noChangeArrowheads="1"/>
            </p:cNvSpPr>
            <p:nvPr/>
          </p:nvSpPr>
          <p:spPr bwMode="auto">
            <a:xfrm>
              <a:off x="2670175" y="5489575"/>
              <a:ext cx="96837" cy="49212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Rectangle 249"/>
            <p:cNvSpPr>
              <a:spLocks noChangeArrowheads="1"/>
            </p:cNvSpPr>
            <p:nvPr/>
          </p:nvSpPr>
          <p:spPr bwMode="auto">
            <a:xfrm>
              <a:off x="3352800" y="5489575"/>
              <a:ext cx="98425" cy="49212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Rectangle 250"/>
            <p:cNvSpPr>
              <a:spLocks noChangeArrowheads="1"/>
            </p:cNvSpPr>
            <p:nvPr/>
          </p:nvSpPr>
          <p:spPr bwMode="auto">
            <a:xfrm>
              <a:off x="4010025" y="5489575"/>
              <a:ext cx="96837" cy="508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251"/>
            <p:cNvSpPr>
              <a:spLocks noChangeArrowheads="1"/>
            </p:cNvSpPr>
            <p:nvPr/>
          </p:nvSpPr>
          <p:spPr bwMode="auto">
            <a:xfrm>
              <a:off x="4732338" y="5489575"/>
              <a:ext cx="96837" cy="5080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Rectangle 252"/>
            <p:cNvSpPr>
              <a:spLocks noChangeArrowheads="1"/>
            </p:cNvSpPr>
            <p:nvPr/>
          </p:nvSpPr>
          <p:spPr bwMode="auto">
            <a:xfrm>
              <a:off x="5405438" y="5489575"/>
              <a:ext cx="96837" cy="49212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Rectangle 253"/>
            <p:cNvSpPr>
              <a:spLocks noChangeArrowheads="1"/>
            </p:cNvSpPr>
            <p:nvPr/>
          </p:nvSpPr>
          <p:spPr bwMode="auto">
            <a:xfrm>
              <a:off x="6078538" y="5487988"/>
              <a:ext cx="96837" cy="508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Rectangle 254"/>
            <p:cNvSpPr>
              <a:spLocks noChangeArrowheads="1"/>
            </p:cNvSpPr>
            <p:nvPr/>
          </p:nvSpPr>
          <p:spPr bwMode="auto">
            <a:xfrm>
              <a:off x="6762750" y="5487988"/>
              <a:ext cx="98425" cy="50800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255"/>
            <p:cNvSpPr>
              <a:spLocks noChangeArrowheads="1"/>
            </p:cNvSpPr>
            <p:nvPr/>
          </p:nvSpPr>
          <p:spPr bwMode="auto">
            <a:xfrm>
              <a:off x="7437438" y="5487988"/>
              <a:ext cx="96837" cy="50800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256"/>
            <p:cNvSpPr>
              <a:spLocks noChangeShapeType="1"/>
            </p:cNvSpPr>
            <p:nvPr/>
          </p:nvSpPr>
          <p:spPr bwMode="auto">
            <a:xfrm>
              <a:off x="2857500" y="3590925"/>
              <a:ext cx="1587" cy="1779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257"/>
            <p:cNvSpPr>
              <a:spLocks noChangeShapeType="1"/>
            </p:cNvSpPr>
            <p:nvPr/>
          </p:nvSpPr>
          <p:spPr bwMode="auto">
            <a:xfrm>
              <a:off x="4152900" y="3590925"/>
              <a:ext cx="1587" cy="178117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258"/>
            <p:cNvSpPr>
              <a:spLocks noChangeShapeType="1"/>
            </p:cNvSpPr>
            <p:nvPr/>
          </p:nvSpPr>
          <p:spPr bwMode="auto">
            <a:xfrm>
              <a:off x="6740525" y="3592513"/>
              <a:ext cx="1587" cy="1779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259"/>
            <p:cNvSpPr>
              <a:spLocks noChangeShapeType="1"/>
            </p:cNvSpPr>
            <p:nvPr/>
          </p:nvSpPr>
          <p:spPr bwMode="auto">
            <a:xfrm>
              <a:off x="5445125" y="3592513"/>
              <a:ext cx="1587" cy="1781175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260"/>
            <p:cNvSpPr>
              <a:spLocks noChangeShapeType="1"/>
            </p:cNvSpPr>
            <p:nvPr/>
          </p:nvSpPr>
          <p:spPr bwMode="auto">
            <a:xfrm flipV="1">
              <a:off x="1566863" y="4479925"/>
              <a:ext cx="6467475" cy="1587"/>
            </a:xfrm>
            <a:prstGeom prst="line">
              <a:avLst/>
            </a:prstGeom>
            <a:noFill/>
            <a:ln w="5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Rectangle 262"/>
            <p:cNvSpPr>
              <a:spLocks noChangeArrowheads="1"/>
            </p:cNvSpPr>
            <p:nvPr/>
          </p:nvSpPr>
          <p:spPr bwMode="auto">
            <a:xfrm>
              <a:off x="1646238" y="3646488"/>
              <a:ext cx="296862" cy="236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(b)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180" name="Csoportba foglalás 179"/>
          <p:cNvGrpSpPr/>
          <p:nvPr/>
        </p:nvGrpSpPr>
        <p:grpSpPr>
          <a:xfrm>
            <a:off x="1185862" y="1017587"/>
            <a:ext cx="6891338" cy="3097213"/>
            <a:chOff x="1154113" y="9971088"/>
            <a:chExt cx="6891338" cy="3097213"/>
          </a:xfrm>
        </p:grpSpPr>
        <p:pic>
          <p:nvPicPr>
            <p:cNvPr id="165916" name="Picture 28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921125" y="1139983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17" name="Rectangle 29"/>
            <p:cNvSpPr>
              <a:spLocks noChangeArrowheads="1"/>
            </p:cNvSpPr>
            <p:nvPr/>
          </p:nvSpPr>
          <p:spPr bwMode="auto">
            <a:xfrm>
              <a:off x="4029075" y="11433175"/>
              <a:ext cx="347663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Rb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18" name="Picture 3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08600" y="9971088"/>
              <a:ext cx="1349375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19" name="Rectangle 31"/>
            <p:cNvSpPr>
              <a:spLocks noChangeArrowheads="1"/>
            </p:cNvSpPr>
            <p:nvPr/>
          </p:nvSpPr>
          <p:spPr bwMode="auto">
            <a:xfrm>
              <a:off x="5416550" y="10010775"/>
              <a:ext cx="415925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Mn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20" name="Picture 3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94488" y="997108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21" name="Rectangle 33"/>
            <p:cNvSpPr>
              <a:spLocks noChangeArrowheads="1"/>
            </p:cNvSpPr>
            <p:nvPr/>
          </p:nvSpPr>
          <p:spPr bwMode="auto">
            <a:xfrm>
              <a:off x="6813550" y="9993313"/>
              <a:ext cx="322263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Fe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22" name="Picture 34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154113" y="11399838"/>
              <a:ext cx="1349375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23" name="Rectangle 35"/>
            <p:cNvSpPr>
              <a:spLocks noChangeArrowheads="1"/>
            </p:cNvSpPr>
            <p:nvPr/>
          </p:nvSpPr>
          <p:spPr bwMode="auto">
            <a:xfrm>
              <a:off x="1246188" y="11433175"/>
              <a:ext cx="304800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Ni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24" name="Picture 3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308600" y="11399838"/>
              <a:ext cx="1349375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25" name="Rectangle 37"/>
            <p:cNvSpPr>
              <a:spLocks noChangeArrowheads="1"/>
            </p:cNvSpPr>
            <p:nvPr/>
          </p:nvSpPr>
          <p:spPr bwMode="auto">
            <a:xfrm>
              <a:off x="5416550" y="11433175"/>
              <a:ext cx="290513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Sr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26" name="Picture 3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2540000" y="1139983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27" name="Rectangle 39"/>
            <p:cNvSpPr>
              <a:spLocks noChangeArrowheads="1"/>
            </p:cNvSpPr>
            <p:nvPr/>
          </p:nvSpPr>
          <p:spPr bwMode="auto">
            <a:xfrm>
              <a:off x="2643188" y="11433175"/>
              <a:ext cx="330200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Zn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28" name="Picture 40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694488" y="1139983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29" name="Rectangle 41"/>
            <p:cNvSpPr>
              <a:spLocks noChangeArrowheads="1"/>
            </p:cNvSpPr>
            <p:nvPr/>
          </p:nvSpPr>
          <p:spPr bwMode="auto">
            <a:xfrm>
              <a:off x="6813550" y="11433175"/>
              <a:ext cx="254000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30" name="Picture 4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1154113" y="9971088"/>
              <a:ext cx="1349375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31" name="Rectangle 43"/>
            <p:cNvSpPr>
              <a:spLocks noChangeArrowheads="1"/>
            </p:cNvSpPr>
            <p:nvPr/>
          </p:nvSpPr>
          <p:spPr bwMode="auto">
            <a:xfrm>
              <a:off x="1246188" y="10010775"/>
              <a:ext cx="225425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32" name="Picture 44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40000" y="997108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33" name="Rectangle 45"/>
            <p:cNvSpPr>
              <a:spLocks noChangeArrowheads="1"/>
            </p:cNvSpPr>
            <p:nvPr/>
          </p:nvSpPr>
          <p:spPr bwMode="auto">
            <a:xfrm>
              <a:off x="2633663" y="10001250"/>
              <a:ext cx="334963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Ca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165934" name="Picture 46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3921125" y="9971088"/>
              <a:ext cx="1350963" cy="1385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5935" name="Rectangle 47"/>
            <p:cNvSpPr>
              <a:spLocks noChangeArrowheads="1"/>
            </p:cNvSpPr>
            <p:nvPr/>
          </p:nvSpPr>
          <p:spPr bwMode="auto">
            <a:xfrm>
              <a:off x="4029075" y="10001250"/>
              <a:ext cx="269875" cy="3222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7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Calibri" pitchFamily="34" charset="0"/>
                </a:rPr>
                <a:t>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5936" name="Rectangle 48"/>
            <p:cNvSpPr>
              <a:spLocks noChangeArrowheads="1"/>
            </p:cNvSpPr>
            <p:nvPr/>
          </p:nvSpPr>
          <p:spPr bwMode="auto">
            <a:xfrm>
              <a:off x="2822575" y="12907963"/>
              <a:ext cx="268288" cy="5238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37" name="Rectangle 49"/>
            <p:cNvSpPr>
              <a:spLocks noChangeArrowheads="1"/>
            </p:cNvSpPr>
            <p:nvPr/>
          </p:nvSpPr>
          <p:spPr bwMode="auto">
            <a:xfrm>
              <a:off x="2822575" y="12907963"/>
              <a:ext cx="268288" cy="52388"/>
            </a:xfrm>
            <a:prstGeom prst="rect">
              <a:avLst/>
            </a:prstGeom>
            <a:noFill/>
            <a:ln w="2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5938" name="Rectangle 50"/>
            <p:cNvSpPr>
              <a:spLocks noChangeArrowheads="1"/>
            </p:cNvSpPr>
            <p:nvPr/>
          </p:nvSpPr>
          <p:spPr bwMode="auto">
            <a:xfrm>
              <a:off x="3143250" y="12841288"/>
              <a:ext cx="542925" cy="203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 µm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5940" name="Rectangle 52"/>
            <p:cNvSpPr>
              <a:spLocks noChangeArrowheads="1"/>
            </p:cNvSpPr>
            <p:nvPr/>
          </p:nvSpPr>
          <p:spPr bwMode="auto">
            <a:xfrm>
              <a:off x="1258888" y="12831763"/>
              <a:ext cx="295275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(b)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181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Faktor analízis – D11 U(VI</a:t>
            </a:r>
            <a:r>
              <a:rPr lang="hu-H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54" name="Téglalap 153"/>
          <p:cNvSpPr/>
          <p:nvPr/>
        </p:nvSpPr>
        <p:spPr>
          <a:xfrm>
            <a:off x="1600200" y="6248400"/>
            <a:ext cx="1933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U</a:t>
            </a:r>
            <a:r>
              <a:rPr lang="hu-HU" dirty="0" smtClean="0"/>
              <a:t>: külön faktorban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Átellenes sarkain kerekített téglalap 267"/>
          <p:cNvSpPr/>
          <p:nvPr/>
        </p:nvSpPr>
        <p:spPr>
          <a:xfrm>
            <a:off x="0" y="914400"/>
            <a:ext cx="91440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5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PMF – D11 Ni(II</a:t>
            </a:r>
            <a:r>
              <a:rPr lang="hu-HU" sz="36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)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66915" name="AutoShape 3"/>
          <p:cNvSpPr>
            <a:spLocks noChangeAspect="1" noChangeArrowheads="1" noTextEdit="1"/>
          </p:cNvSpPr>
          <p:nvPr/>
        </p:nvSpPr>
        <p:spPr bwMode="auto">
          <a:xfrm>
            <a:off x="1665288" y="0"/>
            <a:ext cx="5813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23" name="Csoportba foglalás 422"/>
          <p:cNvGrpSpPr>
            <a:grpSpLocks noChangeAspect="1"/>
          </p:cNvGrpSpPr>
          <p:nvPr/>
        </p:nvGrpSpPr>
        <p:grpSpPr>
          <a:xfrm>
            <a:off x="241696" y="1426368"/>
            <a:ext cx="8749904" cy="4745832"/>
            <a:chOff x="1645444" y="0"/>
            <a:chExt cx="5833269" cy="3163888"/>
          </a:xfrm>
        </p:grpSpPr>
        <p:sp>
          <p:nvSpPr>
            <p:cNvPr id="166941" name="Rectangle 29"/>
            <p:cNvSpPr>
              <a:spLocks noChangeArrowheads="1"/>
            </p:cNvSpPr>
            <p:nvPr/>
          </p:nvSpPr>
          <p:spPr bwMode="auto">
            <a:xfrm>
              <a:off x="2451100" y="2995613"/>
              <a:ext cx="1301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6950" name="Rectangle 38"/>
            <p:cNvSpPr>
              <a:spLocks noChangeArrowheads="1"/>
            </p:cNvSpPr>
            <p:nvPr/>
          </p:nvSpPr>
          <p:spPr bwMode="auto">
            <a:xfrm>
              <a:off x="7096125" y="2995613"/>
              <a:ext cx="1952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dirty="0" err="1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Ba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422" name="Csoportba foglalás 421"/>
            <p:cNvGrpSpPr/>
            <p:nvPr/>
          </p:nvGrpSpPr>
          <p:grpSpPr>
            <a:xfrm>
              <a:off x="1645444" y="0"/>
              <a:ext cx="5833269" cy="3162301"/>
              <a:chOff x="1645444" y="0"/>
              <a:chExt cx="5833269" cy="3162301"/>
            </a:xfrm>
          </p:grpSpPr>
          <p:pic>
            <p:nvPicPr>
              <p:cNvPr id="166917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674813" y="0"/>
                <a:ext cx="955675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18" name="Rectangle 6"/>
              <p:cNvSpPr>
                <a:spLocks noChangeArrowheads="1"/>
              </p:cNvSpPr>
              <p:nvPr/>
            </p:nvSpPr>
            <p:spPr bwMode="auto">
              <a:xfrm>
                <a:off x="1736725" y="38100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66919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646363" y="0"/>
                <a:ext cx="950913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20" name="Rectangle 8"/>
              <p:cNvSpPr>
                <a:spLocks noChangeArrowheads="1"/>
              </p:cNvSpPr>
              <p:nvPr/>
            </p:nvSpPr>
            <p:spPr bwMode="auto">
              <a:xfrm>
                <a:off x="2697163" y="38100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66921" name="Picture 9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3613150" y="0"/>
                <a:ext cx="955675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22" name="Rectangle 10"/>
              <p:cNvSpPr>
                <a:spLocks noChangeArrowheads="1"/>
              </p:cNvSpPr>
              <p:nvPr/>
            </p:nvSpPr>
            <p:spPr bwMode="auto">
              <a:xfrm>
                <a:off x="3675063" y="38100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66923" name="Picture 11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83113" y="0"/>
                <a:ext cx="950913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24" name="Rectangle 12"/>
              <p:cNvSpPr>
                <a:spLocks noChangeArrowheads="1"/>
              </p:cNvSpPr>
              <p:nvPr/>
            </p:nvSpPr>
            <p:spPr bwMode="auto">
              <a:xfrm>
                <a:off x="4652963" y="38100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66925" name="Picture 1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5549900" y="0"/>
                <a:ext cx="955675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26" name="Rectangle 14"/>
              <p:cNvSpPr>
                <a:spLocks noChangeArrowheads="1"/>
              </p:cNvSpPr>
              <p:nvPr/>
            </p:nvSpPr>
            <p:spPr bwMode="auto">
              <a:xfrm>
                <a:off x="5605463" y="38100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pic>
            <p:nvPicPr>
              <p:cNvPr id="166927" name="Picture 15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6523038" y="0"/>
                <a:ext cx="955675" cy="8810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6928" name="Rectangle 16"/>
              <p:cNvSpPr>
                <a:spLocks noChangeArrowheads="1"/>
              </p:cNvSpPr>
              <p:nvPr/>
            </p:nvSpPr>
            <p:spPr bwMode="auto">
              <a:xfrm>
                <a:off x="6578600" y="33338"/>
                <a:ext cx="239713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latin typeface="Arial" pitchFamily="34" charset="0"/>
                  </a:rPr>
                  <a:t>F6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29" name="Rectangle 17"/>
              <p:cNvSpPr>
                <a:spLocks noChangeArrowheads="1"/>
              </p:cNvSpPr>
              <p:nvPr/>
            </p:nvSpPr>
            <p:spPr bwMode="auto">
              <a:xfrm>
                <a:off x="2673350" y="962025"/>
                <a:ext cx="373063" cy="36513"/>
              </a:xfrm>
              <a:prstGeom prst="rect">
                <a:avLst/>
              </a:prstGeom>
              <a:solidFill>
                <a:srgbClr val="0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30" name="Rectangle 18"/>
              <p:cNvSpPr>
                <a:spLocks noChangeArrowheads="1"/>
              </p:cNvSpPr>
              <p:nvPr/>
            </p:nvSpPr>
            <p:spPr bwMode="auto">
              <a:xfrm>
                <a:off x="2673350" y="962025"/>
                <a:ext cx="373063" cy="36513"/>
              </a:xfrm>
              <a:prstGeom prst="rect">
                <a:avLst/>
              </a:prstGeom>
              <a:noFill/>
              <a:ln w="1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42" name="Rectangle 30"/>
              <p:cNvSpPr>
                <a:spLocks noChangeArrowheads="1"/>
              </p:cNvSpPr>
              <p:nvPr/>
            </p:nvSpPr>
            <p:spPr bwMode="auto">
              <a:xfrm>
                <a:off x="2935288" y="2994025"/>
                <a:ext cx="2016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Ca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3" name="Rectangle 31"/>
              <p:cNvSpPr>
                <a:spLocks noChangeArrowheads="1"/>
              </p:cNvSpPr>
              <p:nvPr/>
            </p:nvSpPr>
            <p:spPr bwMode="auto">
              <a:xfrm>
                <a:off x="3460750" y="2992438"/>
                <a:ext cx="14922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Ti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4" name="Rectangle 32"/>
              <p:cNvSpPr>
                <a:spLocks noChangeArrowheads="1"/>
              </p:cNvSpPr>
              <p:nvPr/>
            </p:nvSpPr>
            <p:spPr bwMode="auto">
              <a:xfrm>
                <a:off x="3965575" y="2990850"/>
                <a:ext cx="2143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Mn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5" name="Rectangle 33"/>
              <p:cNvSpPr>
                <a:spLocks noChangeArrowheads="1"/>
              </p:cNvSpPr>
              <p:nvPr/>
            </p:nvSpPr>
            <p:spPr bwMode="auto">
              <a:xfrm>
                <a:off x="4510088" y="2989263"/>
                <a:ext cx="1889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6" name="Rectangle 34"/>
              <p:cNvSpPr>
                <a:spLocks noChangeArrowheads="1"/>
              </p:cNvSpPr>
              <p:nvPr/>
            </p:nvSpPr>
            <p:spPr bwMode="auto">
              <a:xfrm>
                <a:off x="5024438" y="2989263"/>
                <a:ext cx="1635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Ni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7" name="Rectangle 35"/>
              <p:cNvSpPr>
                <a:spLocks noChangeArrowheads="1"/>
              </p:cNvSpPr>
              <p:nvPr/>
            </p:nvSpPr>
            <p:spPr bwMode="auto">
              <a:xfrm>
                <a:off x="5532438" y="2990850"/>
                <a:ext cx="2016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Cu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8" name="Rectangle 36"/>
              <p:cNvSpPr>
                <a:spLocks noChangeArrowheads="1"/>
              </p:cNvSpPr>
              <p:nvPr/>
            </p:nvSpPr>
            <p:spPr bwMode="auto">
              <a:xfrm>
                <a:off x="6057900" y="2992438"/>
                <a:ext cx="2016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Rb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49" name="Rectangle 37"/>
              <p:cNvSpPr>
                <a:spLocks noChangeArrowheads="1"/>
              </p:cNvSpPr>
              <p:nvPr/>
            </p:nvSpPr>
            <p:spPr bwMode="auto">
              <a:xfrm>
                <a:off x="6588125" y="2994025"/>
                <a:ext cx="1698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Sr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51" name="Rectangle 39"/>
              <p:cNvSpPr>
                <a:spLocks noChangeArrowheads="1"/>
              </p:cNvSpPr>
              <p:nvPr/>
            </p:nvSpPr>
            <p:spPr bwMode="auto">
              <a:xfrm>
                <a:off x="2349500" y="3038475"/>
                <a:ext cx="82550" cy="41275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2" name="Rectangle 40"/>
              <p:cNvSpPr>
                <a:spLocks noChangeArrowheads="1"/>
              </p:cNvSpPr>
              <p:nvPr/>
            </p:nvSpPr>
            <p:spPr bwMode="auto">
              <a:xfrm>
                <a:off x="2841625" y="3038475"/>
                <a:ext cx="80963" cy="4127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3" name="Rectangle 41"/>
              <p:cNvSpPr>
                <a:spLocks noChangeArrowheads="1"/>
              </p:cNvSpPr>
              <p:nvPr/>
            </p:nvSpPr>
            <p:spPr bwMode="auto">
              <a:xfrm>
                <a:off x="3367088" y="3038475"/>
                <a:ext cx="82550" cy="41275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4" name="Rectangle 42"/>
              <p:cNvSpPr>
                <a:spLocks noChangeArrowheads="1"/>
              </p:cNvSpPr>
              <p:nvPr/>
            </p:nvSpPr>
            <p:spPr bwMode="auto">
              <a:xfrm>
                <a:off x="3870325" y="3040063"/>
                <a:ext cx="82550" cy="41275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5" name="Rectangle 43"/>
              <p:cNvSpPr>
                <a:spLocks noChangeArrowheads="1"/>
              </p:cNvSpPr>
              <p:nvPr/>
            </p:nvSpPr>
            <p:spPr bwMode="auto">
              <a:xfrm>
                <a:off x="4414838" y="3040063"/>
                <a:ext cx="80963" cy="41275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6" name="Rectangle 44"/>
              <p:cNvSpPr>
                <a:spLocks noChangeArrowheads="1"/>
              </p:cNvSpPr>
              <p:nvPr/>
            </p:nvSpPr>
            <p:spPr bwMode="auto">
              <a:xfrm>
                <a:off x="4929188" y="3038475"/>
                <a:ext cx="80963" cy="41275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7" name="Rectangle 45"/>
              <p:cNvSpPr>
                <a:spLocks noChangeArrowheads="1"/>
              </p:cNvSpPr>
              <p:nvPr/>
            </p:nvSpPr>
            <p:spPr bwMode="auto">
              <a:xfrm>
                <a:off x="5434013" y="3040063"/>
                <a:ext cx="82550" cy="41275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8" name="Rectangle 46"/>
              <p:cNvSpPr>
                <a:spLocks noChangeArrowheads="1"/>
              </p:cNvSpPr>
              <p:nvPr/>
            </p:nvSpPr>
            <p:spPr bwMode="auto">
              <a:xfrm>
                <a:off x="5967413" y="3036888"/>
                <a:ext cx="80963" cy="42863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59" name="Rectangle 47"/>
              <p:cNvSpPr>
                <a:spLocks noChangeArrowheads="1"/>
              </p:cNvSpPr>
              <p:nvPr/>
            </p:nvSpPr>
            <p:spPr bwMode="auto">
              <a:xfrm>
                <a:off x="6494463" y="3036888"/>
                <a:ext cx="82550" cy="42863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60" name="Rectangle 48"/>
              <p:cNvSpPr>
                <a:spLocks noChangeArrowheads="1"/>
              </p:cNvSpPr>
              <p:nvPr/>
            </p:nvSpPr>
            <p:spPr bwMode="auto">
              <a:xfrm>
                <a:off x="7000875" y="3038475"/>
                <a:ext cx="82550" cy="41275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61" name="Rectangle 49"/>
              <p:cNvSpPr>
                <a:spLocks noChangeArrowheads="1"/>
              </p:cNvSpPr>
              <p:nvPr/>
            </p:nvSpPr>
            <p:spPr bwMode="auto">
              <a:xfrm>
                <a:off x="2300288" y="2838450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2" name="Rectangle 50"/>
              <p:cNvSpPr>
                <a:spLocks noChangeArrowheads="1"/>
              </p:cNvSpPr>
              <p:nvPr/>
            </p:nvSpPr>
            <p:spPr bwMode="auto">
              <a:xfrm>
                <a:off x="3190875" y="2832100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3" name="Rectangle 51"/>
              <p:cNvSpPr>
                <a:spLocks noChangeArrowheads="1"/>
              </p:cNvSpPr>
              <p:nvPr/>
            </p:nvSpPr>
            <p:spPr bwMode="auto">
              <a:xfrm>
                <a:off x="4105275" y="2838450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4" name="Rectangle 52"/>
              <p:cNvSpPr>
                <a:spLocks noChangeArrowheads="1"/>
              </p:cNvSpPr>
              <p:nvPr/>
            </p:nvSpPr>
            <p:spPr bwMode="auto">
              <a:xfrm>
                <a:off x="5019675" y="2846388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5" name="Rectangle 53"/>
              <p:cNvSpPr>
                <a:spLocks noChangeArrowheads="1"/>
              </p:cNvSpPr>
              <p:nvPr/>
            </p:nvSpPr>
            <p:spPr bwMode="auto">
              <a:xfrm>
                <a:off x="5911850" y="2844800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6" name="Rectangle 54"/>
              <p:cNvSpPr>
                <a:spLocks noChangeArrowheads="1"/>
              </p:cNvSpPr>
              <p:nvPr/>
            </p:nvSpPr>
            <p:spPr bwMode="auto">
              <a:xfrm>
                <a:off x="6805613" y="2843213"/>
                <a:ext cx="48101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Factor 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6967" name="Rectangle 55"/>
              <p:cNvSpPr>
                <a:spLocks noChangeArrowheads="1"/>
              </p:cNvSpPr>
              <p:nvPr/>
            </p:nvSpPr>
            <p:spPr bwMode="auto">
              <a:xfrm>
                <a:off x="2065338" y="1308100"/>
                <a:ext cx="5405438" cy="1506538"/>
              </a:xfrm>
              <a:prstGeom prst="rect">
                <a:avLst/>
              </a:prstGeom>
              <a:noFill/>
              <a:ln w="4">
                <a:solidFill>
                  <a:srgbClr val="1F1A17"/>
                </a:solidFill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68" name="Line 56"/>
              <p:cNvSpPr>
                <a:spLocks noChangeShapeType="1"/>
              </p:cNvSpPr>
              <p:nvPr/>
            </p:nvSpPr>
            <p:spPr bwMode="auto">
              <a:xfrm>
                <a:off x="2967038" y="1308100"/>
                <a:ext cx="1588" cy="150653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69" name="Line 57"/>
              <p:cNvSpPr>
                <a:spLocks noChangeShapeType="1"/>
              </p:cNvSpPr>
              <p:nvPr/>
            </p:nvSpPr>
            <p:spPr bwMode="auto">
              <a:xfrm>
                <a:off x="3868738" y="1308100"/>
                <a:ext cx="1588" cy="1508125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0" name="Line 58"/>
              <p:cNvSpPr>
                <a:spLocks noChangeShapeType="1"/>
              </p:cNvSpPr>
              <p:nvPr/>
            </p:nvSpPr>
            <p:spPr bwMode="auto">
              <a:xfrm>
                <a:off x="5675313" y="1309688"/>
                <a:ext cx="1588" cy="150653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1" name="Line 59"/>
              <p:cNvSpPr>
                <a:spLocks noChangeShapeType="1"/>
              </p:cNvSpPr>
              <p:nvPr/>
            </p:nvSpPr>
            <p:spPr bwMode="auto">
              <a:xfrm>
                <a:off x="6570663" y="1309688"/>
                <a:ext cx="1588" cy="150653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2" name="Line 60"/>
              <p:cNvSpPr>
                <a:spLocks noChangeShapeType="1"/>
              </p:cNvSpPr>
              <p:nvPr/>
            </p:nvSpPr>
            <p:spPr bwMode="auto">
              <a:xfrm>
                <a:off x="4772025" y="1309688"/>
                <a:ext cx="1588" cy="1508125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3" name="Rectangle 61"/>
              <p:cNvSpPr>
                <a:spLocks noChangeArrowheads="1"/>
              </p:cNvSpPr>
              <p:nvPr/>
            </p:nvSpPr>
            <p:spPr bwMode="auto">
              <a:xfrm>
                <a:off x="2120900" y="1817688"/>
                <a:ext cx="77788" cy="99695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4" name="Rectangle 62"/>
              <p:cNvSpPr>
                <a:spLocks noChangeArrowheads="1"/>
              </p:cNvSpPr>
              <p:nvPr/>
            </p:nvSpPr>
            <p:spPr bwMode="auto">
              <a:xfrm>
                <a:off x="2200275" y="2786063"/>
                <a:ext cx="77788" cy="2857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5" name="Rectangle 63"/>
              <p:cNvSpPr>
                <a:spLocks noChangeArrowheads="1"/>
              </p:cNvSpPr>
              <p:nvPr/>
            </p:nvSpPr>
            <p:spPr bwMode="auto">
              <a:xfrm>
                <a:off x="2278063" y="2122488"/>
                <a:ext cx="79375" cy="692150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6" name="Rectangle 64"/>
              <p:cNvSpPr>
                <a:spLocks noChangeArrowheads="1"/>
              </p:cNvSpPr>
              <p:nvPr/>
            </p:nvSpPr>
            <p:spPr bwMode="auto">
              <a:xfrm>
                <a:off x="2359025" y="2070100"/>
                <a:ext cx="77788" cy="744538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7" name="Rectangle 65"/>
              <p:cNvSpPr>
                <a:spLocks noChangeArrowheads="1"/>
              </p:cNvSpPr>
              <p:nvPr/>
            </p:nvSpPr>
            <p:spPr bwMode="auto">
              <a:xfrm>
                <a:off x="2435225" y="1633538"/>
                <a:ext cx="79375" cy="1181100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8" name="Rectangle 66"/>
              <p:cNvSpPr>
                <a:spLocks noChangeArrowheads="1"/>
              </p:cNvSpPr>
              <p:nvPr/>
            </p:nvSpPr>
            <p:spPr bwMode="auto">
              <a:xfrm>
                <a:off x="2673350" y="2460625"/>
                <a:ext cx="77788" cy="35560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79" name="Rectangle 67"/>
              <p:cNvSpPr>
                <a:spLocks noChangeArrowheads="1"/>
              </p:cNvSpPr>
              <p:nvPr/>
            </p:nvSpPr>
            <p:spPr bwMode="auto">
              <a:xfrm>
                <a:off x="3024188" y="1868488"/>
                <a:ext cx="77788" cy="94615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0" name="Rectangle 68"/>
              <p:cNvSpPr>
                <a:spLocks noChangeArrowheads="1"/>
              </p:cNvSpPr>
              <p:nvPr/>
            </p:nvSpPr>
            <p:spPr bwMode="auto">
              <a:xfrm>
                <a:off x="3103563" y="1839913"/>
                <a:ext cx="77788" cy="97472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1" name="Rectangle 69"/>
              <p:cNvSpPr>
                <a:spLocks noChangeArrowheads="1"/>
              </p:cNvSpPr>
              <p:nvPr/>
            </p:nvSpPr>
            <p:spPr bwMode="auto">
              <a:xfrm>
                <a:off x="3340100" y="1889125"/>
                <a:ext cx="77788" cy="925513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2" name="Rectangle 70"/>
              <p:cNvSpPr>
                <a:spLocks noChangeArrowheads="1"/>
              </p:cNvSpPr>
              <p:nvPr/>
            </p:nvSpPr>
            <p:spPr bwMode="auto">
              <a:xfrm>
                <a:off x="3419475" y="2570163"/>
                <a:ext cx="77788" cy="244475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3" name="Rectangle 71"/>
              <p:cNvSpPr>
                <a:spLocks noChangeArrowheads="1"/>
              </p:cNvSpPr>
              <p:nvPr/>
            </p:nvSpPr>
            <p:spPr bwMode="auto">
              <a:xfrm>
                <a:off x="3498850" y="2570163"/>
                <a:ext cx="77788" cy="246063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4" name="Rectangle 72"/>
              <p:cNvSpPr>
                <a:spLocks noChangeArrowheads="1"/>
              </p:cNvSpPr>
              <p:nvPr/>
            </p:nvSpPr>
            <p:spPr bwMode="auto">
              <a:xfrm>
                <a:off x="3576638" y="2446338"/>
                <a:ext cx="79375" cy="369888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5" name="Rectangle 73"/>
              <p:cNvSpPr>
                <a:spLocks noChangeArrowheads="1"/>
              </p:cNvSpPr>
              <p:nvPr/>
            </p:nvSpPr>
            <p:spPr bwMode="auto">
              <a:xfrm>
                <a:off x="3656013" y="1920875"/>
                <a:ext cx="77788" cy="895350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6" name="Rectangle 74"/>
              <p:cNvSpPr>
                <a:spLocks noChangeArrowheads="1"/>
              </p:cNvSpPr>
              <p:nvPr/>
            </p:nvSpPr>
            <p:spPr bwMode="auto">
              <a:xfrm>
                <a:off x="3733800" y="1957388"/>
                <a:ext cx="77788" cy="858838"/>
              </a:xfrm>
              <a:prstGeom prst="rect">
                <a:avLst/>
              </a:prstGeom>
              <a:solidFill>
                <a:srgbClr val="CC99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7" name="Rectangle 75"/>
              <p:cNvSpPr>
                <a:spLocks noChangeArrowheads="1"/>
              </p:cNvSpPr>
              <p:nvPr/>
            </p:nvSpPr>
            <p:spPr bwMode="auto">
              <a:xfrm>
                <a:off x="4827588" y="1808163"/>
                <a:ext cx="77788" cy="1004888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8" name="Rectangle 76"/>
              <p:cNvSpPr>
                <a:spLocks noChangeArrowheads="1"/>
              </p:cNvSpPr>
              <p:nvPr/>
            </p:nvSpPr>
            <p:spPr bwMode="auto">
              <a:xfrm>
                <a:off x="5722938" y="1601788"/>
                <a:ext cx="77788" cy="1212850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89" name="Rectangle 77"/>
              <p:cNvSpPr>
                <a:spLocks noChangeArrowheads="1"/>
              </p:cNvSpPr>
              <p:nvPr/>
            </p:nvSpPr>
            <p:spPr bwMode="auto">
              <a:xfrm>
                <a:off x="6629400" y="1825625"/>
                <a:ext cx="77788" cy="989013"/>
              </a:xfrm>
              <a:prstGeom prst="rect">
                <a:avLst/>
              </a:prstGeom>
              <a:solidFill>
                <a:srgbClr val="99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0" name="Rectangle 78"/>
              <p:cNvSpPr>
                <a:spLocks noChangeArrowheads="1"/>
              </p:cNvSpPr>
              <p:nvPr/>
            </p:nvSpPr>
            <p:spPr bwMode="auto">
              <a:xfrm>
                <a:off x="4006850" y="1481138"/>
                <a:ext cx="77788" cy="1333500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1" name="Rectangle 79"/>
              <p:cNvSpPr>
                <a:spLocks noChangeArrowheads="1"/>
              </p:cNvSpPr>
              <p:nvPr/>
            </p:nvSpPr>
            <p:spPr bwMode="auto">
              <a:xfrm>
                <a:off x="5802313" y="1655763"/>
                <a:ext cx="77788" cy="1158875"/>
              </a:xfrm>
              <a:prstGeom prst="rect">
                <a:avLst/>
              </a:prstGeom>
              <a:solidFill>
                <a:srgbClr val="FFFF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2" name="Rectangle 80"/>
              <p:cNvSpPr>
                <a:spLocks noChangeArrowheads="1"/>
              </p:cNvSpPr>
              <p:nvPr/>
            </p:nvSpPr>
            <p:spPr bwMode="auto">
              <a:xfrm>
                <a:off x="4984750" y="2165350"/>
                <a:ext cx="79375" cy="647700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3" name="Rectangle 81"/>
              <p:cNvSpPr>
                <a:spLocks noChangeArrowheads="1"/>
              </p:cNvSpPr>
              <p:nvPr/>
            </p:nvSpPr>
            <p:spPr bwMode="auto">
              <a:xfrm>
                <a:off x="5881688" y="2136775"/>
                <a:ext cx="77788" cy="677863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4" name="Rectangle 82"/>
              <p:cNvSpPr>
                <a:spLocks noChangeArrowheads="1"/>
              </p:cNvSpPr>
              <p:nvPr/>
            </p:nvSpPr>
            <p:spPr bwMode="auto">
              <a:xfrm>
                <a:off x="6786563" y="1917700"/>
                <a:ext cx="79375" cy="896938"/>
              </a:xfrm>
              <a:prstGeom prst="rect">
                <a:avLst/>
              </a:prstGeom>
              <a:solidFill>
                <a:srgbClr val="993366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5" name="Rectangle 83"/>
              <p:cNvSpPr>
                <a:spLocks noChangeArrowheads="1"/>
              </p:cNvSpPr>
              <p:nvPr/>
            </p:nvSpPr>
            <p:spPr bwMode="auto">
              <a:xfrm>
                <a:off x="4165600" y="1854200"/>
                <a:ext cx="77788" cy="960438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6" name="Rectangle 84"/>
              <p:cNvSpPr>
                <a:spLocks noChangeArrowheads="1"/>
              </p:cNvSpPr>
              <p:nvPr/>
            </p:nvSpPr>
            <p:spPr bwMode="auto">
              <a:xfrm>
                <a:off x="5065713" y="1808163"/>
                <a:ext cx="77788" cy="1004888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7" name="Rectangle 85"/>
              <p:cNvSpPr>
                <a:spLocks noChangeArrowheads="1"/>
              </p:cNvSpPr>
              <p:nvPr/>
            </p:nvSpPr>
            <p:spPr bwMode="auto">
              <a:xfrm>
                <a:off x="4243388" y="2274888"/>
                <a:ext cx="77788" cy="539750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8" name="Rectangle 86"/>
              <p:cNvSpPr>
                <a:spLocks noChangeArrowheads="1"/>
              </p:cNvSpPr>
              <p:nvPr/>
            </p:nvSpPr>
            <p:spPr bwMode="auto">
              <a:xfrm>
                <a:off x="5143500" y="1790700"/>
                <a:ext cx="77788" cy="1022350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999" name="Rectangle 87"/>
              <p:cNvSpPr>
                <a:spLocks noChangeArrowheads="1"/>
              </p:cNvSpPr>
              <p:nvPr/>
            </p:nvSpPr>
            <p:spPr bwMode="auto">
              <a:xfrm>
                <a:off x="6038850" y="1785938"/>
                <a:ext cx="77788" cy="1028700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0" name="Rectangle 88"/>
              <p:cNvSpPr>
                <a:spLocks noChangeArrowheads="1"/>
              </p:cNvSpPr>
              <p:nvPr/>
            </p:nvSpPr>
            <p:spPr bwMode="auto">
              <a:xfrm>
                <a:off x="6945313" y="1630363"/>
                <a:ext cx="77788" cy="1184275"/>
              </a:xfrm>
              <a:prstGeom prst="rect">
                <a:avLst/>
              </a:prstGeom>
              <a:solidFill>
                <a:srgbClr val="80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1" name="Rectangle 89"/>
              <p:cNvSpPr>
                <a:spLocks noChangeArrowheads="1"/>
              </p:cNvSpPr>
              <p:nvPr/>
            </p:nvSpPr>
            <p:spPr bwMode="auto">
              <a:xfrm>
                <a:off x="4322763" y="2446338"/>
                <a:ext cx="77788" cy="368300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2" name="Rectangle 90"/>
              <p:cNvSpPr>
                <a:spLocks noChangeArrowheads="1"/>
              </p:cNvSpPr>
              <p:nvPr/>
            </p:nvSpPr>
            <p:spPr bwMode="auto">
              <a:xfrm>
                <a:off x="6116638" y="2452688"/>
                <a:ext cx="79375" cy="361950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3" name="Rectangle 91"/>
              <p:cNvSpPr>
                <a:spLocks noChangeArrowheads="1"/>
              </p:cNvSpPr>
              <p:nvPr/>
            </p:nvSpPr>
            <p:spPr bwMode="auto">
              <a:xfrm>
                <a:off x="7024688" y="2251075"/>
                <a:ext cx="76200" cy="563563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4" name="Rectangle 92"/>
              <p:cNvSpPr>
                <a:spLocks noChangeArrowheads="1"/>
              </p:cNvSpPr>
              <p:nvPr/>
            </p:nvSpPr>
            <p:spPr bwMode="auto">
              <a:xfrm>
                <a:off x="4402138" y="2616200"/>
                <a:ext cx="77788" cy="200025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5" name="Rectangle 93"/>
              <p:cNvSpPr>
                <a:spLocks noChangeArrowheads="1"/>
              </p:cNvSpPr>
              <p:nvPr/>
            </p:nvSpPr>
            <p:spPr bwMode="auto">
              <a:xfrm>
                <a:off x="5300663" y="2693988"/>
                <a:ext cx="79375" cy="119063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6" name="Rectangle 94"/>
              <p:cNvSpPr>
                <a:spLocks noChangeArrowheads="1"/>
              </p:cNvSpPr>
              <p:nvPr/>
            </p:nvSpPr>
            <p:spPr bwMode="auto">
              <a:xfrm>
                <a:off x="6197600" y="2654300"/>
                <a:ext cx="77788" cy="160338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7" name="Rectangle 95"/>
              <p:cNvSpPr>
                <a:spLocks noChangeArrowheads="1"/>
              </p:cNvSpPr>
              <p:nvPr/>
            </p:nvSpPr>
            <p:spPr bwMode="auto">
              <a:xfrm>
                <a:off x="7102475" y="2659063"/>
                <a:ext cx="79375" cy="157163"/>
              </a:xfrm>
              <a:prstGeom prst="rect">
                <a:avLst/>
              </a:prstGeom>
              <a:solidFill>
                <a:srgbClr val="F2DCDB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8" name="Rectangle 96"/>
              <p:cNvSpPr>
                <a:spLocks noChangeArrowheads="1"/>
              </p:cNvSpPr>
              <p:nvPr/>
            </p:nvSpPr>
            <p:spPr bwMode="auto">
              <a:xfrm>
                <a:off x="4481513" y="2466975"/>
                <a:ext cx="77788" cy="34925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09" name="Rectangle 97"/>
              <p:cNvSpPr>
                <a:spLocks noChangeArrowheads="1"/>
              </p:cNvSpPr>
              <p:nvPr/>
            </p:nvSpPr>
            <p:spPr bwMode="auto">
              <a:xfrm>
                <a:off x="5380038" y="2527300"/>
                <a:ext cx="77788" cy="28575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0" name="Rectangle 98"/>
              <p:cNvSpPr>
                <a:spLocks noChangeArrowheads="1"/>
              </p:cNvSpPr>
              <p:nvPr/>
            </p:nvSpPr>
            <p:spPr bwMode="auto">
              <a:xfrm>
                <a:off x="6275388" y="2395538"/>
                <a:ext cx="79375" cy="419100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1" name="Rectangle 99"/>
              <p:cNvSpPr>
                <a:spLocks noChangeArrowheads="1"/>
              </p:cNvSpPr>
              <p:nvPr/>
            </p:nvSpPr>
            <p:spPr bwMode="auto">
              <a:xfrm>
                <a:off x="7181850" y="2208213"/>
                <a:ext cx="77788" cy="608013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2" name="Rectangle 100"/>
              <p:cNvSpPr>
                <a:spLocks noChangeArrowheads="1"/>
              </p:cNvSpPr>
              <p:nvPr/>
            </p:nvSpPr>
            <p:spPr bwMode="auto">
              <a:xfrm>
                <a:off x="5459413" y="2027238"/>
                <a:ext cx="77788" cy="785813"/>
              </a:xfrm>
              <a:prstGeom prst="rect">
                <a:avLst/>
              </a:prstGeom>
              <a:solidFill>
                <a:srgbClr val="FFCC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3" name="Line 101"/>
              <p:cNvSpPr>
                <a:spLocks noChangeShapeType="1"/>
              </p:cNvSpPr>
              <p:nvPr/>
            </p:nvSpPr>
            <p:spPr bwMode="auto">
              <a:xfrm flipH="1">
                <a:off x="7451725" y="2066925"/>
                <a:ext cx="2063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4" name="Line 102"/>
              <p:cNvSpPr>
                <a:spLocks noChangeShapeType="1"/>
              </p:cNvSpPr>
              <p:nvPr/>
            </p:nvSpPr>
            <p:spPr bwMode="auto">
              <a:xfrm flipH="1">
                <a:off x="7453313" y="1811338"/>
                <a:ext cx="2063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5" name="Line 103"/>
              <p:cNvSpPr>
                <a:spLocks noChangeShapeType="1"/>
              </p:cNvSpPr>
              <p:nvPr/>
            </p:nvSpPr>
            <p:spPr bwMode="auto">
              <a:xfrm flipH="1">
                <a:off x="7453313" y="1562100"/>
                <a:ext cx="2063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6" name="Line 104"/>
              <p:cNvSpPr>
                <a:spLocks noChangeShapeType="1"/>
              </p:cNvSpPr>
              <p:nvPr/>
            </p:nvSpPr>
            <p:spPr bwMode="auto">
              <a:xfrm flipH="1">
                <a:off x="7451725" y="2316163"/>
                <a:ext cx="2063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7" name="Line 105"/>
              <p:cNvSpPr>
                <a:spLocks noChangeShapeType="1"/>
              </p:cNvSpPr>
              <p:nvPr/>
            </p:nvSpPr>
            <p:spPr bwMode="auto">
              <a:xfrm flipH="1">
                <a:off x="7450138" y="2565400"/>
                <a:ext cx="22225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8" name="Line 106"/>
              <p:cNvSpPr>
                <a:spLocks noChangeShapeType="1"/>
              </p:cNvSpPr>
              <p:nvPr/>
            </p:nvSpPr>
            <p:spPr bwMode="auto">
              <a:xfrm>
                <a:off x="2066925" y="1562100"/>
                <a:ext cx="1428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19" name="Line 107"/>
              <p:cNvSpPr>
                <a:spLocks noChangeShapeType="1"/>
              </p:cNvSpPr>
              <p:nvPr/>
            </p:nvSpPr>
            <p:spPr bwMode="auto">
              <a:xfrm>
                <a:off x="2068513" y="2066925"/>
                <a:ext cx="14288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20" name="Line 108"/>
              <p:cNvSpPr>
                <a:spLocks noChangeShapeType="1"/>
              </p:cNvSpPr>
              <p:nvPr/>
            </p:nvSpPr>
            <p:spPr bwMode="auto">
              <a:xfrm>
                <a:off x="2065338" y="2316163"/>
                <a:ext cx="15875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21" name="Line 109"/>
              <p:cNvSpPr>
                <a:spLocks noChangeShapeType="1"/>
              </p:cNvSpPr>
              <p:nvPr/>
            </p:nvSpPr>
            <p:spPr bwMode="auto">
              <a:xfrm>
                <a:off x="2066925" y="2565400"/>
                <a:ext cx="15875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22" name="Line 110"/>
              <p:cNvSpPr>
                <a:spLocks noChangeShapeType="1"/>
              </p:cNvSpPr>
              <p:nvPr/>
            </p:nvSpPr>
            <p:spPr bwMode="auto">
              <a:xfrm>
                <a:off x="2065338" y="1812925"/>
                <a:ext cx="15875" cy="1588"/>
              </a:xfrm>
              <a:prstGeom prst="line">
                <a:avLst/>
              </a:prstGeom>
              <a:noFill/>
              <a:ln w="4">
                <a:solidFill>
                  <a:srgbClr val="1F1A17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023" name="Rectangle 111"/>
              <p:cNvSpPr>
                <a:spLocks noChangeArrowheads="1"/>
              </p:cNvSpPr>
              <p:nvPr/>
            </p:nvSpPr>
            <p:spPr bwMode="auto">
              <a:xfrm rot="16200000">
                <a:off x="1662113" y="2471737"/>
                <a:ext cx="13652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4" name="Rectangle 112"/>
              <p:cNvSpPr>
                <a:spLocks noChangeArrowheads="1"/>
              </p:cNvSpPr>
              <p:nvPr/>
            </p:nvSpPr>
            <p:spPr bwMode="auto">
              <a:xfrm rot="16200000">
                <a:off x="1671638" y="2397125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5" name="Rectangle 113"/>
              <p:cNvSpPr>
                <a:spLocks noChangeArrowheads="1"/>
              </p:cNvSpPr>
              <p:nvPr/>
            </p:nvSpPr>
            <p:spPr bwMode="auto">
              <a:xfrm rot="16200000">
                <a:off x="1671638" y="2330450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6" name="Rectangle 114"/>
              <p:cNvSpPr>
                <a:spLocks noChangeArrowheads="1"/>
              </p:cNvSpPr>
              <p:nvPr/>
            </p:nvSpPr>
            <p:spPr bwMode="auto">
              <a:xfrm rot="16200000">
                <a:off x="1674813" y="2268537"/>
                <a:ext cx="11112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c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7" name="Rectangle 115"/>
              <p:cNvSpPr>
                <a:spLocks noChangeArrowheads="1"/>
              </p:cNvSpPr>
              <p:nvPr/>
            </p:nvSpPr>
            <p:spPr bwMode="auto">
              <a:xfrm rot="16200000">
                <a:off x="1671638" y="2206625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e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8" name="Rectangle 116"/>
              <p:cNvSpPr>
                <a:spLocks noChangeArrowheads="1"/>
              </p:cNvSpPr>
              <p:nvPr/>
            </p:nvSpPr>
            <p:spPr bwMode="auto">
              <a:xfrm rot="16200000">
                <a:off x="1671638" y="2141537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29" name="Rectangle 117"/>
              <p:cNvSpPr>
                <a:spLocks noChangeArrowheads="1"/>
              </p:cNvSpPr>
              <p:nvPr/>
            </p:nvSpPr>
            <p:spPr bwMode="auto">
              <a:xfrm rot="16200000">
                <a:off x="1687513" y="2092325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0" name="Rectangle 118"/>
              <p:cNvSpPr>
                <a:spLocks noChangeArrowheads="1"/>
              </p:cNvSpPr>
              <p:nvPr/>
            </p:nvSpPr>
            <p:spPr bwMode="auto">
              <a:xfrm rot="16200000">
                <a:off x="1684338" y="2055812"/>
                <a:ext cx="9048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r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1" name="Rectangle 119"/>
              <p:cNvSpPr>
                <a:spLocks noChangeArrowheads="1"/>
              </p:cNvSpPr>
              <p:nvPr/>
            </p:nvSpPr>
            <p:spPr bwMode="auto">
              <a:xfrm rot="16200000">
                <a:off x="1671638" y="2005012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a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2" name="Rectangle 120"/>
              <p:cNvSpPr>
                <a:spLocks noChangeArrowheads="1"/>
              </p:cNvSpPr>
              <p:nvPr/>
            </p:nvSpPr>
            <p:spPr bwMode="auto">
              <a:xfrm rot="16200000">
                <a:off x="1687513" y="1954212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t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3" name="Rectangle 121"/>
              <p:cNvSpPr>
                <a:spLocks noChangeArrowheads="1"/>
              </p:cNvSpPr>
              <p:nvPr/>
            </p:nvSpPr>
            <p:spPr bwMode="auto">
              <a:xfrm rot="16200000">
                <a:off x="1690688" y="1925637"/>
                <a:ext cx="7778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i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4" name="Rectangle 122"/>
              <p:cNvSpPr>
                <a:spLocks noChangeArrowheads="1"/>
              </p:cNvSpPr>
              <p:nvPr/>
            </p:nvSpPr>
            <p:spPr bwMode="auto">
              <a:xfrm rot="16200000">
                <a:off x="1671638" y="1879600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o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5" name="Rectangle 123"/>
              <p:cNvSpPr>
                <a:spLocks noChangeArrowheads="1"/>
              </p:cNvSpPr>
              <p:nvPr/>
            </p:nvSpPr>
            <p:spPr bwMode="auto">
              <a:xfrm rot="16200000">
                <a:off x="1671638" y="1814512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n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6" name="Rectangle 124"/>
              <p:cNvSpPr>
                <a:spLocks noChangeArrowheads="1"/>
              </p:cNvSpPr>
              <p:nvPr/>
            </p:nvSpPr>
            <p:spPr bwMode="auto">
              <a:xfrm rot="16200000">
                <a:off x="1687513" y="1765300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 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7" name="Rectangle 125"/>
              <p:cNvSpPr>
                <a:spLocks noChangeArrowheads="1"/>
              </p:cNvSpPr>
              <p:nvPr/>
            </p:nvSpPr>
            <p:spPr bwMode="auto">
              <a:xfrm rot="16200000">
                <a:off x="1687513" y="1733550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[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8" name="Rectangle 126"/>
              <p:cNvSpPr>
                <a:spLocks noChangeArrowheads="1"/>
              </p:cNvSpPr>
              <p:nvPr/>
            </p:nvSpPr>
            <p:spPr bwMode="auto">
              <a:xfrm rot="16200000">
                <a:off x="1670050" y="1682750"/>
                <a:ext cx="1190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µ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39" name="Rectangle 127"/>
              <p:cNvSpPr>
                <a:spLocks noChangeArrowheads="1"/>
              </p:cNvSpPr>
              <p:nvPr/>
            </p:nvSpPr>
            <p:spPr bwMode="auto">
              <a:xfrm rot="16200000">
                <a:off x="1671638" y="1616075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0" name="Rectangle 128"/>
              <p:cNvSpPr>
                <a:spLocks noChangeArrowheads="1"/>
              </p:cNvSpPr>
              <p:nvPr/>
            </p:nvSpPr>
            <p:spPr bwMode="auto">
              <a:xfrm rot="16200000">
                <a:off x="1687513" y="1470025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]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1" name="Rectangle 129"/>
              <p:cNvSpPr>
                <a:spLocks noChangeArrowheads="1"/>
              </p:cNvSpPr>
              <p:nvPr/>
            </p:nvSpPr>
            <p:spPr bwMode="auto">
              <a:xfrm rot="16200000">
                <a:off x="1687513" y="1566862"/>
                <a:ext cx="84138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/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2" name="Rectangle 130"/>
              <p:cNvSpPr>
                <a:spLocks noChangeArrowheads="1"/>
              </p:cNvSpPr>
              <p:nvPr/>
            </p:nvSpPr>
            <p:spPr bwMode="auto">
              <a:xfrm rot="16200000">
                <a:off x="1671638" y="1519237"/>
                <a:ext cx="117475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g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3" name="Rectangle 131"/>
              <p:cNvSpPr>
                <a:spLocks noChangeArrowheads="1"/>
              </p:cNvSpPr>
              <p:nvPr/>
            </p:nvSpPr>
            <p:spPr bwMode="auto">
              <a:xfrm>
                <a:off x="1822450" y="2760663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4" name="Rectangle 132"/>
              <p:cNvSpPr>
                <a:spLocks noChangeArrowheads="1"/>
              </p:cNvSpPr>
              <p:nvPr/>
            </p:nvSpPr>
            <p:spPr bwMode="auto">
              <a:xfrm>
                <a:off x="1952625" y="2733675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5" name="Rectangle 133"/>
              <p:cNvSpPr>
                <a:spLocks noChangeArrowheads="1"/>
              </p:cNvSpPr>
              <p:nvPr/>
            </p:nvSpPr>
            <p:spPr bwMode="auto">
              <a:xfrm>
                <a:off x="1828800" y="2516188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6" name="Rectangle 134"/>
              <p:cNvSpPr>
                <a:spLocks noChangeArrowheads="1"/>
              </p:cNvSpPr>
              <p:nvPr/>
            </p:nvSpPr>
            <p:spPr bwMode="auto">
              <a:xfrm>
                <a:off x="1958975" y="2487613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7" name="Rectangle 135"/>
              <p:cNvSpPr>
                <a:spLocks noChangeArrowheads="1"/>
              </p:cNvSpPr>
              <p:nvPr/>
            </p:nvSpPr>
            <p:spPr bwMode="auto">
              <a:xfrm>
                <a:off x="1835150" y="2266950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8" name="Rectangle 136"/>
              <p:cNvSpPr>
                <a:spLocks noChangeArrowheads="1"/>
              </p:cNvSpPr>
              <p:nvPr/>
            </p:nvSpPr>
            <p:spPr bwMode="auto">
              <a:xfrm>
                <a:off x="1965325" y="2239963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2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49" name="Rectangle 137"/>
              <p:cNvSpPr>
                <a:spLocks noChangeArrowheads="1"/>
              </p:cNvSpPr>
              <p:nvPr/>
            </p:nvSpPr>
            <p:spPr bwMode="auto">
              <a:xfrm>
                <a:off x="1839913" y="2017713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0" name="Rectangle 138"/>
              <p:cNvSpPr>
                <a:spLocks noChangeArrowheads="1"/>
              </p:cNvSpPr>
              <p:nvPr/>
            </p:nvSpPr>
            <p:spPr bwMode="auto">
              <a:xfrm>
                <a:off x="1971675" y="1990725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3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1" name="Rectangle 139"/>
              <p:cNvSpPr>
                <a:spLocks noChangeArrowheads="1"/>
              </p:cNvSpPr>
              <p:nvPr/>
            </p:nvSpPr>
            <p:spPr bwMode="auto">
              <a:xfrm>
                <a:off x="1846263" y="1768475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2" name="Rectangle 140"/>
              <p:cNvSpPr>
                <a:spLocks noChangeArrowheads="1"/>
              </p:cNvSpPr>
              <p:nvPr/>
            </p:nvSpPr>
            <p:spPr bwMode="auto">
              <a:xfrm>
                <a:off x="1978025" y="1739900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4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3" name="Rectangle 141"/>
              <p:cNvSpPr>
                <a:spLocks noChangeArrowheads="1"/>
              </p:cNvSpPr>
              <p:nvPr/>
            </p:nvSpPr>
            <p:spPr bwMode="auto">
              <a:xfrm>
                <a:off x="1852613" y="1516063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4" name="Rectangle 142"/>
              <p:cNvSpPr>
                <a:spLocks noChangeArrowheads="1"/>
              </p:cNvSpPr>
              <p:nvPr/>
            </p:nvSpPr>
            <p:spPr bwMode="auto">
              <a:xfrm>
                <a:off x="1984375" y="1489075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5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5" name="Rectangle 143"/>
              <p:cNvSpPr>
                <a:spLocks noChangeArrowheads="1"/>
              </p:cNvSpPr>
              <p:nvPr/>
            </p:nvSpPr>
            <p:spPr bwMode="auto">
              <a:xfrm>
                <a:off x="1858963" y="1277938"/>
                <a:ext cx="182563" cy="168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9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10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056" name="Rectangle 144"/>
              <p:cNvSpPr>
                <a:spLocks noChangeArrowheads="1"/>
              </p:cNvSpPr>
              <p:nvPr/>
            </p:nvSpPr>
            <p:spPr bwMode="auto">
              <a:xfrm>
                <a:off x="1989138" y="1250950"/>
                <a:ext cx="95250" cy="1349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8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6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167" name="Rectangle 255"/>
              <p:cNvSpPr>
                <a:spLocks noChangeArrowheads="1"/>
              </p:cNvSpPr>
              <p:nvPr/>
            </p:nvSpPr>
            <p:spPr bwMode="auto">
              <a:xfrm>
                <a:off x="3082925" y="896938"/>
                <a:ext cx="568325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rPr>
                  <a:t>100 µm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168" name="Rectangle 256"/>
              <p:cNvSpPr>
                <a:spLocks noChangeArrowheads="1"/>
              </p:cNvSpPr>
              <p:nvPr/>
            </p:nvSpPr>
            <p:spPr bwMode="auto">
              <a:xfrm>
                <a:off x="1739900" y="895350"/>
                <a:ext cx="249238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(a)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67169" name="Rectangle 257"/>
              <p:cNvSpPr>
                <a:spLocks noChangeArrowheads="1"/>
              </p:cNvSpPr>
              <p:nvPr/>
            </p:nvSpPr>
            <p:spPr bwMode="auto">
              <a:xfrm>
                <a:off x="1728788" y="2960688"/>
                <a:ext cx="249238" cy="20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200" b="0" i="0" u="none" strike="noStrike" cap="none" normalizeH="0" baseline="0" smtClean="0">
                    <a:ln>
                      <a:noFill/>
                    </a:ln>
                    <a:solidFill>
                      <a:srgbClr val="1F1A17"/>
                    </a:solidFill>
                    <a:effectLst/>
                    <a:latin typeface="Arial" pitchFamily="34" charset="0"/>
                  </a:rPr>
                  <a:t>(b)</a:t>
                </a:r>
                <a:endParaRPr kumimoji="0" 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endParaRPr>
              </a:p>
            </p:txBody>
          </p:sp>
        </p:grpSp>
      </p:grpSp>
      <p:sp>
        <p:nvSpPr>
          <p:cNvPr id="424" name="Téglalap 423"/>
          <p:cNvSpPr/>
          <p:nvPr/>
        </p:nvSpPr>
        <p:spPr>
          <a:xfrm>
            <a:off x="7565316" y="3048000"/>
            <a:ext cx="14232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[</a:t>
            </a:r>
            <a:r>
              <a:rPr lang="en-US" dirty="0" smtClean="0"/>
              <a:t>Ni</a:t>
            </a:r>
            <a:r>
              <a:rPr lang="hu-HU" dirty="0" smtClean="0"/>
              <a:t>]</a:t>
            </a:r>
            <a:r>
              <a:rPr lang="en-US" dirty="0" smtClean="0"/>
              <a:t> 170 µg/g</a:t>
            </a:r>
            <a:endParaRPr lang="en-US" dirty="0"/>
          </a:p>
        </p:txBody>
      </p:sp>
      <p:sp>
        <p:nvSpPr>
          <p:cNvPr id="141" name="Téglalap 140"/>
          <p:cNvSpPr/>
          <p:nvPr/>
        </p:nvSpPr>
        <p:spPr>
          <a:xfrm>
            <a:off x="838200" y="6248400"/>
            <a:ext cx="4810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PMF: kvantitatív információ megkötés mértékéről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Átellenes sarkain kerekített téglalap 267"/>
          <p:cNvSpPr/>
          <p:nvPr/>
        </p:nvSpPr>
        <p:spPr>
          <a:xfrm>
            <a:off x="0" y="914400"/>
            <a:ext cx="9144000" cy="5791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5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PMF – D11 U(VI)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grpSp>
        <p:nvGrpSpPr>
          <p:cNvPr id="3" name="Csoportba foglalás 420"/>
          <p:cNvGrpSpPr>
            <a:grpSpLocks noChangeAspect="1"/>
          </p:cNvGrpSpPr>
          <p:nvPr/>
        </p:nvGrpSpPr>
        <p:grpSpPr>
          <a:xfrm>
            <a:off x="228600" y="1250157"/>
            <a:ext cx="8754666" cy="5226843"/>
            <a:chOff x="1640681" y="3414713"/>
            <a:chExt cx="5836444" cy="3484562"/>
          </a:xfrm>
        </p:grpSpPr>
        <p:pic>
          <p:nvPicPr>
            <p:cNvPr id="166931" name="Picture 19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674813" y="3414713"/>
              <a:ext cx="1135063" cy="116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32" name="Picture 2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47975" y="3414713"/>
              <a:ext cx="1135063" cy="1165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3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17963" y="3422650"/>
              <a:ext cx="1127125" cy="1157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34" name="Picture 2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183188" y="3422650"/>
              <a:ext cx="1127125" cy="1157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6935" name="Picture 23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50000" y="3422650"/>
              <a:ext cx="1127125" cy="1157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6936" name="Rectangle 24"/>
            <p:cNvSpPr>
              <a:spLocks noChangeArrowheads="1"/>
            </p:cNvSpPr>
            <p:nvPr/>
          </p:nvSpPr>
          <p:spPr bwMode="auto">
            <a:xfrm>
              <a:off x="5264150" y="3475038"/>
              <a:ext cx="288925" cy="25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6937" name="Rectangle 25"/>
            <p:cNvSpPr>
              <a:spLocks noChangeArrowheads="1"/>
            </p:cNvSpPr>
            <p:nvPr/>
          </p:nvSpPr>
          <p:spPr bwMode="auto">
            <a:xfrm>
              <a:off x="6437313" y="3459163"/>
              <a:ext cx="288925" cy="25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6938" name="Rectangle 26"/>
            <p:cNvSpPr>
              <a:spLocks noChangeArrowheads="1"/>
            </p:cNvSpPr>
            <p:nvPr/>
          </p:nvSpPr>
          <p:spPr bwMode="auto">
            <a:xfrm>
              <a:off x="1758950" y="3475038"/>
              <a:ext cx="288925" cy="25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6939" name="Rectangle 27"/>
            <p:cNvSpPr>
              <a:spLocks noChangeArrowheads="1"/>
            </p:cNvSpPr>
            <p:nvPr/>
          </p:nvSpPr>
          <p:spPr bwMode="auto">
            <a:xfrm>
              <a:off x="2924175" y="3467100"/>
              <a:ext cx="288925" cy="25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6940" name="Rectangle 28"/>
            <p:cNvSpPr>
              <a:spLocks noChangeArrowheads="1"/>
            </p:cNvSpPr>
            <p:nvPr/>
          </p:nvSpPr>
          <p:spPr bwMode="auto">
            <a:xfrm>
              <a:off x="4098925" y="3467100"/>
              <a:ext cx="288925" cy="252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0" i="0" u="none" strike="noStrike" cap="none" normalizeH="0" baseline="0" smtClean="0">
                  <a:ln>
                    <a:noFill/>
                  </a:ln>
                  <a:solidFill>
                    <a:srgbClr val="FFFFFF"/>
                  </a:solidFill>
                  <a:effectLst/>
                  <a:latin typeface="Arial" pitchFamily="34" charset="0"/>
                </a:rPr>
                <a:t>F3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57" name="Rectangle 145"/>
            <p:cNvSpPr>
              <a:spLocks noChangeArrowheads="1"/>
            </p:cNvSpPr>
            <p:nvPr/>
          </p:nvSpPr>
          <p:spPr bwMode="auto">
            <a:xfrm>
              <a:off x="2390775" y="6578600"/>
              <a:ext cx="4810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58" name="Rectangle 146"/>
            <p:cNvSpPr>
              <a:spLocks noChangeArrowheads="1"/>
            </p:cNvSpPr>
            <p:nvPr/>
          </p:nvSpPr>
          <p:spPr bwMode="auto">
            <a:xfrm>
              <a:off x="3470275" y="6578600"/>
              <a:ext cx="4810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59" name="Rectangle 147"/>
            <p:cNvSpPr>
              <a:spLocks noChangeArrowheads="1"/>
            </p:cNvSpPr>
            <p:nvPr/>
          </p:nvSpPr>
          <p:spPr bwMode="auto">
            <a:xfrm>
              <a:off x="4546600" y="6578600"/>
              <a:ext cx="4810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60" name="Rectangle 148"/>
            <p:cNvSpPr>
              <a:spLocks noChangeArrowheads="1"/>
            </p:cNvSpPr>
            <p:nvPr/>
          </p:nvSpPr>
          <p:spPr bwMode="auto">
            <a:xfrm>
              <a:off x="5630863" y="6578600"/>
              <a:ext cx="4810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61" name="Rectangle 149"/>
            <p:cNvSpPr>
              <a:spLocks noChangeArrowheads="1"/>
            </p:cNvSpPr>
            <p:nvPr/>
          </p:nvSpPr>
          <p:spPr bwMode="auto">
            <a:xfrm>
              <a:off x="6708775" y="6578600"/>
              <a:ext cx="4810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Factor 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62" name="Line 150"/>
            <p:cNvSpPr>
              <a:spLocks noChangeShapeType="1"/>
            </p:cNvSpPr>
            <p:nvPr/>
          </p:nvSpPr>
          <p:spPr bwMode="auto">
            <a:xfrm>
              <a:off x="3148013" y="5043488"/>
              <a:ext cx="1588" cy="150653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3" name="Line 151"/>
            <p:cNvSpPr>
              <a:spLocks noChangeShapeType="1"/>
            </p:cNvSpPr>
            <p:nvPr/>
          </p:nvSpPr>
          <p:spPr bwMode="auto">
            <a:xfrm>
              <a:off x="4225925" y="5045075"/>
              <a:ext cx="1588" cy="150653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4" name="Line 152"/>
            <p:cNvSpPr>
              <a:spLocks noChangeShapeType="1"/>
            </p:cNvSpPr>
            <p:nvPr/>
          </p:nvSpPr>
          <p:spPr bwMode="auto">
            <a:xfrm>
              <a:off x="5305425" y="5045075"/>
              <a:ext cx="1588" cy="150653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5" name="Line 153"/>
            <p:cNvSpPr>
              <a:spLocks noChangeShapeType="1"/>
            </p:cNvSpPr>
            <p:nvPr/>
          </p:nvSpPr>
          <p:spPr bwMode="auto">
            <a:xfrm>
              <a:off x="6381750" y="5045075"/>
              <a:ext cx="1588" cy="150653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6" name="Line 154"/>
            <p:cNvSpPr>
              <a:spLocks noChangeShapeType="1"/>
            </p:cNvSpPr>
            <p:nvPr/>
          </p:nvSpPr>
          <p:spPr bwMode="auto">
            <a:xfrm flipH="1">
              <a:off x="7446963" y="5802313"/>
              <a:ext cx="22225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7" name="Line 155"/>
            <p:cNvSpPr>
              <a:spLocks noChangeShapeType="1"/>
            </p:cNvSpPr>
            <p:nvPr/>
          </p:nvSpPr>
          <p:spPr bwMode="auto">
            <a:xfrm flipH="1">
              <a:off x="7448550" y="5548313"/>
              <a:ext cx="20638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8" name="Line 156"/>
            <p:cNvSpPr>
              <a:spLocks noChangeShapeType="1"/>
            </p:cNvSpPr>
            <p:nvPr/>
          </p:nvSpPr>
          <p:spPr bwMode="auto">
            <a:xfrm flipH="1">
              <a:off x="7448550" y="5297488"/>
              <a:ext cx="22225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69" name="Line 157"/>
            <p:cNvSpPr>
              <a:spLocks noChangeShapeType="1"/>
            </p:cNvSpPr>
            <p:nvPr/>
          </p:nvSpPr>
          <p:spPr bwMode="auto">
            <a:xfrm flipH="1">
              <a:off x="7448550" y="6051550"/>
              <a:ext cx="20638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0" name="Line 158"/>
            <p:cNvSpPr>
              <a:spLocks noChangeShapeType="1"/>
            </p:cNvSpPr>
            <p:nvPr/>
          </p:nvSpPr>
          <p:spPr bwMode="auto">
            <a:xfrm flipH="1">
              <a:off x="7445375" y="6302375"/>
              <a:ext cx="23813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1" name="Line 159"/>
            <p:cNvSpPr>
              <a:spLocks noChangeShapeType="1"/>
            </p:cNvSpPr>
            <p:nvPr/>
          </p:nvSpPr>
          <p:spPr bwMode="auto">
            <a:xfrm>
              <a:off x="2062163" y="5297488"/>
              <a:ext cx="15875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2" name="Line 160"/>
            <p:cNvSpPr>
              <a:spLocks noChangeShapeType="1"/>
            </p:cNvSpPr>
            <p:nvPr/>
          </p:nvSpPr>
          <p:spPr bwMode="auto">
            <a:xfrm>
              <a:off x="2063750" y="5802313"/>
              <a:ext cx="15875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3" name="Line 161"/>
            <p:cNvSpPr>
              <a:spLocks noChangeShapeType="1"/>
            </p:cNvSpPr>
            <p:nvPr/>
          </p:nvSpPr>
          <p:spPr bwMode="auto">
            <a:xfrm>
              <a:off x="2060575" y="6051550"/>
              <a:ext cx="15875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4" name="Line 162"/>
            <p:cNvSpPr>
              <a:spLocks noChangeShapeType="1"/>
            </p:cNvSpPr>
            <p:nvPr/>
          </p:nvSpPr>
          <p:spPr bwMode="auto">
            <a:xfrm>
              <a:off x="2063750" y="6302375"/>
              <a:ext cx="14288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5" name="Line 163"/>
            <p:cNvSpPr>
              <a:spLocks noChangeShapeType="1"/>
            </p:cNvSpPr>
            <p:nvPr/>
          </p:nvSpPr>
          <p:spPr bwMode="auto">
            <a:xfrm>
              <a:off x="2062163" y="5548313"/>
              <a:ext cx="14288" cy="1588"/>
            </a:xfrm>
            <a:prstGeom prst="line">
              <a:avLst/>
            </a:prstGeom>
            <a:noFill/>
            <a:ln w="4">
              <a:solidFill>
                <a:srgbClr val="1F1A1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076" name="Rectangle 164"/>
            <p:cNvSpPr>
              <a:spLocks noChangeArrowheads="1"/>
            </p:cNvSpPr>
            <p:nvPr/>
          </p:nvSpPr>
          <p:spPr bwMode="auto">
            <a:xfrm rot="16200000">
              <a:off x="1657350" y="6208712"/>
              <a:ext cx="1365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77" name="Rectangle 165"/>
            <p:cNvSpPr>
              <a:spLocks noChangeArrowheads="1"/>
            </p:cNvSpPr>
            <p:nvPr/>
          </p:nvSpPr>
          <p:spPr bwMode="auto">
            <a:xfrm rot="16200000">
              <a:off x="1666875" y="6134100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78" name="Rectangle 166"/>
            <p:cNvSpPr>
              <a:spLocks noChangeArrowheads="1"/>
            </p:cNvSpPr>
            <p:nvPr/>
          </p:nvSpPr>
          <p:spPr bwMode="auto">
            <a:xfrm rot="16200000">
              <a:off x="1666875" y="6069012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79" name="Rectangle 167"/>
            <p:cNvSpPr>
              <a:spLocks noChangeArrowheads="1"/>
            </p:cNvSpPr>
            <p:nvPr/>
          </p:nvSpPr>
          <p:spPr bwMode="auto">
            <a:xfrm rot="16200000">
              <a:off x="1670050" y="6005512"/>
              <a:ext cx="1111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0" name="Rectangle 168"/>
            <p:cNvSpPr>
              <a:spLocks noChangeArrowheads="1"/>
            </p:cNvSpPr>
            <p:nvPr/>
          </p:nvSpPr>
          <p:spPr bwMode="auto">
            <a:xfrm rot="16200000">
              <a:off x="1666875" y="5943600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1" name="Rectangle 169"/>
            <p:cNvSpPr>
              <a:spLocks noChangeArrowheads="1"/>
            </p:cNvSpPr>
            <p:nvPr/>
          </p:nvSpPr>
          <p:spPr bwMode="auto">
            <a:xfrm rot="16200000">
              <a:off x="1666875" y="5878512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2" name="Rectangle 170"/>
            <p:cNvSpPr>
              <a:spLocks noChangeArrowheads="1"/>
            </p:cNvSpPr>
            <p:nvPr/>
          </p:nvSpPr>
          <p:spPr bwMode="auto">
            <a:xfrm rot="16200000">
              <a:off x="1682750" y="5829300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3" name="Rectangle 171"/>
            <p:cNvSpPr>
              <a:spLocks noChangeArrowheads="1"/>
            </p:cNvSpPr>
            <p:nvPr/>
          </p:nvSpPr>
          <p:spPr bwMode="auto">
            <a:xfrm rot="16200000">
              <a:off x="1679575" y="5792787"/>
              <a:ext cx="904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4" name="Rectangle 172"/>
            <p:cNvSpPr>
              <a:spLocks noChangeArrowheads="1"/>
            </p:cNvSpPr>
            <p:nvPr/>
          </p:nvSpPr>
          <p:spPr bwMode="auto">
            <a:xfrm rot="16200000">
              <a:off x="1666875" y="5741987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5" name="Rectangle 173"/>
            <p:cNvSpPr>
              <a:spLocks noChangeArrowheads="1"/>
            </p:cNvSpPr>
            <p:nvPr/>
          </p:nvSpPr>
          <p:spPr bwMode="auto">
            <a:xfrm rot="16200000">
              <a:off x="1682750" y="5692775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6" name="Rectangle 174"/>
            <p:cNvSpPr>
              <a:spLocks noChangeArrowheads="1"/>
            </p:cNvSpPr>
            <p:nvPr/>
          </p:nvSpPr>
          <p:spPr bwMode="auto">
            <a:xfrm rot="16200000">
              <a:off x="1685925" y="5662612"/>
              <a:ext cx="7778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7" name="Rectangle 175"/>
            <p:cNvSpPr>
              <a:spLocks noChangeArrowheads="1"/>
            </p:cNvSpPr>
            <p:nvPr/>
          </p:nvSpPr>
          <p:spPr bwMode="auto">
            <a:xfrm rot="16200000">
              <a:off x="1666875" y="5618162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o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8" name="Rectangle 176"/>
            <p:cNvSpPr>
              <a:spLocks noChangeArrowheads="1"/>
            </p:cNvSpPr>
            <p:nvPr/>
          </p:nvSpPr>
          <p:spPr bwMode="auto">
            <a:xfrm rot="16200000">
              <a:off x="1666875" y="5551487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89" name="Rectangle 177"/>
            <p:cNvSpPr>
              <a:spLocks noChangeArrowheads="1"/>
            </p:cNvSpPr>
            <p:nvPr/>
          </p:nvSpPr>
          <p:spPr bwMode="auto">
            <a:xfrm rot="16200000">
              <a:off x="1682750" y="5502275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0" name="Rectangle 178"/>
            <p:cNvSpPr>
              <a:spLocks noChangeArrowheads="1"/>
            </p:cNvSpPr>
            <p:nvPr/>
          </p:nvSpPr>
          <p:spPr bwMode="auto">
            <a:xfrm rot="16200000">
              <a:off x="1682750" y="5470525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[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1" name="Rectangle 179"/>
            <p:cNvSpPr>
              <a:spLocks noChangeArrowheads="1"/>
            </p:cNvSpPr>
            <p:nvPr/>
          </p:nvSpPr>
          <p:spPr bwMode="auto">
            <a:xfrm rot="16200000">
              <a:off x="1665288" y="5419725"/>
              <a:ext cx="1190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µ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2" name="Rectangle 180"/>
            <p:cNvSpPr>
              <a:spLocks noChangeArrowheads="1"/>
            </p:cNvSpPr>
            <p:nvPr/>
          </p:nvSpPr>
          <p:spPr bwMode="auto">
            <a:xfrm rot="16200000">
              <a:off x="1666875" y="5354637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3" name="Rectangle 181"/>
            <p:cNvSpPr>
              <a:spLocks noChangeArrowheads="1"/>
            </p:cNvSpPr>
            <p:nvPr/>
          </p:nvSpPr>
          <p:spPr bwMode="auto">
            <a:xfrm rot="16200000">
              <a:off x="1682750" y="5207000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]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4" name="Rectangle 182"/>
            <p:cNvSpPr>
              <a:spLocks noChangeArrowheads="1"/>
            </p:cNvSpPr>
            <p:nvPr/>
          </p:nvSpPr>
          <p:spPr bwMode="auto">
            <a:xfrm rot="16200000">
              <a:off x="1682750" y="5303837"/>
              <a:ext cx="84138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/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5" name="Rectangle 183"/>
            <p:cNvSpPr>
              <a:spLocks noChangeArrowheads="1"/>
            </p:cNvSpPr>
            <p:nvPr/>
          </p:nvSpPr>
          <p:spPr bwMode="auto">
            <a:xfrm rot="16200000">
              <a:off x="1666875" y="5256212"/>
              <a:ext cx="1174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g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6" name="Rectangle 184"/>
            <p:cNvSpPr>
              <a:spLocks noChangeArrowheads="1"/>
            </p:cNvSpPr>
            <p:nvPr/>
          </p:nvSpPr>
          <p:spPr bwMode="auto">
            <a:xfrm>
              <a:off x="1819275" y="6496050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7" name="Rectangle 185"/>
            <p:cNvSpPr>
              <a:spLocks noChangeArrowheads="1"/>
            </p:cNvSpPr>
            <p:nvPr/>
          </p:nvSpPr>
          <p:spPr bwMode="auto">
            <a:xfrm>
              <a:off x="1949450" y="6469063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8" name="Rectangle 186"/>
            <p:cNvSpPr>
              <a:spLocks noChangeArrowheads="1"/>
            </p:cNvSpPr>
            <p:nvPr/>
          </p:nvSpPr>
          <p:spPr bwMode="auto">
            <a:xfrm>
              <a:off x="1824038" y="6251575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099" name="Rectangle 187"/>
            <p:cNvSpPr>
              <a:spLocks noChangeArrowheads="1"/>
            </p:cNvSpPr>
            <p:nvPr/>
          </p:nvSpPr>
          <p:spPr bwMode="auto">
            <a:xfrm>
              <a:off x="1955800" y="6224588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0" name="Rectangle 188"/>
            <p:cNvSpPr>
              <a:spLocks noChangeArrowheads="1"/>
            </p:cNvSpPr>
            <p:nvPr/>
          </p:nvSpPr>
          <p:spPr bwMode="auto">
            <a:xfrm>
              <a:off x="1830388" y="6003925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1" name="Rectangle 189"/>
            <p:cNvSpPr>
              <a:spLocks noChangeArrowheads="1"/>
            </p:cNvSpPr>
            <p:nvPr/>
          </p:nvSpPr>
          <p:spPr bwMode="auto">
            <a:xfrm>
              <a:off x="1962150" y="5975350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2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2" name="Rectangle 190"/>
            <p:cNvSpPr>
              <a:spLocks noChangeArrowheads="1"/>
            </p:cNvSpPr>
            <p:nvPr/>
          </p:nvSpPr>
          <p:spPr bwMode="auto">
            <a:xfrm>
              <a:off x="1836738" y="5753100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3" name="Rectangle 191"/>
            <p:cNvSpPr>
              <a:spLocks noChangeArrowheads="1"/>
            </p:cNvSpPr>
            <p:nvPr/>
          </p:nvSpPr>
          <p:spPr bwMode="auto">
            <a:xfrm>
              <a:off x="1966913" y="5726113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3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4" name="Rectangle 192"/>
            <p:cNvSpPr>
              <a:spLocks noChangeArrowheads="1"/>
            </p:cNvSpPr>
            <p:nvPr/>
          </p:nvSpPr>
          <p:spPr bwMode="auto">
            <a:xfrm>
              <a:off x="1843088" y="5503863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5" name="Rectangle 193"/>
            <p:cNvSpPr>
              <a:spLocks noChangeArrowheads="1"/>
            </p:cNvSpPr>
            <p:nvPr/>
          </p:nvSpPr>
          <p:spPr bwMode="auto">
            <a:xfrm>
              <a:off x="1973263" y="5476875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4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6" name="Rectangle 194"/>
            <p:cNvSpPr>
              <a:spLocks noChangeArrowheads="1"/>
            </p:cNvSpPr>
            <p:nvPr/>
          </p:nvSpPr>
          <p:spPr bwMode="auto">
            <a:xfrm>
              <a:off x="1849438" y="5253038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7" name="Rectangle 195"/>
            <p:cNvSpPr>
              <a:spLocks noChangeArrowheads="1"/>
            </p:cNvSpPr>
            <p:nvPr/>
          </p:nvSpPr>
          <p:spPr bwMode="auto">
            <a:xfrm>
              <a:off x="1979613" y="5224463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5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8" name="Rectangle 196"/>
            <p:cNvSpPr>
              <a:spLocks noChangeArrowheads="1"/>
            </p:cNvSpPr>
            <p:nvPr/>
          </p:nvSpPr>
          <p:spPr bwMode="auto">
            <a:xfrm>
              <a:off x="1854200" y="5013325"/>
              <a:ext cx="1825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10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09" name="Rectangle 197"/>
            <p:cNvSpPr>
              <a:spLocks noChangeArrowheads="1"/>
            </p:cNvSpPr>
            <p:nvPr/>
          </p:nvSpPr>
          <p:spPr bwMode="auto">
            <a:xfrm>
              <a:off x="1985963" y="4986338"/>
              <a:ext cx="95250" cy="134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8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6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0" name="Rectangle 198"/>
            <p:cNvSpPr>
              <a:spLocks noChangeArrowheads="1"/>
            </p:cNvSpPr>
            <p:nvPr/>
          </p:nvSpPr>
          <p:spPr bwMode="auto">
            <a:xfrm>
              <a:off x="2509838" y="6731000"/>
              <a:ext cx="13017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K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1" name="Rectangle 199"/>
            <p:cNvSpPr>
              <a:spLocks noChangeArrowheads="1"/>
            </p:cNvSpPr>
            <p:nvPr/>
          </p:nvSpPr>
          <p:spPr bwMode="auto">
            <a:xfrm>
              <a:off x="3033713" y="6729413"/>
              <a:ext cx="2016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Ca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2" name="Rectangle 200"/>
            <p:cNvSpPr>
              <a:spLocks noChangeArrowheads="1"/>
            </p:cNvSpPr>
            <p:nvPr/>
          </p:nvSpPr>
          <p:spPr bwMode="auto">
            <a:xfrm>
              <a:off x="3606800" y="6727825"/>
              <a:ext cx="1492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Ti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3" name="Rectangle 201"/>
            <p:cNvSpPr>
              <a:spLocks noChangeArrowheads="1"/>
            </p:cNvSpPr>
            <p:nvPr/>
          </p:nvSpPr>
          <p:spPr bwMode="auto">
            <a:xfrm>
              <a:off x="4160838" y="6726238"/>
              <a:ext cx="2143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Mn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4" name="Rectangle 202"/>
            <p:cNvSpPr>
              <a:spLocks noChangeArrowheads="1"/>
            </p:cNvSpPr>
            <p:nvPr/>
          </p:nvSpPr>
          <p:spPr bwMode="auto">
            <a:xfrm>
              <a:off x="4768850" y="6724650"/>
              <a:ext cx="1889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Fe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5" name="Rectangle 203"/>
            <p:cNvSpPr>
              <a:spLocks noChangeArrowheads="1"/>
            </p:cNvSpPr>
            <p:nvPr/>
          </p:nvSpPr>
          <p:spPr bwMode="auto">
            <a:xfrm>
              <a:off x="5334000" y="6726238"/>
              <a:ext cx="1635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Ni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6" name="Rectangle 204"/>
            <p:cNvSpPr>
              <a:spLocks noChangeArrowheads="1"/>
            </p:cNvSpPr>
            <p:nvPr/>
          </p:nvSpPr>
          <p:spPr bwMode="auto">
            <a:xfrm>
              <a:off x="5895975" y="6727825"/>
              <a:ext cx="20161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Rb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8" name="Rectangle 206"/>
            <p:cNvSpPr>
              <a:spLocks noChangeArrowheads="1"/>
            </p:cNvSpPr>
            <p:nvPr/>
          </p:nvSpPr>
          <p:spPr bwMode="auto">
            <a:xfrm>
              <a:off x="6473825" y="6729413"/>
              <a:ext cx="169863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Sr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19" name="Rectangle 207"/>
            <p:cNvSpPr>
              <a:spLocks noChangeArrowheads="1"/>
            </p:cNvSpPr>
            <p:nvPr/>
          </p:nvSpPr>
          <p:spPr bwMode="auto">
            <a:xfrm>
              <a:off x="7042150" y="6731000"/>
              <a:ext cx="136525" cy="168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9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U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20" name="Rectangle 208"/>
            <p:cNvSpPr>
              <a:spLocks noChangeArrowheads="1"/>
            </p:cNvSpPr>
            <p:nvPr/>
          </p:nvSpPr>
          <p:spPr bwMode="auto">
            <a:xfrm>
              <a:off x="2408238" y="6773863"/>
              <a:ext cx="80963" cy="42863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1" name="Rectangle 209"/>
            <p:cNvSpPr>
              <a:spLocks noChangeArrowheads="1"/>
            </p:cNvSpPr>
            <p:nvPr/>
          </p:nvSpPr>
          <p:spPr bwMode="auto">
            <a:xfrm>
              <a:off x="2940050" y="6773863"/>
              <a:ext cx="80963" cy="42863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2" name="Rectangle 210"/>
            <p:cNvSpPr>
              <a:spLocks noChangeArrowheads="1"/>
            </p:cNvSpPr>
            <p:nvPr/>
          </p:nvSpPr>
          <p:spPr bwMode="auto">
            <a:xfrm>
              <a:off x="3514725" y="6773863"/>
              <a:ext cx="80963" cy="42863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3" name="Rectangle 211"/>
            <p:cNvSpPr>
              <a:spLocks noChangeArrowheads="1"/>
            </p:cNvSpPr>
            <p:nvPr/>
          </p:nvSpPr>
          <p:spPr bwMode="auto">
            <a:xfrm>
              <a:off x="4065588" y="6775450"/>
              <a:ext cx="82550" cy="4127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4" name="Rectangle 212"/>
            <p:cNvSpPr>
              <a:spLocks noChangeArrowheads="1"/>
            </p:cNvSpPr>
            <p:nvPr/>
          </p:nvSpPr>
          <p:spPr bwMode="auto">
            <a:xfrm>
              <a:off x="4673600" y="6775450"/>
              <a:ext cx="80963" cy="41275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5" name="Rectangle 213"/>
            <p:cNvSpPr>
              <a:spLocks noChangeArrowheads="1"/>
            </p:cNvSpPr>
            <p:nvPr/>
          </p:nvSpPr>
          <p:spPr bwMode="auto">
            <a:xfrm>
              <a:off x="5238750" y="6773863"/>
              <a:ext cx="80963" cy="42863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6" name="Rectangle 214"/>
            <p:cNvSpPr>
              <a:spLocks noChangeArrowheads="1"/>
            </p:cNvSpPr>
            <p:nvPr/>
          </p:nvSpPr>
          <p:spPr bwMode="auto">
            <a:xfrm>
              <a:off x="5803900" y="6773863"/>
              <a:ext cx="82550" cy="4127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7" name="Rectangle 215"/>
            <p:cNvSpPr>
              <a:spLocks noChangeArrowheads="1"/>
            </p:cNvSpPr>
            <p:nvPr/>
          </p:nvSpPr>
          <p:spPr bwMode="auto">
            <a:xfrm>
              <a:off x="6380163" y="6773863"/>
              <a:ext cx="82550" cy="4127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8" name="Rectangle 216"/>
            <p:cNvSpPr>
              <a:spLocks noChangeArrowheads="1"/>
            </p:cNvSpPr>
            <p:nvPr/>
          </p:nvSpPr>
          <p:spPr bwMode="auto">
            <a:xfrm>
              <a:off x="6946900" y="6773863"/>
              <a:ext cx="82550" cy="4127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29" name="Rectangle 217"/>
            <p:cNvSpPr>
              <a:spLocks noChangeArrowheads="1"/>
            </p:cNvSpPr>
            <p:nvPr/>
          </p:nvSpPr>
          <p:spPr bwMode="auto">
            <a:xfrm>
              <a:off x="2144713" y="5316538"/>
              <a:ext cx="103188" cy="1233488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0" name="Rectangle 218"/>
            <p:cNvSpPr>
              <a:spLocks noChangeArrowheads="1"/>
            </p:cNvSpPr>
            <p:nvPr/>
          </p:nvSpPr>
          <p:spPr bwMode="auto">
            <a:xfrm>
              <a:off x="4300538" y="5534025"/>
              <a:ext cx="104775" cy="1014413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1" name="Rectangle 219"/>
            <p:cNvSpPr>
              <a:spLocks noChangeArrowheads="1"/>
            </p:cNvSpPr>
            <p:nvPr/>
          </p:nvSpPr>
          <p:spPr bwMode="auto">
            <a:xfrm>
              <a:off x="5378450" y="5832475"/>
              <a:ext cx="104775" cy="717550"/>
            </a:xfrm>
            <a:prstGeom prst="rect">
              <a:avLst/>
            </a:prstGeom>
            <a:solidFill>
              <a:srgbClr val="99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2" name="Rectangle 220"/>
            <p:cNvSpPr>
              <a:spLocks noChangeArrowheads="1"/>
            </p:cNvSpPr>
            <p:nvPr/>
          </p:nvSpPr>
          <p:spPr bwMode="auto">
            <a:xfrm>
              <a:off x="4403725" y="5218113"/>
              <a:ext cx="104775" cy="133032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3" name="Rectangle 221"/>
            <p:cNvSpPr>
              <a:spLocks noChangeArrowheads="1"/>
            </p:cNvSpPr>
            <p:nvPr/>
          </p:nvSpPr>
          <p:spPr bwMode="auto">
            <a:xfrm>
              <a:off x="5483225" y="5403850"/>
              <a:ext cx="103188" cy="1150938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4" name="Rectangle 222"/>
            <p:cNvSpPr>
              <a:spLocks noChangeArrowheads="1"/>
            </p:cNvSpPr>
            <p:nvPr/>
          </p:nvSpPr>
          <p:spPr bwMode="auto">
            <a:xfrm>
              <a:off x="6567488" y="5222875"/>
              <a:ext cx="104775" cy="1330325"/>
            </a:xfrm>
            <a:prstGeom prst="rect">
              <a:avLst/>
            </a:prstGeom>
            <a:solidFill>
              <a:srgbClr val="FFFF9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5" name="Rectangle 223"/>
            <p:cNvSpPr>
              <a:spLocks noChangeArrowheads="1"/>
            </p:cNvSpPr>
            <p:nvPr/>
          </p:nvSpPr>
          <p:spPr bwMode="auto">
            <a:xfrm>
              <a:off x="2347913" y="5627688"/>
              <a:ext cx="104775" cy="922338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6" name="Rectangle 224"/>
            <p:cNvSpPr>
              <a:spLocks noChangeArrowheads="1"/>
            </p:cNvSpPr>
            <p:nvPr/>
          </p:nvSpPr>
          <p:spPr bwMode="auto">
            <a:xfrm>
              <a:off x="3424238" y="5564188"/>
              <a:ext cx="103188" cy="985838"/>
            </a:xfrm>
            <a:prstGeom prst="rect">
              <a:avLst/>
            </a:prstGeom>
            <a:solidFill>
              <a:srgbClr val="993366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7" name="Rectangle 225"/>
            <p:cNvSpPr>
              <a:spLocks noChangeArrowheads="1"/>
            </p:cNvSpPr>
            <p:nvPr/>
          </p:nvSpPr>
          <p:spPr bwMode="auto">
            <a:xfrm>
              <a:off x="2452688" y="5949950"/>
              <a:ext cx="104775" cy="600075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8" name="Rectangle 226"/>
            <p:cNvSpPr>
              <a:spLocks noChangeArrowheads="1"/>
            </p:cNvSpPr>
            <p:nvPr/>
          </p:nvSpPr>
          <p:spPr bwMode="auto">
            <a:xfrm>
              <a:off x="3527425" y="5865813"/>
              <a:ext cx="104775" cy="684213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39" name="Rectangle 227"/>
            <p:cNvSpPr>
              <a:spLocks noChangeArrowheads="1"/>
            </p:cNvSpPr>
            <p:nvPr/>
          </p:nvSpPr>
          <p:spPr bwMode="auto">
            <a:xfrm>
              <a:off x="4608513" y="5435600"/>
              <a:ext cx="104775" cy="111283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0" name="Rectangle 228"/>
            <p:cNvSpPr>
              <a:spLocks noChangeArrowheads="1"/>
            </p:cNvSpPr>
            <p:nvPr/>
          </p:nvSpPr>
          <p:spPr bwMode="auto">
            <a:xfrm>
              <a:off x="5688013" y="5770563"/>
              <a:ext cx="103188" cy="779463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1" name="Rectangle 229"/>
            <p:cNvSpPr>
              <a:spLocks noChangeArrowheads="1"/>
            </p:cNvSpPr>
            <p:nvPr/>
          </p:nvSpPr>
          <p:spPr bwMode="auto">
            <a:xfrm>
              <a:off x="6772275" y="5897563"/>
              <a:ext cx="104775" cy="655638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2" name="Rectangle 230"/>
            <p:cNvSpPr>
              <a:spLocks noChangeArrowheads="1"/>
            </p:cNvSpPr>
            <p:nvPr/>
          </p:nvSpPr>
          <p:spPr bwMode="auto">
            <a:xfrm>
              <a:off x="2554288" y="5656263"/>
              <a:ext cx="104775" cy="893763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3" name="Rectangle 231"/>
            <p:cNvSpPr>
              <a:spLocks noChangeArrowheads="1"/>
            </p:cNvSpPr>
            <p:nvPr/>
          </p:nvSpPr>
          <p:spPr bwMode="auto">
            <a:xfrm>
              <a:off x="3629025" y="5508625"/>
              <a:ext cx="104775" cy="1041400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4" name="Rectangle 232"/>
            <p:cNvSpPr>
              <a:spLocks noChangeArrowheads="1"/>
            </p:cNvSpPr>
            <p:nvPr/>
          </p:nvSpPr>
          <p:spPr bwMode="auto">
            <a:xfrm>
              <a:off x="4710113" y="5740400"/>
              <a:ext cx="104775" cy="808038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5" name="Rectangle 233"/>
            <p:cNvSpPr>
              <a:spLocks noChangeArrowheads="1"/>
            </p:cNvSpPr>
            <p:nvPr/>
          </p:nvSpPr>
          <p:spPr bwMode="auto">
            <a:xfrm>
              <a:off x="5789613" y="5676900"/>
              <a:ext cx="104775" cy="873125"/>
            </a:xfrm>
            <a:prstGeom prst="rect">
              <a:avLst/>
            </a:prstGeom>
            <a:solidFill>
              <a:srgbClr val="8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6" name="Rectangle 234"/>
            <p:cNvSpPr>
              <a:spLocks noChangeArrowheads="1"/>
            </p:cNvSpPr>
            <p:nvPr/>
          </p:nvSpPr>
          <p:spPr bwMode="auto">
            <a:xfrm>
              <a:off x="2659063" y="6122988"/>
              <a:ext cx="104775" cy="42862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7" name="Rectangle 235"/>
            <p:cNvSpPr>
              <a:spLocks noChangeArrowheads="1"/>
            </p:cNvSpPr>
            <p:nvPr/>
          </p:nvSpPr>
          <p:spPr bwMode="auto">
            <a:xfrm>
              <a:off x="3733800" y="6086475"/>
              <a:ext cx="104775" cy="46513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8" name="Rectangle 236"/>
            <p:cNvSpPr>
              <a:spLocks noChangeArrowheads="1"/>
            </p:cNvSpPr>
            <p:nvPr/>
          </p:nvSpPr>
          <p:spPr bwMode="auto">
            <a:xfrm>
              <a:off x="4814888" y="6210300"/>
              <a:ext cx="104775" cy="33972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49" name="Rectangle 237"/>
            <p:cNvSpPr>
              <a:spLocks noChangeArrowheads="1"/>
            </p:cNvSpPr>
            <p:nvPr/>
          </p:nvSpPr>
          <p:spPr bwMode="auto">
            <a:xfrm>
              <a:off x="5894388" y="6170613"/>
              <a:ext cx="103188" cy="382588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0" name="Rectangle 238"/>
            <p:cNvSpPr>
              <a:spLocks noChangeArrowheads="1"/>
            </p:cNvSpPr>
            <p:nvPr/>
          </p:nvSpPr>
          <p:spPr bwMode="auto">
            <a:xfrm>
              <a:off x="6978650" y="6300788"/>
              <a:ext cx="104775" cy="250825"/>
            </a:xfrm>
            <a:prstGeom prst="rect">
              <a:avLst/>
            </a:prstGeom>
            <a:solidFill>
              <a:srgbClr val="00008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1" name="Rectangle 239"/>
            <p:cNvSpPr>
              <a:spLocks noChangeArrowheads="1"/>
            </p:cNvSpPr>
            <p:nvPr/>
          </p:nvSpPr>
          <p:spPr bwMode="auto">
            <a:xfrm>
              <a:off x="2763838" y="5994400"/>
              <a:ext cx="104775" cy="558800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2" name="Rectangle 240"/>
            <p:cNvSpPr>
              <a:spLocks noChangeArrowheads="1"/>
            </p:cNvSpPr>
            <p:nvPr/>
          </p:nvSpPr>
          <p:spPr bwMode="auto">
            <a:xfrm>
              <a:off x="3838575" y="6042025"/>
              <a:ext cx="104775" cy="509588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3" name="Rectangle 241"/>
            <p:cNvSpPr>
              <a:spLocks noChangeArrowheads="1"/>
            </p:cNvSpPr>
            <p:nvPr/>
          </p:nvSpPr>
          <p:spPr bwMode="auto">
            <a:xfrm>
              <a:off x="7083425" y="6230938"/>
              <a:ext cx="103188" cy="320675"/>
            </a:xfrm>
            <a:prstGeom prst="rect">
              <a:avLst/>
            </a:prstGeom>
            <a:solidFill>
              <a:srgbClr val="008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4" name="Rectangle 242"/>
            <p:cNvSpPr>
              <a:spLocks noChangeArrowheads="1"/>
            </p:cNvSpPr>
            <p:nvPr/>
          </p:nvSpPr>
          <p:spPr bwMode="auto">
            <a:xfrm>
              <a:off x="2867025" y="6119813"/>
              <a:ext cx="104775" cy="42862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5" name="Rectangle 243"/>
            <p:cNvSpPr>
              <a:spLocks noChangeArrowheads="1"/>
            </p:cNvSpPr>
            <p:nvPr/>
          </p:nvSpPr>
          <p:spPr bwMode="auto">
            <a:xfrm>
              <a:off x="3941763" y="6315075"/>
              <a:ext cx="104775" cy="231775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6" name="Rectangle 244"/>
            <p:cNvSpPr>
              <a:spLocks noChangeArrowheads="1"/>
            </p:cNvSpPr>
            <p:nvPr/>
          </p:nvSpPr>
          <p:spPr bwMode="auto">
            <a:xfrm>
              <a:off x="5022850" y="5889625"/>
              <a:ext cx="104775" cy="655638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7" name="Rectangle 245"/>
            <p:cNvSpPr>
              <a:spLocks noChangeArrowheads="1"/>
            </p:cNvSpPr>
            <p:nvPr/>
          </p:nvSpPr>
          <p:spPr bwMode="auto">
            <a:xfrm>
              <a:off x="7186613" y="5992813"/>
              <a:ext cx="103188" cy="560388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8" name="Rectangle 246"/>
            <p:cNvSpPr>
              <a:spLocks noChangeArrowheads="1"/>
            </p:cNvSpPr>
            <p:nvPr/>
          </p:nvSpPr>
          <p:spPr bwMode="auto">
            <a:xfrm>
              <a:off x="2973388" y="6369050"/>
              <a:ext cx="104775" cy="179388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59" name="Rectangle 247"/>
            <p:cNvSpPr>
              <a:spLocks noChangeArrowheads="1"/>
            </p:cNvSpPr>
            <p:nvPr/>
          </p:nvSpPr>
          <p:spPr bwMode="auto">
            <a:xfrm>
              <a:off x="4048125" y="6396038"/>
              <a:ext cx="104775" cy="152400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0" name="Rectangle 248"/>
            <p:cNvSpPr>
              <a:spLocks noChangeArrowheads="1"/>
            </p:cNvSpPr>
            <p:nvPr/>
          </p:nvSpPr>
          <p:spPr bwMode="auto">
            <a:xfrm>
              <a:off x="5129213" y="6199188"/>
              <a:ext cx="104775" cy="347663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1" name="Rectangle 249"/>
            <p:cNvSpPr>
              <a:spLocks noChangeArrowheads="1"/>
            </p:cNvSpPr>
            <p:nvPr/>
          </p:nvSpPr>
          <p:spPr bwMode="auto">
            <a:xfrm>
              <a:off x="6207125" y="5878513"/>
              <a:ext cx="104775" cy="669925"/>
            </a:xfrm>
            <a:prstGeom prst="rect">
              <a:avLst/>
            </a:prstGeom>
            <a:solidFill>
              <a:srgbClr val="99CC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2" name="Rectangle 250"/>
            <p:cNvSpPr>
              <a:spLocks noChangeArrowheads="1"/>
            </p:cNvSpPr>
            <p:nvPr/>
          </p:nvSpPr>
          <p:spPr bwMode="auto">
            <a:xfrm>
              <a:off x="2060575" y="5043488"/>
              <a:ext cx="5407025" cy="1506538"/>
            </a:xfrm>
            <a:prstGeom prst="rect">
              <a:avLst/>
            </a:prstGeom>
            <a:noFill/>
            <a:ln w="4">
              <a:solidFill>
                <a:srgbClr val="1F1A17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3" name="Rectangle 251"/>
            <p:cNvSpPr>
              <a:spLocks noChangeArrowheads="1"/>
            </p:cNvSpPr>
            <p:nvPr/>
          </p:nvSpPr>
          <p:spPr bwMode="auto">
            <a:xfrm>
              <a:off x="2927350" y="4684713"/>
              <a:ext cx="320675" cy="635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4" name="Rectangle 252"/>
            <p:cNvSpPr>
              <a:spLocks noChangeArrowheads="1"/>
            </p:cNvSpPr>
            <p:nvPr/>
          </p:nvSpPr>
          <p:spPr bwMode="auto">
            <a:xfrm>
              <a:off x="2927350" y="4684713"/>
              <a:ext cx="320675" cy="63500"/>
            </a:xfrm>
            <a:prstGeom prst="rect">
              <a:avLst/>
            </a:prstGeom>
            <a:noFill/>
            <a:ln w="1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7165" name="Rectangle 253"/>
            <p:cNvSpPr>
              <a:spLocks noChangeArrowheads="1"/>
            </p:cNvSpPr>
            <p:nvPr/>
          </p:nvSpPr>
          <p:spPr bwMode="auto">
            <a:xfrm>
              <a:off x="3311525" y="4605338"/>
              <a:ext cx="407988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100 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66" name="Rectangle 254"/>
            <p:cNvSpPr>
              <a:spLocks noChangeArrowheads="1"/>
            </p:cNvSpPr>
            <p:nvPr/>
          </p:nvSpPr>
          <p:spPr bwMode="auto">
            <a:xfrm>
              <a:off x="3632200" y="4605338"/>
              <a:ext cx="315913" cy="2365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rPr>
                <a:t>µm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70" name="Rectangle 258"/>
            <p:cNvSpPr>
              <a:spLocks noChangeArrowheads="1"/>
            </p:cNvSpPr>
            <p:nvPr/>
          </p:nvSpPr>
          <p:spPr bwMode="auto">
            <a:xfrm>
              <a:off x="1747838" y="4613275"/>
              <a:ext cx="239713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(c)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167171" name="Rectangle 259"/>
            <p:cNvSpPr>
              <a:spLocks noChangeArrowheads="1"/>
            </p:cNvSpPr>
            <p:nvPr/>
          </p:nvSpPr>
          <p:spPr bwMode="auto">
            <a:xfrm>
              <a:off x="1749425" y="6691313"/>
              <a:ext cx="249238" cy="201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0" i="0" u="none" strike="noStrike" cap="none" normalizeH="0" baseline="0" smtClean="0">
                  <a:ln>
                    <a:noFill/>
                  </a:ln>
                  <a:solidFill>
                    <a:srgbClr val="1F1A17"/>
                  </a:solidFill>
                  <a:effectLst/>
                  <a:latin typeface="Arial" pitchFamily="34" charset="0"/>
                </a:rPr>
                <a:t>(d)</a:t>
              </a: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61" name="Téglalap 260"/>
          <p:cNvSpPr/>
          <p:nvPr/>
        </p:nvSpPr>
        <p:spPr>
          <a:xfrm>
            <a:off x="5791200" y="3276600"/>
            <a:ext cx="1368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[U]</a:t>
            </a:r>
            <a:r>
              <a:rPr lang="en-US" dirty="0" smtClean="0"/>
              <a:t> </a:t>
            </a:r>
            <a:r>
              <a:rPr lang="hu-HU" dirty="0" smtClean="0"/>
              <a:t>40</a:t>
            </a:r>
            <a:r>
              <a:rPr lang="en-US" dirty="0" smtClean="0"/>
              <a:t>0 µg/g</a:t>
            </a:r>
            <a:endParaRPr lang="en-US" dirty="0"/>
          </a:p>
        </p:txBody>
      </p:sp>
      <p:sp>
        <p:nvSpPr>
          <p:cNvPr id="127" name="Téglalap 126"/>
          <p:cNvSpPr/>
          <p:nvPr/>
        </p:nvSpPr>
        <p:spPr>
          <a:xfrm>
            <a:off x="838200" y="6380512"/>
            <a:ext cx="48104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/>
              <a:t>PMF: kvantitatív információ megkötés mértékéről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Átellenes sarkain kerekített téglalap 267"/>
          <p:cNvSpPr/>
          <p:nvPr/>
        </p:nvSpPr>
        <p:spPr>
          <a:xfrm>
            <a:off x="0" y="762000"/>
            <a:ext cx="9144000" cy="5943600"/>
          </a:xfrm>
          <a:prstGeom prst="round2Diag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95" name="Szövegdoboz 33"/>
          <p:cNvSpPr txBox="1">
            <a:spLocks noChangeArrowheads="1"/>
          </p:cNvSpPr>
          <p:nvPr/>
        </p:nvSpPr>
        <p:spPr bwMode="auto">
          <a:xfrm>
            <a:off x="0" y="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Mikro-XRD</a:t>
            </a:r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– D11 Ni(II) és U(VI)</a:t>
            </a:r>
            <a:endParaRPr lang="en-GB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126" name="Kép 125" descr="MicroXRF_SAB_fig10bc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7215" y="914400"/>
            <a:ext cx="4623385" cy="5715000"/>
          </a:xfrm>
          <a:prstGeom prst="rect">
            <a:avLst/>
          </a:prstGeom>
        </p:spPr>
      </p:pic>
      <p:pic>
        <p:nvPicPr>
          <p:cNvPr id="127" name="Kép 126" descr="MicroXRF_SAB_fig10a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914400"/>
            <a:ext cx="3505200" cy="2285017"/>
          </a:xfrm>
          <a:prstGeom prst="rect">
            <a:avLst/>
          </a:prstGeom>
        </p:spPr>
      </p:pic>
      <p:pic>
        <p:nvPicPr>
          <p:cNvPr id="128" name="Kép 14" descr="Fig_8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4046238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Egy sarkán kerekítve levágott téglalap 18"/>
          <p:cNvSpPr/>
          <p:nvPr/>
        </p:nvSpPr>
        <p:spPr>
          <a:xfrm>
            <a:off x="2123728" y="0"/>
            <a:ext cx="4608512" cy="1080120"/>
          </a:xfrm>
          <a:prstGeom prst="snipRoundRect">
            <a:avLst>
              <a:gd name="adj1" fmla="val 16667"/>
              <a:gd name="adj2" fmla="val 50000"/>
            </a:avLst>
          </a:pr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8" name="Átellenes sarkain kerekített téglalap 17"/>
          <p:cNvSpPr/>
          <p:nvPr/>
        </p:nvSpPr>
        <p:spPr>
          <a:xfrm>
            <a:off x="0" y="836712"/>
            <a:ext cx="8892480" cy="5904656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50" y="916781"/>
            <a:ext cx="8070598" cy="4744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2" name="Tartalom helye 2"/>
          <p:cNvSpPr>
            <a:spLocks noGrp="1"/>
          </p:cNvSpPr>
          <p:nvPr>
            <p:ph idx="1"/>
          </p:nvPr>
        </p:nvSpPr>
        <p:spPr>
          <a:xfrm>
            <a:off x="539552" y="5524292"/>
            <a:ext cx="1296145" cy="496996"/>
          </a:xfrm>
        </p:spPr>
        <p:txBody>
          <a:bodyPr wrap="square">
            <a:spAutoFit/>
          </a:bodyPr>
          <a:lstStyle/>
          <a:p>
            <a:pPr mar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Szilikát</a:t>
            </a: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4" name="Szövegdoboz 3"/>
          <p:cNvSpPr txBox="1"/>
          <p:nvPr/>
        </p:nvSpPr>
        <p:spPr>
          <a:xfrm>
            <a:off x="2016095" y="5621178"/>
            <a:ext cx="2016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Agyagos mátrix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3863795" y="5621178"/>
            <a:ext cx="16561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 smtClean="0">
                <a:latin typeface="Arial" pitchFamily="34" charset="0"/>
                <a:cs typeface="Arial" pitchFamily="34" charset="0"/>
              </a:rPr>
              <a:t>Ankerit</a:t>
            </a:r>
            <a:r>
              <a:rPr lang="hu-HU" sz="2000" dirty="0" smtClean="0">
                <a:latin typeface="Arial" pitchFamily="34" charset="0"/>
                <a:cs typeface="Arial" pitchFamily="34" charset="0"/>
              </a:rPr>
              <a:t> gyűrűk</a:t>
            </a:r>
            <a:endParaRPr lang="hu-HU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5636151" y="5621178"/>
            <a:ext cx="15281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smtClean="0">
                <a:latin typeface="Arial" pitchFamily="34" charset="0"/>
                <a:cs typeface="Arial" pitchFamily="34" charset="0"/>
              </a:rPr>
              <a:t>Karbonátok</a:t>
            </a:r>
            <a:endParaRPr lang="hu-HU" dirty="0"/>
          </a:p>
        </p:txBody>
      </p:sp>
      <p:sp>
        <p:nvSpPr>
          <p:cNvPr id="25" name="Szövegdoboz 24"/>
          <p:cNvSpPr txBox="1"/>
          <p:nvPr/>
        </p:nvSpPr>
        <p:spPr>
          <a:xfrm>
            <a:off x="7295671" y="5621178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000" dirty="0" err="1" smtClean="0">
                <a:latin typeface="Arial" pitchFamily="34" charset="0"/>
                <a:cs typeface="Arial" pitchFamily="34" charset="0"/>
              </a:rPr>
              <a:t>Káliföldpát</a:t>
            </a:r>
            <a:endParaRPr lang="hu-HU" dirty="0"/>
          </a:p>
        </p:txBody>
      </p:sp>
      <p:sp>
        <p:nvSpPr>
          <p:cNvPr id="30" name="Szövegdoboz 33"/>
          <p:cNvSpPr txBox="1">
            <a:spLocks noChangeArrowheads="1"/>
          </p:cNvSpPr>
          <p:nvPr/>
        </p:nvSpPr>
        <p:spPr bwMode="auto">
          <a:xfrm>
            <a:off x="1439652" y="127685"/>
            <a:ext cx="6264696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38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µ-XRF</a:t>
            </a:r>
            <a:r>
              <a:rPr lang="hu-HU" sz="38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, BAF, D-11 U(VI)</a:t>
            </a:r>
            <a:endParaRPr lang="en-GB" sz="3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1" name="Szövegdoboz 33"/>
          <p:cNvSpPr txBox="1">
            <a:spLocks noChangeArrowheads="1"/>
          </p:cNvSpPr>
          <p:nvPr/>
        </p:nvSpPr>
        <p:spPr bwMode="auto">
          <a:xfrm>
            <a:off x="0" y="1196752"/>
            <a:ext cx="23762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2400" dirty="0" smtClean="0">
                <a:solidFill>
                  <a:srgbClr val="002060"/>
                </a:solidFill>
                <a:latin typeface="Calibri" pitchFamily="34" charset="0"/>
              </a:rPr>
              <a:t>Klaszter analízis: </a:t>
            </a:r>
            <a:br>
              <a:rPr lang="hu-HU" sz="2400" dirty="0" smtClean="0">
                <a:solidFill>
                  <a:srgbClr val="002060"/>
                </a:solidFill>
                <a:latin typeface="Calibri" pitchFamily="34" charset="0"/>
              </a:rPr>
            </a:br>
            <a:r>
              <a:rPr lang="hu-HU" sz="2400" dirty="0" smtClean="0">
                <a:solidFill>
                  <a:srgbClr val="002060"/>
                </a:solidFill>
                <a:latin typeface="Calibri" pitchFamily="34" charset="0"/>
              </a:rPr>
              <a:t>U szorpció</a:t>
            </a:r>
            <a:endParaRPr lang="en-GB" sz="2400" dirty="0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32" name="Tartalom helye 2"/>
          <p:cNvSpPr txBox="1">
            <a:spLocks/>
          </p:cNvSpPr>
          <p:nvPr/>
        </p:nvSpPr>
        <p:spPr>
          <a:xfrm>
            <a:off x="899592" y="6259378"/>
            <a:ext cx="792088" cy="553998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22%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3" name="Tartalom helye 2"/>
          <p:cNvSpPr txBox="1">
            <a:spLocks/>
          </p:cNvSpPr>
          <p:nvPr/>
        </p:nvSpPr>
        <p:spPr>
          <a:xfrm>
            <a:off x="2627784" y="6259378"/>
            <a:ext cx="792088" cy="496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hu-H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38%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4" name="Tartalom helye 2"/>
          <p:cNvSpPr txBox="1">
            <a:spLocks/>
          </p:cNvSpPr>
          <p:nvPr/>
        </p:nvSpPr>
        <p:spPr>
          <a:xfrm>
            <a:off x="4427984" y="6259378"/>
            <a:ext cx="792088" cy="496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hu-HU" sz="2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30%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5" name="Tartalom helye 2"/>
          <p:cNvSpPr txBox="1">
            <a:spLocks/>
          </p:cNvSpPr>
          <p:nvPr/>
        </p:nvSpPr>
        <p:spPr>
          <a:xfrm>
            <a:off x="5940152" y="6259378"/>
            <a:ext cx="792088" cy="496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7%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6" name="Tartalom helye 2"/>
          <p:cNvSpPr txBox="1">
            <a:spLocks/>
          </p:cNvSpPr>
          <p:nvPr/>
        </p:nvSpPr>
        <p:spPr>
          <a:xfrm>
            <a:off x="7668344" y="6237312"/>
            <a:ext cx="792088" cy="496996"/>
          </a:xfrm>
          <a:prstGeom prst="rect">
            <a:avLst/>
          </a:prstGeom>
        </p:spPr>
        <p:txBody>
          <a:bodyPr vert="horz" wrap="square" lIns="91440" tIns="45720" rIns="91440" bIns="45720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hu-HU" sz="2000" dirty="0" smtClean="0">
                <a:latin typeface="Arial" pitchFamily="34" charset="0"/>
                <a:cs typeface="Arial" pitchFamily="34" charset="0"/>
              </a:rPr>
              <a:t>&lt;3%</a:t>
            </a:r>
            <a:endParaRPr kumimoji="0" lang="hu-H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37" name="Szövegdoboz 33"/>
          <p:cNvSpPr txBox="1">
            <a:spLocks noChangeArrowheads="1"/>
          </p:cNvSpPr>
          <p:nvPr/>
        </p:nvSpPr>
        <p:spPr bwMode="auto">
          <a:xfrm>
            <a:off x="72008" y="6021288"/>
            <a:ext cx="385192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hu-HU" sz="2000" dirty="0" smtClean="0">
                <a:solidFill>
                  <a:schemeClr val="tx2"/>
                </a:solidFill>
                <a:latin typeface="Calibri" pitchFamily="34" charset="0"/>
              </a:rPr>
              <a:t>U-L intenzitás megoszlása</a:t>
            </a:r>
            <a:endParaRPr lang="en-GB" sz="20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939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Átellenes sarkain kerekített téglalap 20"/>
          <p:cNvSpPr/>
          <p:nvPr/>
        </p:nvSpPr>
        <p:spPr>
          <a:xfrm>
            <a:off x="228600" y="762000"/>
            <a:ext cx="8382000" cy="59436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8444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7679" y="1246415"/>
            <a:ext cx="13335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Rectangle 6"/>
          <p:cNvSpPr>
            <a:spLocks noChangeArrowheads="1"/>
          </p:cNvSpPr>
          <p:nvPr/>
        </p:nvSpPr>
        <p:spPr bwMode="auto">
          <a:xfrm>
            <a:off x="0" y="24812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5" name="Rectangle 8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6" name="Rectangle 10"/>
          <p:cNvSpPr>
            <a:spLocks noChangeArrowheads="1"/>
          </p:cNvSpPr>
          <p:nvPr/>
        </p:nvSpPr>
        <p:spPr bwMode="auto">
          <a:xfrm>
            <a:off x="0" y="2486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8437" name="Rectangle 12"/>
          <p:cNvSpPr>
            <a:spLocks noChangeArrowheads="1"/>
          </p:cNvSpPr>
          <p:nvPr/>
        </p:nvSpPr>
        <p:spPr bwMode="auto">
          <a:xfrm>
            <a:off x="0" y="2447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457200" y="914400"/>
            <a:ext cx="8001000" cy="3810000"/>
            <a:chOff x="912" y="572"/>
            <a:chExt cx="3816" cy="1468"/>
          </a:xfrm>
        </p:grpSpPr>
        <p:graphicFrame>
          <p:nvGraphicFramePr>
            <p:cNvPr id="18443" name="Object 11"/>
            <p:cNvGraphicFramePr>
              <a:graphicFrameLocks noChangeAspect="1"/>
            </p:cNvGraphicFramePr>
            <p:nvPr/>
          </p:nvGraphicFramePr>
          <p:xfrm>
            <a:off x="2880" y="576"/>
            <a:ext cx="1848" cy="1464"/>
          </p:xfrm>
          <a:graphic>
            <a:graphicData uri="http://schemas.openxmlformats.org/presentationml/2006/ole">
              <p:oleObj spid="_x0000_s163843" r:id="rId4" imgW="3833165" imgH="3040075" progId="">
                <p:embed/>
              </p:oleObj>
            </a:graphicData>
          </a:graphic>
        </p:graphicFrame>
        <p:graphicFrame>
          <p:nvGraphicFramePr>
            <p:cNvPr id="18442" name="Object 9"/>
            <p:cNvGraphicFramePr>
              <a:graphicFrameLocks noChangeAspect="1"/>
            </p:cNvGraphicFramePr>
            <p:nvPr/>
          </p:nvGraphicFramePr>
          <p:xfrm>
            <a:off x="912" y="572"/>
            <a:ext cx="1872" cy="1459"/>
          </p:xfrm>
          <a:graphic>
            <a:graphicData uri="http://schemas.openxmlformats.org/presentationml/2006/ole">
              <p:oleObj spid="_x0000_s163842" r:id="rId5" imgW="4028846" imgH="3146755" progId="">
                <p:embed/>
              </p:oleObj>
            </a:graphicData>
          </a:graphic>
        </p:graphicFrame>
      </p:grpSp>
      <p:sp>
        <p:nvSpPr>
          <p:cNvPr id="18439" name="Text Box 14"/>
          <p:cNvSpPr txBox="1">
            <a:spLocks noChangeArrowheads="1"/>
          </p:cNvSpPr>
          <p:nvPr/>
        </p:nvSpPr>
        <p:spPr bwMode="auto">
          <a:xfrm>
            <a:off x="327025" y="4572000"/>
            <a:ext cx="8610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hu-HU" altLang="ja-JP" dirty="0" smtClean="0"/>
              <a:t>Mérés: </a:t>
            </a:r>
            <a:r>
              <a:rPr lang="hu-HU" altLang="ja-JP" dirty="0"/>
              <a:t>HASYLAB L, Hamburg</a:t>
            </a:r>
            <a:endParaRPr lang="en-US" baseline="30000" dirty="0">
              <a:ea typeface="MS PGothic" pitchFamily="34" charset="-128"/>
            </a:endParaRPr>
          </a:p>
        </p:txBody>
      </p:sp>
      <p:sp>
        <p:nvSpPr>
          <p:cNvPr id="18440" name="Text Box 15"/>
          <p:cNvSpPr txBox="1">
            <a:spLocks noChangeArrowheads="1"/>
          </p:cNvSpPr>
          <p:nvPr/>
        </p:nvSpPr>
        <p:spPr bwMode="auto">
          <a:xfrm>
            <a:off x="304800" y="5048071"/>
            <a:ext cx="8305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hu-HU" dirty="0"/>
              <a:t>Ni </a:t>
            </a:r>
            <a:r>
              <a:rPr lang="hu-HU" dirty="0" smtClean="0"/>
              <a:t>kicsapódás (új fázis): </a:t>
            </a:r>
            <a:r>
              <a:rPr lang="en-GB" dirty="0"/>
              <a:t>Ni-Ni </a:t>
            </a:r>
            <a:r>
              <a:rPr lang="hu-HU" dirty="0" smtClean="0"/>
              <a:t>visszaszórás</a:t>
            </a:r>
            <a:r>
              <a:rPr lang="en-GB" dirty="0" smtClean="0"/>
              <a:t> </a:t>
            </a:r>
            <a:r>
              <a:rPr lang="en-US" altLang="ja-JP" dirty="0" smtClean="0"/>
              <a:t>R </a:t>
            </a:r>
            <a:r>
              <a:rPr lang="en-US" altLang="ja-JP" dirty="0"/>
              <a:t>+ </a:t>
            </a:r>
            <a:r>
              <a:rPr lang="en-US" altLang="ja-JP" dirty="0">
                <a:latin typeface="Symbol" pitchFamily="18" charset="2"/>
              </a:rPr>
              <a:t>D</a:t>
            </a:r>
            <a:r>
              <a:rPr lang="en-US" altLang="ja-JP" dirty="0"/>
              <a:t>R </a:t>
            </a:r>
            <a:r>
              <a:rPr lang="hu-HU" altLang="ja-JP" dirty="0" smtClean="0"/>
              <a:t>=</a:t>
            </a:r>
            <a:r>
              <a:rPr lang="en-US" altLang="ja-JP" dirty="0" smtClean="0"/>
              <a:t> </a:t>
            </a:r>
            <a:r>
              <a:rPr lang="en-US" altLang="ja-JP" dirty="0"/>
              <a:t>2.75 </a:t>
            </a:r>
            <a:r>
              <a:rPr lang="en-US" altLang="ja-JP" dirty="0" smtClean="0"/>
              <a:t>Å</a:t>
            </a:r>
            <a:r>
              <a:rPr lang="hu-HU" altLang="ja-JP" dirty="0" smtClean="0"/>
              <a:t>. </a:t>
            </a:r>
            <a:r>
              <a:rPr lang="hu-HU" dirty="0" err="1" smtClean="0"/>
              <a:t>Ni-filloszilikát</a:t>
            </a:r>
            <a:r>
              <a:rPr lang="hu-HU" dirty="0" smtClean="0"/>
              <a:t> képződése</a:t>
            </a:r>
            <a:r>
              <a:rPr lang="en-GB" dirty="0" smtClean="0"/>
              <a:t> </a:t>
            </a:r>
            <a:endParaRPr lang="hu-HU" dirty="0"/>
          </a:p>
          <a:p>
            <a:r>
              <a:rPr lang="hu-HU" dirty="0"/>
              <a:t>Ni </a:t>
            </a:r>
            <a:r>
              <a:rPr lang="hu-HU" dirty="0" smtClean="0"/>
              <a:t>felületi </a:t>
            </a:r>
            <a:r>
              <a:rPr lang="hu-HU" dirty="0" err="1" smtClean="0"/>
              <a:t>komplexáció</a:t>
            </a:r>
            <a:r>
              <a:rPr lang="hu-HU" dirty="0" smtClean="0"/>
              <a:t>: </a:t>
            </a:r>
            <a:r>
              <a:rPr lang="en-GB" dirty="0" smtClean="0"/>
              <a:t>Ni-O</a:t>
            </a:r>
            <a:r>
              <a:rPr lang="en-GB" dirty="0"/>
              <a:t>,</a:t>
            </a:r>
            <a:r>
              <a:rPr lang="hu-HU" dirty="0"/>
              <a:t> </a:t>
            </a:r>
            <a:r>
              <a:rPr lang="en-GB" dirty="0"/>
              <a:t>Ni-Al, </a:t>
            </a:r>
            <a:r>
              <a:rPr lang="hu-HU" dirty="0" smtClean="0"/>
              <a:t>és</a:t>
            </a:r>
            <a:r>
              <a:rPr lang="en-GB" dirty="0" smtClean="0"/>
              <a:t> </a:t>
            </a:r>
            <a:r>
              <a:rPr lang="en-GB" dirty="0"/>
              <a:t>Ni-Si </a:t>
            </a:r>
            <a:r>
              <a:rPr lang="hu-HU" dirty="0" smtClean="0"/>
              <a:t>szórások</a:t>
            </a:r>
            <a:r>
              <a:rPr lang="en-GB" dirty="0" smtClean="0"/>
              <a:t>. </a:t>
            </a:r>
            <a:r>
              <a:rPr lang="hu-HU" dirty="0" smtClean="0"/>
              <a:t>A</a:t>
            </a:r>
            <a:r>
              <a:rPr lang="en-GB" dirty="0" smtClean="0"/>
              <a:t> </a:t>
            </a:r>
            <a:r>
              <a:rPr lang="hu-HU" dirty="0" smtClean="0"/>
              <a:t>k</a:t>
            </a:r>
            <a:r>
              <a:rPr lang="en-GB" dirty="0" err="1" smtClean="0"/>
              <a:t>oordin</a:t>
            </a:r>
            <a:r>
              <a:rPr lang="hu-HU" dirty="0" err="1" smtClean="0"/>
              <a:t>ációs</a:t>
            </a:r>
            <a:r>
              <a:rPr lang="en-GB" dirty="0" smtClean="0"/>
              <a:t> </a:t>
            </a:r>
            <a:r>
              <a:rPr lang="hu-HU" dirty="0" smtClean="0"/>
              <a:t>számok és távolságok  agyagásványok rácsszéli kötőhelyein belső szférájú komplexek képződésére utalnak. </a:t>
            </a:r>
          </a:p>
          <a:p>
            <a:r>
              <a:rPr lang="hu-HU" dirty="0" smtClean="0">
                <a:ea typeface="MS PGothic" pitchFamily="34" charset="-128"/>
              </a:rPr>
              <a:t>Az eredmények összhangban vannak a makroszkopikus EXAFS eredményekkel</a:t>
            </a:r>
            <a:endParaRPr lang="en-US" dirty="0">
              <a:ea typeface="MS PGothic" pitchFamily="34" charset="-128"/>
            </a:endParaRPr>
          </a:p>
        </p:txBody>
      </p:sp>
      <p:sp>
        <p:nvSpPr>
          <p:cNvPr id="18441" name="Rectangle 11"/>
          <p:cNvSpPr>
            <a:spLocks noGrp="1"/>
          </p:cNvSpPr>
          <p:nvPr>
            <p:ph type="title" idx="4294967295"/>
          </p:nvPr>
        </p:nvSpPr>
        <p:spPr>
          <a:xfrm>
            <a:off x="457200" y="76200"/>
            <a:ext cx="8229600" cy="865188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hu-H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Ni-K </a:t>
            </a:r>
            <a:r>
              <a:rPr lang="hu-HU" sz="36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mikro-EXAFS</a:t>
            </a:r>
            <a:endParaRPr lang="hu-HU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37"/>
          <p:cNvPicPr>
            <a:picLocks noChangeAspect="1" noChangeArrowheads="1"/>
          </p:cNvPicPr>
          <p:nvPr/>
        </p:nvPicPr>
        <p:blipFill>
          <a:blip r:embed="rId6" cstate="print"/>
          <a:srcRect l="27147" t="43604" r="25964" b="42442"/>
          <a:stretch>
            <a:fillRect/>
          </a:stretch>
        </p:blipFill>
        <p:spPr bwMode="auto">
          <a:xfrm>
            <a:off x="7883785" y="76200"/>
            <a:ext cx="118401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Átellenes sarkain kerekített téglalap 2"/>
          <p:cNvSpPr/>
          <p:nvPr/>
        </p:nvSpPr>
        <p:spPr>
          <a:xfrm>
            <a:off x="381000" y="1066800"/>
            <a:ext cx="8382000" cy="57150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" name="TextBox 1"/>
          <p:cNvSpPr txBox="1"/>
          <p:nvPr/>
        </p:nvSpPr>
        <p:spPr>
          <a:xfrm>
            <a:off x="685800" y="152400"/>
            <a:ext cx="7924800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Következtetések</a:t>
            </a:r>
          </a:p>
          <a:p>
            <a:endParaRPr lang="en-US" sz="2800" dirty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SR </a:t>
            </a:r>
            <a:r>
              <a:rPr lang="hu-HU" sz="2400" dirty="0" err="1" smtClean="0"/>
              <a:t>mikro-XRF</a:t>
            </a:r>
            <a:r>
              <a:rPr lang="en-US" sz="2400" dirty="0" smtClean="0"/>
              <a:t> </a:t>
            </a:r>
            <a:r>
              <a:rPr lang="hu-HU" sz="2400" dirty="0" smtClean="0"/>
              <a:t>alkalmas a kőzetalkotó elemek és a szorpciós kísérletek során megkötött nyomelemek egyidejű nagy laterális felbontású mérésére  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A kombinált m</a:t>
            </a:r>
            <a:r>
              <a:rPr lang="en-US" sz="2400" dirty="0" err="1" smtClean="0"/>
              <a:t>i</a:t>
            </a:r>
            <a:r>
              <a:rPr lang="hu-HU" sz="2400" dirty="0" smtClean="0"/>
              <a:t>k</a:t>
            </a:r>
            <a:r>
              <a:rPr lang="en-US" sz="2400" dirty="0" err="1" smtClean="0"/>
              <a:t>ro</a:t>
            </a:r>
            <a:r>
              <a:rPr lang="en-US" sz="2400" dirty="0" smtClean="0"/>
              <a:t>-XRF </a:t>
            </a:r>
            <a:r>
              <a:rPr lang="hu-HU" sz="2400" dirty="0" smtClean="0"/>
              <a:t>és </a:t>
            </a:r>
            <a:r>
              <a:rPr lang="en-US" sz="2400" dirty="0" smtClean="0"/>
              <a:t>mi</a:t>
            </a:r>
            <a:r>
              <a:rPr lang="hu-HU" sz="2400" dirty="0" smtClean="0"/>
              <a:t>k</a:t>
            </a:r>
            <a:r>
              <a:rPr lang="en-US" sz="2400" dirty="0" err="1" smtClean="0"/>
              <a:t>ro</a:t>
            </a:r>
            <a:r>
              <a:rPr lang="en-US" sz="2400" dirty="0" smtClean="0"/>
              <a:t>-XRD </a:t>
            </a:r>
            <a:r>
              <a:rPr lang="hu-HU" sz="2400" dirty="0" smtClean="0"/>
              <a:t>egyedülálló lehetőséget nyújt a heterogén kőzetek vizsgálatában</a:t>
            </a:r>
            <a:r>
              <a:rPr lang="hu-HU" sz="2400" dirty="0" smtClean="0"/>
              <a:t>  </a:t>
            </a:r>
            <a:r>
              <a:rPr lang="en-US" sz="2400" dirty="0" smtClean="0"/>
              <a:t>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A minták készítésénél és a szorpciós kísérleteknél a koncentrációk beállításánál figyelembe kell venni az alkalmazott módszerek analitikai teljesítőképességét </a:t>
            </a:r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Nagy mennyiségű adat</a:t>
            </a:r>
            <a:r>
              <a:rPr lang="en-US" sz="2400" dirty="0" smtClean="0"/>
              <a:t> </a:t>
            </a:r>
            <a:r>
              <a:rPr lang="hu-HU" sz="2400" dirty="0" smtClean="0"/>
              <a:t>keletkezik egy kísérlet, a hatékony nyalábidő-kihasználáshoz megfelelő stratégia szükséges</a:t>
            </a:r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Többváltozós módszerek alkalmazásával a </a:t>
            </a:r>
            <a:r>
              <a:rPr lang="hu-HU" sz="2400" dirty="0" err="1" smtClean="0"/>
              <a:t>mikro-XRF</a:t>
            </a:r>
            <a:r>
              <a:rPr lang="hu-HU" sz="2400" dirty="0" smtClean="0"/>
              <a:t> elemtérképekből kvantitatív információ nyerhető a </a:t>
            </a:r>
            <a:r>
              <a:rPr lang="hu-HU" sz="2400" dirty="0" err="1" smtClean="0"/>
              <a:t>megkötőképességről</a:t>
            </a:r>
            <a:r>
              <a:rPr lang="hu-HU" sz="2400" dirty="0" smtClean="0"/>
              <a:t> 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hu-HU" sz="2400" dirty="0" smtClean="0"/>
              <a:t>További </a:t>
            </a:r>
            <a:r>
              <a:rPr lang="hu-HU" sz="2400" dirty="0" err="1" smtClean="0"/>
              <a:t>mikro-EXAFS</a:t>
            </a:r>
            <a:r>
              <a:rPr lang="en-US" sz="2400" dirty="0" smtClean="0"/>
              <a:t> m</a:t>
            </a:r>
            <a:r>
              <a:rPr lang="hu-HU" sz="2400" dirty="0" smtClean="0"/>
              <a:t>érések szükségesek a megkötési mechanizmus azonosításához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12807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Átellenes sarkain kerekített téglalap 3"/>
          <p:cNvSpPr/>
          <p:nvPr/>
        </p:nvSpPr>
        <p:spPr>
          <a:xfrm>
            <a:off x="228600" y="838200"/>
            <a:ext cx="8534400" cy="60198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6146" name="Rectangle 14"/>
          <p:cNvSpPr>
            <a:spLocks noGrp="1"/>
          </p:cNvSpPr>
          <p:nvPr>
            <p:ph type="title" idx="4294967295"/>
          </p:nvPr>
        </p:nvSpPr>
        <p:spPr>
          <a:xfrm>
            <a:off x="914400" y="152400"/>
            <a:ext cx="8229600" cy="5810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hu-H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Köszönetnyilvánítás</a:t>
            </a:r>
          </a:p>
        </p:txBody>
      </p:sp>
      <p:sp>
        <p:nvSpPr>
          <p:cNvPr id="6147" name="Rectangle 15"/>
          <p:cNvSpPr>
            <a:spLocks noGrp="1"/>
          </p:cNvSpPr>
          <p:nvPr>
            <p:ph type="body" idx="4294967295"/>
          </p:nvPr>
        </p:nvSpPr>
        <p:spPr>
          <a:xfrm>
            <a:off x="685800" y="9144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smtClean="0"/>
              <a:t>Karen </a:t>
            </a:r>
            <a:r>
              <a:rPr lang="hu-HU" sz="2400" dirty="0" err="1" smtClean="0"/>
              <a:t>Appel</a:t>
            </a:r>
            <a:r>
              <a:rPr lang="hu-HU" sz="2400" dirty="0" smtClean="0"/>
              <a:t>	</a:t>
            </a:r>
            <a:br>
              <a:rPr lang="hu-HU" sz="2400" dirty="0" smtClean="0"/>
            </a:br>
            <a:r>
              <a:rPr lang="hu-HU" sz="2400" dirty="0" err="1" smtClean="0"/>
              <a:t>Manuela</a:t>
            </a:r>
            <a:r>
              <a:rPr lang="hu-HU" sz="2400" dirty="0" smtClean="0"/>
              <a:t> </a:t>
            </a:r>
            <a:r>
              <a:rPr lang="hu-HU" sz="2400" dirty="0" err="1" smtClean="0"/>
              <a:t>Borchert</a:t>
            </a:r>
            <a:r>
              <a:rPr lang="hu-HU" sz="2400" dirty="0" smtClean="0"/>
              <a:t>	</a:t>
            </a:r>
            <a:r>
              <a:rPr lang="hu-HU" sz="2400" dirty="0" smtClean="0">
                <a:solidFill>
                  <a:srgbClr val="002060"/>
                </a:solidFill>
              </a:rPr>
              <a:t>HASYLAB L</a:t>
            </a:r>
          </a:p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smtClean="0"/>
              <a:t>David </a:t>
            </a:r>
            <a:r>
              <a:rPr lang="hu-HU" sz="2400" dirty="0" err="1" smtClean="0"/>
              <a:t>Batchelor</a:t>
            </a:r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hu-HU" sz="2400" dirty="0" smtClean="0"/>
              <a:t>Rolf Simon	</a:t>
            </a:r>
            <a:r>
              <a:rPr lang="hu-HU" sz="2400" dirty="0" smtClean="0">
                <a:solidFill>
                  <a:srgbClr val="002060"/>
                </a:solidFill>
              </a:rPr>
              <a:t>ANKA FLUO</a:t>
            </a:r>
          </a:p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smtClean="0"/>
              <a:t>Maria </a:t>
            </a:r>
            <a:r>
              <a:rPr lang="hu-HU" sz="2400" dirty="0" err="1" smtClean="0"/>
              <a:t>Marques</a:t>
            </a:r>
            <a:r>
              <a:rPr lang="hu-HU" sz="2400" dirty="0" smtClean="0"/>
              <a:t/>
            </a:r>
            <a:br>
              <a:rPr lang="hu-HU" sz="2400" dirty="0" smtClean="0"/>
            </a:br>
            <a:r>
              <a:rPr lang="hu-HU" sz="2400" dirty="0" smtClean="0"/>
              <a:t>Bart </a:t>
            </a:r>
            <a:r>
              <a:rPr lang="hu-HU" sz="2400" dirty="0" err="1" smtClean="0"/>
              <a:t>Baeyens</a:t>
            </a:r>
            <a:r>
              <a:rPr lang="hu-HU" sz="2400" dirty="0" smtClean="0">
                <a:solidFill>
                  <a:srgbClr val="002060"/>
                </a:solidFill>
              </a:rPr>
              <a:t>	Paul </a:t>
            </a:r>
            <a:r>
              <a:rPr lang="hu-HU" sz="2400" dirty="0" err="1" smtClean="0">
                <a:solidFill>
                  <a:srgbClr val="002060"/>
                </a:solidFill>
              </a:rPr>
              <a:t>Scherrer</a:t>
            </a:r>
            <a:r>
              <a:rPr lang="hu-HU" sz="2400" dirty="0" smtClean="0">
                <a:solidFill>
                  <a:srgbClr val="002060"/>
                </a:solidFill>
              </a:rPr>
              <a:t> </a:t>
            </a:r>
            <a:r>
              <a:rPr lang="hu-HU" sz="2400" dirty="0" err="1" smtClean="0">
                <a:solidFill>
                  <a:srgbClr val="002060"/>
                </a:solidFill>
              </a:rPr>
              <a:t>Institut</a:t>
            </a:r>
            <a:endParaRPr lang="hu-HU" sz="2400" dirty="0" smtClean="0">
              <a:solidFill>
                <a:srgbClr val="002060"/>
              </a:solidFill>
            </a:endParaRPr>
          </a:p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smtClean="0"/>
              <a:t>Máthé Zoltán	</a:t>
            </a:r>
            <a:r>
              <a:rPr lang="hu-HU" sz="2400" dirty="0" smtClean="0">
                <a:solidFill>
                  <a:srgbClr val="002060"/>
                </a:solidFill>
              </a:rPr>
              <a:t>MECSEKÉRC </a:t>
            </a:r>
            <a:r>
              <a:rPr lang="hu-HU" sz="2400" dirty="0" err="1" smtClean="0">
                <a:solidFill>
                  <a:srgbClr val="002060"/>
                </a:solidFill>
              </a:rPr>
              <a:t>Zrt</a:t>
            </a:r>
            <a:r>
              <a:rPr lang="hu-HU" sz="2400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  <a:tabLst>
                <a:tab pos="3946525" algn="l"/>
              </a:tabLst>
            </a:pPr>
            <a:r>
              <a:rPr lang="hu-HU" sz="2400" dirty="0" smtClean="0"/>
              <a:t>Gergely Felicián</a:t>
            </a:r>
            <a:br>
              <a:rPr lang="hu-HU" sz="2400" dirty="0" smtClean="0"/>
            </a:br>
            <a:r>
              <a:rPr lang="hu-HU" sz="2400" dirty="0" smtClean="0"/>
              <a:t>Vér Nóra</a:t>
            </a:r>
            <a:br>
              <a:rPr lang="hu-HU" sz="2400" dirty="0" smtClean="0"/>
            </a:br>
            <a:r>
              <a:rPr lang="hu-HU" sz="2400" dirty="0" smtClean="0"/>
              <a:t>Zagyvai Péter</a:t>
            </a:r>
            <a:br>
              <a:rPr lang="hu-HU" sz="2400" dirty="0" smtClean="0"/>
            </a:br>
            <a:r>
              <a:rPr lang="hu-HU" sz="2400" dirty="0" smtClean="0"/>
              <a:t>Szabó </a:t>
            </a:r>
            <a:r>
              <a:rPr lang="hu-HU" sz="2400" dirty="0" smtClean="0"/>
              <a:t>Ábel	MTA EK</a:t>
            </a:r>
          </a:p>
          <a:p>
            <a:pPr marL="0" indent="0">
              <a:buNone/>
              <a:tabLst>
                <a:tab pos="3946525" algn="l"/>
              </a:tabLst>
            </a:pPr>
            <a:r>
              <a:rPr lang="hu-HU" sz="2400" dirty="0" smtClean="0"/>
              <a:t>Szabó Csaba	E</a:t>
            </a:r>
            <a:r>
              <a:rPr lang="hu-HU" sz="2400" dirty="0" smtClean="0">
                <a:solidFill>
                  <a:srgbClr val="002060"/>
                </a:solidFill>
              </a:rPr>
              <a:t>LTE</a:t>
            </a:r>
          </a:p>
          <a:p>
            <a:pPr marL="0" indent="0" eaLnBrk="1" hangingPunct="1">
              <a:buNone/>
              <a:tabLst>
                <a:tab pos="3946525" algn="l"/>
              </a:tabLst>
            </a:pPr>
            <a:endParaRPr lang="hu-HU" sz="2400" dirty="0" smtClean="0"/>
          </a:p>
          <a:p>
            <a:pPr marL="0" indent="0" eaLnBrk="1" hangingPunct="1">
              <a:buNone/>
              <a:tabLst>
                <a:tab pos="3946525" algn="l"/>
              </a:tabLst>
            </a:pPr>
            <a:endParaRPr lang="hu-HU" sz="2400" dirty="0" smtClean="0"/>
          </a:p>
          <a:p>
            <a:pPr marL="0" indent="0" eaLnBrk="1" hangingPunct="1">
              <a:buNone/>
              <a:tabLst>
                <a:tab pos="3946525" algn="l"/>
              </a:tabLst>
            </a:pPr>
            <a:endParaRPr lang="hu-HU" sz="2400" dirty="0" smtClean="0"/>
          </a:p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err="1" smtClean="0"/>
              <a:t>Svájci-Magyar</a:t>
            </a:r>
            <a:r>
              <a:rPr lang="hu-HU" sz="2400" dirty="0" smtClean="0"/>
              <a:t> Együttműködési Program,</a:t>
            </a:r>
            <a:r>
              <a:rPr lang="en-US" sz="2400" dirty="0" smtClean="0"/>
              <a:t> </a:t>
            </a:r>
            <a:r>
              <a:rPr lang="hu-HU" sz="2400" dirty="0" err="1" smtClean="0"/>
              <a:t>p</a:t>
            </a:r>
            <a:r>
              <a:rPr lang="en-US" sz="2400" dirty="0" err="1" smtClean="0"/>
              <a:t>roje</a:t>
            </a:r>
            <a:r>
              <a:rPr lang="hu-HU" sz="2400" dirty="0" smtClean="0"/>
              <a:t>k</a:t>
            </a:r>
            <a:r>
              <a:rPr lang="en-US" sz="2400" dirty="0" smtClean="0"/>
              <a:t>t n° SH</a:t>
            </a:r>
            <a:r>
              <a:rPr lang="hu-HU" sz="2400" dirty="0" smtClean="0"/>
              <a:t> </a:t>
            </a:r>
            <a:r>
              <a:rPr lang="en-US" sz="2400" dirty="0" smtClean="0"/>
              <a:t>7/2/11 </a:t>
            </a:r>
            <a:endParaRPr lang="hu-HU" sz="2400" dirty="0" smtClean="0"/>
          </a:p>
          <a:p>
            <a:pPr marL="0" indent="0" eaLnBrk="1" hangingPunct="1">
              <a:buNone/>
              <a:tabLst>
                <a:tab pos="3946525" algn="l"/>
              </a:tabLst>
            </a:pPr>
            <a:r>
              <a:rPr lang="hu-HU" sz="2400" dirty="0" smtClean="0"/>
              <a:t>EC </a:t>
            </a:r>
            <a:r>
              <a:rPr lang="en-US" sz="2400" dirty="0" smtClean="0"/>
              <a:t>FP7</a:t>
            </a:r>
            <a:r>
              <a:rPr lang="hu-HU" sz="2400" dirty="0" smtClean="0"/>
              <a:t> (</a:t>
            </a:r>
            <a:r>
              <a:rPr lang="en-US" sz="2400" dirty="0" smtClean="0"/>
              <a:t>2007-2013)</a:t>
            </a:r>
            <a:r>
              <a:rPr lang="hu-HU" sz="2400" dirty="0" smtClean="0"/>
              <a:t>,</a:t>
            </a:r>
            <a:r>
              <a:rPr lang="en-US" sz="2400" dirty="0" smtClean="0"/>
              <a:t> grant agreement n° </a:t>
            </a:r>
            <a:r>
              <a:rPr lang="en-US" sz="2400" dirty="0" smtClean="0"/>
              <a:t>226716</a:t>
            </a:r>
            <a:r>
              <a:rPr lang="hu-HU" sz="2400" dirty="0" smtClean="0"/>
              <a:t>; RHK Kft</a:t>
            </a:r>
            <a:endParaRPr lang="hu-HU" sz="2400" dirty="0" smtClean="0"/>
          </a:p>
        </p:txBody>
      </p:sp>
      <p:pic>
        <p:nvPicPr>
          <p:cNvPr id="6" name="Picture 37"/>
          <p:cNvPicPr>
            <a:picLocks noChangeAspect="1" noChangeArrowheads="1"/>
          </p:cNvPicPr>
          <p:nvPr/>
        </p:nvPicPr>
        <p:blipFill>
          <a:blip r:embed="rId2" cstate="print"/>
          <a:srcRect l="27147" t="43604" r="25964" b="42442"/>
          <a:stretch>
            <a:fillRect/>
          </a:stretch>
        </p:blipFill>
        <p:spPr bwMode="auto">
          <a:xfrm>
            <a:off x="7239000" y="2580088"/>
            <a:ext cx="1371600" cy="57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Swiss Contribution V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5111750"/>
            <a:ext cx="41322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3" descr="NFU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5120148"/>
            <a:ext cx="798512" cy="78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Kép 8" descr="Mecsekerc_logo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3200400"/>
            <a:ext cx="1143000" cy="673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Egyenes összekötő 10"/>
          <p:cNvCxnSpPr/>
          <p:nvPr/>
        </p:nvCxnSpPr>
        <p:spPr bwMode="auto">
          <a:xfrm>
            <a:off x="0" y="6850063"/>
            <a:ext cx="9144000" cy="0"/>
          </a:xfrm>
          <a:prstGeom prst="line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</a:ln>
          <a:effectLst>
            <a:outerShdw blurRad="50800" dist="50800" dir="5400000" algn="ctr" rotWithShape="0">
              <a:schemeClr val="accent1">
                <a:lumMod val="20000"/>
                <a:lumOff val="80000"/>
              </a:scheme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ím 1"/>
          <p:cNvSpPr>
            <a:spLocks noGrp="1"/>
          </p:cNvSpPr>
          <p:nvPr>
            <p:ph type="title"/>
          </p:nvPr>
        </p:nvSpPr>
        <p:spPr>
          <a:xfrm>
            <a:off x="484050" y="609600"/>
            <a:ext cx="8229600" cy="1155700"/>
          </a:xfrm>
        </p:spPr>
        <p:txBody>
          <a:bodyPr>
            <a:noAutofit/>
          </a:bodyPr>
          <a:lstStyle/>
          <a:p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IAEA </a:t>
            </a:r>
            <a:r>
              <a:rPr lang="hu-H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Guidance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hu-H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on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hu-H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Waste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hu-HU" sz="4000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Classification</a:t>
            </a:r>
            <a:r>
              <a:rPr lang="hu-HU" sz="4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GSG-1 (2009)</a:t>
            </a:r>
          </a:p>
        </p:txBody>
      </p:sp>
      <p:grpSp>
        <p:nvGrpSpPr>
          <p:cNvPr id="4" name="Csoportba foglalás 3"/>
          <p:cNvGrpSpPr/>
          <p:nvPr/>
        </p:nvGrpSpPr>
        <p:grpSpPr>
          <a:xfrm>
            <a:off x="1143000" y="1905000"/>
            <a:ext cx="6781800" cy="4800600"/>
            <a:chOff x="1143000" y="1905000"/>
            <a:chExt cx="6781800" cy="4800600"/>
          </a:xfrm>
        </p:grpSpPr>
        <p:sp>
          <p:nvSpPr>
            <p:cNvPr id="3" name="Téglalap 2"/>
            <p:cNvSpPr/>
            <p:nvPr/>
          </p:nvSpPr>
          <p:spPr>
            <a:xfrm>
              <a:off x="1143000" y="1905000"/>
              <a:ext cx="6781800" cy="48006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u-HU"/>
            </a:p>
          </p:txBody>
        </p:sp>
        <p:grpSp>
          <p:nvGrpSpPr>
            <p:cNvPr id="2" name="Csoportba foglalás 15"/>
            <p:cNvGrpSpPr>
              <a:grpSpLocks/>
            </p:cNvGrpSpPr>
            <p:nvPr/>
          </p:nvGrpSpPr>
          <p:grpSpPr bwMode="auto">
            <a:xfrm>
              <a:off x="1547813" y="2420938"/>
              <a:ext cx="6119812" cy="4032250"/>
              <a:chOff x="1043608" y="1772816"/>
              <a:chExt cx="6120680" cy="4032448"/>
            </a:xfrm>
          </p:grpSpPr>
          <p:pic>
            <p:nvPicPr>
              <p:cNvPr id="7176" name="Kép 5" descr="hulladek_osztalyozas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043608" y="1772816"/>
                <a:ext cx="6102939" cy="40324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177" name="Szövegdoboz 6"/>
              <p:cNvSpPr txBox="1">
                <a:spLocks noChangeArrowheads="1"/>
              </p:cNvSpPr>
              <p:nvPr/>
            </p:nvSpPr>
            <p:spPr bwMode="auto">
              <a:xfrm>
                <a:off x="5100059" y="2085124"/>
                <a:ext cx="2064229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Deep geological disposal</a:t>
                </a:r>
                <a:endParaRPr lang="en-GB" sz="1000">
                  <a:latin typeface="Calibri" pitchFamily="34" charset="0"/>
                </a:endParaRPr>
              </a:p>
            </p:txBody>
          </p:sp>
          <p:sp>
            <p:nvSpPr>
              <p:cNvPr id="7178" name="Szövegdoboz 8"/>
              <p:cNvSpPr txBox="1">
                <a:spLocks noChangeArrowheads="1"/>
              </p:cNvSpPr>
              <p:nvPr/>
            </p:nvSpPr>
            <p:spPr bwMode="auto">
              <a:xfrm>
                <a:off x="4427984" y="3047135"/>
                <a:ext cx="2064229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Intermediate depth disposal</a:t>
                </a:r>
                <a:endParaRPr lang="en-GB" sz="1000">
                  <a:latin typeface="Calibri" pitchFamily="34" charset="0"/>
                </a:endParaRPr>
              </a:p>
            </p:txBody>
          </p:sp>
          <p:sp>
            <p:nvSpPr>
              <p:cNvPr id="7179" name="Szövegdoboz 9"/>
              <p:cNvSpPr txBox="1">
                <a:spLocks noChangeArrowheads="1"/>
              </p:cNvSpPr>
              <p:nvPr/>
            </p:nvSpPr>
            <p:spPr bwMode="auto">
              <a:xfrm>
                <a:off x="3419872" y="3717032"/>
                <a:ext cx="2064229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Near surface disposal</a:t>
                </a:r>
                <a:endParaRPr lang="en-GB" sz="1000">
                  <a:latin typeface="Calibri" pitchFamily="34" charset="0"/>
                </a:endParaRPr>
              </a:p>
            </p:txBody>
          </p:sp>
          <p:sp>
            <p:nvSpPr>
              <p:cNvPr id="7180" name="Szövegdoboz 10"/>
              <p:cNvSpPr txBox="1">
                <a:spLocks noChangeArrowheads="1"/>
              </p:cNvSpPr>
              <p:nvPr/>
            </p:nvSpPr>
            <p:spPr bwMode="auto">
              <a:xfrm>
                <a:off x="5076056" y="4703319"/>
                <a:ext cx="2064229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Land fill disposal</a:t>
                </a:r>
                <a:endParaRPr lang="en-GB" sz="1000">
                  <a:latin typeface="Calibri" pitchFamily="34" charset="0"/>
                </a:endParaRPr>
              </a:p>
            </p:txBody>
          </p:sp>
          <p:sp>
            <p:nvSpPr>
              <p:cNvPr id="7181" name="Szövegdoboz 11"/>
              <p:cNvSpPr txBox="1">
                <a:spLocks noChangeArrowheads="1"/>
              </p:cNvSpPr>
              <p:nvPr/>
            </p:nvSpPr>
            <p:spPr bwMode="auto">
              <a:xfrm>
                <a:off x="1211627" y="5125698"/>
                <a:ext cx="2064229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Exemption/clearance</a:t>
                </a:r>
                <a:endParaRPr lang="en-GB" sz="1000">
                  <a:latin typeface="Calibri" pitchFamily="34" charset="0"/>
                </a:endParaRPr>
              </a:p>
            </p:txBody>
          </p:sp>
          <p:sp>
            <p:nvSpPr>
              <p:cNvPr id="7182" name="Szövegdoboz 12"/>
              <p:cNvSpPr txBox="1">
                <a:spLocks noChangeArrowheads="1"/>
              </p:cNvSpPr>
              <p:nvPr/>
            </p:nvSpPr>
            <p:spPr bwMode="auto">
              <a:xfrm>
                <a:off x="1101006" y="4055247"/>
                <a:ext cx="1166738" cy="3098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 sz="1000">
                    <a:latin typeface="Calibri" pitchFamily="34" charset="0"/>
                  </a:rPr>
                  <a:t>Decay storage</a:t>
                </a:r>
                <a:endParaRPr lang="en-GB" sz="1000">
                  <a:latin typeface="Calibri" pitchFamily="34" charset="0"/>
                </a:endParaRPr>
              </a:p>
            </p:txBody>
          </p:sp>
        </p:grpSp>
        <p:sp>
          <p:nvSpPr>
            <p:cNvPr id="14" name="Téglalap 13"/>
            <p:cNvSpPr/>
            <p:nvPr/>
          </p:nvSpPr>
          <p:spPr>
            <a:xfrm>
              <a:off x="4500563" y="2205038"/>
              <a:ext cx="2592387" cy="936625"/>
            </a:xfrm>
            <a:prstGeom prst="rect">
              <a:avLst/>
            </a:prstGeom>
            <a:noFill/>
            <a:ln w="2857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Átellenes sarkain kerekített téglalap 92"/>
          <p:cNvSpPr/>
          <p:nvPr/>
        </p:nvSpPr>
        <p:spPr>
          <a:xfrm>
            <a:off x="152400" y="914400"/>
            <a:ext cx="8839200" cy="55626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077" name="Picture 5" descr="tombszelveny_Evato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25" y="1939925"/>
            <a:ext cx="3940175" cy="3089275"/>
          </a:xfrm>
          <a:prstGeom prst="rect">
            <a:avLst/>
          </a:prstGeom>
          <a:noFill/>
        </p:spPr>
      </p:pic>
      <p:grpSp>
        <p:nvGrpSpPr>
          <p:cNvPr id="2" name="Group 103"/>
          <p:cNvGrpSpPr>
            <a:grpSpLocks/>
          </p:cNvGrpSpPr>
          <p:nvPr/>
        </p:nvGrpSpPr>
        <p:grpSpPr bwMode="auto">
          <a:xfrm>
            <a:off x="4396537" y="1361071"/>
            <a:ext cx="4495800" cy="4076700"/>
            <a:chOff x="2856" y="948"/>
            <a:chExt cx="2832" cy="2568"/>
          </a:xfrm>
        </p:grpSpPr>
        <p:sp>
          <p:nvSpPr>
            <p:cNvPr id="7" name="Rectangle 102"/>
            <p:cNvSpPr>
              <a:spLocks noChangeArrowheads="1"/>
            </p:cNvSpPr>
            <p:nvPr/>
          </p:nvSpPr>
          <p:spPr bwMode="auto">
            <a:xfrm>
              <a:off x="2856" y="948"/>
              <a:ext cx="2832" cy="256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hu-HU"/>
            </a:p>
          </p:txBody>
        </p:sp>
        <p:grpSp>
          <p:nvGrpSpPr>
            <p:cNvPr id="3" name="Group 101"/>
            <p:cNvGrpSpPr>
              <a:grpSpLocks/>
            </p:cNvGrpSpPr>
            <p:nvPr/>
          </p:nvGrpSpPr>
          <p:grpSpPr bwMode="auto">
            <a:xfrm>
              <a:off x="2880" y="1038"/>
              <a:ext cx="2754" cy="2427"/>
              <a:chOff x="3225" y="1266"/>
              <a:chExt cx="2754" cy="2427"/>
            </a:xfrm>
          </p:grpSpPr>
          <p:sp>
            <p:nvSpPr>
              <p:cNvPr id="9" name="Oval 17"/>
              <p:cNvSpPr>
                <a:spLocks noChangeArrowheads="1"/>
              </p:cNvSpPr>
              <p:nvPr/>
            </p:nvSpPr>
            <p:spPr bwMode="auto">
              <a:xfrm>
                <a:off x="4851" y="1340"/>
                <a:ext cx="345" cy="345"/>
              </a:xfrm>
              <a:prstGeom prst="ellipse">
                <a:avLst/>
              </a:prstGeom>
              <a:gradFill rotWithShape="1">
                <a:gsLst>
                  <a:gs pos="0">
                    <a:srgbClr val="FFFF99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10" name="Freeform 16" descr="Papírzsák"/>
              <p:cNvSpPr>
                <a:spLocks/>
              </p:cNvSpPr>
              <p:nvPr/>
            </p:nvSpPr>
            <p:spPr bwMode="auto">
              <a:xfrm>
                <a:off x="4809" y="1559"/>
                <a:ext cx="300" cy="336"/>
              </a:xfrm>
              <a:custGeom>
                <a:avLst/>
                <a:gdLst/>
                <a:ahLst/>
                <a:cxnLst>
                  <a:cxn ang="0">
                    <a:pos x="36" y="3"/>
                  </a:cxn>
                  <a:cxn ang="0">
                    <a:pos x="9" y="57"/>
                  </a:cxn>
                  <a:cxn ang="0">
                    <a:pos x="0" y="108"/>
                  </a:cxn>
                  <a:cxn ang="0">
                    <a:pos x="0" y="333"/>
                  </a:cxn>
                  <a:cxn ang="0">
                    <a:pos x="285" y="336"/>
                  </a:cxn>
                  <a:cxn ang="0">
                    <a:pos x="300" y="315"/>
                  </a:cxn>
                  <a:cxn ang="0">
                    <a:pos x="279" y="300"/>
                  </a:cxn>
                  <a:cxn ang="0">
                    <a:pos x="273" y="273"/>
                  </a:cxn>
                  <a:cxn ang="0">
                    <a:pos x="261" y="240"/>
                  </a:cxn>
                  <a:cxn ang="0">
                    <a:pos x="243" y="222"/>
                  </a:cxn>
                  <a:cxn ang="0">
                    <a:pos x="225" y="195"/>
                  </a:cxn>
                  <a:cxn ang="0">
                    <a:pos x="210" y="159"/>
                  </a:cxn>
                  <a:cxn ang="0">
                    <a:pos x="198" y="105"/>
                  </a:cxn>
                  <a:cxn ang="0">
                    <a:pos x="192" y="45"/>
                  </a:cxn>
                  <a:cxn ang="0">
                    <a:pos x="162" y="12"/>
                  </a:cxn>
                  <a:cxn ang="0">
                    <a:pos x="117" y="3"/>
                  </a:cxn>
                  <a:cxn ang="0">
                    <a:pos x="78" y="0"/>
                  </a:cxn>
                  <a:cxn ang="0">
                    <a:pos x="36" y="3"/>
                  </a:cxn>
                </a:cxnLst>
                <a:rect l="0" t="0" r="r" b="b"/>
                <a:pathLst>
                  <a:path w="300" h="336">
                    <a:moveTo>
                      <a:pt x="36" y="3"/>
                    </a:moveTo>
                    <a:lnTo>
                      <a:pt x="9" y="57"/>
                    </a:lnTo>
                    <a:lnTo>
                      <a:pt x="0" y="108"/>
                    </a:lnTo>
                    <a:lnTo>
                      <a:pt x="0" y="333"/>
                    </a:lnTo>
                    <a:lnTo>
                      <a:pt x="285" y="336"/>
                    </a:lnTo>
                    <a:lnTo>
                      <a:pt x="300" y="315"/>
                    </a:lnTo>
                    <a:lnTo>
                      <a:pt x="279" y="300"/>
                    </a:lnTo>
                    <a:lnTo>
                      <a:pt x="273" y="273"/>
                    </a:lnTo>
                    <a:lnTo>
                      <a:pt x="261" y="240"/>
                    </a:lnTo>
                    <a:lnTo>
                      <a:pt x="243" y="222"/>
                    </a:lnTo>
                    <a:lnTo>
                      <a:pt x="225" y="195"/>
                    </a:lnTo>
                    <a:lnTo>
                      <a:pt x="210" y="159"/>
                    </a:lnTo>
                    <a:lnTo>
                      <a:pt x="198" y="105"/>
                    </a:lnTo>
                    <a:lnTo>
                      <a:pt x="192" y="45"/>
                    </a:lnTo>
                    <a:lnTo>
                      <a:pt x="162" y="12"/>
                    </a:lnTo>
                    <a:lnTo>
                      <a:pt x="117" y="3"/>
                    </a:lnTo>
                    <a:lnTo>
                      <a:pt x="78" y="0"/>
                    </a:lnTo>
                    <a:lnTo>
                      <a:pt x="36" y="3"/>
                    </a:lnTo>
                    <a:close/>
                  </a:path>
                </a:pathLst>
              </a:custGeom>
              <a:blipFill dpi="0" rotWithShape="1">
                <a:blip r:embed="rId3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grpSp>
            <p:nvGrpSpPr>
              <p:cNvPr id="4" name="Group 12"/>
              <p:cNvGrpSpPr>
                <a:grpSpLocks/>
              </p:cNvGrpSpPr>
              <p:nvPr/>
            </p:nvGrpSpPr>
            <p:grpSpPr bwMode="auto">
              <a:xfrm>
                <a:off x="4792" y="1515"/>
                <a:ext cx="285" cy="330"/>
                <a:chOff x="3156" y="1428"/>
                <a:chExt cx="285" cy="330"/>
              </a:xfrm>
            </p:grpSpPr>
            <p:sp>
              <p:nvSpPr>
                <p:cNvPr id="87" name="Rectangle 13"/>
                <p:cNvSpPr>
                  <a:spLocks noChangeArrowheads="1"/>
                </p:cNvSpPr>
                <p:nvPr/>
              </p:nvSpPr>
              <p:spPr bwMode="auto">
                <a:xfrm>
                  <a:off x="3213" y="1428"/>
                  <a:ext cx="165" cy="330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u-HU"/>
                </a:p>
              </p:txBody>
            </p:sp>
            <p:sp>
              <p:nvSpPr>
                <p:cNvPr id="88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3156" y="1485"/>
                  <a:ext cx="285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hu-HU" sz="900" dirty="0" smtClean="0"/>
                    <a:t>HLW</a:t>
                  </a:r>
                  <a:endParaRPr lang="hu-HU" sz="900" dirty="0"/>
                </a:p>
              </p:txBody>
            </p:sp>
            <p:pic>
              <p:nvPicPr>
                <p:cNvPr id="89" name="Picture 15" descr="atom htn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229" y="1606"/>
                  <a:ext cx="136" cy="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2" name="AutoShape 18"/>
              <p:cNvSpPr>
                <a:spLocks noChangeArrowheads="1"/>
              </p:cNvSpPr>
              <p:nvPr/>
            </p:nvSpPr>
            <p:spPr bwMode="auto">
              <a:xfrm>
                <a:off x="3870" y="1490"/>
                <a:ext cx="852" cy="147"/>
              </a:xfrm>
              <a:prstGeom prst="rightArrow">
                <a:avLst>
                  <a:gd name="adj1" fmla="val 50000"/>
                  <a:gd name="adj2" fmla="val 144898"/>
                </a:avLst>
              </a:prstGeom>
              <a:solidFill>
                <a:srgbClr val="FF0000"/>
              </a:solidFill>
              <a:ln w="1587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grpSp>
            <p:nvGrpSpPr>
              <p:cNvPr id="5" name="Group 34"/>
              <p:cNvGrpSpPr>
                <a:grpSpLocks/>
              </p:cNvGrpSpPr>
              <p:nvPr/>
            </p:nvGrpSpPr>
            <p:grpSpPr bwMode="auto">
              <a:xfrm>
                <a:off x="3351" y="2373"/>
                <a:ext cx="2076" cy="1320"/>
                <a:chOff x="3351" y="2322"/>
                <a:chExt cx="2076" cy="1320"/>
              </a:xfrm>
            </p:grpSpPr>
            <p:sp>
              <p:nvSpPr>
                <p:cNvPr id="75" name="Freeform 19"/>
                <p:cNvSpPr>
                  <a:spLocks/>
                </p:cNvSpPr>
                <p:nvPr/>
              </p:nvSpPr>
              <p:spPr bwMode="auto">
                <a:xfrm>
                  <a:off x="3351" y="2634"/>
                  <a:ext cx="1245" cy="100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0" y="255"/>
                    </a:cxn>
                    <a:cxn ang="0">
                      <a:pos x="1212" y="1008"/>
                    </a:cxn>
                    <a:cxn ang="0">
                      <a:pos x="1245" y="603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1245" h="1008">
                      <a:moveTo>
                        <a:pt x="9" y="0"/>
                      </a:moveTo>
                      <a:lnTo>
                        <a:pt x="0" y="255"/>
                      </a:lnTo>
                      <a:lnTo>
                        <a:pt x="1212" y="1008"/>
                      </a:lnTo>
                      <a:lnTo>
                        <a:pt x="1245" y="603"/>
                      </a:lnTo>
                      <a:lnTo>
                        <a:pt x="9" y="0"/>
                      </a:lnTo>
                      <a:close/>
                    </a:path>
                  </a:pathLst>
                </a:custGeom>
                <a:solidFill>
                  <a:srgbClr val="FFFF7D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76" name="Freeform 20"/>
                <p:cNvSpPr>
                  <a:spLocks/>
                </p:cNvSpPr>
                <p:nvPr/>
              </p:nvSpPr>
              <p:spPr bwMode="auto">
                <a:xfrm>
                  <a:off x="4563" y="2634"/>
                  <a:ext cx="864" cy="1008"/>
                </a:xfrm>
                <a:custGeom>
                  <a:avLst/>
                  <a:gdLst/>
                  <a:ahLst/>
                  <a:cxnLst>
                    <a:cxn ang="0">
                      <a:pos x="18" y="600"/>
                    </a:cxn>
                    <a:cxn ang="0">
                      <a:pos x="753" y="165"/>
                    </a:cxn>
                    <a:cxn ang="0">
                      <a:pos x="747" y="48"/>
                    </a:cxn>
                    <a:cxn ang="0">
                      <a:pos x="849" y="0"/>
                    </a:cxn>
                    <a:cxn ang="0">
                      <a:pos x="855" y="354"/>
                    </a:cxn>
                    <a:cxn ang="0">
                      <a:pos x="0" y="1011"/>
                    </a:cxn>
                    <a:cxn ang="0">
                      <a:pos x="18" y="600"/>
                    </a:cxn>
                  </a:cxnLst>
                  <a:rect l="0" t="0" r="r" b="b"/>
                  <a:pathLst>
                    <a:path w="855" h="1011">
                      <a:moveTo>
                        <a:pt x="18" y="600"/>
                      </a:moveTo>
                      <a:lnTo>
                        <a:pt x="753" y="165"/>
                      </a:lnTo>
                      <a:lnTo>
                        <a:pt x="747" y="48"/>
                      </a:lnTo>
                      <a:lnTo>
                        <a:pt x="849" y="0"/>
                      </a:lnTo>
                      <a:lnTo>
                        <a:pt x="855" y="354"/>
                      </a:lnTo>
                      <a:lnTo>
                        <a:pt x="0" y="1011"/>
                      </a:lnTo>
                      <a:lnTo>
                        <a:pt x="18" y="600"/>
                      </a:lnTo>
                      <a:close/>
                    </a:path>
                  </a:pathLst>
                </a:custGeom>
                <a:solidFill>
                  <a:srgbClr val="EAE400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77" name="Freeform 21"/>
                <p:cNvSpPr>
                  <a:spLocks/>
                </p:cNvSpPr>
                <p:nvPr/>
              </p:nvSpPr>
              <p:spPr bwMode="auto">
                <a:xfrm>
                  <a:off x="3354" y="2478"/>
                  <a:ext cx="1956" cy="759"/>
                </a:xfrm>
                <a:custGeom>
                  <a:avLst/>
                  <a:gdLst/>
                  <a:ahLst/>
                  <a:cxnLst>
                    <a:cxn ang="0">
                      <a:pos x="0" y="159"/>
                    </a:cxn>
                    <a:cxn ang="0">
                      <a:pos x="702" y="0"/>
                    </a:cxn>
                    <a:cxn ang="0">
                      <a:pos x="1956" y="327"/>
                    </a:cxn>
                    <a:cxn ang="0">
                      <a:pos x="1218" y="756"/>
                    </a:cxn>
                    <a:cxn ang="0">
                      <a:pos x="0" y="159"/>
                    </a:cxn>
                  </a:cxnLst>
                  <a:rect l="0" t="0" r="r" b="b"/>
                  <a:pathLst>
                    <a:path w="1956" h="756">
                      <a:moveTo>
                        <a:pt x="0" y="159"/>
                      </a:moveTo>
                      <a:lnTo>
                        <a:pt x="702" y="0"/>
                      </a:lnTo>
                      <a:lnTo>
                        <a:pt x="1956" y="327"/>
                      </a:lnTo>
                      <a:lnTo>
                        <a:pt x="1218" y="756"/>
                      </a:lnTo>
                      <a:lnTo>
                        <a:pt x="0" y="159"/>
                      </a:lnTo>
                      <a:close/>
                    </a:path>
                  </a:pathLst>
                </a:custGeom>
                <a:solidFill>
                  <a:srgbClr val="FFFFC9"/>
                </a:solidFill>
                <a:ln w="158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78" name="Freeform 22"/>
                <p:cNvSpPr>
                  <a:spLocks/>
                </p:cNvSpPr>
                <p:nvPr/>
              </p:nvSpPr>
              <p:spPr bwMode="auto">
                <a:xfrm>
                  <a:off x="3729" y="2484"/>
                  <a:ext cx="540" cy="29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87"/>
                    </a:cxn>
                    <a:cxn ang="0">
                      <a:pos x="537" y="297"/>
                    </a:cxn>
                    <a:cxn ang="0">
                      <a:pos x="540" y="153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540" h="297">
                      <a:moveTo>
                        <a:pt x="0" y="0"/>
                      </a:moveTo>
                      <a:lnTo>
                        <a:pt x="6" y="87"/>
                      </a:lnTo>
                      <a:lnTo>
                        <a:pt x="537" y="297"/>
                      </a:lnTo>
                      <a:lnTo>
                        <a:pt x="540" y="15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7D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79" name="Freeform 23"/>
                <p:cNvSpPr>
                  <a:spLocks/>
                </p:cNvSpPr>
                <p:nvPr/>
              </p:nvSpPr>
              <p:spPr bwMode="auto">
                <a:xfrm>
                  <a:off x="4260" y="2586"/>
                  <a:ext cx="216" cy="195"/>
                </a:xfrm>
                <a:custGeom>
                  <a:avLst/>
                  <a:gdLst/>
                  <a:ahLst/>
                  <a:cxnLst>
                    <a:cxn ang="0">
                      <a:pos x="15" y="54"/>
                    </a:cxn>
                    <a:cxn ang="0">
                      <a:pos x="210" y="0"/>
                    </a:cxn>
                    <a:cxn ang="0">
                      <a:pos x="201" y="117"/>
                    </a:cxn>
                    <a:cxn ang="0">
                      <a:pos x="0" y="204"/>
                    </a:cxn>
                    <a:cxn ang="0">
                      <a:pos x="15" y="54"/>
                    </a:cxn>
                  </a:cxnLst>
                  <a:rect l="0" t="0" r="r" b="b"/>
                  <a:pathLst>
                    <a:path w="210" h="204">
                      <a:moveTo>
                        <a:pt x="15" y="54"/>
                      </a:moveTo>
                      <a:lnTo>
                        <a:pt x="210" y="0"/>
                      </a:lnTo>
                      <a:lnTo>
                        <a:pt x="201" y="117"/>
                      </a:lnTo>
                      <a:lnTo>
                        <a:pt x="0" y="204"/>
                      </a:lnTo>
                      <a:lnTo>
                        <a:pt x="15" y="54"/>
                      </a:lnTo>
                      <a:close/>
                    </a:path>
                  </a:pathLst>
                </a:custGeom>
                <a:solidFill>
                  <a:srgbClr val="EAE400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0" name="Freeform 24"/>
                <p:cNvSpPr>
                  <a:spLocks/>
                </p:cNvSpPr>
                <p:nvPr/>
              </p:nvSpPr>
              <p:spPr bwMode="auto">
                <a:xfrm>
                  <a:off x="4473" y="2586"/>
                  <a:ext cx="354" cy="195"/>
                </a:xfrm>
                <a:custGeom>
                  <a:avLst/>
                  <a:gdLst/>
                  <a:ahLst/>
                  <a:cxnLst>
                    <a:cxn ang="0">
                      <a:pos x="6" y="0"/>
                    </a:cxn>
                    <a:cxn ang="0">
                      <a:pos x="0" y="108"/>
                    </a:cxn>
                    <a:cxn ang="0">
                      <a:pos x="348" y="195"/>
                    </a:cxn>
                    <a:cxn ang="0">
                      <a:pos x="354" y="78"/>
                    </a:cxn>
                    <a:cxn ang="0">
                      <a:pos x="6" y="0"/>
                    </a:cxn>
                  </a:cxnLst>
                  <a:rect l="0" t="0" r="r" b="b"/>
                  <a:pathLst>
                    <a:path w="354" h="195">
                      <a:moveTo>
                        <a:pt x="6" y="0"/>
                      </a:moveTo>
                      <a:lnTo>
                        <a:pt x="0" y="108"/>
                      </a:lnTo>
                      <a:lnTo>
                        <a:pt x="348" y="195"/>
                      </a:lnTo>
                      <a:lnTo>
                        <a:pt x="354" y="78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7D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1" name="Freeform 25"/>
                <p:cNvSpPr>
                  <a:spLocks/>
                </p:cNvSpPr>
                <p:nvPr/>
              </p:nvSpPr>
              <p:spPr bwMode="auto">
                <a:xfrm>
                  <a:off x="4824" y="2619"/>
                  <a:ext cx="159" cy="171"/>
                </a:xfrm>
                <a:custGeom>
                  <a:avLst/>
                  <a:gdLst/>
                  <a:ahLst/>
                  <a:cxnLst>
                    <a:cxn ang="0">
                      <a:pos x="0" y="54"/>
                    </a:cxn>
                    <a:cxn ang="0">
                      <a:pos x="0" y="174"/>
                    </a:cxn>
                    <a:cxn ang="0">
                      <a:pos x="144" y="108"/>
                    </a:cxn>
                    <a:cxn ang="0">
                      <a:pos x="153" y="0"/>
                    </a:cxn>
                    <a:cxn ang="0">
                      <a:pos x="0" y="54"/>
                    </a:cxn>
                  </a:cxnLst>
                  <a:rect l="0" t="0" r="r" b="b"/>
                  <a:pathLst>
                    <a:path w="153" h="174">
                      <a:moveTo>
                        <a:pt x="0" y="54"/>
                      </a:moveTo>
                      <a:lnTo>
                        <a:pt x="0" y="174"/>
                      </a:lnTo>
                      <a:lnTo>
                        <a:pt x="144" y="108"/>
                      </a:lnTo>
                      <a:lnTo>
                        <a:pt x="153" y="0"/>
                      </a:lnTo>
                      <a:lnTo>
                        <a:pt x="0" y="54"/>
                      </a:lnTo>
                      <a:close/>
                    </a:path>
                  </a:pathLst>
                </a:custGeom>
                <a:solidFill>
                  <a:srgbClr val="EAE400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2" name="Freeform 29"/>
                <p:cNvSpPr>
                  <a:spLocks/>
                </p:cNvSpPr>
                <p:nvPr/>
              </p:nvSpPr>
              <p:spPr bwMode="auto">
                <a:xfrm>
                  <a:off x="4971" y="2616"/>
                  <a:ext cx="348" cy="189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3" y="111"/>
                    </a:cxn>
                    <a:cxn ang="0">
                      <a:pos x="339" y="180"/>
                    </a:cxn>
                    <a:cxn ang="0">
                      <a:pos x="339" y="6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339" h="180">
                      <a:moveTo>
                        <a:pt x="0" y="0"/>
                      </a:moveTo>
                      <a:lnTo>
                        <a:pt x="3" y="111"/>
                      </a:lnTo>
                      <a:lnTo>
                        <a:pt x="339" y="180"/>
                      </a:lnTo>
                      <a:lnTo>
                        <a:pt x="339" y="6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7D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3" name="Freeform 30"/>
                <p:cNvSpPr>
                  <a:spLocks/>
                </p:cNvSpPr>
                <p:nvPr/>
              </p:nvSpPr>
              <p:spPr bwMode="auto">
                <a:xfrm>
                  <a:off x="3726" y="2400"/>
                  <a:ext cx="1692" cy="291"/>
                </a:xfrm>
                <a:custGeom>
                  <a:avLst/>
                  <a:gdLst/>
                  <a:ahLst/>
                  <a:cxnLst>
                    <a:cxn ang="0">
                      <a:pos x="24" y="78"/>
                    </a:cxn>
                    <a:cxn ang="0">
                      <a:pos x="411" y="0"/>
                    </a:cxn>
                    <a:cxn ang="0">
                      <a:pos x="1689" y="237"/>
                    </a:cxn>
                    <a:cxn ang="0">
                      <a:pos x="1584" y="291"/>
                    </a:cxn>
                    <a:cxn ang="0">
                      <a:pos x="1248" y="219"/>
                    </a:cxn>
                    <a:cxn ang="0">
                      <a:pos x="1101" y="273"/>
                    </a:cxn>
                    <a:cxn ang="0">
                      <a:pos x="753" y="183"/>
                    </a:cxn>
                    <a:cxn ang="0">
                      <a:pos x="552" y="243"/>
                    </a:cxn>
                    <a:cxn ang="0">
                      <a:pos x="0" y="87"/>
                    </a:cxn>
                    <a:cxn ang="0">
                      <a:pos x="24" y="78"/>
                    </a:cxn>
                  </a:cxnLst>
                  <a:rect l="0" t="0" r="r" b="b"/>
                  <a:pathLst>
                    <a:path w="1689" h="291">
                      <a:moveTo>
                        <a:pt x="24" y="78"/>
                      </a:moveTo>
                      <a:lnTo>
                        <a:pt x="411" y="0"/>
                      </a:lnTo>
                      <a:lnTo>
                        <a:pt x="1689" y="237"/>
                      </a:lnTo>
                      <a:lnTo>
                        <a:pt x="1584" y="291"/>
                      </a:lnTo>
                      <a:lnTo>
                        <a:pt x="1248" y="219"/>
                      </a:lnTo>
                      <a:lnTo>
                        <a:pt x="1101" y="273"/>
                      </a:lnTo>
                      <a:lnTo>
                        <a:pt x="753" y="183"/>
                      </a:lnTo>
                      <a:lnTo>
                        <a:pt x="552" y="243"/>
                      </a:lnTo>
                      <a:lnTo>
                        <a:pt x="0" y="87"/>
                      </a:lnTo>
                      <a:lnTo>
                        <a:pt x="24" y="78"/>
                      </a:lnTo>
                      <a:close/>
                    </a:path>
                  </a:pathLst>
                </a:custGeom>
                <a:solidFill>
                  <a:srgbClr val="FFFFC9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4" name="Freeform 31"/>
                <p:cNvSpPr>
                  <a:spLocks/>
                </p:cNvSpPr>
                <p:nvPr/>
              </p:nvSpPr>
              <p:spPr bwMode="auto">
                <a:xfrm>
                  <a:off x="3936" y="2358"/>
                  <a:ext cx="231" cy="1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78"/>
                    </a:cxn>
                    <a:cxn ang="0">
                      <a:pos x="231" y="144"/>
                    </a:cxn>
                    <a:cxn ang="0">
                      <a:pos x="225" y="3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231" h="144">
                      <a:moveTo>
                        <a:pt x="0" y="0"/>
                      </a:moveTo>
                      <a:lnTo>
                        <a:pt x="0" y="78"/>
                      </a:lnTo>
                      <a:lnTo>
                        <a:pt x="231" y="144"/>
                      </a:lnTo>
                      <a:lnTo>
                        <a:pt x="225" y="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7D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5" name="Freeform 32"/>
                <p:cNvSpPr>
                  <a:spLocks/>
                </p:cNvSpPr>
                <p:nvPr/>
              </p:nvSpPr>
              <p:spPr bwMode="auto">
                <a:xfrm>
                  <a:off x="4155" y="2364"/>
                  <a:ext cx="225" cy="147"/>
                </a:xfrm>
                <a:custGeom>
                  <a:avLst/>
                  <a:gdLst/>
                  <a:ahLst/>
                  <a:cxnLst>
                    <a:cxn ang="0">
                      <a:pos x="0" y="30"/>
                    </a:cxn>
                    <a:cxn ang="0">
                      <a:pos x="219" y="0"/>
                    </a:cxn>
                    <a:cxn ang="0">
                      <a:pos x="219" y="93"/>
                    </a:cxn>
                    <a:cxn ang="0">
                      <a:pos x="9" y="147"/>
                    </a:cxn>
                    <a:cxn ang="0">
                      <a:pos x="0" y="30"/>
                    </a:cxn>
                  </a:cxnLst>
                  <a:rect l="0" t="0" r="r" b="b"/>
                  <a:pathLst>
                    <a:path w="219" h="147">
                      <a:moveTo>
                        <a:pt x="0" y="30"/>
                      </a:moveTo>
                      <a:lnTo>
                        <a:pt x="219" y="0"/>
                      </a:lnTo>
                      <a:lnTo>
                        <a:pt x="219" y="93"/>
                      </a:lnTo>
                      <a:lnTo>
                        <a:pt x="9" y="147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EAE400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  <p:sp>
              <p:nvSpPr>
                <p:cNvPr id="86" name="Freeform 33"/>
                <p:cNvSpPr>
                  <a:spLocks/>
                </p:cNvSpPr>
                <p:nvPr/>
              </p:nvSpPr>
              <p:spPr bwMode="auto">
                <a:xfrm>
                  <a:off x="3945" y="2322"/>
                  <a:ext cx="432" cy="75"/>
                </a:xfrm>
                <a:custGeom>
                  <a:avLst/>
                  <a:gdLst/>
                  <a:ahLst/>
                  <a:cxnLst>
                    <a:cxn ang="0">
                      <a:pos x="0" y="36"/>
                    </a:cxn>
                    <a:cxn ang="0">
                      <a:pos x="177" y="0"/>
                    </a:cxn>
                    <a:cxn ang="0">
                      <a:pos x="432" y="42"/>
                    </a:cxn>
                    <a:cxn ang="0">
                      <a:pos x="213" y="75"/>
                    </a:cxn>
                    <a:cxn ang="0">
                      <a:pos x="0" y="36"/>
                    </a:cxn>
                  </a:cxnLst>
                  <a:rect l="0" t="0" r="r" b="b"/>
                  <a:pathLst>
                    <a:path w="432" h="75">
                      <a:moveTo>
                        <a:pt x="0" y="36"/>
                      </a:moveTo>
                      <a:lnTo>
                        <a:pt x="177" y="0"/>
                      </a:lnTo>
                      <a:lnTo>
                        <a:pt x="432" y="42"/>
                      </a:lnTo>
                      <a:lnTo>
                        <a:pt x="213" y="75"/>
                      </a:lnTo>
                      <a:lnTo>
                        <a:pt x="0" y="36"/>
                      </a:lnTo>
                      <a:close/>
                    </a:path>
                  </a:pathLst>
                </a:custGeom>
                <a:solidFill>
                  <a:srgbClr val="FFFFC9"/>
                </a:solidFill>
                <a:ln w="15875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/>
                <a:lstStyle/>
                <a:p>
                  <a:endParaRPr lang="hu-HU"/>
                </a:p>
              </p:txBody>
            </p:sp>
          </p:grpSp>
          <p:sp>
            <p:nvSpPr>
              <p:cNvPr id="14" name="Oval 35"/>
              <p:cNvSpPr>
                <a:spLocks noChangeArrowheads="1"/>
              </p:cNvSpPr>
              <p:nvPr/>
            </p:nvSpPr>
            <p:spPr bwMode="auto">
              <a:xfrm>
                <a:off x="3399" y="1709"/>
                <a:ext cx="573" cy="117"/>
              </a:xfrm>
              <a:prstGeom prst="ellipse">
                <a:avLst/>
              </a:prstGeom>
              <a:blipFill dpi="0" rotWithShape="1">
                <a:blip r:embed="rId5" cstate="print"/>
                <a:srcRect/>
                <a:tile tx="0" ty="0" sx="100000" sy="100000" flip="none" algn="tl"/>
              </a:blip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>
                <a:off x="3546" y="1332"/>
                <a:ext cx="248" cy="440"/>
              </a:xfrm>
              <a:prstGeom prst="rect">
                <a:avLst/>
              </a:prstGeom>
              <a:gradFill rotWithShape="1">
                <a:gsLst>
                  <a:gs pos="0">
                    <a:srgbClr val="3B3B3B"/>
                  </a:gs>
                  <a:gs pos="50000">
                    <a:srgbClr val="DDDDDD"/>
                  </a:gs>
                  <a:gs pos="100000">
                    <a:srgbClr val="3B3B3B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grpSp>
            <p:nvGrpSpPr>
              <p:cNvPr id="6" name="Group 11"/>
              <p:cNvGrpSpPr>
                <a:grpSpLocks/>
              </p:cNvGrpSpPr>
              <p:nvPr/>
            </p:nvGrpSpPr>
            <p:grpSpPr bwMode="auto">
              <a:xfrm>
                <a:off x="3531" y="1391"/>
                <a:ext cx="285" cy="330"/>
                <a:chOff x="3156" y="1428"/>
                <a:chExt cx="285" cy="330"/>
              </a:xfrm>
            </p:grpSpPr>
            <p:sp>
              <p:nvSpPr>
                <p:cNvPr id="72" name="Rectangle 6"/>
                <p:cNvSpPr>
                  <a:spLocks noChangeArrowheads="1"/>
                </p:cNvSpPr>
                <p:nvPr/>
              </p:nvSpPr>
              <p:spPr bwMode="auto">
                <a:xfrm>
                  <a:off x="3213" y="1428"/>
                  <a:ext cx="165" cy="330"/>
                </a:xfrm>
                <a:prstGeom prst="rect">
                  <a:avLst/>
                </a:prstGeom>
                <a:solidFill>
                  <a:srgbClr val="FFCC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hu-HU"/>
                </a:p>
              </p:txBody>
            </p:sp>
            <p:sp>
              <p:nvSpPr>
                <p:cNvPr id="73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3156" y="1485"/>
                  <a:ext cx="285" cy="1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spAutoFit/>
                </a:bodyPr>
                <a:lstStyle/>
                <a:p>
                  <a:pPr algn="ctr">
                    <a:spcBef>
                      <a:spcPct val="50000"/>
                    </a:spcBef>
                  </a:pPr>
                  <a:r>
                    <a:rPr lang="hu-HU" sz="900" dirty="0" smtClean="0"/>
                    <a:t>HLW</a:t>
                  </a:r>
                  <a:endParaRPr lang="hu-HU" sz="900" dirty="0"/>
                </a:p>
              </p:txBody>
            </p:sp>
            <p:pic>
              <p:nvPicPr>
                <p:cNvPr id="74" name="Picture 10" descr="atom htn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3229" y="1606"/>
                  <a:ext cx="136" cy="1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sp>
            <p:nvSpPr>
              <p:cNvPr id="17" name="AutoShape 36"/>
              <p:cNvSpPr>
                <a:spLocks noChangeArrowheads="1"/>
              </p:cNvSpPr>
              <p:nvPr/>
            </p:nvSpPr>
            <p:spPr bwMode="auto">
              <a:xfrm rot="-24888995">
                <a:off x="4264" y="2115"/>
                <a:ext cx="680" cy="150"/>
              </a:xfrm>
              <a:prstGeom prst="leftArrow">
                <a:avLst>
                  <a:gd name="adj1" fmla="val 50000"/>
                  <a:gd name="adj2" fmla="val 113333"/>
                </a:avLst>
              </a:prstGeom>
              <a:solidFill>
                <a:srgbClr val="FF0000"/>
              </a:solidFill>
              <a:ln w="158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18" name="Oval 37"/>
              <p:cNvSpPr>
                <a:spLocks noChangeArrowheads="1"/>
              </p:cNvSpPr>
              <p:nvPr/>
            </p:nvSpPr>
            <p:spPr bwMode="auto">
              <a:xfrm>
                <a:off x="3288" y="2206"/>
                <a:ext cx="204" cy="177"/>
              </a:xfrm>
              <a:prstGeom prst="ellipse">
                <a:avLst/>
              </a:prstGeom>
              <a:noFill/>
              <a:ln w="5080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19" name="Oval 38"/>
              <p:cNvSpPr>
                <a:spLocks noChangeArrowheads="1"/>
              </p:cNvSpPr>
              <p:nvPr/>
            </p:nvSpPr>
            <p:spPr bwMode="auto">
              <a:xfrm>
                <a:off x="3553" y="2590"/>
                <a:ext cx="204" cy="177"/>
              </a:xfrm>
              <a:prstGeom prst="ellipse">
                <a:avLst/>
              </a:prstGeom>
              <a:noFill/>
              <a:ln w="5080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0" name="Oval 39"/>
              <p:cNvSpPr>
                <a:spLocks noChangeArrowheads="1"/>
              </p:cNvSpPr>
              <p:nvPr/>
            </p:nvSpPr>
            <p:spPr bwMode="auto">
              <a:xfrm rot="-1637975">
                <a:off x="4787" y="2196"/>
                <a:ext cx="402" cy="238"/>
              </a:xfrm>
              <a:prstGeom prst="ellipse">
                <a:avLst/>
              </a:prstGeom>
              <a:noFill/>
              <a:ln w="50800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1" name="Oval 40"/>
              <p:cNvSpPr>
                <a:spLocks noChangeAspect="1" noChangeArrowheads="1"/>
              </p:cNvSpPr>
              <p:nvPr/>
            </p:nvSpPr>
            <p:spPr bwMode="auto">
              <a:xfrm>
                <a:off x="4461" y="2708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2" name="Oval 41"/>
              <p:cNvSpPr>
                <a:spLocks noChangeAspect="1" noChangeArrowheads="1"/>
              </p:cNvSpPr>
              <p:nvPr/>
            </p:nvSpPr>
            <p:spPr bwMode="auto">
              <a:xfrm>
                <a:off x="5005" y="2286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3" name="Oval 42"/>
              <p:cNvSpPr>
                <a:spLocks noChangeAspect="1" noChangeArrowheads="1"/>
              </p:cNvSpPr>
              <p:nvPr/>
            </p:nvSpPr>
            <p:spPr bwMode="auto">
              <a:xfrm>
                <a:off x="3371" y="2282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4" name="Oval 43"/>
              <p:cNvSpPr>
                <a:spLocks noChangeAspect="1" noChangeArrowheads="1"/>
              </p:cNvSpPr>
              <p:nvPr/>
            </p:nvSpPr>
            <p:spPr bwMode="auto">
              <a:xfrm>
                <a:off x="3942" y="2804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5" name="Oval 44"/>
              <p:cNvSpPr>
                <a:spLocks noChangeAspect="1" noChangeArrowheads="1"/>
              </p:cNvSpPr>
              <p:nvPr/>
            </p:nvSpPr>
            <p:spPr bwMode="auto">
              <a:xfrm>
                <a:off x="3635" y="2664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6" name="Oval 45"/>
              <p:cNvSpPr>
                <a:spLocks noChangeAspect="1" noChangeArrowheads="1"/>
              </p:cNvSpPr>
              <p:nvPr/>
            </p:nvSpPr>
            <p:spPr bwMode="auto">
              <a:xfrm>
                <a:off x="4601" y="2977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7" name="Oval 48"/>
              <p:cNvSpPr>
                <a:spLocks noChangeAspect="1" noChangeArrowheads="1"/>
              </p:cNvSpPr>
              <p:nvPr/>
            </p:nvSpPr>
            <p:spPr bwMode="auto">
              <a:xfrm>
                <a:off x="4623" y="3005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8" name="Oval 49"/>
              <p:cNvSpPr>
                <a:spLocks noChangeAspect="1" noChangeArrowheads="1"/>
              </p:cNvSpPr>
              <p:nvPr/>
            </p:nvSpPr>
            <p:spPr bwMode="auto">
              <a:xfrm>
                <a:off x="4728" y="295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29" name="Oval 50"/>
              <p:cNvSpPr>
                <a:spLocks noChangeAspect="1" noChangeArrowheads="1"/>
              </p:cNvSpPr>
              <p:nvPr/>
            </p:nvSpPr>
            <p:spPr bwMode="auto">
              <a:xfrm>
                <a:off x="4808" y="294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0" name="Oval 53"/>
              <p:cNvSpPr>
                <a:spLocks noChangeAspect="1" noChangeArrowheads="1"/>
              </p:cNvSpPr>
              <p:nvPr/>
            </p:nvSpPr>
            <p:spPr bwMode="auto">
              <a:xfrm>
                <a:off x="4769" y="290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1" name="Oval 55"/>
              <p:cNvSpPr>
                <a:spLocks noChangeAspect="1" noChangeArrowheads="1"/>
              </p:cNvSpPr>
              <p:nvPr/>
            </p:nvSpPr>
            <p:spPr bwMode="auto">
              <a:xfrm>
                <a:off x="4693" y="2913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2" name="Oval 56"/>
              <p:cNvSpPr>
                <a:spLocks noChangeAspect="1" noChangeArrowheads="1"/>
              </p:cNvSpPr>
              <p:nvPr/>
            </p:nvSpPr>
            <p:spPr bwMode="auto">
              <a:xfrm>
                <a:off x="4662" y="2953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3" name="Oval 57"/>
              <p:cNvSpPr>
                <a:spLocks noChangeAspect="1" noChangeArrowheads="1"/>
              </p:cNvSpPr>
              <p:nvPr/>
            </p:nvSpPr>
            <p:spPr bwMode="auto">
              <a:xfrm>
                <a:off x="4896" y="2357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4" name="Oval 58"/>
              <p:cNvSpPr>
                <a:spLocks noChangeAspect="1" noChangeArrowheads="1"/>
              </p:cNvSpPr>
              <p:nvPr/>
            </p:nvSpPr>
            <p:spPr bwMode="auto">
              <a:xfrm>
                <a:off x="4936" y="226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5" name="Oval 59"/>
              <p:cNvSpPr>
                <a:spLocks noChangeAspect="1" noChangeArrowheads="1"/>
              </p:cNvSpPr>
              <p:nvPr/>
            </p:nvSpPr>
            <p:spPr bwMode="auto">
              <a:xfrm>
                <a:off x="4862" y="229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6" name="Oval 60"/>
              <p:cNvSpPr>
                <a:spLocks noChangeAspect="1" noChangeArrowheads="1"/>
              </p:cNvSpPr>
              <p:nvPr/>
            </p:nvSpPr>
            <p:spPr bwMode="auto">
              <a:xfrm>
                <a:off x="4974" y="2322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7" name="Oval 61"/>
              <p:cNvSpPr>
                <a:spLocks noChangeAspect="1" noChangeArrowheads="1"/>
              </p:cNvSpPr>
              <p:nvPr/>
            </p:nvSpPr>
            <p:spPr bwMode="auto">
              <a:xfrm>
                <a:off x="4615" y="2920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8" name="Oval 62"/>
              <p:cNvSpPr>
                <a:spLocks noChangeAspect="1" noChangeArrowheads="1"/>
              </p:cNvSpPr>
              <p:nvPr/>
            </p:nvSpPr>
            <p:spPr bwMode="auto">
              <a:xfrm>
                <a:off x="5048" y="2294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39" name="Oval 63"/>
              <p:cNvSpPr>
                <a:spLocks noChangeAspect="1" noChangeArrowheads="1"/>
              </p:cNvSpPr>
              <p:nvPr/>
            </p:nvSpPr>
            <p:spPr bwMode="auto">
              <a:xfrm>
                <a:off x="5007" y="222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0" name="Oval 70"/>
              <p:cNvSpPr>
                <a:spLocks noChangeAspect="1" noChangeArrowheads="1"/>
              </p:cNvSpPr>
              <p:nvPr/>
            </p:nvSpPr>
            <p:spPr bwMode="auto">
              <a:xfrm>
                <a:off x="4861" y="2355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1" name="Oval 71"/>
              <p:cNvSpPr>
                <a:spLocks noChangeAspect="1" noChangeArrowheads="1"/>
              </p:cNvSpPr>
              <p:nvPr/>
            </p:nvSpPr>
            <p:spPr bwMode="auto">
              <a:xfrm>
                <a:off x="5072" y="2257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2" name="Oval 72"/>
              <p:cNvSpPr>
                <a:spLocks noChangeAspect="1" noChangeArrowheads="1"/>
              </p:cNvSpPr>
              <p:nvPr/>
            </p:nvSpPr>
            <p:spPr bwMode="auto">
              <a:xfrm>
                <a:off x="4932" y="2318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3" name="Oval 74"/>
              <p:cNvSpPr>
                <a:spLocks noChangeAspect="1" noChangeArrowheads="1"/>
              </p:cNvSpPr>
              <p:nvPr/>
            </p:nvSpPr>
            <p:spPr bwMode="auto">
              <a:xfrm>
                <a:off x="4652" y="2734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4" name="Oval 76"/>
              <p:cNvSpPr>
                <a:spLocks noChangeAspect="1" noChangeArrowheads="1"/>
              </p:cNvSpPr>
              <p:nvPr/>
            </p:nvSpPr>
            <p:spPr bwMode="auto">
              <a:xfrm>
                <a:off x="4782" y="2988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5" name="Oval 77"/>
              <p:cNvSpPr>
                <a:spLocks noChangeAspect="1" noChangeArrowheads="1"/>
              </p:cNvSpPr>
              <p:nvPr/>
            </p:nvSpPr>
            <p:spPr bwMode="auto">
              <a:xfrm>
                <a:off x="4819" y="301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6" name="Oval 78"/>
              <p:cNvSpPr>
                <a:spLocks noChangeAspect="1" noChangeArrowheads="1"/>
              </p:cNvSpPr>
              <p:nvPr/>
            </p:nvSpPr>
            <p:spPr bwMode="auto">
              <a:xfrm>
                <a:off x="4693" y="2999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7" name="Oval 80"/>
              <p:cNvSpPr>
                <a:spLocks noChangeAspect="1" noChangeArrowheads="1"/>
              </p:cNvSpPr>
              <p:nvPr/>
            </p:nvSpPr>
            <p:spPr bwMode="auto">
              <a:xfrm>
                <a:off x="4743" y="3030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8" name="Oval 81"/>
              <p:cNvSpPr>
                <a:spLocks noChangeAspect="1" noChangeArrowheads="1"/>
              </p:cNvSpPr>
              <p:nvPr/>
            </p:nvSpPr>
            <p:spPr bwMode="auto">
              <a:xfrm>
                <a:off x="4665" y="3041"/>
                <a:ext cx="57" cy="57"/>
              </a:xfrm>
              <a:prstGeom prst="ellipse">
                <a:avLst/>
              </a:prstGeom>
              <a:gradFill rotWithShape="1">
                <a:gsLst>
                  <a:gs pos="0">
                    <a:srgbClr val="6699FF"/>
                  </a:gs>
                  <a:gs pos="100000">
                    <a:srgbClr val="3366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49" name="Oval 64"/>
              <p:cNvSpPr>
                <a:spLocks noChangeAspect="1" noChangeArrowheads="1"/>
              </p:cNvSpPr>
              <p:nvPr/>
            </p:nvSpPr>
            <p:spPr bwMode="auto">
              <a:xfrm>
                <a:off x="4710" y="3006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50" name="Oval 66"/>
              <p:cNvSpPr>
                <a:spLocks noChangeAspect="1" noChangeArrowheads="1"/>
              </p:cNvSpPr>
              <p:nvPr/>
            </p:nvSpPr>
            <p:spPr bwMode="auto">
              <a:xfrm>
                <a:off x="4646" y="3014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51" name="Oval 68"/>
              <p:cNvSpPr>
                <a:spLocks noChangeAspect="1" noChangeArrowheads="1"/>
              </p:cNvSpPr>
              <p:nvPr/>
            </p:nvSpPr>
            <p:spPr bwMode="auto">
              <a:xfrm>
                <a:off x="4799" y="2992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52" name="Oval 75"/>
              <p:cNvSpPr>
                <a:spLocks noChangeAspect="1" noChangeArrowheads="1"/>
              </p:cNvSpPr>
              <p:nvPr/>
            </p:nvSpPr>
            <p:spPr bwMode="auto">
              <a:xfrm>
                <a:off x="4860" y="2990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53" name="Freeform 82"/>
              <p:cNvSpPr>
                <a:spLocks/>
              </p:cNvSpPr>
              <p:nvPr/>
            </p:nvSpPr>
            <p:spPr bwMode="auto">
              <a:xfrm>
                <a:off x="3879" y="3014"/>
                <a:ext cx="96" cy="159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8" y="54"/>
                  </a:cxn>
                  <a:cxn ang="0">
                    <a:pos x="0" y="87"/>
                  </a:cxn>
                  <a:cxn ang="0">
                    <a:pos x="12" y="135"/>
                  </a:cxn>
                  <a:cxn ang="0">
                    <a:pos x="27" y="159"/>
                  </a:cxn>
                  <a:cxn ang="0">
                    <a:pos x="51" y="150"/>
                  </a:cxn>
                  <a:cxn ang="0">
                    <a:pos x="69" y="144"/>
                  </a:cxn>
                  <a:cxn ang="0">
                    <a:pos x="90" y="126"/>
                  </a:cxn>
                  <a:cxn ang="0">
                    <a:pos x="96" y="81"/>
                  </a:cxn>
                  <a:cxn ang="0">
                    <a:pos x="90" y="33"/>
                  </a:cxn>
                  <a:cxn ang="0">
                    <a:pos x="69" y="3"/>
                  </a:cxn>
                  <a:cxn ang="0">
                    <a:pos x="39" y="0"/>
                  </a:cxn>
                  <a:cxn ang="0">
                    <a:pos x="27" y="18"/>
                  </a:cxn>
                </a:cxnLst>
                <a:rect l="0" t="0" r="r" b="b"/>
                <a:pathLst>
                  <a:path w="96" h="159">
                    <a:moveTo>
                      <a:pt x="27" y="18"/>
                    </a:moveTo>
                    <a:lnTo>
                      <a:pt x="18" y="54"/>
                    </a:lnTo>
                    <a:lnTo>
                      <a:pt x="0" y="87"/>
                    </a:lnTo>
                    <a:lnTo>
                      <a:pt x="12" y="135"/>
                    </a:lnTo>
                    <a:lnTo>
                      <a:pt x="27" y="159"/>
                    </a:lnTo>
                    <a:lnTo>
                      <a:pt x="51" y="150"/>
                    </a:lnTo>
                    <a:lnTo>
                      <a:pt x="69" y="144"/>
                    </a:lnTo>
                    <a:lnTo>
                      <a:pt x="90" y="126"/>
                    </a:lnTo>
                    <a:lnTo>
                      <a:pt x="96" y="81"/>
                    </a:lnTo>
                    <a:lnTo>
                      <a:pt x="90" y="33"/>
                    </a:lnTo>
                    <a:lnTo>
                      <a:pt x="69" y="3"/>
                    </a:lnTo>
                    <a:lnTo>
                      <a:pt x="39" y="0"/>
                    </a:lnTo>
                    <a:lnTo>
                      <a:pt x="27" y="18"/>
                    </a:lnTo>
                    <a:close/>
                  </a:path>
                </a:pathLst>
              </a:custGeom>
              <a:gradFill rotWithShape="1">
                <a:gsLst>
                  <a:gs pos="0">
                    <a:schemeClr val="accent1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solidFill>
                  <a:srgbClr val="99CCFF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54" name="Oval 73"/>
              <p:cNvSpPr>
                <a:spLocks noChangeAspect="1" noChangeArrowheads="1"/>
              </p:cNvSpPr>
              <p:nvPr/>
            </p:nvSpPr>
            <p:spPr bwMode="auto">
              <a:xfrm>
                <a:off x="3916" y="3087"/>
                <a:ext cx="34" cy="34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3399FF"/>
                  </a:gs>
                </a:gsLst>
                <a:lin ang="0" scaled="1"/>
              </a:gradFill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hu-HU"/>
              </a:p>
            </p:txBody>
          </p:sp>
          <p:sp>
            <p:nvSpPr>
              <p:cNvPr id="55" name="Freeform 83"/>
              <p:cNvSpPr>
                <a:spLocks/>
              </p:cNvSpPr>
              <p:nvPr/>
            </p:nvSpPr>
            <p:spPr bwMode="auto">
              <a:xfrm>
                <a:off x="3390" y="2387"/>
                <a:ext cx="219" cy="3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2" y="114"/>
                  </a:cxn>
                  <a:cxn ang="0">
                    <a:pos x="57" y="213"/>
                  </a:cxn>
                  <a:cxn ang="0">
                    <a:pos x="168" y="291"/>
                  </a:cxn>
                  <a:cxn ang="0">
                    <a:pos x="219" y="294"/>
                  </a:cxn>
                </a:cxnLst>
                <a:rect l="0" t="0" r="r" b="b"/>
                <a:pathLst>
                  <a:path w="219" h="305">
                    <a:moveTo>
                      <a:pt x="0" y="0"/>
                    </a:moveTo>
                    <a:cubicBezTo>
                      <a:pt x="1" y="39"/>
                      <a:pt x="3" y="79"/>
                      <a:pt x="12" y="114"/>
                    </a:cubicBezTo>
                    <a:cubicBezTo>
                      <a:pt x="21" y="149"/>
                      <a:pt x="31" y="183"/>
                      <a:pt x="57" y="213"/>
                    </a:cubicBezTo>
                    <a:cubicBezTo>
                      <a:pt x="83" y="243"/>
                      <a:pt x="141" y="277"/>
                      <a:pt x="168" y="291"/>
                    </a:cubicBezTo>
                    <a:cubicBezTo>
                      <a:pt x="195" y="305"/>
                      <a:pt x="207" y="299"/>
                      <a:pt x="219" y="294"/>
                    </a:cubicBezTo>
                  </a:path>
                </a:pathLst>
              </a:custGeom>
              <a:noFill/>
              <a:ln w="158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56" name="Freeform 85"/>
              <p:cNvSpPr>
                <a:spLocks/>
              </p:cNvSpPr>
              <p:nvPr/>
            </p:nvSpPr>
            <p:spPr bwMode="auto">
              <a:xfrm>
                <a:off x="3348" y="2390"/>
                <a:ext cx="1191" cy="596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3" y="105"/>
                  </a:cxn>
                  <a:cxn ang="0">
                    <a:pos x="3" y="213"/>
                  </a:cxn>
                  <a:cxn ang="0">
                    <a:pos x="15" y="321"/>
                  </a:cxn>
                  <a:cxn ang="0">
                    <a:pos x="81" y="402"/>
                  </a:cxn>
                  <a:cxn ang="0">
                    <a:pos x="219" y="462"/>
                  </a:cxn>
                  <a:cxn ang="0">
                    <a:pos x="441" y="525"/>
                  </a:cxn>
                  <a:cxn ang="0">
                    <a:pos x="696" y="558"/>
                  </a:cxn>
                  <a:cxn ang="0">
                    <a:pos x="993" y="591"/>
                  </a:cxn>
                  <a:cxn ang="0">
                    <a:pos x="1191" y="588"/>
                  </a:cxn>
                </a:cxnLst>
                <a:rect l="0" t="0" r="r" b="b"/>
                <a:pathLst>
                  <a:path w="1191" h="596">
                    <a:moveTo>
                      <a:pt x="21" y="0"/>
                    </a:moveTo>
                    <a:cubicBezTo>
                      <a:pt x="13" y="35"/>
                      <a:pt x="6" y="70"/>
                      <a:pt x="3" y="105"/>
                    </a:cubicBezTo>
                    <a:cubicBezTo>
                      <a:pt x="0" y="140"/>
                      <a:pt x="1" y="177"/>
                      <a:pt x="3" y="213"/>
                    </a:cubicBezTo>
                    <a:cubicBezTo>
                      <a:pt x="5" y="249"/>
                      <a:pt x="2" y="290"/>
                      <a:pt x="15" y="321"/>
                    </a:cubicBezTo>
                    <a:cubicBezTo>
                      <a:pt x="28" y="352"/>
                      <a:pt x="47" y="379"/>
                      <a:pt x="81" y="402"/>
                    </a:cubicBezTo>
                    <a:cubicBezTo>
                      <a:pt x="115" y="425"/>
                      <a:pt x="159" y="442"/>
                      <a:pt x="219" y="462"/>
                    </a:cubicBezTo>
                    <a:cubicBezTo>
                      <a:pt x="279" y="482"/>
                      <a:pt x="362" y="509"/>
                      <a:pt x="441" y="525"/>
                    </a:cubicBezTo>
                    <a:cubicBezTo>
                      <a:pt x="520" y="541"/>
                      <a:pt x="604" y="547"/>
                      <a:pt x="696" y="558"/>
                    </a:cubicBezTo>
                    <a:cubicBezTo>
                      <a:pt x="788" y="569"/>
                      <a:pt x="911" y="586"/>
                      <a:pt x="993" y="591"/>
                    </a:cubicBezTo>
                    <a:cubicBezTo>
                      <a:pt x="1075" y="596"/>
                      <a:pt x="1133" y="592"/>
                      <a:pt x="1191" y="588"/>
                    </a:cubicBezTo>
                  </a:path>
                </a:pathLst>
              </a:custGeom>
              <a:noFill/>
              <a:ln w="15875">
                <a:solidFill>
                  <a:srgbClr val="808080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57" name="Freeform 86"/>
              <p:cNvSpPr>
                <a:spLocks/>
              </p:cNvSpPr>
              <p:nvPr/>
            </p:nvSpPr>
            <p:spPr bwMode="auto">
              <a:xfrm>
                <a:off x="3792" y="2705"/>
                <a:ext cx="591" cy="4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91" y="42"/>
                  </a:cxn>
                </a:cxnLst>
                <a:rect l="0" t="0" r="r" b="b"/>
                <a:pathLst>
                  <a:path w="591" h="42">
                    <a:moveTo>
                      <a:pt x="0" y="0"/>
                    </a:moveTo>
                    <a:cubicBezTo>
                      <a:pt x="245" y="18"/>
                      <a:pt x="491" y="36"/>
                      <a:pt x="591" y="42"/>
                    </a:cubicBezTo>
                  </a:path>
                </a:pathLst>
              </a:custGeom>
              <a:noFill/>
              <a:ln w="158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58" name="Line 87"/>
              <p:cNvSpPr>
                <a:spLocks noChangeShapeType="1"/>
              </p:cNvSpPr>
              <p:nvPr/>
            </p:nvSpPr>
            <p:spPr bwMode="auto">
              <a:xfrm>
                <a:off x="3795" y="2724"/>
                <a:ext cx="807" cy="80"/>
              </a:xfrm>
              <a:prstGeom prst="line">
                <a:avLst/>
              </a:prstGeom>
              <a:noFill/>
              <a:ln w="15875">
                <a:solidFill>
                  <a:srgbClr val="808080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59" name="Line 88"/>
              <p:cNvSpPr>
                <a:spLocks noChangeShapeType="1"/>
              </p:cNvSpPr>
              <p:nvPr/>
            </p:nvSpPr>
            <p:spPr bwMode="auto">
              <a:xfrm>
                <a:off x="3779" y="2724"/>
                <a:ext cx="142" cy="95"/>
              </a:xfrm>
              <a:prstGeom prst="line">
                <a:avLst/>
              </a:prstGeom>
              <a:noFill/>
              <a:ln w="15875">
                <a:solidFill>
                  <a:srgbClr val="808080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0" name="Freeform 89"/>
              <p:cNvSpPr>
                <a:spLocks/>
              </p:cNvSpPr>
              <p:nvPr/>
            </p:nvSpPr>
            <p:spPr bwMode="auto">
              <a:xfrm>
                <a:off x="4905" y="2468"/>
                <a:ext cx="120" cy="447"/>
              </a:xfrm>
              <a:custGeom>
                <a:avLst/>
                <a:gdLst/>
                <a:ahLst/>
                <a:cxnLst>
                  <a:cxn ang="0">
                    <a:pos x="120" y="0"/>
                  </a:cxn>
                  <a:cxn ang="0">
                    <a:pos x="108" y="171"/>
                  </a:cxn>
                  <a:cxn ang="0">
                    <a:pos x="72" y="336"/>
                  </a:cxn>
                  <a:cxn ang="0">
                    <a:pos x="24" y="429"/>
                  </a:cxn>
                  <a:cxn ang="0">
                    <a:pos x="0" y="444"/>
                  </a:cxn>
                </a:cxnLst>
                <a:rect l="0" t="0" r="r" b="b"/>
                <a:pathLst>
                  <a:path w="120" h="447">
                    <a:moveTo>
                      <a:pt x="120" y="0"/>
                    </a:moveTo>
                    <a:cubicBezTo>
                      <a:pt x="118" y="57"/>
                      <a:pt x="116" y="115"/>
                      <a:pt x="108" y="171"/>
                    </a:cubicBezTo>
                    <a:cubicBezTo>
                      <a:pt x="100" y="227"/>
                      <a:pt x="86" y="293"/>
                      <a:pt x="72" y="336"/>
                    </a:cubicBezTo>
                    <a:cubicBezTo>
                      <a:pt x="58" y="379"/>
                      <a:pt x="36" y="411"/>
                      <a:pt x="24" y="429"/>
                    </a:cubicBezTo>
                    <a:cubicBezTo>
                      <a:pt x="12" y="447"/>
                      <a:pt x="6" y="445"/>
                      <a:pt x="0" y="444"/>
                    </a:cubicBezTo>
                  </a:path>
                </a:pathLst>
              </a:custGeom>
              <a:noFill/>
              <a:ln w="15875" cap="flat" cmpd="sng">
                <a:solidFill>
                  <a:srgbClr val="808080"/>
                </a:solidFill>
                <a:prstDash val="solid"/>
                <a:round/>
                <a:headEnd type="none" w="med" len="med"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1" name="Line 90"/>
              <p:cNvSpPr>
                <a:spLocks noChangeShapeType="1"/>
              </p:cNvSpPr>
              <p:nvPr/>
            </p:nvSpPr>
            <p:spPr bwMode="auto">
              <a:xfrm flipH="1">
                <a:off x="3936" y="2848"/>
                <a:ext cx="16" cy="180"/>
              </a:xfrm>
              <a:prstGeom prst="line">
                <a:avLst/>
              </a:prstGeom>
              <a:noFill/>
              <a:ln w="15875">
                <a:solidFill>
                  <a:srgbClr val="808080"/>
                </a:solidFill>
                <a:round/>
                <a:headEnd/>
                <a:tailEnd type="stealth" w="med" len="med"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2" name="Line 91"/>
              <p:cNvSpPr>
                <a:spLocks noChangeShapeType="1"/>
              </p:cNvSpPr>
              <p:nvPr/>
            </p:nvSpPr>
            <p:spPr bwMode="auto">
              <a:xfrm>
                <a:off x="4425" y="2691"/>
                <a:ext cx="35" cy="2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3" name="Line 92"/>
              <p:cNvSpPr>
                <a:spLocks noChangeShapeType="1"/>
              </p:cNvSpPr>
              <p:nvPr/>
            </p:nvSpPr>
            <p:spPr bwMode="auto">
              <a:xfrm>
                <a:off x="4478" y="2742"/>
                <a:ext cx="5" cy="3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4" name="Line 93"/>
              <p:cNvSpPr>
                <a:spLocks noChangeShapeType="1"/>
              </p:cNvSpPr>
              <p:nvPr/>
            </p:nvSpPr>
            <p:spPr bwMode="auto">
              <a:xfrm flipV="1">
                <a:off x="4497" y="2714"/>
                <a:ext cx="47" cy="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5" name="Line 94"/>
              <p:cNvSpPr>
                <a:spLocks noChangeShapeType="1"/>
              </p:cNvSpPr>
              <p:nvPr/>
            </p:nvSpPr>
            <p:spPr bwMode="auto">
              <a:xfrm>
                <a:off x="4674" y="2772"/>
                <a:ext cx="5" cy="33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6" name="Line 95"/>
              <p:cNvSpPr>
                <a:spLocks noChangeShapeType="1"/>
              </p:cNvSpPr>
              <p:nvPr/>
            </p:nvSpPr>
            <p:spPr bwMode="auto">
              <a:xfrm flipV="1">
                <a:off x="4691" y="2742"/>
                <a:ext cx="47" cy="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hu-HU"/>
              </a:p>
            </p:txBody>
          </p:sp>
          <p:sp>
            <p:nvSpPr>
              <p:cNvPr id="67" name="Text Box 96"/>
              <p:cNvSpPr txBox="1">
                <a:spLocks noChangeArrowheads="1"/>
              </p:cNvSpPr>
              <p:nvPr/>
            </p:nvSpPr>
            <p:spPr bwMode="auto">
              <a:xfrm>
                <a:off x="3954" y="1266"/>
                <a:ext cx="600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hu-HU" sz="1400" dirty="0" smtClean="0"/>
                  <a:t>Korrózió</a:t>
                </a:r>
                <a:endParaRPr lang="hu-HU" sz="1400" dirty="0"/>
              </a:p>
            </p:txBody>
          </p:sp>
          <p:sp>
            <p:nvSpPr>
              <p:cNvPr id="68" name="Text Box 97"/>
              <p:cNvSpPr txBox="1">
                <a:spLocks noChangeArrowheads="1"/>
              </p:cNvSpPr>
              <p:nvPr/>
            </p:nvSpPr>
            <p:spPr bwMode="auto">
              <a:xfrm>
                <a:off x="3245" y="1863"/>
                <a:ext cx="852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hu-HU" sz="1400" dirty="0" smtClean="0"/>
                  <a:t>Vízbetörés</a:t>
                </a:r>
                <a:endParaRPr lang="hu-HU" sz="1400" dirty="0"/>
              </a:p>
            </p:txBody>
          </p:sp>
          <p:sp>
            <p:nvSpPr>
              <p:cNvPr id="69" name="Text Box 98"/>
              <p:cNvSpPr txBox="1">
                <a:spLocks noChangeArrowheads="1"/>
              </p:cNvSpPr>
              <p:nvPr/>
            </p:nvSpPr>
            <p:spPr bwMode="auto">
              <a:xfrm>
                <a:off x="5134" y="1693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hu-HU" sz="1400" dirty="0" err="1" smtClean="0"/>
                  <a:t>Radionuklidok</a:t>
                </a:r>
                <a:r>
                  <a:rPr lang="hu-HU" sz="1400" dirty="0" smtClean="0"/>
                  <a:t> kikerülése</a:t>
                </a:r>
                <a:endParaRPr lang="hu-HU" sz="1400" dirty="0"/>
              </a:p>
            </p:txBody>
          </p:sp>
          <p:sp>
            <p:nvSpPr>
              <p:cNvPr id="70" name="Text Box 99"/>
              <p:cNvSpPr txBox="1">
                <a:spLocks noChangeArrowheads="1"/>
              </p:cNvSpPr>
              <p:nvPr/>
            </p:nvSpPr>
            <p:spPr bwMode="auto">
              <a:xfrm>
                <a:off x="5193" y="2298"/>
                <a:ext cx="786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hu-HU" sz="1400" dirty="0" smtClean="0"/>
                  <a:t>Kapcsolódás kolloidokhoz</a:t>
                </a:r>
                <a:endParaRPr lang="hu-HU" sz="1400" dirty="0"/>
              </a:p>
            </p:txBody>
          </p:sp>
          <p:sp>
            <p:nvSpPr>
              <p:cNvPr id="71" name="Text Box 100"/>
              <p:cNvSpPr txBox="1">
                <a:spLocks noChangeArrowheads="1"/>
              </p:cNvSpPr>
              <p:nvPr/>
            </p:nvSpPr>
            <p:spPr bwMode="auto">
              <a:xfrm>
                <a:off x="3225" y="3264"/>
                <a:ext cx="76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r">
                  <a:spcBef>
                    <a:spcPct val="50000"/>
                  </a:spcBef>
                </a:pPr>
                <a:r>
                  <a:rPr lang="hu-HU" sz="1400" dirty="0" smtClean="0"/>
                  <a:t>Szorpció ásványokon</a:t>
                </a:r>
                <a:endParaRPr lang="hu-HU" sz="1400" dirty="0"/>
              </a:p>
            </p:txBody>
          </p:sp>
        </p:grpSp>
      </p:grpSp>
      <p:pic>
        <p:nvPicPr>
          <p:cNvPr id="90" name="Picture 1"/>
          <p:cNvPicPr>
            <a:picLocks noChangeAspect="1" noChangeArrowheads="1"/>
          </p:cNvPicPr>
          <p:nvPr/>
        </p:nvPicPr>
        <p:blipFill>
          <a:blip r:embed="rId6" cstate="print"/>
          <a:srcRect l="7028" t="19932" r="5599" b="57939"/>
          <a:stretch>
            <a:fillRect/>
          </a:stretch>
        </p:blipFill>
        <p:spPr bwMode="auto">
          <a:xfrm>
            <a:off x="152400" y="5486400"/>
            <a:ext cx="8839200" cy="130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Rectangle 4"/>
          <p:cNvSpPr>
            <a:spLocks noGrp="1"/>
          </p:cNvSpPr>
          <p:nvPr>
            <p:ph type="title" idx="4294967295"/>
          </p:nvPr>
        </p:nvSpPr>
        <p:spPr>
          <a:xfrm>
            <a:off x="533400" y="152400"/>
            <a:ext cx="8610600" cy="581025"/>
          </a:xfrm>
        </p:spPr>
        <p:txBody>
          <a:bodyPr>
            <a:noAutofit/>
          </a:bodyPr>
          <a:lstStyle/>
          <a:p>
            <a:pPr algn="r">
              <a:defRPr/>
            </a:pPr>
            <a:r>
              <a:rPr lang="en-US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Radionu</a:t>
            </a:r>
            <a:r>
              <a:rPr lang="hu-HU" sz="3600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klidok</a:t>
            </a:r>
            <a:r>
              <a:rPr lang="en-US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 </a:t>
            </a:r>
            <a:r>
              <a:rPr lang="hu-HU" sz="36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kikerülése hulladéktárolóban</a:t>
            </a:r>
            <a:endParaRPr lang="hu-HU" sz="36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  <p:sp>
        <p:nvSpPr>
          <p:cNvPr id="92" name="Szövegdoboz 91"/>
          <p:cNvSpPr txBox="1"/>
          <p:nvPr/>
        </p:nvSpPr>
        <p:spPr>
          <a:xfrm>
            <a:off x="6477000" y="956846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i="1" dirty="0" err="1" smtClean="0"/>
              <a:t>Denecke</a:t>
            </a:r>
            <a:r>
              <a:rPr lang="hu-HU" sz="1600" i="1" dirty="0" smtClean="0"/>
              <a:t> et </a:t>
            </a:r>
            <a:r>
              <a:rPr lang="hu-HU" sz="1600" i="1" dirty="0" err="1" smtClean="0"/>
              <a:t>al</a:t>
            </a:r>
            <a:r>
              <a:rPr lang="hu-HU" sz="1600" i="1" dirty="0" smtClean="0"/>
              <a:t>. alapján</a:t>
            </a:r>
            <a:endParaRPr lang="hu-HU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ím 1"/>
          <p:cNvSpPr>
            <a:spLocks noGrp="1"/>
          </p:cNvSpPr>
          <p:nvPr>
            <p:ph type="title"/>
          </p:nvPr>
        </p:nvSpPr>
        <p:spPr>
          <a:xfrm>
            <a:off x="492633" y="228600"/>
            <a:ext cx="8229600" cy="1143000"/>
          </a:xfrm>
        </p:spPr>
        <p:txBody>
          <a:bodyPr>
            <a:noAutofit/>
          </a:bodyPr>
          <a:lstStyle/>
          <a:p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>Kutatási fázisok a mélységi hulladéklerakó létesítése során</a:t>
            </a:r>
            <a:endParaRPr lang="en-GB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+mn-ea"/>
              <a:cs typeface="+mn-cs"/>
            </a:endParaRPr>
          </a:p>
        </p:txBody>
      </p:sp>
      <p:grpSp>
        <p:nvGrpSpPr>
          <p:cNvPr id="3" name="Csoportba foglalás 2"/>
          <p:cNvGrpSpPr/>
          <p:nvPr/>
        </p:nvGrpSpPr>
        <p:grpSpPr>
          <a:xfrm>
            <a:off x="250825" y="1893093"/>
            <a:ext cx="8785225" cy="4473575"/>
            <a:chOff x="250825" y="2195513"/>
            <a:chExt cx="8785225" cy="4473575"/>
          </a:xfrm>
        </p:grpSpPr>
        <p:grpSp>
          <p:nvGrpSpPr>
            <p:cNvPr id="2" name="Csoportba foglalás 8"/>
            <p:cNvGrpSpPr>
              <a:grpSpLocks/>
            </p:cNvGrpSpPr>
            <p:nvPr/>
          </p:nvGrpSpPr>
          <p:grpSpPr bwMode="auto">
            <a:xfrm>
              <a:off x="250825" y="2195513"/>
              <a:ext cx="8785225" cy="4473575"/>
              <a:chOff x="251520" y="1628800"/>
              <a:chExt cx="8784976" cy="4473788"/>
            </a:xfrm>
          </p:grpSpPr>
          <p:pic>
            <p:nvPicPr>
              <p:cNvPr id="9224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 rot="5400000">
                <a:off x="2411761" y="-531441"/>
                <a:ext cx="4392488" cy="87129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225" name="Szövegdoboz 4"/>
              <p:cNvSpPr txBox="1">
                <a:spLocks noChangeArrowheads="1"/>
              </p:cNvSpPr>
              <p:nvPr/>
            </p:nvSpPr>
            <p:spPr bwMode="auto">
              <a:xfrm>
                <a:off x="7308304" y="5733256"/>
                <a:ext cx="1728192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hu-HU">
                    <a:latin typeface="Calibri" pitchFamily="34" charset="0"/>
                  </a:rPr>
                  <a:t>(IAEA SSG 14)</a:t>
                </a:r>
                <a:endParaRPr lang="en-GB">
                  <a:latin typeface="Calibri" pitchFamily="34" charset="0"/>
                </a:endParaRPr>
              </a:p>
            </p:txBody>
          </p:sp>
        </p:grpSp>
        <p:sp>
          <p:nvSpPr>
            <p:cNvPr id="18" name="Ellipszis 17"/>
            <p:cNvSpPr/>
            <p:nvPr/>
          </p:nvSpPr>
          <p:spPr>
            <a:xfrm>
              <a:off x="4706938" y="3302000"/>
              <a:ext cx="2592387" cy="165576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Átellenes sarkain kerekített téglalap 7"/>
          <p:cNvSpPr/>
          <p:nvPr/>
        </p:nvSpPr>
        <p:spPr>
          <a:xfrm>
            <a:off x="76200" y="1676400"/>
            <a:ext cx="8991600" cy="48768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5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62000" y="3048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hu-H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Migráció – a </a:t>
            </a:r>
            <a:r>
              <a:rPr lang="hu-HU" sz="4000" dirty="0" err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radionuklidok</a:t>
            </a:r>
            <a:r>
              <a:rPr lang="hu-HU" sz="4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kikerülésének fizikai–kémiai mechanizmusa</a:t>
            </a:r>
          </a:p>
        </p:txBody>
      </p:sp>
      <p:sp>
        <p:nvSpPr>
          <p:cNvPr id="2053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601663" y="1930400"/>
            <a:ext cx="8291512" cy="1368425"/>
          </a:xfrm>
        </p:spPr>
        <p:txBody>
          <a:bodyPr/>
          <a:lstStyle/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hu-HU" sz="2400" dirty="0" smtClean="0"/>
              <a:t>A mérnöki és természetes gátak összefüggő terjedési rendszert alkotnak.</a:t>
            </a:r>
          </a:p>
          <a:p>
            <a:pPr>
              <a:buClr>
                <a:schemeClr val="tx2"/>
              </a:buClr>
              <a:buFont typeface="Wingdings" pitchFamily="2" charset="2"/>
              <a:buChar char="§"/>
            </a:pPr>
            <a:r>
              <a:rPr lang="hu-HU" sz="2400" dirty="0" smtClean="0"/>
              <a:t> Az erre felírható általános terjedési egyenlet:</a:t>
            </a:r>
            <a:endParaRPr lang="en-GB" sz="2400" dirty="0" smtClean="0"/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2708275" y="3489325"/>
          <a:ext cx="3376613" cy="817562"/>
        </p:xfrm>
        <a:graphic>
          <a:graphicData uri="http://schemas.openxmlformats.org/presentationml/2006/ole">
            <p:oleObj spid="_x0000_s126978" name="Equation" r:id="rId4" imgW="1625400" imgH="393480" progId="Equation.3">
              <p:embed/>
            </p:oleObj>
          </a:graphicData>
        </a:graphic>
      </p:graphicFrame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611188" y="4508500"/>
            <a:ext cx="8424862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hu-HU" sz="1600" dirty="0">
                <a:latin typeface="Calibri" pitchFamily="34" charset="0"/>
              </a:rPr>
              <a:t>c</a:t>
            </a:r>
            <a:r>
              <a:rPr lang="en-GB" sz="1600" dirty="0">
                <a:latin typeface="Calibri" pitchFamily="34" charset="0"/>
              </a:rPr>
              <a:t>:</a:t>
            </a:r>
            <a:r>
              <a:rPr lang="hu-HU" sz="1600" dirty="0">
                <a:latin typeface="Calibri" pitchFamily="34" charset="0"/>
              </a:rPr>
              <a:t> aktivitás-koncentráció [</a:t>
            </a:r>
            <a:r>
              <a:rPr lang="hu-HU" sz="1600" dirty="0" err="1">
                <a:latin typeface="Calibri" pitchFamily="34" charset="0"/>
              </a:rPr>
              <a:t>Bq</a:t>
            </a:r>
            <a:r>
              <a:rPr lang="hu-HU" sz="1600" dirty="0">
                <a:latin typeface="Calibri" pitchFamily="34" charset="0"/>
              </a:rPr>
              <a:t>/kg] t: idő </a:t>
            </a:r>
          </a:p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1600" dirty="0">
                <a:latin typeface="Calibri" pitchFamily="34" charset="0"/>
              </a:rPr>
              <a:t>A</a:t>
            </a:r>
            <a:r>
              <a:rPr lang="hu-HU" sz="1600" dirty="0">
                <a:latin typeface="Calibri" pitchFamily="34" charset="0"/>
              </a:rPr>
              <a:t>:</a:t>
            </a:r>
            <a:r>
              <a:rPr lang="en-GB" sz="1600" dirty="0">
                <a:latin typeface="Calibri" pitchFamily="34" charset="0"/>
              </a:rPr>
              <a:t> </a:t>
            </a:r>
            <a:r>
              <a:rPr lang="en-GB" sz="1600" dirty="0" err="1">
                <a:latin typeface="Calibri" pitchFamily="34" charset="0"/>
              </a:rPr>
              <a:t>adve</a:t>
            </a:r>
            <a:r>
              <a:rPr lang="hu-HU" sz="1600" dirty="0" err="1">
                <a:latin typeface="Calibri" pitchFamily="34" charset="0"/>
              </a:rPr>
              <a:t>kció</a:t>
            </a:r>
            <a:r>
              <a:rPr lang="hu-HU" sz="1600" dirty="0">
                <a:latin typeface="Calibri" pitchFamily="34" charset="0"/>
              </a:rPr>
              <a:t> (a hordozó közeg: víz kényszeráramlása)</a:t>
            </a:r>
            <a:r>
              <a:rPr lang="en-GB" sz="1600" dirty="0">
                <a:latin typeface="Calibri" pitchFamily="34" charset="0"/>
              </a:rPr>
              <a:t>, </a:t>
            </a:r>
            <a:endParaRPr lang="hu-HU" sz="1600" dirty="0">
              <a:latin typeface="Calibri" pitchFamily="34" charset="0"/>
            </a:endParaRPr>
          </a:p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1600" dirty="0">
                <a:latin typeface="Calibri" pitchFamily="34" charset="0"/>
              </a:rPr>
              <a:t>D</a:t>
            </a:r>
            <a:r>
              <a:rPr lang="hu-HU" sz="1600" dirty="0">
                <a:latin typeface="Calibri" pitchFamily="34" charset="0"/>
              </a:rPr>
              <a:t>:</a:t>
            </a:r>
            <a:r>
              <a:rPr lang="en-GB" sz="1600" dirty="0">
                <a:latin typeface="Calibri" pitchFamily="34" charset="0"/>
              </a:rPr>
              <a:t> </a:t>
            </a:r>
            <a:r>
              <a:rPr lang="hu-HU" sz="1600" dirty="0">
                <a:latin typeface="Calibri" pitchFamily="34" charset="0"/>
              </a:rPr>
              <a:t>diffúzió / diszperzió: az adott komponens szétterülése a kémiai potenciál különbsége, illetve a heterogén mátrix pórusszerkezete miatt</a:t>
            </a:r>
            <a:r>
              <a:rPr lang="en-GB" sz="1600" dirty="0">
                <a:latin typeface="Calibri" pitchFamily="34" charset="0"/>
              </a:rPr>
              <a:t>, </a:t>
            </a:r>
            <a:endParaRPr lang="hu-HU" sz="1600" dirty="0">
              <a:latin typeface="Calibri" pitchFamily="34" charset="0"/>
            </a:endParaRPr>
          </a:p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en-GB" sz="1600" dirty="0">
                <a:latin typeface="Calibri" pitchFamily="34" charset="0"/>
              </a:rPr>
              <a:t>R</a:t>
            </a:r>
            <a:r>
              <a:rPr lang="hu-HU" sz="1600" dirty="0">
                <a:latin typeface="Calibri" pitchFamily="34" charset="0"/>
              </a:rPr>
              <a:t>:</a:t>
            </a:r>
            <a:r>
              <a:rPr lang="en-GB" sz="1600" dirty="0">
                <a:latin typeface="Calibri" pitchFamily="34" charset="0"/>
              </a:rPr>
              <a:t> </a:t>
            </a:r>
            <a:r>
              <a:rPr lang="en-GB" sz="1600" b="1" dirty="0" err="1">
                <a:solidFill>
                  <a:schemeClr val="tx2"/>
                </a:solidFill>
                <a:latin typeface="Calibri" pitchFamily="34" charset="0"/>
              </a:rPr>
              <a:t>rea</a:t>
            </a:r>
            <a:r>
              <a:rPr lang="hu-HU" sz="1600" b="1" dirty="0" err="1">
                <a:solidFill>
                  <a:schemeClr val="tx2"/>
                </a:solidFill>
                <a:latin typeface="Calibri" pitchFamily="34" charset="0"/>
              </a:rPr>
              <a:t>kció</a:t>
            </a:r>
            <a:r>
              <a:rPr lang="hu-HU" sz="1600" dirty="0">
                <a:latin typeface="Calibri" pitchFamily="34" charset="0"/>
              </a:rPr>
              <a:t> (fizikai és kémiai szorpció = cserélődés vagy addíció),</a:t>
            </a:r>
          </a:p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hu-HU" sz="1600" dirty="0">
                <a:latin typeface="Calibri" pitchFamily="34" charset="0"/>
              </a:rPr>
              <a:t>P: csapadékképződés és ülepedés,</a:t>
            </a:r>
          </a:p>
          <a:p>
            <a:pPr marL="85725" indent="-85725" eaLnBrk="0" hangingPunct="0">
              <a:buClr>
                <a:schemeClr val="tx2"/>
              </a:buClr>
              <a:buFont typeface="Wingdings" pitchFamily="2" charset="2"/>
              <a:buChar char="§"/>
            </a:pPr>
            <a:r>
              <a:rPr lang="hu-HU" sz="1600" dirty="0">
                <a:latin typeface="Calibri" pitchFamily="34" charset="0"/>
              </a:rPr>
              <a:t>	:radioaktív bomlás</a:t>
            </a:r>
            <a:endParaRPr lang="en-GB" sz="1600" dirty="0">
              <a:latin typeface="Calibri" pitchFamily="34" charset="0"/>
            </a:endParaRPr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971550" y="5980112"/>
          <a:ext cx="431800" cy="311150"/>
        </p:xfrm>
        <a:graphic>
          <a:graphicData uri="http://schemas.openxmlformats.org/presentationml/2006/ole">
            <p:oleObj spid="_x0000_s126979" name="Equation" r:id="rId5" imgW="317160" imgH="228600" progId="Equation.3">
              <p:embed/>
            </p:oleObj>
          </a:graphicData>
        </a:graphic>
      </p:graphicFrame>
      <p:sp>
        <p:nvSpPr>
          <p:cNvPr id="12" name="Ellipszis 11"/>
          <p:cNvSpPr/>
          <p:nvPr/>
        </p:nvSpPr>
        <p:spPr>
          <a:xfrm>
            <a:off x="4284663" y="3549650"/>
            <a:ext cx="665162" cy="66833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Kép 7" descr="Sampling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163" y="1517650"/>
            <a:ext cx="7451725" cy="5145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1146175"/>
            <a:ext cx="2592388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zövegdoboz 4"/>
          <p:cNvSpPr txBox="1">
            <a:spLocks noChangeArrowheads="1"/>
          </p:cNvSpPr>
          <p:nvPr/>
        </p:nvSpPr>
        <p:spPr bwMode="auto">
          <a:xfrm>
            <a:off x="6948488" y="6269037"/>
            <a:ext cx="17272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hu-HU" sz="1200">
                <a:latin typeface="Calibri" pitchFamily="34" charset="0"/>
              </a:rPr>
              <a:t>(Mecsekérc, 1997)</a:t>
            </a:r>
          </a:p>
        </p:txBody>
      </p:sp>
      <p:pic>
        <p:nvPicPr>
          <p:cNvPr id="1434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900" y="838200"/>
            <a:ext cx="2268538" cy="180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Szövegdoboz 8"/>
          <p:cNvSpPr txBox="1">
            <a:spLocks noChangeArrowheads="1"/>
          </p:cNvSpPr>
          <p:nvPr/>
        </p:nvSpPr>
        <p:spPr bwMode="auto">
          <a:xfrm>
            <a:off x="1530350" y="2413000"/>
            <a:ext cx="9652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000">
                <a:latin typeface="Calibri" pitchFamily="34" charset="0"/>
              </a:rPr>
              <a:t>(Chikán, 2003) </a:t>
            </a:r>
          </a:p>
        </p:txBody>
      </p:sp>
      <p:sp>
        <p:nvSpPr>
          <p:cNvPr id="10" name="Cím 1"/>
          <p:cNvSpPr>
            <a:spLocks/>
          </p:cNvSpPr>
          <p:nvPr/>
        </p:nvSpPr>
        <p:spPr bwMode="auto">
          <a:xfrm>
            <a:off x="1586422" y="196850"/>
            <a:ext cx="6624638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Bodai Agyagkő Formáció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(BAF)</a:t>
            </a:r>
            <a:endParaRPr lang="hu-HU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Átellenes sarkain kerekített téglalap 15"/>
          <p:cNvSpPr/>
          <p:nvPr/>
        </p:nvSpPr>
        <p:spPr>
          <a:xfrm>
            <a:off x="76200" y="1219200"/>
            <a:ext cx="8991600" cy="5410200"/>
          </a:xfrm>
          <a:prstGeom prst="round2DiagRect">
            <a:avLst/>
          </a:prstGeom>
          <a:solidFill>
            <a:schemeClr val="bg1"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graphicFrame>
        <p:nvGraphicFramePr>
          <p:cNvPr id="13380" name="Group 68"/>
          <p:cNvGraphicFramePr>
            <a:graphicFrameLocks noGrp="1"/>
          </p:cNvGraphicFramePr>
          <p:nvPr/>
        </p:nvGraphicFramePr>
        <p:xfrm>
          <a:off x="687388" y="1455094"/>
          <a:ext cx="7535862" cy="1198564"/>
        </p:xfrm>
        <a:graphic>
          <a:graphicData uri="http://schemas.openxmlformats.org/drawingml/2006/table">
            <a:tbl>
              <a:tblPr/>
              <a:tblGrid>
                <a:gridCol w="1266825"/>
                <a:gridCol w="631825"/>
                <a:gridCol w="806450"/>
                <a:gridCol w="911225"/>
                <a:gridCol w="723900"/>
                <a:gridCol w="663575"/>
                <a:gridCol w="714375"/>
                <a:gridCol w="908050"/>
                <a:gridCol w="909637"/>
              </a:tblGrid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10 Å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Klorit</a:t>
                      </a:r>
                      <a:endParaRPr kumimoji="0" lang="hu-H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Analcim</a:t>
                      </a:r>
                      <a:endParaRPr kumimoji="0" lang="hu-H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Kvarc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Albit</a:t>
                      </a:r>
                      <a:endParaRPr kumimoji="0" lang="hu-HU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Kalcit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Dolomit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Hematit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Ib-4 (510 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71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Ib-4 (540 m)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51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Delta-11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u-H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13366" name="Szövegdoboz 3"/>
          <p:cNvSpPr txBox="1">
            <a:spLocks noChangeArrowheads="1"/>
          </p:cNvSpPr>
          <p:nvPr/>
        </p:nvSpPr>
        <p:spPr bwMode="auto">
          <a:xfrm>
            <a:off x="152400" y="28194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buFont typeface="Wingdings" pitchFamily="2" charset="2"/>
              <a:buChar char="§"/>
            </a:pPr>
            <a:r>
              <a:rPr lang="hu-HU" sz="2000" dirty="0" smtClean="0">
                <a:latin typeface="Calibri" pitchFamily="34" charset="0"/>
              </a:rPr>
              <a:t>Röntgen </a:t>
            </a:r>
            <a:r>
              <a:rPr lang="hu-HU" sz="2000" dirty="0" err="1" smtClean="0">
                <a:latin typeface="Calibri" pitchFamily="34" charset="0"/>
              </a:rPr>
              <a:t>pordiffrakció</a:t>
            </a:r>
            <a:r>
              <a:rPr lang="hu-HU" sz="2000" dirty="0" smtClean="0">
                <a:latin typeface="Calibri" pitchFamily="34" charset="0"/>
              </a:rPr>
              <a:t>: nem jelentős</a:t>
            </a:r>
            <a:r>
              <a:rPr lang="en-GB" sz="2000" dirty="0" smtClean="0">
                <a:latin typeface="Calibri" pitchFamily="34" charset="0"/>
              </a:rPr>
              <a:t> </a:t>
            </a:r>
            <a:r>
              <a:rPr lang="en-GB" sz="2000" dirty="0">
                <a:latin typeface="Calibri" pitchFamily="34" charset="0"/>
              </a:rPr>
              <a:t>(&lt; 10 %) </a:t>
            </a:r>
            <a:r>
              <a:rPr lang="hu-HU" sz="2000" dirty="0" smtClean="0">
                <a:latin typeface="Calibri" pitchFamily="34" charset="0"/>
              </a:rPr>
              <a:t>duzzadó agyagtartalom</a:t>
            </a:r>
            <a:r>
              <a:rPr lang="en-GB" sz="2000" dirty="0" smtClean="0">
                <a:latin typeface="Calibri" pitchFamily="34" charset="0"/>
              </a:rPr>
              <a:t>;</a:t>
            </a:r>
            <a:endParaRPr lang="en-GB" sz="2000" dirty="0">
              <a:latin typeface="Calibri" pitchFamily="34" charset="0"/>
            </a:endParaRPr>
          </a:p>
          <a:p>
            <a:pPr marL="265113" indent="-265113">
              <a:buFont typeface="Wingdings" pitchFamily="2" charset="2"/>
              <a:buChar char="§"/>
            </a:pPr>
            <a:r>
              <a:rPr lang="en-GB" sz="2000" dirty="0">
                <a:latin typeface="Calibri" pitchFamily="34" charset="0"/>
              </a:rPr>
              <a:t>10-20 % </a:t>
            </a:r>
            <a:r>
              <a:rPr lang="hu-HU" sz="2000" dirty="0" err="1" smtClean="0">
                <a:latin typeface="Calibri" pitchFamily="34" charset="0"/>
              </a:rPr>
              <a:t>közberétegzett</a:t>
            </a:r>
            <a:r>
              <a:rPr lang="hu-HU" sz="2000" dirty="0" smtClean="0">
                <a:latin typeface="Calibri" pitchFamily="34" charset="0"/>
              </a:rPr>
              <a:t> k</a:t>
            </a:r>
            <a:r>
              <a:rPr lang="en-GB" sz="2000" dirty="0" err="1" smtClean="0">
                <a:latin typeface="Calibri" pitchFamily="34" charset="0"/>
              </a:rPr>
              <a:t>lorit</a:t>
            </a:r>
            <a:r>
              <a:rPr lang="en-GB" sz="2000" dirty="0" smtClean="0">
                <a:latin typeface="Calibri" pitchFamily="34" charset="0"/>
              </a:rPr>
              <a:t>/s</a:t>
            </a:r>
            <a:r>
              <a:rPr lang="hu-HU" sz="2000" dirty="0" smtClean="0">
                <a:latin typeface="Calibri" pitchFamily="34" charset="0"/>
              </a:rPr>
              <a:t>z</a:t>
            </a:r>
            <a:r>
              <a:rPr lang="en-GB" sz="2000" dirty="0" smtClean="0">
                <a:latin typeface="Calibri" pitchFamily="34" charset="0"/>
              </a:rPr>
              <a:t>me</a:t>
            </a:r>
            <a:r>
              <a:rPr lang="hu-HU" sz="2000" dirty="0" smtClean="0">
                <a:latin typeface="Calibri" pitchFamily="34" charset="0"/>
              </a:rPr>
              <a:t>k</a:t>
            </a:r>
            <a:r>
              <a:rPr lang="en-GB" sz="2000" dirty="0" smtClean="0">
                <a:latin typeface="Calibri" pitchFamily="34" charset="0"/>
              </a:rPr>
              <a:t>tit </a:t>
            </a:r>
            <a:r>
              <a:rPr lang="hu-HU" sz="2000" dirty="0" smtClean="0">
                <a:latin typeface="Calibri" pitchFamily="34" charset="0"/>
              </a:rPr>
              <a:t>agyagásvány </a:t>
            </a:r>
            <a:r>
              <a:rPr lang="en-GB" sz="2000" dirty="0" smtClean="0">
                <a:latin typeface="Calibri" pitchFamily="34" charset="0"/>
              </a:rPr>
              <a:t>50 </a:t>
            </a:r>
            <a:r>
              <a:rPr lang="en-GB" sz="2000" dirty="0">
                <a:latin typeface="Calibri" pitchFamily="34" charset="0"/>
              </a:rPr>
              <a:t>% </a:t>
            </a:r>
            <a:r>
              <a:rPr lang="hu-HU" sz="2000" dirty="0" smtClean="0">
                <a:latin typeface="Calibri" pitchFamily="34" charset="0"/>
              </a:rPr>
              <a:t>duzzadó komponenssel az</a:t>
            </a:r>
            <a:r>
              <a:rPr lang="en-GB" sz="2000" dirty="0" smtClean="0">
                <a:latin typeface="Calibri" pitchFamily="34" charset="0"/>
              </a:rPr>
              <a:t> </a:t>
            </a:r>
            <a:r>
              <a:rPr lang="en-GB" sz="2000" dirty="0">
                <a:latin typeface="Calibri" pitchFamily="34" charset="0"/>
              </a:rPr>
              <a:t>Ib-4 (540 m</a:t>
            </a:r>
            <a:r>
              <a:rPr lang="en-GB" sz="2000" dirty="0" smtClean="0">
                <a:latin typeface="Calibri" pitchFamily="34" charset="0"/>
              </a:rPr>
              <a:t>)</a:t>
            </a:r>
            <a:r>
              <a:rPr lang="hu-HU" sz="2000" dirty="0" smtClean="0">
                <a:latin typeface="Calibri" pitchFamily="34" charset="0"/>
              </a:rPr>
              <a:t> mintában</a:t>
            </a:r>
            <a:r>
              <a:rPr lang="en-GB" sz="2000" dirty="0" smtClean="0">
                <a:latin typeface="Calibri" pitchFamily="34" charset="0"/>
              </a:rPr>
              <a:t>.</a:t>
            </a:r>
            <a:endParaRPr lang="en-GB" sz="2000" dirty="0">
              <a:latin typeface="Calibri" pitchFamily="34" charset="0"/>
            </a:endParaRPr>
          </a:p>
        </p:txBody>
      </p:sp>
      <p:pic>
        <p:nvPicPr>
          <p:cNvPr id="1336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950" y="4054586"/>
            <a:ext cx="1392238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6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8350" y="4048236"/>
            <a:ext cx="1439863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69" name="Szövegdoboz 3"/>
          <p:cNvSpPr txBox="1">
            <a:spLocks noChangeArrowheads="1"/>
          </p:cNvSpPr>
          <p:nvPr/>
        </p:nvSpPr>
        <p:spPr bwMode="auto">
          <a:xfrm>
            <a:off x="76201" y="5654786"/>
            <a:ext cx="891539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>
              <a:buFont typeface="Wingdings" pitchFamily="2" charset="2"/>
              <a:buChar char="§"/>
            </a:pPr>
            <a:r>
              <a:rPr lang="hu-HU" sz="2000" dirty="0" smtClean="0">
                <a:latin typeface="Calibri" pitchFamily="34" charset="0"/>
              </a:rPr>
              <a:t>Transzmissziós elektronmikroszkópia: hematit </a:t>
            </a:r>
            <a:r>
              <a:rPr lang="hu-HU" sz="2000" dirty="0" err="1" smtClean="0">
                <a:latin typeface="Calibri" pitchFamily="34" charset="0"/>
              </a:rPr>
              <a:t>nanokristályok</a:t>
            </a:r>
            <a:r>
              <a:rPr lang="hu-HU" sz="2000" dirty="0" smtClean="0">
                <a:latin typeface="Calibri" pitchFamily="34" charset="0"/>
              </a:rPr>
              <a:t> </a:t>
            </a:r>
            <a:r>
              <a:rPr lang="hu-HU" sz="2000" dirty="0" err="1" smtClean="0">
                <a:latin typeface="Calibri" pitchFamily="34" charset="0"/>
              </a:rPr>
              <a:t>illitlemezek</a:t>
            </a:r>
            <a:r>
              <a:rPr lang="hu-HU" sz="2000" dirty="0" smtClean="0">
                <a:latin typeface="Calibri" pitchFamily="34" charset="0"/>
              </a:rPr>
              <a:t> között</a:t>
            </a:r>
            <a:endParaRPr lang="en-GB" sz="2000" dirty="0">
              <a:latin typeface="Calibri" pitchFamily="34" charset="0"/>
            </a:endParaRPr>
          </a:p>
          <a:p>
            <a:pPr marL="265113" indent="-265113">
              <a:buFont typeface="Wingdings" pitchFamily="2" charset="2"/>
              <a:buChar char="§"/>
            </a:pPr>
            <a:r>
              <a:rPr lang="hu-HU" sz="2000" dirty="0" err="1" smtClean="0">
                <a:latin typeface="Calibri" pitchFamily="34" charset="0"/>
              </a:rPr>
              <a:t>Katódlumineszcencia</a:t>
            </a:r>
            <a:r>
              <a:rPr lang="hu-HU" sz="2000" dirty="0" smtClean="0">
                <a:latin typeface="Calibri" pitchFamily="34" charset="0"/>
              </a:rPr>
              <a:t>: </a:t>
            </a:r>
            <a:r>
              <a:rPr lang="hu-HU" sz="2000" dirty="0">
                <a:latin typeface="Calibri" pitchFamily="34" charset="0"/>
              </a:rPr>
              <a:t>Delta-11 </a:t>
            </a:r>
            <a:r>
              <a:rPr lang="hu-HU" sz="2000" dirty="0" smtClean="0">
                <a:latin typeface="Calibri" pitchFamily="34" charset="0"/>
              </a:rPr>
              <a:t>két generációs kalcit és dolomit; </a:t>
            </a:r>
            <a:r>
              <a:rPr lang="hu-HU" sz="2000" dirty="0">
                <a:latin typeface="Calibri" pitchFamily="34" charset="0"/>
              </a:rPr>
              <a:t>Ib-4 </a:t>
            </a:r>
            <a:r>
              <a:rPr lang="hu-HU" sz="2000" dirty="0" smtClean="0">
                <a:latin typeface="Calibri" pitchFamily="34" charset="0"/>
              </a:rPr>
              <a:t>egy generációs kalcit</a:t>
            </a:r>
            <a:endParaRPr lang="hu-HU" sz="2000" dirty="0">
              <a:latin typeface="Calibri" pitchFamily="34" charset="0"/>
            </a:endParaRPr>
          </a:p>
        </p:txBody>
      </p:sp>
      <p:pic>
        <p:nvPicPr>
          <p:cNvPr id="13370" name="Picture 4"/>
          <p:cNvPicPr>
            <a:picLocks noChangeAspect="1" noChangeArrowheads="1"/>
          </p:cNvPicPr>
          <p:nvPr/>
        </p:nvPicPr>
        <p:blipFill>
          <a:blip r:embed="rId4" cstate="print"/>
          <a:srcRect l="293" t="705" r="53107" b="15118"/>
          <a:stretch>
            <a:fillRect/>
          </a:stretch>
        </p:blipFill>
        <p:spPr bwMode="auto">
          <a:xfrm>
            <a:off x="4233863" y="4062523"/>
            <a:ext cx="1914525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71" name="Szövegdoboz 5"/>
          <p:cNvSpPr txBox="1">
            <a:spLocks noChangeArrowheads="1"/>
          </p:cNvSpPr>
          <p:nvPr/>
        </p:nvSpPr>
        <p:spPr bwMode="auto">
          <a:xfrm>
            <a:off x="4225925" y="4064111"/>
            <a:ext cx="804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Delta-11</a:t>
            </a:r>
          </a:p>
        </p:txBody>
      </p:sp>
      <p:pic>
        <p:nvPicPr>
          <p:cNvPr id="13372" name="Picture 6"/>
          <p:cNvPicPr>
            <a:picLocks noChangeAspect="1" noChangeArrowheads="1"/>
          </p:cNvPicPr>
          <p:nvPr/>
        </p:nvPicPr>
        <p:blipFill>
          <a:blip r:embed="rId5" cstate="print"/>
          <a:srcRect l="356" t="992" r="978" b="7272"/>
          <a:stretch>
            <a:fillRect/>
          </a:stretch>
        </p:blipFill>
        <p:spPr bwMode="auto">
          <a:xfrm>
            <a:off x="6224588" y="4064111"/>
            <a:ext cx="19208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73" name="Szövegdoboz 5"/>
          <p:cNvSpPr txBox="1">
            <a:spLocks noChangeArrowheads="1"/>
          </p:cNvSpPr>
          <p:nvPr/>
        </p:nvSpPr>
        <p:spPr bwMode="auto">
          <a:xfrm>
            <a:off x="6226175" y="4064111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Ib-4 (540 m)</a:t>
            </a:r>
          </a:p>
        </p:txBody>
      </p:sp>
      <p:sp>
        <p:nvSpPr>
          <p:cNvPr id="13374" name="Szövegdoboz 5"/>
          <p:cNvSpPr txBox="1">
            <a:spLocks noChangeArrowheads="1"/>
          </p:cNvSpPr>
          <p:nvPr/>
        </p:nvSpPr>
        <p:spPr bwMode="auto">
          <a:xfrm>
            <a:off x="612775" y="4051411"/>
            <a:ext cx="8048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Delta-11</a:t>
            </a:r>
          </a:p>
        </p:txBody>
      </p:sp>
      <p:sp>
        <p:nvSpPr>
          <p:cNvPr id="13375" name="Szövegdoboz 5"/>
          <p:cNvSpPr txBox="1">
            <a:spLocks noChangeArrowheads="1"/>
          </p:cNvSpPr>
          <p:nvPr/>
        </p:nvSpPr>
        <p:spPr bwMode="auto">
          <a:xfrm>
            <a:off x="2035175" y="4064111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Ib-4 (510 m)</a:t>
            </a:r>
          </a:p>
        </p:txBody>
      </p:sp>
      <p:sp>
        <p:nvSpPr>
          <p:cNvPr id="13376" name="Szövegdoboz 5"/>
          <p:cNvSpPr txBox="1">
            <a:spLocks noChangeArrowheads="1"/>
          </p:cNvSpPr>
          <p:nvPr/>
        </p:nvSpPr>
        <p:spPr bwMode="auto">
          <a:xfrm>
            <a:off x="625475" y="5162661"/>
            <a:ext cx="5111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TEM</a:t>
            </a:r>
          </a:p>
        </p:txBody>
      </p:sp>
      <p:sp>
        <p:nvSpPr>
          <p:cNvPr id="13377" name="Szövegdoboz 5"/>
          <p:cNvSpPr txBox="1">
            <a:spLocks noChangeArrowheads="1"/>
          </p:cNvSpPr>
          <p:nvPr/>
        </p:nvSpPr>
        <p:spPr bwMode="auto">
          <a:xfrm>
            <a:off x="4232275" y="5194411"/>
            <a:ext cx="3540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CL</a:t>
            </a:r>
          </a:p>
        </p:txBody>
      </p:sp>
      <p:sp>
        <p:nvSpPr>
          <p:cNvPr id="15" name="Cím 1"/>
          <p:cNvSpPr txBox="1">
            <a:spLocks/>
          </p:cNvSpPr>
          <p:nvPr/>
        </p:nvSpPr>
        <p:spPr bwMode="auto">
          <a:xfrm>
            <a:off x="0" y="228600"/>
            <a:ext cx="9144000" cy="70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BAF ásványtani és geokémiai </a:t>
            </a:r>
            <a:b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jellemzői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Kép 36" descr="General approach_hun_mod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92313" y="1066800"/>
            <a:ext cx="4164012" cy="580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9"/>
          <p:cNvGrpSpPr>
            <a:grpSpLocks/>
          </p:cNvGrpSpPr>
          <p:nvPr/>
        </p:nvGrpSpPr>
        <p:grpSpPr bwMode="auto">
          <a:xfrm>
            <a:off x="179388" y="4986337"/>
            <a:ext cx="1592262" cy="1593850"/>
            <a:chOff x="4321" y="1117"/>
            <a:chExt cx="912" cy="913"/>
          </a:xfrm>
        </p:grpSpPr>
        <p:pic>
          <p:nvPicPr>
            <p:cNvPr id="3093" name="Picture 57" descr="d7b_ni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326" y="1123"/>
              <a:ext cx="907" cy="9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94" name="ZoneTexte 3"/>
            <p:cNvSpPr txBox="1">
              <a:spLocks noChangeArrowheads="1"/>
            </p:cNvSpPr>
            <p:nvPr/>
          </p:nvSpPr>
          <p:spPr bwMode="auto">
            <a:xfrm>
              <a:off x="4321" y="1117"/>
              <a:ext cx="39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defTabSz="457200"/>
              <a:r>
                <a:rPr lang="hu-HU">
                  <a:solidFill>
                    <a:srgbClr val="FFFFFF"/>
                  </a:solidFill>
                  <a:latin typeface="Calibri" pitchFamily="34" charset="0"/>
                  <a:ea typeface="MS PGothic" pitchFamily="34" charset="-128"/>
                </a:rPr>
                <a:t>Ni</a:t>
              </a:r>
              <a:endParaRPr lang="fr-FR">
                <a:solidFill>
                  <a:srgbClr val="FFFFFF"/>
                </a:solidFill>
                <a:latin typeface="Calibri" pitchFamily="34" charset="0"/>
                <a:ea typeface="MS PGothic" pitchFamily="34" charset="-128"/>
              </a:endParaRPr>
            </a:p>
          </p:txBody>
        </p:sp>
      </p:grpSp>
      <p:pic>
        <p:nvPicPr>
          <p:cNvPr id="3077" name="Picture 6" descr="Albitos agyagkő2"/>
          <p:cNvPicPr>
            <a:picLocks noChangeAspect="1" noChangeArrowheads="1"/>
          </p:cNvPicPr>
          <p:nvPr/>
        </p:nvPicPr>
        <p:blipFill>
          <a:blip r:embed="rId5" cstate="print"/>
          <a:srcRect l="11945" t="5182" r="13872" b="17313"/>
          <a:stretch>
            <a:fillRect/>
          </a:stretch>
        </p:blipFill>
        <p:spPr bwMode="auto">
          <a:xfrm>
            <a:off x="5940425" y="1181100"/>
            <a:ext cx="2952750" cy="158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15" descr="DSCF0059"/>
          <p:cNvPicPr>
            <a:picLocks noChangeAspect="1" noChangeArrowheads="1"/>
          </p:cNvPicPr>
          <p:nvPr/>
        </p:nvPicPr>
        <p:blipFill>
          <a:blip r:embed="rId6" cstate="print"/>
          <a:srcRect l="26384" t="2606" r="23778" b="15309"/>
          <a:stretch>
            <a:fillRect/>
          </a:stretch>
        </p:blipFill>
        <p:spPr bwMode="auto">
          <a:xfrm>
            <a:off x="185738" y="1827212"/>
            <a:ext cx="1506537" cy="185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7913" y="2779712"/>
            <a:ext cx="2662237" cy="23606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</p:pic>
      <p:pic>
        <p:nvPicPr>
          <p:cNvPr id="3080" name="Picture 1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156325" y="5140325"/>
            <a:ext cx="2895600" cy="173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19" descr="snap-Experimental Table-20110512-204348-1"/>
          <p:cNvPicPr>
            <a:picLocks noChangeAspect="1" noChangeArrowheads="1"/>
          </p:cNvPicPr>
          <p:nvPr/>
        </p:nvPicPr>
        <p:blipFill>
          <a:blip r:embed="rId9" cstate="print"/>
          <a:srcRect t="4613" r="1672" b="28737"/>
          <a:stretch>
            <a:fillRect/>
          </a:stretch>
        </p:blipFill>
        <p:spPr bwMode="auto">
          <a:xfrm>
            <a:off x="195263" y="3862387"/>
            <a:ext cx="2052637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2" name="Text Box 18"/>
          <p:cNvSpPr txBox="1">
            <a:spLocks noChangeArrowheads="1"/>
          </p:cNvSpPr>
          <p:nvPr/>
        </p:nvSpPr>
        <p:spPr bwMode="auto">
          <a:xfrm>
            <a:off x="611188" y="6626225"/>
            <a:ext cx="73818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hu-HU" sz="1400">
                <a:latin typeface="Calibri" pitchFamily="34" charset="0"/>
              </a:rPr>
              <a:t>0,5 mm</a:t>
            </a:r>
          </a:p>
        </p:txBody>
      </p:sp>
      <p:sp>
        <p:nvSpPr>
          <p:cNvPr id="3083" name="Line 23"/>
          <p:cNvSpPr>
            <a:spLocks noChangeShapeType="1"/>
          </p:cNvSpPr>
          <p:nvPr/>
        </p:nvSpPr>
        <p:spPr bwMode="auto">
          <a:xfrm>
            <a:off x="182563" y="6670675"/>
            <a:ext cx="1590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hu-HU"/>
          </a:p>
        </p:txBody>
      </p:sp>
      <p:sp>
        <p:nvSpPr>
          <p:cNvPr id="3084" name="Text Box 24"/>
          <p:cNvSpPr txBox="1">
            <a:spLocks noChangeArrowheads="1"/>
          </p:cNvSpPr>
          <p:nvPr/>
        </p:nvSpPr>
        <p:spPr bwMode="auto">
          <a:xfrm>
            <a:off x="519113" y="5851525"/>
            <a:ext cx="884237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hu-HU">
                <a:solidFill>
                  <a:srgbClr val="FFFF00"/>
                </a:solidFill>
                <a:latin typeface="Calibri" pitchFamily="34" charset="0"/>
              </a:rPr>
              <a:t>?</a:t>
            </a:r>
            <a:r>
              <a:rPr lang="hu-HU">
                <a:solidFill>
                  <a:schemeClr val="bg1"/>
                </a:solidFill>
                <a:latin typeface="Calibri" pitchFamily="34" charset="0"/>
              </a:rPr>
              <a:t> </a:t>
            </a:r>
          </a:p>
          <a:p>
            <a:pPr algn="ctr"/>
            <a:r>
              <a:rPr lang="hu-HU" sz="1400">
                <a:solidFill>
                  <a:schemeClr val="bg1"/>
                </a:solidFill>
                <a:latin typeface="Calibri" pitchFamily="34" charset="0"/>
              </a:rPr>
              <a:t>Ásvány fázis</a:t>
            </a:r>
          </a:p>
        </p:txBody>
      </p:sp>
      <p:pic>
        <p:nvPicPr>
          <p:cNvPr id="3087" name="Picture 37"/>
          <p:cNvPicPr>
            <a:picLocks noChangeAspect="1" noChangeArrowheads="1"/>
          </p:cNvPicPr>
          <p:nvPr/>
        </p:nvPicPr>
        <p:blipFill>
          <a:blip r:embed="rId10" cstate="print"/>
          <a:srcRect l="27147" t="43604" r="25964" b="42442"/>
          <a:stretch>
            <a:fillRect/>
          </a:stretch>
        </p:blipFill>
        <p:spPr bwMode="auto">
          <a:xfrm>
            <a:off x="7959985" y="0"/>
            <a:ext cx="118401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90" name="Kép 8" descr="Mecsekerc_logo.jp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305800" y="501444"/>
            <a:ext cx="762000" cy="448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250825" y="1179512"/>
          <a:ext cx="2233613" cy="539750"/>
        </p:xfrm>
        <a:graphic>
          <a:graphicData uri="http://schemas.openxmlformats.org/presentationml/2006/ole">
            <p:oleObj spid="_x0000_s128002" name="Equation" r:id="rId12" imgW="1625400" imgH="393480" progId="Equation.3">
              <p:embed/>
            </p:oleObj>
          </a:graphicData>
        </a:graphic>
      </p:graphicFrame>
      <p:sp>
        <p:nvSpPr>
          <p:cNvPr id="36" name="Ellipszis 35"/>
          <p:cNvSpPr/>
          <p:nvPr/>
        </p:nvSpPr>
        <p:spPr>
          <a:xfrm>
            <a:off x="1312863" y="1255712"/>
            <a:ext cx="360362" cy="36036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23" name="Cím 1"/>
          <p:cNvSpPr txBox="1">
            <a:spLocks/>
          </p:cNvSpPr>
          <p:nvPr/>
        </p:nvSpPr>
        <p:spPr bwMode="auto">
          <a:xfrm>
            <a:off x="-304800" y="228600"/>
            <a:ext cx="9448800" cy="709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Makro- és mikroszkopikus </a:t>
            </a:r>
            <a:b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r>
              <a:rPr lang="hu-H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módszerek</a:t>
            </a:r>
            <a:endParaRPr lang="en-US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3696</TotalTime>
  <Words>1213</Words>
  <Application>Microsoft Office PowerPoint</Application>
  <PresentationFormat>Diavetítés a képernyőre (4:3 oldalarány)</PresentationFormat>
  <Paragraphs>498</Paragraphs>
  <Slides>28</Slides>
  <Notes>3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3</vt:i4>
      </vt:variant>
      <vt:variant>
        <vt:lpstr>Diacímek</vt:lpstr>
      </vt:variant>
      <vt:variant>
        <vt:i4>28</vt:i4>
      </vt:variant>
    </vt:vector>
  </HeadingPairs>
  <TitlesOfParts>
    <vt:vector size="32" baseType="lpstr">
      <vt:lpstr>Office Theme</vt:lpstr>
      <vt:lpstr>Equation</vt:lpstr>
      <vt:lpstr>CorelDRAW</vt:lpstr>
      <vt:lpstr>Egyenlet</vt:lpstr>
      <vt:lpstr>Bodai Agyagkő Formáció radionuklid-megkötésének mikroskálájú jellemzése szinkrotronsugárzással</vt:lpstr>
      <vt:lpstr>Tartalom</vt:lpstr>
      <vt:lpstr>IAEA Guidance on Waste Classification GSG-1 (2009)</vt:lpstr>
      <vt:lpstr>Radionuklidok kikerülése hulladéktárolóban</vt:lpstr>
      <vt:lpstr>Kutatási fázisok a mélységi hulladéklerakó létesítése során</vt:lpstr>
      <vt:lpstr>Migráció – a radionuklidok kikerülésének fizikai–kémiai mechanizmusa</vt:lpstr>
      <vt:lpstr>7. dia</vt:lpstr>
      <vt:lpstr>8. dia</vt:lpstr>
      <vt:lpstr>9. dia</vt:lpstr>
      <vt:lpstr>10. dia</vt:lpstr>
      <vt:lpstr>11. dia</vt:lpstr>
      <vt:lpstr>12. dia</vt:lpstr>
      <vt:lpstr>13. dia</vt:lpstr>
      <vt:lpstr> SR mikro-XRF/XRD/XAS  mérési elrendezés</vt:lpstr>
      <vt:lpstr>15. dia</vt:lpstr>
      <vt:lpstr>16. dia</vt:lpstr>
      <vt:lpstr>17. dia</vt:lpstr>
      <vt:lpstr>18. dia</vt:lpstr>
      <vt:lpstr>19. dia</vt:lpstr>
      <vt:lpstr>20. dia</vt:lpstr>
      <vt:lpstr>21. dia</vt:lpstr>
      <vt:lpstr>22. dia</vt:lpstr>
      <vt:lpstr>23. dia</vt:lpstr>
      <vt:lpstr>24. dia</vt:lpstr>
      <vt:lpstr>25. dia</vt:lpstr>
      <vt:lpstr>Ni-K mikro-EXAFS</vt:lpstr>
      <vt:lpstr>27. dia</vt:lpstr>
      <vt:lpstr>Köszönetnyilvánítás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 lecture ELTE</dc:title>
  <dc:creator>sztorok</dc:creator>
  <cp:lastModifiedBy>Osán</cp:lastModifiedBy>
  <cp:revision>230</cp:revision>
  <dcterms:created xsi:type="dcterms:W3CDTF">2013-04-02T12:20:30Z</dcterms:created>
  <dcterms:modified xsi:type="dcterms:W3CDTF">2013-08-16T21:49:04Z</dcterms:modified>
</cp:coreProperties>
</file>