
<file path=[Content_Types].xml><?xml version="1.0" encoding="utf-8"?>
<Types xmlns="http://schemas.openxmlformats.org/package/2006/content-types">
  <Default Extension="xml" ContentType="application/xml"/>
  <Default Extension="wmv" ContentType="video/unknown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media/media2.gif" ContentType="video/unknown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media/media3.gif" ContentType="video/unknown"/>
  <Override PartName="/ppt/media/media4.gif" ContentType="video/unknown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9"/>
  </p:notesMasterIdLst>
  <p:handoutMasterIdLst>
    <p:handoutMasterId r:id="rId70"/>
  </p:handoutMasterIdLst>
  <p:sldIdLst>
    <p:sldId id="256" r:id="rId2"/>
    <p:sldId id="392" r:id="rId3"/>
    <p:sldId id="393" r:id="rId4"/>
    <p:sldId id="306" r:id="rId5"/>
    <p:sldId id="350" r:id="rId6"/>
    <p:sldId id="352" r:id="rId7"/>
    <p:sldId id="353" r:id="rId8"/>
    <p:sldId id="355" r:id="rId9"/>
    <p:sldId id="357" r:id="rId10"/>
    <p:sldId id="351" r:id="rId11"/>
    <p:sldId id="358" r:id="rId12"/>
    <p:sldId id="342" r:id="rId13"/>
    <p:sldId id="348" r:id="rId14"/>
    <p:sldId id="413" r:id="rId15"/>
    <p:sldId id="361" r:id="rId16"/>
    <p:sldId id="414" r:id="rId17"/>
    <p:sldId id="367" r:id="rId18"/>
    <p:sldId id="377" r:id="rId19"/>
    <p:sldId id="365" r:id="rId20"/>
    <p:sldId id="381" r:id="rId21"/>
    <p:sldId id="380" r:id="rId22"/>
    <p:sldId id="432" r:id="rId23"/>
    <p:sldId id="424" r:id="rId24"/>
    <p:sldId id="388" r:id="rId25"/>
    <p:sldId id="433" r:id="rId26"/>
    <p:sldId id="390" r:id="rId27"/>
    <p:sldId id="426" r:id="rId28"/>
    <p:sldId id="417" r:id="rId29"/>
    <p:sldId id="418" r:id="rId30"/>
    <p:sldId id="422" r:id="rId31"/>
    <p:sldId id="339" r:id="rId32"/>
    <p:sldId id="403" r:id="rId33"/>
    <p:sldId id="434" r:id="rId34"/>
    <p:sldId id="411" r:id="rId35"/>
    <p:sldId id="401" r:id="rId36"/>
    <p:sldId id="428" r:id="rId37"/>
    <p:sldId id="406" r:id="rId38"/>
    <p:sldId id="400" r:id="rId39"/>
    <p:sldId id="354" r:id="rId40"/>
    <p:sldId id="346" r:id="rId41"/>
    <p:sldId id="356" r:id="rId42"/>
    <p:sldId id="394" r:id="rId43"/>
    <p:sldId id="347" r:id="rId44"/>
    <p:sldId id="396" r:id="rId45"/>
    <p:sldId id="395" r:id="rId46"/>
    <p:sldId id="362" r:id="rId47"/>
    <p:sldId id="363" r:id="rId48"/>
    <p:sldId id="376" r:id="rId49"/>
    <p:sldId id="364" r:id="rId50"/>
    <p:sldId id="374" r:id="rId51"/>
    <p:sldId id="379" r:id="rId52"/>
    <p:sldId id="373" r:id="rId53"/>
    <p:sldId id="378" r:id="rId54"/>
    <p:sldId id="370" r:id="rId55"/>
    <p:sldId id="359" r:id="rId56"/>
    <p:sldId id="425" r:id="rId57"/>
    <p:sldId id="420" r:id="rId58"/>
    <p:sldId id="389" r:id="rId59"/>
    <p:sldId id="415" r:id="rId60"/>
    <p:sldId id="416" r:id="rId61"/>
    <p:sldId id="409" r:id="rId62"/>
    <p:sldId id="404" r:id="rId63"/>
    <p:sldId id="408" r:id="rId64"/>
    <p:sldId id="407" r:id="rId65"/>
    <p:sldId id="427" r:id="rId66"/>
    <p:sldId id="431" r:id="rId67"/>
    <p:sldId id="429" r:id="rId6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briella Pasztor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00000"/>
    <a:srgbClr val="339999"/>
    <a:srgbClr val="3399CC"/>
    <a:srgbClr val="008040"/>
    <a:srgbClr val="8000FF"/>
    <a:srgbClr val="FF8000"/>
    <a:srgbClr val="FF66FF"/>
    <a:srgbClr val="800040"/>
    <a:srgbClr val="FFCC66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60" autoAdjust="0"/>
    <p:restoredTop sz="84803" autoAdjust="0"/>
  </p:normalViewPr>
  <p:slideViewPr>
    <p:cSldViewPr snapToGrid="0">
      <p:cViewPr varScale="1">
        <p:scale>
          <a:sx n="79" d="100"/>
          <a:sy n="79" d="100"/>
        </p:scale>
        <p:origin x="-192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85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slide" Target="slides/slide62.xml"/><Relationship Id="rId64" Type="http://schemas.openxmlformats.org/officeDocument/2006/relationships/slide" Target="slides/slide63.xml"/><Relationship Id="rId65" Type="http://schemas.openxmlformats.org/officeDocument/2006/relationships/slide" Target="slides/slide64.xml"/><Relationship Id="rId66" Type="http://schemas.openxmlformats.org/officeDocument/2006/relationships/slide" Target="slides/slide65.xml"/><Relationship Id="rId67" Type="http://schemas.openxmlformats.org/officeDocument/2006/relationships/slide" Target="slides/slide66.xml"/><Relationship Id="rId68" Type="http://schemas.openxmlformats.org/officeDocument/2006/relationships/slide" Target="slides/slide67.xml"/><Relationship Id="rId69" Type="http://schemas.openxmlformats.org/officeDocument/2006/relationships/notesMaster" Target="notesMasters/notesMaster1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70" Type="http://schemas.openxmlformats.org/officeDocument/2006/relationships/handoutMaster" Target="handoutMasters/handoutMaster1.xml"/><Relationship Id="rId71" Type="http://schemas.openxmlformats.org/officeDocument/2006/relationships/printerSettings" Target="printerSettings/printerSettings1.bin"/><Relationship Id="rId72" Type="http://schemas.openxmlformats.org/officeDocument/2006/relationships/commentAuthors" Target="commentAuthor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73" Type="http://schemas.openxmlformats.org/officeDocument/2006/relationships/presProps" Target="presProps.xml"/><Relationship Id="rId74" Type="http://schemas.openxmlformats.org/officeDocument/2006/relationships/viewProps" Target="viewProps.xml"/><Relationship Id="rId75" Type="http://schemas.openxmlformats.org/officeDocument/2006/relationships/theme" Target="theme/theme1.xml"/><Relationship Id="rId76" Type="http://schemas.openxmlformats.org/officeDocument/2006/relationships/tableStyles" Target="tableStyles.xml"/><Relationship Id="rId60" Type="http://schemas.openxmlformats.org/officeDocument/2006/relationships/slide" Target="slides/slide59.xml"/><Relationship Id="rId61" Type="http://schemas.openxmlformats.org/officeDocument/2006/relationships/slide" Target="slides/slide60.xml"/><Relationship Id="rId62" Type="http://schemas.openxmlformats.org/officeDocument/2006/relationships/slide" Target="slides/slide6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image" Target="../media/image20.emf"/><Relationship Id="rId5" Type="http://schemas.openxmlformats.org/officeDocument/2006/relationships/image" Target="../media/image21.emf"/><Relationship Id="rId6" Type="http://schemas.openxmlformats.org/officeDocument/2006/relationships/image" Target="../media/image22.emf"/><Relationship Id="rId1" Type="http://schemas.openxmlformats.org/officeDocument/2006/relationships/image" Target="../media/image17.emf"/><Relationship Id="rId2" Type="http://schemas.openxmlformats.org/officeDocument/2006/relationships/image" Target="../media/image1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3.emf"/><Relationship Id="rId2" Type="http://schemas.openxmlformats.org/officeDocument/2006/relationships/image" Target="../media/image7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0.emf"/><Relationship Id="rId2" Type="http://schemas.openxmlformats.org/officeDocument/2006/relationships/image" Target="../media/image12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D841F6-833A-1C4F-9B0E-5E9DBDDDAFC8}" type="datetimeFigureOut">
              <a:rPr lang="en-US" smtClean="0"/>
              <a:t>8/21/13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453688-E367-6340-B539-417150A1816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1235985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0EC61C-E52D-0943-9EBC-93ED927655BB}" type="datetimeFigureOut">
              <a:rPr lang="en-US" smtClean="0"/>
              <a:t>8/21/13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57774F-0E27-9342-B095-5CDAEA47B5A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00264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7.xml"/><Relationship Id="rId3" Type="http://schemas.openxmlformats.org/officeDocument/2006/relationships/hyperlink" Target="https://atlas.web.cern.ch/Atlas/GROUPS/PHYSICS/CONFNOTES/ATLAS-CONF-2012-092/" TargetMode="Externa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9.xml"/><Relationship Id="rId3" Type="http://schemas.openxmlformats.org/officeDocument/2006/relationships/hyperlink" Target="https://atlas.web.cern.ch/Atlas/GROUPS/PHYSICS/PAPERS/HIGG-2012-04/index.html" TargetMode="Externa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1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Relationship Id="rId3" Type="http://schemas.openxmlformats.org/officeDocument/2006/relationships/hyperlink" Target="https://atlas.web.cern.ch/Atlas/GROUPS/PHYSICS/CONFNOTES/ATLAS-CONF-2012-091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discovery is extremely important for particle physics and I believe for basic science in general.</a:t>
            </a:r>
          </a:p>
          <a:p>
            <a:r>
              <a:rPr lang="en-US" dirty="0" smtClean="0"/>
              <a:t>It not only opened the way to settle the long standing issue of how elementary particles acquire their mass but might</a:t>
            </a:r>
            <a:r>
              <a:rPr lang="en-US" baseline="0" dirty="0" smtClean="0"/>
              <a:t> also provide a window to new physics beyond the SM. It felt like a dream coming true for me and my colleagues but it also captured the imagination of the public… bringing hopefully more young people to our field.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many of us, a dream came</a:t>
            </a:r>
            <a:r>
              <a:rPr lang="en-US" baseline="0" dirty="0" smtClean="0"/>
              <a:t> true! And it touched not only scientists but also the public, with media sources all over the world putting them on their headlines.  One of the biggest discoveries in particle physics… </a:t>
            </a:r>
          </a:p>
          <a:p>
            <a:r>
              <a:rPr lang="en-US" dirty="0" smtClean="0"/>
              <a:t>After the excitement</a:t>
            </a:r>
            <a:r>
              <a:rPr lang="en-US" baseline="0" dirty="0" smtClean="0"/>
              <a:t> and joy…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0BD-3C35-2641-9DE6-4340B684919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24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Display of an event selected by the H→ </a:t>
            </a:r>
            <a:r>
              <a:rPr lang="en-GB" dirty="0" err="1" smtClean="0"/>
              <a:t>τ</a:t>
            </a:r>
            <a:r>
              <a:rPr lang="en-GB" baseline="-25000" dirty="0" smtClean="0"/>
              <a:t>{</a:t>
            </a:r>
            <a:r>
              <a:rPr lang="en-GB" baseline="-25000" dirty="0" err="1" smtClean="0"/>
              <a:t>lep</a:t>
            </a:r>
            <a:r>
              <a:rPr lang="en-GB" baseline="-25000" dirty="0" smtClean="0"/>
              <a:t>}</a:t>
            </a:r>
            <a:r>
              <a:rPr lang="en-GB" dirty="0" err="1" smtClean="0"/>
              <a:t>τ</a:t>
            </a:r>
            <a:r>
              <a:rPr lang="en-GB" baseline="-25000" dirty="0" smtClean="0"/>
              <a:t>{</a:t>
            </a:r>
            <a:r>
              <a:rPr lang="en-GB" baseline="-25000" dirty="0" err="1" smtClean="0"/>
              <a:t>lep</a:t>
            </a:r>
            <a:r>
              <a:rPr lang="en-GB" baseline="-25000" dirty="0" smtClean="0"/>
              <a:t>}</a:t>
            </a:r>
            <a:r>
              <a:rPr lang="en-GB" dirty="0" smtClean="0"/>
              <a:t> analysis in the </a:t>
            </a:r>
            <a:r>
              <a:rPr lang="en-GB" dirty="0" err="1" smtClean="0"/>
              <a:t>VBF</a:t>
            </a:r>
            <a:r>
              <a:rPr lang="en-GB" dirty="0" smtClean="0"/>
              <a:t> category, where one </a:t>
            </a:r>
            <a:r>
              <a:rPr lang="en-GB" dirty="0" err="1" smtClean="0"/>
              <a:t>τ</a:t>
            </a:r>
            <a:r>
              <a:rPr lang="en-GB" dirty="0" smtClean="0"/>
              <a:t> decays to an electron and the other to a </a:t>
            </a:r>
            <a:r>
              <a:rPr lang="en-GB" dirty="0" err="1" smtClean="0"/>
              <a:t>muon</a:t>
            </a:r>
            <a:r>
              <a:rPr lang="en-GB" dirty="0" smtClean="0"/>
              <a:t>. The electron is indicated by a green track and the </a:t>
            </a:r>
            <a:r>
              <a:rPr lang="en-GB" dirty="0" err="1" smtClean="0"/>
              <a:t>muon</a:t>
            </a:r>
            <a:r>
              <a:rPr lang="en-GB" dirty="0" smtClean="0"/>
              <a:t> indicated by a red track. The dashed line represents the direction of the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T</a:t>
            </a:r>
            <a:r>
              <a:rPr lang="en-GB" baseline="30000" dirty="0" err="1" smtClean="0"/>
              <a:t>miss</a:t>
            </a:r>
            <a:r>
              <a:rPr lang="en-GB" dirty="0" smtClean="0"/>
              <a:t> vector, and there are two </a:t>
            </a:r>
            <a:r>
              <a:rPr lang="en-GB" dirty="0" err="1" smtClean="0"/>
              <a:t>VBF</a:t>
            </a:r>
            <a:r>
              <a:rPr lang="en-GB" dirty="0" smtClean="0"/>
              <a:t> jets marked with turquoise cones. The </a:t>
            </a:r>
            <a:r>
              <a:rPr lang="en-GB" dirty="0" err="1" smtClean="0"/>
              <a:t>muon</a:t>
            </a:r>
            <a:r>
              <a:rPr lang="en-GB" dirty="0" smtClean="0"/>
              <a:t>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is 20 </a:t>
            </a:r>
            <a:r>
              <a:rPr lang="en-GB" dirty="0" err="1" smtClean="0"/>
              <a:t>GeV</a:t>
            </a:r>
            <a:r>
              <a:rPr lang="en-GB" dirty="0" smtClean="0"/>
              <a:t>, the electron </a:t>
            </a:r>
            <a:r>
              <a:rPr lang="en-GB" dirty="0" err="1" smtClean="0"/>
              <a:t>p</a:t>
            </a:r>
            <a:r>
              <a:rPr lang="en-GB" baseline="-25000" dirty="0" err="1" smtClean="0"/>
              <a:t>T</a:t>
            </a:r>
            <a:r>
              <a:rPr lang="en-GB" dirty="0" smtClean="0"/>
              <a:t> is 17 </a:t>
            </a:r>
            <a:r>
              <a:rPr lang="en-GB" dirty="0" err="1" smtClean="0"/>
              <a:t>GeV</a:t>
            </a:r>
            <a:r>
              <a:rPr lang="en-GB" dirty="0" smtClean="0"/>
              <a:t>,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T</a:t>
            </a:r>
            <a:r>
              <a:rPr lang="en-GB" baseline="30000" dirty="0" err="1" smtClean="0"/>
              <a:t>miss</a:t>
            </a:r>
            <a:r>
              <a:rPr lang="en-GB" dirty="0" smtClean="0"/>
              <a:t>=43 </a:t>
            </a:r>
            <a:r>
              <a:rPr lang="en-GB" dirty="0" err="1" smtClean="0"/>
              <a:t>GeV</a:t>
            </a:r>
            <a:r>
              <a:rPr lang="en-GB" dirty="0" smtClean="0"/>
              <a:t>,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jj</a:t>
            </a:r>
            <a:r>
              <a:rPr lang="en-GB" dirty="0" smtClean="0"/>
              <a:t>=1610 </a:t>
            </a:r>
            <a:r>
              <a:rPr lang="en-GB" dirty="0" err="1" smtClean="0"/>
              <a:t>GeV</a:t>
            </a:r>
            <a:r>
              <a:rPr lang="en-GB" dirty="0" smtClean="0"/>
              <a:t> and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MMC</a:t>
            </a:r>
            <a:r>
              <a:rPr lang="en-GB" dirty="0" smtClean="0"/>
              <a:t>=126 </a:t>
            </a:r>
            <a:r>
              <a:rPr lang="en-GB" dirty="0" err="1" smtClean="0"/>
              <a:t>GeV</a:t>
            </a:r>
            <a:r>
              <a:rPr lang="en-GB" dirty="0" smtClean="0"/>
              <a:t>.	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774F-0E27-9342-B095-5CDAEA47B5AA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0513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Display of a Higgs boson candidate event with two selected leptons. The two identified b-jets have transverse momenta of 70 </a:t>
            </a:r>
            <a:r>
              <a:rPr lang="en-GB" dirty="0" err="1" smtClean="0"/>
              <a:t>GeV</a:t>
            </a:r>
            <a:r>
              <a:rPr lang="en-GB" dirty="0" smtClean="0"/>
              <a:t> and 65 </a:t>
            </a:r>
            <a:r>
              <a:rPr lang="en-GB" dirty="0" err="1" smtClean="0"/>
              <a:t>GeV</a:t>
            </a:r>
            <a:r>
              <a:rPr lang="en-GB" dirty="0" smtClean="0"/>
              <a:t>, respectively, with an invariant mass of 122 </a:t>
            </a:r>
            <a:r>
              <a:rPr lang="en-GB" dirty="0" err="1" smtClean="0"/>
              <a:t>GeV</a:t>
            </a:r>
            <a:r>
              <a:rPr lang="en-GB" dirty="0" smtClean="0"/>
              <a:t>. The identified electrons have transverse momenta of 63 </a:t>
            </a:r>
            <a:r>
              <a:rPr lang="en-GB" dirty="0" err="1" smtClean="0"/>
              <a:t>GeV</a:t>
            </a:r>
            <a:r>
              <a:rPr lang="en-GB" dirty="0" smtClean="0"/>
              <a:t> and 54 </a:t>
            </a:r>
            <a:r>
              <a:rPr lang="en-GB" dirty="0" err="1" smtClean="0"/>
              <a:t>GeV</a:t>
            </a:r>
            <a:r>
              <a:rPr lang="en-GB" dirty="0" smtClean="0"/>
              <a:t>, respectively, resulting in a transverse momentum of the Z boson candidate of 115 </a:t>
            </a:r>
            <a:r>
              <a:rPr lang="en-GB" dirty="0" err="1" smtClean="0"/>
              <a:t>GeV</a:t>
            </a:r>
            <a:r>
              <a:rPr lang="en-GB" dirty="0" smtClean="0"/>
              <a:t>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774F-0E27-9342-B095-5CDAEA47B5AA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404561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 would like first to say a few words about SM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particle physics, which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 extremely </a:t>
            </a:r>
            <a:r>
              <a:rPr lang="en-US" sz="1200" kern="1200" baseline="0" dirty="0" smtClean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successful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theory in describing the observed phenomena.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Moreover  it is now complete with the Higgs boson discovered last year.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Higgs boson provides a tool to study the mechanism of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EW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symmetry breaking, which explains the large masses of the W and Z bosons of the weak interaction.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 more importantly the Higgs sector might provide a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glimps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behind the SM...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0BD-3C35-2641-9DE6-4340B684919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668198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CMS 2011: 5.55 / 6.13</a:t>
            </a:r>
          </a:p>
          <a:p>
            <a:r>
              <a:rPr lang="en-GB" dirty="0" smtClean="0"/>
              <a:t>ATLAS 2011: 5.25 / 5.61</a:t>
            </a:r>
          </a:p>
          <a:p>
            <a:r>
              <a:rPr lang="en-GB" smtClean="0"/>
              <a:t>ATLAS 2012: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774F-0E27-9342-B095-5CDAEA47B5AA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32601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candidate Z boson event in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dimuon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decay with 25 reconstructed vertices. This event was recorded on April 15th 2012 and demonstrates the high pileup environment in 2012 running (when the beta* was reduced to 0.6m). For this display the track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US" sz="1200" kern="1200" baseline="-25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threshold is 0.4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all tracks are required to have at least 3 Pixel and 6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hits. The vertices shown are reconstructed using tracks with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</a:t>
            </a:r>
            <a:r>
              <a:rPr lang="en-US" sz="1200" kern="1200" baseline="-25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greater than 0.4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but with tighter requirements on the number of hits on the tracks than in the 2011 reconstruction.	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10A5B-39FE-8046-8C20-C4D9EC46C1B2}" type="slidenum">
              <a:rPr lang="en-US" smtClean="0"/>
              <a:pPr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18808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 display of a 2e2mu candidate.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EventNumber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12611816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RunNumber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205113 m_4l=123.9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m_12=87.9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m_34=19.6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e_1: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=18.7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eta=-2.45, phi=1.68,. e_2: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=75.96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eta=-1.16, phi=-2.13. mu_3: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=19.6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eta=-1.14, phi=-0.87. mu_4: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=7.9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eta=-1.13, phi=0.94 (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ATLAS-CONF-2012-092).	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10A5B-39FE-8046-8C20-C4D9EC46C1B2}" type="slidenum">
              <a:rPr lang="en-US" smtClean="0"/>
              <a:pPr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27951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HIG-13-002 Event 1: Event recorded with the CMS detector in 2012 at a proton-proton centre-of-mass energy of 8 </a:t>
            </a:r>
            <a:r>
              <a:rPr lang="en-GB" dirty="0" err="1" smtClean="0"/>
              <a:t>TeV</a:t>
            </a:r>
            <a:r>
              <a:rPr lang="en-GB" dirty="0" smtClean="0"/>
              <a:t>. The event shows characteristics expected from the decay of the SM Higgs boson to a pair of Z bosons, one of which subsequently decays to a pair of electrons (green lines and green towers) and the other Z decays to a pair of </a:t>
            </a:r>
            <a:r>
              <a:rPr lang="en-GB" dirty="0" err="1" smtClean="0"/>
              <a:t>muons</a:t>
            </a:r>
            <a:r>
              <a:rPr lang="en-GB" dirty="0" smtClean="0"/>
              <a:t> (red lines). The event could also be due to known Standard Model background processes.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774F-0E27-9342-B095-5CDAEA47B5AA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36176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Display of an event satisfying all the selection criteria for events in the 0-jet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eμ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channel. The reconstructed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</a:t>
            </a:r>
            <a:r>
              <a:rPr lang="en-US" sz="1200" kern="1200" baseline="-250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is 86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ATLAS-HIGG-2012-04).	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10A5B-39FE-8046-8C20-C4D9EC46C1B2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74901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Event recorded with the CMS detector in 2012 at a proton-proton centre of mass energy of 8 </a:t>
            </a:r>
            <a:r>
              <a:rPr lang="en-GB" dirty="0" err="1" smtClean="0"/>
              <a:t>TeV</a:t>
            </a:r>
            <a:r>
              <a:rPr lang="en-GB" dirty="0" smtClean="0"/>
              <a:t>. The event shows characteristics expected from the decay of the SM Higgs boson to a pair of photons (dashed yellow lines and green towers). The event could also be due to known standard model background processes.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774F-0E27-9342-B095-5CDAEA47B5AA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47989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HIG-13-004 Event 1: Event recorded with the CMS detector in 2012 at a proton-proton centre-of-mass energy of 8 </a:t>
            </a:r>
            <a:r>
              <a:rPr lang="en-GB" dirty="0" err="1" smtClean="0"/>
              <a:t>TeV</a:t>
            </a:r>
            <a:r>
              <a:rPr lang="en-GB" dirty="0" smtClean="0"/>
              <a:t>. The event shows characteristics expected from the decay of the SM Higgs boson to a pair of </a:t>
            </a:r>
            <a:r>
              <a:rPr lang="en-GB" dirty="0" err="1" smtClean="0"/>
              <a:t>τ</a:t>
            </a:r>
            <a:r>
              <a:rPr lang="en-GB" dirty="0" smtClean="0"/>
              <a:t> leptons. Such an event is characterised by the production of two forward-going jets, seen here in opposite </a:t>
            </a:r>
            <a:r>
              <a:rPr lang="en-GB" dirty="0" err="1" smtClean="0"/>
              <a:t>endcaps</a:t>
            </a:r>
            <a:r>
              <a:rPr lang="en-GB" dirty="0" smtClean="0"/>
              <a:t>. One of the </a:t>
            </a:r>
            <a:r>
              <a:rPr lang="en-GB" dirty="0" err="1" smtClean="0"/>
              <a:t>τs</a:t>
            </a:r>
            <a:r>
              <a:rPr lang="en-GB" dirty="0" smtClean="0"/>
              <a:t> decays to a </a:t>
            </a:r>
            <a:r>
              <a:rPr lang="en-GB" dirty="0" err="1" smtClean="0"/>
              <a:t>muon</a:t>
            </a:r>
            <a:r>
              <a:rPr lang="en-GB" dirty="0" smtClean="0"/>
              <a:t> (red lines on the right) and neutrinos, while the other </a:t>
            </a:r>
            <a:r>
              <a:rPr lang="en-GB" dirty="0" err="1" smtClean="0"/>
              <a:t>τ</a:t>
            </a:r>
            <a:r>
              <a:rPr lang="en-GB" dirty="0" smtClean="0"/>
              <a:t> decays into a charged hadron and a neutrino.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774F-0E27-9342-B095-5CDAEA47B5AA}" type="slidenum">
              <a:rPr lang="fr-FR" smtClean="0"/>
              <a:t>53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40888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discovery is extremely important for particle physics and I believe for basic science in general.</a:t>
            </a:r>
          </a:p>
          <a:p>
            <a:r>
              <a:rPr lang="en-US" dirty="0" smtClean="0"/>
              <a:t>It not only opened the way to settle the long standing issue of how elementary particles acquire their mass but might</a:t>
            </a:r>
            <a:r>
              <a:rPr lang="en-US" baseline="0" dirty="0" smtClean="0"/>
              <a:t> also provide a window to new physics beyond the SM. It felt like a dream coming true for me and my colleagues but it also captured the imagination of the public… bringing hopefully more young people to our field.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For many of us, a dream came</a:t>
            </a:r>
            <a:r>
              <a:rPr lang="en-US" baseline="0" dirty="0" smtClean="0"/>
              <a:t> true! And it touched not only scientists but also the public, with media sources all over the world putting them on their headlines.  One of the biggest discoveries in particle physics… </a:t>
            </a:r>
          </a:p>
          <a:p>
            <a:r>
              <a:rPr lang="en-US" dirty="0" smtClean="0"/>
              <a:t>After the excitement</a:t>
            </a:r>
            <a:r>
              <a:rPr lang="en-US" baseline="0" dirty="0" smtClean="0"/>
              <a:t> and joy…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0BD-3C35-2641-9DE6-4340B684919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772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Standard Modell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mértékelmélet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: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fizikai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terek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bizonyos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szabadsági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fokainak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értéke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geometriai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tér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különbözo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̋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pontjaiban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egymástól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függetlenül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szabadon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választhatók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legegyszerűbb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mértékelmélet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QED </a:t>
            </a:r>
            <a:endParaRPr lang="en-US" dirty="0" smtClean="0"/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•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Az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elektrontér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komplex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spinortér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fázisa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geometriai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tér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minden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pontjában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szabadon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választhato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́,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ami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tetszőleges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U(1)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csoportelemmel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komplex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fázis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valo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́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szorzással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fejezheto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̋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ki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774F-0E27-9342-B095-5CDAEA47B5AA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33275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52F480-89F7-3C49-AB01-0480D9B375BF}" type="slidenum">
              <a:rPr lang="en-US"/>
              <a:pPr/>
              <a:t>6</a:t>
            </a:fld>
            <a:endParaRPr lang="en-US"/>
          </a:p>
        </p:txBody>
      </p:sp>
      <p:sp>
        <p:nvSpPr>
          <p:cNvPr id="31027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027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7 </a:t>
            </a:r>
            <a:r>
              <a:rPr lang="en-US" dirty="0" err="1" smtClean="0"/>
              <a:t>TeV</a:t>
            </a:r>
            <a:r>
              <a:rPr lang="en-US" dirty="0" smtClean="0"/>
              <a:t>: 15.13+1.222+0.5785+0.3351+0.08632</a:t>
            </a:r>
          </a:p>
          <a:p>
            <a:r>
              <a:rPr lang="en-US" dirty="0" smtClean="0"/>
              <a:t>17.35192</a:t>
            </a:r>
          </a:p>
          <a:p>
            <a:r>
              <a:rPr lang="en-US" dirty="0" smtClean="0"/>
              <a:t>8 </a:t>
            </a:r>
            <a:r>
              <a:rPr lang="en-US" dirty="0" err="1" smtClean="0"/>
              <a:t>TeV</a:t>
            </a:r>
            <a:r>
              <a:rPr lang="en-US" dirty="0" smtClean="0"/>
              <a:t>: 19.27+1.578+0.7046+0.4153+0.1293</a:t>
            </a:r>
          </a:p>
          <a:p>
            <a:r>
              <a:rPr lang="en-US" dirty="0" smtClean="0"/>
              <a:t>22.0972</a:t>
            </a:r>
          </a:p>
          <a:p>
            <a:r>
              <a:rPr lang="en-US" dirty="0" smtClean="0"/>
              <a:t>14 </a:t>
            </a:r>
            <a:r>
              <a:rPr lang="en-US" dirty="0" err="1" smtClean="0"/>
              <a:t>TeV</a:t>
            </a:r>
            <a:r>
              <a:rPr lang="en-US" dirty="0" smtClean="0"/>
              <a:t>: 50.35+4.172+1.504+0.883+0.6113</a:t>
            </a:r>
          </a:p>
          <a:p>
            <a:r>
              <a:rPr lang="en-US" dirty="0" smtClean="0"/>
              <a:t>57.5203</a:t>
            </a:r>
          </a:p>
          <a:p>
            <a:r>
              <a:rPr lang="en-US" dirty="0" smtClean="0"/>
              <a:t>33 </a:t>
            </a:r>
            <a:r>
              <a:rPr lang="en-US" dirty="0" err="1" smtClean="0"/>
              <a:t>TeV</a:t>
            </a:r>
            <a:r>
              <a:rPr lang="en-US" dirty="0" smtClean="0"/>
              <a:t>: 178.32+15.47+4.272+2.78+4.377</a:t>
            </a:r>
          </a:p>
          <a:p>
            <a:r>
              <a:rPr lang="en-US" dirty="0" smtClean="0"/>
              <a:t>205.219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0BD-3C35-2641-9DE6-4340B684919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7319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 smtClean="0"/>
              <a:t>On voit</a:t>
            </a:r>
            <a:r>
              <a:rPr lang="fr-FR" baseline="0" noProof="0" dirty="0" smtClean="0"/>
              <a:t> un diagramme de Feynman. C’est une représentation des équations mathématiques qui décrivent les interactions des particules.</a:t>
            </a:r>
          </a:p>
          <a:p>
            <a:r>
              <a:rPr lang="fr-FR" baseline="0" noProof="0" dirty="0" smtClean="0"/>
              <a:t>Le temps avance de gauche à droite. </a:t>
            </a:r>
          </a:p>
          <a:p>
            <a:r>
              <a:rPr lang="fr-FR" baseline="0" noProof="0" dirty="0" smtClean="0"/>
              <a:t>Deux protons qui sont des objets composés entrent en collision. </a:t>
            </a:r>
          </a:p>
          <a:p>
            <a:r>
              <a:rPr lang="fr-FR" baseline="0" noProof="0" dirty="0" smtClean="0"/>
              <a:t>Dans cette collision, deux de leurs partons, ici deux gluons interagissent.</a:t>
            </a:r>
          </a:p>
          <a:p>
            <a:r>
              <a:rPr lang="fr-FR" baseline="0" noProof="0" dirty="0" smtClean="0"/>
              <a:t>S’ils ont assez d’énergie, un boson de </a:t>
            </a:r>
            <a:r>
              <a:rPr lang="fr-FR" baseline="0" noProof="0" dirty="0" err="1" smtClean="0"/>
              <a:t>Higgs</a:t>
            </a:r>
            <a:r>
              <a:rPr lang="fr-FR" baseline="0" noProof="0" dirty="0" smtClean="0"/>
              <a:t> peut être formé. </a:t>
            </a:r>
          </a:p>
          <a:p>
            <a:r>
              <a:rPr lang="fr-FR" baseline="0" noProof="0" dirty="0" smtClean="0"/>
              <a:t>Le boson de </a:t>
            </a:r>
            <a:r>
              <a:rPr lang="fr-FR" baseline="0" noProof="0" dirty="0" err="1" smtClean="0"/>
              <a:t>Higgs</a:t>
            </a:r>
            <a:r>
              <a:rPr lang="fr-FR" baseline="0" noProof="0" dirty="0" smtClean="0"/>
              <a:t> se désintègre en deux bosons Z, particules lourdes, porteuses de l’interaction faible. </a:t>
            </a:r>
          </a:p>
          <a:p>
            <a:r>
              <a:rPr lang="fr-FR" baseline="0" noProof="0" dirty="0" smtClean="0"/>
              <a:t>À leurs tours, les bosons Z se désintègrent par exemple en deux leptons, ici le premier donne deux électrons et le deuxième deux muons.</a:t>
            </a:r>
          </a:p>
          <a:p>
            <a:r>
              <a:rPr lang="fr-FR" baseline="0" noProof="0" dirty="0" smtClean="0"/>
              <a:t>Un état final comme on vient de voir. </a:t>
            </a:r>
          </a:p>
          <a:p>
            <a:r>
              <a:rPr lang="fr-FR" baseline="0" noProof="0" dirty="0" smtClean="0"/>
              <a:t>Ce sont ces particules finales qu’on va pouvoir détecter.</a:t>
            </a:r>
            <a:endParaRPr lang="fr-FR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10A5B-39FE-8046-8C20-C4D9EC46C1B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3911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ED0BD-3C35-2641-9DE6-4340B684919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452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HIG-13-003 Event 1: Event recorded with the CMS detector in 2012 at a proton-proton centre-of-mass energy of 8 </a:t>
            </a:r>
            <a:r>
              <a:rPr lang="en-GB" dirty="0" err="1" smtClean="0"/>
              <a:t>TeV</a:t>
            </a:r>
            <a:r>
              <a:rPr lang="en-GB" dirty="0" smtClean="0"/>
              <a:t>. The event shows characteristics expected from the decay of the SM Higgs boson to a pair of W bosons, each of which subsequently decays to a </a:t>
            </a:r>
            <a:r>
              <a:rPr lang="en-GB" dirty="0" err="1" smtClean="0"/>
              <a:t>muon</a:t>
            </a:r>
            <a:r>
              <a:rPr lang="en-GB" dirty="0" smtClean="0"/>
              <a:t> (red lines) and an undetected neutrino (the missing energy from the neutrino is shown by the red arrow). The event could also be due to known Standard Model background processes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7774F-0E27-9342-B095-5CDAEA47B5AA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38841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Event display of a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diphoton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event candidate where both photon candidates are unconverted. The event number is 56662314 and it was recorded during run 203779 at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sqrt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(s) = 8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 leading photon has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62.2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eta = 0.39.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subleading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photon has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= 55.5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eta = 1.18. The measured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diphoton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mass is 126.9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of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diphoton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are 9.3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6.5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respectively. Only reconstructed tracks with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1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GeV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hits in the pixel and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layers and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TRT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hits with a high threshold are shown (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  <a:hlinkClick r:id="rId3"/>
              </a:rPr>
              <a:t>ATLAS-CONF-2012-091).	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D10A5B-39FE-8046-8C20-C4D9EC46C1B2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671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8340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/>
          <a:srcRect l="9822" t="4493" r="9327" b="6316"/>
          <a:stretch/>
        </p:blipFill>
        <p:spPr>
          <a:xfrm>
            <a:off x="0" y="0"/>
            <a:ext cx="679450" cy="11303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8231217" y="0"/>
            <a:ext cx="912783" cy="912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33602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6886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8AE8-6B16-624F-83C1-C2430C2EB9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352426" y="1081436"/>
            <a:ext cx="8499244" cy="26412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353945" y="3736228"/>
            <a:ext cx="8499244" cy="264125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012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610600" cy="990600"/>
          </a:xfrm>
        </p:spPr>
        <p:txBody>
          <a:bodyPr/>
          <a:lstStyle/>
          <a:p>
            <a:r>
              <a:rPr lang="hu-H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229100" cy="4800600"/>
          </a:xfrm>
        </p:spPr>
        <p:txBody>
          <a:bodyPr/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10100" y="1524000"/>
            <a:ext cx="4229100" cy="4800600"/>
          </a:xfrm>
        </p:spPr>
        <p:txBody>
          <a:bodyPr/>
          <a:lstStyle/>
          <a:p>
            <a:pPr lvl="0"/>
            <a:r>
              <a:rPr lang="hu-HU" smtClean="0"/>
              <a:t>Click to edit Master text styles</a:t>
            </a:r>
          </a:p>
          <a:p>
            <a:pPr lvl="1"/>
            <a:r>
              <a:rPr lang="hu-HU" smtClean="0"/>
              <a:t>Second level</a:t>
            </a:r>
          </a:p>
          <a:p>
            <a:pPr lvl="2"/>
            <a:r>
              <a:rPr lang="hu-HU" smtClean="0"/>
              <a:t>Third level</a:t>
            </a:r>
          </a:p>
          <a:p>
            <a:pPr lvl="3"/>
            <a:r>
              <a:rPr lang="hu-HU" smtClean="0"/>
              <a:t>Fourth level</a:t>
            </a:r>
          </a:p>
          <a:p>
            <a:pPr lvl="4"/>
            <a:r>
              <a:rPr lang="hu-HU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8" name="Footer Placeholder 5"/>
          <p:cNvSpPr txBox="1">
            <a:spLocks/>
          </p:cNvSpPr>
          <p:nvPr userDrawn="1"/>
        </p:nvSpPr>
        <p:spPr>
          <a:xfrm>
            <a:off x="3124200" y="6356350"/>
            <a:ext cx="3505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Pásztor: Bevezetés a részecskefizikába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71628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4428AE8-6B16-624F-83C1-C2430C2EB95F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94515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8AE8-6B16-624F-83C1-C2430C2EB95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22262" y="1155700"/>
            <a:ext cx="4249738" cy="2654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9" name="Content Placeholder 7"/>
          <p:cNvSpPr>
            <a:spLocks noGrp="1"/>
          </p:cNvSpPr>
          <p:nvPr>
            <p:ph sz="quarter" idx="14"/>
          </p:nvPr>
        </p:nvSpPr>
        <p:spPr>
          <a:xfrm>
            <a:off x="4572000" y="1155701"/>
            <a:ext cx="4249738" cy="2654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Content Placeholder 7"/>
          <p:cNvSpPr>
            <a:spLocks noGrp="1"/>
          </p:cNvSpPr>
          <p:nvPr>
            <p:ph sz="quarter" idx="15"/>
          </p:nvPr>
        </p:nvSpPr>
        <p:spPr>
          <a:xfrm>
            <a:off x="322262" y="3810001"/>
            <a:ext cx="4249738" cy="2654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7"/>
          <p:cNvSpPr>
            <a:spLocks noGrp="1"/>
          </p:cNvSpPr>
          <p:nvPr>
            <p:ph sz="quarter" idx="16"/>
          </p:nvPr>
        </p:nvSpPr>
        <p:spPr>
          <a:xfrm>
            <a:off x="4572000" y="3810000"/>
            <a:ext cx="4249738" cy="2654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288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860" y="0"/>
            <a:ext cx="7523658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1438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7690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6997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4258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594533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96554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48627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837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331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</a:t>
            </a:r>
            <a:r>
              <a:rPr lang="en-US" dirty="0" smtClean="0"/>
              <a:t> to edit Master title style</a:t>
            </a:r>
            <a:endParaRPr lang="fr-F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9913" y="1139538"/>
            <a:ext cx="8783462" cy="53415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4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199" y="6492875"/>
            <a:ext cx="32022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Pásztor: Higgs-bozon, a felfedezés után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49938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8308-8455-EA46-B1CB-C43A740B9E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3358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 cap="small">
          <a:solidFill>
            <a:srgbClr val="80000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2.png"/><Relationship Id="rId7" Type="http://schemas.openxmlformats.org/officeDocument/2006/relationships/image" Target="../media/image7.png"/><Relationship Id="rId8" Type="http://schemas.openxmlformats.org/officeDocument/2006/relationships/image" Target="../media/image8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Relationship Id="rId3" Type="http://schemas.openxmlformats.org/officeDocument/2006/relationships/image" Target="../media/image35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2.png"/><Relationship Id="rId1" Type="http://schemas.microsoft.com/office/2007/relationships/media" Target="../media/media1.wmv"/><Relationship Id="rId2" Type="http://schemas.openxmlformats.org/officeDocument/2006/relationships/video" Target="../media/media1.wmv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5.png"/><Relationship Id="rId1" Type="http://schemas.microsoft.com/office/2007/relationships/media" Target="../media/media2.gif"/><Relationship Id="rId2" Type="http://schemas.openxmlformats.org/officeDocument/2006/relationships/video" Target="../media/media2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tiff"/><Relationship Id="rId5" Type="http://schemas.openxmlformats.org/officeDocument/2006/relationships/image" Target="../media/image48.tiff"/><Relationship Id="rId6" Type="http://schemas.openxmlformats.org/officeDocument/2006/relationships/image" Target="../media/image49.tiff"/><Relationship Id="rId7" Type="http://schemas.openxmlformats.org/officeDocument/2006/relationships/image" Target="../media/image50.tif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tiff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6" Type="http://schemas.openxmlformats.org/officeDocument/2006/relationships/image" Target="../media/image62.png"/><Relationship Id="rId7" Type="http://schemas.openxmlformats.org/officeDocument/2006/relationships/image" Target="../media/image52.png"/><Relationship Id="rId8" Type="http://schemas.openxmlformats.org/officeDocument/2006/relationships/image" Target="../media/image63.png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tif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5.tif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6.tif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tiff"/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6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tif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tiff"/><Relationship Id="rId4" Type="http://schemas.openxmlformats.org/officeDocument/2006/relationships/oleObject" Target="../embeddings/oleObject7.bin"/><Relationship Id="rId5" Type="http://schemas.openxmlformats.org/officeDocument/2006/relationships/image" Target="../media/image73.emf"/><Relationship Id="rId6" Type="http://schemas.openxmlformats.org/officeDocument/2006/relationships/oleObject" Target="../embeddings/oleObject8.bin"/><Relationship Id="rId7" Type="http://schemas.openxmlformats.org/officeDocument/2006/relationships/image" Target="../media/image74.emf"/><Relationship Id="rId8" Type="http://schemas.openxmlformats.org/officeDocument/2006/relationships/image" Target="../media/image76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5" Type="http://schemas.openxmlformats.org/officeDocument/2006/relationships/image" Target="../media/image11.png"/><Relationship Id="rId6" Type="http://schemas.openxmlformats.org/officeDocument/2006/relationships/image" Target="../media/image12.png"/><Relationship Id="rId7" Type="http://schemas.openxmlformats.org/officeDocument/2006/relationships/image" Target="../media/image13.tiff"/><Relationship Id="rId8" Type="http://schemas.openxmlformats.org/officeDocument/2006/relationships/image" Target="../media/image14.png"/><Relationship Id="rId9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1.png"/><Relationship Id="rId7" Type="http://schemas.openxmlformats.org/officeDocument/2006/relationships/image" Target="../media/image82.emf"/><Relationship Id="rId8" Type="http://schemas.openxmlformats.org/officeDocument/2006/relationships/image" Target="../media/image83.png"/><Relationship Id="rId9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tiff"/><Relationship Id="rId3" Type="http://schemas.openxmlformats.org/officeDocument/2006/relationships/image" Target="../media/image86.tiff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tif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tiff"/><Relationship Id="rId4" Type="http://schemas.openxmlformats.org/officeDocument/2006/relationships/image" Target="../media/image90.tiff"/><Relationship Id="rId5" Type="http://schemas.openxmlformats.org/officeDocument/2006/relationships/image" Target="../media/image9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8.tif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2.tiff"/><Relationship Id="rId3" Type="http://schemas.openxmlformats.org/officeDocument/2006/relationships/image" Target="../media/image93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tif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5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tif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6.png"/><Relationship Id="rId3" Type="http://schemas.openxmlformats.org/officeDocument/2006/relationships/image" Target="../media/image97.emf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Relationship Id="rId3" Type="http://schemas.openxmlformats.org/officeDocument/2006/relationships/image" Target="../media/image3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4" Type="http://schemas.openxmlformats.org/officeDocument/2006/relationships/image" Target="../media/image101.png"/><Relationship Id="rId5" Type="http://schemas.openxmlformats.org/officeDocument/2006/relationships/image" Target="../media/image102.png"/><Relationship Id="rId6" Type="http://schemas.openxmlformats.org/officeDocument/2006/relationships/image" Target="../media/image103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7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8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7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20.emf"/><Relationship Id="rId12" Type="http://schemas.openxmlformats.org/officeDocument/2006/relationships/oleObject" Target="../embeddings/oleObject5.bin"/><Relationship Id="rId13" Type="http://schemas.openxmlformats.org/officeDocument/2006/relationships/image" Target="../media/image21.emf"/><Relationship Id="rId14" Type="http://schemas.openxmlformats.org/officeDocument/2006/relationships/oleObject" Target="../embeddings/oleObject6.bin"/><Relationship Id="rId15" Type="http://schemas.openxmlformats.org/officeDocument/2006/relationships/image" Target="../media/image2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3.png"/><Relationship Id="rId4" Type="http://schemas.openxmlformats.org/officeDocument/2006/relationships/oleObject" Target="../embeddings/oleObject1.bin"/><Relationship Id="rId5" Type="http://schemas.openxmlformats.org/officeDocument/2006/relationships/image" Target="../media/image17.e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8.emf"/><Relationship Id="rId8" Type="http://schemas.openxmlformats.org/officeDocument/2006/relationships/oleObject" Target="../embeddings/oleObject3.bin"/><Relationship Id="rId9" Type="http://schemas.openxmlformats.org/officeDocument/2006/relationships/image" Target="../media/image19.emf"/><Relationship Id="rId10" Type="http://schemas.openxmlformats.org/officeDocument/2006/relationships/oleObject" Target="../embeddings/oleObject4.bin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3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4" Type="http://schemas.openxmlformats.org/officeDocument/2006/relationships/image" Target="../media/image55.png"/><Relationship Id="rId5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54.xml.rels><?xml version="1.0" encoding="UTF-8" standalone="yes"?>
<Relationships xmlns="http://schemas.openxmlformats.org/package/2006/relationships"><Relationship Id="rId3" Type="http://schemas.microsoft.com/office/2007/relationships/media" Target="../media/media3.gif"/><Relationship Id="rId4" Type="http://schemas.openxmlformats.org/officeDocument/2006/relationships/video" Target="../media/media3.gif"/><Relationship Id="rId5" Type="http://schemas.microsoft.com/office/2007/relationships/media" Target="../media/media4.gif"/><Relationship Id="rId6" Type="http://schemas.openxmlformats.org/officeDocument/2006/relationships/video" Target="../media/media4.gif"/><Relationship Id="rId7" Type="http://schemas.openxmlformats.org/officeDocument/2006/relationships/slideLayout" Target="../slideLayouts/slideLayout4.xml"/><Relationship Id="rId8" Type="http://schemas.openxmlformats.org/officeDocument/2006/relationships/image" Target="../media/image45.png"/><Relationship Id="rId9" Type="http://schemas.openxmlformats.org/officeDocument/2006/relationships/image" Target="../media/image116.png"/><Relationship Id="rId10" Type="http://schemas.openxmlformats.org/officeDocument/2006/relationships/image" Target="../media/image117.png"/><Relationship Id="rId1" Type="http://schemas.microsoft.com/office/2007/relationships/media" Target="../media/media2.gif"/><Relationship Id="rId2" Type="http://schemas.openxmlformats.org/officeDocument/2006/relationships/video" Target="../media/media2.gif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0.png"/><Relationship Id="rId3" Type="http://schemas.openxmlformats.org/officeDocument/2006/relationships/image" Target="../media/image118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1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6.tiff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3.png"/><Relationship Id="rId3" Type="http://schemas.openxmlformats.org/officeDocument/2006/relationships/image" Target="../media/image1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120.emf"/><Relationship Id="rId5" Type="http://schemas.openxmlformats.org/officeDocument/2006/relationships/image" Target="../media/image122.tiff"/><Relationship Id="rId6" Type="http://schemas.openxmlformats.org/officeDocument/2006/relationships/image" Target="../media/image123.tiff"/><Relationship Id="rId7" Type="http://schemas.openxmlformats.org/officeDocument/2006/relationships/oleObject" Target="../embeddings/oleObject10.bin"/><Relationship Id="rId8" Type="http://schemas.openxmlformats.org/officeDocument/2006/relationships/image" Target="../media/image121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4" Type="http://schemas.openxmlformats.org/officeDocument/2006/relationships/image" Target="../media/image126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4.tiff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4" Type="http://schemas.openxmlformats.org/officeDocument/2006/relationships/image" Target="../media/image129.png"/><Relationship Id="rId5" Type="http://schemas.openxmlformats.org/officeDocument/2006/relationships/image" Target="../media/image130.png"/><Relationship Id="rId6" Type="http://schemas.openxmlformats.org/officeDocument/2006/relationships/image" Target="../media/image131.png"/><Relationship Id="rId7" Type="http://schemas.openxmlformats.org/officeDocument/2006/relationships/image" Target="../media/image1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7.png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4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3.png"/><Relationship Id="rId3" Type="http://schemas.openxmlformats.org/officeDocument/2006/relationships/image" Target="../media/image135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tiff"/><Relationship Id="rId4" Type="http://schemas.openxmlformats.org/officeDocument/2006/relationships/image" Target="../media/image137.tiff"/><Relationship Id="rId5" Type="http://schemas.openxmlformats.org/officeDocument/2006/relationships/image" Target="../media/image138.tif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6.tiff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9.tiff"/><Relationship Id="rId3" Type="http://schemas.openxmlformats.org/officeDocument/2006/relationships/image" Target="../media/image140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4lFig33_4e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14" t="2220" r="35487" b="24919"/>
          <a:stretch/>
        </p:blipFill>
        <p:spPr>
          <a:xfrm>
            <a:off x="1270401" y="2199"/>
            <a:ext cx="7873600" cy="685580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913955" y="2199"/>
            <a:ext cx="2278952" cy="1802069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486" y="37810"/>
            <a:ext cx="9058513" cy="1470025"/>
          </a:xfrm>
        </p:spPr>
        <p:txBody>
          <a:bodyPr>
            <a:normAutofit/>
          </a:bodyPr>
          <a:lstStyle/>
          <a:p>
            <a:pPr algn="l"/>
            <a:r>
              <a:rPr lang="hu-HU" sz="4400" b="1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Higgs-bozon: a felfedezés után</a:t>
            </a:r>
            <a:endParaRPr lang="hu-HU" sz="4400" b="1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1560" y="1819439"/>
            <a:ext cx="6400800" cy="5038562"/>
          </a:xfrm>
        </p:spPr>
        <p:txBody>
          <a:bodyPr>
            <a:normAutofit/>
          </a:bodyPr>
          <a:lstStyle/>
          <a:p>
            <a:pPr algn="l"/>
            <a:r>
              <a:rPr lang="hu-H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Pásztor Gabriella </a:t>
            </a:r>
          </a:p>
          <a:p>
            <a:pPr algn="l"/>
            <a:r>
              <a:rPr lang="hu-H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Genfi Egyetem</a:t>
            </a:r>
          </a:p>
          <a:p>
            <a:pPr algn="l"/>
            <a:r>
              <a:rPr lang="hu-H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MTA Wigner FK RMI</a:t>
            </a:r>
            <a:endParaRPr lang="hu-HU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l"/>
            <a:endParaRPr lang="en-GB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l"/>
            <a:endParaRPr lang="en-GB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l"/>
            <a:endParaRPr lang="en-GB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l"/>
            <a:endParaRPr lang="en-GB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l"/>
            <a:endParaRPr lang="en-GB" sz="28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l"/>
            <a:r>
              <a:rPr lang="en-GB" sz="2400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	</a:t>
            </a:r>
            <a:r>
              <a:rPr lang="en-GB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	   </a:t>
            </a:r>
            <a:r>
              <a:rPr lang="hu-HU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Magyar Fizikus Vándorgyűlés</a:t>
            </a:r>
          </a:p>
          <a:p>
            <a:pPr algn="l"/>
            <a:r>
              <a:rPr lang="hu-HU" sz="24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		   Debrecen, 2013. augusztus 21-24.</a:t>
            </a:r>
          </a:p>
          <a:p>
            <a:pPr algn="l"/>
            <a:endParaRPr lang="en-GB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8102" y="5444904"/>
            <a:ext cx="1905898" cy="61808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39000" y="6177201"/>
            <a:ext cx="1905000" cy="68079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3315" t="2398" r="5145" b="5427"/>
          <a:stretch/>
        </p:blipFill>
        <p:spPr>
          <a:xfrm>
            <a:off x="183185" y="5556004"/>
            <a:ext cx="876559" cy="115546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6452" y="1310330"/>
            <a:ext cx="997548" cy="99754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82276" y="0"/>
            <a:ext cx="961723" cy="1236501"/>
          </a:xfrm>
          <a:prstGeom prst="rect">
            <a:avLst/>
          </a:prstGeom>
        </p:spPr>
      </p:pic>
      <p:pic>
        <p:nvPicPr>
          <p:cNvPr id="13" name="Picture 12" descr="LogoOutline-White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0953" y="105917"/>
            <a:ext cx="1062474" cy="1062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879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86"/>
    </mc:Choice>
    <mc:Fallback xmlns="">
      <p:transition xmlns:p14="http://schemas.microsoft.com/office/powerpoint/2010/main" spd="slow" advTm="1858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</a:t>
            </a:r>
            <a:r>
              <a:rPr lang="en-GB" dirty="0" err="1" smtClean="0"/>
              <a:t>kihívás</a:t>
            </a:r>
            <a:endParaRPr lang="en-GB" dirty="0"/>
          </a:p>
        </p:txBody>
      </p:sp>
      <p:pic>
        <p:nvPicPr>
          <p:cNvPr id="8" name="Content Placeholder 7" descr="crosssections2012HE_v4.pdf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" r="36"/>
          <a:stretch/>
        </p:blipFill>
        <p:spPr>
          <a:xfrm>
            <a:off x="0" y="676482"/>
            <a:ext cx="4873119" cy="6073654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07127" y="1283935"/>
            <a:ext cx="4038600" cy="4814618"/>
          </a:xfrm>
        </p:spPr>
        <p:txBody>
          <a:bodyPr>
            <a:normAutofit/>
          </a:bodyPr>
          <a:lstStyle/>
          <a:p>
            <a:r>
              <a:rPr lang="en-GB" sz="2000" dirty="0" err="1" smtClean="0"/>
              <a:t>Csak</a:t>
            </a:r>
            <a:r>
              <a:rPr lang="en-GB" sz="2000" dirty="0" smtClean="0"/>
              <a:t> ~2 Higgs-</a:t>
            </a:r>
            <a:r>
              <a:rPr lang="en-GB" sz="2000" dirty="0" err="1" smtClean="0"/>
              <a:t>bozon</a:t>
            </a:r>
            <a:r>
              <a:rPr lang="en-GB" sz="2000" dirty="0" smtClean="0"/>
              <a:t> </a:t>
            </a:r>
            <a:r>
              <a:rPr lang="en-GB" sz="2000" dirty="0" err="1" smtClean="0"/>
              <a:t>keletkezik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 10</a:t>
            </a:r>
            <a:r>
              <a:rPr lang="en-GB" sz="2000" baseline="30000" dirty="0" smtClean="0"/>
              <a:t>10</a:t>
            </a:r>
            <a:r>
              <a:rPr lang="en-GB" sz="2000" dirty="0" smtClean="0"/>
              <a:t> </a:t>
            </a:r>
            <a:r>
              <a:rPr lang="en-GB" sz="2000" dirty="0" err="1" smtClean="0"/>
              <a:t>pp</a:t>
            </a:r>
            <a:r>
              <a:rPr lang="en-GB" sz="2000" dirty="0" smtClean="0"/>
              <a:t> </a:t>
            </a:r>
            <a:r>
              <a:rPr lang="en-GB" sz="2000" dirty="0" err="1" smtClean="0"/>
              <a:t>ütközésből</a:t>
            </a:r>
            <a:endParaRPr lang="en-GB" sz="2000" dirty="0" smtClean="0"/>
          </a:p>
          <a:p>
            <a:r>
              <a:rPr lang="en-GB" sz="2000" dirty="0" smtClean="0"/>
              <a:t>A </a:t>
            </a:r>
            <a:r>
              <a:rPr lang="en-GB" sz="2000" dirty="0" err="1" smtClean="0"/>
              <a:t>háttéresemények</a:t>
            </a:r>
            <a:r>
              <a:rPr lang="en-GB" sz="2000" dirty="0" smtClean="0"/>
              <a:t> </a:t>
            </a:r>
            <a:r>
              <a:rPr lang="en-GB" sz="2000" dirty="0" err="1" smtClean="0"/>
              <a:t>ráadásul</a:t>
            </a:r>
            <a:r>
              <a:rPr lang="en-GB" sz="2000" dirty="0" smtClean="0"/>
              <a:t> </a:t>
            </a:r>
            <a:r>
              <a:rPr lang="en-GB" sz="2000" dirty="0" err="1" smtClean="0"/>
              <a:t>kísértetiesen</a:t>
            </a:r>
            <a:r>
              <a:rPr lang="en-GB" sz="2000" dirty="0" smtClean="0"/>
              <a:t> </a:t>
            </a:r>
            <a:r>
              <a:rPr lang="en-GB" sz="2000" dirty="0" err="1" smtClean="0"/>
              <a:t>hasonlíthatnak</a:t>
            </a:r>
            <a:r>
              <a:rPr lang="en-GB" sz="2000" dirty="0" smtClean="0"/>
              <a:t> a </a:t>
            </a:r>
            <a:r>
              <a:rPr lang="en-GB" sz="2000" dirty="0" err="1" smtClean="0"/>
              <a:t>keresett</a:t>
            </a:r>
            <a:r>
              <a:rPr lang="en-GB" sz="2000" dirty="0" smtClean="0"/>
              <a:t> Higgs </a:t>
            </a:r>
            <a:r>
              <a:rPr lang="en-GB" sz="2000" dirty="0" err="1" smtClean="0"/>
              <a:t>jelre</a:t>
            </a:r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2008: </a:t>
            </a:r>
            <a:r>
              <a:rPr lang="en-GB" sz="2000" dirty="0" err="1" smtClean="0"/>
              <a:t>csomag</a:t>
            </a:r>
            <a:r>
              <a:rPr lang="en-GB" sz="2000" dirty="0" smtClean="0"/>
              <a:t> </a:t>
            </a:r>
            <a:r>
              <a:rPr lang="en-GB" sz="2000" dirty="0" err="1" smtClean="0"/>
              <a:t>találkozásonként</a:t>
            </a:r>
            <a:r>
              <a:rPr lang="en-GB" sz="2000" dirty="0" smtClean="0"/>
              <a:t> </a:t>
            </a:r>
            <a:r>
              <a:rPr lang="en-GB" sz="2000" dirty="0" err="1" smtClean="0"/>
              <a:t>átlagosan</a:t>
            </a:r>
            <a:r>
              <a:rPr lang="en-GB" sz="2000" dirty="0" smtClean="0"/>
              <a:t> ~20 (max ~40) </a:t>
            </a:r>
            <a:br>
              <a:rPr lang="en-GB" sz="2000" dirty="0" smtClean="0"/>
            </a:br>
            <a:r>
              <a:rPr lang="en-GB" sz="2000" dirty="0" smtClean="0"/>
              <a:t>p-p </a:t>
            </a:r>
            <a:r>
              <a:rPr lang="en-GB" sz="2000" dirty="0" err="1" smtClean="0"/>
              <a:t>kölcsönhatás</a:t>
            </a:r>
            <a:r>
              <a:rPr lang="en-GB" sz="2000" dirty="0" smtClean="0"/>
              <a:t> </a:t>
            </a:r>
          </a:p>
          <a:p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2672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158"/>
    </mc:Choice>
    <mc:Fallback xmlns="">
      <p:transition xmlns:p14="http://schemas.microsoft.com/office/powerpoint/2010/main" spd="slow" advTm="3215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77798"/>
            <a:ext cx="4820906" cy="3839335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Keresési</a:t>
            </a:r>
            <a:r>
              <a:rPr lang="en-US" dirty="0" smtClean="0"/>
              <a:t> / </a:t>
            </a:r>
            <a:r>
              <a:rPr lang="en-US" dirty="0" err="1" smtClean="0"/>
              <a:t>mérési</a:t>
            </a:r>
            <a:r>
              <a:rPr lang="en-US" dirty="0" smtClean="0"/>
              <a:t> </a:t>
            </a:r>
            <a:r>
              <a:rPr lang="en-US" dirty="0" err="1" smtClean="0"/>
              <a:t>csatornák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820905" y="994109"/>
            <a:ext cx="4224458" cy="293883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2000" b="1" dirty="0" err="1" smtClean="0">
                <a:solidFill>
                  <a:srgbClr val="FF0000"/>
                </a:solidFill>
              </a:rPr>
              <a:t>H➝ZZ➝llll</a:t>
            </a:r>
            <a:r>
              <a:rPr lang="en-US" sz="2000" dirty="0" smtClean="0">
                <a:solidFill>
                  <a:srgbClr val="FF0000"/>
                </a:solidFill>
              </a:rPr>
              <a:t>: </a:t>
            </a:r>
            <a:r>
              <a:rPr lang="en-US" sz="2000" dirty="0" smtClean="0">
                <a:solidFill>
                  <a:srgbClr val="000000"/>
                </a:solidFill>
              </a:rPr>
              <a:t>“Golden channel”, </a:t>
            </a:r>
            <a:r>
              <a:rPr lang="en-US" sz="2000" dirty="0" err="1" smtClean="0">
                <a:solidFill>
                  <a:srgbClr val="000000"/>
                </a:solidFill>
              </a:rPr>
              <a:t>ritka</a:t>
            </a:r>
            <a:endParaRPr lang="en-US" sz="20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2000" b="1" dirty="0" err="1" smtClean="0">
                <a:solidFill>
                  <a:srgbClr val="0000FF"/>
                </a:solidFill>
              </a:rPr>
              <a:t>H➝WW➝lνlν</a:t>
            </a:r>
            <a:r>
              <a:rPr lang="en-US" sz="2000" dirty="0" smtClean="0">
                <a:solidFill>
                  <a:srgbClr val="0000FF"/>
                </a:solidFill>
              </a:rPr>
              <a:t>: </a:t>
            </a:r>
            <a:r>
              <a:rPr lang="en-US" sz="2000" dirty="0" err="1" smtClean="0">
                <a:solidFill>
                  <a:srgbClr val="000000"/>
                </a:solidFill>
              </a:rPr>
              <a:t>Gyakori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kis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felbontású</a:t>
            </a:r>
            <a:endParaRPr lang="en-US" sz="2000" baseline="300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2000" b="1" dirty="0" err="1" smtClean="0">
                <a:solidFill>
                  <a:schemeClr val="accent6">
                    <a:lumMod val="50000"/>
                  </a:schemeClr>
                </a:solidFill>
              </a:rPr>
              <a:t>H➝γγ</a:t>
            </a:r>
            <a:r>
              <a:rPr lang="en-US" sz="2000" dirty="0" smtClean="0">
                <a:solidFill>
                  <a:schemeClr val="accent6">
                    <a:lumMod val="50000"/>
                  </a:schemeClr>
                </a:solidFill>
              </a:rPr>
              <a:t>: </a:t>
            </a:r>
            <a:r>
              <a:rPr lang="en-US" sz="2000" dirty="0" err="1" smtClean="0">
                <a:solidFill>
                  <a:srgbClr val="000000"/>
                </a:solidFill>
              </a:rPr>
              <a:t>Jó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felbontás</a:t>
            </a:r>
            <a:endParaRPr lang="en-US" sz="2000" dirty="0" smtClean="0">
              <a:solidFill>
                <a:srgbClr val="000000"/>
              </a:solidFill>
            </a:endParaRPr>
          </a:p>
          <a:p>
            <a:pPr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2000" b="1" dirty="0" err="1" smtClean="0">
                <a:solidFill>
                  <a:srgbClr val="FF8000"/>
                </a:solidFill>
              </a:rPr>
              <a:t>H➝ττ</a:t>
            </a:r>
            <a:r>
              <a:rPr lang="en-US" sz="2000" dirty="0" smtClean="0">
                <a:solidFill>
                  <a:srgbClr val="FF8000"/>
                </a:solidFill>
              </a:rPr>
              <a:t>:</a:t>
            </a:r>
            <a:r>
              <a:rPr lang="en-US" sz="2000" dirty="0">
                <a:solidFill>
                  <a:srgbClr val="FF8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Legérzékenyebb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ff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csatorna</a:t>
            </a:r>
            <a:endParaRPr lang="en-US" sz="2000" dirty="0" smtClean="0">
              <a:solidFill>
                <a:srgbClr val="000000"/>
              </a:solidFill>
            </a:endParaRPr>
          </a:p>
          <a:p>
            <a:pPr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2000" b="1" dirty="0" err="1" smtClean="0">
                <a:solidFill>
                  <a:srgbClr val="8000FF"/>
                </a:solidFill>
              </a:rPr>
              <a:t>H➝</a:t>
            </a:r>
            <a:r>
              <a:rPr lang="en-US" sz="2000" b="1" dirty="0" err="1" smtClean="0">
                <a:solidFill>
                  <a:srgbClr val="0077B3"/>
                </a:solidFill>
              </a:rPr>
              <a:t>bb</a:t>
            </a:r>
            <a:r>
              <a:rPr lang="en-US" sz="2000" dirty="0" smtClean="0">
                <a:solidFill>
                  <a:srgbClr val="0077B3"/>
                </a:solidFill>
              </a:rPr>
              <a:t>:</a:t>
            </a:r>
            <a:r>
              <a:rPr lang="en-US" sz="2000" dirty="0" smtClean="0">
                <a:solidFill>
                  <a:srgbClr val="8000FF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Csak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VH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VBF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</a:rPr>
              <a:t>keletkezésben</a:t>
            </a:r>
            <a:r>
              <a:rPr lang="en-US" sz="2000" dirty="0" smtClean="0">
                <a:solidFill>
                  <a:srgbClr val="000000"/>
                </a:solidFill>
              </a:rPr>
              <a:t> </a:t>
            </a:r>
            <a:endParaRPr lang="hu-HU" sz="2000" dirty="0" smtClean="0">
              <a:solidFill>
                <a:srgbClr val="000000"/>
              </a:solidFill>
            </a:endParaRP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2000" b="1" dirty="0" err="1" smtClean="0">
                <a:solidFill>
                  <a:srgbClr val="008040"/>
                </a:solidFill>
              </a:rPr>
              <a:t>H</a:t>
            </a:r>
            <a:r>
              <a:rPr lang="en-US" sz="2000" b="1" dirty="0" err="1">
                <a:solidFill>
                  <a:srgbClr val="008040"/>
                </a:solidFill>
              </a:rPr>
              <a:t>➝WW➝</a:t>
            </a:r>
            <a:r>
              <a:rPr lang="en-US" sz="2000" b="1" dirty="0" err="1" smtClean="0">
                <a:solidFill>
                  <a:srgbClr val="008040"/>
                </a:solidFill>
              </a:rPr>
              <a:t>lνqq</a:t>
            </a:r>
            <a:r>
              <a:rPr lang="en-US" sz="2000" dirty="0" smtClean="0">
                <a:solidFill>
                  <a:srgbClr val="008040"/>
                </a:solidFill>
              </a:rPr>
              <a:t>,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</a:p>
          <a:p>
            <a:pPr marL="0" indent="0">
              <a:lnSpc>
                <a:spcPct val="140000"/>
              </a:lnSpc>
              <a:spcBef>
                <a:spcPts val="0"/>
              </a:spcBef>
              <a:buNone/>
            </a:pPr>
            <a:r>
              <a:rPr lang="en-US" sz="2000" b="1" dirty="0" err="1" smtClean="0">
                <a:solidFill>
                  <a:srgbClr val="339999"/>
                </a:solidFill>
              </a:rPr>
              <a:t>H</a:t>
            </a:r>
            <a:r>
              <a:rPr lang="en-US" sz="2000" b="1" dirty="0" err="1">
                <a:solidFill>
                  <a:srgbClr val="339999"/>
                </a:solidFill>
              </a:rPr>
              <a:t>➝ZZ➝llνν</a:t>
            </a:r>
            <a:r>
              <a:rPr lang="en-US" sz="2000" dirty="0">
                <a:solidFill>
                  <a:srgbClr val="339999"/>
                </a:solidFill>
              </a:rPr>
              <a:t>,</a:t>
            </a: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b="1" dirty="0" err="1">
                <a:solidFill>
                  <a:srgbClr val="660066"/>
                </a:solidFill>
              </a:rPr>
              <a:t>llqq</a:t>
            </a:r>
            <a:r>
              <a:rPr lang="en-US" sz="2000" dirty="0" smtClean="0">
                <a:solidFill>
                  <a:srgbClr val="660066"/>
                </a:solidFill>
              </a:rPr>
              <a:t>: </a:t>
            </a:r>
            <a:r>
              <a:rPr lang="en-US" sz="2000" dirty="0" smtClean="0">
                <a:solidFill>
                  <a:srgbClr val="000000"/>
                </a:solidFill>
              </a:rPr>
              <a:t>Nagy </a:t>
            </a:r>
            <a:r>
              <a:rPr lang="en-US" sz="2000" dirty="0" err="1" smtClean="0">
                <a:solidFill>
                  <a:srgbClr val="000000"/>
                </a:solidFill>
              </a:rPr>
              <a:t>tömegre</a:t>
            </a:r>
            <a:endParaRPr lang="en-US" sz="2000" dirty="0">
              <a:solidFill>
                <a:srgbClr val="000000"/>
              </a:solidFill>
            </a:endParaRPr>
          </a:p>
          <a:p>
            <a:pPr>
              <a:buNone/>
            </a:pPr>
            <a:endParaRPr lang="en-US" sz="18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1604979" y="1047759"/>
            <a:ext cx="10772" cy="306197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368983" y="4048093"/>
            <a:ext cx="4966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125</a:t>
            </a:r>
            <a:endParaRPr lang="en-US" sz="1600" dirty="0">
              <a:solidFill>
                <a:srgbClr val="000000"/>
              </a:solidFill>
            </a:endParaRPr>
          </a:p>
        </p:txBody>
      </p:sp>
      <p:pic>
        <p:nvPicPr>
          <p:cNvPr id="6" name="Picture 5" descr="CMSsensitivitz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248" y="4056238"/>
            <a:ext cx="4089903" cy="2552100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42031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213"/>
    </mc:Choice>
    <mc:Fallback xmlns="">
      <p:transition xmlns:p14="http://schemas.microsoft.com/office/powerpoint/2010/main" spd="slow" advTm="11321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9386" y="98130"/>
            <a:ext cx="3064926" cy="784913"/>
          </a:xfrm>
        </p:spPr>
        <p:txBody>
          <a:bodyPr/>
          <a:lstStyle/>
          <a:p>
            <a:r>
              <a:rPr lang="hu-HU" smtClean="0">
                <a:solidFill>
                  <a:srgbClr val="FF0000"/>
                </a:solidFill>
              </a:rPr>
              <a:t>Az LHC</a:t>
            </a:r>
            <a:endParaRPr lang="hu-HU">
              <a:solidFill>
                <a:srgbClr val="FF0000"/>
              </a:solidFill>
            </a:endParaRP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-34051" b="4718"/>
          <a:stretch/>
        </p:blipFill>
        <p:spPr>
          <a:xfrm>
            <a:off x="123209" y="-1124506"/>
            <a:ext cx="5301852" cy="4571323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t="-24820" b="-24820"/>
          <a:stretch>
            <a:fillRect/>
          </a:stretch>
        </p:blipFill>
        <p:spPr>
          <a:xfrm>
            <a:off x="4710940" y="2660494"/>
            <a:ext cx="4038600" cy="4525963"/>
          </a:xfrm>
        </p:spPr>
      </p:pic>
      <p:sp>
        <p:nvSpPr>
          <p:cNvPr id="15" name="Rectangle 14"/>
          <p:cNvSpPr/>
          <p:nvPr/>
        </p:nvSpPr>
        <p:spPr>
          <a:xfrm>
            <a:off x="2194683" y="558800"/>
            <a:ext cx="986375" cy="5651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667654" y="2819457"/>
            <a:ext cx="986375" cy="5651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Content Placeholder 5"/>
          <p:cNvSpPr txBox="1">
            <a:spLocks/>
          </p:cNvSpPr>
          <p:nvPr/>
        </p:nvSpPr>
        <p:spPr>
          <a:xfrm>
            <a:off x="5494914" y="1063061"/>
            <a:ext cx="3517670" cy="2716106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80000"/>
              </a:lnSpc>
              <a:buNone/>
            </a:pPr>
            <a:r>
              <a:rPr lang="hu-HU" sz="1800" b="1" dirty="0" smtClean="0">
                <a:solidFill>
                  <a:srgbClr val="800040"/>
                </a:solidFill>
              </a:rPr>
              <a:t>Remek teljesítmény 2011-12-ben!</a:t>
            </a:r>
          </a:p>
          <a:p>
            <a:pPr marL="0" indent="0">
              <a:lnSpc>
                <a:spcPct val="80000"/>
              </a:lnSpc>
              <a:buNone/>
            </a:pPr>
            <a:endParaRPr lang="hu-HU" sz="1800" b="1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hu-HU" sz="1800" b="1" dirty="0" smtClean="0"/>
              <a:t>Tömegközépponti energia: 14 TeV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1800" dirty="0" smtClean="0"/>
              <a:t>	7 TeV @ 2011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1800" dirty="0" smtClean="0"/>
              <a:t>	8 TeV @ 2012</a:t>
            </a:r>
            <a:endParaRPr lang="hu-HU" sz="1800" b="1" dirty="0" smtClean="0"/>
          </a:p>
          <a:p>
            <a:pPr marL="0" indent="0">
              <a:lnSpc>
                <a:spcPct val="80000"/>
              </a:lnSpc>
              <a:buNone/>
            </a:pPr>
            <a:r>
              <a:rPr lang="hu-HU" sz="1800" b="1" dirty="0" smtClean="0"/>
              <a:t>Csomag találkozás: 40 MHz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1800" dirty="0" smtClean="0"/>
              <a:t>	20 MHz @ 2011-12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hu-HU" sz="18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Adatrögzítés (ATLAS, CMS): 300 Hz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55503" y="3524565"/>
            <a:ext cx="406904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b="1" dirty="0"/>
              <a:t>Proton/csomag: 1.15∙10</a:t>
            </a:r>
            <a:r>
              <a:rPr lang="hu-HU" b="1" baseline="30000" dirty="0"/>
              <a:t>11</a:t>
            </a:r>
          </a:p>
          <a:p>
            <a:r>
              <a:rPr lang="hu-HU" dirty="0" smtClean="0"/>
              <a:t>	1.7</a:t>
            </a:r>
            <a:r>
              <a:rPr lang="hu-HU" dirty="0"/>
              <a:t>∙10</a:t>
            </a:r>
            <a:r>
              <a:rPr lang="hu-HU" baseline="30000" dirty="0"/>
              <a:t>11</a:t>
            </a:r>
            <a:r>
              <a:rPr lang="hu-HU" dirty="0"/>
              <a:t> @ 2012</a:t>
            </a:r>
            <a:endParaRPr lang="hu-HU" baseline="30000" dirty="0"/>
          </a:p>
          <a:p>
            <a:r>
              <a:rPr lang="hu-HU" b="1" dirty="0"/>
              <a:t>Csomag/nyaláb: 2808</a:t>
            </a:r>
          </a:p>
          <a:p>
            <a:r>
              <a:rPr lang="hu-HU" dirty="0" smtClean="0"/>
              <a:t>	1380 </a:t>
            </a:r>
            <a:r>
              <a:rPr lang="hu-HU" dirty="0"/>
              <a:t>@ 2012</a:t>
            </a:r>
          </a:p>
          <a:p>
            <a:r>
              <a:rPr lang="hu-HU" b="1" dirty="0" smtClean="0"/>
              <a:t>Pillanatnyi luminozitás: 10</a:t>
            </a:r>
            <a:r>
              <a:rPr lang="hu-HU" b="1" baseline="30000" dirty="0" smtClean="0"/>
              <a:t>34</a:t>
            </a:r>
            <a:r>
              <a:rPr lang="hu-HU" b="1" dirty="0" smtClean="0"/>
              <a:t> cm</a:t>
            </a:r>
            <a:r>
              <a:rPr lang="hu-HU" b="1" baseline="30000" dirty="0" smtClean="0"/>
              <a:t>-2</a:t>
            </a:r>
            <a:r>
              <a:rPr lang="hu-HU" b="1" dirty="0" smtClean="0"/>
              <a:t>s</a:t>
            </a:r>
            <a:r>
              <a:rPr lang="hu-HU" b="1" baseline="30000" dirty="0" smtClean="0"/>
              <a:t>-1</a:t>
            </a:r>
          </a:p>
          <a:p>
            <a:r>
              <a:rPr lang="hu-HU" dirty="0" smtClean="0"/>
              <a:t>	0.33∙10</a:t>
            </a:r>
            <a:r>
              <a:rPr lang="hu-HU" baseline="30000" dirty="0" smtClean="0"/>
              <a:t>34</a:t>
            </a:r>
            <a:r>
              <a:rPr lang="hu-HU" dirty="0" smtClean="0"/>
              <a:t> @ 2011</a:t>
            </a:r>
          </a:p>
          <a:p>
            <a:r>
              <a:rPr lang="hu-HU" dirty="0" smtClean="0"/>
              <a:t>	0.77∙10</a:t>
            </a:r>
            <a:r>
              <a:rPr lang="hu-HU" baseline="30000" dirty="0" smtClean="0"/>
              <a:t>34</a:t>
            </a:r>
            <a:r>
              <a:rPr lang="hu-HU" dirty="0" smtClean="0"/>
              <a:t> @ 2012</a:t>
            </a:r>
          </a:p>
          <a:p>
            <a:r>
              <a:rPr lang="hu-HU" b="1" dirty="0" smtClean="0"/>
              <a:t>Integrált luminozitás:</a:t>
            </a:r>
          </a:p>
          <a:p>
            <a:r>
              <a:rPr lang="hu-HU" dirty="0" smtClean="0"/>
              <a:t>	  0.04 fb</a:t>
            </a:r>
            <a:r>
              <a:rPr lang="hu-HU" baseline="30000" dirty="0" smtClean="0"/>
              <a:t>-1</a:t>
            </a:r>
            <a:r>
              <a:rPr lang="hu-HU" dirty="0" smtClean="0"/>
              <a:t> @ 2010 (“beindítás”)</a:t>
            </a:r>
          </a:p>
          <a:p>
            <a:r>
              <a:rPr lang="hu-HU" dirty="0" smtClean="0"/>
              <a:t>	  6.1   fb</a:t>
            </a:r>
            <a:r>
              <a:rPr lang="hu-HU" baseline="30000" dirty="0" smtClean="0"/>
              <a:t>-1</a:t>
            </a:r>
            <a:r>
              <a:rPr lang="hu-HU" dirty="0" smtClean="0"/>
              <a:t> @ 2011 (“megismerés”)</a:t>
            </a:r>
          </a:p>
          <a:p>
            <a:r>
              <a:rPr lang="hu-HU" dirty="0" smtClean="0"/>
              <a:t>	23.3   fb</a:t>
            </a:r>
            <a:r>
              <a:rPr lang="hu-HU" baseline="30000" dirty="0" smtClean="0"/>
              <a:t>-1</a:t>
            </a:r>
            <a:r>
              <a:rPr lang="hu-HU" dirty="0" smtClean="0"/>
              <a:t> @ 2012 (“termelés”)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0274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071"/>
    </mc:Choice>
    <mc:Fallback xmlns="">
      <p:transition xmlns:p14="http://schemas.microsoft.com/office/powerpoint/2010/main" spd="slow" advTm="3907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02385" y="3087313"/>
            <a:ext cx="4876800" cy="351155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5289072" y="2221643"/>
            <a:ext cx="3612325" cy="845661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 smtClean="0"/>
              <a:t>Különböző</a:t>
            </a:r>
            <a:r>
              <a:rPr lang="en-US" dirty="0" smtClean="0"/>
              <a:t> </a:t>
            </a:r>
            <a:r>
              <a:rPr lang="en-US" dirty="0" err="1" smtClean="0"/>
              <a:t>filozófia</a:t>
            </a:r>
            <a:r>
              <a:rPr lang="en-US" dirty="0" smtClean="0"/>
              <a:t> a </a:t>
            </a:r>
            <a:r>
              <a:rPr lang="en-US" dirty="0" err="1" smtClean="0"/>
              <a:t>tervezésben</a:t>
            </a:r>
            <a:endParaRPr lang="en-US" dirty="0" smtClean="0"/>
          </a:p>
          <a:p>
            <a:pPr marL="0" indent="0">
              <a:buNone/>
            </a:pPr>
            <a:r>
              <a:rPr lang="en-US" dirty="0" err="1" smtClean="0"/>
              <a:t>Hasonló</a:t>
            </a:r>
            <a:r>
              <a:rPr lang="en-US" dirty="0" smtClean="0"/>
              <a:t> </a:t>
            </a:r>
            <a:r>
              <a:rPr lang="en-US" dirty="0" err="1" smtClean="0"/>
              <a:t>felbontás</a:t>
            </a:r>
            <a:r>
              <a:rPr lang="en-US" dirty="0" smtClean="0"/>
              <a:t>, </a:t>
            </a:r>
            <a:r>
              <a:rPr lang="en-US" dirty="0" err="1" smtClean="0"/>
              <a:t>hatékonyság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724" y="419357"/>
            <a:ext cx="4786159" cy="3371477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3118521" y="3721677"/>
            <a:ext cx="1257300" cy="8683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cap="small" dirty="0" err="1" smtClean="0">
                <a:solidFill>
                  <a:srgbClr val="800000"/>
                </a:solidFill>
                <a:latin typeface="+mj-lt"/>
                <a:ea typeface="+mj-ea"/>
                <a:cs typeface="+mj-cs"/>
              </a:rPr>
              <a:t>C</a:t>
            </a:r>
            <a:r>
              <a:rPr kumimoji="0" lang="en-US" sz="32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MS</a:t>
            </a:r>
            <a:endParaRPr kumimoji="0" lang="en-US" sz="3200" b="0" i="0" u="none" strike="noStrike" kern="1200" cap="small" spc="0" normalizeH="0" baseline="0" noProof="0" dirty="0">
              <a:ln>
                <a:noFill/>
              </a:ln>
              <a:solidFill>
                <a:srgbClr val="8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58786" y="0"/>
            <a:ext cx="21852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  <a:cs typeface="Arial"/>
              </a:rPr>
              <a:t>Solenoid: 2T</a:t>
            </a:r>
          </a:p>
          <a:p>
            <a:r>
              <a:rPr lang="en-GB" sz="1200" dirty="0" smtClean="0">
                <a:solidFill>
                  <a:srgbClr val="000000"/>
                </a:solidFill>
                <a:latin typeface="Arial"/>
                <a:cs typeface="Arial"/>
              </a:rPr>
              <a:t>Toroid: 4T on superconductor</a:t>
            </a:r>
          </a:p>
          <a:p>
            <a:r>
              <a:rPr lang="en-GB" sz="1200" dirty="0">
                <a:solidFill>
                  <a:srgbClr val="000000"/>
                </a:solidFill>
                <a:latin typeface="Arial"/>
                <a:cs typeface="Arial"/>
              </a:rPr>
              <a:t>	 </a:t>
            </a:r>
            <a:r>
              <a:rPr lang="en-GB" sz="1200" dirty="0" smtClean="0">
                <a:solidFill>
                  <a:srgbClr val="000000"/>
                </a:solidFill>
                <a:latin typeface="Arial"/>
                <a:cs typeface="Arial"/>
              </a:rPr>
              <a:t>     non-uniform field</a:t>
            </a:r>
          </a:p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51042" y="616229"/>
            <a:ext cx="3792958" cy="15003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3078949" cy="623045"/>
          </a:xfrm>
        </p:spPr>
        <p:txBody>
          <a:bodyPr lIns="0" tIns="0" rIns="0" bIns="0">
            <a:normAutofit/>
          </a:bodyPr>
          <a:lstStyle/>
          <a:p>
            <a:r>
              <a:rPr lang="en-GB" sz="3600" dirty="0"/>
              <a:t>A </a:t>
            </a:r>
            <a:r>
              <a:rPr lang="en-GB" sz="3600" dirty="0" err="1" smtClean="0"/>
              <a:t>detektorok</a:t>
            </a:r>
            <a:endParaRPr lang="en-US" sz="3600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4682656" y="347466"/>
            <a:ext cx="1562100" cy="635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small" spc="0" normalizeH="0" baseline="0" noProof="0" dirty="0" smtClean="0">
                <a:ln>
                  <a:noFill/>
                </a:ln>
                <a:solidFill>
                  <a:srgbClr val="3366FF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ATLAS</a:t>
            </a:r>
            <a:endParaRPr kumimoji="0" lang="en-US" sz="3200" b="0" i="0" u="none" strike="noStrike" kern="1200" cap="small" spc="0" normalizeH="0" baseline="0" noProof="0" dirty="0">
              <a:ln>
                <a:noFill/>
              </a:ln>
              <a:solidFill>
                <a:srgbClr val="3366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" name="Content Placeholder 6"/>
          <p:cNvPicPr>
            <a:picLocks noGrp="1" noChangeAspect="1"/>
          </p:cNvPicPr>
          <p:nvPr>
            <p:ph idx="4294967295"/>
          </p:nvPr>
        </p:nvPicPr>
        <p:blipFill>
          <a:blip r:embed="rId5"/>
          <a:srcRect t="-9612" b="-9612"/>
          <a:stretch>
            <a:fillRect/>
          </a:stretch>
        </p:blipFill>
        <p:spPr>
          <a:xfrm>
            <a:off x="94070" y="4241506"/>
            <a:ext cx="3958553" cy="2407359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8AE8-6B16-624F-83C1-C2430C2EB95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060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207"/>
    </mc:Choice>
    <mc:Fallback xmlns="">
      <p:transition xmlns:p14="http://schemas.microsoft.com/office/powerpoint/2010/main" spd="slow" advTm="2220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9117" y="0"/>
            <a:ext cx="8110694" cy="1143000"/>
          </a:xfrm>
        </p:spPr>
        <p:txBody>
          <a:bodyPr/>
          <a:lstStyle/>
          <a:p>
            <a:r>
              <a:rPr lang="hu-HU" dirty="0" smtClean="0"/>
              <a:t>Proton-proton ütközés az ATLAS detektorban</a:t>
            </a:r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pic>
        <p:nvPicPr>
          <p:cNvPr id="11" name="oelectrontwomuonsmall.wmv">
            <a:hlinkClick r:id="" action="ppaction://media"/>
            <a:hlinkHover r:id="" action="ppaction://ole?verb=0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90500" y="1339850"/>
            <a:ext cx="8783638" cy="4940300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6599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346"/>
    </mc:Choice>
    <mc:Fallback xmlns="">
      <p:transition xmlns:p14="http://schemas.microsoft.com/office/powerpoint/2010/main" spd="slow" advTm="98346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  <p:extLst>
    <p:ext uri="{E180D4A7-C9FB-4DFB-919C-405C955672EB}">
      <p14:showEvtLst xmlns:p14="http://schemas.microsoft.com/office/powerpoint/2010/main">
        <p14:playEvt time="4682" objId="11"/>
        <p14:triggerEvt type="onClick" time="4682" objId="11"/>
        <p14:stopEvt time="77708" objId="11"/>
      </p14:showEvtLst>
    </p:ext>
  </p:extLs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Higgs-</a:t>
            </a:r>
            <a:r>
              <a:rPr lang="en-US" dirty="0" err="1" smtClean="0"/>
              <a:t>bozon</a:t>
            </a:r>
            <a:r>
              <a:rPr lang="en-US" dirty="0" smtClean="0"/>
              <a:t> </a:t>
            </a:r>
            <a:r>
              <a:rPr lang="en-US" dirty="0" err="1" smtClean="0"/>
              <a:t>keletkezés</a:t>
            </a:r>
            <a:r>
              <a:rPr lang="en-US" dirty="0" smtClean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LHC</a:t>
            </a:r>
            <a:r>
              <a:rPr lang="en-US" dirty="0"/>
              <a:t>-n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457200" y="1600201"/>
            <a:ext cx="8229600" cy="4525963"/>
          </a:xfrm>
          <a:prstGeom prst="rect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Content Placeholder 3" descr="feynman_Higgs_high-mass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49" r="-3349"/>
          <a:stretch>
            <a:fillRect/>
          </a:stretch>
        </p:blipFill>
        <p:spPr>
          <a:xfrm>
            <a:off x="463518" y="1600201"/>
            <a:ext cx="8229600" cy="4525963"/>
          </a:xfrm>
          <a:prstGeom prst="rect">
            <a:avLst/>
          </a:prstGeom>
          <a:solidFill>
            <a:schemeClr val="bg1">
              <a:alpha val="8000"/>
            </a:schemeClr>
          </a:solidFill>
        </p:spPr>
      </p:pic>
      <p:sp>
        <p:nvSpPr>
          <p:cNvPr id="9" name="TextBox 8"/>
          <p:cNvSpPr txBox="1"/>
          <p:nvPr/>
        </p:nvSpPr>
        <p:spPr>
          <a:xfrm>
            <a:off x="971600" y="1772816"/>
            <a:ext cx="118614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</a:rPr>
              <a:t>p</a:t>
            </a:r>
            <a:r>
              <a:rPr lang="en-US" sz="2800" dirty="0" smtClean="0">
                <a:solidFill>
                  <a:srgbClr val="000000"/>
                </a:solidFill>
              </a:rPr>
              <a:t>roton</a:t>
            </a:r>
            <a:endParaRPr lang="en-US" sz="28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6177" y="5347386"/>
            <a:ext cx="1544334" cy="430887"/>
          </a:xfrm>
          <a:prstGeom prst="rect">
            <a:avLst/>
          </a:prstGeom>
          <a:solidFill>
            <a:schemeClr val="bg1"/>
          </a:solidFill>
        </p:spPr>
        <p:txBody>
          <a:bodyPr wrap="square" tIns="0" bIns="0" rtlCol="0">
            <a:spAutoFit/>
          </a:bodyPr>
          <a:lstStyle/>
          <a:p>
            <a:r>
              <a:rPr lang="en-US" sz="2800" dirty="0" smtClean="0"/>
              <a:t>   </a:t>
            </a:r>
            <a:r>
              <a:rPr lang="en-US" sz="2800" dirty="0" smtClean="0">
                <a:solidFill>
                  <a:srgbClr val="000000"/>
                </a:solidFill>
              </a:rPr>
              <a:t>proton </a:t>
            </a:r>
            <a:r>
              <a:rPr lang="en-US" sz="2800" dirty="0" smtClean="0"/>
              <a:t>  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936326" y="2533883"/>
            <a:ext cx="58447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  </a:t>
            </a:r>
            <a:r>
              <a:rPr lang="en-US" sz="2800" i="1" dirty="0" smtClean="0">
                <a:solidFill>
                  <a:srgbClr val="000000"/>
                </a:solidFill>
              </a:rPr>
              <a:t>Z   </a:t>
            </a:r>
            <a:endParaRPr lang="en-US" sz="2800" i="1" baseline="30000" dirty="0">
              <a:solidFill>
                <a:srgbClr val="00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36326" y="4410615"/>
            <a:ext cx="58447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  </a:t>
            </a:r>
            <a:r>
              <a:rPr lang="en-US" sz="2800" i="1" dirty="0" smtClean="0">
                <a:solidFill>
                  <a:srgbClr val="000000"/>
                </a:solidFill>
              </a:rPr>
              <a:t>Z  </a:t>
            </a:r>
            <a:endParaRPr lang="en-US" sz="2800" i="1" baseline="300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720021" y="1772816"/>
            <a:ext cx="591196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i="1" dirty="0" smtClean="0">
                <a:solidFill>
                  <a:srgbClr val="000000"/>
                </a:solidFill>
              </a:rPr>
              <a:t>e</a:t>
            </a:r>
            <a:r>
              <a:rPr lang="en-US" sz="2800" i="1" baseline="30000" dirty="0" smtClean="0">
                <a:solidFill>
                  <a:srgbClr val="000000"/>
                </a:solidFill>
              </a:rPr>
              <a:t>+</a:t>
            </a:r>
            <a:endParaRPr lang="en-US" sz="2800" i="1" baseline="300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81989" y="4149004"/>
            <a:ext cx="55229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i="1" dirty="0">
                <a:solidFill>
                  <a:srgbClr val="000000"/>
                </a:solidFill>
              </a:rPr>
              <a:t>μ</a:t>
            </a:r>
            <a:r>
              <a:rPr lang="en-US" sz="2800" i="1" baseline="30000" dirty="0" smtClean="0">
                <a:solidFill>
                  <a:srgbClr val="000000"/>
                </a:solidFill>
              </a:rPr>
              <a:t>+</a:t>
            </a:r>
            <a:endParaRPr lang="en-US" sz="2800" i="1" baseline="300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156245" y="2552855"/>
            <a:ext cx="53055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000000"/>
                </a:solidFill>
              </a:rPr>
              <a:t>e</a:t>
            </a:r>
            <a:r>
              <a:rPr lang="en-US" sz="2800" i="1" baseline="30000" dirty="0" smtClean="0">
                <a:solidFill>
                  <a:srgbClr val="000000"/>
                </a:solidFill>
              </a:rPr>
              <a:t>−</a:t>
            </a:r>
            <a:endParaRPr lang="en-US" sz="2800" i="1" baseline="30000" dirty="0">
              <a:solidFill>
                <a:srgbClr val="0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40313" y="4998077"/>
            <a:ext cx="552298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000000"/>
                </a:solidFill>
              </a:rPr>
              <a:t>μ</a:t>
            </a:r>
            <a:r>
              <a:rPr lang="en-US" sz="2800" i="1" baseline="30000" dirty="0" smtClean="0">
                <a:solidFill>
                  <a:srgbClr val="000000"/>
                </a:solidFill>
              </a:rPr>
              <a:t>−</a:t>
            </a:r>
            <a:endParaRPr lang="en-US" sz="2800" i="1" baseline="30000" dirty="0">
              <a:solidFill>
                <a:srgbClr val="00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981773" y="3057103"/>
            <a:ext cx="535774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dirty="0" smtClean="0"/>
              <a:t> </a:t>
            </a:r>
            <a:r>
              <a:rPr lang="en-US" sz="2800" i="1" dirty="0" smtClean="0">
                <a:solidFill>
                  <a:srgbClr val="000000"/>
                </a:solidFill>
              </a:rPr>
              <a:t>H</a:t>
            </a:r>
            <a:endParaRPr lang="en-US" sz="2800" i="1" baseline="30000" dirty="0">
              <a:solidFill>
                <a:srgbClr val="0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062525" y="2552855"/>
            <a:ext cx="530557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i="1" dirty="0" smtClean="0">
                <a:solidFill>
                  <a:srgbClr val="000000"/>
                </a:solidFill>
              </a:rPr>
              <a:t>e</a:t>
            </a:r>
            <a:r>
              <a:rPr lang="en-US" sz="2800" i="1" baseline="30000" dirty="0" smtClean="0">
                <a:solidFill>
                  <a:srgbClr val="000000"/>
                </a:solidFill>
              </a:rPr>
              <a:t>−</a:t>
            </a:r>
            <a:endParaRPr lang="en-US" sz="2800" i="1" baseline="30000" dirty="0">
              <a:solidFill>
                <a:srgbClr val="000000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654997" y="3954576"/>
            <a:ext cx="80399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54999" y="3623693"/>
            <a:ext cx="75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t (</a:t>
            </a:r>
            <a:r>
              <a:rPr lang="en-US" dirty="0" err="1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idő</a:t>
            </a:r>
            <a:r>
              <a:rPr lang="en-US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</a:rPr>
              <a:t>)</a:t>
            </a:r>
            <a:endParaRPr lang="en-US" dirty="0">
              <a:ln>
                <a:solidFill>
                  <a:schemeClr val="accent1">
                    <a:lumMod val="75000"/>
                  </a:schemeClr>
                </a:solidFill>
              </a:ln>
            </a:endParaRPr>
          </a:p>
        </p:txBody>
      </p:sp>
      <p:pic>
        <p:nvPicPr>
          <p:cNvPr id="21" name="Picture 20" descr="222018_487444804661540_498199744_n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410" y="4891143"/>
            <a:ext cx="472096" cy="465081"/>
          </a:xfrm>
          <a:prstGeom prst="rect">
            <a:avLst/>
          </a:prstGeom>
        </p:spPr>
      </p:pic>
      <p:pic>
        <p:nvPicPr>
          <p:cNvPr id="22" name="Picture 21" descr="222018_487444804661540_498199744_n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6195" y="2121573"/>
            <a:ext cx="472096" cy="465081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3680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725"/>
    </mc:Choice>
    <mc:Fallback xmlns="">
      <p:transition xmlns:p14="http://schemas.microsoft.com/office/powerpoint/2010/main" spd="slow" advTm="3272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H ➝ </a:t>
            </a:r>
            <a:r>
              <a:rPr lang="en-US" sz="4000" dirty="0" err="1"/>
              <a:t>ZZ</a:t>
            </a:r>
            <a:r>
              <a:rPr lang="en-US" sz="4000" baseline="30000" dirty="0"/>
              <a:t>*</a:t>
            </a:r>
            <a:r>
              <a:rPr lang="en-US" sz="4000" dirty="0"/>
              <a:t> ➝ </a:t>
            </a:r>
            <a:r>
              <a:rPr lang="en-US" sz="4000" dirty="0" smtClean="0"/>
              <a:t>4</a:t>
            </a:r>
            <a:r>
              <a:rPr lang="en-US" sz="4000" cap="none" dirty="0" smtClean="0"/>
              <a:t>l</a:t>
            </a:r>
            <a:r>
              <a:rPr lang="en-US" sz="4000" dirty="0" smtClean="0"/>
              <a:t>: </a:t>
            </a:r>
            <a:r>
              <a:rPr lang="en-US" sz="4000" dirty="0" err="1" smtClean="0"/>
              <a:t>felfedezés</a:t>
            </a:r>
            <a:r>
              <a:rPr lang="en-US" sz="4000" dirty="0" smtClean="0"/>
              <a:t> </a:t>
            </a:r>
            <a:r>
              <a:rPr lang="en-US" sz="4000" dirty="0" err="1" smtClean="0"/>
              <a:t>folyamata</a:t>
            </a:r>
            <a:endParaRPr lang="en-US" dirty="0"/>
          </a:p>
        </p:txBody>
      </p:sp>
      <p:pic>
        <p:nvPicPr>
          <p:cNvPr id="7" name="4l-FixedScale-NoMuProf2.gif">
            <a:hlinkClick r:id="" action="ppaction://media"/>
            <a:hlinkHover r:id="" action="ppaction://ole?verb=0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t="6" b="5820"/>
          <a:stretch/>
        </p:blipFill>
        <p:spPr>
          <a:xfrm>
            <a:off x="1160445" y="1477138"/>
            <a:ext cx="5508625" cy="5031340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6563929" y="4092181"/>
            <a:ext cx="28668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 err="1">
                <a:solidFill>
                  <a:srgbClr val="FF0000"/>
                </a:solidFill>
              </a:rPr>
              <a:t>Jelentős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err="1">
                <a:solidFill>
                  <a:srgbClr val="FF0000"/>
                </a:solidFill>
              </a:rPr>
              <a:t>háttér</a:t>
            </a:r>
            <a:r>
              <a:rPr lang="en-US" sz="2200" dirty="0">
                <a:solidFill>
                  <a:srgbClr val="FF0000"/>
                </a:solidFill>
              </a:rPr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/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>
                <a:solidFill>
                  <a:srgbClr val="FF0000"/>
                </a:solidFill>
              </a:rPr>
              <a:t>SM </a:t>
            </a:r>
            <a:r>
              <a:rPr lang="en-US" sz="2200" dirty="0" err="1" smtClean="0">
                <a:solidFill>
                  <a:srgbClr val="FF0000"/>
                </a:solidFill>
              </a:rPr>
              <a:t>folyamatokból</a:t>
            </a:r>
            <a:r>
              <a:rPr lang="en-US" sz="2200" dirty="0">
                <a:solidFill>
                  <a:srgbClr val="FF0000"/>
                </a:solidFill>
              </a:rPr>
              <a:t>!</a:t>
            </a:r>
            <a:endParaRPr lang="en-GB" sz="22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36748" y="893594"/>
            <a:ext cx="71145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Higgs-</a:t>
            </a:r>
            <a:r>
              <a:rPr lang="en-GB" sz="2400" dirty="0" err="1" smtClean="0">
                <a:solidFill>
                  <a:srgbClr val="000000"/>
                </a:solidFill>
              </a:rPr>
              <a:t>jelölt</a:t>
            </a:r>
            <a:r>
              <a:rPr lang="en-GB" sz="2400" dirty="0" smtClean="0">
                <a:solidFill>
                  <a:srgbClr val="000000"/>
                </a:solidFill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</a:rPr>
              <a:t>eseményekben</a:t>
            </a:r>
            <a:r>
              <a:rPr lang="en-GB" sz="2400" dirty="0" smtClean="0">
                <a:solidFill>
                  <a:srgbClr val="000000"/>
                </a:solidFill>
              </a:rPr>
              <a:t> </a:t>
            </a:r>
            <a:r>
              <a:rPr lang="en-GB" sz="2400" dirty="0" err="1" smtClean="0">
                <a:solidFill>
                  <a:srgbClr val="000000"/>
                </a:solidFill>
              </a:rPr>
              <a:t>rekonstruált</a:t>
            </a:r>
            <a:r>
              <a:rPr lang="en-GB" sz="2400" dirty="0" smtClean="0">
                <a:solidFill>
                  <a:srgbClr val="000000"/>
                </a:solidFill>
              </a:rPr>
              <a:t> 4-lepton </a:t>
            </a:r>
            <a:r>
              <a:rPr lang="en-GB" sz="2400" dirty="0" err="1" smtClean="0">
                <a:solidFill>
                  <a:srgbClr val="000000"/>
                </a:solidFill>
              </a:rPr>
              <a:t>tömeg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74639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19"/>
    </mc:Choice>
    <mc:Fallback xmlns="">
      <p:transition xmlns:p14="http://schemas.microsoft.com/office/powerpoint/2010/main" spd="slow" advTm="45919"/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 mute="1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</p:childTnLst>
        </p:cTn>
      </p:par>
    </p:tnLst>
  </p:timing>
  <p:extLst>
    <p:ext uri="{E180D4A7-C9FB-4DFB-919C-405C955672EB}">
      <p14:showEvtLst xmlns:p14="http://schemas.microsoft.com/office/powerpoint/2010/main">
        <p14:playEvt time="4050" objId="7"/>
        <p14:triggerEvt type="onClick" time="4050" objId="7"/>
        <p14:pauseEvt time="27309" objId="7"/>
        <p14:resumeEvt time="34029" objId="7"/>
        <p14:stopEvt time="45919" objId="7"/>
      </p14:showEvtLst>
    </p:ext>
  </p:extLs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2734" y="752069"/>
            <a:ext cx="4582417" cy="33411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331" y="0"/>
            <a:ext cx="8229600" cy="1042404"/>
          </a:xfrm>
        </p:spPr>
        <p:txBody>
          <a:bodyPr/>
          <a:lstStyle/>
          <a:p>
            <a:r>
              <a:rPr lang="en-US" dirty="0"/>
              <a:t>H ➝ </a:t>
            </a:r>
            <a:r>
              <a:rPr lang="en-US" dirty="0" err="1"/>
              <a:t>ZZ</a:t>
            </a:r>
            <a:r>
              <a:rPr lang="en-US" baseline="30000" dirty="0"/>
              <a:t>*</a:t>
            </a:r>
            <a:r>
              <a:rPr lang="en-US" dirty="0"/>
              <a:t> ➝ </a:t>
            </a:r>
            <a:r>
              <a:rPr lang="en-US" dirty="0" smtClean="0"/>
              <a:t>4</a:t>
            </a:r>
            <a:r>
              <a:rPr lang="en-US" cap="none" dirty="0" smtClean="0"/>
              <a:t>l</a:t>
            </a:r>
            <a:endParaRPr lang="en-US" dirty="0"/>
          </a:p>
        </p:txBody>
      </p:sp>
      <p:pic>
        <p:nvPicPr>
          <p:cNvPr id="10" name="Content Placeholder 9" descr="SM_Zgg_Feynman.tiff"/>
          <p:cNvPicPr>
            <a:picLocks noGrp="1" noChangeAspect="1"/>
          </p:cNvPicPr>
          <p:nvPr>
            <p:ph sz="half" idx="1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0" b="565"/>
          <a:stretch/>
        </p:blipFill>
        <p:spPr>
          <a:xfrm>
            <a:off x="3107921" y="4342911"/>
            <a:ext cx="2420873" cy="1976453"/>
          </a:xfrm>
          <a:ln w="38100">
            <a:solidFill>
              <a:srgbClr val="6600CC"/>
            </a:solidFill>
          </a:ln>
        </p:spPr>
      </p:pic>
      <p:pic>
        <p:nvPicPr>
          <p:cNvPr id="9" name="Content Placeholder 8" descr="SM_ZZ_Feynman.tiff"/>
          <p:cNvPicPr>
            <a:picLocks noGrp="1" noChangeAspect="1"/>
          </p:cNvPicPr>
          <p:nvPr>
            <p:ph sz="half" idx="2"/>
          </p:nvPr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" b="477"/>
          <a:stretch/>
        </p:blipFill>
        <p:spPr>
          <a:xfrm>
            <a:off x="5719223" y="4355240"/>
            <a:ext cx="1851201" cy="1976453"/>
          </a:xfrm>
          <a:ln w="38100">
            <a:solidFill>
              <a:schemeClr val="tx2">
                <a:lumMod val="60000"/>
                <a:lumOff val="40000"/>
              </a:schemeClr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5505765" y="3698697"/>
            <a:ext cx="5603" cy="631885"/>
          </a:xfrm>
          <a:prstGeom prst="straightConnector1">
            <a:avLst/>
          </a:prstGeom>
          <a:ln w="38100">
            <a:solidFill>
              <a:srgbClr val="6600CC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7070783" y="3316498"/>
            <a:ext cx="6454" cy="1014086"/>
          </a:xfrm>
          <a:prstGeom prst="straightConnector1">
            <a:avLst/>
          </a:prstGeom>
          <a:ln w="38100"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SM_Zbb_Feynman.tif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35" y="4342912"/>
            <a:ext cx="2420267" cy="1976452"/>
          </a:xfrm>
          <a:prstGeom prst="rect">
            <a:avLst/>
          </a:prstGeom>
          <a:ln w="38100">
            <a:solidFill>
              <a:srgbClr val="6600CC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1222068" y="1554616"/>
            <a:ext cx="479428" cy="2700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201853" y="3201848"/>
            <a:ext cx="479428" cy="23006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1521504" y="1773284"/>
            <a:ext cx="2177400" cy="1740477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3686575" y="2835667"/>
            <a:ext cx="1713825" cy="12329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49101" y="3499687"/>
            <a:ext cx="2202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Jel</a:t>
            </a:r>
            <a:r>
              <a:rPr lang="en-GB" b="1" dirty="0" smtClean="0">
                <a:solidFill>
                  <a:srgbClr val="FF0000"/>
                </a:solidFill>
              </a:rPr>
              <a:t> (Higgs </a:t>
            </a:r>
            <a:r>
              <a:rPr lang="en-GB" b="1" dirty="0" err="1" smtClean="0">
                <a:solidFill>
                  <a:srgbClr val="FF0000"/>
                </a:solidFill>
              </a:rPr>
              <a:t>keletkezés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602268" y="6307684"/>
            <a:ext cx="2288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400080"/>
                </a:solidFill>
              </a:rPr>
              <a:t>Háttér</a:t>
            </a:r>
            <a:r>
              <a:rPr lang="en-GB" b="1" dirty="0" smtClean="0">
                <a:solidFill>
                  <a:srgbClr val="400080"/>
                </a:solidFill>
              </a:rPr>
              <a:t> (</a:t>
            </a:r>
            <a:r>
              <a:rPr lang="en-GB" b="1" dirty="0" err="1" smtClean="0">
                <a:solidFill>
                  <a:srgbClr val="400080"/>
                </a:solidFill>
              </a:rPr>
              <a:t>csökkenthető</a:t>
            </a:r>
            <a:r>
              <a:rPr lang="en-GB" b="1" dirty="0" smtClean="0">
                <a:solidFill>
                  <a:srgbClr val="400080"/>
                </a:solidFill>
              </a:rPr>
              <a:t>)</a:t>
            </a:r>
            <a:endParaRPr lang="en-GB" b="1" dirty="0">
              <a:solidFill>
                <a:srgbClr val="40008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595084" y="5245944"/>
            <a:ext cx="14141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Háttér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b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</a:t>
            </a:r>
            <a:r>
              <a:rPr lang="en-GB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azonos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b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r>
              <a:rPr lang="en-GB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végállapot</a:t>
            </a:r>
            <a:r>
              <a:rPr lang="en-GB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!)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Picture 2" descr="H2ZZ.tif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2" t="5776" r="1820" b="8158"/>
          <a:stretch/>
        </p:blipFill>
        <p:spPr>
          <a:xfrm>
            <a:off x="1602630" y="1846998"/>
            <a:ext cx="1960647" cy="1527300"/>
          </a:xfrm>
          <a:prstGeom prst="rect">
            <a:avLst/>
          </a:prstGeom>
        </p:spPr>
      </p:pic>
      <p:sp>
        <p:nvSpPr>
          <p:cNvPr id="8" name="Right Triangle 7"/>
          <p:cNvSpPr/>
          <p:nvPr/>
        </p:nvSpPr>
        <p:spPr>
          <a:xfrm>
            <a:off x="1574855" y="3146926"/>
            <a:ext cx="641509" cy="340094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Triangle 23"/>
          <p:cNvSpPr/>
          <p:nvPr/>
        </p:nvSpPr>
        <p:spPr>
          <a:xfrm flipV="1">
            <a:off x="1565517" y="1807166"/>
            <a:ext cx="1024566" cy="330090"/>
          </a:xfrm>
          <a:prstGeom prst="rtTriangl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17</a:t>
            </a:fld>
            <a:endParaRPr lang="fr-FR"/>
          </a:p>
        </p:txBody>
      </p:sp>
      <p:sp>
        <p:nvSpPr>
          <p:cNvPr id="17" name="TextBox 16"/>
          <p:cNvSpPr txBox="1"/>
          <p:nvPr/>
        </p:nvSpPr>
        <p:spPr>
          <a:xfrm>
            <a:off x="515154" y="862679"/>
            <a:ext cx="2672827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hu-HU" sz="2000" dirty="0" smtClean="0">
                <a:solidFill>
                  <a:srgbClr val="000090"/>
                </a:solidFill>
              </a:rPr>
              <a:t>Magas jel / háttér arány</a:t>
            </a:r>
          </a:p>
          <a:p>
            <a:r>
              <a:rPr lang="hu-HU" sz="2000" dirty="0" smtClean="0">
                <a:solidFill>
                  <a:srgbClr val="000090"/>
                </a:solidFill>
              </a:rPr>
              <a:t>Kitűnő tömegfelbontás</a:t>
            </a:r>
            <a:endParaRPr lang="hu-HU" sz="20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933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593"/>
    </mc:Choice>
    <mc:Fallback xmlns="">
      <p:transition xmlns:p14="http://schemas.microsoft.com/office/powerpoint/2010/main" spd="slow" advTm="6759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H ➝ WW ➝ </a:t>
            </a:r>
            <a:r>
              <a:rPr lang="hu-HU" cap="none" dirty="0"/>
              <a:t>μ</a:t>
            </a:r>
            <a:r>
              <a:rPr lang="hu-HU" cap="none" dirty="0" smtClean="0"/>
              <a:t>ν </a:t>
            </a:r>
            <a:r>
              <a:rPr lang="hu-HU" cap="none" dirty="0"/>
              <a:t>μν</a:t>
            </a:r>
            <a:r>
              <a:rPr lang="hu-HU" cap="none" baseline="30000" dirty="0"/>
              <a:t>   </a:t>
            </a:r>
            <a:r>
              <a:rPr lang="hu-HU" dirty="0"/>
              <a:t>esemény jelölt</a:t>
            </a:r>
            <a:endParaRPr lang="en-GB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/>
          <a:srcRect l="672" r="672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b="45643"/>
          <a:stretch/>
        </p:blipFill>
        <p:spPr>
          <a:xfrm>
            <a:off x="160808" y="4538331"/>
            <a:ext cx="3203778" cy="1370211"/>
          </a:xfrm>
          <a:prstGeom prst="rect">
            <a:avLst/>
          </a:prstGeom>
          <a:ln w="38100">
            <a:solidFill>
              <a:srgbClr val="800040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2449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494"/>
    </mc:Choice>
    <mc:Fallback xmlns="">
      <p:transition xmlns:p14="http://schemas.microsoft.com/office/powerpoint/2010/main" spd="slow" advTm="2749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108" y="123618"/>
            <a:ext cx="6453431" cy="64534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864" y="162569"/>
            <a:ext cx="2427536" cy="8683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H➝𝛾𝛾 </a:t>
            </a:r>
            <a:br>
              <a:rPr lang="en-US" dirty="0" smtClean="0"/>
            </a:br>
            <a:r>
              <a:rPr lang="en-US" dirty="0" err="1" smtClean="0"/>
              <a:t>esemény</a:t>
            </a:r>
            <a:r>
              <a:rPr lang="en-US" dirty="0" smtClean="0"/>
              <a:t> </a:t>
            </a:r>
            <a:r>
              <a:rPr lang="en-US" dirty="0" err="1" smtClean="0"/>
              <a:t>jelölt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24922" y="2540193"/>
            <a:ext cx="2894016" cy="1780217"/>
            <a:chOff x="-187382" y="1509541"/>
            <a:chExt cx="2894016" cy="1780217"/>
          </a:xfrm>
        </p:grpSpPr>
        <p:sp>
          <p:nvSpPr>
            <p:cNvPr id="4" name="Rectangle 3"/>
            <p:cNvSpPr/>
            <p:nvPr/>
          </p:nvSpPr>
          <p:spPr>
            <a:xfrm>
              <a:off x="135331" y="1832270"/>
              <a:ext cx="2571303" cy="1457488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  <a:ln w="38100">
              <a:solidFill>
                <a:srgbClr val="800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/>
            <a:srcRect r="23031" b="45643"/>
            <a:stretch/>
          </p:blipFill>
          <p:spPr>
            <a:xfrm>
              <a:off x="145687" y="1846672"/>
              <a:ext cx="2465933" cy="1370211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9" name="TextBox 8"/>
            <p:cNvSpPr txBox="1"/>
            <p:nvPr/>
          </p:nvSpPr>
          <p:spPr>
            <a:xfrm>
              <a:off x="2191575" y="2776095"/>
              <a:ext cx="257601" cy="128240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0"/>
                </a:lnSpc>
              </a:pPr>
              <a:r>
                <a:rPr lang="en-GB" sz="1400" dirty="0" smtClean="0">
                  <a:solidFill>
                    <a:srgbClr val="000000"/>
                  </a:solidFill>
                </a:rPr>
                <a:t>𝛾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203756" y="2072750"/>
              <a:ext cx="206070" cy="261610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</p:spPr>
          <p:txBody>
            <a:bodyPr wrap="square" bIns="0" rtlCol="0">
              <a:spAutoFit/>
            </a:bodyPr>
            <a:lstStyle/>
            <a:p>
              <a:r>
                <a:rPr lang="en-GB" sz="1400" dirty="0" smtClean="0">
                  <a:solidFill>
                    <a:srgbClr val="000000"/>
                  </a:solidFill>
                </a:rPr>
                <a:t>𝛾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397125" y="2152650"/>
              <a:ext cx="88900" cy="114300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-187382" y="1509541"/>
              <a:ext cx="184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870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911"/>
    </mc:Choice>
    <mc:Fallback xmlns="">
      <p:transition xmlns:p14="http://schemas.microsoft.com/office/powerpoint/2010/main" spd="slow" advTm="4591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DG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584"/>
          <a:stretch/>
        </p:blipFill>
        <p:spPr>
          <a:xfrm>
            <a:off x="2627786" y="5515175"/>
            <a:ext cx="3198301" cy="891968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pic>
        <p:nvPicPr>
          <p:cNvPr id="15" name="Picture 14" descr="LeTemp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752" y="1379327"/>
            <a:ext cx="2221577" cy="2818485"/>
          </a:xfrm>
          <a:prstGeom prst="rect">
            <a:avLst/>
          </a:prstGeom>
          <a:ln w="25400">
            <a:solidFill>
              <a:srgbClr val="800000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 dirty="0"/>
          </a:p>
        </p:txBody>
      </p:sp>
      <p:pic>
        <p:nvPicPr>
          <p:cNvPr id="11" name="Picture 10" descr="BBCfrontpage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" t="11531" r="5950" b="32911"/>
          <a:stretch/>
        </p:blipFill>
        <p:spPr>
          <a:xfrm>
            <a:off x="96042" y="274639"/>
            <a:ext cx="4477608" cy="3000755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pic>
        <p:nvPicPr>
          <p:cNvPr id="12" name="Picture 11" descr="GoogleNews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" t="5528" r="31084" b="21047"/>
          <a:stretch/>
        </p:blipFill>
        <p:spPr>
          <a:xfrm>
            <a:off x="1539466" y="2368926"/>
            <a:ext cx="5100933" cy="3146249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pic>
        <p:nvPicPr>
          <p:cNvPr id="13" name="Picture 12" descr="PastedGraphic-1.tif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3" t="7365" r="30429" b="3077"/>
          <a:stretch/>
        </p:blipFill>
        <p:spPr>
          <a:xfrm>
            <a:off x="5377539" y="3497607"/>
            <a:ext cx="3742735" cy="295292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8"/>
          <a:srcRect l="-1020" r="287"/>
          <a:stretch/>
        </p:blipFill>
        <p:spPr>
          <a:xfrm>
            <a:off x="96044" y="3340230"/>
            <a:ext cx="2420049" cy="3159223"/>
          </a:xfr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477158" y="274640"/>
            <a:ext cx="4643117" cy="953969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000" dirty="0" smtClean="0"/>
              <a:t>Higgs: </a:t>
            </a:r>
            <a:r>
              <a:rPr lang="en-US" sz="4000" dirty="0" err="1" smtClean="0"/>
              <a:t>felfedezés</a:t>
            </a:r>
            <a:r>
              <a:rPr lang="en-US" sz="4000" dirty="0" smtClean="0"/>
              <a:t>!!!</a:t>
            </a:r>
            <a:br>
              <a:rPr lang="en-US" sz="4000" dirty="0" smtClean="0"/>
            </a:br>
            <a:r>
              <a:rPr lang="en-US" sz="4000" dirty="0" smtClean="0"/>
              <a:t>2012. </a:t>
            </a:r>
            <a:r>
              <a:rPr lang="en-US" sz="4000" dirty="0" err="1" smtClean="0"/>
              <a:t>július</a:t>
            </a:r>
            <a:r>
              <a:rPr lang="en-US" sz="4000" dirty="0" smtClean="0"/>
              <a:t> 4.</a:t>
            </a:r>
            <a:endParaRPr lang="en-US" sz="40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9"/>
          <a:srcRect l="-606" r="3086" b="7948"/>
          <a:stretch/>
        </p:blipFill>
        <p:spPr>
          <a:xfrm>
            <a:off x="4108380" y="1379327"/>
            <a:ext cx="2618119" cy="3119135"/>
          </a:xfr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1881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677"/>
    </mc:Choice>
    <mc:Fallback xmlns="">
      <p:transition xmlns:p14="http://schemas.microsoft.com/office/powerpoint/2010/main" spd="slow" advTm="4567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VBF</a:t>
            </a:r>
            <a:r>
              <a:rPr lang="en-US" dirty="0"/>
              <a:t> H➝</a:t>
            </a:r>
            <a:r>
              <a:rPr lang="en-US" cap="none" dirty="0" smtClean="0"/>
              <a:t>𝜏𝜏(➝</a:t>
            </a:r>
            <a:r>
              <a:rPr lang="en-US" cap="none" dirty="0" err="1" smtClean="0"/>
              <a:t>eμ</a:t>
            </a:r>
            <a:r>
              <a:rPr lang="en-US" cap="none" dirty="0" smtClean="0"/>
              <a:t>)</a:t>
            </a:r>
            <a:r>
              <a:rPr lang="en-US" dirty="0" smtClean="0"/>
              <a:t> </a:t>
            </a:r>
            <a:r>
              <a:rPr lang="en-US" dirty="0" err="1"/>
              <a:t>esemény</a:t>
            </a:r>
            <a:r>
              <a:rPr lang="en-US" dirty="0"/>
              <a:t> </a:t>
            </a:r>
            <a:r>
              <a:rPr lang="en-US" dirty="0" err="1"/>
              <a:t>jelölt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rcRect l="3879" r="3879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 rotWithShape="1">
          <a:blip r:embed="rId4"/>
          <a:srcRect t="-1045" r="49141" b="2305"/>
          <a:stretch/>
        </p:blipFill>
        <p:spPr>
          <a:xfrm>
            <a:off x="5074316" y="922589"/>
            <a:ext cx="1730522" cy="1170990"/>
          </a:xfrm>
          <a:prstGeom prst="rect">
            <a:avLst/>
          </a:prstGeom>
          <a:ln w="38100">
            <a:solidFill>
              <a:srgbClr val="800040"/>
            </a:solidFill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39302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rcRect l="2179" r="2179"/>
          <a:stretch>
            <a:fillRect/>
          </a:stretch>
        </p:blipFill>
        <p:spPr/>
      </p:pic>
      <p:sp>
        <p:nvSpPr>
          <p:cNvPr id="4" name="Rectangle 3"/>
          <p:cNvSpPr/>
          <p:nvPr/>
        </p:nvSpPr>
        <p:spPr>
          <a:xfrm>
            <a:off x="1809032" y="922587"/>
            <a:ext cx="2048640" cy="1773285"/>
          </a:xfrm>
          <a:prstGeom prst="rect">
            <a:avLst/>
          </a:prstGeom>
          <a:solidFill>
            <a:schemeClr val="bg1"/>
          </a:solidFill>
          <a:ln w="38100">
            <a:solidFill>
              <a:srgbClr val="8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ZH</a:t>
            </a:r>
            <a:r>
              <a:rPr lang="en-US" dirty="0" smtClean="0"/>
              <a:t> (</a:t>
            </a:r>
            <a:r>
              <a:rPr lang="en-US" dirty="0" err="1" smtClean="0"/>
              <a:t>H➝</a:t>
            </a:r>
            <a:r>
              <a:rPr lang="en-US" cap="none" dirty="0" err="1" smtClean="0"/>
              <a:t>bb</a:t>
            </a:r>
            <a:r>
              <a:rPr lang="en-US" cap="none" dirty="0" smtClean="0"/>
              <a:t>)</a:t>
            </a:r>
            <a:r>
              <a:rPr lang="en-US" dirty="0" smtClean="0"/>
              <a:t> </a:t>
            </a:r>
            <a:r>
              <a:rPr lang="en-US" dirty="0" err="1"/>
              <a:t>esemény</a:t>
            </a:r>
            <a:r>
              <a:rPr lang="en-US" dirty="0"/>
              <a:t> </a:t>
            </a:r>
            <a:r>
              <a:rPr lang="en-US" dirty="0" err="1" smtClean="0"/>
              <a:t>jelölt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09867" y="1006461"/>
            <a:ext cx="1855207" cy="1623306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502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464"/>
    </mc:Choice>
    <mc:Fallback xmlns="">
      <p:transition xmlns:p14="http://schemas.microsoft.com/office/powerpoint/2010/main" spd="slow" advTm="1546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Content Placeholder 6"/>
          <p:cNvPicPr>
            <a:picLocks noGrp="1" noChangeAspect="1"/>
          </p:cNvPicPr>
          <p:nvPr>
            <p:ph sz="quarter" idx="16"/>
          </p:nvPr>
        </p:nvPicPr>
        <p:blipFill rotWithShape="1">
          <a:blip r:embed="rId2"/>
          <a:srcRect l="-26830" r="-26830"/>
          <a:stretch/>
        </p:blipFill>
        <p:spPr>
          <a:xfrm>
            <a:off x="3896181" y="3699038"/>
            <a:ext cx="4611301" cy="2970945"/>
          </a:xfrm>
          <a:prstGeom prst="rect">
            <a:avLst/>
          </a:prstGeom>
        </p:spPr>
      </p:pic>
      <p:sp>
        <p:nvSpPr>
          <p:cNvPr id="38" name="Rectangle 37"/>
          <p:cNvSpPr/>
          <p:nvPr/>
        </p:nvSpPr>
        <p:spPr>
          <a:xfrm>
            <a:off x="7639779" y="3900412"/>
            <a:ext cx="1504221" cy="1077073"/>
          </a:xfrm>
          <a:prstGeom prst="rect">
            <a:avLst/>
          </a:prstGeom>
          <a:solidFill>
            <a:schemeClr val="bg1">
              <a:alpha val="97000"/>
            </a:schemeClr>
          </a:solidFill>
          <a:ln w="38100">
            <a:solidFill>
              <a:srgbClr val="800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0" y="3895960"/>
            <a:ext cx="1504221" cy="1077073"/>
          </a:xfrm>
          <a:prstGeom prst="rect">
            <a:avLst/>
          </a:prstGeom>
          <a:solidFill>
            <a:schemeClr val="bg1">
              <a:alpha val="97000"/>
            </a:schemeClr>
          </a:solidFill>
          <a:ln w="38100">
            <a:solidFill>
              <a:srgbClr val="800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További</a:t>
            </a:r>
            <a:r>
              <a:rPr lang="en-GB" dirty="0" smtClean="0"/>
              <a:t> Higgs </a:t>
            </a:r>
            <a:r>
              <a:rPr lang="en-GB" dirty="0" err="1" smtClean="0"/>
              <a:t>mérési</a:t>
            </a:r>
            <a:r>
              <a:rPr lang="en-GB" dirty="0" smtClean="0"/>
              <a:t> </a:t>
            </a:r>
            <a:r>
              <a:rPr lang="en-GB" dirty="0" err="1" smtClean="0"/>
              <a:t>csatornák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2800" dirty="0" err="1" smtClean="0"/>
              <a:t>Rekonstruált</a:t>
            </a:r>
            <a:r>
              <a:rPr lang="en-GB" sz="2800" dirty="0" smtClean="0"/>
              <a:t> </a:t>
            </a:r>
            <a:r>
              <a:rPr lang="en-GB" sz="2800" dirty="0" err="1"/>
              <a:t>bozon</a:t>
            </a:r>
            <a:r>
              <a:rPr lang="en-GB" sz="2800" dirty="0"/>
              <a:t> </a:t>
            </a:r>
            <a:r>
              <a:rPr lang="en-GB" sz="2800" dirty="0" err="1"/>
              <a:t>jelölt</a:t>
            </a:r>
            <a:r>
              <a:rPr lang="en-GB" sz="2800" dirty="0"/>
              <a:t> </a:t>
            </a:r>
            <a:r>
              <a:rPr lang="en-GB" sz="2800" dirty="0" err="1" smtClean="0"/>
              <a:t>tömeg</a:t>
            </a:r>
            <a:endParaRPr lang="en-GB" sz="2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13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3"/>
          <a:srcRect l="-26807" r="-26807"/>
          <a:stretch>
            <a:fillRect/>
          </a:stretch>
        </p:blipFill>
        <p:spPr>
          <a:xfrm>
            <a:off x="3946080" y="1010345"/>
            <a:ext cx="4549071" cy="2654300"/>
          </a:xfrm>
        </p:spPr>
      </p:pic>
      <p:pic>
        <p:nvPicPr>
          <p:cNvPr id="14" name="Content Placeholder 7"/>
          <p:cNvPicPr>
            <a:picLocks noGrp="1" noChangeAspect="1"/>
          </p:cNvPicPr>
          <p:nvPr>
            <p:ph sz="quarter" idx="14"/>
          </p:nvPr>
        </p:nvPicPr>
        <p:blipFill rotWithShape="1">
          <a:blip r:embed="rId4"/>
          <a:srcRect l="-7464" r="-7464"/>
          <a:stretch/>
        </p:blipFill>
        <p:spPr>
          <a:xfrm>
            <a:off x="1220638" y="1020083"/>
            <a:ext cx="3661916" cy="2777246"/>
          </a:xfrm>
        </p:spPr>
      </p:pic>
      <p:pic>
        <p:nvPicPr>
          <p:cNvPr id="15" name="Content Placeholder 9"/>
          <p:cNvPicPr>
            <a:picLocks noGrp="1" noChangeAspect="1"/>
          </p:cNvPicPr>
          <p:nvPr>
            <p:ph sz="quarter" idx="15"/>
          </p:nvPr>
        </p:nvPicPr>
        <p:blipFill>
          <a:blip r:embed="rId5"/>
          <a:srcRect l="-30054" r="-30054"/>
          <a:stretch>
            <a:fillRect/>
          </a:stretch>
        </p:blipFill>
        <p:spPr>
          <a:xfrm>
            <a:off x="655164" y="3834659"/>
            <a:ext cx="4868534" cy="2650389"/>
          </a:xfrm>
        </p:spPr>
      </p:pic>
      <p:pic>
        <p:nvPicPr>
          <p:cNvPr id="18" name="Content Placeholder 10"/>
          <p:cNvPicPr>
            <a:picLocks noChangeAspect="1"/>
          </p:cNvPicPr>
          <p:nvPr/>
        </p:nvPicPr>
        <p:blipFill rotWithShape="1">
          <a:blip r:embed="rId6"/>
          <a:srcRect l="6313" t="2375" r="3036" b="11243"/>
          <a:stretch/>
        </p:blipFill>
        <p:spPr>
          <a:xfrm>
            <a:off x="1997395" y="3727079"/>
            <a:ext cx="1356279" cy="90805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/>
          <a:srcRect l="42317" b="45643"/>
          <a:stretch/>
        </p:blipFill>
        <p:spPr>
          <a:xfrm>
            <a:off x="7627449" y="1109607"/>
            <a:ext cx="1516551" cy="1124435"/>
          </a:xfrm>
          <a:prstGeom prst="rect">
            <a:avLst/>
          </a:prstGeom>
          <a:ln w="38100">
            <a:solidFill>
              <a:srgbClr val="800040"/>
            </a:solidFill>
          </a:ln>
        </p:spPr>
      </p:pic>
      <p:grpSp>
        <p:nvGrpSpPr>
          <p:cNvPr id="20" name="Group 19"/>
          <p:cNvGrpSpPr/>
          <p:nvPr/>
        </p:nvGrpSpPr>
        <p:grpSpPr>
          <a:xfrm>
            <a:off x="-1639847" y="518238"/>
            <a:ext cx="3132235" cy="1824269"/>
            <a:chOff x="-187382" y="1509541"/>
            <a:chExt cx="2860688" cy="1503715"/>
          </a:xfrm>
        </p:grpSpPr>
        <p:sp>
          <p:nvSpPr>
            <p:cNvPr id="21" name="Rectangle 20"/>
            <p:cNvSpPr/>
            <p:nvPr/>
          </p:nvSpPr>
          <p:spPr>
            <a:xfrm>
              <a:off x="1310299" y="2039266"/>
              <a:ext cx="1363007" cy="973990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  <a:ln w="38100">
              <a:solidFill>
                <a:srgbClr val="800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 rotWithShape="1">
            <a:blip r:embed="rId7"/>
            <a:srcRect l="42662" t="9598" r="23031" b="56166"/>
            <a:stretch/>
          </p:blipFill>
          <p:spPr>
            <a:xfrm>
              <a:off x="1512489" y="2088582"/>
              <a:ext cx="1099131" cy="863029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23" name="TextBox 22"/>
            <p:cNvSpPr txBox="1"/>
            <p:nvPr/>
          </p:nvSpPr>
          <p:spPr>
            <a:xfrm>
              <a:off x="2191575" y="2776095"/>
              <a:ext cx="257601" cy="128240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0"/>
                </a:lnSpc>
              </a:pPr>
              <a:r>
                <a:rPr lang="en-GB" sz="1400" dirty="0" smtClean="0">
                  <a:solidFill>
                    <a:srgbClr val="000000"/>
                  </a:solidFill>
                </a:rPr>
                <a:t>𝛾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2203756" y="2072750"/>
              <a:ext cx="206070" cy="261610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</p:spPr>
          <p:txBody>
            <a:bodyPr wrap="square" bIns="0" rtlCol="0">
              <a:spAutoFit/>
            </a:bodyPr>
            <a:lstStyle/>
            <a:p>
              <a:r>
                <a:rPr lang="en-GB" sz="1400" dirty="0" smtClean="0">
                  <a:solidFill>
                    <a:srgbClr val="000000"/>
                  </a:solidFill>
                </a:rPr>
                <a:t>𝛾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2397125" y="2152650"/>
              <a:ext cx="88900" cy="114300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-187382" y="1509541"/>
              <a:ext cx="184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</p:grp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8"/>
          <a:srcRect r="62936"/>
          <a:stretch/>
        </p:blipFill>
        <p:spPr>
          <a:xfrm>
            <a:off x="122808" y="4039495"/>
            <a:ext cx="1230328" cy="86792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8"/>
          <a:srcRect r="62936"/>
          <a:stretch/>
        </p:blipFill>
        <p:spPr>
          <a:xfrm>
            <a:off x="7703276" y="4011646"/>
            <a:ext cx="1230328" cy="86792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7607774" y="4211974"/>
            <a:ext cx="354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endParaRPr lang="en-GB" sz="16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636" y="4221117"/>
            <a:ext cx="354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h</a:t>
            </a:r>
            <a:endParaRPr lang="en-GB" sz="16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37321" y="3880375"/>
            <a:ext cx="354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b</a:t>
            </a:r>
            <a:endParaRPr lang="en-GB" sz="16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21997" y="4607894"/>
            <a:ext cx="3545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b</a:t>
            </a:r>
            <a:endParaRPr lang="en-GB" sz="16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09153" y="3879850"/>
            <a:ext cx="3348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𝜏</a:t>
            </a:r>
            <a:endParaRPr lang="en-GB" sz="16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793829" y="4607369"/>
            <a:ext cx="3348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i="1" dirty="0" smtClean="0">
                <a:solidFill>
                  <a:srgbClr val="000000"/>
                </a:solidFill>
                <a:latin typeface="Times New Roman"/>
                <a:cs typeface="Times New Roman"/>
              </a:rPr>
              <a:t>𝜏</a:t>
            </a:r>
            <a:endParaRPr lang="en-GB" sz="1600" i="1" dirty="0"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8AE8-6B16-624F-83C1-C2430C2EB95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72511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Események kategorizálása</a:t>
            </a:r>
            <a:endParaRPr lang="hu-H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hu-HU" dirty="0" smtClean="0">
                <a:solidFill>
                  <a:srgbClr val="0000FF"/>
                </a:solidFill>
              </a:rPr>
              <a:t>A Higgs bomlás termékein kívül milyen részecskék vannak a végállapotban?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u-HU" dirty="0" smtClean="0">
                <a:sym typeface="Wingdings"/>
              </a:rPr>
              <a:t>      </a:t>
            </a:r>
          </a:p>
          <a:p>
            <a:pPr marL="0" indent="0">
              <a:lnSpc>
                <a:spcPct val="150000"/>
              </a:lnSpc>
              <a:buNone/>
            </a:pPr>
            <a:endParaRPr lang="hu-HU" dirty="0" smtClean="0">
              <a:solidFill>
                <a:srgbClr val="000000"/>
              </a:solidFill>
              <a:sym typeface="Wingdings"/>
            </a:endParaRPr>
          </a:p>
          <a:p>
            <a:pPr marL="0" indent="0">
              <a:lnSpc>
                <a:spcPct val="150000"/>
              </a:lnSpc>
              <a:buNone/>
            </a:pPr>
            <a:endParaRPr lang="hu-HU" dirty="0" smtClean="0">
              <a:solidFill>
                <a:srgbClr val="000000"/>
              </a:solidFill>
              <a:sym typeface="Wingdings"/>
            </a:endParaRPr>
          </a:p>
          <a:p>
            <a:pPr marL="0" indent="0">
              <a:lnSpc>
                <a:spcPct val="150000"/>
              </a:lnSpc>
              <a:buNone/>
            </a:pPr>
            <a:endParaRPr lang="hu-HU" dirty="0" smtClean="0">
              <a:solidFill>
                <a:srgbClr val="000000"/>
              </a:solidFill>
              <a:sym typeface="Wingdings"/>
            </a:endParaRPr>
          </a:p>
          <a:p>
            <a:pPr marL="0" indent="0">
              <a:lnSpc>
                <a:spcPct val="150000"/>
              </a:lnSpc>
              <a:buNone/>
            </a:pPr>
            <a:endParaRPr lang="hu-HU" dirty="0" smtClean="0">
              <a:solidFill>
                <a:srgbClr val="000000"/>
              </a:solidFill>
              <a:sym typeface="Wingdings"/>
            </a:endParaRPr>
          </a:p>
          <a:p>
            <a:pPr marL="0" indent="0">
              <a:lnSpc>
                <a:spcPct val="150000"/>
              </a:lnSpc>
              <a:buNone/>
            </a:pPr>
            <a:endParaRPr lang="hu-HU" dirty="0" smtClean="0">
              <a:solidFill>
                <a:srgbClr val="000000"/>
              </a:solidFill>
              <a:sym typeface="Wingdings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hu-HU" dirty="0" smtClean="0">
                <a:solidFill>
                  <a:srgbClr val="000000"/>
                </a:solidFill>
                <a:sym typeface="Wingdings"/>
              </a:rPr>
              <a:t>   </a:t>
            </a:r>
          </a:p>
          <a:p>
            <a:pPr marL="0" indent="0">
              <a:lnSpc>
                <a:spcPct val="150000"/>
              </a:lnSpc>
              <a:buNone/>
            </a:pPr>
            <a:endParaRPr lang="hu-HU" dirty="0" smtClean="0"/>
          </a:p>
          <a:p>
            <a:r>
              <a:rPr lang="hu-HU" dirty="0" smtClean="0"/>
              <a:t>Az egyes objektumok minősége (pl. foton áatalkult-e e</a:t>
            </a:r>
            <a:r>
              <a:rPr lang="hu-HU" baseline="30000" dirty="0" smtClean="0"/>
              <a:t>+</a:t>
            </a:r>
            <a:r>
              <a:rPr lang="hu-HU" dirty="0" smtClean="0"/>
              <a:t>e</a:t>
            </a:r>
            <a:r>
              <a:rPr lang="hu-HU" baseline="30000" dirty="0" smtClean="0"/>
              <a:t>−</a:t>
            </a:r>
            <a:r>
              <a:rPr lang="hu-HU" dirty="0" smtClean="0"/>
              <a:t> párra a detektorban), kinematikája (irány, energia...) is figyelembevehető</a:t>
            </a:r>
          </a:p>
          <a:p>
            <a:r>
              <a:rPr lang="hu-HU" dirty="0" smtClean="0"/>
              <a:t>Javítja az érzékenységet (pl. szétválasztva a magasabb és alacsonyabb S/B régiókat)</a:t>
            </a:r>
          </a:p>
          <a:p>
            <a:r>
              <a:rPr lang="hu-HU" dirty="0" smtClean="0">
                <a:solidFill>
                  <a:srgbClr val="0000FF"/>
                </a:solidFill>
              </a:rPr>
              <a:t>Lehetővé teszi a keletkezési módok elkülönítését, csatolások mérését</a:t>
            </a:r>
            <a:endParaRPr lang="hu-HU" dirty="0">
              <a:solidFill>
                <a:srgbClr val="0000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 dirty="0"/>
          </a:p>
        </p:txBody>
      </p:sp>
      <p:pic>
        <p:nvPicPr>
          <p:cNvPr id="13" name="Picture 12" descr="kategoriak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836" y="1558735"/>
            <a:ext cx="7964974" cy="3505493"/>
          </a:xfrm>
          <a:prstGeom prst="rect">
            <a:avLst/>
          </a:prstGeom>
          <a:ln w="25400"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7899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7894"/>
    </mc:Choice>
    <mc:Fallback xmlns="">
      <p:transition xmlns:p14="http://schemas.microsoft.com/office/powerpoint/2010/main" spd="slow" advTm="9789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bozon</a:t>
            </a:r>
            <a:r>
              <a:rPr lang="en-US" dirty="0" smtClean="0"/>
              <a:t> </a:t>
            </a:r>
            <a:r>
              <a:rPr lang="en-US" dirty="0" err="1" smtClean="0"/>
              <a:t>tömeg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pic>
        <p:nvPicPr>
          <p:cNvPr id="14" name="Picture 13" descr="eps_mass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6800"/>
            <a:ext cx="9144000" cy="471587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14093" y="5806954"/>
            <a:ext cx="25027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Első korlát a szélességre:</a:t>
            </a:r>
          </a:p>
          <a:p>
            <a:r>
              <a:rPr lang="hu-HU" dirty="0" smtClean="0"/>
              <a:t> </a:t>
            </a:r>
            <a:r>
              <a:rPr lang="hu-HU" dirty="0" smtClean="0">
                <a:solidFill>
                  <a:srgbClr val="FF0000"/>
                </a:solidFill>
              </a:rPr>
              <a:t>Γ &lt; 6.9 GeV @ 95% CL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34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975"/>
    </mc:Choice>
    <mc:Fallback xmlns="">
      <p:transition xmlns:p14="http://schemas.microsoft.com/office/powerpoint/2010/main" spd="slow" advTm="2797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09610"/>
          </a:xfrm>
        </p:spPr>
        <p:txBody>
          <a:bodyPr>
            <a:normAutofit/>
          </a:bodyPr>
          <a:lstStyle/>
          <a:p>
            <a:r>
              <a:rPr lang="hu-HU" dirty="0" smtClean="0"/>
              <a:t>Hatáskeresztmetszet:</a:t>
            </a:r>
            <a:r>
              <a:rPr lang="hu-HU" cap="none" dirty="0" smtClean="0"/>
              <a:t> σ</a:t>
            </a:r>
            <a:r>
              <a:rPr lang="en-US" cap="none" dirty="0"/>
              <a:t>/</a:t>
            </a:r>
            <a:r>
              <a:rPr lang="en-US" cap="none" dirty="0" err="1"/>
              <a:t>σ</a:t>
            </a:r>
            <a:r>
              <a:rPr lang="en-US" baseline="-25000" dirty="0" err="1"/>
              <a:t>SM</a:t>
            </a:r>
            <a:r>
              <a:rPr lang="en-US" dirty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pic>
        <p:nvPicPr>
          <p:cNvPr id="7" name="Picture 6" descr="eps_mu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02" b="30692"/>
          <a:stretch/>
        </p:blipFill>
        <p:spPr>
          <a:xfrm>
            <a:off x="764440" y="889478"/>
            <a:ext cx="3501631" cy="4381584"/>
          </a:xfrm>
          <a:prstGeom prst="rect">
            <a:avLst/>
          </a:prstGeom>
        </p:spPr>
      </p:pic>
      <p:sp useBgFill="1">
        <p:nvSpPr>
          <p:cNvPr id="9" name="TextBox 8"/>
          <p:cNvSpPr txBox="1"/>
          <p:nvPr/>
        </p:nvSpPr>
        <p:spPr>
          <a:xfrm>
            <a:off x="147956" y="5227491"/>
            <a:ext cx="652240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dirty="0" err="1" smtClean="0"/>
              <a:t>Kombinált</a:t>
            </a:r>
            <a:r>
              <a:rPr lang="en-GB" dirty="0" smtClean="0"/>
              <a:t> </a:t>
            </a:r>
            <a:r>
              <a:rPr lang="en-GB" dirty="0" err="1" smtClean="0"/>
              <a:t>eredmény</a:t>
            </a:r>
            <a:r>
              <a:rPr lang="en-GB" dirty="0" smtClean="0"/>
              <a:t> (SM μ=1):                                                                                                                                                               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25</a:t>
            </a:fld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8961300" y="61106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/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3292025" y="1489371"/>
            <a:ext cx="125" cy="3220303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0" descr="eps_mu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5" t="80040"/>
          <a:stretch/>
        </p:blipFill>
        <p:spPr>
          <a:xfrm>
            <a:off x="335798" y="5600642"/>
            <a:ext cx="8565599" cy="1031349"/>
          </a:xfrm>
          <a:prstGeom prst="rect">
            <a:avLst/>
          </a:prstGeom>
        </p:spPr>
      </p:pic>
      <p:sp useBgFill="1">
        <p:nvSpPr>
          <p:cNvPr id="10" name="TextBox 9"/>
          <p:cNvSpPr txBox="1"/>
          <p:nvPr/>
        </p:nvSpPr>
        <p:spPr>
          <a:xfrm>
            <a:off x="6697861" y="5553513"/>
            <a:ext cx="220688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a bb </a:t>
            </a:r>
            <a:r>
              <a:rPr lang="en-GB" sz="1600" dirty="0" err="1" smtClean="0">
                <a:solidFill>
                  <a:srgbClr val="000000"/>
                </a:solidFill>
              </a:rPr>
              <a:t>és</a:t>
            </a:r>
            <a:r>
              <a:rPr lang="en-GB" sz="1600" dirty="0" smtClean="0">
                <a:solidFill>
                  <a:srgbClr val="000000"/>
                </a:solidFill>
              </a:rPr>
              <a:t> 𝜏𝜏 </a:t>
            </a:r>
            <a:r>
              <a:rPr lang="en-GB" sz="1600" dirty="0" err="1" smtClean="0">
                <a:solidFill>
                  <a:srgbClr val="000000"/>
                </a:solidFill>
              </a:rPr>
              <a:t>csatornákkal</a:t>
            </a:r>
            <a:r>
              <a:rPr lang="en-GB" dirty="0" smtClean="0">
                <a:solidFill>
                  <a:srgbClr val="000000"/>
                </a:solidFill>
              </a:rPr>
              <a:t>)</a:t>
            </a:r>
            <a:r>
              <a:rPr lang="en-GB" dirty="0" smtClean="0"/>
              <a:t>                                                                                                                     </a:t>
            </a:r>
            <a:endParaRPr lang="en-GB" dirty="0"/>
          </a:p>
        </p:txBody>
      </p:sp>
      <p:pic>
        <p:nvPicPr>
          <p:cNvPr id="13" name="Picture 12" descr="eps_mu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05" r="33312" b="30692"/>
          <a:stretch/>
        </p:blipFill>
        <p:spPr>
          <a:xfrm>
            <a:off x="4557072" y="937003"/>
            <a:ext cx="4031549" cy="4552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416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55"/>
    </mc:Choice>
    <mc:Fallback xmlns="">
      <p:transition xmlns:p14="http://schemas.microsoft.com/office/powerpoint/2010/main" spd="slow" advTm="5505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626" y="0"/>
            <a:ext cx="8828052" cy="973990"/>
          </a:xfrm>
        </p:spPr>
        <p:txBody>
          <a:bodyPr>
            <a:normAutofit/>
          </a:bodyPr>
          <a:lstStyle/>
          <a:p>
            <a:r>
              <a:rPr lang="en-GB" dirty="0" err="1" smtClean="0"/>
              <a:t>Hogyan</a:t>
            </a:r>
            <a:r>
              <a:rPr lang="en-GB" dirty="0" smtClean="0"/>
              <a:t> </a:t>
            </a:r>
            <a:r>
              <a:rPr lang="en-GB" dirty="0" err="1" smtClean="0"/>
              <a:t>vizsgáljuk</a:t>
            </a:r>
            <a:r>
              <a:rPr lang="en-GB" dirty="0" smtClean="0"/>
              <a:t> </a:t>
            </a:r>
            <a:r>
              <a:rPr lang="en-GB" dirty="0" err="1" smtClean="0"/>
              <a:t>az</a:t>
            </a:r>
            <a:r>
              <a:rPr lang="en-GB" dirty="0" smtClean="0"/>
              <a:t> </a:t>
            </a:r>
            <a:r>
              <a:rPr lang="en-GB" dirty="0" err="1" smtClean="0"/>
              <a:t>új</a:t>
            </a:r>
            <a:r>
              <a:rPr lang="en-GB" dirty="0" smtClean="0"/>
              <a:t> </a:t>
            </a:r>
            <a:r>
              <a:rPr lang="en-GB" dirty="0" err="1" smtClean="0"/>
              <a:t>bozon</a:t>
            </a:r>
            <a:r>
              <a:rPr lang="en-GB" dirty="0" smtClean="0"/>
              <a:t> </a:t>
            </a:r>
            <a:r>
              <a:rPr lang="en-GB" dirty="0" err="1" smtClean="0"/>
              <a:t>spinjét</a:t>
            </a:r>
            <a:r>
              <a:rPr lang="en-GB" dirty="0" smtClean="0"/>
              <a:t>, </a:t>
            </a:r>
            <a:r>
              <a:rPr lang="en-GB" dirty="0" err="1" smtClean="0"/>
              <a:t>paritását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pic>
        <p:nvPicPr>
          <p:cNvPr id="14" name="Content Placeholder 13"/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-53632" r="-3179"/>
          <a:stretch/>
        </p:blipFill>
        <p:spPr>
          <a:xfrm>
            <a:off x="4527486" y="3966612"/>
            <a:ext cx="4616514" cy="2891387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14"/>
          </p:nvPr>
        </p:nvPicPr>
        <p:blipFill>
          <a:blip r:embed="rId3"/>
          <a:srcRect l="-27654" r="-27654"/>
          <a:stretch>
            <a:fillRect/>
          </a:stretch>
        </p:blipFill>
        <p:spPr>
          <a:xfrm>
            <a:off x="-409190" y="1180360"/>
            <a:ext cx="4249738" cy="2654300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quarter" idx="15"/>
          </p:nvPr>
        </p:nvPicPr>
        <p:blipFill rotWithShape="1">
          <a:blip r:embed="rId4"/>
          <a:srcRect l="-27653" r="-703"/>
          <a:stretch/>
        </p:blipFill>
        <p:spPr>
          <a:xfrm>
            <a:off x="5513059" y="1208585"/>
            <a:ext cx="3512268" cy="2654300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quarter" idx="16"/>
          </p:nvPr>
        </p:nvPicPr>
        <p:blipFill>
          <a:blip r:embed="rId5"/>
          <a:srcRect l="-27654" r="-27654"/>
          <a:stretch>
            <a:fillRect/>
          </a:stretch>
        </p:blipFill>
        <p:spPr>
          <a:xfrm>
            <a:off x="2438966" y="1220913"/>
            <a:ext cx="4249738" cy="2654300"/>
          </a:xfrm>
        </p:spPr>
      </p:pic>
      <p:sp>
        <p:nvSpPr>
          <p:cNvPr id="13" name="TextBox 12"/>
          <p:cNvSpPr txBox="1"/>
          <p:nvPr/>
        </p:nvSpPr>
        <p:spPr>
          <a:xfrm>
            <a:off x="6473082" y="739740"/>
            <a:ext cx="2512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FF"/>
                </a:solidFill>
              </a:rPr>
              <a:t>Több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mért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kinematikus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br>
              <a:rPr lang="en-GB" dirty="0" smtClean="0">
                <a:solidFill>
                  <a:srgbClr val="0000FF"/>
                </a:solidFill>
              </a:rPr>
            </a:br>
            <a:r>
              <a:rPr lang="en-GB" dirty="0" err="1" smtClean="0">
                <a:solidFill>
                  <a:srgbClr val="0000FF"/>
                </a:solidFill>
              </a:rPr>
              <a:t>eloszlás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kombinációjából</a:t>
            </a:r>
            <a:endParaRPr lang="en-GB" dirty="0">
              <a:solidFill>
                <a:srgbClr val="0000FF"/>
              </a:solidFill>
            </a:endParaRPr>
          </a:p>
        </p:txBody>
      </p:sp>
      <p:pic>
        <p:nvPicPr>
          <p:cNvPr id="15" name="Content Placeholder 5" descr="angles.tiff"/>
          <p:cNvPicPr>
            <a:picLocks noGrp="1"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" r="309"/>
          <a:stretch/>
        </p:blipFill>
        <p:spPr>
          <a:xfrm>
            <a:off x="0" y="3920617"/>
            <a:ext cx="3727477" cy="2556777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2408075" y="4734332"/>
            <a:ext cx="456200" cy="419186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6" idx="0"/>
          </p:cNvCxnSpPr>
          <p:nvPr/>
        </p:nvCxnSpPr>
        <p:spPr>
          <a:xfrm flipH="1" flipV="1">
            <a:off x="1886441" y="3168550"/>
            <a:ext cx="749734" cy="15657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4154" y="826042"/>
            <a:ext cx="32178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>
                <a:solidFill>
                  <a:srgbClr val="0000FF"/>
                </a:solidFill>
              </a:rPr>
              <a:t>Példa</a:t>
            </a:r>
            <a:r>
              <a:rPr lang="en-GB" sz="2000" dirty="0" smtClean="0">
                <a:solidFill>
                  <a:srgbClr val="0000FF"/>
                </a:solidFill>
              </a:rPr>
              <a:t>: </a:t>
            </a:r>
            <a:r>
              <a:rPr lang="en-US" sz="2000" dirty="0" err="1">
                <a:solidFill>
                  <a:srgbClr val="0000FF"/>
                </a:solidFill>
              </a:rPr>
              <a:t>H➝ZZ➝</a:t>
            </a:r>
            <a:r>
              <a:rPr lang="en-US" sz="2000" dirty="0" err="1">
                <a:solidFill>
                  <a:srgbClr val="0000FF"/>
                </a:solidFill>
                <a:latin typeface="Mistral"/>
              </a:rPr>
              <a:t>ll</a:t>
            </a:r>
            <a:r>
              <a:rPr lang="en-US" sz="2000" dirty="0">
                <a:solidFill>
                  <a:srgbClr val="0000FF"/>
                </a:solidFill>
                <a:latin typeface="Mistral"/>
              </a:rPr>
              <a:t> </a:t>
            </a:r>
            <a:r>
              <a:rPr lang="en-US" sz="2000" dirty="0" err="1">
                <a:solidFill>
                  <a:srgbClr val="0000FF"/>
                </a:solidFill>
                <a:latin typeface="Mistral"/>
              </a:rPr>
              <a:t>l’l</a:t>
            </a:r>
            <a:r>
              <a:rPr lang="en-US" sz="2000" dirty="0" smtClean="0">
                <a:solidFill>
                  <a:srgbClr val="0000FF"/>
                </a:solidFill>
                <a:latin typeface="Mistral"/>
              </a:rPr>
              <a:t>’ </a:t>
            </a:r>
            <a:r>
              <a:rPr lang="en-US" sz="2000" dirty="0" err="1" smtClean="0">
                <a:solidFill>
                  <a:srgbClr val="0000FF"/>
                </a:solidFill>
              </a:rPr>
              <a:t>csatorna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23562" y="4553912"/>
            <a:ext cx="24369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err="1" smtClean="0">
                <a:solidFill>
                  <a:srgbClr val="FF0000"/>
                </a:solidFill>
              </a:rPr>
              <a:t>Az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adataink</a:t>
            </a:r>
            <a:r>
              <a:rPr lang="en-GB" b="1" dirty="0" smtClean="0">
                <a:solidFill>
                  <a:srgbClr val="FF0000"/>
                </a:solidFill>
              </a:rPr>
              <a:t> a spin = 0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(</a:t>
            </a:r>
            <a:r>
              <a:rPr lang="en-GB" b="1" dirty="0" err="1" smtClean="0">
                <a:solidFill>
                  <a:srgbClr val="FF0000"/>
                </a:solidFill>
              </a:rPr>
              <a:t>és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paritás</a:t>
            </a:r>
            <a:r>
              <a:rPr lang="en-GB" b="1" dirty="0" smtClean="0">
                <a:solidFill>
                  <a:srgbClr val="FF0000"/>
                </a:solidFill>
              </a:rPr>
              <a:t>=+1) 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err="1" smtClean="0">
                <a:solidFill>
                  <a:srgbClr val="FF0000"/>
                </a:solidFill>
              </a:rPr>
              <a:t>hipothézissel</a:t>
            </a:r>
            <a:r>
              <a:rPr lang="en-GB" b="1" dirty="0" smtClean="0">
                <a:solidFill>
                  <a:srgbClr val="FF0000"/>
                </a:solidFill>
              </a:rPr>
              <a:t>  </a:t>
            </a:r>
            <a:r>
              <a:rPr lang="en-GB" b="1" dirty="0" err="1" smtClean="0">
                <a:solidFill>
                  <a:srgbClr val="FF0000"/>
                </a:solidFill>
              </a:rPr>
              <a:t>egyeznek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</a:rPr>
              <a:t>meg </a:t>
            </a:r>
            <a:r>
              <a:rPr lang="en-GB" b="1" dirty="0" err="1" smtClean="0">
                <a:solidFill>
                  <a:srgbClr val="FF0000"/>
                </a:solidFill>
              </a:rPr>
              <a:t>leginkább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br>
              <a:rPr lang="en-GB" b="1" dirty="0" smtClean="0">
                <a:solidFill>
                  <a:srgbClr val="FF0000"/>
                </a:solidFill>
              </a:rPr>
            </a:br>
            <a:r>
              <a:rPr lang="en-GB" b="1" dirty="0" smtClean="0">
                <a:solidFill>
                  <a:srgbClr val="FF0000"/>
                </a:solidFill>
                <a:sym typeface="Wingdings"/>
              </a:rPr>
              <a:t> Higgs-</a:t>
            </a:r>
            <a:r>
              <a:rPr lang="en-GB" b="1" dirty="0" err="1" smtClean="0">
                <a:solidFill>
                  <a:srgbClr val="FF0000"/>
                </a:solidFill>
                <a:sym typeface="Wingdings"/>
              </a:rPr>
              <a:t>bozon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66137" y="3772671"/>
            <a:ext cx="4179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0000FF"/>
                </a:solidFill>
              </a:rPr>
              <a:t>Páronként összehasonlítva </a:t>
            </a:r>
            <a:r>
              <a:rPr lang="en-US" dirty="0" smtClean="0">
                <a:solidFill>
                  <a:srgbClr val="0000FF"/>
                </a:solidFill>
              </a:rPr>
              <a:t>a</a:t>
            </a:r>
            <a:r>
              <a:rPr lang="hu-HU" dirty="0" smtClean="0">
                <a:solidFill>
                  <a:srgbClr val="0000FF"/>
                </a:solidFill>
              </a:rPr>
              <a:t> J</a:t>
            </a:r>
            <a:r>
              <a:rPr lang="hu-HU" baseline="30000" dirty="0" smtClean="0">
                <a:solidFill>
                  <a:srgbClr val="0000FF"/>
                </a:solidFill>
              </a:rPr>
              <a:t>P</a:t>
            </a:r>
            <a:r>
              <a:rPr lang="hu-HU" dirty="0" smtClean="0">
                <a:solidFill>
                  <a:srgbClr val="0000FF"/>
                </a:solidFill>
              </a:rPr>
              <a:t> hipotéziseket</a:t>
            </a:r>
            <a:endParaRPr lang="hu-HU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55169" y="2416482"/>
            <a:ext cx="628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dirty="0" smtClean="0">
                <a:solidFill>
                  <a:srgbClr val="FF0000"/>
                </a:solidFill>
              </a:rPr>
              <a:t>m</a:t>
            </a:r>
            <a:r>
              <a:rPr lang="hu-HU" sz="2400" baseline="-25000" dirty="0" smtClean="0">
                <a:solidFill>
                  <a:srgbClr val="FF0000"/>
                </a:solidFill>
              </a:rPr>
              <a:t>Z*</a:t>
            </a:r>
            <a:endParaRPr lang="hu-HU" sz="2400" baseline="-25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46826" y="5909753"/>
            <a:ext cx="2742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CP keveredés megengedett</a:t>
            </a:r>
          </a:p>
          <a:p>
            <a:r>
              <a:rPr lang="hu-HU" dirty="0" smtClean="0"/>
              <a:t>Mérések folyamatban...</a:t>
            </a:r>
            <a:endParaRPr lang="hu-H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28AE8-6B16-624F-83C1-C2430C2EB95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7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597"/>
    </mc:Choice>
    <mc:Fallback xmlns="">
      <p:transition xmlns:p14="http://schemas.microsoft.com/office/powerpoint/2010/main" spd="slow" advTm="132597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Mérhető Higgs csatolások az LHC-n</a:t>
            </a:r>
            <a:endParaRPr lang="hu-H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61" name="TextBox 60"/>
          <p:cNvSpPr txBox="1"/>
          <p:nvPr/>
        </p:nvSpPr>
        <p:spPr>
          <a:xfrm>
            <a:off x="227627" y="6266406"/>
            <a:ext cx="35411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solidFill>
                  <a:schemeClr val="accent6">
                    <a:lumMod val="50000"/>
                  </a:schemeClr>
                </a:solidFill>
              </a:rPr>
              <a:t>*EWSB: Elektrogyenge szimmetriasértés</a:t>
            </a:r>
            <a:endParaRPr lang="hu-HU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47430" y="966399"/>
            <a:ext cx="854198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A </a:t>
            </a:r>
            <a:r>
              <a:rPr lang="hu-HU" dirty="0">
                <a:solidFill>
                  <a:srgbClr val="FF0000"/>
                </a:solidFill>
              </a:rPr>
              <a:t>BEH-</a:t>
            </a:r>
            <a:r>
              <a:rPr lang="hu-HU" dirty="0" smtClean="0">
                <a:solidFill>
                  <a:srgbClr val="FF0000"/>
                </a:solidFill>
              </a:rPr>
              <a:t>mechanizmus létfontosságú ellenőrzése:  g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 err="1">
                <a:solidFill>
                  <a:srgbClr val="FF0000"/>
                </a:solidFill>
              </a:rPr>
              <a:t>Hff</a:t>
            </a:r>
            <a:r>
              <a:rPr lang="en-GB" dirty="0">
                <a:solidFill>
                  <a:srgbClr val="FF0000"/>
                </a:solidFill>
              </a:rPr>
              <a:t>) </a:t>
            </a:r>
            <a:r>
              <a:rPr lang="en-GB" dirty="0" smtClean="0">
                <a:solidFill>
                  <a:srgbClr val="FF0000"/>
                </a:solidFill>
              </a:rPr>
              <a:t>∝ </a:t>
            </a:r>
            <a:r>
              <a:rPr lang="en-GB" dirty="0" err="1" smtClean="0">
                <a:solidFill>
                  <a:srgbClr val="FF0000"/>
                </a:solidFill>
              </a:rPr>
              <a:t>m</a:t>
            </a:r>
            <a:r>
              <a:rPr lang="en-GB" baseline="-25000" dirty="0" err="1" smtClean="0">
                <a:solidFill>
                  <a:srgbClr val="FF0000"/>
                </a:solidFill>
              </a:rPr>
              <a:t>fermion</a:t>
            </a:r>
            <a:r>
              <a:rPr lang="en-GB" baseline="-25000" dirty="0" smtClean="0">
                <a:solidFill>
                  <a:srgbClr val="FF0000"/>
                </a:solidFill>
              </a:rPr>
              <a:t> </a:t>
            </a:r>
            <a:r>
              <a:rPr lang="en-GB" dirty="0">
                <a:solidFill>
                  <a:srgbClr val="FF0000"/>
                </a:solidFill>
              </a:rPr>
              <a:t>,   </a:t>
            </a:r>
            <a:r>
              <a:rPr lang="hu-HU" dirty="0" smtClean="0">
                <a:solidFill>
                  <a:srgbClr val="FF0000"/>
                </a:solidFill>
              </a:rPr>
              <a:t>g</a:t>
            </a:r>
            <a:r>
              <a:rPr lang="en-GB" dirty="0">
                <a:solidFill>
                  <a:srgbClr val="FF0000"/>
                </a:solidFill>
              </a:rPr>
              <a:t>(</a:t>
            </a:r>
            <a:r>
              <a:rPr lang="en-GB" dirty="0" err="1">
                <a:solidFill>
                  <a:srgbClr val="FF0000"/>
                </a:solidFill>
              </a:rPr>
              <a:t>HVV</a:t>
            </a:r>
            <a:r>
              <a:rPr lang="en-GB" dirty="0">
                <a:solidFill>
                  <a:srgbClr val="FF0000"/>
                </a:solidFill>
              </a:rPr>
              <a:t>) ∝  </a:t>
            </a:r>
            <a:r>
              <a:rPr lang="en-GB" dirty="0" smtClean="0">
                <a:solidFill>
                  <a:srgbClr val="FF0000"/>
                </a:solidFill>
              </a:rPr>
              <a:t>m</a:t>
            </a:r>
            <a:r>
              <a:rPr lang="en-GB" baseline="-25000" dirty="0" smtClean="0">
                <a:solidFill>
                  <a:srgbClr val="FF0000"/>
                </a:solidFill>
              </a:rPr>
              <a:t>bozon</a:t>
            </a:r>
            <a:r>
              <a:rPr lang="en-GB" baseline="30000" dirty="0" smtClean="0">
                <a:solidFill>
                  <a:srgbClr val="FF0000"/>
                </a:solidFill>
              </a:rPr>
              <a:t>2 </a:t>
            </a:r>
            <a:r>
              <a:rPr lang="en-GB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6" name="Picture 5" descr="csatolasok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2" r="3308" b="8466"/>
          <a:stretch/>
        </p:blipFill>
        <p:spPr>
          <a:xfrm>
            <a:off x="848593" y="1473744"/>
            <a:ext cx="7333984" cy="4721745"/>
          </a:xfrm>
          <a:prstGeom prst="rect">
            <a:avLst/>
          </a:prstGeom>
          <a:ln w="25400">
            <a:solidFill>
              <a:srgbClr val="000090"/>
            </a:solidFill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0906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893"/>
    </mc:Choice>
    <mc:Fallback xmlns="">
      <p:transition xmlns:p14="http://schemas.microsoft.com/office/powerpoint/2010/main" spd="slow" advTm="11789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uplingTest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818"/>
          <a:stretch/>
        </p:blipFill>
        <p:spPr>
          <a:xfrm>
            <a:off x="184946" y="2570024"/>
            <a:ext cx="2848156" cy="34588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Vektorbozon</a:t>
            </a:r>
            <a:r>
              <a:rPr lang="en-GB" dirty="0" smtClean="0"/>
              <a:t> vs. fermion </a:t>
            </a:r>
            <a:r>
              <a:rPr lang="en-GB" dirty="0" err="1" smtClean="0"/>
              <a:t>szektor</a:t>
            </a:r>
            <a:r>
              <a:rPr lang="en-GB" dirty="0" smtClean="0"/>
              <a:t> </a:t>
            </a:r>
            <a:r>
              <a:rPr lang="en-GB" dirty="0" err="1" smtClean="0"/>
              <a:t>vizsgálata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913" y="1114294"/>
            <a:ext cx="8783462" cy="536682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dirty="0" err="1" smtClean="0"/>
              <a:t>Feltételezések</a:t>
            </a:r>
            <a:r>
              <a:rPr lang="en-GB" dirty="0" smtClean="0"/>
              <a:t>:     </a:t>
            </a:r>
            <a:r>
              <a:rPr lang="en-GB" dirty="0" err="1" smtClean="0">
                <a:solidFill>
                  <a:srgbClr val="0000FF"/>
                </a:solidFill>
              </a:rPr>
              <a:t>Csatolási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skála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faktorok</a:t>
            </a:r>
            <a:r>
              <a:rPr lang="en-GB" dirty="0">
                <a:solidFill>
                  <a:srgbClr val="0000FF"/>
                </a:solidFill>
              </a:rPr>
              <a:t>: </a:t>
            </a:r>
            <a:r>
              <a:rPr lang="en-GB" dirty="0" err="1">
                <a:solidFill>
                  <a:srgbClr val="0000FF"/>
                </a:solidFill>
              </a:rPr>
              <a:t>g</a:t>
            </a:r>
            <a:r>
              <a:rPr lang="en-GB" baseline="-25000" dirty="0" err="1">
                <a:solidFill>
                  <a:srgbClr val="0000FF"/>
                </a:solidFill>
              </a:rPr>
              <a:t>i</a:t>
            </a:r>
            <a:r>
              <a:rPr lang="en-GB" dirty="0">
                <a:solidFill>
                  <a:srgbClr val="0000FF"/>
                </a:solidFill>
              </a:rPr>
              <a:t> ≡ </a:t>
            </a:r>
            <a:r>
              <a:rPr lang="en-GB" dirty="0" err="1">
                <a:solidFill>
                  <a:srgbClr val="0000FF"/>
                </a:solidFill>
              </a:rPr>
              <a:t>g</a:t>
            </a:r>
            <a:r>
              <a:rPr lang="en-GB" baseline="-25000" dirty="0" err="1">
                <a:solidFill>
                  <a:srgbClr val="0000FF"/>
                </a:solidFill>
              </a:rPr>
              <a:t>i</a:t>
            </a:r>
            <a:r>
              <a:rPr lang="en-GB" baseline="30000" dirty="0" err="1">
                <a:solidFill>
                  <a:srgbClr val="0000FF"/>
                </a:solidFill>
              </a:rPr>
              <a:t>SM</a:t>
            </a:r>
            <a:r>
              <a:rPr lang="en-GB" dirty="0">
                <a:solidFill>
                  <a:srgbClr val="0000FF"/>
                </a:solidFill>
              </a:rPr>
              <a:t> × </a:t>
            </a:r>
            <a:r>
              <a:rPr lang="en-GB" dirty="0" smtClean="0">
                <a:solidFill>
                  <a:srgbClr val="0000FF"/>
                </a:solidFill>
              </a:rPr>
              <a:t>𝜅</a:t>
            </a:r>
            <a:r>
              <a:rPr lang="en-GB" baseline="-25000" dirty="0" smtClean="0">
                <a:solidFill>
                  <a:srgbClr val="0000FF"/>
                </a:solidFill>
              </a:rPr>
              <a:t>I</a:t>
            </a:r>
            <a:endParaRPr lang="en-GB" dirty="0" smtClean="0"/>
          </a:p>
          <a:p>
            <a:r>
              <a:rPr lang="en-GB" dirty="0" smtClean="0"/>
              <a:t>Minden fermion </a:t>
            </a:r>
            <a:r>
              <a:rPr lang="en-GB" dirty="0" err="1" smtClean="0"/>
              <a:t>csatolás</a:t>
            </a:r>
            <a:r>
              <a:rPr lang="en-GB" dirty="0" smtClean="0"/>
              <a:t> </a:t>
            </a:r>
            <a:r>
              <a:rPr lang="en-GB" dirty="0" err="1" smtClean="0"/>
              <a:t>egyformán</a:t>
            </a:r>
            <a:r>
              <a:rPr lang="en-GB" dirty="0" smtClean="0"/>
              <a:t> </a:t>
            </a:r>
            <a:r>
              <a:rPr lang="en-GB" dirty="0" err="1" smtClean="0"/>
              <a:t>skálázódik</a:t>
            </a:r>
            <a:endParaRPr lang="en-GB" dirty="0" smtClean="0"/>
          </a:p>
          <a:p>
            <a:r>
              <a:rPr lang="en-GB" dirty="0" smtClean="0"/>
              <a:t>Minden </a:t>
            </a:r>
            <a:r>
              <a:rPr lang="en-GB" dirty="0" err="1" smtClean="0"/>
              <a:t>vektorbozon</a:t>
            </a:r>
            <a:r>
              <a:rPr lang="en-GB" dirty="0" smtClean="0"/>
              <a:t> </a:t>
            </a:r>
            <a:r>
              <a:rPr lang="en-GB" dirty="0" err="1" smtClean="0"/>
              <a:t>csatolás</a:t>
            </a:r>
            <a:r>
              <a:rPr lang="en-GB" dirty="0" smtClean="0"/>
              <a:t> </a:t>
            </a:r>
            <a:r>
              <a:rPr lang="en-GB" dirty="0" err="1" smtClean="0"/>
              <a:t>egyformán</a:t>
            </a:r>
            <a:r>
              <a:rPr lang="en-GB" dirty="0" smtClean="0"/>
              <a:t> </a:t>
            </a:r>
            <a:r>
              <a:rPr lang="en-GB" dirty="0" err="1" smtClean="0"/>
              <a:t>skálázódik</a:t>
            </a:r>
            <a:endParaRPr lang="en-GB" dirty="0" smtClean="0"/>
          </a:p>
          <a:p>
            <a:r>
              <a:rPr lang="en-GB" dirty="0" err="1" smtClean="0"/>
              <a:t>Nincs</a:t>
            </a:r>
            <a:r>
              <a:rPr lang="en-GB" dirty="0" smtClean="0"/>
              <a:t> SM-en </a:t>
            </a:r>
            <a:r>
              <a:rPr lang="en-GB" dirty="0" err="1" smtClean="0"/>
              <a:t>túli</a:t>
            </a:r>
            <a:r>
              <a:rPr lang="en-GB" dirty="0" smtClean="0"/>
              <a:t> </a:t>
            </a:r>
            <a:r>
              <a:rPr lang="en-GB" dirty="0" err="1" smtClean="0"/>
              <a:t>fizika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b="1" dirty="0" smtClean="0">
                <a:solidFill>
                  <a:srgbClr val="FF0000"/>
                </a:solidFill>
              </a:rPr>
              <a:t>Minden </a:t>
            </a:r>
            <a:r>
              <a:rPr lang="en-GB" b="1" dirty="0" err="1" smtClean="0">
                <a:solidFill>
                  <a:srgbClr val="FF0000"/>
                </a:solidFill>
              </a:rPr>
              <a:t>kísérlet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összhangban</a:t>
            </a:r>
            <a:r>
              <a:rPr lang="en-GB" b="1" dirty="0" smtClean="0">
                <a:solidFill>
                  <a:srgbClr val="FF0000"/>
                </a:solidFill>
              </a:rPr>
              <a:t> van a SM </a:t>
            </a:r>
            <a:r>
              <a:rPr lang="en-GB" b="1" dirty="0" err="1" smtClean="0">
                <a:solidFill>
                  <a:srgbClr val="FF0000"/>
                </a:solidFill>
              </a:rPr>
              <a:t>jóslatával</a:t>
            </a:r>
            <a:r>
              <a:rPr lang="en-GB" b="1" dirty="0" smtClean="0">
                <a:solidFill>
                  <a:srgbClr val="FF0000"/>
                </a:solidFill>
              </a:rPr>
              <a:t> (</a:t>
            </a:r>
            <a:r>
              <a:rPr lang="en-GB" b="1" dirty="0" err="1" smtClean="0">
                <a:solidFill>
                  <a:srgbClr val="FF0000"/>
                </a:solidFill>
              </a:rPr>
              <a:t>pontosság</a:t>
            </a:r>
            <a:r>
              <a:rPr lang="en-GB" b="1" dirty="0" smtClean="0">
                <a:solidFill>
                  <a:srgbClr val="FF0000"/>
                </a:solidFill>
              </a:rPr>
              <a:t> 10 – 20%)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𝜅</a:t>
            </a:r>
            <a:r>
              <a:rPr lang="en-GB" b="1" baseline="-25000" dirty="0" smtClean="0">
                <a:solidFill>
                  <a:srgbClr val="FF0000"/>
                </a:solidFill>
              </a:rPr>
              <a:t>F</a:t>
            </a:r>
            <a:r>
              <a:rPr lang="en-GB" b="1" dirty="0" smtClean="0">
                <a:solidFill>
                  <a:srgbClr val="FF0000"/>
                </a:solidFill>
              </a:rPr>
              <a:t>=0 </a:t>
            </a:r>
            <a:r>
              <a:rPr lang="en-GB" b="1" dirty="0" err="1" smtClean="0">
                <a:solidFill>
                  <a:srgbClr val="FF0000"/>
                </a:solidFill>
              </a:rPr>
              <a:t>kizárva</a:t>
            </a:r>
            <a:r>
              <a:rPr lang="en-GB" b="1" dirty="0" smtClean="0">
                <a:solidFill>
                  <a:srgbClr val="FF0000"/>
                </a:solidFill>
              </a:rPr>
              <a:t> &gt;5𝜎 </a:t>
            </a:r>
            <a:r>
              <a:rPr lang="en-GB" b="1" dirty="0" err="1" smtClean="0">
                <a:solidFill>
                  <a:srgbClr val="FF0000"/>
                </a:solidFill>
              </a:rPr>
              <a:t>bizonyossággal</a:t>
            </a:r>
            <a:r>
              <a:rPr lang="en-GB" b="1" dirty="0" smtClean="0">
                <a:solidFill>
                  <a:srgbClr val="FF0000"/>
                </a:solidFill>
              </a:rPr>
              <a:t> (</a:t>
            </a:r>
            <a:r>
              <a:rPr lang="en-GB" b="1" dirty="0" err="1" smtClean="0">
                <a:solidFill>
                  <a:srgbClr val="FF0000"/>
                </a:solidFill>
              </a:rPr>
              <a:t>főleg</a:t>
            </a:r>
            <a:r>
              <a:rPr lang="en-GB" b="1" dirty="0" smtClean="0">
                <a:solidFill>
                  <a:srgbClr val="FF0000"/>
                </a:solidFill>
              </a:rPr>
              <a:t> a </a:t>
            </a:r>
            <a:r>
              <a:rPr lang="en-GB" b="1" dirty="0" err="1" smtClean="0">
                <a:solidFill>
                  <a:srgbClr val="FF0000"/>
                </a:solidFill>
              </a:rPr>
              <a:t>közvetett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ggH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hurokból</a:t>
            </a:r>
            <a:r>
              <a:rPr lang="en-GB" b="1" dirty="0" smtClean="0">
                <a:solidFill>
                  <a:srgbClr val="FF0000"/>
                </a:solidFill>
              </a:rPr>
              <a:t>)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4516591" y="68295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hu-HU" dirty="0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0404265"/>
              </p:ext>
            </p:extLst>
          </p:nvPr>
        </p:nvGraphicFramePr>
        <p:xfrm>
          <a:off x="5940009" y="1425481"/>
          <a:ext cx="1938658" cy="6324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4" name="Equation" r:id="rId4" imgW="1828800" imgH="596900" progId="Equation.3">
                  <p:embed/>
                </p:oleObj>
              </mc:Choice>
              <mc:Fallback>
                <p:oleObj name="Equation" r:id="rId4" imgW="1828800" imgH="596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940009" y="1425481"/>
                        <a:ext cx="1938658" cy="6324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40386909"/>
              </p:ext>
            </p:extLst>
          </p:nvPr>
        </p:nvGraphicFramePr>
        <p:xfrm>
          <a:off x="3065774" y="2091490"/>
          <a:ext cx="5614321" cy="388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55" name="Equation" r:id="rId6" imgW="4940300" imgH="342900" progId="Equation.3">
                  <p:embed/>
                </p:oleObj>
              </mc:Choice>
              <mc:Fallback>
                <p:oleObj name="Equation" r:id="rId6" imgW="4940300" imgH="342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065774" y="2091490"/>
                        <a:ext cx="5614321" cy="388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Oval 10"/>
          <p:cNvSpPr/>
          <p:nvPr/>
        </p:nvSpPr>
        <p:spPr>
          <a:xfrm>
            <a:off x="5881258" y="1346291"/>
            <a:ext cx="394550" cy="702752"/>
          </a:xfrm>
          <a:prstGeom prst="ellipse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r="52125"/>
          <a:stretch/>
        </p:blipFill>
        <p:spPr>
          <a:xfrm>
            <a:off x="7635427" y="5637975"/>
            <a:ext cx="884110" cy="1019983"/>
          </a:xfrm>
          <a:prstGeom prst="rect">
            <a:avLst/>
          </a:prstGeom>
        </p:spPr>
      </p:pic>
      <p:pic>
        <p:nvPicPr>
          <p:cNvPr id="14" name="Picture 13" descr="couplingTest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98"/>
          <a:stretch/>
        </p:blipFill>
        <p:spPr>
          <a:xfrm>
            <a:off x="3267364" y="2488174"/>
            <a:ext cx="5486529" cy="3073763"/>
          </a:xfrm>
          <a:prstGeom prst="rect">
            <a:avLst/>
          </a:prstGeom>
        </p:spPr>
      </p:pic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576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914"/>
    </mc:Choice>
    <mc:Fallback xmlns="">
      <p:transition xmlns:p14="http://schemas.microsoft.com/office/powerpoint/2010/main" spd="slow" advTm="6491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Csatolások</a:t>
            </a:r>
            <a:r>
              <a:rPr lang="en-GB" dirty="0" smtClean="0"/>
              <a:t>: </a:t>
            </a:r>
            <a:r>
              <a:rPr lang="en-GB" dirty="0" err="1" smtClean="0"/>
              <a:t>áttekintés</a:t>
            </a:r>
            <a:endParaRPr lang="en-GB" dirty="0"/>
          </a:p>
        </p:txBody>
      </p:sp>
      <p:pic>
        <p:nvPicPr>
          <p:cNvPr id="7" name="Content Placeholder 6" descr="CsatolasokAttekintes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3" b="-6130"/>
          <a:stretch/>
        </p:blipFill>
        <p:spPr>
          <a:xfrm>
            <a:off x="177583" y="1516466"/>
            <a:ext cx="8783462" cy="4557799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30649" y="5732980"/>
            <a:ext cx="915342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hu-HU" b="1" dirty="0" smtClean="0">
                <a:solidFill>
                  <a:srgbClr val="FF0000"/>
                </a:solidFill>
              </a:rPr>
              <a:t>A SM külöböző szektorait ellenőrizve, mindenhol a mérési pontosságon belüli egyezést látunk</a:t>
            </a:r>
          </a:p>
          <a:p>
            <a:pPr algn="ctr"/>
            <a:r>
              <a:rPr lang="hu-HU" b="1" dirty="0" smtClean="0">
                <a:solidFill>
                  <a:srgbClr val="FF0000"/>
                </a:solidFill>
              </a:rPr>
              <a:t>P(SM) &gt; 12% </a:t>
            </a:r>
            <a:r>
              <a:rPr lang="hu-HU" b="1" dirty="0" smtClean="0"/>
              <a:t/>
            </a:r>
            <a:br>
              <a:rPr lang="hu-HU" b="1" dirty="0" smtClean="0"/>
            </a:br>
            <a:r>
              <a:rPr lang="hu-HU" dirty="0" smtClean="0"/>
              <a:t>Nincs jele a SM-en túli fizikának (még?): BR</a:t>
            </a:r>
            <a:r>
              <a:rPr lang="hu-HU" baseline="-25000" dirty="0" smtClean="0"/>
              <a:t>BSM</a:t>
            </a:r>
            <a:r>
              <a:rPr lang="hu-HU" dirty="0" smtClean="0"/>
              <a:t> </a:t>
            </a:r>
            <a:r>
              <a:rPr lang="en-US" dirty="0" smtClean="0"/>
              <a:t>&lt; 0.6 (0.64)  ATLAS (CMS) @ 95% CL</a:t>
            </a:r>
            <a:endParaRPr lang="hu-HU" dirty="0"/>
          </a:p>
        </p:txBody>
      </p:sp>
      <p:sp>
        <p:nvSpPr>
          <p:cNvPr id="9" name="Rectangle 8"/>
          <p:cNvSpPr/>
          <p:nvPr/>
        </p:nvSpPr>
        <p:spPr>
          <a:xfrm>
            <a:off x="251601" y="831540"/>
            <a:ext cx="86874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rgbClr val="0000FF"/>
                </a:solidFill>
              </a:rPr>
              <a:t>SM </a:t>
            </a:r>
            <a:r>
              <a:rPr lang="en-GB" dirty="0" err="1">
                <a:solidFill>
                  <a:srgbClr val="0000FF"/>
                </a:solidFill>
              </a:rPr>
              <a:t>ellenőrzése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kihasználva</a:t>
            </a:r>
            <a:r>
              <a:rPr lang="en-GB" dirty="0">
                <a:solidFill>
                  <a:srgbClr val="0000FF"/>
                </a:solidFill>
              </a:rPr>
              <a:t> a </a:t>
            </a:r>
            <a:r>
              <a:rPr lang="en-GB" dirty="0" err="1">
                <a:solidFill>
                  <a:srgbClr val="0000FF"/>
                </a:solidFill>
              </a:rPr>
              <a:t>korrelációkat</a:t>
            </a:r>
            <a:r>
              <a:rPr lang="en-GB" dirty="0">
                <a:solidFill>
                  <a:srgbClr val="0000FF"/>
                </a:solidFill>
              </a:rPr>
              <a:t> a </a:t>
            </a:r>
            <a:r>
              <a:rPr lang="en-GB" dirty="0" err="1">
                <a:solidFill>
                  <a:srgbClr val="0000FF"/>
                </a:solidFill>
              </a:rPr>
              <a:t>keletkezési</a:t>
            </a:r>
            <a:r>
              <a:rPr lang="en-GB" dirty="0">
                <a:solidFill>
                  <a:srgbClr val="0000FF"/>
                </a:solidFill>
              </a:rPr>
              <a:t> (</a:t>
            </a:r>
            <a:r>
              <a:rPr lang="en-GB" dirty="0" err="1">
                <a:solidFill>
                  <a:srgbClr val="0000FF"/>
                </a:solidFill>
              </a:rPr>
              <a:t>ggH</a:t>
            </a:r>
            <a:r>
              <a:rPr lang="en-GB" dirty="0">
                <a:solidFill>
                  <a:srgbClr val="0000FF"/>
                </a:solidFill>
              </a:rPr>
              <a:t>, </a:t>
            </a:r>
            <a:r>
              <a:rPr lang="en-GB" dirty="0" err="1">
                <a:solidFill>
                  <a:srgbClr val="0000FF"/>
                </a:solidFill>
              </a:rPr>
              <a:t>VBF</a:t>
            </a:r>
            <a:r>
              <a:rPr lang="en-GB" dirty="0">
                <a:solidFill>
                  <a:srgbClr val="0000FF"/>
                </a:solidFill>
              </a:rPr>
              <a:t>, </a:t>
            </a:r>
            <a:r>
              <a:rPr lang="en-GB" dirty="0" err="1">
                <a:solidFill>
                  <a:srgbClr val="0000FF"/>
                </a:solidFill>
              </a:rPr>
              <a:t>VH</a:t>
            </a:r>
            <a:r>
              <a:rPr lang="en-GB" dirty="0">
                <a:solidFill>
                  <a:srgbClr val="0000FF"/>
                </a:solidFill>
              </a:rPr>
              <a:t>, </a:t>
            </a:r>
            <a:r>
              <a:rPr lang="en-GB" dirty="0" err="1">
                <a:solidFill>
                  <a:srgbClr val="0000FF"/>
                </a:solidFill>
              </a:rPr>
              <a:t>ttH</a:t>
            </a:r>
            <a:r>
              <a:rPr lang="en-GB" dirty="0">
                <a:solidFill>
                  <a:srgbClr val="0000FF"/>
                </a:solidFill>
              </a:rPr>
              <a:t>) </a:t>
            </a:r>
            <a:r>
              <a:rPr lang="en-GB" dirty="0" err="1">
                <a:solidFill>
                  <a:srgbClr val="0000FF"/>
                </a:solidFill>
              </a:rPr>
              <a:t>és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bomlási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módok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között</a:t>
            </a:r>
            <a:r>
              <a:rPr lang="en-GB" dirty="0">
                <a:solidFill>
                  <a:srgbClr val="0000FF"/>
                </a:solidFill>
              </a:rPr>
              <a:t> a </a:t>
            </a:r>
            <a:r>
              <a:rPr lang="en-GB" dirty="0" err="1">
                <a:solidFill>
                  <a:srgbClr val="0000FF"/>
                </a:solidFill>
              </a:rPr>
              <a:t>jelenlegi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kísérleti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és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elméleti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pontossággal</a:t>
            </a:r>
            <a:endParaRPr lang="en-GB" dirty="0">
              <a:solidFill>
                <a:srgbClr val="0000FF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47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942"/>
    </mc:Choice>
    <mc:Fallback xmlns="">
      <p:transition xmlns:p14="http://schemas.microsoft.com/office/powerpoint/2010/main" spd="slow" advTm="8494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TDG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584"/>
          <a:stretch/>
        </p:blipFill>
        <p:spPr>
          <a:xfrm>
            <a:off x="2627786" y="5515175"/>
            <a:ext cx="3198301" cy="891968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pic>
        <p:nvPicPr>
          <p:cNvPr id="15" name="Picture 14" descr="LeTemps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752" y="1379327"/>
            <a:ext cx="2221577" cy="2818485"/>
          </a:xfrm>
          <a:prstGeom prst="rect">
            <a:avLst/>
          </a:prstGeom>
          <a:ln w="25400">
            <a:solidFill>
              <a:srgbClr val="800000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 dirty="0"/>
          </a:p>
        </p:txBody>
      </p:sp>
      <p:pic>
        <p:nvPicPr>
          <p:cNvPr id="11" name="Picture 10" descr="BBCfrontpage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4" t="11531" r="5950" b="32911"/>
          <a:stretch/>
        </p:blipFill>
        <p:spPr>
          <a:xfrm>
            <a:off x="96042" y="274639"/>
            <a:ext cx="4477608" cy="3000755"/>
          </a:xfrm>
          <a:prstGeom prst="rect">
            <a:avLst/>
          </a:prstGeom>
          <a:ln w="25400">
            <a:solidFill>
              <a:schemeClr val="accent2"/>
            </a:solidFill>
          </a:ln>
        </p:spPr>
      </p:pic>
      <p:pic>
        <p:nvPicPr>
          <p:cNvPr id="12" name="Picture 11" descr="GoogleNews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2" t="5528" r="31084" b="21047"/>
          <a:stretch/>
        </p:blipFill>
        <p:spPr>
          <a:xfrm>
            <a:off x="1539466" y="2368926"/>
            <a:ext cx="5100933" cy="3146249"/>
          </a:xfrm>
          <a:prstGeom prst="rect">
            <a:avLst/>
          </a:prstGeom>
          <a:ln w="25400">
            <a:solidFill>
              <a:srgbClr val="000000"/>
            </a:solidFill>
          </a:ln>
        </p:spPr>
      </p:pic>
      <p:pic>
        <p:nvPicPr>
          <p:cNvPr id="13" name="Picture 12" descr="PastedGraphic-1.tif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3" t="7365" r="30429" b="3077"/>
          <a:stretch/>
        </p:blipFill>
        <p:spPr>
          <a:xfrm>
            <a:off x="5377539" y="3497607"/>
            <a:ext cx="3742735" cy="295292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8"/>
          <a:srcRect l="-1020" r="287"/>
          <a:stretch/>
        </p:blipFill>
        <p:spPr>
          <a:xfrm>
            <a:off x="96044" y="3340230"/>
            <a:ext cx="2420049" cy="3159223"/>
          </a:xfr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4477158" y="274640"/>
            <a:ext cx="4643117" cy="953969"/>
          </a:xfrm>
        </p:spPr>
        <p:txBody>
          <a:bodyPr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en-US" sz="4000" dirty="0" smtClean="0"/>
              <a:t>Higgs: </a:t>
            </a:r>
            <a:r>
              <a:rPr lang="en-US" sz="4000" dirty="0" err="1" smtClean="0"/>
              <a:t>felfedezés</a:t>
            </a:r>
            <a:r>
              <a:rPr lang="en-US" sz="4000" dirty="0" smtClean="0"/>
              <a:t>!!!</a:t>
            </a:r>
            <a:br>
              <a:rPr lang="en-US" sz="4000" dirty="0" smtClean="0"/>
            </a:br>
            <a:r>
              <a:rPr lang="en-US" sz="4000" dirty="0" smtClean="0"/>
              <a:t>2012. </a:t>
            </a:r>
            <a:r>
              <a:rPr lang="en-US" sz="4000" dirty="0" err="1" smtClean="0"/>
              <a:t>július</a:t>
            </a:r>
            <a:r>
              <a:rPr lang="en-US" sz="4000" dirty="0" smtClean="0"/>
              <a:t> 4.</a:t>
            </a:r>
            <a:endParaRPr lang="en-US" sz="40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9"/>
          <a:srcRect l="-606" r="3086" b="7948"/>
          <a:stretch/>
        </p:blipFill>
        <p:spPr>
          <a:xfrm>
            <a:off x="4108380" y="1379327"/>
            <a:ext cx="2618119" cy="3119135"/>
          </a:xfrm>
        </p:spPr>
      </p:pic>
      <p:sp>
        <p:nvSpPr>
          <p:cNvPr id="17" name="Content Placeholder 11"/>
          <p:cNvSpPr txBox="1">
            <a:spLocks/>
          </p:cNvSpPr>
          <p:nvPr/>
        </p:nvSpPr>
        <p:spPr>
          <a:xfrm>
            <a:off x="1369595" y="2193772"/>
            <a:ext cx="6585355" cy="2503037"/>
          </a:xfrm>
          <a:prstGeom prst="rect">
            <a:avLst/>
          </a:prstGeom>
          <a:solidFill>
            <a:schemeClr val="accent1">
              <a:lumMod val="20000"/>
              <a:lumOff val="80000"/>
              <a:alpha val="97000"/>
            </a:schemeClr>
          </a:solidFill>
          <a:ln w="38100">
            <a:solidFill>
              <a:srgbClr val="000090"/>
            </a:solidFill>
          </a:ln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hu-HU" sz="2200" dirty="0" smtClean="0">
                <a:solidFill>
                  <a:srgbClr val="FF0000"/>
                </a:solidFill>
              </a:rPr>
              <a:t>1 éve</a:t>
            </a:r>
            <a:r>
              <a:rPr lang="hu-HU" sz="2200" dirty="0" smtClean="0"/>
              <a:t> az ATLAS és CMS Együttműködések bejelentették </a:t>
            </a:r>
            <a:br>
              <a:rPr lang="hu-HU" sz="2200" dirty="0" smtClean="0"/>
            </a:br>
            <a:r>
              <a:rPr lang="hu-HU" sz="2200" dirty="0" smtClean="0"/>
              <a:t>egy </a:t>
            </a:r>
            <a:r>
              <a:rPr lang="hu-HU" sz="2200" dirty="0" smtClean="0">
                <a:solidFill>
                  <a:srgbClr val="FF0000"/>
                </a:solidFill>
              </a:rPr>
              <a:t>új semleges bozon felfedezés</a:t>
            </a:r>
            <a:r>
              <a:rPr lang="hu-HU" sz="2200" dirty="0" smtClean="0"/>
              <a:t>ét... </a:t>
            </a:r>
            <a:br>
              <a:rPr lang="hu-HU" sz="2200" dirty="0" smtClean="0"/>
            </a:br>
            <a:endParaRPr lang="hu-HU" sz="2200" dirty="0" smtClean="0"/>
          </a:p>
          <a:p>
            <a:pPr marL="0" indent="0">
              <a:buNone/>
            </a:pPr>
            <a:r>
              <a:rPr lang="hu-HU" sz="2200" dirty="0" smtClean="0"/>
              <a:t>Mi történt azóta?</a:t>
            </a:r>
          </a:p>
          <a:p>
            <a:r>
              <a:rPr lang="hu-HU" sz="2200" dirty="0" smtClean="0"/>
              <a:t>	Higgs-bozon?</a:t>
            </a:r>
          </a:p>
          <a:p>
            <a:r>
              <a:rPr lang="hu-HU" sz="2200" dirty="0" smtClean="0"/>
              <a:t>	Enged betekintést a SM mögötti világba?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860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31"/>
    </mc:Choice>
    <mc:Fallback xmlns="">
      <p:transition xmlns:p14="http://schemas.microsoft.com/office/powerpoint/2010/main" spd="slow" advTm="313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</a:t>
            </a:r>
            <a:r>
              <a:rPr lang="en-GB" dirty="0" err="1" smtClean="0"/>
              <a:t>kérdőív</a:t>
            </a:r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6744192"/>
              </p:ext>
            </p:extLst>
          </p:nvPr>
        </p:nvGraphicFramePr>
        <p:xfrm>
          <a:off x="1386479" y="1263115"/>
          <a:ext cx="6048318" cy="451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7018"/>
                <a:gridCol w="2046727"/>
                <a:gridCol w="2564573"/>
              </a:tblGrid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Kérdés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Válasz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Hogyan</a:t>
                      </a:r>
                      <a:endParaRPr lang="hu-HU" dirty="0"/>
                    </a:p>
                  </a:txBody>
                  <a:tcPr marL="36000" marR="36000" marT="36000" marB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Statisztikusan</a:t>
                      </a:r>
                      <a:r>
                        <a:rPr lang="hu-HU" baseline="0" dirty="0" smtClean="0"/>
                        <a:t> </a:t>
                      </a:r>
                      <a:br>
                        <a:rPr lang="hu-HU" baseline="0" dirty="0" smtClean="0"/>
                      </a:br>
                      <a:r>
                        <a:rPr lang="hu-HU" baseline="0" dirty="0" smtClean="0"/>
                        <a:t>szignifikáns?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✔ (~10𝜎)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Kombináció</a:t>
                      </a:r>
                      <a:endParaRPr lang="hu-HU" dirty="0"/>
                    </a:p>
                  </a:txBody>
                  <a:tcPr marL="36000" marR="36000" marT="36000" marB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Bozon?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✔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Észleltük</a:t>
                      </a:r>
                      <a:r>
                        <a:rPr lang="hu-HU" baseline="0" dirty="0" smtClean="0"/>
                        <a:t> a bomlását 𝛾𝛾-ra</a:t>
                      </a:r>
                      <a:endParaRPr lang="hu-HU" dirty="0"/>
                    </a:p>
                  </a:txBody>
                  <a:tcPr marL="36000" marR="36000" marT="36000" marB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Tömeg?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✔</a:t>
                      </a:r>
                      <a:r>
                        <a:rPr lang="hu-HU" baseline="0" dirty="0" smtClean="0"/>
                        <a:t> (0.3% pontosság)</a:t>
                      </a:r>
                      <a:endParaRPr lang="hu-HU" dirty="0" smtClean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baseline="0" dirty="0" smtClean="0"/>
                        <a:t>𝛾𝛾, ZZ csatornákból</a:t>
                      </a:r>
                      <a:endParaRPr lang="hu-HU" dirty="0"/>
                    </a:p>
                  </a:txBody>
                  <a:tcPr marL="36000" marR="36000" marT="36000" marB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Spin?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✔ (~3𝜎)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A bomlási</a:t>
                      </a:r>
                      <a:r>
                        <a:rPr lang="hu-HU" baseline="0" dirty="0" smtClean="0"/>
                        <a:t> termékek kinematikus tulajdonságai</a:t>
                      </a:r>
                      <a:endParaRPr lang="hu-HU" dirty="0"/>
                    </a:p>
                  </a:txBody>
                  <a:tcPr marL="36000" marR="36000" marT="36000" marB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Paritás?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✔ (CP</a:t>
                      </a:r>
                      <a:r>
                        <a:rPr lang="hu-HU" baseline="0" dirty="0" smtClean="0"/>
                        <a:t> keveredés?</a:t>
                      </a:r>
                      <a:r>
                        <a:rPr lang="hu-HU" dirty="0" smtClean="0"/>
                        <a:t>)</a:t>
                      </a:r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A bomlási</a:t>
                      </a:r>
                      <a:r>
                        <a:rPr lang="hu-HU" baseline="0" dirty="0" smtClean="0"/>
                        <a:t> termékek kinematikus tulajdonságai</a:t>
                      </a:r>
                      <a:endParaRPr lang="hu-HU" dirty="0" smtClean="0"/>
                    </a:p>
                  </a:txBody>
                  <a:tcPr marL="36000" marR="36000" marT="36000" marB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Higgs?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✔ 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dirty="0" smtClean="0"/>
                        <a:t>Csatolások</a:t>
                      </a:r>
                      <a:endParaRPr lang="hu-HU" dirty="0"/>
                    </a:p>
                  </a:txBody>
                  <a:tcPr marL="36000" marR="36000" marT="36000" marB="3600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hu-HU" dirty="0" smtClean="0"/>
                        <a:t>SM Higgs?</a:t>
                      </a:r>
                      <a:endParaRPr lang="hu-HU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r>
                        <a:rPr lang="hu-HU" b="1" dirty="0" smtClean="0"/>
                        <a:t>?</a:t>
                      </a:r>
                      <a:endParaRPr lang="hu-HU" b="1" dirty="0"/>
                    </a:p>
                  </a:txBody>
                  <a:tcPr marL="36000" marR="36000" marT="36000" marB="36000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dirty="0" smtClean="0"/>
                        <a:t>Keletkezési</a:t>
                      </a:r>
                      <a:r>
                        <a:rPr lang="hu-HU" baseline="0" dirty="0" smtClean="0"/>
                        <a:t> mechanizmus, b</a:t>
                      </a:r>
                      <a:r>
                        <a:rPr lang="hu-HU" dirty="0" smtClean="0"/>
                        <a:t>omlási ágarányok, csatolások,</a:t>
                      </a:r>
                      <a:br>
                        <a:rPr lang="hu-HU" dirty="0" smtClean="0"/>
                      </a:br>
                      <a:r>
                        <a:rPr lang="hu-HU" dirty="0" smtClean="0"/>
                        <a:t>további Higgsek</a:t>
                      </a:r>
                      <a:r>
                        <a:rPr lang="hu-HU" baseline="0" dirty="0" smtClean="0"/>
                        <a:t> keresése</a:t>
                      </a:r>
                      <a:endParaRPr lang="hu-HU" dirty="0" smtClean="0"/>
                    </a:p>
                  </a:txBody>
                  <a:tcPr marL="36000" marR="36000" marT="36000" marB="36000"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3004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01"/>
    </mc:Choice>
    <mc:Fallback xmlns="">
      <p:transition xmlns:p14="http://schemas.microsoft.com/office/powerpoint/2010/main" spd="slow" advTm="80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6742" y="170222"/>
            <a:ext cx="8072177" cy="1139181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dirty="0" smtClean="0"/>
              <a:t>A Standard </a:t>
            </a:r>
            <a:r>
              <a:rPr lang="en-US" dirty="0" err="1" smtClean="0"/>
              <a:t>Modellen</a:t>
            </a:r>
            <a:r>
              <a:rPr lang="en-US" dirty="0" smtClean="0"/>
              <a:t> </a:t>
            </a:r>
            <a:r>
              <a:rPr lang="en-US" dirty="0" err="1" smtClean="0"/>
              <a:t>túl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9161" y="4250439"/>
            <a:ext cx="4199803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800000"/>
                </a:solidFill>
              </a:rPr>
              <a:t>A Standard Modell </a:t>
            </a:r>
            <a:r>
              <a:rPr lang="en-US" sz="2000" dirty="0" err="1" smtClean="0">
                <a:solidFill>
                  <a:srgbClr val="800000"/>
                </a:solidFill>
              </a:rPr>
              <a:t>kitűnően</a:t>
            </a:r>
            <a:r>
              <a:rPr lang="en-US" sz="2000" dirty="0" smtClean="0">
                <a:solidFill>
                  <a:srgbClr val="800000"/>
                </a:solidFill>
              </a:rPr>
              <a:t> </a:t>
            </a:r>
            <a:r>
              <a:rPr lang="en-US" sz="2000" dirty="0" err="1" smtClean="0">
                <a:solidFill>
                  <a:srgbClr val="800000"/>
                </a:solidFill>
              </a:rPr>
              <a:t>működik</a:t>
            </a:r>
            <a:r>
              <a:rPr lang="en-US" sz="2000" dirty="0" smtClean="0">
                <a:solidFill>
                  <a:srgbClr val="800000"/>
                </a:solidFill>
              </a:rPr>
              <a:t> </a:t>
            </a:r>
            <a:br>
              <a:rPr lang="en-US" sz="2000" dirty="0" smtClean="0">
                <a:solidFill>
                  <a:srgbClr val="800000"/>
                </a:solidFill>
              </a:rPr>
            </a:br>
            <a:r>
              <a:rPr lang="en-US" sz="2000" dirty="0" err="1" smtClean="0">
                <a:solidFill>
                  <a:srgbClr val="800000"/>
                </a:solidFill>
              </a:rPr>
              <a:t>és</a:t>
            </a:r>
            <a:r>
              <a:rPr lang="en-US" sz="2000" dirty="0" smtClean="0">
                <a:solidFill>
                  <a:srgbClr val="800000"/>
                </a:solidFill>
              </a:rPr>
              <a:t> </a:t>
            </a:r>
            <a:r>
              <a:rPr lang="en-US" sz="2000" dirty="0" err="1" smtClean="0">
                <a:solidFill>
                  <a:srgbClr val="800000"/>
                </a:solidFill>
              </a:rPr>
              <a:t>immár</a:t>
            </a:r>
            <a:r>
              <a:rPr lang="en-US" sz="2000" dirty="0" smtClean="0">
                <a:solidFill>
                  <a:srgbClr val="800000"/>
                </a:solidFill>
              </a:rPr>
              <a:t> </a:t>
            </a:r>
            <a:r>
              <a:rPr lang="en-US" sz="2000" dirty="0" err="1" smtClean="0">
                <a:solidFill>
                  <a:srgbClr val="800000"/>
                </a:solidFill>
              </a:rPr>
              <a:t>teljes</a:t>
            </a:r>
            <a:r>
              <a:rPr lang="en-US" sz="2000" dirty="0" smtClean="0">
                <a:solidFill>
                  <a:srgbClr val="800000"/>
                </a:solidFill>
              </a:rPr>
              <a:t> a Higgs-</a:t>
            </a:r>
            <a:r>
              <a:rPr lang="en-US" sz="2000" dirty="0" err="1" smtClean="0">
                <a:solidFill>
                  <a:srgbClr val="800000"/>
                </a:solidFill>
              </a:rPr>
              <a:t>bozonnal</a:t>
            </a:r>
            <a:r>
              <a:rPr lang="en-US" sz="2000" dirty="0" smtClean="0">
                <a:solidFill>
                  <a:srgbClr val="800000"/>
                </a:solidFill>
              </a:rPr>
              <a:t>... </a:t>
            </a:r>
          </a:p>
          <a:p>
            <a:endParaRPr lang="en-US" sz="2000" dirty="0" smtClean="0">
              <a:solidFill>
                <a:srgbClr val="000090"/>
              </a:solidFill>
            </a:endParaRPr>
          </a:p>
          <a:p>
            <a:r>
              <a:rPr lang="en-US" sz="2000" dirty="0" err="1" smtClean="0">
                <a:solidFill>
                  <a:srgbClr val="000090"/>
                </a:solidFill>
              </a:rPr>
              <a:t>Sok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nyitott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kérdés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azonban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túl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mutat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rajta</a:t>
            </a:r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és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egy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alapvetőbb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elméletet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</a:rPr>
              <a:t>igényel</a:t>
            </a:r>
            <a:r>
              <a:rPr lang="en-US" sz="2000" dirty="0">
                <a:solidFill>
                  <a:srgbClr val="000090"/>
                </a:solidFill>
              </a:rPr>
              <a:t>!</a:t>
            </a:r>
            <a:endParaRPr lang="en-US" dirty="0" smtClean="0">
              <a:solidFill>
                <a:srgbClr val="80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53161" t="15275" b="31265"/>
          <a:stretch/>
        </p:blipFill>
        <p:spPr>
          <a:xfrm>
            <a:off x="6913242" y="4660863"/>
            <a:ext cx="2016815" cy="172765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394871" y="1120466"/>
            <a:ext cx="369309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 smtClean="0">
              <a:solidFill>
                <a:srgbClr val="8000FF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68122" y="1268478"/>
            <a:ext cx="2354703" cy="182278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40830" y="1433480"/>
            <a:ext cx="488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SM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089602" y="2245310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SUSY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8196" y="1108609"/>
            <a:ext cx="1604792" cy="160211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186366" y="1621915"/>
            <a:ext cx="1432870" cy="452432"/>
          </a:xfrm>
          <a:prstGeom prst="rect">
            <a:avLst/>
          </a:prstGeom>
          <a:noFill/>
        </p:spPr>
        <p:txBody>
          <a:bodyPr wrap="none" lIns="108000" t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GB" dirty="0" smtClean="0">
                <a:solidFill>
                  <a:srgbClr val="000000"/>
                </a:solidFill>
              </a:rPr>
              <a:t>Higgs </a:t>
            </a:r>
            <a:r>
              <a:rPr lang="en-GB" dirty="0" err="1" smtClean="0">
                <a:solidFill>
                  <a:srgbClr val="000000"/>
                </a:solidFill>
              </a:rPr>
              <a:t>tömeg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br>
              <a:rPr lang="en-GB" dirty="0" smtClean="0">
                <a:solidFill>
                  <a:srgbClr val="000000"/>
                </a:solidFill>
              </a:rPr>
            </a:br>
            <a:r>
              <a:rPr lang="en-GB" dirty="0" err="1" smtClean="0">
                <a:solidFill>
                  <a:srgbClr val="000000"/>
                </a:solidFill>
              </a:rPr>
              <a:t>stabilizálása</a:t>
            </a:r>
            <a:r>
              <a:rPr lang="en-GB" dirty="0">
                <a:solidFill>
                  <a:srgbClr val="000000"/>
                </a:solidFill>
              </a:rPr>
              <a:t>?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898099" y="2559665"/>
            <a:ext cx="2047866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en-GB" dirty="0" err="1" smtClean="0"/>
              <a:t>Csatolás</a:t>
            </a:r>
            <a:r>
              <a:rPr lang="en-GB" dirty="0" smtClean="0"/>
              <a:t> </a:t>
            </a:r>
            <a:r>
              <a:rPr lang="en-GB" dirty="0" err="1" smtClean="0"/>
              <a:t>egyesítés</a:t>
            </a:r>
            <a:r>
              <a:rPr lang="en-GB" dirty="0" smtClean="0"/>
              <a:t>?</a:t>
            </a:r>
            <a:endParaRPr lang="en-GB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6"/>
          <a:srcRect l="50157" t="54988" b="14845"/>
          <a:stretch/>
        </p:blipFill>
        <p:spPr>
          <a:xfrm>
            <a:off x="4726664" y="5067390"/>
            <a:ext cx="1702316" cy="106061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496953" y="5828748"/>
            <a:ext cx="216778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err="1" smtClean="0">
                <a:solidFill>
                  <a:srgbClr val="0000FF"/>
                </a:solidFill>
              </a:rPr>
              <a:t>Gravitáció</a:t>
            </a:r>
            <a:r>
              <a:rPr lang="en-GB" sz="1600" dirty="0" smtClean="0">
                <a:solidFill>
                  <a:srgbClr val="0000FF"/>
                </a:solidFill>
              </a:rPr>
              <a:t> +</a:t>
            </a:r>
            <a:br>
              <a:rPr lang="en-GB" sz="1600" dirty="0" smtClean="0">
                <a:solidFill>
                  <a:srgbClr val="0000FF"/>
                </a:solidFill>
              </a:rPr>
            </a:br>
            <a:r>
              <a:rPr lang="en-GB" sz="1600" dirty="0" err="1" smtClean="0">
                <a:solidFill>
                  <a:srgbClr val="0000FF"/>
                </a:solidFill>
              </a:rPr>
              <a:t>mértékkölcsönhatások</a:t>
            </a:r>
            <a:r>
              <a:rPr lang="en-GB" sz="1600" dirty="0" smtClean="0">
                <a:solidFill>
                  <a:srgbClr val="0000FF"/>
                </a:solidFill>
              </a:rPr>
              <a:t>?</a:t>
            </a:r>
            <a:endParaRPr lang="en-GB" sz="1600" dirty="0">
              <a:solidFill>
                <a:srgbClr val="0000FF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4384808" y="1114294"/>
            <a:ext cx="4641354" cy="5301782"/>
          </a:xfrm>
          <a:prstGeom prst="rect">
            <a:avLst/>
          </a:prstGeom>
          <a:noFill/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Content Placeholder 10" descr="SM-HU.pdf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7" t="26879" r="16537" b="15331"/>
          <a:stretch/>
        </p:blipFill>
        <p:spPr>
          <a:xfrm>
            <a:off x="145391" y="1128752"/>
            <a:ext cx="3956308" cy="2693397"/>
          </a:xfrm>
          <a:prstGeom prst="rect">
            <a:avLst/>
          </a:prstGeom>
          <a:ln w="38100">
            <a:solidFill>
              <a:srgbClr val="800040"/>
            </a:solidFill>
          </a:ln>
        </p:spPr>
      </p:pic>
      <p:sp>
        <p:nvSpPr>
          <p:cNvPr id="3" name="Rounded Rectangle 2"/>
          <p:cNvSpPr/>
          <p:nvPr/>
        </p:nvSpPr>
        <p:spPr>
          <a:xfrm>
            <a:off x="3282477" y="1186185"/>
            <a:ext cx="589197" cy="587102"/>
          </a:xfrm>
          <a:prstGeom prst="roundRect">
            <a:avLst/>
          </a:prstGeom>
          <a:noFill/>
          <a:ln w="38100">
            <a:solidFill>
              <a:srgbClr val="CC0000"/>
            </a:solidFill>
          </a:ln>
          <a:effectLst>
            <a:glow rad="101600">
              <a:srgbClr val="FF6666">
                <a:alpha val="40000"/>
              </a:srgb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22861" y="2653033"/>
            <a:ext cx="2310094" cy="1890924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4560044" y="4530096"/>
            <a:ext cx="2026181" cy="230832"/>
          </a:xfrm>
          <a:prstGeom prst="rect">
            <a:avLst/>
          </a:prstGeom>
          <a:solidFill>
            <a:schemeClr val="bg1"/>
          </a:solidFill>
        </p:spPr>
        <p:txBody>
          <a:bodyPr wrap="none" lIns="108000" t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GB" dirty="0" err="1" smtClean="0">
                <a:solidFill>
                  <a:srgbClr val="008040"/>
                </a:solidFill>
              </a:rPr>
              <a:t>Neutrínó</a:t>
            </a:r>
            <a:r>
              <a:rPr lang="en-GB" dirty="0" smtClean="0">
                <a:solidFill>
                  <a:srgbClr val="008040"/>
                </a:solidFill>
              </a:rPr>
              <a:t> </a:t>
            </a:r>
            <a:r>
              <a:rPr lang="en-GB" dirty="0" err="1" smtClean="0">
                <a:solidFill>
                  <a:srgbClr val="008040"/>
                </a:solidFill>
              </a:rPr>
              <a:t>tömegek</a:t>
            </a:r>
            <a:r>
              <a:rPr lang="en-GB" dirty="0">
                <a:solidFill>
                  <a:srgbClr val="008040"/>
                </a:solidFill>
              </a:rPr>
              <a:t>?</a:t>
            </a:r>
            <a:r>
              <a:rPr lang="en-GB" dirty="0" smtClean="0">
                <a:solidFill>
                  <a:srgbClr val="000000"/>
                </a:solidFill>
              </a:rPr>
              <a:t> 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58216" y="3153610"/>
            <a:ext cx="1923378" cy="101600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6960582" y="4109707"/>
            <a:ext cx="1898552" cy="5447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Anyag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> – </a:t>
            </a: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antianyag</a:t>
            </a:r>
            <a: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n-GB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en-GB" dirty="0" err="1" smtClean="0">
                <a:solidFill>
                  <a:schemeClr val="accent6">
                    <a:lumMod val="75000"/>
                  </a:schemeClr>
                </a:solidFill>
              </a:rPr>
              <a:t>aszimmetria</a:t>
            </a:r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?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577211" y="5259946"/>
            <a:ext cx="15447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504652"/>
                </a:solidFill>
              </a:rPr>
              <a:t>Sötét</a:t>
            </a:r>
            <a:r>
              <a:rPr lang="en-GB" dirty="0" smtClean="0">
                <a:solidFill>
                  <a:srgbClr val="504652"/>
                </a:solidFill>
              </a:rPr>
              <a:t> </a:t>
            </a:r>
            <a:r>
              <a:rPr lang="en-GB" dirty="0" err="1" smtClean="0">
                <a:solidFill>
                  <a:srgbClr val="504652"/>
                </a:solidFill>
              </a:rPr>
              <a:t>anyag</a:t>
            </a:r>
            <a:r>
              <a:rPr lang="en-GB" dirty="0" smtClean="0">
                <a:solidFill>
                  <a:srgbClr val="504652"/>
                </a:solidFill>
              </a:rPr>
              <a:t>?</a:t>
            </a:r>
          </a:p>
          <a:p>
            <a:r>
              <a:rPr lang="en-GB" dirty="0" err="1" smtClean="0">
                <a:solidFill>
                  <a:srgbClr val="504652"/>
                </a:solidFill>
              </a:rPr>
              <a:t>Sötét</a:t>
            </a:r>
            <a:r>
              <a:rPr lang="en-GB" dirty="0" smtClean="0">
                <a:solidFill>
                  <a:srgbClr val="504652"/>
                </a:solidFill>
              </a:rPr>
              <a:t> </a:t>
            </a:r>
            <a:r>
              <a:rPr lang="en-GB" dirty="0" err="1" smtClean="0">
                <a:solidFill>
                  <a:srgbClr val="504652"/>
                </a:solidFill>
              </a:rPr>
              <a:t>energia</a:t>
            </a:r>
            <a:r>
              <a:rPr lang="en-GB" dirty="0" smtClean="0">
                <a:solidFill>
                  <a:srgbClr val="504652"/>
                </a:solidFill>
              </a:rPr>
              <a:t>?</a:t>
            </a:r>
            <a:endParaRPr lang="en-GB" dirty="0">
              <a:solidFill>
                <a:srgbClr val="50465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1348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8748"/>
    </mc:Choice>
    <mc:Fallback xmlns="">
      <p:transition xmlns:p14="http://schemas.microsoft.com/office/powerpoint/2010/main" spd="slow" advTm="4874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Egzotikus</a:t>
            </a:r>
            <a:r>
              <a:rPr lang="en-GB" dirty="0" smtClean="0"/>
              <a:t> </a:t>
            </a:r>
            <a:r>
              <a:rPr lang="en-GB" dirty="0" err="1" smtClean="0"/>
              <a:t>bomlások</a:t>
            </a:r>
            <a:r>
              <a:rPr lang="en-GB" dirty="0" smtClean="0"/>
              <a:t>? </a:t>
            </a:r>
            <a:r>
              <a:rPr lang="en-GB" dirty="0" err="1" smtClean="0"/>
              <a:t>További</a:t>
            </a:r>
            <a:r>
              <a:rPr lang="en-GB" dirty="0" smtClean="0"/>
              <a:t> Higgs </a:t>
            </a:r>
            <a:r>
              <a:rPr lang="en-GB" dirty="0" err="1" smtClean="0"/>
              <a:t>bozonok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06051" y="1151520"/>
            <a:ext cx="8783462" cy="5341584"/>
          </a:xfrm>
        </p:spPr>
        <p:txBody>
          <a:bodyPr/>
          <a:lstStyle/>
          <a:p>
            <a:pPr marL="0" indent="0">
              <a:lnSpc>
                <a:spcPct val="110000"/>
              </a:lnSpc>
              <a:buNone/>
            </a:pPr>
            <a:r>
              <a:rPr lang="en-GB" dirty="0" smtClean="0">
                <a:solidFill>
                  <a:srgbClr val="FF0000"/>
                </a:solidFill>
              </a:rPr>
              <a:t>A SM </a:t>
            </a:r>
            <a:r>
              <a:rPr lang="en-GB" dirty="0" err="1" smtClean="0">
                <a:solidFill>
                  <a:srgbClr val="FF0000"/>
                </a:solidFill>
              </a:rPr>
              <a:t>mögötti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új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fizika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módosíthatja</a:t>
            </a:r>
            <a:r>
              <a:rPr lang="en-GB" dirty="0" smtClean="0">
                <a:solidFill>
                  <a:srgbClr val="FF0000"/>
                </a:solidFill>
              </a:rPr>
              <a:t> a Higgs </a:t>
            </a:r>
            <a:r>
              <a:rPr lang="en-GB" dirty="0" err="1" smtClean="0">
                <a:solidFill>
                  <a:srgbClr val="FF0000"/>
                </a:solidFill>
              </a:rPr>
              <a:t>szektort</a:t>
            </a:r>
            <a:endParaRPr lang="en-GB" dirty="0" smtClean="0">
              <a:solidFill>
                <a:srgbClr val="FF0000"/>
              </a:solidFill>
            </a:endParaRPr>
          </a:p>
          <a:p>
            <a:pPr>
              <a:lnSpc>
                <a:spcPct val="110000"/>
              </a:lnSpc>
            </a:pPr>
            <a:r>
              <a:rPr lang="en-GB" dirty="0" smtClean="0"/>
              <a:t>A SM </a:t>
            </a:r>
            <a:r>
              <a:rPr lang="en-GB" dirty="0" err="1" smtClean="0"/>
              <a:t>bizonyos</a:t>
            </a:r>
            <a:r>
              <a:rPr lang="en-GB" dirty="0" smtClean="0"/>
              <a:t> </a:t>
            </a:r>
            <a:r>
              <a:rPr lang="en-GB" dirty="0" err="1" smtClean="0"/>
              <a:t>kiterjesztéseiben</a:t>
            </a:r>
            <a:r>
              <a:rPr lang="en-GB" dirty="0" smtClean="0"/>
              <a:t>, pl. </a:t>
            </a:r>
            <a:r>
              <a:rPr lang="en-GB" dirty="0"/>
              <a:t/>
            </a:r>
            <a:br>
              <a:rPr lang="en-GB" dirty="0"/>
            </a:br>
            <a:r>
              <a:rPr lang="en-GB" dirty="0" err="1" smtClean="0"/>
              <a:t>szuperszimmetrikus</a:t>
            </a:r>
            <a:r>
              <a:rPr lang="en-GB" dirty="0" smtClean="0"/>
              <a:t> </a:t>
            </a:r>
            <a:r>
              <a:rPr lang="en-GB" dirty="0" err="1" smtClean="0"/>
              <a:t>modellekben</a:t>
            </a:r>
            <a:r>
              <a:rPr lang="en-GB" dirty="0" smtClean="0"/>
              <a:t> (</a:t>
            </a:r>
            <a:r>
              <a:rPr lang="en-GB" dirty="0" err="1" smtClean="0"/>
              <a:t>legalább</a:t>
            </a:r>
            <a:r>
              <a:rPr lang="en-GB" dirty="0" smtClean="0"/>
              <a:t>) </a:t>
            </a:r>
            <a:br>
              <a:rPr lang="en-GB" dirty="0" smtClean="0"/>
            </a:br>
            <a:r>
              <a:rPr lang="en-GB" dirty="0" err="1" smtClean="0"/>
              <a:t>két</a:t>
            </a:r>
            <a:r>
              <a:rPr lang="en-GB" dirty="0" smtClean="0"/>
              <a:t> Higgs </a:t>
            </a:r>
            <a:r>
              <a:rPr lang="en-GB" dirty="0" err="1" smtClean="0"/>
              <a:t>dublett</a:t>
            </a:r>
            <a:r>
              <a:rPr lang="en-GB" dirty="0" smtClean="0"/>
              <a:t> </a:t>
            </a:r>
            <a:r>
              <a:rPr lang="en-GB" dirty="0" err="1" smtClean="0"/>
              <a:t>szükséges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>
                <a:sym typeface="Wingdings"/>
              </a:rPr>
              <a:t> 5 Higgs-</a:t>
            </a:r>
            <a:r>
              <a:rPr lang="en-GB" dirty="0" err="1" smtClean="0">
                <a:sym typeface="Wingdings"/>
              </a:rPr>
              <a:t>bozon</a:t>
            </a:r>
            <a:r>
              <a:rPr lang="en-GB" dirty="0" smtClean="0">
                <a:sym typeface="Wingdings"/>
              </a:rPr>
              <a:t>: 3 </a:t>
            </a:r>
            <a:r>
              <a:rPr lang="en-GB" dirty="0" err="1" smtClean="0">
                <a:sym typeface="Wingdings"/>
              </a:rPr>
              <a:t>semleges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és</a:t>
            </a:r>
            <a:r>
              <a:rPr lang="en-GB" dirty="0" smtClean="0">
                <a:sym typeface="Wingdings"/>
              </a:rPr>
              <a:t> 2 </a:t>
            </a:r>
            <a:r>
              <a:rPr lang="en-GB" dirty="0" err="1" smtClean="0">
                <a:sym typeface="Wingdings"/>
              </a:rPr>
              <a:t>töltött</a:t>
            </a:r>
            <a:endParaRPr lang="en-GB" dirty="0" smtClean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GB" dirty="0" smtClean="0">
                <a:sym typeface="Wingdings"/>
              </a:rPr>
              <a:t>Higgs-</a:t>
            </a:r>
            <a:r>
              <a:rPr lang="en-GB" dirty="0" err="1" smtClean="0">
                <a:sym typeface="Wingdings"/>
              </a:rPr>
              <a:t>bozonok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bomolhatnak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nem</a:t>
            </a:r>
            <a:r>
              <a:rPr lang="en-GB" dirty="0" smtClean="0">
                <a:sym typeface="Wingdings"/>
              </a:rPr>
              <a:t>-SM </a:t>
            </a:r>
            <a:r>
              <a:rPr lang="en-GB" dirty="0" err="1" smtClean="0">
                <a:sym typeface="Wingdings"/>
              </a:rPr>
              <a:t>részecskékre</a:t>
            </a:r>
            <a:r>
              <a:rPr lang="en-GB" dirty="0">
                <a:sym typeface="Wingdings"/>
              </a:rPr>
              <a:t/>
            </a:r>
            <a:br>
              <a:rPr lang="en-GB" dirty="0">
                <a:sym typeface="Wingdings"/>
              </a:rPr>
            </a:br>
            <a:r>
              <a:rPr lang="en-GB" dirty="0">
                <a:sym typeface="Wingdings"/>
              </a:rPr>
              <a:t> </a:t>
            </a:r>
            <a:r>
              <a:rPr lang="en-GB" dirty="0" err="1" smtClean="0">
                <a:solidFill>
                  <a:srgbClr val="0000FF"/>
                </a:solidFill>
                <a:sym typeface="Wingdings"/>
              </a:rPr>
              <a:t>Láthatatlan</a:t>
            </a:r>
            <a:r>
              <a:rPr lang="en-GB" dirty="0" smtClean="0">
                <a:solidFill>
                  <a:srgbClr val="0000FF"/>
                </a:solidFill>
                <a:sym typeface="Wingdings"/>
              </a:rPr>
              <a:t> (H➝𝜒</a:t>
            </a:r>
            <a:r>
              <a:rPr lang="en-GB" baseline="30000" dirty="0" smtClean="0">
                <a:solidFill>
                  <a:srgbClr val="0000FF"/>
                </a:solidFill>
                <a:sym typeface="Wingdings"/>
              </a:rPr>
              <a:t>0</a:t>
            </a:r>
            <a:r>
              <a:rPr lang="en-GB" dirty="0" smtClean="0">
                <a:solidFill>
                  <a:srgbClr val="0000FF"/>
                </a:solidFill>
                <a:sym typeface="Wingdings"/>
              </a:rPr>
              <a:t>𝜒</a:t>
            </a:r>
            <a:r>
              <a:rPr lang="en-GB" baseline="30000" dirty="0">
                <a:solidFill>
                  <a:srgbClr val="0000FF"/>
                </a:solidFill>
                <a:sym typeface="Wingdings"/>
              </a:rPr>
              <a:t>0</a:t>
            </a:r>
            <a:r>
              <a:rPr lang="en-GB" dirty="0" smtClean="0">
                <a:solidFill>
                  <a:srgbClr val="0000FF"/>
                </a:solidFill>
                <a:sym typeface="Wingdings"/>
              </a:rPr>
              <a:t>)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és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egzotikus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bomlások</a:t>
            </a:r>
            <a:endParaRPr lang="en-GB" dirty="0" smtClean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GB" dirty="0" smtClean="0">
                <a:sym typeface="Wingdings"/>
              </a:rPr>
              <a:t>... </a:t>
            </a:r>
            <a:r>
              <a:rPr lang="en-GB" dirty="0" err="1" smtClean="0">
                <a:sym typeface="Wingdings"/>
              </a:rPr>
              <a:t>keletkezhetnek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nem</a:t>
            </a:r>
            <a:r>
              <a:rPr lang="en-GB" dirty="0" smtClean="0">
                <a:sym typeface="Wingdings"/>
              </a:rPr>
              <a:t>-SM </a:t>
            </a:r>
            <a:r>
              <a:rPr lang="en-GB" dirty="0" err="1" smtClean="0">
                <a:sym typeface="Wingdings"/>
              </a:rPr>
              <a:t>részecskék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bomlásaiban</a:t>
            </a:r>
            <a:r>
              <a:rPr lang="en-GB" dirty="0">
                <a:sym typeface="Wingdings"/>
              </a:rPr>
              <a:t/>
            </a:r>
            <a:br>
              <a:rPr lang="en-GB" dirty="0">
                <a:sym typeface="Wingdings"/>
              </a:rPr>
            </a:br>
            <a:r>
              <a:rPr lang="en-GB" dirty="0" smtClean="0">
                <a:sym typeface="Wingdings"/>
              </a:rPr>
              <a:t> </a:t>
            </a:r>
            <a:r>
              <a:rPr lang="en-GB" dirty="0" err="1" smtClean="0">
                <a:sym typeface="Wingdings"/>
              </a:rPr>
              <a:t>Módosult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hatáskeresztmetszetek</a:t>
            </a:r>
            <a:r>
              <a:rPr lang="en-GB" dirty="0" smtClean="0">
                <a:sym typeface="Wingdings"/>
              </a:rPr>
              <a:t>, </a:t>
            </a:r>
            <a:r>
              <a:rPr lang="en-GB" dirty="0" err="1" smtClean="0">
                <a:sym typeface="Wingdings"/>
              </a:rPr>
              <a:t>eloszlások</a:t>
            </a:r>
            <a:endParaRPr lang="en-GB" dirty="0" smtClean="0">
              <a:sym typeface="Wingdings"/>
            </a:endParaRPr>
          </a:p>
          <a:p>
            <a:pPr marL="0" indent="0">
              <a:lnSpc>
                <a:spcPct val="110000"/>
              </a:lnSpc>
              <a:buNone/>
            </a:pPr>
            <a:endParaRPr lang="en-GB" b="1" dirty="0" smtClean="0">
              <a:solidFill>
                <a:srgbClr val="FF0000"/>
              </a:solidFill>
              <a:sym typeface="Wingdings"/>
            </a:endParaRPr>
          </a:p>
          <a:p>
            <a:pPr marL="0" indent="0">
              <a:lnSpc>
                <a:spcPct val="110000"/>
              </a:lnSpc>
              <a:buNone/>
            </a:pPr>
            <a:r>
              <a:rPr lang="en-GB" b="1" dirty="0" err="1" smtClean="0">
                <a:solidFill>
                  <a:srgbClr val="FF0000"/>
                </a:solidFill>
                <a:sym typeface="Wingdings"/>
              </a:rPr>
              <a:t>További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 Higgs-</a:t>
            </a:r>
            <a:r>
              <a:rPr lang="en-GB" b="1" dirty="0" err="1" smtClean="0">
                <a:solidFill>
                  <a:srgbClr val="FF0000"/>
                </a:solidFill>
                <a:sym typeface="Wingdings"/>
              </a:rPr>
              <a:t>bozonok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sym typeface="Wingdings"/>
              </a:rPr>
              <a:t>keresése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sym typeface="Wingdings"/>
              </a:rPr>
              <a:t>rendkívül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sym typeface="Wingdings"/>
              </a:rPr>
              <a:t>fontos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 </a:t>
            </a:r>
            <a:br>
              <a:rPr lang="en-GB" b="1" dirty="0" smtClean="0">
                <a:solidFill>
                  <a:srgbClr val="FF0000"/>
                </a:solidFill>
                <a:sym typeface="Wingdings"/>
              </a:rPr>
            </a:br>
            <a:r>
              <a:rPr lang="en-GB" b="1" dirty="0" smtClean="0">
                <a:solidFill>
                  <a:srgbClr val="FF0000"/>
                </a:solidFill>
                <a:sym typeface="Wingdings"/>
              </a:rPr>
              <a:t>mind </a:t>
            </a:r>
            <a:r>
              <a:rPr lang="en-GB" b="1" dirty="0" err="1" smtClean="0">
                <a:solidFill>
                  <a:srgbClr val="FF0000"/>
                </a:solidFill>
                <a:sym typeface="Wingdings"/>
              </a:rPr>
              <a:t>hagyományos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, mind </a:t>
            </a:r>
            <a:r>
              <a:rPr lang="en-GB" b="1" dirty="0" err="1" smtClean="0">
                <a:solidFill>
                  <a:srgbClr val="FF0000"/>
                </a:solidFill>
                <a:sym typeface="Wingdings"/>
              </a:rPr>
              <a:t>egzotikus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  <a:sym typeface="Wingdings"/>
              </a:rPr>
              <a:t>csatornákban</a:t>
            </a:r>
            <a:r>
              <a:rPr lang="en-GB" b="1" dirty="0" smtClean="0">
                <a:solidFill>
                  <a:srgbClr val="FF0000"/>
                </a:solidFill>
                <a:sym typeface="Wingdings"/>
              </a:rPr>
              <a:t>!</a:t>
            </a:r>
          </a:p>
          <a:p>
            <a:pPr marL="0" indent="0">
              <a:buNone/>
            </a:pPr>
            <a:endParaRPr lang="en-GB" dirty="0" smtClean="0">
              <a:solidFill>
                <a:srgbClr val="0000FF"/>
              </a:solidFill>
            </a:endParaRPr>
          </a:p>
          <a:p>
            <a:pPr marL="0" indent="0">
              <a:buNone/>
            </a:pPr>
            <a:r>
              <a:rPr lang="en-GB" dirty="0" err="1" smtClean="0">
                <a:solidFill>
                  <a:srgbClr val="0000FF"/>
                </a:solidFill>
              </a:rPr>
              <a:t>Még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nincs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nyoma</a:t>
            </a:r>
            <a:r>
              <a:rPr lang="en-GB" dirty="0">
                <a:solidFill>
                  <a:srgbClr val="0000FF"/>
                </a:solidFill>
              </a:rPr>
              <a:t> </a:t>
            </a:r>
            <a:r>
              <a:rPr lang="en-GB" dirty="0" err="1">
                <a:solidFill>
                  <a:srgbClr val="0000FF"/>
                </a:solidFill>
              </a:rPr>
              <a:t>újabb</a:t>
            </a:r>
            <a:r>
              <a:rPr lang="en-GB" dirty="0">
                <a:solidFill>
                  <a:srgbClr val="0000FF"/>
                </a:solidFill>
              </a:rPr>
              <a:t> Higgs-</a:t>
            </a:r>
            <a:r>
              <a:rPr lang="en-GB" dirty="0" err="1" smtClean="0">
                <a:solidFill>
                  <a:srgbClr val="0000FF"/>
                </a:solidFill>
              </a:rPr>
              <a:t>bozon</a:t>
            </a:r>
            <a:r>
              <a:rPr lang="en-GB" dirty="0">
                <a:solidFill>
                  <a:srgbClr val="0000FF"/>
                </a:solidFill>
              </a:rPr>
              <a:t>(</a:t>
            </a:r>
            <a:r>
              <a:rPr lang="en-GB" dirty="0" smtClean="0">
                <a:solidFill>
                  <a:srgbClr val="0000FF"/>
                </a:solidFill>
              </a:rPr>
              <a:t>ok)</a:t>
            </a:r>
            <a:r>
              <a:rPr lang="en-GB" dirty="0" err="1" smtClean="0">
                <a:solidFill>
                  <a:srgbClr val="0000FF"/>
                </a:solidFill>
              </a:rPr>
              <a:t>nak</a:t>
            </a:r>
            <a:r>
              <a:rPr lang="en-GB" dirty="0" smtClean="0">
                <a:solidFill>
                  <a:srgbClr val="0000FF"/>
                </a:solidFill>
              </a:rPr>
              <a:t>...</a:t>
            </a:r>
            <a:endParaRPr lang="en-GB" dirty="0">
              <a:solidFill>
                <a:srgbClr val="0000FF"/>
              </a:solidFill>
            </a:endParaRPr>
          </a:p>
          <a:p>
            <a:pPr marL="0" indent="0">
              <a:lnSpc>
                <a:spcPct val="110000"/>
              </a:lnSpc>
              <a:buNone/>
            </a:pPr>
            <a:endParaRPr lang="en-GB" dirty="0" smtClean="0">
              <a:sym typeface="Wingdings"/>
            </a:endParaRPr>
          </a:p>
          <a:p>
            <a:pPr marL="0" indent="0">
              <a:lnSpc>
                <a:spcPct val="110000"/>
              </a:lnSpc>
              <a:buNone/>
            </a:pPr>
            <a:endParaRPr lang="en-GB" dirty="0">
              <a:sym typeface="Wingding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pic>
        <p:nvPicPr>
          <p:cNvPr id="12" name="Picture 11" descr="Hinvisible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7506" y="1174202"/>
            <a:ext cx="2409556" cy="1686689"/>
          </a:xfrm>
          <a:prstGeom prst="rect">
            <a:avLst/>
          </a:prstGeom>
        </p:spPr>
      </p:pic>
      <p:pic>
        <p:nvPicPr>
          <p:cNvPr id="13" name="Picture 12" descr="AtlasHinvisible.tif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784" b="1332"/>
          <a:stretch/>
        </p:blipFill>
        <p:spPr>
          <a:xfrm>
            <a:off x="5990173" y="2935503"/>
            <a:ext cx="3045877" cy="251914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150798" y="5569733"/>
            <a:ext cx="28392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BR(H</a:t>
            </a:r>
            <a:r>
              <a:rPr lang="en-GB" dirty="0">
                <a:solidFill>
                  <a:srgbClr val="000000"/>
                </a:solidFill>
                <a:sym typeface="Wingdings"/>
              </a:rPr>
              <a:t>➝𝜒</a:t>
            </a:r>
            <a:r>
              <a:rPr lang="en-GB" baseline="30000" dirty="0">
                <a:solidFill>
                  <a:srgbClr val="000000"/>
                </a:solidFill>
                <a:sym typeface="Wingdings"/>
              </a:rPr>
              <a:t>0</a:t>
            </a:r>
            <a:r>
              <a:rPr lang="en-GB" dirty="0">
                <a:solidFill>
                  <a:srgbClr val="000000"/>
                </a:solidFill>
                <a:sym typeface="Wingdings"/>
              </a:rPr>
              <a:t>𝜒</a:t>
            </a:r>
            <a:r>
              <a:rPr lang="en-GB" baseline="30000" dirty="0">
                <a:solidFill>
                  <a:srgbClr val="000000"/>
                </a:solidFill>
                <a:sym typeface="Wingdings"/>
              </a:rPr>
              <a:t>0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) &lt; 65% (ATLAS)</a:t>
            </a:r>
          </a:p>
          <a:p>
            <a:r>
              <a:rPr lang="en-GB" dirty="0">
                <a:solidFill>
                  <a:srgbClr val="000000"/>
                </a:solidFill>
              </a:rPr>
              <a:t>BR(H</a:t>
            </a:r>
            <a:r>
              <a:rPr lang="en-GB" dirty="0">
                <a:solidFill>
                  <a:srgbClr val="000000"/>
                </a:solidFill>
                <a:sym typeface="Wingdings"/>
              </a:rPr>
              <a:t>➝𝜒</a:t>
            </a:r>
            <a:r>
              <a:rPr lang="en-GB" baseline="30000" dirty="0">
                <a:solidFill>
                  <a:srgbClr val="000000"/>
                </a:solidFill>
                <a:sym typeface="Wingdings"/>
              </a:rPr>
              <a:t>0</a:t>
            </a:r>
            <a:r>
              <a:rPr lang="en-GB" dirty="0">
                <a:solidFill>
                  <a:srgbClr val="000000"/>
                </a:solidFill>
                <a:sym typeface="Wingdings"/>
              </a:rPr>
              <a:t>𝜒</a:t>
            </a:r>
            <a:r>
              <a:rPr lang="en-GB" baseline="30000" dirty="0">
                <a:solidFill>
                  <a:srgbClr val="000000"/>
                </a:solidFill>
                <a:sym typeface="Wingdings"/>
              </a:rPr>
              <a:t>0</a:t>
            </a:r>
            <a:r>
              <a:rPr lang="en-GB" dirty="0">
                <a:solidFill>
                  <a:srgbClr val="000000"/>
                </a:solidFill>
                <a:sym typeface="Wingdings"/>
              </a:rPr>
              <a:t>) &lt; 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75</a:t>
            </a:r>
            <a:r>
              <a:rPr lang="en-GB" dirty="0">
                <a:solidFill>
                  <a:srgbClr val="000000"/>
                </a:solidFill>
                <a:sym typeface="Wingdings"/>
              </a:rPr>
              <a:t>% </a:t>
            </a:r>
            <a:r>
              <a:rPr lang="en-GB" dirty="0" smtClean="0">
                <a:solidFill>
                  <a:srgbClr val="000000"/>
                </a:solidFill>
                <a:sym typeface="Wingdings"/>
              </a:rPr>
              <a:t>(CMS)</a:t>
            </a:r>
          </a:p>
          <a:p>
            <a:r>
              <a:rPr lang="en-GB" dirty="0" smtClean="0">
                <a:solidFill>
                  <a:srgbClr val="000000"/>
                </a:solidFill>
                <a:sym typeface="Wingdings"/>
              </a:rPr>
              <a:t>@ 95% CL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966213" y="1102312"/>
            <a:ext cx="3083773" cy="5487598"/>
          </a:xfrm>
          <a:prstGeom prst="rect">
            <a:avLst/>
          </a:prstGeom>
          <a:noFill/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1377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0741"/>
    </mc:Choice>
    <mc:Fallback xmlns="">
      <p:transition xmlns:p14="http://schemas.microsoft.com/office/powerpoint/2010/main" spd="slow" advTm="11074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További</a:t>
            </a:r>
            <a:r>
              <a:rPr lang="en-GB" dirty="0" smtClean="0"/>
              <a:t> Higgs-</a:t>
            </a:r>
            <a:r>
              <a:rPr lang="en-GB" dirty="0" err="1" smtClean="0"/>
              <a:t>bozonok</a:t>
            </a:r>
            <a:r>
              <a:rPr lang="en-GB" dirty="0" smtClean="0"/>
              <a:t>? </a:t>
            </a:r>
            <a:r>
              <a:rPr lang="en-GB" dirty="0" err="1" smtClean="0"/>
              <a:t>Superszimmetria</a:t>
            </a:r>
            <a:r>
              <a:rPr lang="en-GB" dirty="0" smtClean="0"/>
              <a:t>? </a:t>
            </a:r>
            <a:r>
              <a:rPr lang="en-GB" dirty="0" err="1" smtClean="0"/>
              <a:t>Exotikus</a:t>
            </a:r>
            <a:r>
              <a:rPr lang="en-GB" dirty="0" smtClean="0"/>
              <a:t> </a:t>
            </a:r>
            <a:r>
              <a:rPr lang="en-GB" dirty="0" err="1" smtClean="0"/>
              <a:t>modellek</a:t>
            </a:r>
            <a:r>
              <a:rPr lang="en-GB" dirty="0"/>
              <a:t>?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33</a:t>
            </a:fld>
            <a:endParaRPr lang="fr-FR"/>
          </a:p>
        </p:txBody>
      </p:sp>
      <p:pic>
        <p:nvPicPr>
          <p:cNvPr id="10" name="Content Placeholder 8" descr="seraches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66" b="2666"/>
          <a:stretch>
            <a:fillRect/>
          </a:stretch>
        </p:blipFill>
        <p:spPr/>
      </p:pic>
      <p:sp>
        <p:nvSpPr>
          <p:cNvPr id="11" name="TextBox 10"/>
          <p:cNvSpPr txBox="1"/>
          <p:nvPr/>
        </p:nvSpPr>
        <p:spPr>
          <a:xfrm>
            <a:off x="215646" y="6080775"/>
            <a:ext cx="3793677" cy="46166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400" dirty="0" err="1" smtClean="0">
                <a:solidFill>
                  <a:srgbClr val="000090"/>
                </a:solidFill>
              </a:rPr>
              <a:t>Fordítsunk</a:t>
            </a:r>
            <a:r>
              <a:rPr lang="en-GB" sz="2400" dirty="0" smtClean="0">
                <a:solidFill>
                  <a:srgbClr val="000090"/>
                </a:solidFill>
              </a:rPr>
              <a:t> </a:t>
            </a:r>
            <a:r>
              <a:rPr lang="en-GB" sz="2400" dirty="0" err="1" smtClean="0">
                <a:solidFill>
                  <a:srgbClr val="000090"/>
                </a:solidFill>
              </a:rPr>
              <a:t>fel</a:t>
            </a:r>
            <a:r>
              <a:rPr lang="en-GB" sz="2400" dirty="0" smtClean="0">
                <a:solidFill>
                  <a:srgbClr val="000090"/>
                </a:solidFill>
              </a:rPr>
              <a:t> </a:t>
            </a:r>
            <a:r>
              <a:rPr lang="en-GB" sz="2400" dirty="0" err="1" smtClean="0">
                <a:solidFill>
                  <a:srgbClr val="000090"/>
                </a:solidFill>
              </a:rPr>
              <a:t>minden</a:t>
            </a:r>
            <a:r>
              <a:rPr lang="en-GB" sz="2400" dirty="0" smtClean="0">
                <a:solidFill>
                  <a:srgbClr val="000090"/>
                </a:solidFill>
              </a:rPr>
              <a:t> </a:t>
            </a:r>
            <a:r>
              <a:rPr lang="en-GB" sz="2400" dirty="0" err="1" smtClean="0">
                <a:solidFill>
                  <a:srgbClr val="000090"/>
                </a:solidFill>
              </a:rPr>
              <a:t>követ</a:t>
            </a:r>
            <a:r>
              <a:rPr lang="en-GB" sz="2400" dirty="0" smtClean="0">
                <a:solidFill>
                  <a:srgbClr val="000090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0833073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Mit mond a Higgs-bozon tömege?</a:t>
            </a:r>
            <a:endParaRPr lang="hu-HU"/>
          </a:p>
        </p:txBody>
      </p:sp>
      <p:pic>
        <p:nvPicPr>
          <p:cNvPr id="7" name="Content Placeholder 6" descr="HiggsRange.tif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" t="24945" r="-7329"/>
          <a:stretch/>
        </p:blipFill>
        <p:spPr>
          <a:xfrm>
            <a:off x="4325972" y="1012883"/>
            <a:ext cx="4643322" cy="2082039"/>
          </a:xfrm>
          <a:ln w="38100">
            <a:solidFill>
              <a:srgbClr val="000090"/>
            </a:solidFill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9" name="Picture 8" descr="Metastability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428" y="737539"/>
            <a:ext cx="3407784" cy="30351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0659" y="924674"/>
            <a:ext cx="589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00"/>
                </a:solidFill>
              </a:rPr>
              <a:t>SM</a:t>
            </a:r>
            <a:endParaRPr lang="en-GB" sz="24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553902" y="981803"/>
            <a:ext cx="1267757" cy="616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80000"/>
              </a:lnSpc>
            </a:pPr>
            <a:r>
              <a:rPr lang="hu-HU" sz="1400" smtClean="0"/>
              <a:t>Metastability,</a:t>
            </a:r>
          </a:p>
          <a:p>
            <a:pPr>
              <a:lnSpc>
                <a:spcPct val="80000"/>
              </a:lnSpc>
            </a:pPr>
            <a:r>
              <a:rPr lang="hu-HU" sz="1400" smtClean="0"/>
              <a:t>near criticality,</a:t>
            </a:r>
          </a:p>
          <a:p>
            <a:pPr>
              <a:lnSpc>
                <a:spcPct val="80000"/>
              </a:lnSpc>
            </a:pPr>
            <a:r>
              <a:rPr lang="hu-HU" sz="1400" smtClean="0"/>
              <a:t>multiverse...</a:t>
            </a:r>
            <a:endParaRPr lang="hu-HU" sz="1400"/>
          </a:p>
        </p:txBody>
      </p:sp>
      <p:pic>
        <p:nvPicPr>
          <p:cNvPr id="12" name="Picture 11" descr="SUSYbreaking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22"/>
          <a:stretch/>
        </p:blipFill>
        <p:spPr>
          <a:xfrm>
            <a:off x="166210" y="3498044"/>
            <a:ext cx="4568387" cy="318504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770291" y="2367166"/>
            <a:ext cx="7481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smtClean="0"/>
              <a:t>R.I.P.(?)</a:t>
            </a:r>
            <a:endParaRPr lang="hu-HU" sz="1400"/>
          </a:p>
        </p:txBody>
      </p:sp>
      <p:sp>
        <p:nvSpPr>
          <p:cNvPr id="14" name="TextBox 13"/>
          <p:cNvSpPr txBox="1"/>
          <p:nvPr/>
        </p:nvSpPr>
        <p:spPr>
          <a:xfrm>
            <a:off x="6830643" y="1738387"/>
            <a:ext cx="11381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dirty="0" smtClean="0"/>
              <a:t>Naturalness?</a:t>
            </a:r>
            <a:endParaRPr lang="hu-HU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1578199" y="5794625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mtClean="0"/>
              <a:t>Jósolt Higgs tömeg tartomány </a:t>
            </a:r>
            <a:endParaRPr lang="hu-HU"/>
          </a:p>
        </p:txBody>
      </p:sp>
      <p:sp>
        <p:nvSpPr>
          <p:cNvPr id="16" name="TextBox 15"/>
          <p:cNvSpPr txBox="1"/>
          <p:nvPr/>
        </p:nvSpPr>
        <p:spPr>
          <a:xfrm>
            <a:off x="4389368" y="4413778"/>
            <a:ext cx="252758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hu-HU" smtClean="0"/>
          </a:p>
          <a:p>
            <a:r>
              <a:rPr lang="hu-HU" sz="1400" smtClean="0"/>
              <a:t>M(SUSY részecskék) = </a:t>
            </a:r>
            <a:br>
              <a:rPr lang="hu-HU" sz="1400" smtClean="0"/>
            </a:br>
            <a:r>
              <a:rPr lang="hu-HU" sz="1400" smtClean="0"/>
              <a:t>SUSY sértés skálájával</a:t>
            </a:r>
            <a:endParaRPr lang="hu-HU" sz="1400"/>
          </a:p>
        </p:txBody>
      </p:sp>
      <p:sp>
        <p:nvSpPr>
          <p:cNvPr id="17" name="TextBox 16"/>
          <p:cNvSpPr txBox="1"/>
          <p:nvPr/>
        </p:nvSpPr>
        <p:spPr>
          <a:xfrm>
            <a:off x="4414027" y="3649381"/>
            <a:ext cx="174193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400" smtClean="0">
                <a:solidFill>
                  <a:srgbClr val="FF0000"/>
                </a:solidFill>
              </a:rPr>
              <a:t>M(SUSY fermionok) = </a:t>
            </a:r>
            <a:br>
              <a:rPr lang="hu-HU" sz="1400" smtClean="0">
                <a:solidFill>
                  <a:srgbClr val="FF0000"/>
                </a:solidFill>
              </a:rPr>
            </a:br>
            <a:r>
              <a:rPr lang="hu-HU" sz="1400" smtClean="0">
                <a:solidFill>
                  <a:srgbClr val="FF0000"/>
                </a:solidFill>
              </a:rPr>
              <a:t>EW skála</a:t>
            </a:r>
          </a:p>
          <a:p>
            <a:r>
              <a:rPr lang="hu-HU" sz="1400" smtClean="0">
                <a:solidFill>
                  <a:srgbClr val="FF0000"/>
                </a:solidFill>
              </a:rPr>
              <a:t>M(SUSY bozonok)  = </a:t>
            </a:r>
            <a:br>
              <a:rPr lang="hu-HU" sz="1400" smtClean="0">
                <a:solidFill>
                  <a:srgbClr val="FF0000"/>
                </a:solidFill>
              </a:rPr>
            </a:br>
            <a:r>
              <a:rPr lang="hu-HU" sz="1400" smtClean="0">
                <a:solidFill>
                  <a:srgbClr val="FF0000"/>
                </a:solidFill>
              </a:rPr>
              <a:t>SUSY sértés skálája</a:t>
            </a:r>
            <a:endParaRPr lang="hu-HU" sz="140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82844" y="5277154"/>
            <a:ext cx="43455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0000FF"/>
                </a:solidFill>
              </a:rPr>
              <a:t>Alacsony-skálájú SUSY csak extrém </a:t>
            </a:r>
            <a:br>
              <a:rPr lang="hu-HU" dirty="0" smtClean="0">
                <a:solidFill>
                  <a:srgbClr val="0000FF"/>
                </a:solidFill>
              </a:rPr>
            </a:br>
            <a:r>
              <a:rPr lang="hu-HU" dirty="0" smtClean="0">
                <a:solidFill>
                  <a:srgbClr val="0000FF"/>
                </a:solidFill>
              </a:rPr>
              <a:t>paraméterekkel tud megfelelni a mért</a:t>
            </a:r>
            <a:br>
              <a:rPr lang="hu-HU" dirty="0" smtClean="0">
                <a:solidFill>
                  <a:srgbClr val="0000FF"/>
                </a:solidFill>
              </a:rPr>
            </a:br>
            <a:r>
              <a:rPr lang="hu-HU" dirty="0" smtClean="0">
                <a:solidFill>
                  <a:srgbClr val="0000FF"/>
                </a:solidFill>
              </a:rPr>
              <a:t>Higgs tömegnek (nagy tanβ, nehéz skvarkok, </a:t>
            </a:r>
            <a:br>
              <a:rPr lang="hu-HU" dirty="0" smtClean="0">
                <a:solidFill>
                  <a:srgbClr val="0000FF"/>
                </a:solidFill>
              </a:rPr>
            </a:br>
            <a:r>
              <a:rPr lang="hu-HU" dirty="0" smtClean="0">
                <a:solidFill>
                  <a:srgbClr val="0000FF"/>
                </a:solidFill>
              </a:rPr>
              <a:t>max stop keveredés)</a:t>
            </a:r>
            <a:endParaRPr lang="hu-HU" dirty="0">
              <a:solidFill>
                <a:srgbClr val="0000FF"/>
              </a:solidFill>
            </a:endParaRPr>
          </a:p>
        </p:txBody>
      </p:sp>
      <p:pic>
        <p:nvPicPr>
          <p:cNvPr id="19" name="Picture 18" descr="RIPHiggsless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160" y="3668994"/>
            <a:ext cx="1807840" cy="1613982"/>
          </a:xfrm>
          <a:prstGeom prst="rect">
            <a:avLst/>
          </a:prstGeom>
        </p:spPr>
      </p:pic>
      <p:sp>
        <p:nvSpPr>
          <p:cNvPr id="20" name="Content Placeholder 2"/>
          <p:cNvSpPr txBox="1">
            <a:spLocks/>
          </p:cNvSpPr>
          <p:nvPr/>
        </p:nvSpPr>
        <p:spPr>
          <a:xfrm>
            <a:off x="6614543" y="3172589"/>
            <a:ext cx="2361465" cy="772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70000"/>
              </a:lnSpc>
              <a:buNone/>
            </a:pPr>
            <a:r>
              <a:rPr lang="hu-HU" sz="1800" dirty="0" smtClean="0"/>
              <a:t>m</a:t>
            </a:r>
            <a:r>
              <a:rPr lang="hu-HU" sz="1800" baseline="-25000" dirty="0" smtClean="0"/>
              <a:t>H</a:t>
            </a:r>
            <a:r>
              <a:rPr lang="hu-HU" sz="1800" baseline="30000" dirty="0" smtClean="0"/>
              <a:t>2</a:t>
            </a:r>
            <a:r>
              <a:rPr lang="hu-HU" sz="1800" dirty="0" smtClean="0"/>
              <a:t> = 2λv</a:t>
            </a:r>
            <a:r>
              <a:rPr lang="hu-HU" sz="1800" baseline="30000" dirty="0" smtClean="0"/>
              <a:t>2</a:t>
            </a:r>
            <a:r>
              <a:rPr lang="hu-HU" sz="1800" dirty="0" smtClean="0"/>
              <a:t> </a:t>
            </a:r>
            <a:r>
              <a:rPr lang="hu-HU" sz="1800" dirty="0" smtClean="0">
                <a:sym typeface="Wingdings"/>
              </a:rPr>
              <a:t> λ~0.13 </a:t>
            </a:r>
          </a:p>
          <a:p>
            <a:pPr marL="0" indent="0" algn="r">
              <a:lnSpc>
                <a:spcPct val="70000"/>
              </a:lnSpc>
              <a:buNone/>
            </a:pPr>
            <a:r>
              <a:rPr lang="hu-HU" sz="1800" dirty="0" smtClean="0">
                <a:sym typeface="Wingdings"/>
              </a:rPr>
              <a:t>gyengén csatolt</a:t>
            </a:r>
            <a:endParaRPr lang="hu-HU" sz="1800" baseline="30000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34</a:t>
            </a:fld>
            <a:endParaRPr lang="fr-FR"/>
          </a:p>
        </p:txBody>
      </p:sp>
      <p:sp>
        <p:nvSpPr>
          <p:cNvPr id="22" name="TextBox 21"/>
          <p:cNvSpPr txBox="1"/>
          <p:nvPr/>
        </p:nvSpPr>
        <p:spPr>
          <a:xfrm>
            <a:off x="8151997" y="3762239"/>
            <a:ext cx="4409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800" b="1" i="1" dirty="0" smtClean="0">
                <a:solidFill>
                  <a:srgbClr val="FF0000"/>
                </a:solidFill>
              </a:rPr>
              <a:t>?</a:t>
            </a:r>
            <a:endParaRPr lang="hu-HU" sz="2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8366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0366"/>
    </mc:Choice>
    <mc:Fallback xmlns="">
      <p:transition xmlns:p14="http://schemas.microsoft.com/office/powerpoint/2010/main" spd="slow" advTm="7036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Mit tudunk az új bozonról? </a:t>
            </a:r>
            <a:endParaRPr lang="hu-HU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189913" y="1139537"/>
            <a:ext cx="8783462" cy="5510281"/>
          </a:xfrm>
        </p:spPr>
        <p:txBody>
          <a:bodyPr>
            <a:normAutofit fontScale="92500" lnSpcReduction="10000"/>
          </a:bodyPr>
          <a:lstStyle/>
          <a:p>
            <a:r>
              <a:rPr lang="hu-HU" dirty="0" smtClean="0">
                <a:solidFill>
                  <a:srgbClr val="FF0000"/>
                </a:solidFill>
              </a:rPr>
              <a:t>Hosszú utat tettünk meg 1 év alatt...</a:t>
            </a:r>
            <a:r>
              <a:rPr lang="hu-HU" dirty="0" smtClean="0"/>
              <a:t> köszönet az LHC kiemelkedő teljesítményének és a kísérleti analízis folyamatos fejlesztésének</a:t>
            </a:r>
          </a:p>
          <a:p>
            <a:pPr lvl="1"/>
            <a:r>
              <a:rPr lang="hu-HU" dirty="0" smtClean="0">
                <a:solidFill>
                  <a:srgbClr val="008080"/>
                </a:solidFill>
              </a:rPr>
              <a:t>Az új részecske létezését minden kétséget kizáróan bizonyítottuk (~10</a:t>
            </a:r>
            <a:r>
              <a:rPr lang="hu-HU" dirty="0">
                <a:solidFill>
                  <a:srgbClr val="008080"/>
                </a:solidFill>
              </a:rPr>
              <a:t>𝜎</a:t>
            </a:r>
            <a:r>
              <a:rPr lang="hu-HU" dirty="0" smtClean="0">
                <a:solidFill>
                  <a:srgbClr val="008080"/>
                </a:solidFill>
              </a:rPr>
              <a:t>)</a:t>
            </a:r>
          </a:p>
          <a:p>
            <a:pPr lvl="1"/>
            <a:r>
              <a:rPr lang="hu-HU" dirty="0" smtClean="0">
                <a:solidFill>
                  <a:srgbClr val="008080"/>
                </a:solidFill>
              </a:rPr>
              <a:t>Tömege (m</a:t>
            </a:r>
            <a:r>
              <a:rPr lang="hu-HU" baseline="-25000" dirty="0" smtClean="0">
                <a:solidFill>
                  <a:srgbClr val="008080"/>
                </a:solidFill>
              </a:rPr>
              <a:t>H</a:t>
            </a:r>
            <a:r>
              <a:rPr lang="hu-HU" dirty="0" smtClean="0">
                <a:solidFill>
                  <a:srgbClr val="008080"/>
                </a:solidFill>
              </a:rPr>
              <a:t>~125.5 GeV) 0.3% pontossággal ismert (pontosabban mint m</a:t>
            </a:r>
            <a:r>
              <a:rPr lang="hu-HU" baseline="-25000" dirty="0" smtClean="0">
                <a:solidFill>
                  <a:srgbClr val="008080"/>
                </a:solidFill>
              </a:rPr>
              <a:t>top</a:t>
            </a:r>
            <a:r>
              <a:rPr lang="hu-HU" dirty="0" smtClean="0">
                <a:solidFill>
                  <a:srgbClr val="008080"/>
                </a:solidFill>
              </a:rPr>
              <a:t>!)</a:t>
            </a:r>
          </a:p>
          <a:p>
            <a:pPr lvl="1"/>
            <a:r>
              <a:rPr lang="hu-HU" dirty="0" smtClean="0">
                <a:solidFill>
                  <a:srgbClr val="008080"/>
                </a:solidFill>
              </a:rPr>
              <a:t>Skalár természetű J</a:t>
            </a:r>
            <a:r>
              <a:rPr lang="hu-HU" baseline="30000" dirty="0" smtClean="0">
                <a:solidFill>
                  <a:srgbClr val="008080"/>
                </a:solidFill>
              </a:rPr>
              <a:t>P</a:t>
            </a:r>
            <a:r>
              <a:rPr lang="hu-HU" dirty="0" smtClean="0">
                <a:solidFill>
                  <a:srgbClr val="008080"/>
                </a:solidFill>
              </a:rPr>
              <a:t>=0</a:t>
            </a:r>
            <a:r>
              <a:rPr lang="hu-HU" baseline="30000" dirty="0" smtClean="0">
                <a:solidFill>
                  <a:srgbClr val="008080"/>
                </a:solidFill>
              </a:rPr>
              <a:t>+</a:t>
            </a:r>
            <a:r>
              <a:rPr lang="hu-HU" dirty="0" smtClean="0">
                <a:solidFill>
                  <a:srgbClr val="008080"/>
                </a:solidFill>
              </a:rPr>
              <a:t> (de CP keveredés lehetséges</a:t>
            </a:r>
            <a:r>
              <a:rPr lang="hu-HU" dirty="0">
                <a:solidFill>
                  <a:srgbClr val="008080"/>
                </a:solidFill>
              </a:rPr>
              <a:t>!</a:t>
            </a:r>
            <a:r>
              <a:rPr lang="hu-HU" dirty="0" smtClean="0">
                <a:solidFill>
                  <a:srgbClr val="008080"/>
                </a:solidFill>
              </a:rPr>
              <a:t>)</a:t>
            </a:r>
            <a:endParaRPr lang="hu-HU" b="1" dirty="0" smtClean="0">
              <a:solidFill>
                <a:srgbClr val="008080"/>
              </a:solidFill>
            </a:endParaRPr>
          </a:p>
          <a:p>
            <a:pPr lvl="1"/>
            <a:r>
              <a:rPr lang="hu-HU" dirty="0" smtClean="0">
                <a:solidFill>
                  <a:srgbClr val="008080"/>
                </a:solidFill>
              </a:rPr>
              <a:t>Csatolódik fermionokhoz (közvetlen &gt;3𝜎, közvetett &gt;5𝜎) </a:t>
            </a:r>
          </a:p>
          <a:p>
            <a:pPr lvl="1"/>
            <a:r>
              <a:rPr lang="hu-HU" dirty="0" smtClean="0">
                <a:solidFill>
                  <a:srgbClr val="008080"/>
                </a:solidFill>
              </a:rPr>
              <a:t>Keletkezik vektor-bozonokon keresztül (VH, VBF)</a:t>
            </a:r>
          </a:p>
          <a:p>
            <a:pPr lvl="1"/>
            <a:r>
              <a:rPr lang="hu-HU" dirty="0" smtClean="0">
                <a:solidFill>
                  <a:srgbClr val="008080"/>
                </a:solidFill>
              </a:rPr>
              <a:t>Mért hatáskeresztmetszetek, csatolások összhangot mutatnak a SM-lel</a:t>
            </a:r>
          </a:p>
          <a:p>
            <a:pPr marL="457200" lvl="1" indent="0">
              <a:buNone/>
            </a:pPr>
            <a:r>
              <a:rPr lang="hu-HU" b="1" dirty="0">
                <a:solidFill>
                  <a:srgbClr val="008080"/>
                </a:solidFill>
                <a:sym typeface="Wingdings"/>
              </a:rPr>
              <a:t> Higgs-bozon, a BEH-mechanizmuson keresztüli elektro-</a:t>
            </a:r>
            <a:r>
              <a:rPr lang="hu-HU" b="1" dirty="0" smtClean="0">
                <a:solidFill>
                  <a:srgbClr val="008080"/>
                </a:solidFill>
                <a:sym typeface="Wingdings"/>
              </a:rPr>
              <a:t>gyenge </a:t>
            </a:r>
            <a:br>
              <a:rPr lang="hu-HU" b="1" dirty="0" smtClean="0">
                <a:solidFill>
                  <a:srgbClr val="008080"/>
                </a:solidFill>
                <a:sym typeface="Wingdings"/>
              </a:rPr>
            </a:br>
            <a:r>
              <a:rPr lang="hu-HU" b="1" dirty="0" smtClean="0">
                <a:solidFill>
                  <a:srgbClr val="008080"/>
                </a:solidFill>
                <a:sym typeface="Wingdings"/>
              </a:rPr>
              <a:t>     szimmetriasértés terméke ( spin, csatolások)</a:t>
            </a:r>
            <a:endParaRPr lang="hu-HU" dirty="0" smtClean="0">
              <a:solidFill>
                <a:srgbClr val="008080"/>
              </a:solidFill>
            </a:endParaRPr>
          </a:p>
          <a:p>
            <a:pPr lvl="1"/>
            <a:r>
              <a:rPr lang="hu-HU" dirty="0" smtClean="0">
                <a:solidFill>
                  <a:srgbClr val="800000"/>
                </a:solidFill>
              </a:rPr>
              <a:t>Nincs jele (még?) SM-en túli fizikának: láthatatlan vagy egzotikus bomlások, hurok csatolások, ... további skalár részecskék, ...</a:t>
            </a:r>
          </a:p>
          <a:p>
            <a:r>
              <a:rPr lang="hu-HU" dirty="0" smtClean="0"/>
              <a:t>Végső LHC Run1 eredmények hamarosan megjelennek </a:t>
            </a:r>
          </a:p>
          <a:p>
            <a:r>
              <a:rPr lang="hu-HU" dirty="0" smtClean="0"/>
              <a:t>2015-ben magasabb energiával (𝜎</a:t>
            </a:r>
            <a:r>
              <a:rPr lang="hu-HU" baseline="-25000" dirty="0" smtClean="0"/>
              <a:t>H</a:t>
            </a:r>
            <a:r>
              <a:rPr lang="hu-HU" dirty="0" smtClean="0"/>
              <a:t>x2.6) és luminozitással felfegyverkezve nagyobb pontossággal vizsgálhatjuk majd a SM jóslatait </a:t>
            </a:r>
            <a:r>
              <a:rPr lang="en-US" dirty="0" err="1" smtClean="0"/>
              <a:t>é</a:t>
            </a:r>
            <a:r>
              <a:rPr lang="hu-HU" dirty="0" smtClean="0"/>
              <a:t>s kereshetjük az új fizika nyomait </a:t>
            </a:r>
            <a:endParaRPr lang="hu-HU" dirty="0"/>
          </a:p>
          <a:p>
            <a:r>
              <a:rPr lang="hu-HU" b="1" dirty="0" smtClean="0">
                <a:solidFill>
                  <a:srgbClr val="FF0000"/>
                </a:solidFill>
              </a:rPr>
              <a:t>Még csak az elején vagyunk a gazdag és izgalmas LHC Higgs és „SM-en túli fizika” programnak</a:t>
            </a:r>
            <a:endParaRPr lang="hu-HU" b="1" dirty="0" smtClean="0"/>
          </a:p>
          <a:p>
            <a:pPr lvl="1"/>
            <a:endParaRPr lang="hu-HU" dirty="0" smtClean="0"/>
          </a:p>
          <a:p>
            <a:endParaRPr lang="hu-HU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8243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734"/>
    </mc:Choice>
    <mc:Fallback xmlns="">
      <p:transition xmlns:p14="http://schemas.microsoft.com/office/powerpoint/2010/main" spd="slow" advTm="9073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331" y="0"/>
            <a:ext cx="8468047" cy="1143000"/>
          </a:xfrm>
        </p:spPr>
        <p:txBody>
          <a:bodyPr/>
          <a:lstStyle/>
          <a:p>
            <a:r>
              <a:rPr lang="en-GB" dirty="0" smtClean="0"/>
              <a:t>Higgs </a:t>
            </a:r>
            <a:r>
              <a:rPr lang="en-GB" dirty="0" err="1" smtClean="0"/>
              <a:t>csatolások</a:t>
            </a:r>
            <a:r>
              <a:rPr lang="en-GB" dirty="0" smtClean="0"/>
              <a:t> </a:t>
            </a:r>
            <a:r>
              <a:rPr lang="en-GB" dirty="0" err="1" smtClean="0"/>
              <a:t>mérése</a:t>
            </a:r>
            <a:r>
              <a:rPr lang="en-GB" dirty="0" smtClean="0"/>
              <a:t> a HL-</a:t>
            </a:r>
            <a:r>
              <a:rPr lang="en-GB" dirty="0" err="1" smtClean="0"/>
              <a:t>LHC</a:t>
            </a:r>
            <a:r>
              <a:rPr lang="en-GB" dirty="0" smtClean="0"/>
              <a:t>-n</a:t>
            </a:r>
            <a:endParaRPr lang="en-GB" dirty="0"/>
          </a:p>
        </p:txBody>
      </p:sp>
      <p:pic>
        <p:nvPicPr>
          <p:cNvPr id="9" name="Content Placeholder 8" descr="CMSprojection1.tiff"/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1" t="-2171" b="-3885"/>
          <a:stretch/>
        </p:blipFill>
        <p:spPr>
          <a:xfrm>
            <a:off x="3459647" y="3634624"/>
            <a:ext cx="3264285" cy="270598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14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 l="-23726" r="-23726"/>
          <a:stretch>
            <a:fillRect/>
          </a:stretch>
        </p:blipFill>
        <p:spPr>
          <a:xfrm>
            <a:off x="-452006" y="1552272"/>
            <a:ext cx="4038600" cy="4525963"/>
          </a:xfrm>
        </p:spPr>
      </p:pic>
      <p:pic>
        <p:nvPicPr>
          <p:cNvPr id="15" name="Content Placeholder 8" descr="CMSprojection1.tif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1" r="51523" b="-3885"/>
          <a:stretch/>
        </p:blipFill>
        <p:spPr>
          <a:xfrm>
            <a:off x="3412324" y="1252565"/>
            <a:ext cx="3344591" cy="2722362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673897" y="6023319"/>
            <a:ext cx="49236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CMS scenario 1: szisztematikus hibák mint jelenleg</a:t>
            </a:r>
          </a:p>
          <a:p>
            <a:r>
              <a:rPr lang="hu-HU" dirty="0"/>
              <a:t> </a:t>
            </a:r>
            <a:r>
              <a:rPr lang="hu-HU" dirty="0" smtClean="0"/>
              <a:t>        scenario 2: elméleti hiba x 0,5; kísérleti ~ 1/√L</a:t>
            </a:r>
            <a:endParaRPr lang="hu-HU" dirty="0"/>
          </a:p>
        </p:txBody>
      </p:sp>
      <p:sp>
        <p:nvSpPr>
          <p:cNvPr id="17" name="TextBox 16"/>
          <p:cNvSpPr txBox="1"/>
          <p:nvPr/>
        </p:nvSpPr>
        <p:spPr>
          <a:xfrm>
            <a:off x="6791071" y="1980100"/>
            <a:ext cx="2216735" cy="369331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hu-HU" dirty="0" smtClean="0"/>
              <a:t>Legnehezebb feladat: </a:t>
            </a:r>
          </a:p>
          <a:p>
            <a:r>
              <a:rPr lang="hu-HU" dirty="0" smtClean="0"/>
              <a:t>Higgs önkölcsönhatás</a:t>
            </a:r>
          </a:p>
          <a:p>
            <a:r>
              <a:rPr lang="hu-HU" dirty="0" smtClean="0"/>
              <a:t>mérése</a:t>
            </a:r>
          </a:p>
          <a:p>
            <a:pPr marL="285750" indent="-285750">
              <a:buFont typeface="Arial"/>
              <a:buChar char="•"/>
            </a:pPr>
            <a:r>
              <a:rPr lang="hu-HU" dirty="0" smtClean="0"/>
              <a:t>CMS+ATLAS </a:t>
            </a:r>
            <a:br>
              <a:rPr lang="hu-HU" dirty="0" smtClean="0"/>
            </a:br>
            <a:r>
              <a:rPr lang="hu-HU" dirty="0" smtClean="0"/>
              <a:t>kombinációval </a:t>
            </a:r>
            <a:br>
              <a:rPr lang="hu-HU" dirty="0" smtClean="0"/>
            </a:br>
            <a:r>
              <a:rPr lang="hu-HU" dirty="0" smtClean="0"/>
              <a:t>~</a:t>
            </a:r>
            <a:r>
              <a:rPr lang="hu-HU" dirty="0"/>
              <a:t>30% </a:t>
            </a:r>
            <a:endParaRPr lang="hu-HU" dirty="0" smtClean="0"/>
          </a:p>
          <a:p>
            <a:pPr marL="285750" indent="-285750">
              <a:buFont typeface="Arial"/>
              <a:buChar char="•"/>
            </a:pPr>
            <a:r>
              <a:rPr lang="hu-HU" dirty="0"/>
              <a:t>E</a:t>
            </a:r>
            <a:r>
              <a:rPr lang="hu-HU" dirty="0" smtClean="0"/>
              <a:t>lméleti szemmel</a:t>
            </a:r>
            <a:br>
              <a:rPr lang="hu-HU" dirty="0" smtClean="0"/>
            </a:br>
            <a:r>
              <a:rPr lang="hu-HU" dirty="0" smtClean="0"/>
              <a:t>&lt;20</a:t>
            </a:r>
            <a:r>
              <a:rPr lang="hu-HU" dirty="0"/>
              <a:t>% </a:t>
            </a:r>
            <a:r>
              <a:rPr lang="hu-HU" dirty="0" smtClean="0"/>
              <a:t>„szükséges”, </a:t>
            </a:r>
            <a:br>
              <a:rPr lang="hu-HU" dirty="0" smtClean="0"/>
            </a:br>
            <a:r>
              <a:rPr lang="hu-HU" dirty="0" smtClean="0"/>
              <a:t>tipikusan </a:t>
            </a:r>
            <a:br>
              <a:rPr lang="hu-HU" dirty="0" smtClean="0"/>
            </a:br>
            <a:r>
              <a:rPr lang="hu-HU" dirty="0" smtClean="0"/>
              <a:t>akkor vállhatnak</a:t>
            </a:r>
            <a:br>
              <a:rPr lang="hu-HU" dirty="0" smtClean="0"/>
            </a:br>
            <a:r>
              <a:rPr lang="hu-HU" dirty="0" smtClean="0"/>
              <a:t>a SUSY járulékok </a:t>
            </a:r>
            <a:br>
              <a:rPr lang="hu-HU" dirty="0" smtClean="0"/>
            </a:br>
            <a:r>
              <a:rPr lang="hu-HU" dirty="0" smtClean="0"/>
              <a:t>láthatóvá</a:t>
            </a:r>
          </a:p>
          <a:p>
            <a:r>
              <a:rPr lang="hu-HU" sz="1400" dirty="0"/>
              <a:t>arXiv:1305.6397v2 [hep-ph</a:t>
            </a:r>
            <a:r>
              <a:rPr lang="hu-HU" sz="1400" dirty="0" smtClean="0"/>
              <a:t>]</a:t>
            </a:r>
            <a:r>
              <a:rPr lang="hu-HU" dirty="0" smtClean="0"/>
              <a:t> </a:t>
            </a:r>
            <a:endParaRPr lang="hu-HU" dirty="0"/>
          </a:p>
        </p:txBody>
      </p:sp>
      <p:sp>
        <p:nvSpPr>
          <p:cNvPr id="18" name="TextBox 17"/>
          <p:cNvSpPr txBox="1"/>
          <p:nvPr/>
        </p:nvSpPr>
        <p:spPr>
          <a:xfrm>
            <a:off x="949384" y="5634347"/>
            <a:ext cx="17713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>
                <a:solidFill>
                  <a:srgbClr val="000000"/>
                </a:solidFill>
              </a:rPr>
              <a:t>Jelerősség hibája</a:t>
            </a:r>
            <a:endParaRPr lang="hu-HU" dirty="0">
              <a:solidFill>
                <a:srgbClr val="00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71252" y="1356189"/>
            <a:ext cx="2909805" cy="4857621"/>
          </a:xfrm>
          <a:prstGeom prst="rect">
            <a:avLst/>
          </a:prstGeom>
          <a:noFill/>
          <a:ln>
            <a:solidFill>
              <a:srgbClr val="00009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20" name="TextBox 19"/>
          <p:cNvSpPr txBox="1"/>
          <p:nvPr/>
        </p:nvSpPr>
        <p:spPr>
          <a:xfrm>
            <a:off x="3446269" y="1060462"/>
            <a:ext cx="3145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000000"/>
                </a:solidFill>
              </a:rPr>
              <a:t>Csatolási skála faktorok hibája</a:t>
            </a:r>
            <a:endParaRPr lang="hu-HU" dirty="0">
              <a:solidFill>
                <a:srgbClr val="000000"/>
              </a:solidFill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8928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Összefoglalásként...</a:t>
            </a:r>
            <a:endParaRPr lang="hu-HU"/>
          </a:p>
        </p:txBody>
      </p:sp>
      <p:pic>
        <p:nvPicPr>
          <p:cNvPr id="7" name="Content Placeholder 6" descr="Looking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340" b="-9340"/>
          <a:stretch>
            <a:fillRect/>
          </a:stretch>
        </p:blipFill>
        <p:spPr>
          <a:xfrm>
            <a:off x="489493" y="478223"/>
            <a:ext cx="8076805" cy="46136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7669168" y="4438591"/>
            <a:ext cx="8288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G. </a:t>
            </a:r>
            <a:r>
              <a:rPr lang="en-GB" sz="1000" dirty="0" err="1" smtClean="0"/>
              <a:t>Dissertori</a:t>
            </a:r>
            <a:endParaRPr lang="en-GB" sz="1000" dirty="0"/>
          </a:p>
        </p:txBody>
      </p:sp>
      <p:sp>
        <p:nvSpPr>
          <p:cNvPr id="9" name="Rectangle 8"/>
          <p:cNvSpPr/>
          <p:nvPr/>
        </p:nvSpPr>
        <p:spPr>
          <a:xfrm>
            <a:off x="110967" y="4793383"/>
            <a:ext cx="5585345" cy="1782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dirty="0" smtClean="0">
                <a:solidFill>
                  <a:srgbClr val="0000FF"/>
                </a:solidFill>
              </a:rPr>
              <a:t>„Gyermekként ülj le egy tény elé, </a:t>
            </a:r>
            <a:br>
              <a:rPr lang="hu-HU" dirty="0" smtClean="0">
                <a:solidFill>
                  <a:srgbClr val="0000FF"/>
                </a:solidFill>
              </a:rPr>
            </a:br>
            <a:r>
              <a:rPr lang="hu-HU" dirty="0" smtClean="0">
                <a:solidFill>
                  <a:srgbClr val="0000FF"/>
                </a:solidFill>
              </a:rPr>
              <a:t>légy kész feladni minden, előre kialakított véleményt, </a:t>
            </a:r>
            <a:br>
              <a:rPr lang="hu-HU" dirty="0" smtClean="0">
                <a:solidFill>
                  <a:srgbClr val="0000FF"/>
                </a:solidFill>
              </a:rPr>
            </a:br>
            <a:r>
              <a:rPr lang="hu-HU" dirty="0" smtClean="0">
                <a:solidFill>
                  <a:srgbClr val="0000FF"/>
                </a:solidFill>
              </a:rPr>
              <a:t>alázatosan kövesd a Természetet, </a:t>
            </a:r>
            <a:br>
              <a:rPr lang="hu-HU" dirty="0" smtClean="0">
                <a:solidFill>
                  <a:srgbClr val="0000FF"/>
                </a:solidFill>
              </a:rPr>
            </a:br>
            <a:r>
              <a:rPr lang="hu-HU" dirty="0" smtClean="0">
                <a:solidFill>
                  <a:srgbClr val="0000FF"/>
                </a:solidFill>
              </a:rPr>
              <a:t>bárhová és bármilyen feneketlen mélységbe is vezessen – </a:t>
            </a:r>
            <a:br>
              <a:rPr lang="hu-HU" dirty="0" smtClean="0">
                <a:solidFill>
                  <a:srgbClr val="0000FF"/>
                </a:solidFill>
              </a:rPr>
            </a:br>
            <a:r>
              <a:rPr lang="hu-HU" dirty="0" smtClean="0">
                <a:solidFill>
                  <a:srgbClr val="0000FF"/>
                </a:solidFill>
              </a:rPr>
              <a:t>vagy nem tanulsz semmit.”</a:t>
            </a:r>
          </a:p>
          <a:p>
            <a:pPr algn="ctr">
              <a:lnSpc>
                <a:spcPct val="150000"/>
              </a:lnSpc>
            </a:pPr>
            <a:r>
              <a:rPr lang="hu-HU" sz="1400" dirty="0" smtClean="0"/>
              <a:t>(Thomas Henry Huxley)</a:t>
            </a:r>
            <a:endParaRPr lang="hu-HU" sz="14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851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769"/>
    </mc:Choice>
    <mc:Fallback xmlns="">
      <p:transition xmlns:p14="http://schemas.microsoft.com/office/powerpoint/2010/main" spd="slow" advTm="3276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Extra</a:t>
            </a:r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84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3"/>
    </mc:Choice>
    <mc:Fallback xmlns="">
      <p:transition xmlns:p14="http://schemas.microsoft.com/office/powerpoint/2010/main" spd="slow" advTm="185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</a:t>
            </a:r>
            <a:r>
              <a:rPr lang="en-GB" dirty="0" err="1" smtClean="0"/>
              <a:t>eredmények</a:t>
            </a:r>
            <a:r>
              <a:rPr lang="en-GB" dirty="0" smtClean="0"/>
              <a:t> </a:t>
            </a:r>
            <a:r>
              <a:rPr lang="en-GB" dirty="0" err="1"/>
              <a:t>a</a:t>
            </a:r>
            <a:r>
              <a:rPr lang="en-GB" dirty="0" err="1" smtClean="0"/>
              <a:t>z</a:t>
            </a:r>
            <a:r>
              <a:rPr lang="en-GB" dirty="0" smtClean="0"/>
              <a:t> </a:t>
            </a:r>
            <a:r>
              <a:rPr lang="en-GB" dirty="0" err="1" smtClean="0"/>
              <a:t>LHC</a:t>
            </a:r>
            <a:r>
              <a:rPr lang="en-GB" dirty="0" smtClean="0"/>
              <a:t> </a:t>
            </a:r>
            <a:r>
              <a:rPr lang="en-GB" dirty="0" err="1" smtClean="0"/>
              <a:t>előtt</a:t>
            </a:r>
            <a:endParaRPr lang="en-GB" dirty="0"/>
          </a:p>
        </p:txBody>
      </p:sp>
      <p:pic>
        <p:nvPicPr>
          <p:cNvPr id="8" name="Content Placeholder 7" descr="s11_blueband.pdf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" r="899"/>
          <a:stretch/>
        </p:blipFill>
        <p:spPr>
          <a:xfrm>
            <a:off x="0" y="913071"/>
            <a:ext cx="5108938" cy="5725465"/>
          </a:xfrm>
        </p:spPr>
      </p:pic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5265916" y="1498237"/>
            <a:ext cx="3420883" cy="4627926"/>
          </a:xfrm>
        </p:spPr>
        <p:txBody>
          <a:bodyPr>
            <a:normAutofit/>
          </a:bodyPr>
          <a:lstStyle/>
          <a:p>
            <a:r>
              <a:rPr lang="en-GB" sz="2000" dirty="0" err="1" smtClean="0"/>
              <a:t>LEP</a:t>
            </a:r>
            <a:r>
              <a:rPr lang="en-GB" sz="2000" dirty="0" smtClean="0"/>
              <a:t>, </a:t>
            </a:r>
            <a:r>
              <a:rPr lang="en-GB" sz="2000" dirty="0" err="1" smtClean="0"/>
              <a:t>Tevatron</a:t>
            </a:r>
            <a:r>
              <a:rPr lang="en-GB" sz="2000" dirty="0" smtClean="0"/>
              <a:t>, ... </a:t>
            </a:r>
            <a:r>
              <a:rPr lang="en-GB" sz="2000" dirty="0" err="1" smtClean="0"/>
              <a:t>közvetlen</a:t>
            </a:r>
            <a:r>
              <a:rPr lang="en-GB" sz="2000" dirty="0" smtClean="0"/>
              <a:t> Higgs </a:t>
            </a:r>
            <a:r>
              <a:rPr lang="en-GB" sz="2000" dirty="0" err="1" smtClean="0"/>
              <a:t>keresés</a:t>
            </a:r>
            <a:r>
              <a:rPr lang="en-GB" sz="2000" dirty="0" smtClean="0"/>
              <a:t> </a:t>
            </a:r>
            <a:r>
              <a:rPr lang="en-GB" sz="2000" dirty="0" err="1" smtClean="0"/>
              <a:t>és</a:t>
            </a:r>
            <a:r>
              <a:rPr lang="en-GB" sz="2000" dirty="0" smtClean="0"/>
              <a:t> </a:t>
            </a:r>
            <a:r>
              <a:rPr lang="en-GB" sz="2000" dirty="0" err="1" smtClean="0"/>
              <a:t>nagypontosságú</a:t>
            </a:r>
            <a:r>
              <a:rPr lang="en-GB" sz="2000" dirty="0" smtClean="0"/>
              <a:t> </a:t>
            </a:r>
            <a:r>
              <a:rPr lang="en-GB" sz="2000" dirty="0" err="1" smtClean="0"/>
              <a:t>mérések</a:t>
            </a:r>
            <a:r>
              <a:rPr lang="en-GB" sz="2000" dirty="0" smtClean="0"/>
              <a:t> </a:t>
            </a:r>
          </a:p>
          <a:p>
            <a:r>
              <a:rPr lang="en-GB" sz="2000" dirty="0" err="1" smtClean="0"/>
              <a:t>Az</a:t>
            </a:r>
            <a:r>
              <a:rPr lang="en-GB" sz="2000" dirty="0" smtClean="0"/>
              <a:t> </a:t>
            </a:r>
            <a:r>
              <a:rPr lang="en-GB" sz="2000" dirty="0" err="1" smtClean="0"/>
              <a:t>adatok</a:t>
            </a:r>
            <a:r>
              <a:rPr lang="en-GB" sz="2000" dirty="0" smtClean="0"/>
              <a:t> </a:t>
            </a:r>
            <a:r>
              <a:rPr lang="en-GB" sz="2000" dirty="0" err="1" smtClean="0"/>
              <a:t>egy</a:t>
            </a:r>
            <a:r>
              <a:rPr lang="en-GB" sz="2000" dirty="0" smtClean="0"/>
              <a:t> </a:t>
            </a:r>
            <a:r>
              <a:rPr lang="en-GB" sz="2000" dirty="0" err="1" smtClean="0"/>
              <a:t>viszonylag</a:t>
            </a:r>
            <a:r>
              <a:rPr lang="en-GB" sz="2000" dirty="0" smtClean="0"/>
              <a:t> </a:t>
            </a:r>
            <a:r>
              <a:rPr lang="en-GB" sz="2000" dirty="0" err="1" smtClean="0"/>
              <a:t>könnyű</a:t>
            </a:r>
            <a:r>
              <a:rPr lang="en-GB" sz="2000" dirty="0" smtClean="0"/>
              <a:t> Higgs-</a:t>
            </a:r>
            <a:r>
              <a:rPr lang="en-GB" sz="2000" dirty="0" err="1" smtClean="0"/>
              <a:t>bozonra</a:t>
            </a:r>
            <a:r>
              <a:rPr lang="en-GB" sz="2000" dirty="0" smtClean="0"/>
              <a:t> </a:t>
            </a:r>
            <a:r>
              <a:rPr lang="en-GB" sz="2000" dirty="0" err="1" smtClean="0"/>
              <a:t>mutattak</a:t>
            </a:r>
            <a:r>
              <a:rPr lang="en-GB" sz="2000" dirty="0" smtClean="0"/>
              <a:t>...</a:t>
            </a:r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4055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1773"/>
    </mc:Choice>
    <mc:Fallback xmlns="">
      <p:transition xmlns:p14="http://schemas.microsoft.com/office/powerpoint/2010/main" spd="slow" advTm="3177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részecskefizika Standard Modellje</a:t>
            </a:r>
            <a:endParaRPr lang="hu-HU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346458" y="961660"/>
            <a:ext cx="3703527" cy="5671336"/>
          </a:xfrm>
        </p:spPr>
        <p:txBody>
          <a:bodyPr>
            <a:normAutofit/>
          </a:bodyPr>
          <a:lstStyle/>
          <a:p>
            <a:pPr marL="268288" indent="-268288"/>
            <a:r>
              <a:rPr lang="en-US" sz="1900" dirty="0"/>
              <a:t>m</a:t>
            </a:r>
            <a:r>
              <a:rPr lang="hu-HU" sz="1900" dirty="0" smtClean="0"/>
              <a:t>≠0 részecskéket leíró elmélet nem lehet SU(2)</a:t>
            </a:r>
            <a:r>
              <a:rPr lang="hu-HU" sz="1900" baseline="-25000" dirty="0" smtClean="0"/>
              <a:t>L</a:t>
            </a:r>
            <a:r>
              <a:rPr lang="hu-HU" sz="1900" dirty="0" smtClean="0"/>
              <a:t>×U(1)</a:t>
            </a:r>
            <a:r>
              <a:rPr lang="hu-HU" sz="1900" baseline="-25000" dirty="0" smtClean="0"/>
              <a:t>Y</a:t>
            </a:r>
            <a:r>
              <a:rPr lang="hu-HU" sz="1900" dirty="0" smtClean="0"/>
              <a:t> szimmetrikus</a:t>
            </a:r>
          </a:p>
          <a:p>
            <a:pPr marL="268288" indent="-268288"/>
            <a:r>
              <a:rPr lang="hu-HU" sz="1900" dirty="0" smtClean="0">
                <a:sym typeface="Wingdings"/>
              </a:rPr>
              <a:t>Tapasztalt szimmetria </a:t>
            </a:r>
            <a:br>
              <a:rPr lang="hu-HU" sz="1900" dirty="0" smtClean="0">
                <a:sym typeface="Wingdings"/>
              </a:rPr>
            </a:br>
            <a:r>
              <a:rPr lang="hu-HU" sz="1900" dirty="0" smtClean="0">
                <a:sym typeface="Wingdings"/>
              </a:rPr>
              <a:t>(m</a:t>
            </a:r>
            <a:r>
              <a:rPr lang="hu-HU" sz="1900" baseline="-25000" dirty="0" smtClean="0">
                <a:sym typeface="Wingdings"/>
              </a:rPr>
              <a:t>g</a:t>
            </a:r>
            <a:r>
              <a:rPr lang="hu-HU" sz="1900" dirty="0" smtClean="0">
                <a:sym typeface="Wingdings"/>
              </a:rPr>
              <a:t>=0, m</a:t>
            </a:r>
            <a:r>
              <a:rPr lang="hu-HU" sz="1900" baseline="-25000" dirty="0" smtClean="0">
                <a:sym typeface="Wingdings"/>
              </a:rPr>
              <a:t>𝛾</a:t>
            </a:r>
            <a:r>
              <a:rPr lang="hu-HU" sz="1900" dirty="0" smtClean="0">
                <a:sym typeface="Wingdings"/>
              </a:rPr>
              <a:t>=0): </a:t>
            </a:r>
            <a:r>
              <a:rPr lang="hu-HU" sz="1900" dirty="0" smtClean="0"/>
              <a:t>SU(3)</a:t>
            </a:r>
            <a:r>
              <a:rPr lang="hu-HU" sz="1900" baseline="-25000" dirty="0" smtClean="0"/>
              <a:t>c</a:t>
            </a:r>
            <a:r>
              <a:rPr lang="hu-HU" sz="1900" dirty="0" smtClean="0"/>
              <a:t>×U(1)</a:t>
            </a:r>
            <a:r>
              <a:rPr lang="hu-HU" sz="1900" baseline="-25000" dirty="0" smtClean="0"/>
              <a:t>Q</a:t>
            </a:r>
            <a:r>
              <a:rPr lang="hu-HU" sz="1900" dirty="0" smtClean="0"/>
              <a:t> </a:t>
            </a:r>
          </a:p>
          <a:p>
            <a:pPr marL="268288" indent="-268288"/>
            <a:r>
              <a:rPr lang="hu-HU" sz="1900" dirty="0" smtClean="0"/>
              <a:t>A SM központi eleme az elektrogyenge kölcsönhatás spontán sértése (EWSB) a BEH </a:t>
            </a:r>
            <a:br>
              <a:rPr lang="hu-HU" sz="1900" dirty="0" smtClean="0"/>
            </a:br>
            <a:r>
              <a:rPr lang="hu-HU" sz="1900" dirty="0" smtClean="0"/>
              <a:t>(Brout – Englert – Higgs) mechanizmussal: </a:t>
            </a:r>
            <a:br>
              <a:rPr lang="hu-HU" sz="1900" dirty="0" smtClean="0"/>
            </a:br>
            <a:r>
              <a:rPr lang="hu-HU" sz="1900" dirty="0" smtClean="0"/>
              <a:t>SU(2)</a:t>
            </a:r>
            <a:r>
              <a:rPr lang="hu-HU" sz="1900" baseline="-25000" dirty="0" smtClean="0"/>
              <a:t>L</a:t>
            </a:r>
            <a:r>
              <a:rPr lang="hu-HU" sz="1900" dirty="0" smtClean="0"/>
              <a:t>×U(1)</a:t>
            </a:r>
            <a:r>
              <a:rPr lang="hu-HU" sz="1900" baseline="-25000" dirty="0" smtClean="0"/>
              <a:t>Y</a:t>
            </a:r>
            <a:r>
              <a:rPr lang="hu-HU" sz="1900" dirty="0" smtClean="0"/>
              <a:t> </a:t>
            </a:r>
            <a:r>
              <a:rPr lang="hu-HU" sz="1900" dirty="0" smtClean="0">
                <a:sym typeface="Wingdings"/>
              </a:rPr>
              <a:t> U(1)</a:t>
            </a:r>
            <a:r>
              <a:rPr lang="hu-HU" sz="1900" baseline="-25000" dirty="0" smtClean="0">
                <a:sym typeface="Wingdings"/>
              </a:rPr>
              <a:t>Q</a:t>
            </a:r>
          </a:p>
          <a:p>
            <a:pPr marL="268288" indent="-268288"/>
            <a:r>
              <a:rPr lang="hu-HU" sz="1900" dirty="0" smtClean="0">
                <a:sym typeface="Wingdings"/>
              </a:rPr>
              <a:t>Hírnöke egy semleges, skalár, tömeggel rendelkező részecske, a </a:t>
            </a:r>
            <a:r>
              <a:rPr lang="hu-HU" sz="1900" dirty="0" smtClean="0">
                <a:solidFill>
                  <a:srgbClr val="FF0000"/>
                </a:solidFill>
                <a:sym typeface="Wingdings"/>
              </a:rPr>
              <a:t>Higgs-bozon</a:t>
            </a:r>
            <a:r>
              <a:rPr lang="hu-HU" sz="1900" dirty="0" smtClean="0"/>
              <a:t> </a:t>
            </a:r>
          </a:p>
          <a:p>
            <a:pPr marL="268288" indent="-268288"/>
            <a:endParaRPr lang="hu-HU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 dirty="0"/>
          </a:p>
        </p:txBody>
      </p:sp>
      <p:sp>
        <p:nvSpPr>
          <p:cNvPr id="8" name="Content Placeholder 11"/>
          <p:cNvSpPr txBox="1">
            <a:spLocks/>
          </p:cNvSpPr>
          <p:nvPr/>
        </p:nvSpPr>
        <p:spPr>
          <a:xfrm>
            <a:off x="3765673" y="4826488"/>
            <a:ext cx="5087038" cy="1646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10" name="Content Placeholder 11"/>
          <p:cNvSpPr txBox="1">
            <a:spLocks/>
          </p:cNvSpPr>
          <p:nvPr/>
        </p:nvSpPr>
        <p:spPr>
          <a:xfrm>
            <a:off x="184944" y="4648029"/>
            <a:ext cx="5141478" cy="166441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1463" indent="-185738"/>
            <a:r>
              <a:rPr lang="hu-HU" sz="1900" dirty="0" smtClean="0"/>
              <a:t>Az </a:t>
            </a:r>
            <a:r>
              <a:rPr lang="hu-HU" sz="1900" dirty="0"/>
              <a:t>elektromágneses, gyenge és erős kölcsönhatások kvantumtérelmélete</a:t>
            </a:r>
          </a:p>
          <a:p>
            <a:pPr marL="271463" indent="-185738"/>
            <a:r>
              <a:rPr lang="hu-HU" sz="1900" dirty="0"/>
              <a:t>SU(3)</a:t>
            </a:r>
            <a:r>
              <a:rPr lang="hu-HU" sz="1900" baseline="-25000" dirty="0"/>
              <a:t>c</a:t>
            </a:r>
            <a:r>
              <a:rPr lang="hu-HU" sz="1900" dirty="0"/>
              <a:t>×SU(2)</a:t>
            </a:r>
            <a:r>
              <a:rPr lang="hu-HU" sz="1900" baseline="-25000" dirty="0"/>
              <a:t>L</a:t>
            </a:r>
            <a:r>
              <a:rPr lang="hu-HU" sz="1900" dirty="0"/>
              <a:t>×U(1)</a:t>
            </a:r>
            <a:r>
              <a:rPr lang="hu-HU" sz="1900" baseline="-25000" dirty="0"/>
              <a:t>Y</a:t>
            </a:r>
            <a:r>
              <a:rPr lang="hu-HU" sz="1900" dirty="0"/>
              <a:t> </a:t>
            </a:r>
            <a:r>
              <a:rPr lang="hu-HU" sz="1900" dirty="0" smtClean="0"/>
              <a:t>szimmetriacsoport</a:t>
            </a:r>
          </a:p>
          <a:p>
            <a:pPr marL="271463" indent="-185738"/>
            <a:r>
              <a:rPr lang="hu-HU" sz="1900" dirty="0" smtClean="0"/>
              <a:t>3 fermion család</a:t>
            </a:r>
          </a:p>
          <a:p>
            <a:pPr marL="271463" indent="-185738"/>
            <a:r>
              <a:rPr lang="hu-HU" sz="1900" dirty="0" smtClean="0"/>
              <a:t>A kölcsönhatásokat mértékbozonok közvetítik</a:t>
            </a:r>
            <a:endParaRPr lang="hu-HU" sz="1900" dirty="0"/>
          </a:p>
        </p:txBody>
      </p:sp>
      <p:pic>
        <p:nvPicPr>
          <p:cNvPr id="9" name="Picture 8" descr="SM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285" y="1010977"/>
            <a:ext cx="5076605" cy="3371486"/>
          </a:xfrm>
          <a:prstGeom prst="rect">
            <a:avLst/>
          </a:prstGeom>
        </p:spPr>
      </p:pic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067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764"/>
    </mc:Choice>
    <mc:Fallback xmlns="">
      <p:transition xmlns:p14="http://schemas.microsoft.com/office/powerpoint/2010/main" spd="slow" advTm="14176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Standard Modell ellenőrzése</a:t>
            </a:r>
            <a:endParaRPr lang="hu-HU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-1179" r="4114" b="-6807"/>
          <a:stretch/>
        </p:blipFill>
        <p:spPr>
          <a:xfrm>
            <a:off x="4145201" y="2276515"/>
            <a:ext cx="4816100" cy="370233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05575" y="1767944"/>
            <a:ext cx="3496315" cy="4246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hu-HU" sz="2400" dirty="0" smtClean="0"/>
              <a:t>Az LHC-n...</a:t>
            </a:r>
          </a:p>
          <a:p>
            <a:endParaRPr lang="hu-HU" dirty="0"/>
          </a:p>
        </p:txBody>
      </p:sp>
      <p:pic>
        <p:nvPicPr>
          <p:cNvPr id="11" name="Content Placeholder 9" descr="w12_show_pull_18.pdf"/>
          <p:cNvPicPr>
            <a:picLocks noGrp="1"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47" t="5744" r="43" b="16030"/>
          <a:stretch/>
        </p:blipFill>
        <p:spPr>
          <a:xfrm>
            <a:off x="220669" y="1701395"/>
            <a:ext cx="3816708" cy="479515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1489" y="1126276"/>
            <a:ext cx="19231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2400" smtClean="0"/>
              <a:t>Az LHC előtt...</a:t>
            </a:r>
            <a:endParaRPr lang="hu-HU" sz="240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9871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783"/>
    </mc:Choice>
    <mc:Fallback xmlns="">
      <p:transition xmlns:p14="http://schemas.microsoft.com/office/powerpoint/2010/main" spd="slow" advTm="4578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9081" r="-9081"/>
          <a:stretch>
            <a:fillRect/>
          </a:stretch>
        </p:blipFill>
        <p:spPr/>
      </p:pic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 Higgs-</a:t>
            </a:r>
            <a:r>
              <a:rPr lang="en-US" dirty="0" err="1" smtClean="0"/>
              <a:t>bozon</a:t>
            </a:r>
            <a:r>
              <a:rPr lang="en-US" dirty="0" smtClean="0"/>
              <a:t> </a:t>
            </a:r>
            <a:r>
              <a:rPr lang="en-US" dirty="0" err="1" smtClean="0"/>
              <a:t>keletkezés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LHC</a:t>
            </a:r>
            <a:r>
              <a:rPr lang="en-US" dirty="0" smtClean="0"/>
              <a:t>-n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 rot="981807">
            <a:off x="3185347" y="3023071"/>
            <a:ext cx="22275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Vector </a:t>
            </a:r>
            <a:r>
              <a:rPr lang="en-US" sz="1600" dirty="0">
                <a:solidFill>
                  <a:srgbClr val="FF0000"/>
                </a:solidFill>
              </a:rPr>
              <a:t>B</a:t>
            </a:r>
            <a:r>
              <a:rPr lang="en-US" sz="1600" dirty="0" smtClean="0">
                <a:solidFill>
                  <a:srgbClr val="FF0000"/>
                </a:solidFill>
              </a:rPr>
              <a:t>oson Fusion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7" name="Content Placeholder 3"/>
          <p:cNvPicPr>
            <a:picLocks noChangeAspect="1"/>
          </p:cNvPicPr>
          <p:nvPr/>
        </p:nvPicPr>
        <p:blipFill rotWithShape="1">
          <a:blip r:embed="rId3"/>
          <a:srcRect l="207" r="55253" b="54546"/>
          <a:stretch/>
        </p:blipFill>
        <p:spPr>
          <a:xfrm>
            <a:off x="6548226" y="3054383"/>
            <a:ext cx="947820" cy="689393"/>
          </a:xfrm>
          <a:prstGeom prst="rect">
            <a:avLst/>
          </a:prstGeom>
          <a:ln w="25400">
            <a:solidFill>
              <a:srgbClr val="0000FF"/>
            </a:solidFill>
          </a:ln>
        </p:spPr>
      </p:pic>
      <p:pic>
        <p:nvPicPr>
          <p:cNvPr id="18" name="Content Placeholder 3"/>
          <p:cNvPicPr>
            <a:picLocks noChangeAspect="1"/>
          </p:cNvPicPr>
          <p:nvPr/>
        </p:nvPicPr>
        <p:blipFill rotWithShape="1">
          <a:blip r:embed="rId3"/>
          <a:srcRect l="57426" r="2611" b="46861"/>
          <a:stretch/>
        </p:blipFill>
        <p:spPr>
          <a:xfrm>
            <a:off x="6190879" y="4652532"/>
            <a:ext cx="1149575" cy="858376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19" name="Content Placeholder 3"/>
          <p:cNvPicPr>
            <a:picLocks noChangeAspect="1"/>
          </p:cNvPicPr>
          <p:nvPr/>
        </p:nvPicPr>
        <p:blipFill rotWithShape="1">
          <a:blip r:embed="rId3"/>
          <a:srcRect l="977" t="48564" r="53012" b="2118"/>
          <a:stretch/>
        </p:blipFill>
        <p:spPr>
          <a:xfrm>
            <a:off x="4561905" y="4348808"/>
            <a:ext cx="1187361" cy="704282"/>
          </a:xfrm>
          <a:prstGeom prst="rect">
            <a:avLst/>
          </a:prstGeom>
          <a:ln w="25400">
            <a:solidFill>
              <a:srgbClr val="008000"/>
            </a:solidFill>
          </a:ln>
        </p:spPr>
      </p:pic>
      <p:pic>
        <p:nvPicPr>
          <p:cNvPr id="20" name="Content Placeholder 3"/>
          <p:cNvPicPr>
            <a:picLocks noChangeAspect="1"/>
          </p:cNvPicPr>
          <p:nvPr/>
        </p:nvPicPr>
        <p:blipFill rotWithShape="1">
          <a:blip r:embed="rId3"/>
          <a:srcRect l="58610" t="51891" r="2768" b="3366"/>
          <a:stretch/>
        </p:blipFill>
        <p:spPr>
          <a:xfrm>
            <a:off x="3055594" y="4928648"/>
            <a:ext cx="947818" cy="669785"/>
          </a:xfrm>
          <a:prstGeom prst="rect">
            <a:avLst/>
          </a:prstGeom>
          <a:ln w="25400">
            <a:solidFill>
              <a:srgbClr val="8000FF"/>
            </a:solidFill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3235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986"/>
    </mc:Choice>
    <mc:Fallback xmlns="">
      <p:transition xmlns:p14="http://schemas.microsoft.com/office/powerpoint/2010/main" spd="slow" advTm="298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CERN </a:t>
            </a:r>
            <a:r>
              <a:rPr lang="en-GB" dirty="0" err="1" smtClean="0"/>
              <a:t>gyorsító</a:t>
            </a:r>
            <a:r>
              <a:rPr lang="en-GB" dirty="0" smtClean="0"/>
              <a:t> </a:t>
            </a:r>
            <a:r>
              <a:rPr lang="en-GB" dirty="0" err="1" smtClean="0"/>
              <a:t>rendszere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rcRect l="-16382" r="-1638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0221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4"/>
    </mc:Choice>
    <mc:Fallback xmlns="">
      <p:transition xmlns:p14="http://schemas.microsoft.com/office/powerpoint/2010/main" spd="slow" advTm="40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Adatgyűjtés</a:t>
            </a:r>
            <a:r>
              <a:rPr lang="en-GB" dirty="0" smtClean="0"/>
              <a:t> </a:t>
            </a:r>
            <a:r>
              <a:rPr lang="en-GB" dirty="0" err="1" smtClean="0"/>
              <a:t>és</a:t>
            </a:r>
            <a:r>
              <a:rPr lang="en-GB" dirty="0" smtClean="0"/>
              <a:t> </a:t>
            </a:r>
            <a:r>
              <a:rPr lang="en-GB" dirty="0" err="1" smtClean="0"/>
              <a:t>adatminőség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3414" y="898626"/>
            <a:ext cx="4203608" cy="3152706"/>
          </a:xfrm>
          <a:prstGeom prst="rect">
            <a:avLst/>
          </a:prstGeom>
        </p:spPr>
      </p:pic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144599" y="6047476"/>
            <a:ext cx="4613036" cy="4585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err="1" smtClean="0">
                <a:solidFill>
                  <a:srgbClr val="FF0000"/>
                </a:solidFill>
              </a:rPr>
              <a:t>Feldolgozott</a:t>
            </a:r>
            <a:r>
              <a:rPr lang="en-GB" sz="2000" dirty="0" smtClean="0">
                <a:solidFill>
                  <a:srgbClr val="FF0000"/>
                </a:solidFill>
              </a:rPr>
              <a:t> </a:t>
            </a:r>
            <a:r>
              <a:rPr lang="en-GB" sz="2000" dirty="0" err="1" smtClean="0">
                <a:solidFill>
                  <a:srgbClr val="FF0000"/>
                </a:solidFill>
              </a:rPr>
              <a:t>adatmennyiség</a:t>
            </a:r>
            <a:r>
              <a:rPr lang="en-GB" sz="2000" dirty="0" smtClean="0">
                <a:solidFill>
                  <a:srgbClr val="FF0000"/>
                </a:solidFill>
              </a:rPr>
              <a:t>: ~ 2 × 25 fb</a:t>
            </a:r>
            <a:r>
              <a:rPr lang="en-GB" sz="2000" baseline="30000" dirty="0" smtClean="0">
                <a:solidFill>
                  <a:srgbClr val="FF0000"/>
                </a:solidFill>
              </a:rPr>
              <a:t>-1</a:t>
            </a:r>
            <a:endParaRPr lang="en-GB" sz="2000" baseline="30000" dirty="0">
              <a:solidFill>
                <a:srgbClr val="FF0000"/>
              </a:solidFill>
            </a:endParaRPr>
          </a:p>
        </p:txBody>
      </p:sp>
      <p:pic>
        <p:nvPicPr>
          <p:cNvPr id="15" name="Content Placeholder 2"/>
          <p:cNvPicPr>
            <a:picLocks noChangeAspect="1"/>
          </p:cNvPicPr>
          <p:nvPr/>
        </p:nvPicPr>
        <p:blipFill>
          <a:blip r:embed="rId4"/>
          <a:srcRect t="-27977" b="-27977"/>
          <a:stretch>
            <a:fillRect/>
          </a:stretch>
        </p:blipFill>
        <p:spPr>
          <a:xfrm>
            <a:off x="88560" y="2759472"/>
            <a:ext cx="4038600" cy="452596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741778" y="5349851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 err="1" smtClean="0"/>
              <a:t>Adatgyűjtési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err="1" smtClean="0"/>
              <a:t>hatásfok</a:t>
            </a:r>
            <a:r>
              <a:rPr lang="en-GB" dirty="0" smtClean="0"/>
              <a:t> = 93.1%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388071" y="1775374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LHC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7948"/>
          <a:stretch/>
        </p:blipFill>
        <p:spPr>
          <a:xfrm>
            <a:off x="155745" y="934569"/>
            <a:ext cx="4578750" cy="269258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2861" y="4165322"/>
            <a:ext cx="4984480" cy="178956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669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719"/>
    </mc:Choice>
    <mc:Fallback xmlns="">
      <p:transition xmlns:p14="http://schemas.microsoft.com/office/powerpoint/2010/main" spd="slow" advTm="5471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Részecskedetektálás</a:t>
            </a:r>
            <a:r>
              <a:rPr lang="en-GB" dirty="0"/>
              <a:t> </a:t>
            </a:r>
            <a:r>
              <a:rPr lang="en-GB" dirty="0" smtClean="0"/>
              <a:t>a CMS </a:t>
            </a:r>
            <a:r>
              <a:rPr lang="en-GB" dirty="0" err="1"/>
              <a:t>detektorral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9612" b="-9612"/>
          <a:stretch>
            <a:fillRect/>
          </a:stretch>
        </p:blipFill>
        <p:spPr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584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279"/>
    </mc:Choice>
    <mc:Fallback xmlns="">
      <p:transition xmlns:p14="http://schemas.microsoft.com/office/powerpoint/2010/main" spd="slow" advTm="5627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Részecskedetektálás</a:t>
            </a:r>
            <a:r>
              <a:rPr lang="en-GB" dirty="0" smtClean="0"/>
              <a:t> </a:t>
            </a:r>
            <a:r>
              <a:rPr lang="en-GB" dirty="0" err="1" smtClean="0"/>
              <a:t>az</a:t>
            </a:r>
            <a:r>
              <a:rPr lang="en-GB" dirty="0" smtClean="0"/>
              <a:t> ATLAS </a:t>
            </a:r>
            <a:r>
              <a:rPr lang="en-GB" dirty="0" err="1" smtClean="0"/>
              <a:t>detektorral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rcRect l="-14864" r="-14864"/>
          <a:stretch>
            <a:fillRect/>
          </a:stretch>
        </p:blipFill>
        <p:spPr/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858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Proton-proton </a:t>
            </a:r>
            <a:r>
              <a:rPr lang="en-US" dirty="0" err="1" smtClean="0"/>
              <a:t>ütközések</a:t>
            </a:r>
            <a:r>
              <a:rPr lang="en-US" dirty="0" smtClean="0"/>
              <a:t> </a:t>
            </a:r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 smtClean="0"/>
              <a:t>LHC</a:t>
            </a:r>
            <a:r>
              <a:rPr lang="en-US" dirty="0" smtClean="0"/>
              <a:t>-n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9912" y="995759"/>
            <a:ext cx="3344290" cy="3449436"/>
          </a:xfrm>
        </p:spPr>
        <p:txBody>
          <a:bodyPr>
            <a:normAutofit/>
          </a:bodyPr>
          <a:lstStyle/>
          <a:p>
            <a:pPr marL="185738" indent="-185738"/>
            <a:r>
              <a:rPr lang="en-US" dirty="0"/>
              <a:t>A </a:t>
            </a:r>
            <a:r>
              <a:rPr lang="en-US" dirty="0" err="1"/>
              <a:t>relativisztikus</a:t>
            </a:r>
            <a:r>
              <a:rPr lang="en-US" dirty="0"/>
              <a:t> proton </a:t>
            </a:r>
            <a:br>
              <a:rPr lang="en-US" dirty="0"/>
            </a:br>
            <a:r>
              <a:rPr lang="en-US" dirty="0" err="1"/>
              <a:t>impulzusán</a:t>
            </a:r>
            <a:r>
              <a:rPr lang="en-US" dirty="0"/>
              <a:t> </a:t>
            </a:r>
            <a:r>
              <a:rPr lang="en-US" dirty="0" err="1"/>
              <a:t>kvarkok</a:t>
            </a:r>
            <a:r>
              <a:rPr lang="en-US" dirty="0"/>
              <a:t> </a:t>
            </a:r>
            <a:r>
              <a:rPr lang="en-US" dirty="0" err="1"/>
              <a:t>és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 err="1"/>
              <a:t>gluonok</a:t>
            </a:r>
            <a:r>
              <a:rPr lang="en-US" dirty="0"/>
              <a:t> </a:t>
            </a:r>
            <a:r>
              <a:rPr lang="en-US" dirty="0" err="1"/>
              <a:t>osztoznak</a:t>
            </a:r>
            <a:endParaRPr lang="en-US" dirty="0"/>
          </a:p>
          <a:p>
            <a:pPr marL="185738" indent="-185738"/>
            <a:r>
              <a:rPr lang="en-US" dirty="0"/>
              <a:t>p-p </a:t>
            </a:r>
            <a:r>
              <a:rPr lang="en-US" dirty="0" err="1"/>
              <a:t>ütközésben</a:t>
            </a:r>
            <a:r>
              <a:rPr lang="en-US" dirty="0"/>
              <a:t> </a:t>
            </a:r>
            <a:r>
              <a:rPr lang="en-US" dirty="0" err="1"/>
              <a:t>két</a:t>
            </a:r>
            <a:r>
              <a:rPr lang="en-US" dirty="0"/>
              <a:t> </a:t>
            </a:r>
            <a:r>
              <a:rPr lang="en-US" dirty="0" err="1"/>
              <a:t>kiterjedt</a:t>
            </a:r>
            <a:r>
              <a:rPr lang="en-US" dirty="0"/>
              <a:t>, </a:t>
            </a:r>
            <a:r>
              <a:rPr lang="en-US" dirty="0" err="1" smtClean="0"/>
              <a:t>összetett</a:t>
            </a:r>
            <a:r>
              <a:rPr lang="en-US" dirty="0" smtClean="0"/>
              <a:t> </a:t>
            </a:r>
            <a:r>
              <a:rPr lang="en-US" dirty="0" err="1"/>
              <a:t>objektum</a:t>
            </a:r>
            <a:r>
              <a:rPr lang="en-US" dirty="0"/>
              <a:t> </a:t>
            </a:r>
            <a:r>
              <a:rPr lang="en-US" dirty="0" err="1"/>
              <a:t>vesz</a:t>
            </a:r>
            <a:r>
              <a:rPr lang="en-US" dirty="0"/>
              <a:t> </a:t>
            </a:r>
            <a:r>
              <a:rPr lang="en-US" dirty="0" err="1" smtClean="0"/>
              <a:t>részt</a:t>
            </a:r>
            <a:endParaRPr lang="en-US" dirty="0"/>
          </a:p>
          <a:p>
            <a:pPr marL="185738" indent="-185738"/>
            <a:r>
              <a:rPr lang="en-US" dirty="0" err="1" smtClean="0"/>
              <a:t>Az</a:t>
            </a:r>
            <a:r>
              <a:rPr lang="en-US" dirty="0" smtClean="0"/>
              <a:t> </a:t>
            </a:r>
            <a:r>
              <a:rPr lang="en-US" dirty="0" err="1"/>
              <a:t>LHC</a:t>
            </a:r>
            <a:r>
              <a:rPr lang="en-US" dirty="0"/>
              <a:t>-n </a:t>
            </a:r>
            <a:r>
              <a:rPr lang="en-US" dirty="0" err="1" smtClean="0"/>
              <a:t>nyaláb-találkozásonként</a:t>
            </a:r>
            <a:r>
              <a:rPr lang="en-US" dirty="0" smtClean="0"/>
              <a:t> </a:t>
            </a:r>
            <a:r>
              <a:rPr lang="en-US" dirty="0" err="1"/>
              <a:t>nagyszámú</a:t>
            </a:r>
            <a:r>
              <a:rPr lang="en-US" dirty="0"/>
              <a:t> </a:t>
            </a:r>
            <a:r>
              <a:rPr lang="en-US" dirty="0" smtClean="0"/>
              <a:t>p-p </a:t>
            </a:r>
            <a:r>
              <a:rPr lang="en-US" dirty="0" err="1" smtClean="0"/>
              <a:t>kölcsönhatás</a:t>
            </a:r>
            <a:r>
              <a:rPr lang="en-US" dirty="0" smtClean="0"/>
              <a:t> </a:t>
            </a:r>
            <a:r>
              <a:rPr lang="en-US" dirty="0" err="1"/>
              <a:t>következik</a:t>
            </a:r>
            <a:r>
              <a:rPr lang="en-US" dirty="0"/>
              <a:t> be a </a:t>
            </a:r>
            <a:r>
              <a:rPr lang="en-US" dirty="0" err="1"/>
              <a:t>nagy</a:t>
            </a:r>
            <a:r>
              <a:rPr lang="en-US" dirty="0"/>
              <a:t> </a:t>
            </a:r>
            <a:r>
              <a:rPr lang="en-US" dirty="0" err="1"/>
              <a:t>luminozitás</a:t>
            </a:r>
            <a:r>
              <a:rPr lang="en-US" dirty="0"/>
              <a:t> </a:t>
            </a:r>
            <a:r>
              <a:rPr lang="en-US" dirty="0" err="1" smtClean="0"/>
              <a:t>miatt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4294967295"/>
          </p:nvPr>
        </p:nvPicPr>
        <p:blipFill rotWithShape="1">
          <a:blip r:embed="rId3"/>
          <a:srcRect l="1292" t="-546" r="-7988" b="546"/>
          <a:stretch/>
        </p:blipFill>
        <p:spPr>
          <a:xfrm>
            <a:off x="3506437" y="980207"/>
            <a:ext cx="5982685" cy="5606255"/>
          </a:xfrm>
        </p:spPr>
      </p:pic>
      <p:sp>
        <p:nvSpPr>
          <p:cNvPr id="10" name="TextBox 9"/>
          <p:cNvSpPr txBox="1"/>
          <p:nvPr/>
        </p:nvSpPr>
        <p:spPr>
          <a:xfrm>
            <a:off x="3530477" y="1059856"/>
            <a:ext cx="11208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olidFill>
                  <a:schemeClr val="bg1"/>
                </a:solidFill>
              </a:rPr>
              <a:t>Z➝μμ</a:t>
            </a: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513295" y="4736273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25 vertex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148" y="4337349"/>
            <a:ext cx="3223251" cy="2316206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0864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3621"/>
    </mc:Choice>
    <mc:Fallback xmlns="">
      <p:transition xmlns:p14="http://schemas.microsoft.com/office/powerpoint/2010/main" spd="slow" advTm="7362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 ➝ </a:t>
            </a:r>
            <a:r>
              <a:rPr lang="en-US" dirty="0" err="1" smtClean="0"/>
              <a:t>ZZ</a:t>
            </a:r>
            <a:r>
              <a:rPr lang="en-US" dirty="0" smtClean="0"/>
              <a:t>* ➝ </a:t>
            </a:r>
            <a:r>
              <a:rPr lang="en-US" cap="none" dirty="0" err="1" smtClean="0"/>
              <a:t>e</a:t>
            </a:r>
            <a:r>
              <a:rPr lang="en-US" cap="none" baseline="30000" dirty="0" err="1" smtClean="0"/>
              <a:t>+</a:t>
            </a:r>
            <a:r>
              <a:rPr lang="en-US" cap="none" dirty="0" err="1" smtClean="0"/>
              <a:t>e</a:t>
            </a:r>
            <a:r>
              <a:rPr lang="en-US" cap="none" baseline="30000" dirty="0" smtClean="0"/>
              <a:t>-</a:t>
            </a:r>
            <a:r>
              <a:rPr lang="en-US" cap="none" dirty="0" smtClean="0"/>
              <a:t> </a:t>
            </a:r>
            <a:r>
              <a:rPr lang="en-US" cap="none" dirty="0" err="1" smtClean="0"/>
              <a:t>μ</a:t>
            </a:r>
            <a:r>
              <a:rPr lang="en-US" cap="none" baseline="30000" dirty="0" err="1" smtClean="0"/>
              <a:t>+</a:t>
            </a:r>
            <a:r>
              <a:rPr lang="en-US" cap="none" dirty="0" err="1" smtClean="0"/>
              <a:t>μ</a:t>
            </a:r>
            <a:r>
              <a:rPr lang="en-US" cap="none" baseline="30000" dirty="0" smtClean="0"/>
              <a:t>-   </a:t>
            </a:r>
            <a:r>
              <a:rPr lang="en-US" dirty="0" err="1" smtClean="0"/>
              <a:t>esemény</a:t>
            </a:r>
            <a:r>
              <a:rPr lang="en-US" dirty="0" smtClean="0"/>
              <a:t> </a:t>
            </a:r>
            <a:r>
              <a:rPr lang="en-US" dirty="0" err="1"/>
              <a:t>jelölt</a:t>
            </a:r>
            <a:endParaRPr lang="en-US" cap="none" baseline="30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t="1483"/>
          <a:stretch/>
        </p:blipFill>
        <p:spPr>
          <a:xfrm>
            <a:off x="191054" y="932755"/>
            <a:ext cx="8660741" cy="55158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988439" y="2671195"/>
            <a:ext cx="35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μ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82938" y="5727936"/>
            <a:ext cx="35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μ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213680" y="5210987"/>
            <a:ext cx="3378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e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348309" y="3705093"/>
            <a:ext cx="3378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e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95140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 ➝ </a:t>
            </a:r>
            <a:r>
              <a:rPr lang="en-US" dirty="0" err="1"/>
              <a:t>ZZ</a:t>
            </a:r>
            <a:r>
              <a:rPr lang="en-US" dirty="0"/>
              <a:t>* ➝ </a:t>
            </a:r>
            <a:r>
              <a:rPr lang="en-US" cap="none" dirty="0" err="1"/>
              <a:t>e</a:t>
            </a:r>
            <a:r>
              <a:rPr lang="en-US" cap="none" baseline="30000" dirty="0" err="1"/>
              <a:t>+</a:t>
            </a:r>
            <a:r>
              <a:rPr lang="en-US" cap="none" dirty="0" err="1"/>
              <a:t>e</a:t>
            </a:r>
            <a:r>
              <a:rPr lang="en-US" cap="none" baseline="30000" dirty="0"/>
              <a:t>-</a:t>
            </a:r>
            <a:r>
              <a:rPr lang="en-US" cap="none" dirty="0"/>
              <a:t> </a:t>
            </a:r>
            <a:r>
              <a:rPr lang="en-US" cap="none" dirty="0" err="1"/>
              <a:t>μ</a:t>
            </a:r>
            <a:r>
              <a:rPr lang="en-US" cap="none" baseline="30000" dirty="0" err="1"/>
              <a:t>+</a:t>
            </a:r>
            <a:r>
              <a:rPr lang="en-US" cap="none" dirty="0" err="1"/>
              <a:t>μ</a:t>
            </a:r>
            <a:r>
              <a:rPr lang="en-US" cap="none" baseline="30000" dirty="0"/>
              <a:t>-   </a:t>
            </a:r>
            <a:r>
              <a:rPr lang="en-US" dirty="0" err="1"/>
              <a:t>esemény</a:t>
            </a:r>
            <a:r>
              <a:rPr lang="en-US" dirty="0"/>
              <a:t> </a:t>
            </a:r>
            <a:r>
              <a:rPr lang="en-US" dirty="0" err="1"/>
              <a:t>jelölt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3"/>
          <a:srcRect t="2484" b="2484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78119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 ➝ WW ➝ </a:t>
            </a:r>
            <a:r>
              <a:rPr lang="hu-HU" cap="none" dirty="0" smtClean="0"/>
              <a:t>eν μν</a:t>
            </a:r>
            <a:r>
              <a:rPr lang="hu-HU" cap="none" baseline="30000" dirty="0" smtClean="0"/>
              <a:t>   </a:t>
            </a:r>
            <a:r>
              <a:rPr lang="hu-HU" dirty="0" smtClean="0"/>
              <a:t>esemény jelölt</a:t>
            </a:r>
            <a:endParaRPr lang="hu-H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066" y="899041"/>
            <a:ext cx="8417510" cy="561167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000381" y="2232912"/>
            <a:ext cx="3378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00FF00"/>
                </a:solidFill>
              </a:rPr>
              <a:t>e</a:t>
            </a:r>
            <a:endParaRPr lang="en-US" sz="2400" dirty="0">
              <a:solidFill>
                <a:srgbClr val="00FF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045571" y="5379557"/>
            <a:ext cx="3538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μ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219508" y="3261877"/>
            <a:ext cx="107804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E</a:t>
            </a:r>
            <a:r>
              <a:rPr lang="en-US" sz="2400" baseline="-25000" dirty="0" err="1" smtClean="0">
                <a:solidFill>
                  <a:schemeClr val="bg1"/>
                </a:solidFill>
              </a:rPr>
              <a:t>T</a:t>
            </a:r>
            <a:r>
              <a:rPr lang="en-US" sz="2400" baseline="30000" dirty="0" err="1" smtClean="0">
                <a:solidFill>
                  <a:schemeClr val="bg1"/>
                </a:solidFill>
              </a:rPr>
              <a:t>hiányzó</a:t>
            </a:r>
            <a:endParaRPr lang="en-US" sz="2400" baseline="30000" dirty="0">
              <a:solidFill>
                <a:schemeClr val="bg1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b="45643"/>
          <a:stretch/>
        </p:blipFill>
        <p:spPr>
          <a:xfrm>
            <a:off x="124867" y="5209304"/>
            <a:ext cx="3203778" cy="1370211"/>
          </a:xfrm>
          <a:prstGeom prst="rect">
            <a:avLst/>
          </a:prstGeom>
          <a:ln w="38100">
            <a:solidFill>
              <a:srgbClr val="800040"/>
            </a:solidFill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49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112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Brout – Englert – Higgs (BEH) mechanizmus</a:t>
            </a:r>
            <a:endParaRPr lang="hu-HU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189913" y="1016247"/>
            <a:ext cx="8783462" cy="5629077"/>
          </a:xfrm>
        </p:spPr>
        <p:txBody>
          <a:bodyPr>
            <a:normAutofit/>
          </a:bodyPr>
          <a:lstStyle/>
          <a:p>
            <a:r>
              <a:rPr lang="hu-HU" dirty="0" smtClean="0"/>
              <a:t>Spontán szimmetriasértés (SSB) a SM-ben: </a:t>
            </a:r>
            <a:br>
              <a:rPr lang="hu-HU" dirty="0" smtClean="0"/>
            </a:br>
            <a:r>
              <a:rPr lang="hu-HU" dirty="0" smtClean="0"/>
              <a:t>A természeti törvények szimmetriáját a megfigyelhető jelenségek nem tükrözik, mert a kölcsönhatások szimmetriáját az alapállapot (vákuum) sérti</a:t>
            </a:r>
          </a:p>
          <a:p>
            <a:pPr>
              <a:lnSpc>
                <a:spcPct val="200000"/>
              </a:lnSpc>
            </a:pPr>
            <a:r>
              <a:rPr lang="hu-HU" dirty="0" smtClean="0"/>
              <a:t>SU(2) dublett, komplex skalár tér: </a:t>
            </a:r>
          </a:p>
          <a:p>
            <a:pPr>
              <a:lnSpc>
                <a:spcPct val="200000"/>
              </a:lnSpc>
            </a:pPr>
            <a:r>
              <a:rPr lang="hu-HU" dirty="0" smtClean="0"/>
              <a:t>Potenciál: </a:t>
            </a:r>
          </a:p>
          <a:p>
            <a:r>
              <a:rPr lang="hu-HU" dirty="0" smtClean="0"/>
              <a:t>SSB: A rendszer véletlenszerűen választ </a:t>
            </a:r>
            <a:br>
              <a:rPr lang="hu-HU" dirty="0" smtClean="0"/>
            </a:br>
            <a:r>
              <a:rPr lang="hu-HU" dirty="0" smtClean="0"/>
              <a:t>a végtelensok alapállapot közül:</a:t>
            </a:r>
            <a:endParaRPr lang="hu-HU" dirty="0"/>
          </a:p>
          <a:p>
            <a:pPr>
              <a:lnSpc>
                <a:spcPct val="200000"/>
              </a:lnSpc>
            </a:pPr>
            <a:r>
              <a:rPr lang="hu-HU" dirty="0" smtClean="0"/>
              <a:t>A teret az alapállapot körül parametrizáljuk:</a:t>
            </a:r>
          </a:p>
          <a:p>
            <a:pPr>
              <a:lnSpc>
                <a:spcPct val="150000"/>
              </a:lnSpc>
            </a:pPr>
            <a:r>
              <a:rPr lang="hu-HU" dirty="0" smtClean="0"/>
              <a:t>Az modell tartalmaz egy 0-spinű skalár teret: </a:t>
            </a:r>
          </a:p>
          <a:p>
            <a:r>
              <a:rPr lang="hu-HU" dirty="0" smtClean="0"/>
              <a:t>Ennek </a:t>
            </a:r>
            <a:r>
              <a:rPr lang="hu-HU" dirty="0" smtClean="0">
                <a:solidFill>
                  <a:srgbClr val="0DAEFF"/>
                </a:solidFill>
              </a:rPr>
              <a:t>a skalár tér</a:t>
            </a:r>
            <a:r>
              <a:rPr lang="hu-HU" dirty="0" smtClean="0"/>
              <a:t>nek az </a:t>
            </a:r>
            <a:r>
              <a:rPr lang="hu-HU" dirty="0" smtClean="0">
                <a:solidFill>
                  <a:srgbClr val="0DAEFF"/>
                </a:solidFill>
              </a:rPr>
              <a:t>elemi gerjesztése a Higgs-bozon</a:t>
            </a:r>
            <a:r>
              <a:rPr lang="hu-HU" dirty="0" smtClean="0"/>
              <a:t>: </a:t>
            </a:r>
          </a:p>
          <a:p>
            <a:r>
              <a:rPr lang="hu-HU" dirty="0" smtClean="0"/>
              <a:t>A SSB után a </a:t>
            </a:r>
            <a:r>
              <a:rPr lang="hu-HU" dirty="0" smtClean="0">
                <a:solidFill>
                  <a:srgbClr val="0DAEFF"/>
                </a:solidFill>
              </a:rPr>
              <a:t>W,Z bozonok (és az elemi fermionok) tömeget kapnak</a:t>
            </a:r>
          </a:p>
          <a:p>
            <a:r>
              <a:rPr lang="hu-HU" dirty="0" smtClean="0"/>
              <a:t>A </a:t>
            </a:r>
            <a:r>
              <a:rPr lang="hu-HU" dirty="0" smtClean="0">
                <a:solidFill>
                  <a:srgbClr val="FF0000"/>
                </a:solidFill>
              </a:rPr>
              <a:t>Higgs-bozon</a:t>
            </a:r>
            <a:r>
              <a:rPr lang="hu-HU" dirty="0" smtClean="0"/>
              <a:t>nal való kölcsönhatás </a:t>
            </a:r>
            <a:r>
              <a:rPr lang="hu-HU" dirty="0" smtClean="0">
                <a:solidFill>
                  <a:srgbClr val="FF0000"/>
                </a:solidFill>
              </a:rPr>
              <a:t>konzisztensé teszi a SM-t</a:t>
            </a:r>
            <a:r>
              <a:rPr lang="hu-HU" dirty="0" smtClean="0"/>
              <a:t> (nem csupán tömeget ad, de a </a:t>
            </a:r>
            <a:r>
              <a:rPr lang="hu-HU" dirty="0" smtClean="0">
                <a:solidFill>
                  <a:schemeClr val="accent1">
                    <a:lumMod val="75000"/>
                  </a:schemeClr>
                </a:solidFill>
              </a:rPr>
              <a:t>WW szórás számolhatóvá válik, az unitaritás nem sérül</a:t>
            </a:r>
            <a:r>
              <a:rPr lang="hu-HU" dirty="0" smtClean="0"/>
              <a:t>)</a:t>
            </a:r>
            <a:endParaRPr lang="hu-HU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/>
              <a:t>Pásztor: </a:t>
            </a:r>
            <a:r>
              <a:rPr lang="fr-FR" dirty="0" err="1" smtClean="0"/>
              <a:t>Higgs-bozon</a:t>
            </a:r>
            <a:r>
              <a:rPr lang="fr-FR" dirty="0" smtClean="0"/>
              <a:t>, a </a:t>
            </a:r>
            <a:r>
              <a:rPr lang="fr-FR" dirty="0" err="1" smtClean="0"/>
              <a:t>felfedezés</a:t>
            </a:r>
            <a:r>
              <a:rPr lang="fr-FR" dirty="0" smtClean="0"/>
              <a:t> </a:t>
            </a:r>
            <a:r>
              <a:rPr lang="fr-FR" dirty="0" err="1" smtClean="0"/>
              <a:t>után</a:t>
            </a:r>
            <a:endParaRPr lang="fr-FR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9601" y="2087694"/>
            <a:ext cx="2801466" cy="1816241"/>
          </a:xfrm>
          <a:prstGeom prst="rect">
            <a:avLst/>
          </a:prstGeom>
        </p:spPr>
      </p:pic>
      <p:graphicFrame>
        <p:nvGraphicFramePr>
          <p:cNvPr id="10" name="Objec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7967454"/>
              </p:ext>
            </p:extLst>
          </p:nvPr>
        </p:nvGraphicFramePr>
        <p:xfrm>
          <a:off x="4178522" y="1950560"/>
          <a:ext cx="1386840" cy="1056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5" name="Equation" r:id="rId4" imgW="990600" imgH="812800" progId="Equation.3">
                  <p:embed/>
                </p:oleObj>
              </mc:Choice>
              <mc:Fallback>
                <p:oleObj name="Equation" r:id="rId4" imgW="990600" imgH="812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78522" y="1950560"/>
                        <a:ext cx="1386840" cy="10566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1977974"/>
              </p:ext>
            </p:extLst>
          </p:nvPr>
        </p:nvGraphicFramePr>
        <p:xfrm>
          <a:off x="1745565" y="2896697"/>
          <a:ext cx="3342640" cy="3962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6" name="Equation" r:id="rId6" imgW="2387600" imgH="304800" progId="Equation.3">
                  <p:embed/>
                </p:oleObj>
              </mc:Choice>
              <mc:Fallback>
                <p:oleObj name="Equation" r:id="rId6" imgW="23876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45565" y="2896697"/>
                        <a:ext cx="3342640" cy="3962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26272307"/>
              </p:ext>
            </p:extLst>
          </p:nvPr>
        </p:nvGraphicFramePr>
        <p:xfrm>
          <a:off x="4130270" y="3432168"/>
          <a:ext cx="17780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7" name="Equation" r:id="rId8" imgW="1270000" imgH="635000" progId="Equation.3">
                  <p:embed/>
                </p:oleObj>
              </mc:Choice>
              <mc:Fallback>
                <p:oleObj name="Equation" r:id="rId8" imgW="1270000" imgH="635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130270" y="3432168"/>
                        <a:ext cx="1778000" cy="825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42378294"/>
              </p:ext>
            </p:extLst>
          </p:nvPr>
        </p:nvGraphicFramePr>
        <p:xfrm>
          <a:off x="5243321" y="4054867"/>
          <a:ext cx="2453640" cy="8750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8" name="Equation" r:id="rId10" imgW="1752600" imgH="673100" progId="Equation.3">
                  <p:embed/>
                </p:oleObj>
              </mc:Choice>
              <mc:Fallback>
                <p:oleObj name="Equation" r:id="rId10" imgW="1752600" imgH="673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243321" y="4054867"/>
                        <a:ext cx="2453640" cy="87503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57711091"/>
              </p:ext>
            </p:extLst>
          </p:nvPr>
        </p:nvGraphicFramePr>
        <p:xfrm>
          <a:off x="5331000" y="4883093"/>
          <a:ext cx="657860" cy="297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9" name="Equation" r:id="rId12" imgW="469900" imgH="228600" progId="Equation.3">
                  <p:embed/>
                </p:oleObj>
              </mc:Choice>
              <mc:Fallback>
                <p:oleObj name="Equation" r:id="rId12" imgW="469900" imgH="228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331000" y="4883093"/>
                        <a:ext cx="657860" cy="2971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528709"/>
              </p:ext>
            </p:extLst>
          </p:nvPr>
        </p:nvGraphicFramePr>
        <p:xfrm>
          <a:off x="6653810" y="5171808"/>
          <a:ext cx="2190750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0" name="Equation" r:id="rId14" imgW="1562100" imgH="304800" progId="Equation.3">
                  <p:embed/>
                </p:oleObj>
              </mc:Choice>
              <mc:Fallback>
                <p:oleObj name="Equation" r:id="rId14" imgW="15621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653810" y="5171808"/>
                        <a:ext cx="2190750" cy="396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5" name="Straight Arrow Connector 14"/>
          <p:cNvCxnSpPr/>
          <p:nvPr/>
        </p:nvCxnSpPr>
        <p:spPr>
          <a:xfrm flipH="1">
            <a:off x="6818314" y="3353485"/>
            <a:ext cx="653474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844270" y="2872654"/>
            <a:ext cx="1236236" cy="369332"/>
          </a:xfrm>
          <a:prstGeom prst="rect">
            <a:avLst/>
          </a:prstGeom>
          <a:solidFill>
            <a:schemeClr val="bg1">
              <a:alpha val="76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v</a:t>
            </a:r>
            <a:r>
              <a:rPr lang="hu-HU" dirty="0" smtClean="0">
                <a:solidFill>
                  <a:schemeClr val="accent1">
                    <a:lumMod val="75000"/>
                  </a:schemeClr>
                </a:solidFill>
              </a:rPr>
              <a:t>=(-μ</a:t>
            </a:r>
            <a:r>
              <a:rPr lang="hu-HU" baseline="30000" dirty="0" smtClean="0">
                <a:solidFill>
                  <a:schemeClr val="accent1">
                    <a:lumMod val="75000"/>
                  </a:schemeClr>
                </a:solidFill>
              </a:rPr>
              <a:t>2</a:t>
            </a:r>
            <a:r>
              <a:rPr lang="hu-HU" dirty="0" smtClean="0">
                <a:solidFill>
                  <a:schemeClr val="accent1">
                    <a:lumMod val="75000"/>
                  </a:schemeClr>
                </a:solidFill>
              </a:rPr>
              <a:t>/λ)</a:t>
            </a:r>
            <a:r>
              <a:rPr lang="hu-HU" baseline="30000" dirty="0" smtClean="0">
                <a:solidFill>
                  <a:schemeClr val="accent1">
                    <a:lumMod val="75000"/>
                  </a:schemeClr>
                </a:solidFill>
              </a:rPr>
              <a:t>1/2</a:t>
            </a:r>
            <a:endParaRPr lang="hu-HU" baseline="30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231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160"/>
    </mc:Choice>
    <mc:Fallback xmlns="">
      <p:transition xmlns:p14="http://schemas.microsoft.com/office/powerpoint/2010/main" spd="slow" advTm="145160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l="-10932" r="-10932"/>
          <a:stretch>
            <a:fillRect/>
          </a:stretch>
        </p:blipFill>
        <p:spPr>
          <a:xfrm>
            <a:off x="1158055" y="1170770"/>
            <a:ext cx="8783462" cy="5341584"/>
          </a:xfrm>
        </p:spPr>
      </p:pic>
      <p:sp useBgFill="1">
        <p:nvSpPr>
          <p:cNvPr id="12" name="Rectangle 11"/>
          <p:cNvSpPr/>
          <p:nvPr/>
        </p:nvSpPr>
        <p:spPr>
          <a:xfrm>
            <a:off x="312305" y="2186231"/>
            <a:ext cx="2394330" cy="1780217"/>
          </a:xfrm>
          <a:prstGeom prst="rect">
            <a:avLst/>
          </a:prstGeom>
          <a:ln w="38100">
            <a:solidFill>
              <a:srgbClr val="800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VBF H </a:t>
            </a:r>
            <a:r>
              <a:rPr lang="hu-HU" dirty="0"/>
              <a:t>➝ WW ➝ </a:t>
            </a:r>
            <a:r>
              <a:rPr lang="hu-HU" cap="none" dirty="0"/>
              <a:t>eν μν</a:t>
            </a:r>
            <a:r>
              <a:rPr lang="hu-HU" cap="none" baseline="30000" dirty="0"/>
              <a:t>   </a:t>
            </a:r>
            <a:r>
              <a:rPr lang="hu-HU" dirty="0"/>
              <a:t>esemény jelölt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grpSp>
        <p:nvGrpSpPr>
          <p:cNvPr id="11" name="Group 10"/>
          <p:cNvGrpSpPr/>
          <p:nvPr/>
        </p:nvGrpSpPr>
        <p:grpSpPr>
          <a:xfrm>
            <a:off x="416405" y="2332729"/>
            <a:ext cx="2240426" cy="1485900"/>
            <a:chOff x="100087" y="1551931"/>
            <a:chExt cx="2240426" cy="1485900"/>
          </a:xfrm>
        </p:grpSpPr>
        <p:pic>
          <p:nvPicPr>
            <p:cNvPr id="8" name="Content Placeholder 6"/>
            <p:cNvPicPr>
              <a:picLocks noChangeAspect="1"/>
            </p:cNvPicPr>
            <p:nvPr/>
          </p:nvPicPr>
          <p:blipFill rotWithShape="1">
            <a:blip r:embed="rId3"/>
            <a:srcRect t="373" r="60462" b="1262"/>
            <a:stretch/>
          </p:blipFill>
          <p:spPr>
            <a:xfrm>
              <a:off x="100087" y="1603237"/>
              <a:ext cx="1596765" cy="1384613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509469" y="2050893"/>
              <a:ext cx="322714" cy="437247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80019" t="55475" r="843" b="1236"/>
            <a:stretch/>
          </p:blipFill>
          <p:spPr>
            <a:xfrm>
              <a:off x="1509469" y="1551931"/>
              <a:ext cx="831044" cy="1485900"/>
            </a:xfrm>
            <a:prstGeom prst="rect">
              <a:avLst/>
            </a:prstGeom>
          </p:spPr>
        </p:pic>
      </p:grp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347597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H➝𝛾𝛾 </a:t>
            </a:r>
            <a:r>
              <a:rPr lang="en-US" dirty="0" err="1" smtClean="0"/>
              <a:t>esemény</a:t>
            </a:r>
            <a:r>
              <a:rPr lang="en-US" dirty="0" smtClean="0"/>
              <a:t> </a:t>
            </a:r>
            <a:r>
              <a:rPr lang="en-US" dirty="0" err="1"/>
              <a:t>jelölt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grpSp>
        <p:nvGrpSpPr>
          <p:cNvPr id="10" name="Group 9"/>
          <p:cNvGrpSpPr/>
          <p:nvPr/>
        </p:nvGrpSpPr>
        <p:grpSpPr>
          <a:xfrm>
            <a:off x="5606801" y="3666387"/>
            <a:ext cx="3441355" cy="2276514"/>
            <a:chOff x="-187382" y="1509541"/>
            <a:chExt cx="2894016" cy="1780217"/>
          </a:xfrm>
        </p:grpSpPr>
        <p:sp>
          <p:nvSpPr>
            <p:cNvPr id="11" name="Rectangle 10"/>
            <p:cNvSpPr/>
            <p:nvPr/>
          </p:nvSpPr>
          <p:spPr>
            <a:xfrm>
              <a:off x="135331" y="1832270"/>
              <a:ext cx="2571303" cy="1457488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  <a:ln w="38100">
              <a:solidFill>
                <a:srgbClr val="80004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r="23031" b="45643"/>
            <a:stretch/>
          </p:blipFill>
          <p:spPr>
            <a:xfrm>
              <a:off x="145687" y="1846672"/>
              <a:ext cx="2465933" cy="1370211"/>
            </a:xfrm>
            <a:prstGeom prst="rect">
              <a:avLst/>
            </a:prstGeom>
            <a:ln w="38100">
              <a:noFill/>
            </a:ln>
          </p:spPr>
        </p:pic>
        <p:sp>
          <p:nvSpPr>
            <p:cNvPr id="15" name="TextBox 14"/>
            <p:cNvSpPr txBox="1"/>
            <p:nvPr/>
          </p:nvSpPr>
          <p:spPr>
            <a:xfrm>
              <a:off x="2191575" y="2776095"/>
              <a:ext cx="257601" cy="128240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</p:spPr>
          <p:txBody>
            <a:bodyPr wrap="square" rtlCol="0">
              <a:spAutoFit/>
            </a:bodyPr>
            <a:lstStyle/>
            <a:p>
              <a:pPr>
                <a:lnSpc>
                  <a:spcPct val="0"/>
                </a:lnSpc>
              </a:pPr>
              <a:r>
                <a:rPr lang="en-GB" sz="1400" dirty="0" smtClean="0">
                  <a:solidFill>
                    <a:srgbClr val="000000"/>
                  </a:solidFill>
                </a:rPr>
                <a:t>𝛾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03756" y="2072750"/>
              <a:ext cx="206070" cy="261610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</p:spPr>
          <p:txBody>
            <a:bodyPr wrap="square" bIns="0" rtlCol="0">
              <a:spAutoFit/>
            </a:bodyPr>
            <a:lstStyle/>
            <a:p>
              <a:r>
                <a:rPr lang="en-GB" sz="1400" dirty="0" smtClean="0">
                  <a:solidFill>
                    <a:srgbClr val="000000"/>
                  </a:solidFill>
                </a:rPr>
                <a:t>𝛾</a:t>
              </a:r>
              <a:endParaRPr lang="en-GB" sz="1400" dirty="0">
                <a:solidFill>
                  <a:srgbClr val="000000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2397125" y="2152650"/>
              <a:ext cx="88900" cy="114300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-187382" y="1509541"/>
              <a:ext cx="184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en-GB" dirty="0"/>
            </a:p>
          </p:txBody>
        </p:sp>
      </p:grpSp>
      <p:pic>
        <p:nvPicPr>
          <p:cNvPr id="19" name="Content Placeholder 8"/>
          <p:cNvPicPr>
            <a:picLocks noChangeAspect="1"/>
          </p:cNvPicPr>
          <p:nvPr/>
        </p:nvPicPr>
        <p:blipFill rotWithShape="1">
          <a:blip r:embed="rId4"/>
          <a:srcRect t="243" r="59767" b="84506"/>
          <a:stretch/>
        </p:blipFill>
        <p:spPr>
          <a:xfrm>
            <a:off x="-1" y="1131945"/>
            <a:ext cx="5905917" cy="1436205"/>
          </a:xfrm>
          <a:prstGeom prst="rect">
            <a:avLst/>
          </a:prstGeo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l="1" t="-73" r="-355" b="-63"/>
          <a:stretch/>
        </p:blipFill>
        <p:spPr>
          <a:xfrm>
            <a:off x="0" y="2363688"/>
            <a:ext cx="5933630" cy="3798184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sz="half" idx="1"/>
          </p:nvPr>
        </p:nvPicPr>
        <p:blipFill rotWithShape="1">
          <a:blip r:embed="rId5"/>
          <a:srcRect t="-309" b="291"/>
          <a:stretch/>
        </p:blipFill>
        <p:spPr>
          <a:xfrm>
            <a:off x="5942906" y="1121938"/>
            <a:ext cx="3212938" cy="2761693"/>
          </a:xfrm>
          <a:ln w="38100"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40099930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VBF</a:t>
            </a:r>
            <a:r>
              <a:rPr lang="en-US" dirty="0" smtClean="0"/>
              <a:t> H</a:t>
            </a:r>
            <a:r>
              <a:rPr lang="en-US" dirty="0"/>
              <a:t>➝𝛾𝛾 </a:t>
            </a:r>
            <a:r>
              <a:rPr lang="en-US" dirty="0" err="1" smtClean="0"/>
              <a:t>esemény</a:t>
            </a:r>
            <a:r>
              <a:rPr lang="en-US" dirty="0" smtClean="0"/>
              <a:t> </a:t>
            </a:r>
            <a:r>
              <a:rPr lang="en-US" dirty="0" err="1"/>
              <a:t>jelölt</a:t>
            </a:r>
            <a:endParaRPr lang="en-GB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rcRect l="1468" r="1468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 useBgFill="1">
        <p:nvSpPr>
          <p:cNvPr id="9" name="Rectangle 8"/>
          <p:cNvSpPr/>
          <p:nvPr/>
        </p:nvSpPr>
        <p:spPr>
          <a:xfrm>
            <a:off x="312306" y="4601495"/>
            <a:ext cx="1946694" cy="1780217"/>
          </a:xfrm>
          <a:prstGeom prst="rect">
            <a:avLst/>
          </a:prstGeom>
          <a:ln w="38100">
            <a:solidFill>
              <a:srgbClr val="80004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416406" y="4747993"/>
            <a:ext cx="1769723" cy="1485900"/>
            <a:chOff x="100087" y="1551931"/>
            <a:chExt cx="1769723" cy="1485900"/>
          </a:xfrm>
        </p:grpSpPr>
        <p:pic>
          <p:nvPicPr>
            <p:cNvPr id="12" name="Content Placeholder 6"/>
            <p:cNvPicPr>
              <a:picLocks noChangeAspect="1"/>
            </p:cNvPicPr>
            <p:nvPr/>
          </p:nvPicPr>
          <p:blipFill rotWithShape="1">
            <a:blip r:embed="rId3"/>
            <a:srcRect t="373" r="60462" b="1262"/>
            <a:stretch/>
          </p:blipFill>
          <p:spPr>
            <a:xfrm>
              <a:off x="100087" y="1603237"/>
              <a:ext cx="1596765" cy="1384613"/>
            </a:xfrm>
            <a:prstGeom prst="rect">
              <a:avLst/>
            </a:prstGeom>
          </p:spPr>
        </p:pic>
        <p:sp>
          <p:nvSpPr>
            <p:cNvPr id="13" name="Rectangle 12"/>
            <p:cNvSpPr/>
            <p:nvPr/>
          </p:nvSpPr>
          <p:spPr>
            <a:xfrm>
              <a:off x="1509469" y="2050893"/>
              <a:ext cx="322714" cy="437247"/>
            </a:xfrm>
            <a:prstGeom prst="rect">
              <a:avLst/>
            </a:prstGeom>
            <a:solidFill>
              <a:schemeClr val="bg1">
                <a:alpha val="97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80019" t="55475" r="11683" b="1236"/>
            <a:stretch/>
          </p:blipFill>
          <p:spPr>
            <a:xfrm>
              <a:off x="1509469" y="1551931"/>
              <a:ext cx="360341" cy="1485900"/>
            </a:xfrm>
            <a:prstGeom prst="rect">
              <a:avLst/>
            </a:prstGeom>
          </p:spPr>
        </p:pic>
      </p:grpSp>
      <p:sp>
        <p:nvSpPr>
          <p:cNvPr id="2" name="TextBox 1"/>
          <p:cNvSpPr txBox="1"/>
          <p:nvPr/>
        </p:nvSpPr>
        <p:spPr>
          <a:xfrm>
            <a:off x="1828991" y="4997099"/>
            <a:ext cx="257601" cy="307777"/>
          </a:xfrm>
          <a:prstGeom prst="rect">
            <a:avLst/>
          </a:prstGeom>
          <a:solidFill>
            <a:schemeClr val="bg1">
              <a:alpha val="97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</a:rPr>
              <a:t>𝛾</a:t>
            </a:r>
            <a:endParaRPr lang="en-GB" sz="1400" dirty="0">
              <a:solidFill>
                <a:srgbClr val="008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95124" y="5678665"/>
            <a:ext cx="257601" cy="261610"/>
          </a:xfrm>
          <a:prstGeom prst="rect">
            <a:avLst/>
          </a:prstGeom>
          <a:solidFill>
            <a:schemeClr val="bg1">
              <a:alpha val="97000"/>
            </a:schemeClr>
          </a:solidFill>
        </p:spPr>
        <p:txBody>
          <a:bodyPr wrap="square" tIns="0" rtlCol="0">
            <a:spAutoFit/>
          </a:bodyPr>
          <a:lstStyle/>
          <a:p>
            <a:r>
              <a:rPr lang="en-GB" sz="1400" dirty="0" smtClean="0">
                <a:solidFill>
                  <a:srgbClr val="008000"/>
                </a:solidFill>
              </a:rPr>
              <a:t>𝛾</a:t>
            </a:r>
            <a:endParaRPr lang="en-GB" sz="1400" dirty="0">
              <a:solidFill>
                <a:srgbClr val="008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97693" y="5718196"/>
            <a:ext cx="114300" cy="76200"/>
          </a:xfrm>
          <a:prstGeom prst="rect">
            <a:avLst/>
          </a:prstGeom>
          <a:solidFill>
            <a:schemeClr val="bg1">
              <a:alpha val="97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307667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VBF</a:t>
            </a:r>
            <a:r>
              <a:rPr lang="en-US" dirty="0"/>
              <a:t> H➝</a:t>
            </a:r>
            <a:r>
              <a:rPr lang="en-US" cap="none" dirty="0" smtClean="0"/>
              <a:t>𝜏𝜏(➝</a:t>
            </a:r>
            <a:r>
              <a:rPr lang="en-US" cap="none" dirty="0" err="1" smtClean="0"/>
              <a:t>μh</a:t>
            </a:r>
            <a:r>
              <a:rPr lang="en-US" cap="none" dirty="0" smtClean="0"/>
              <a:t>)</a:t>
            </a:r>
            <a:r>
              <a:rPr lang="en-US" dirty="0" smtClean="0"/>
              <a:t> </a:t>
            </a:r>
            <a:r>
              <a:rPr lang="en-US" dirty="0" err="1"/>
              <a:t>esemény</a:t>
            </a:r>
            <a:r>
              <a:rPr lang="en-US" dirty="0"/>
              <a:t> </a:t>
            </a:r>
            <a:r>
              <a:rPr lang="en-US" dirty="0" err="1"/>
              <a:t>jelölt</a:t>
            </a:r>
            <a:r>
              <a:rPr lang="en-US" dirty="0"/>
              <a:t> 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10703" r="1518" b="22747"/>
          <a:stretch/>
        </p:blipFill>
        <p:spPr>
          <a:xfrm flipH="1">
            <a:off x="160285" y="3396961"/>
            <a:ext cx="3896179" cy="3075758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9" name="Content Placeholder 6"/>
          <p:cNvPicPr>
            <a:picLocks noChangeAspect="1"/>
          </p:cNvPicPr>
          <p:nvPr/>
        </p:nvPicPr>
        <p:blipFill rotWithShape="1">
          <a:blip r:embed="rId4"/>
          <a:srcRect t="-1045" r="49141" b="2305"/>
          <a:stretch/>
        </p:blipFill>
        <p:spPr>
          <a:xfrm>
            <a:off x="192732" y="1367297"/>
            <a:ext cx="2360128" cy="1597024"/>
          </a:xfrm>
          <a:prstGeom prst="rect">
            <a:avLst/>
          </a:prstGeom>
          <a:ln w="38100">
            <a:solidFill>
              <a:srgbClr val="800040"/>
            </a:solidFill>
          </a:ln>
        </p:spPr>
      </p:pic>
      <p:sp useBgFill="1">
        <p:nvSpPr>
          <p:cNvPr id="4" name="Rectangle 3"/>
          <p:cNvSpPr/>
          <p:nvPr/>
        </p:nvSpPr>
        <p:spPr>
          <a:xfrm>
            <a:off x="2157695" y="3415130"/>
            <a:ext cx="1923430" cy="998648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 useBgFill="1">
        <p:nvSpPr>
          <p:cNvPr id="10" name="Rectangle 9"/>
          <p:cNvSpPr/>
          <p:nvPr/>
        </p:nvSpPr>
        <p:spPr>
          <a:xfrm>
            <a:off x="115411" y="6102849"/>
            <a:ext cx="1923430" cy="411308"/>
          </a:xfrm>
          <a:prstGeom prst="rect">
            <a:avLst/>
          </a:prstGeom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30356" y="826041"/>
            <a:ext cx="6082301" cy="4561727"/>
          </a:xfrm>
          <a:prstGeom prst="rect">
            <a:avLst/>
          </a:prstGeom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139648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278" y="109546"/>
            <a:ext cx="4614990" cy="778141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A </a:t>
            </a:r>
            <a:r>
              <a:rPr lang="en-US" sz="4000" dirty="0" err="1" smtClean="0"/>
              <a:t>felfedezés</a:t>
            </a:r>
            <a:r>
              <a:rPr lang="en-US" sz="4000" dirty="0" smtClean="0"/>
              <a:t> </a:t>
            </a:r>
            <a:r>
              <a:rPr lang="en-US" sz="4000" dirty="0" err="1" smtClean="0"/>
              <a:t>folyamata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pic>
        <p:nvPicPr>
          <p:cNvPr id="7" name="4l-FixedScale-NoMuProf2.gif">
            <a:hlinkClick r:id="" action="ppaction://media"/>
            <a:hlinkHover r:id="" action="ppaction://ole?verb=0"/>
          </p:cNvPr>
          <p:cNvPicPr>
            <a:picLocks noGrp="1" noChangeAspect="1"/>
          </p:cNvPicPr>
          <p:nvPr>
            <p:ph sz="half"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309877" y="2367165"/>
            <a:ext cx="4116478" cy="3438443"/>
          </a:xfrm>
        </p:spPr>
      </p:pic>
      <p:pic>
        <p:nvPicPr>
          <p:cNvPr id="13" name="WW-FixedScale.gif">
            <a:hlinkClick r:id="" action="ppaction://media"/>
            <a:hlinkHover r:id="" action="ppaction://ole?verb=0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4672950" y="283567"/>
            <a:ext cx="4044136" cy="3045260"/>
          </a:xfrm>
          <a:prstGeom prst="rect">
            <a:avLst/>
          </a:prstGeom>
        </p:spPr>
      </p:pic>
      <p:pic>
        <p:nvPicPr>
          <p:cNvPr id="11" name="Hgg-FixedScale-Short2.gif">
            <a:hlinkClick r:id="" action="ppaction://media"/>
            <a:hlinkHover r:id="" action="ppaction://ole?verb=0"/>
          </p:cNvPr>
          <p:cNvPicPr>
            <a:picLocks noGrp="1" noChangeAspect="1"/>
          </p:cNvPicPr>
          <p:nvPr>
            <p:ph sz="half" idx="2"/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4685189" y="3464446"/>
            <a:ext cx="4038600" cy="3005902"/>
          </a:xfrm>
        </p:spPr>
      </p:pic>
      <p:sp>
        <p:nvSpPr>
          <p:cNvPr id="14" name="Rectangle 13"/>
          <p:cNvSpPr/>
          <p:nvPr/>
        </p:nvSpPr>
        <p:spPr>
          <a:xfrm>
            <a:off x="239273" y="5755807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</a:rPr>
              <a:t>Jelentős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háttér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nem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>
                <a:solidFill>
                  <a:srgbClr val="FF0000"/>
                </a:solidFill>
              </a:rPr>
              <a:t>Higgs </a:t>
            </a:r>
            <a:r>
              <a:rPr lang="en-US" sz="2000" dirty="0" err="1">
                <a:solidFill>
                  <a:srgbClr val="FF0000"/>
                </a:solidFill>
              </a:rPr>
              <a:t>keletkezésből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származó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 smtClean="0">
                <a:solidFill>
                  <a:srgbClr val="FF0000"/>
                </a:solidFill>
              </a:rPr>
              <a:t>folyamatokból</a:t>
            </a:r>
            <a:r>
              <a:rPr lang="en-US" sz="2000" dirty="0">
                <a:solidFill>
                  <a:srgbClr val="FF0000"/>
                </a:solidFill>
              </a:rPr>
              <a:t>!</a:t>
            </a: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39783" y="1171254"/>
            <a:ext cx="35260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Higgs </a:t>
            </a:r>
            <a:r>
              <a:rPr lang="en-GB" sz="2400" dirty="0" err="1" smtClean="0"/>
              <a:t>jelölt</a:t>
            </a:r>
            <a:r>
              <a:rPr lang="en-GB" sz="2400" dirty="0" smtClean="0"/>
              <a:t> </a:t>
            </a:r>
            <a:r>
              <a:rPr lang="en-GB" sz="2400" dirty="0" err="1" smtClean="0"/>
              <a:t>eseményekben</a:t>
            </a:r>
            <a:r>
              <a:rPr lang="en-GB" sz="2400" dirty="0" smtClean="0"/>
              <a:t> </a:t>
            </a:r>
            <a:br>
              <a:rPr lang="en-GB" sz="2400" dirty="0" smtClean="0"/>
            </a:br>
            <a:r>
              <a:rPr lang="en-GB" sz="2400" dirty="0" smtClean="0"/>
              <a:t>a </a:t>
            </a:r>
            <a:r>
              <a:rPr lang="en-GB" sz="2400" dirty="0" err="1" smtClean="0"/>
              <a:t>rekonstruált</a:t>
            </a:r>
            <a:r>
              <a:rPr lang="en-GB" sz="2400" dirty="0" smtClean="0"/>
              <a:t> </a:t>
            </a:r>
            <a:r>
              <a:rPr lang="en-GB" sz="2400" dirty="0" err="1" smtClean="0"/>
              <a:t>tömeg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949384" y="2132915"/>
            <a:ext cx="1640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4-lepton </a:t>
            </a:r>
            <a:r>
              <a:rPr lang="en-GB" dirty="0" err="1" smtClean="0"/>
              <a:t>tömeg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293876" y="3234647"/>
            <a:ext cx="1543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2-foton </a:t>
            </a:r>
            <a:r>
              <a:rPr lang="en-GB" dirty="0" err="1" smtClean="0"/>
              <a:t>tömeg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2749519" y="3156222"/>
            <a:ext cx="1331606" cy="24658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5478822" y="616448"/>
            <a:ext cx="1055909" cy="19726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/>
          <p:cNvSpPr/>
          <p:nvPr/>
        </p:nvSpPr>
        <p:spPr>
          <a:xfrm>
            <a:off x="7422467" y="4179526"/>
            <a:ext cx="1069241" cy="209593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30988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video>
              <p:cMediaNode vol="80000">
                <p:cTn id="13" fill="hold" display="0">
                  <p:stCondLst>
                    <p:cond delay="indefinite"/>
                  </p:stCondLst>
                </p:cTn>
                <p:tgtEl>
                  <p:spTgt spid="13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video>
              <p:cMediaNode vol="80000">
                <p:cTn id="19" fill="hold" display="0">
                  <p:stCondLst>
                    <p:cond delay="indefinite"/>
                  </p:stCondLst>
                </p:cTn>
                <p:tgtEl>
                  <p:spTgt spid="11"/>
                </p:tgtEl>
              </p:cMediaNode>
            </p:video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Rekonstruált</a:t>
            </a:r>
            <a:r>
              <a:rPr lang="en-GB" dirty="0" smtClean="0"/>
              <a:t> </a:t>
            </a:r>
            <a:r>
              <a:rPr lang="en-GB" dirty="0" err="1" smtClean="0"/>
              <a:t>tranzverzális</a:t>
            </a:r>
            <a:r>
              <a:rPr lang="en-GB" dirty="0" smtClean="0"/>
              <a:t> </a:t>
            </a:r>
            <a:r>
              <a:rPr lang="en-GB" dirty="0" err="1" smtClean="0"/>
              <a:t>tömeg</a:t>
            </a:r>
            <a:r>
              <a:rPr lang="en-GB" dirty="0" smtClean="0"/>
              <a:t> </a:t>
            </a:r>
            <a:br>
              <a:rPr lang="en-GB" dirty="0" smtClean="0"/>
            </a:br>
            <a:r>
              <a:rPr lang="hu-HU" dirty="0" smtClean="0"/>
              <a:t>H </a:t>
            </a:r>
            <a:r>
              <a:rPr lang="hu-HU" dirty="0"/>
              <a:t>➝ WW ➝ </a:t>
            </a:r>
            <a:r>
              <a:rPr lang="hu-HU" cap="none" dirty="0" smtClean="0"/>
              <a:t>lν lν </a:t>
            </a:r>
            <a:r>
              <a:rPr lang="en-GB" dirty="0" err="1" smtClean="0"/>
              <a:t>esemény</a:t>
            </a:r>
            <a:r>
              <a:rPr lang="en-GB" dirty="0" smtClean="0"/>
              <a:t> </a:t>
            </a:r>
            <a:r>
              <a:rPr lang="en-GB" dirty="0" err="1" smtClean="0"/>
              <a:t>jelöltekben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9818" y="1363793"/>
            <a:ext cx="3457009" cy="4997100"/>
          </a:xfrm>
        </p:spPr>
        <p:txBody>
          <a:bodyPr>
            <a:normAutofit fontScale="77500" lnSpcReduction="20000"/>
          </a:bodyPr>
          <a:lstStyle/>
          <a:p>
            <a:r>
              <a:rPr lang="en-GB" dirty="0" err="1" smtClean="0"/>
              <a:t>Neutrínók</a:t>
            </a:r>
            <a:r>
              <a:rPr lang="en-GB" dirty="0" smtClean="0"/>
              <a:t> </a:t>
            </a:r>
            <a:r>
              <a:rPr lang="en-GB" dirty="0" err="1" smtClean="0"/>
              <a:t>lendülete</a:t>
            </a:r>
            <a:r>
              <a:rPr lang="en-GB" dirty="0"/>
              <a:t> </a:t>
            </a:r>
            <a:r>
              <a:rPr lang="en-GB" dirty="0" err="1" smtClean="0"/>
              <a:t>nem</a:t>
            </a:r>
            <a:r>
              <a:rPr lang="en-GB" dirty="0" smtClean="0"/>
              <a:t> </a:t>
            </a:r>
            <a:r>
              <a:rPr lang="en-GB" dirty="0" err="1" smtClean="0"/>
              <a:t>ismert</a:t>
            </a:r>
            <a:r>
              <a:rPr lang="en-GB" dirty="0"/>
              <a:t>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err="1">
                <a:sym typeface="Wingdings"/>
              </a:rPr>
              <a:t>g</a:t>
            </a:r>
            <a:r>
              <a:rPr lang="en-GB" dirty="0" err="1" smtClean="0"/>
              <a:t>yenge</a:t>
            </a:r>
            <a:r>
              <a:rPr lang="en-GB" dirty="0" smtClean="0"/>
              <a:t> </a:t>
            </a:r>
            <a:r>
              <a:rPr lang="en-GB" dirty="0" err="1" smtClean="0"/>
              <a:t>tömegfelbontás</a:t>
            </a:r>
            <a:endParaRPr lang="en-GB" dirty="0" smtClean="0"/>
          </a:p>
          <a:p>
            <a:r>
              <a:rPr lang="en-GB" dirty="0" err="1" smtClean="0"/>
              <a:t>Hiányzó</a:t>
            </a:r>
            <a:r>
              <a:rPr lang="en-GB" dirty="0" smtClean="0"/>
              <a:t> </a:t>
            </a:r>
            <a:r>
              <a:rPr lang="en-GB" dirty="0" err="1" smtClean="0"/>
              <a:t>energia</a:t>
            </a:r>
            <a:r>
              <a:rPr lang="en-GB" dirty="0" smtClean="0"/>
              <a:t> </a:t>
            </a:r>
            <a:r>
              <a:rPr lang="en-GB" dirty="0" err="1" smtClean="0"/>
              <a:t>rekonstrukciója</a:t>
            </a:r>
            <a:r>
              <a:rPr lang="en-GB" dirty="0" smtClean="0"/>
              <a:t>, </a:t>
            </a:r>
            <a:r>
              <a:rPr lang="en-GB" dirty="0" err="1" smtClean="0"/>
              <a:t>illetve</a:t>
            </a:r>
            <a:r>
              <a:rPr lang="en-GB" dirty="0" smtClean="0"/>
              <a:t>  </a:t>
            </a:r>
            <a:r>
              <a:rPr lang="en-GB" dirty="0" err="1" smtClean="0"/>
              <a:t>modellezése</a:t>
            </a:r>
            <a:r>
              <a:rPr lang="en-GB" dirty="0" smtClean="0"/>
              <a:t> a </a:t>
            </a:r>
            <a:r>
              <a:rPr lang="en-GB" dirty="0" err="1" smtClean="0"/>
              <a:t>háttérfolyamatokban</a:t>
            </a:r>
            <a:r>
              <a:rPr lang="en-GB" dirty="0" smtClean="0"/>
              <a:t> </a:t>
            </a:r>
            <a:r>
              <a:rPr lang="en-GB" dirty="0" err="1" smtClean="0"/>
              <a:t>alapvető</a:t>
            </a:r>
            <a:r>
              <a:rPr lang="en-GB" dirty="0" smtClean="0"/>
              <a:t> </a:t>
            </a:r>
            <a:r>
              <a:rPr lang="en-GB" dirty="0" err="1" smtClean="0"/>
              <a:t>fontosságú</a:t>
            </a:r>
            <a:endParaRPr lang="en-GB" dirty="0" smtClean="0"/>
          </a:p>
          <a:p>
            <a:r>
              <a:rPr lang="en-GB" dirty="0" smtClean="0"/>
              <a:t>A </a:t>
            </a:r>
            <a:r>
              <a:rPr lang="en-GB" dirty="0" err="1" smtClean="0"/>
              <a:t>legnagyobb</a:t>
            </a:r>
            <a:r>
              <a:rPr lang="en-GB" dirty="0" smtClean="0"/>
              <a:t> </a:t>
            </a:r>
            <a:r>
              <a:rPr lang="en-GB" dirty="0" err="1" smtClean="0"/>
              <a:t>kihívást</a:t>
            </a:r>
            <a:r>
              <a:rPr lang="en-GB" dirty="0" smtClean="0"/>
              <a:t> </a:t>
            </a:r>
            <a:r>
              <a:rPr lang="en-GB" dirty="0" err="1" smtClean="0"/>
              <a:t>jelentő</a:t>
            </a:r>
            <a:r>
              <a:rPr lang="en-GB" dirty="0" smtClean="0"/>
              <a:t> </a:t>
            </a:r>
            <a:r>
              <a:rPr lang="en-GB" dirty="0" err="1" smtClean="0"/>
              <a:t>bozonikus</a:t>
            </a:r>
            <a:r>
              <a:rPr lang="en-GB" dirty="0" smtClean="0"/>
              <a:t> </a:t>
            </a:r>
            <a:r>
              <a:rPr lang="en-GB" dirty="0" err="1" smtClean="0"/>
              <a:t>csatorna</a:t>
            </a:r>
            <a:r>
              <a:rPr lang="en-GB" dirty="0" smtClean="0"/>
              <a:t> (</a:t>
            </a:r>
            <a:r>
              <a:rPr lang="en-GB" dirty="0" err="1" smtClean="0"/>
              <a:t>különösen</a:t>
            </a:r>
            <a:r>
              <a:rPr lang="en-GB" dirty="0" smtClean="0"/>
              <a:t> </a:t>
            </a:r>
            <a:r>
              <a:rPr lang="en-GB" dirty="0" err="1" smtClean="0"/>
              <a:t>az</a:t>
            </a:r>
            <a:r>
              <a:rPr lang="en-GB" dirty="0" smtClean="0"/>
              <a:t> </a:t>
            </a:r>
            <a:r>
              <a:rPr lang="en-GB" dirty="0" err="1" smtClean="0"/>
              <a:t>azonos</a:t>
            </a:r>
            <a:r>
              <a:rPr lang="en-GB" dirty="0" smtClean="0"/>
              <a:t> </a:t>
            </a:r>
            <a:r>
              <a:rPr lang="en-GB" dirty="0" err="1" smtClean="0"/>
              <a:t>izű</a:t>
            </a:r>
            <a:r>
              <a:rPr lang="en-GB" dirty="0" smtClean="0"/>
              <a:t> lepton </a:t>
            </a:r>
            <a:r>
              <a:rPr lang="en-GB" dirty="0" err="1" smtClean="0"/>
              <a:t>párok</a:t>
            </a:r>
            <a:r>
              <a:rPr lang="en-GB" dirty="0" smtClean="0"/>
              <a:t> </a:t>
            </a:r>
            <a:r>
              <a:rPr lang="en-GB" dirty="0" err="1" smtClean="0"/>
              <a:t>esetén</a:t>
            </a:r>
            <a:r>
              <a:rPr lang="en-GB" dirty="0" smtClean="0"/>
              <a:t>)</a:t>
            </a:r>
          </a:p>
          <a:p>
            <a:r>
              <a:rPr lang="en-GB" dirty="0"/>
              <a:t>A MC </a:t>
            </a:r>
            <a:r>
              <a:rPr lang="en-GB" dirty="0" err="1"/>
              <a:t>szimuláció</a:t>
            </a:r>
            <a:r>
              <a:rPr lang="en-GB" dirty="0"/>
              <a:t> </a:t>
            </a:r>
            <a:r>
              <a:rPr lang="en-GB" dirty="0" err="1"/>
              <a:t>nem</a:t>
            </a:r>
            <a:r>
              <a:rPr lang="en-GB" dirty="0"/>
              <a:t> </a:t>
            </a:r>
            <a:r>
              <a:rPr lang="en-GB" dirty="0" err="1"/>
              <a:t>teljesen</a:t>
            </a:r>
            <a:r>
              <a:rPr lang="en-GB" dirty="0"/>
              <a:t> </a:t>
            </a:r>
            <a:r>
              <a:rPr lang="en-GB" dirty="0" err="1" smtClean="0"/>
              <a:t>megbízható</a:t>
            </a:r>
            <a:r>
              <a:rPr lang="en-GB" dirty="0" smtClean="0"/>
              <a:t> </a:t>
            </a:r>
            <a:r>
              <a:rPr lang="en-GB" dirty="0">
                <a:sym typeface="Wingdings"/>
              </a:rPr>
              <a:t> </a:t>
            </a:r>
            <a:r>
              <a:rPr lang="en-GB" dirty="0" smtClean="0">
                <a:sym typeface="Wingdings"/>
              </a:rPr>
              <a:t>a </a:t>
            </a:r>
            <a:r>
              <a:rPr lang="en-GB" dirty="0" err="1">
                <a:sym typeface="Wingdings"/>
              </a:rPr>
              <a:t>h</a:t>
            </a:r>
            <a:r>
              <a:rPr lang="en-GB" dirty="0" err="1" smtClean="0"/>
              <a:t>áttér</a:t>
            </a:r>
            <a:r>
              <a:rPr lang="en-GB" dirty="0" smtClean="0"/>
              <a:t> </a:t>
            </a:r>
            <a:r>
              <a:rPr lang="en-GB" dirty="0" err="1" smtClean="0"/>
              <a:t>meghatározása</a:t>
            </a:r>
            <a:r>
              <a:rPr lang="en-GB" dirty="0" smtClean="0"/>
              <a:t> </a:t>
            </a:r>
            <a:r>
              <a:rPr lang="en-GB" dirty="0" err="1" smtClean="0"/>
              <a:t>az</a:t>
            </a:r>
            <a:r>
              <a:rPr lang="en-GB" dirty="0" smtClean="0"/>
              <a:t> </a:t>
            </a:r>
            <a:r>
              <a:rPr lang="en-GB" dirty="0" err="1" smtClean="0"/>
              <a:t>adatokból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8403" b="-8403"/>
          <a:stretch>
            <a:fillRect/>
          </a:stretch>
        </p:blipFill>
        <p:spPr>
          <a:xfrm>
            <a:off x="3529035" y="786626"/>
            <a:ext cx="5480481" cy="614184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4884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368"/>
    </mc:Choice>
    <mc:Fallback xmlns="">
      <p:transition xmlns:p14="http://schemas.microsoft.com/office/powerpoint/2010/main" spd="slow" advTm="5936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t="-28061" b="-1794"/>
          <a:stretch/>
        </p:blipFill>
        <p:spPr>
          <a:xfrm>
            <a:off x="0" y="1972639"/>
            <a:ext cx="4081125" cy="461104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 </a:t>
            </a:r>
            <a:r>
              <a:rPr lang="hu-HU" dirty="0"/>
              <a:t>➝ </a:t>
            </a:r>
            <a:r>
              <a:rPr lang="hu-HU" dirty="0" smtClean="0"/>
              <a:t>𝛾𝛾</a:t>
            </a:r>
            <a:r>
              <a:rPr lang="hu-HU" cap="none" dirty="0" smtClean="0"/>
              <a:t> </a:t>
            </a:r>
            <a:r>
              <a:rPr lang="en-GB" dirty="0" err="1" smtClean="0"/>
              <a:t>csatorna</a:t>
            </a:r>
            <a:r>
              <a:rPr lang="en-GB" dirty="0" smtClean="0"/>
              <a:t>: </a:t>
            </a:r>
            <a:br>
              <a:rPr lang="en-GB" dirty="0" smtClean="0"/>
            </a:br>
            <a:r>
              <a:rPr lang="en-GB" dirty="0" err="1" smtClean="0"/>
              <a:t>Első</a:t>
            </a:r>
            <a:r>
              <a:rPr lang="en-GB" dirty="0" smtClean="0"/>
              <a:t> </a:t>
            </a:r>
            <a:r>
              <a:rPr lang="en-GB" dirty="0" err="1" smtClean="0"/>
              <a:t>differenciális</a:t>
            </a:r>
            <a:r>
              <a:rPr lang="en-GB" dirty="0" smtClean="0"/>
              <a:t> Higgs </a:t>
            </a:r>
            <a:r>
              <a:rPr lang="en-GB" dirty="0" err="1" smtClean="0"/>
              <a:t>hatáskeresztmetszet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93" y="1282215"/>
            <a:ext cx="8496881" cy="2021954"/>
          </a:xfrm>
        </p:spPr>
        <p:txBody>
          <a:bodyPr>
            <a:normAutofit/>
          </a:bodyPr>
          <a:lstStyle/>
          <a:p>
            <a:pPr marL="185738" indent="-185738"/>
            <a:r>
              <a:rPr lang="en-GB" sz="1900" dirty="0" err="1" smtClean="0"/>
              <a:t>Kis</a:t>
            </a:r>
            <a:r>
              <a:rPr lang="en-GB" sz="1900" dirty="0" smtClean="0"/>
              <a:t> S/B, </a:t>
            </a:r>
            <a:r>
              <a:rPr lang="en-GB" sz="1900" dirty="0" err="1" smtClean="0"/>
              <a:t>sima</a:t>
            </a:r>
            <a:r>
              <a:rPr lang="en-GB" sz="1900" dirty="0"/>
              <a:t>, </a:t>
            </a:r>
            <a:r>
              <a:rPr lang="en-GB" sz="1900" dirty="0" err="1"/>
              <a:t>analitikusan</a:t>
            </a:r>
            <a:r>
              <a:rPr lang="en-GB" sz="1900" dirty="0"/>
              <a:t> </a:t>
            </a:r>
            <a:r>
              <a:rPr lang="en-GB" sz="1900" dirty="0" err="1" smtClean="0"/>
              <a:t>modellezhető</a:t>
            </a:r>
            <a:r>
              <a:rPr lang="en-GB" sz="1900" dirty="0" smtClean="0"/>
              <a:t> </a:t>
            </a:r>
            <a:r>
              <a:rPr lang="en-GB" sz="1900" dirty="0" err="1" smtClean="0"/>
              <a:t>háttér</a:t>
            </a:r>
            <a:endParaRPr lang="en-GB" sz="1900" dirty="0" smtClean="0"/>
          </a:p>
          <a:p>
            <a:pPr marL="185738" indent="-185738"/>
            <a:r>
              <a:rPr lang="en-GB" sz="1900" dirty="0" err="1" smtClean="0"/>
              <a:t>Jelenős</a:t>
            </a:r>
            <a:r>
              <a:rPr lang="en-GB" sz="1900" dirty="0" smtClean="0"/>
              <a:t> </a:t>
            </a:r>
            <a:r>
              <a:rPr lang="en-GB" sz="1900" dirty="0" err="1" smtClean="0"/>
              <a:t>számú</a:t>
            </a:r>
            <a:r>
              <a:rPr lang="en-GB" sz="1900" dirty="0" smtClean="0"/>
              <a:t> </a:t>
            </a:r>
            <a:r>
              <a:rPr lang="en-GB" sz="1900" dirty="0" err="1" smtClean="0"/>
              <a:t>esemény</a:t>
            </a:r>
            <a:r>
              <a:rPr lang="en-GB" sz="1900" dirty="0" smtClean="0"/>
              <a:t> </a:t>
            </a:r>
            <a:r>
              <a:rPr lang="en-GB" sz="1900" dirty="0" smtClean="0">
                <a:solidFill>
                  <a:srgbClr val="FF0000"/>
                </a:solidFill>
                <a:sym typeface="Wingdings"/>
              </a:rPr>
              <a:t> </a:t>
            </a:r>
            <a:r>
              <a:rPr lang="en-GB" sz="1900" dirty="0" err="1" smtClean="0">
                <a:solidFill>
                  <a:srgbClr val="FF0000"/>
                </a:solidFill>
                <a:sym typeface="Wingdings"/>
              </a:rPr>
              <a:t>D</a:t>
            </a:r>
            <a:r>
              <a:rPr lang="en-GB" sz="1900" dirty="0" err="1" smtClean="0">
                <a:solidFill>
                  <a:srgbClr val="FF0000"/>
                </a:solidFill>
              </a:rPr>
              <a:t>ifferenciális</a:t>
            </a:r>
            <a:r>
              <a:rPr lang="en-GB" sz="1900" dirty="0" smtClean="0">
                <a:solidFill>
                  <a:srgbClr val="FF0000"/>
                </a:solidFill>
              </a:rPr>
              <a:t> </a:t>
            </a:r>
            <a:r>
              <a:rPr lang="en-GB" sz="1900" dirty="0" err="1" smtClean="0">
                <a:solidFill>
                  <a:srgbClr val="FF0000"/>
                </a:solidFill>
              </a:rPr>
              <a:t>hatáskeresztmetszet</a:t>
            </a:r>
            <a:r>
              <a:rPr lang="en-GB" sz="1900" dirty="0" smtClean="0">
                <a:solidFill>
                  <a:srgbClr val="FF0000"/>
                </a:solidFill>
              </a:rPr>
              <a:t> </a:t>
            </a:r>
            <a:r>
              <a:rPr lang="en-GB" sz="1900" dirty="0" err="1" smtClean="0"/>
              <a:t>többféle</a:t>
            </a:r>
            <a:r>
              <a:rPr lang="en-GB" sz="1900" dirty="0" smtClean="0"/>
              <a:t> </a:t>
            </a:r>
            <a:r>
              <a:rPr lang="en-GB" sz="1900" dirty="0" err="1" smtClean="0"/>
              <a:t>változóban</a:t>
            </a:r>
            <a:r>
              <a:rPr lang="en-GB" sz="1900" dirty="0" smtClean="0"/>
              <a:t> a </a:t>
            </a:r>
            <a:r>
              <a:rPr lang="en-GB" sz="1900" dirty="0" err="1"/>
              <a:t>detektor</a:t>
            </a:r>
            <a:r>
              <a:rPr lang="en-GB" sz="1900" dirty="0"/>
              <a:t> </a:t>
            </a:r>
            <a:r>
              <a:rPr lang="en-GB" sz="1900" dirty="0" err="1"/>
              <a:t>által</a:t>
            </a:r>
            <a:r>
              <a:rPr lang="en-GB" sz="1900" dirty="0"/>
              <a:t> </a:t>
            </a:r>
            <a:r>
              <a:rPr lang="en-GB" sz="1900" dirty="0" err="1"/>
              <a:t>lefedett</a:t>
            </a:r>
            <a:r>
              <a:rPr lang="en-GB" sz="1900" dirty="0"/>
              <a:t> </a:t>
            </a:r>
            <a:r>
              <a:rPr lang="en-GB" sz="1900" dirty="0" err="1" smtClean="0"/>
              <a:t>tartományban</a:t>
            </a:r>
            <a:r>
              <a:rPr lang="en-GB" sz="1900" dirty="0" smtClean="0"/>
              <a:t>, </a:t>
            </a:r>
            <a:r>
              <a:rPr lang="en-GB" sz="1900" dirty="0" err="1" smtClean="0"/>
              <a:t>hatásfokra</a:t>
            </a:r>
            <a:r>
              <a:rPr lang="en-GB" sz="1900" dirty="0" smtClean="0"/>
              <a:t> </a:t>
            </a:r>
            <a:r>
              <a:rPr lang="en-GB" sz="1900" dirty="0" err="1"/>
              <a:t>és</a:t>
            </a:r>
            <a:r>
              <a:rPr lang="en-GB" sz="1900" dirty="0"/>
              <a:t> </a:t>
            </a:r>
            <a:r>
              <a:rPr lang="en-GB" sz="1900" dirty="0" err="1" smtClean="0"/>
              <a:t>felbontásra</a:t>
            </a:r>
            <a:r>
              <a:rPr lang="en-GB" sz="1900" dirty="0" smtClean="0"/>
              <a:t> </a:t>
            </a:r>
            <a:r>
              <a:rPr lang="en-GB" sz="1900" dirty="0" err="1" smtClean="0"/>
              <a:t>korrigálva</a:t>
            </a:r>
            <a:endParaRPr lang="en-GB" sz="1900" dirty="0" smtClean="0"/>
          </a:p>
          <a:p>
            <a:pPr marL="185738" indent="-185738"/>
            <a:r>
              <a:rPr lang="en-GB" sz="1900" dirty="0" err="1" smtClean="0"/>
              <a:t>Érzékeny</a:t>
            </a:r>
            <a:r>
              <a:rPr lang="en-GB" sz="1900" dirty="0" smtClean="0"/>
              <a:t> </a:t>
            </a:r>
            <a:r>
              <a:rPr lang="en-GB" sz="1900" dirty="0" err="1"/>
              <a:t>sok</a:t>
            </a:r>
            <a:r>
              <a:rPr lang="en-GB" sz="1900" dirty="0"/>
              <a:t> </a:t>
            </a:r>
            <a:r>
              <a:rPr lang="en-GB" sz="1900" dirty="0" err="1"/>
              <a:t>hatásra</a:t>
            </a:r>
            <a:r>
              <a:rPr lang="en-GB" sz="1900" dirty="0"/>
              <a:t>: PDF, </a:t>
            </a:r>
            <a:r>
              <a:rPr lang="en-GB" sz="1900" dirty="0" err="1"/>
              <a:t>QCD</a:t>
            </a:r>
            <a:r>
              <a:rPr lang="en-GB" sz="1900" dirty="0"/>
              <a:t>, </a:t>
            </a:r>
            <a:r>
              <a:rPr lang="en-GB" sz="1900" dirty="0" err="1"/>
              <a:t>keletkezési</a:t>
            </a:r>
            <a:r>
              <a:rPr lang="en-GB" sz="1900" dirty="0"/>
              <a:t> </a:t>
            </a:r>
            <a:r>
              <a:rPr lang="en-GB" sz="1900" dirty="0" err="1"/>
              <a:t>mechanizmus</a:t>
            </a:r>
            <a:r>
              <a:rPr lang="en-GB" sz="1900" dirty="0"/>
              <a:t>, spin, a Lagrange-</a:t>
            </a:r>
            <a:r>
              <a:rPr lang="en-GB" sz="1900" dirty="0" err="1"/>
              <a:t>függvény</a:t>
            </a:r>
            <a:r>
              <a:rPr lang="en-GB" sz="1900" dirty="0"/>
              <a:t> </a:t>
            </a:r>
            <a:r>
              <a:rPr lang="en-GB" sz="1900" dirty="0" err="1"/>
              <a:t>tenzor</a:t>
            </a:r>
            <a:r>
              <a:rPr lang="en-GB" sz="1900" dirty="0"/>
              <a:t> </a:t>
            </a:r>
            <a:r>
              <a:rPr lang="en-GB" sz="1900" dirty="0" err="1"/>
              <a:t>szerkezete</a:t>
            </a:r>
            <a:r>
              <a:rPr lang="en-GB" sz="1900" dirty="0"/>
              <a:t>..</a:t>
            </a:r>
            <a:r>
              <a:rPr lang="en-GB" sz="1900" dirty="0" smtClean="0"/>
              <a:t>.</a:t>
            </a:r>
            <a:endParaRPr lang="en-GB" sz="19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10" name="Content Placeholder 9"/>
          <p:cNvPicPr>
            <a:picLocks noChangeAspect="1"/>
          </p:cNvPicPr>
          <p:nvPr/>
        </p:nvPicPr>
        <p:blipFill rotWithShape="1">
          <a:blip r:embed="rId3"/>
          <a:srcRect l="-3375" r="-31294"/>
          <a:stretch/>
        </p:blipFill>
        <p:spPr>
          <a:xfrm>
            <a:off x="4523971" y="3057589"/>
            <a:ext cx="4659709" cy="3513762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1615188" y="5141188"/>
            <a:ext cx="912397" cy="826043"/>
          </a:xfrm>
          <a:prstGeom prst="ellipse">
            <a:avLst/>
          </a:prstGeom>
          <a:noFill/>
          <a:ln w="28575" cmpd="sng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14" name="Straight Arrow Connector 13"/>
          <p:cNvCxnSpPr>
            <a:stCxn id="12" idx="6"/>
          </p:cNvCxnSpPr>
          <p:nvPr/>
        </p:nvCxnSpPr>
        <p:spPr>
          <a:xfrm flipV="1">
            <a:off x="2527585" y="4980911"/>
            <a:ext cx="2268661" cy="57329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56</a:t>
            </a:fld>
            <a:endParaRPr lang="fr-FR"/>
          </a:p>
        </p:txBody>
      </p:sp>
      <p:sp>
        <p:nvSpPr>
          <p:cNvPr id="11" name="TextBox 10"/>
          <p:cNvSpPr txBox="1"/>
          <p:nvPr/>
        </p:nvSpPr>
        <p:spPr>
          <a:xfrm>
            <a:off x="5014001" y="5302079"/>
            <a:ext cx="232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ATLAS-CONF-2013-072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454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16"/>
    </mc:Choice>
    <mc:Fallback xmlns="">
      <p:transition xmlns:p14="http://schemas.microsoft.com/office/powerpoint/2010/main" spd="slow" advTm="341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Rekonstruált</a:t>
            </a:r>
            <a:r>
              <a:rPr lang="en-GB" dirty="0" smtClean="0"/>
              <a:t> 2-fermion </a:t>
            </a:r>
            <a:r>
              <a:rPr lang="en-GB" dirty="0" err="1" smtClean="0"/>
              <a:t>tömeg</a:t>
            </a:r>
            <a:r>
              <a:rPr lang="en-GB" dirty="0" smtClean="0"/>
              <a:t> </a:t>
            </a:r>
            <a:r>
              <a:rPr lang="en-GB" dirty="0"/>
              <a:t/>
            </a:r>
            <a:br>
              <a:rPr lang="en-GB" dirty="0"/>
            </a:br>
            <a:r>
              <a:rPr lang="hu-HU" dirty="0"/>
              <a:t>H ➝ </a:t>
            </a:r>
            <a:r>
              <a:rPr lang="hu-HU" cap="none" dirty="0" smtClean="0"/>
              <a:t>bb és </a:t>
            </a:r>
            <a:r>
              <a:rPr lang="hu-HU" dirty="0" smtClean="0"/>
              <a:t>H </a:t>
            </a:r>
            <a:r>
              <a:rPr lang="hu-HU" dirty="0"/>
              <a:t>➝ </a:t>
            </a:r>
            <a:r>
              <a:rPr lang="hu-HU" cap="none" dirty="0"/>
              <a:t>𝜏𝜏 </a:t>
            </a:r>
            <a:r>
              <a:rPr lang="en-GB" dirty="0" err="1" smtClean="0"/>
              <a:t>esemény</a:t>
            </a:r>
            <a:r>
              <a:rPr lang="en-GB" dirty="0" smtClean="0"/>
              <a:t> </a:t>
            </a:r>
            <a:r>
              <a:rPr lang="en-GB" dirty="0" err="1"/>
              <a:t>jelöltekben</a:t>
            </a:r>
            <a:r>
              <a:rPr lang="en-GB" dirty="0"/>
              <a:t> 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6034" b="-6034"/>
          <a:stretch>
            <a:fillRect/>
          </a:stretch>
        </p:blipFill>
        <p:spPr>
          <a:xfrm>
            <a:off x="185946" y="1676743"/>
            <a:ext cx="3537617" cy="3205841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t="-6034" b="-6034"/>
          <a:stretch>
            <a:fillRect/>
          </a:stretch>
        </p:blipFill>
        <p:spPr>
          <a:xfrm>
            <a:off x="172616" y="4426107"/>
            <a:ext cx="3587938" cy="264148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12" name="Content Placeholder 6"/>
          <p:cNvPicPr>
            <a:picLocks noChangeAspect="1"/>
          </p:cNvPicPr>
          <p:nvPr/>
        </p:nvPicPr>
        <p:blipFill rotWithShape="1">
          <a:blip r:embed="rId4"/>
          <a:srcRect l="-28246" r="87"/>
          <a:stretch/>
        </p:blipFill>
        <p:spPr>
          <a:xfrm>
            <a:off x="2681096" y="2391824"/>
            <a:ext cx="4803021" cy="328855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109602" y="1060293"/>
            <a:ext cx="1866406" cy="1477328"/>
          </a:xfrm>
          <a:prstGeom prst="rect">
            <a:avLst/>
          </a:prstGeom>
          <a:solidFill>
            <a:srgbClr val="FFCC66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„Beültetés”: </a:t>
            </a:r>
            <a:br>
              <a:rPr lang="hu-HU" dirty="0" smtClean="0"/>
            </a:br>
            <a:r>
              <a:rPr lang="hu-HU" dirty="0" smtClean="0"/>
              <a:t>Z➝μμ adatokban</a:t>
            </a:r>
            <a:br>
              <a:rPr lang="hu-HU" dirty="0" smtClean="0"/>
            </a:br>
            <a:r>
              <a:rPr lang="hu-HU" dirty="0" smtClean="0"/>
              <a:t>μ </a:t>
            </a:r>
            <a:r>
              <a:rPr lang="hu-HU" dirty="0" smtClean="0">
                <a:sym typeface="Wingdings"/>
              </a:rPr>
              <a:t> szimulált 𝜏  </a:t>
            </a:r>
            <a:br>
              <a:rPr lang="hu-HU" dirty="0" smtClean="0">
                <a:sym typeface="Wingdings"/>
              </a:rPr>
            </a:br>
            <a:r>
              <a:rPr lang="hu-HU" dirty="0" smtClean="0">
                <a:sym typeface="Wingdings"/>
              </a:rPr>
              <a:t>helyettesítés </a:t>
            </a:r>
            <a:br>
              <a:rPr lang="hu-HU" dirty="0" smtClean="0">
                <a:sym typeface="Wingdings"/>
              </a:rPr>
            </a:br>
            <a:r>
              <a:rPr lang="hu-HU" dirty="0" smtClean="0">
                <a:sym typeface="Wingdings"/>
              </a:rPr>
              <a:t>(5% sziszt.)</a:t>
            </a:r>
            <a:endParaRPr lang="hu-HU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5264774" y="1602769"/>
            <a:ext cx="1800133" cy="1960309"/>
          </a:xfrm>
          <a:prstGeom prst="straightConnector1">
            <a:avLst/>
          </a:prstGeom>
          <a:ln w="38100">
            <a:solidFill>
              <a:srgbClr val="FFCC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405515" y="4196308"/>
            <a:ext cx="1738485" cy="2308324"/>
          </a:xfrm>
          <a:prstGeom prst="rect">
            <a:avLst/>
          </a:prstGeom>
          <a:solidFill>
            <a:srgbClr val="800040"/>
          </a:solidFill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FFFFFF"/>
                </a:solidFill>
              </a:rPr>
              <a:t>Főként W + hadronzápor </a:t>
            </a:r>
            <a:r>
              <a:rPr lang="hu-HU" dirty="0" smtClean="0">
                <a:solidFill>
                  <a:srgbClr val="FFFFFF"/>
                </a:solidFill>
                <a:sym typeface="Wingdings"/>
              </a:rPr>
              <a:t>események: </a:t>
            </a:r>
            <a:br>
              <a:rPr lang="hu-HU" dirty="0" smtClean="0">
                <a:solidFill>
                  <a:srgbClr val="FFFFFF"/>
                </a:solidFill>
                <a:sym typeface="Wingdings"/>
              </a:rPr>
            </a:br>
            <a:r>
              <a:rPr lang="hu-HU" dirty="0" smtClean="0">
                <a:solidFill>
                  <a:srgbClr val="FFFFFF"/>
                </a:solidFill>
                <a:sym typeface="Wingdings"/>
              </a:rPr>
              <a:t>alak MC-ból, normalizálás kontrol tartományban </a:t>
            </a:r>
            <a:r>
              <a:rPr lang="hu-HU" dirty="0">
                <a:solidFill>
                  <a:srgbClr val="FFFFFF"/>
                </a:solidFill>
                <a:sym typeface="Wingdings"/>
              </a:rPr>
              <a:t> </a:t>
            </a:r>
            <a:r>
              <a:rPr lang="hu-HU" dirty="0" smtClean="0">
                <a:solidFill>
                  <a:srgbClr val="FFFFFF"/>
                </a:solidFill>
                <a:sym typeface="Wingdings"/>
              </a:rPr>
              <a:t>(10-20% </a:t>
            </a:r>
            <a:r>
              <a:rPr lang="hu-HU" dirty="0">
                <a:solidFill>
                  <a:srgbClr val="FFFFFF"/>
                </a:solidFill>
                <a:sym typeface="Wingdings"/>
              </a:rPr>
              <a:t>sziszt.) </a:t>
            </a:r>
            <a:endParaRPr lang="hu-HU" dirty="0">
              <a:solidFill>
                <a:srgbClr val="FFFFFF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5831939" y="4611042"/>
            <a:ext cx="1615189" cy="480830"/>
          </a:xfrm>
          <a:prstGeom prst="straightConnector1">
            <a:avLst/>
          </a:prstGeom>
          <a:ln w="38100">
            <a:solidFill>
              <a:srgbClr val="80004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142594" y="5659006"/>
            <a:ext cx="2108554" cy="923330"/>
          </a:xfrm>
          <a:prstGeom prst="rect">
            <a:avLst/>
          </a:prstGeom>
          <a:solidFill>
            <a:srgbClr val="FF66FF">
              <a:alpha val="39000"/>
            </a:srgbClr>
          </a:solidFill>
        </p:spPr>
        <p:txBody>
          <a:bodyPr wrap="square" rtlCol="0">
            <a:spAutoFit/>
          </a:bodyPr>
          <a:lstStyle/>
          <a:p>
            <a:r>
              <a:rPr lang="hu-HU" dirty="0" smtClean="0">
                <a:solidFill>
                  <a:srgbClr val="000000"/>
                </a:solidFill>
              </a:rPr>
              <a:t>QCD: azonos töltésű eseményekből </a:t>
            </a:r>
            <a:r>
              <a:rPr lang="hu-HU" dirty="0">
                <a:solidFill>
                  <a:srgbClr val="000000"/>
                </a:solidFill>
                <a:sym typeface="Wingdings"/>
              </a:rPr>
              <a:t>(</a:t>
            </a:r>
            <a:r>
              <a:rPr lang="hu-HU" dirty="0" smtClean="0">
                <a:solidFill>
                  <a:srgbClr val="000000"/>
                </a:solidFill>
                <a:sym typeface="Wingdings"/>
              </a:rPr>
              <a:t>10% </a:t>
            </a:r>
            <a:r>
              <a:rPr lang="hu-HU" dirty="0">
                <a:solidFill>
                  <a:srgbClr val="000000"/>
                </a:solidFill>
                <a:sym typeface="Wingdings"/>
              </a:rPr>
              <a:t>sziszt.)</a:t>
            </a:r>
            <a:endParaRPr lang="hu-HU" dirty="0">
              <a:solidFill>
                <a:srgbClr val="000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5079829" y="5141188"/>
            <a:ext cx="12329" cy="517818"/>
          </a:xfrm>
          <a:prstGeom prst="straightConnector1">
            <a:avLst/>
          </a:prstGeom>
          <a:ln w="38100">
            <a:solidFill>
              <a:srgbClr val="FF66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50669" y="1121938"/>
            <a:ext cx="57401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5738" indent="-185738">
              <a:buFont typeface="Arial"/>
              <a:buChar char="•"/>
            </a:pPr>
            <a:r>
              <a:rPr lang="hu-HU" sz="2000" dirty="0" smtClean="0">
                <a:solidFill>
                  <a:srgbClr val="0000FF"/>
                </a:solidFill>
              </a:rPr>
              <a:t>Alacsony S/B</a:t>
            </a:r>
          </a:p>
          <a:p>
            <a:pPr marL="185738" indent="-185738">
              <a:buFont typeface="Arial"/>
              <a:buChar char="•"/>
            </a:pPr>
            <a:r>
              <a:rPr lang="hu-HU" sz="2000" dirty="0" smtClean="0">
                <a:solidFill>
                  <a:srgbClr val="0000FF"/>
                </a:solidFill>
              </a:rPr>
              <a:t>Háttér megbizható meghatározása létfontosságú</a:t>
            </a:r>
            <a:endParaRPr lang="hu-HU" sz="2000" dirty="0">
              <a:solidFill>
                <a:srgbClr val="0000FF"/>
              </a:solidFill>
            </a:endParaRPr>
          </a:p>
        </p:txBody>
      </p:sp>
      <p:sp>
        <p:nvSpPr>
          <p:cNvPr id="38" name="Oval 37"/>
          <p:cNvSpPr/>
          <p:nvPr/>
        </p:nvSpPr>
        <p:spPr>
          <a:xfrm rot="1262174">
            <a:off x="1224506" y="2727401"/>
            <a:ext cx="1232968" cy="409981"/>
          </a:xfrm>
          <a:prstGeom prst="ellipse">
            <a:avLst/>
          </a:prstGeom>
          <a:noFill/>
          <a:ln w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cxnSp>
        <p:nvCxnSpPr>
          <p:cNvPr id="40" name="Straight Arrow Connector 39"/>
          <p:cNvCxnSpPr>
            <a:stCxn id="38" idx="4"/>
          </p:cNvCxnSpPr>
          <p:nvPr/>
        </p:nvCxnSpPr>
        <p:spPr>
          <a:xfrm>
            <a:off x="1767407" y="3123720"/>
            <a:ext cx="20397" cy="1598283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2516020" y="2800490"/>
            <a:ext cx="98641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/>
              <a:t>H ➝ bb</a:t>
            </a:r>
            <a:r>
              <a:rPr lang="hu-HU" dirty="0"/>
              <a:t> </a:t>
            </a:r>
            <a:endParaRPr lang="en-GB" dirty="0"/>
          </a:p>
        </p:txBody>
      </p:sp>
      <p:sp>
        <p:nvSpPr>
          <p:cNvPr id="49" name="Rectangle 48"/>
          <p:cNvSpPr/>
          <p:nvPr/>
        </p:nvSpPr>
        <p:spPr>
          <a:xfrm>
            <a:off x="4398259" y="2147054"/>
            <a:ext cx="95410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000" dirty="0"/>
              <a:t>H ➝ 𝜏𝜏</a:t>
            </a:r>
            <a:endParaRPr lang="en-GB" sz="2000" dirty="0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364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1384"/>
    </mc:Choice>
    <mc:Fallback xmlns="">
      <p:transition xmlns:p14="http://schemas.microsoft.com/office/powerpoint/2010/main" spd="slow" advTm="9138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2569"/>
            <a:ext cx="8229600" cy="1107327"/>
          </a:xfrm>
        </p:spPr>
        <p:txBody>
          <a:bodyPr>
            <a:normAutofit/>
          </a:bodyPr>
          <a:lstStyle/>
          <a:p>
            <a:r>
              <a:rPr lang="hu-HU" dirty="0" smtClean="0"/>
              <a:t>Hatáskeresztmetszet:</a:t>
            </a:r>
            <a:r>
              <a:rPr lang="hu-HU" cap="none" dirty="0" smtClean="0"/>
              <a:t> σ</a:t>
            </a:r>
            <a:r>
              <a:rPr lang="en-US" cap="none" dirty="0"/>
              <a:t>/</a:t>
            </a:r>
            <a:r>
              <a:rPr lang="en-US" cap="none" dirty="0" err="1"/>
              <a:t>σ</a:t>
            </a:r>
            <a:r>
              <a:rPr lang="en-US" baseline="-25000" dirty="0" err="1"/>
              <a:t>SM</a:t>
            </a:r>
            <a:r>
              <a:rPr lang="en-US" dirty="0"/>
              <a:t>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pic>
        <p:nvPicPr>
          <p:cNvPr id="7" name="Picture 6" descr="eps_mu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31359"/>
            <a:ext cx="9144000" cy="5166986"/>
          </a:xfrm>
          <a:prstGeom prst="rect">
            <a:avLst/>
          </a:prstGeom>
        </p:spPr>
      </p:pic>
      <p:sp useBgFill="1">
        <p:nvSpPr>
          <p:cNvPr id="9" name="TextBox 8"/>
          <p:cNvSpPr txBox="1"/>
          <p:nvPr/>
        </p:nvSpPr>
        <p:spPr>
          <a:xfrm>
            <a:off x="135626" y="5042556"/>
            <a:ext cx="6522401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dirty="0" err="1" smtClean="0"/>
              <a:t>Kombinált</a:t>
            </a:r>
            <a:r>
              <a:rPr lang="en-GB" dirty="0" smtClean="0"/>
              <a:t> </a:t>
            </a:r>
            <a:r>
              <a:rPr lang="en-GB" dirty="0" err="1" smtClean="0"/>
              <a:t>eredmény</a:t>
            </a:r>
            <a:r>
              <a:rPr lang="en-GB" dirty="0" smtClean="0"/>
              <a:t> (SM μ=1):                                                                                                                                                                 </a:t>
            </a:r>
            <a:endParaRPr lang="en-GB" dirty="0"/>
          </a:p>
        </p:txBody>
      </p:sp>
      <p:sp useBgFill="1">
        <p:nvSpPr>
          <p:cNvPr id="10" name="TextBox 9"/>
          <p:cNvSpPr txBox="1"/>
          <p:nvPr/>
        </p:nvSpPr>
        <p:spPr>
          <a:xfrm>
            <a:off x="6937118" y="5404523"/>
            <a:ext cx="2206882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0000"/>
                </a:solidFill>
              </a:rPr>
              <a:t>a bb </a:t>
            </a:r>
            <a:r>
              <a:rPr lang="en-GB" sz="1600" dirty="0" err="1" smtClean="0">
                <a:solidFill>
                  <a:srgbClr val="000000"/>
                </a:solidFill>
              </a:rPr>
              <a:t>és</a:t>
            </a:r>
            <a:r>
              <a:rPr lang="en-GB" sz="1600" dirty="0" smtClean="0">
                <a:solidFill>
                  <a:srgbClr val="000000"/>
                </a:solidFill>
              </a:rPr>
              <a:t> 𝜏𝜏 </a:t>
            </a:r>
            <a:r>
              <a:rPr lang="en-GB" sz="1600" dirty="0" err="1" smtClean="0">
                <a:solidFill>
                  <a:srgbClr val="000000"/>
                </a:solidFill>
              </a:rPr>
              <a:t>csatornákkal</a:t>
            </a:r>
            <a:r>
              <a:rPr lang="en-GB" dirty="0" smtClean="0">
                <a:solidFill>
                  <a:srgbClr val="000000"/>
                </a:solidFill>
              </a:rPr>
              <a:t>)</a:t>
            </a:r>
            <a:r>
              <a:rPr lang="en-GB" dirty="0" smtClean="0"/>
              <a:t>                                                                                                                    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58</a:t>
            </a:fld>
            <a:endParaRPr lang="fr-FR"/>
          </a:p>
        </p:txBody>
      </p:sp>
      <p:cxnSp>
        <p:nvCxnSpPr>
          <p:cNvPr id="12" name="Straight Connector 11"/>
          <p:cNvCxnSpPr/>
          <p:nvPr/>
        </p:nvCxnSpPr>
        <p:spPr>
          <a:xfrm>
            <a:off x="2060620" y="1821212"/>
            <a:ext cx="11980" cy="2635964"/>
          </a:xfrm>
          <a:prstGeom prst="line">
            <a:avLst/>
          </a:prstGeom>
          <a:ln w="19050">
            <a:solidFill>
              <a:srgbClr val="00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9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055"/>
    </mc:Choice>
    <mc:Fallback xmlns="">
      <p:transition xmlns:p14="http://schemas.microsoft.com/office/powerpoint/2010/main" spd="slow" advTm="5505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62312" t="-7449" r="3719" b="7449"/>
          <a:stretch/>
        </p:blipFill>
        <p:spPr>
          <a:xfrm>
            <a:off x="3522221" y="2372368"/>
            <a:ext cx="929577" cy="7155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62936"/>
          <a:stretch/>
        </p:blipFill>
        <p:spPr>
          <a:xfrm>
            <a:off x="3470615" y="1626144"/>
            <a:ext cx="1014291" cy="7155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1009" y="2968324"/>
            <a:ext cx="2162991" cy="104492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Az</a:t>
            </a:r>
            <a:r>
              <a:rPr lang="en-GB" dirty="0" smtClean="0"/>
              <a:t> </a:t>
            </a:r>
            <a:r>
              <a:rPr lang="en-GB" dirty="0" err="1" smtClean="0"/>
              <a:t>új</a:t>
            </a:r>
            <a:r>
              <a:rPr lang="en-GB" dirty="0" smtClean="0"/>
              <a:t> </a:t>
            </a:r>
            <a:r>
              <a:rPr lang="en-GB" dirty="0" err="1" smtClean="0"/>
              <a:t>bozon</a:t>
            </a:r>
            <a:r>
              <a:rPr lang="en-GB" dirty="0" smtClean="0"/>
              <a:t> </a:t>
            </a:r>
            <a:r>
              <a:rPr lang="en-GB" dirty="0" err="1" smtClean="0"/>
              <a:t>csatolásainak</a:t>
            </a:r>
            <a:r>
              <a:rPr lang="en-GB" dirty="0" smtClean="0"/>
              <a:t> </a:t>
            </a:r>
            <a:r>
              <a:rPr lang="en-GB" dirty="0" err="1" smtClean="0"/>
              <a:t>ellenőrzése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913" y="1023306"/>
            <a:ext cx="8783462" cy="5457816"/>
          </a:xfrm>
        </p:spPr>
        <p:txBody>
          <a:bodyPr>
            <a:normAutofit/>
          </a:bodyPr>
          <a:lstStyle/>
          <a:p>
            <a:r>
              <a:rPr lang="en-GB" dirty="0" err="1" smtClean="0">
                <a:solidFill>
                  <a:srgbClr val="0000FF"/>
                </a:solidFill>
              </a:rPr>
              <a:t>Csatolási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skála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faktorok</a:t>
            </a:r>
            <a:r>
              <a:rPr lang="en-GB" dirty="0" smtClean="0">
                <a:solidFill>
                  <a:srgbClr val="0000FF"/>
                </a:solidFill>
              </a:rPr>
              <a:t>: </a:t>
            </a:r>
            <a:r>
              <a:rPr lang="en-GB" dirty="0" err="1" smtClean="0">
                <a:solidFill>
                  <a:srgbClr val="0000FF"/>
                </a:solidFill>
              </a:rPr>
              <a:t>g</a:t>
            </a:r>
            <a:r>
              <a:rPr lang="en-GB" baseline="-25000" dirty="0" err="1" smtClean="0">
                <a:solidFill>
                  <a:srgbClr val="0000FF"/>
                </a:solidFill>
              </a:rPr>
              <a:t>i</a:t>
            </a:r>
            <a:r>
              <a:rPr lang="en-GB" dirty="0" smtClean="0">
                <a:solidFill>
                  <a:srgbClr val="0000FF"/>
                </a:solidFill>
              </a:rPr>
              <a:t> ≡ </a:t>
            </a:r>
            <a:r>
              <a:rPr lang="en-GB" dirty="0" err="1" smtClean="0">
                <a:solidFill>
                  <a:srgbClr val="0000FF"/>
                </a:solidFill>
              </a:rPr>
              <a:t>g</a:t>
            </a:r>
            <a:r>
              <a:rPr lang="en-GB" baseline="-25000" dirty="0" err="1" smtClean="0">
                <a:solidFill>
                  <a:srgbClr val="0000FF"/>
                </a:solidFill>
              </a:rPr>
              <a:t>i</a:t>
            </a:r>
            <a:r>
              <a:rPr lang="en-GB" baseline="30000" dirty="0" err="1" smtClean="0">
                <a:solidFill>
                  <a:srgbClr val="0000FF"/>
                </a:solidFill>
              </a:rPr>
              <a:t>SM</a:t>
            </a:r>
            <a:r>
              <a:rPr lang="en-GB" dirty="0" smtClean="0">
                <a:solidFill>
                  <a:srgbClr val="0000FF"/>
                </a:solidFill>
              </a:rPr>
              <a:t> × 𝜅</a:t>
            </a:r>
            <a:r>
              <a:rPr lang="en-GB" baseline="-25000" dirty="0" smtClean="0">
                <a:solidFill>
                  <a:srgbClr val="0000FF"/>
                </a:solidFill>
              </a:rPr>
              <a:t>I</a:t>
            </a:r>
          </a:p>
          <a:p>
            <a:r>
              <a:rPr lang="en-GB" dirty="0" smtClean="0"/>
              <a:t>SM </a:t>
            </a:r>
            <a:r>
              <a:rPr lang="en-GB" dirty="0" err="1" smtClean="0"/>
              <a:t>fagráf</a:t>
            </a:r>
            <a:r>
              <a:rPr lang="en-GB" dirty="0" err="1"/>
              <a:t>-</a:t>
            </a:r>
            <a:r>
              <a:rPr lang="en-GB" dirty="0" err="1" smtClean="0"/>
              <a:t>szintű</a:t>
            </a:r>
            <a:r>
              <a:rPr lang="en-GB" dirty="0" smtClean="0"/>
              <a:t> </a:t>
            </a:r>
            <a:r>
              <a:rPr lang="en-GB" dirty="0" err="1" smtClean="0"/>
              <a:t>folyamatok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Γ</a:t>
            </a:r>
            <a:r>
              <a:rPr lang="en-GB" baseline="-25000" dirty="0" err="1" smtClean="0"/>
              <a:t>ff</a:t>
            </a:r>
            <a:r>
              <a:rPr lang="en-GB" dirty="0" smtClean="0"/>
              <a:t>   ∝  𝜅</a:t>
            </a:r>
            <a:r>
              <a:rPr lang="en-GB" baseline="-25000" dirty="0" smtClean="0"/>
              <a:t>f</a:t>
            </a:r>
            <a:r>
              <a:rPr lang="en-GB" baseline="30000" dirty="0"/>
              <a:t>2</a:t>
            </a:r>
            <a:r>
              <a:rPr lang="en-GB" baseline="-25000" dirty="0" smtClean="0"/>
              <a:t>   </a:t>
            </a:r>
            <a:r>
              <a:rPr lang="en-GB" dirty="0" smtClean="0"/>
              <a:t>×  </a:t>
            </a:r>
            <a:r>
              <a:rPr lang="en-GB" dirty="0" err="1" smtClean="0"/>
              <a:t>Γ</a:t>
            </a:r>
            <a:r>
              <a:rPr lang="en-GB" baseline="-25000" dirty="0" err="1" smtClean="0"/>
              <a:t>ff</a:t>
            </a:r>
            <a:r>
              <a:rPr lang="en-GB" baseline="30000" dirty="0" err="1" smtClean="0"/>
              <a:t>SM</a:t>
            </a:r>
            <a:endParaRPr lang="en-GB" baseline="30000" dirty="0" smtClean="0"/>
          </a:p>
          <a:p>
            <a:pPr lvl="1"/>
            <a:r>
              <a:rPr lang="en-GB" dirty="0" err="1" smtClean="0"/>
              <a:t>Γ</a:t>
            </a:r>
            <a:r>
              <a:rPr lang="en-GB" baseline="-25000" dirty="0" err="1" smtClean="0"/>
              <a:t>WW</a:t>
            </a:r>
            <a:r>
              <a:rPr lang="en-GB" dirty="0"/>
              <a:t>∝</a:t>
            </a:r>
            <a:r>
              <a:rPr lang="en-GB" dirty="0" smtClean="0"/>
              <a:t>  𝜅</a:t>
            </a:r>
            <a:r>
              <a:rPr lang="en-GB" baseline="-25000" dirty="0" smtClean="0"/>
              <a:t>W</a:t>
            </a:r>
            <a:r>
              <a:rPr lang="en-GB" baseline="30000" dirty="0"/>
              <a:t>2</a:t>
            </a:r>
            <a:r>
              <a:rPr lang="en-GB" baseline="-25000" dirty="0" smtClean="0"/>
              <a:t> </a:t>
            </a:r>
            <a:r>
              <a:rPr lang="en-GB" dirty="0"/>
              <a:t>× </a:t>
            </a:r>
            <a:r>
              <a:rPr lang="en-GB" dirty="0" smtClean="0"/>
              <a:t> </a:t>
            </a:r>
            <a:r>
              <a:rPr lang="en-GB" dirty="0" err="1" smtClean="0"/>
              <a:t>Γ</a:t>
            </a:r>
            <a:r>
              <a:rPr lang="en-GB" baseline="-25000" dirty="0" err="1" smtClean="0"/>
              <a:t>WW</a:t>
            </a:r>
            <a:r>
              <a:rPr lang="en-GB" baseline="30000" dirty="0" err="1" smtClean="0"/>
              <a:t>SM</a:t>
            </a:r>
            <a:endParaRPr lang="en-GB" baseline="30000" dirty="0"/>
          </a:p>
          <a:p>
            <a:pPr lvl="1"/>
            <a:r>
              <a:rPr lang="en-GB" dirty="0" err="1" smtClean="0"/>
              <a:t>Γ</a:t>
            </a:r>
            <a:r>
              <a:rPr lang="en-GB" baseline="-25000" dirty="0" err="1" smtClean="0"/>
              <a:t>ZZ</a:t>
            </a:r>
            <a:r>
              <a:rPr lang="en-GB" dirty="0" smtClean="0"/>
              <a:t>   ∝  𝜅</a:t>
            </a:r>
            <a:r>
              <a:rPr lang="en-GB" baseline="-25000" dirty="0" smtClean="0"/>
              <a:t>Z</a:t>
            </a:r>
            <a:r>
              <a:rPr lang="en-GB" baseline="30000" dirty="0" smtClean="0"/>
              <a:t>2</a:t>
            </a:r>
            <a:r>
              <a:rPr lang="en-GB" baseline="-25000" dirty="0" smtClean="0"/>
              <a:t>  </a:t>
            </a:r>
            <a:r>
              <a:rPr lang="en-GB" dirty="0" smtClean="0"/>
              <a:t>×  </a:t>
            </a:r>
            <a:r>
              <a:rPr lang="en-GB" dirty="0" err="1" smtClean="0"/>
              <a:t>Γ</a:t>
            </a:r>
            <a:r>
              <a:rPr lang="en-GB" baseline="-25000" dirty="0" err="1" smtClean="0"/>
              <a:t>ZZ</a:t>
            </a:r>
            <a:r>
              <a:rPr lang="en-GB" baseline="30000" dirty="0" err="1" smtClean="0"/>
              <a:t>SM</a:t>
            </a:r>
            <a:endParaRPr lang="en-GB" baseline="30000" dirty="0" smtClean="0"/>
          </a:p>
          <a:p>
            <a:r>
              <a:rPr lang="en-GB" dirty="0" smtClean="0"/>
              <a:t>SM </a:t>
            </a:r>
            <a:r>
              <a:rPr lang="en-GB" dirty="0" err="1" smtClean="0"/>
              <a:t>hurok-szintű</a:t>
            </a:r>
            <a:r>
              <a:rPr lang="en-GB" dirty="0" smtClean="0"/>
              <a:t> </a:t>
            </a:r>
            <a:r>
              <a:rPr lang="en-GB" dirty="0" err="1"/>
              <a:t>folyamatok</a:t>
            </a:r>
            <a:r>
              <a:rPr lang="en-GB" dirty="0" smtClean="0"/>
              <a:t>:</a:t>
            </a:r>
          </a:p>
          <a:p>
            <a:pPr lvl="1"/>
            <a:r>
              <a:rPr lang="en-GB" dirty="0" err="1" smtClean="0"/>
              <a:t>Γ</a:t>
            </a:r>
            <a:r>
              <a:rPr lang="en-GB" baseline="-25000" dirty="0" smtClean="0"/>
              <a:t>𝛾𝛾</a:t>
            </a:r>
            <a:r>
              <a:rPr lang="en-GB" dirty="0" smtClean="0"/>
              <a:t> </a:t>
            </a:r>
            <a:r>
              <a:rPr lang="en-GB" dirty="0"/>
              <a:t>∝</a:t>
            </a:r>
            <a:r>
              <a:rPr lang="en-GB" dirty="0" smtClean="0"/>
              <a:t>  |1.28 𝜅</a:t>
            </a:r>
            <a:r>
              <a:rPr lang="en-GB" baseline="-25000" dirty="0" smtClean="0"/>
              <a:t>W </a:t>
            </a:r>
            <a:r>
              <a:rPr lang="en-GB" dirty="0" smtClean="0"/>
              <a:t>− 0.28 𝜅</a:t>
            </a:r>
            <a:r>
              <a:rPr lang="en-GB" baseline="-25000" dirty="0" smtClean="0"/>
              <a:t>t</a:t>
            </a:r>
            <a:r>
              <a:rPr lang="en-GB" dirty="0" smtClean="0"/>
              <a:t>|</a:t>
            </a:r>
            <a:r>
              <a:rPr lang="en-GB" baseline="30000" dirty="0" smtClean="0"/>
              <a:t>2  </a:t>
            </a:r>
            <a:r>
              <a:rPr lang="en-GB" dirty="0" smtClean="0"/>
              <a:t>×  </a:t>
            </a:r>
            <a:r>
              <a:rPr lang="en-GB" dirty="0" err="1" smtClean="0"/>
              <a:t>Γ</a:t>
            </a:r>
            <a:r>
              <a:rPr lang="en-GB" baseline="-25000" dirty="0" smtClean="0"/>
              <a:t>𝛾𝛾</a:t>
            </a:r>
            <a:r>
              <a:rPr lang="en-GB" baseline="30000" dirty="0" smtClean="0"/>
              <a:t>SM</a:t>
            </a:r>
            <a:r>
              <a:rPr lang="en-GB" dirty="0" smtClean="0"/>
              <a:t>    </a:t>
            </a:r>
            <a:r>
              <a:rPr lang="en-GB" dirty="0" smtClean="0">
                <a:sym typeface="Wingdings"/>
              </a:rPr>
              <a:t> </a:t>
            </a:r>
            <a:r>
              <a:rPr lang="en-GB" dirty="0" err="1" smtClean="0">
                <a:sym typeface="Wingdings"/>
              </a:rPr>
              <a:t>Wt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interferencia</a:t>
            </a:r>
            <a:endParaRPr lang="en-GB" dirty="0" smtClean="0">
              <a:sym typeface="Wingdings"/>
            </a:endParaRPr>
          </a:p>
          <a:p>
            <a:pPr lvl="1"/>
            <a:r>
              <a:rPr lang="en-GB" dirty="0" err="1" smtClean="0">
                <a:sym typeface="Wingdings"/>
              </a:rPr>
              <a:t>Skála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faktorok</a:t>
            </a:r>
            <a:r>
              <a:rPr lang="en-GB" dirty="0" smtClean="0">
                <a:sym typeface="Wingdings"/>
              </a:rPr>
              <a:t> </a:t>
            </a:r>
            <a:r>
              <a:rPr lang="en-GB" dirty="0"/>
              <a:t> </a:t>
            </a:r>
            <a:r>
              <a:rPr lang="en-GB" dirty="0" smtClean="0"/>
              <a:t>𝜅</a:t>
            </a:r>
            <a:r>
              <a:rPr lang="en-GB" baseline="-25000" dirty="0" smtClean="0"/>
              <a:t>𝛾</a:t>
            </a:r>
            <a:r>
              <a:rPr lang="en-GB" dirty="0" smtClean="0"/>
              <a:t>, 𝜅</a:t>
            </a:r>
            <a:r>
              <a:rPr lang="en-GB" baseline="-25000" dirty="0" smtClean="0"/>
              <a:t>g</a:t>
            </a:r>
            <a:r>
              <a:rPr lang="en-GB" dirty="0" smtClean="0"/>
              <a:t> </a:t>
            </a:r>
            <a:r>
              <a:rPr lang="en-GB" dirty="0" err="1" smtClean="0"/>
              <a:t>kifejezhetők</a:t>
            </a:r>
            <a:r>
              <a:rPr lang="en-GB" dirty="0" smtClean="0"/>
              <a:t> pl. 𝜅</a:t>
            </a:r>
            <a:r>
              <a:rPr lang="en-GB" baseline="-25000" dirty="0" smtClean="0"/>
              <a:t>𝛾</a:t>
            </a:r>
            <a:r>
              <a:rPr lang="en-GB" dirty="0" smtClean="0"/>
              <a:t>(𝜅</a:t>
            </a:r>
            <a:r>
              <a:rPr lang="en-GB" baseline="-25000" dirty="0" smtClean="0"/>
              <a:t>W</a:t>
            </a:r>
            <a:r>
              <a:rPr lang="en-GB" dirty="0" smtClean="0"/>
              <a:t>,𝜅</a:t>
            </a:r>
            <a:r>
              <a:rPr lang="en-GB" baseline="-25000" dirty="0" smtClean="0"/>
              <a:t>t</a:t>
            </a:r>
            <a:r>
              <a:rPr lang="en-GB" dirty="0" smtClean="0"/>
              <a:t>) </a:t>
            </a:r>
            <a:br>
              <a:rPr lang="en-GB" dirty="0" smtClean="0"/>
            </a:br>
            <a:r>
              <a:rPr lang="en-GB" dirty="0" err="1" smtClean="0"/>
              <a:t>vagy</a:t>
            </a:r>
            <a:r>
              <a:rPr lang="en-GB" dirty="0" smtClean="0"/>
              <a:t> </a:t>
            </a:r>
            <a:r>
              <a:rPr lang="en-GB" dirty="0" err="1" smtClean="0"/>
              <a:t>szabad</a:t>
            </a:r>
            <a:r>
              <a:rPr lang="en-GB" dirty="0" smtClean="0"/>
              <a:t> </a:t>
            </a:r>
            <a:r>
              <a:rPr lang="en-GB" dirty="0" err="1" smtClean="0"/>
              <a:t>paraméternek</a:t>
            </a:r>
            <a:r>
              <a:rPr lang="en-GB" dirty="0" smtClean="0"/>
              <a:t> </a:t>
            </a:r>
            <a:r>
              <a:rPr lang="en-GB" dirty="0" err="1" smtClean="0"/>
              <a:t>tekinthetők</a:t>
            </a:r>
            <a:r>
              <a:rPr lang="en-GB" dirty="0" smtClean="0"/>
              <a:t> a SM </a:t>
            </a:r>
            <a:r>
              <a:rPr lang="en-GB" dirty="0" err="1" smtClean="0"/>
              <a:t>túli</a:t>
            </a:r>
            <a:r>
              <a:rPr lang="en-GB" dirty="0" smtClean="0"/>
              <a:t> </a:t>
            </a:r>
            <a:r>
              <a:rPr lang="en-GB" dirty="0" err="1" smtClean="0"/>
              <a:t>fizika</a:t>
            </a:r>
            <a:r>
              <a:rPr lang="en-GB" dirty="0" smtClean="0"/>
              <a:t> </a:t>
            </a:r>
            <a:r>
              <a:rPr lang="en-GB" dirty="0" err="1" smtClean="0"/>
              <a:t>keresésekor</a:t>
            </a:r>
            <a:endParaRPr lang="en-GB" dirty="0" smtClean="0">
              <a:sym typeface="Wingdings"/>
            </a:endParaRPr>
          </a:p>
          <a:p>
            <a:r>
              <a:rPr lang="en-GB" dirty="0" err="1" smtClean="0">
                <a:sym typeface="Wingdings"/>
              </a:rPr>
              <a:t>Feltételezés</a:t>
            </a:r>
            <a:r>
              <a:rPr lang="en-GB" dirty="0" smtClean="0">
                <a:sym typeface="Wingdings"/>
              </a:rPr>
              <a:t>: </a:t>
            </a:r>
            <a:r>
              <a:rPr lang="en-GB" dirty="0" err="1" smtClean="0">
                <a:sym typeface="Wingdings"/>
              </a:rPr>
              <a:t>egyetlen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keskeny</a:t>
            </a:r>
            <a:r>
              <a:rPr lang="en-GB" dirty="0" smtClean="0">
                <a:sym typeface="Wingdings"/>
              </a:rPr>
              <a:t> J</a:t>
            </a:r>
            <a:r>
              <a:rPr lang="en-GB" baseline="30000" dirty="0" smtClean="0">
                <a:sym typeface="Wingdings"/>
              </a:rPr>
              <a:t>P</a:t>
            </a:r>
            <a:r>
              <a:rPr lang="en-GB" dirty="0" smtClean="0">
                <a:sym typeface="Wingdings"/>
              </a:rPr>
              <a:t>=0</a:t>
            </a:r>
            <a:r>
              <a:rPr lang="en-GB" baseline="30000" dirty="0" smtClean="0">
                <a:sym typeface="Wingdings"/>
              </a:rPr>
              <a:t>+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rezonancia</a:t>
            </a:r>
            <a:r>
              <a:rPr lang="en-GB" dirty="0" smtClean="0">
                <a:sym typeface="Wingdings"/>
              </a:rPr>
              <a:t> (SM </a:t>
            </a:r>
            <a:r>
              <a:rPr lang="en-GB" dirty="0" err="1" smtClean="0">
                <a:sym typeface="Wingdings"/>
              </a:rPr>
              <a:t>tenzor</a:t>
            </a:r>
            <a:r>
              <a:rPr lang="en-GB" dirty="0" smtClean="0">
                <a:sym typeface="Wingdings"/>
              </a:rPr>
              <a:t> </a:t>
            </a:r>
            <a:r>
              <a:rPr lang="en-GB" dirty="0" err="1" smtClean="0">
                <a:sym typeface="Wingdings"/>
              </a:rPr>
              <a:t>szerkezet</a:t>
            </a:r>
            <a:r>
              <a:rPr lang="en-GB" dirty="0" smtClean="0">
                <a:sym typeface="Wingdings"/>
              </a:rPr>
              <a:t>!)</a:t>
            </a:r>
          </a:p>
          <a:p>
            <a:pPr marL="0" indent="0">
              <a:buNone/>
            </a:pPr>
            <a:r>
              <a:rPr lang="en-GB" dirty="0" smtClean="0">
                <a:sym typeface="Wingdings"/>
              </a:rPr>
              <a:t>		(𝜎 </a:t>
            </a:r>
            <a:r>
              <a:rPr lang="en-GB" dirty="0" smtClean="0"/>
              <a:t>× Br)[ii ➝ H ➝ </a:t>
            </a:r>
            <a:r>
              <a:rPr lang="en-GB" dirty="0" err="1" smtClean="0"/>
              <a:t>ff</a:t>
            </a:r>
            <a:r>
              <a:rPr lang="en-GB" dirty="0" smtClean="0"/>
              <a:t>] = 𝜎</a:t>
            </a:r>
            <a:r>
              <a:rPr lang="en-GB" baseline="-25000" dirty="0" smtClean="0"/>
              <a:t>ii </a:t>
            </a:r>
            <a:r>
              <a:rPr lang="en-GB" dirty="0" smtClean="0"/>
              <a:t>∙ </a:t>
            </a:r>
            <a:r>
              <a:rPr lang="en-GB" dirty="0" err="1" smtClean="0"/>
              <a:t>Γ</a:t>
            </a:r>
            <a:r>
              <a:rPr lang="en-GB" baseline="-25000" dirty="0" err="1" smtClean="0"/>
              <a:t>ff</a:t>
            </a:r>
            <a:r>
              <a:rPr lang="en-GB" dirty="0" smtClean="0"/>
              <a:t> / </a:t>
            </a:r>
            <a:r>
              <a:rPr lang="en-GB" dirty="0" err="1" smtClean="0"/>
              <a:t>Γ</a:t>
            </a:r>
            <a:r>
              <a:rPr lang="en-GB" baseline="-25000" dirty="0" err="1" smtClean="0"/>
              <a:t>H</a:t>
            </a:r>
            <a:r>
              <a:rPr lang="en-GB" baseline="-25000" dirty="0" smtClean="0"/>
              <a:t> </a:t>
            </a:r>
            <a:r>
              <a:rPr lang="en-GB" dirty="0" smtClean="0"/>
              <a:t>      </a:t>
            </a:r>
            <a:endParaRPr lang="en-GB" dirty="0"/>
          </a:p>
          <a:p>
            <a:r>
              <a:rPr lang="en-GB" dirty="0" smtClean="0">
                <a:solidFill>
                  <a:srgbClr val="0000FF"/>
                </a:solidFill>
              </a:rPr>
              <a:t>SM </a:t>
            </a:r>
            <a:r>
              <a:rPr lang="en-GB" dirty="0" err="1" smtClean="0">
                <a:solidFill>
                  <a:srgbClr val="0000FF"/>
                </a:solidFill>
              </a:rPr>
              <a:t>ellenőrzése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kihasználva</a:t>
            </a:r>
            <a:r>
              <a:rPr lang="en-GB" dirty="0" smtClean="0">
                <a:solidFill>
                  <a:srgbClr val="0000FF"/>
                </a:solidFill>
              </a:rPr>
              <a:t> a </a:t>
            </a:r>
            <a:r>
              <a:rPr lang="en-GB" dirty="0" err="1" smtClean="0">
                <a:solidFill>
                  <a:srgbClr val="0000FF"/>
                </a:solidFill>
              </a:rPr>
              <a:t>korrelációkat</a:t>
            </a:r>
            <a:r>
              <a:rPr lang="en-GB" dirty="0" smtClean="0">
                <a:solidFill>
                  <a:srgbClr val="0000FF"/>
                </a:solidFill>
              </a:rPr>
              <a:t> a </a:t>
            </a:r>
            <a:r>
              <a:rPr lang="en-GB" dirty="0" err="1" smtClean="0">
                <a:solidFill>
                  <a:srgbClr val="0000FF"/>
                </a:solidFill>
              </a:rPr>
              <a:t>keletkezési</a:t>
            </a:r>
            <a:r>
              <a:rPr lang="en-GB" dirty="0" smtClean="0">
                <a:solidFill>
                  <a:srgbClr val="0000FF"/>
                </a:solidFill>
              </a:rPr>
              <a:t> (</a:t>
            </a:r>
            <a:r>
              <a:rPr lang="en-GB" dirty="0" err="1" smtClean="0">
                <a:solidFill>
                  <a:srgbClr val="0000FF"/>
                </a:solidFill>
              </a:rPr>
              <a:t>ggH</a:t>
            </a:r>
            <a:r>
              <a:rPr lang="en-GB" dirty="0" smtClean="0">
                <a:solidFill>
                  <a:srgbClr val="0000FF"/>
                </a:solidFill>
              </a:rPr>
              <a:t>, </a:t>
            </a:r>
            <a:r>
              <a:rPr lang="en-GB" dirty="0" err="1" smtClean="0">
                <a:solidFill>
                  <a:srgbClr val="0000FF"/>
                </a:solidFill>
              </a:rPr>
              <a:t>VBF</a:t>
            </a:r>
            <a:r>
              <a:rPr lang="en-GB" dirty="0" smtClean="0">
                <a:solidFill>
                  <a:srgbClr val="0000FF"/>
                </a:solidFill>
              </a:rPr>
              <a:t>, </a:t>
            </a:r>
            <a:r>
              <a:rPr lang="en-GB" dirty="0" err="1" smtClean="0">
                <a:solidFill>
                  <a:srgbClr val="0000FF"/>
                </a:solidFill>
              </a:rPr>
              <a:t>VH</a:t>
            </a:r>
            <a:r>
              <a:rPr lang="en-GB" dirty="0" smtClean="0">
                <a:solidFill>
                  <a:srgbClr val="0000FF"/>
                </a:solidFill>
              </a:rPr>
              <a:t>, </a:t>
            </a:r>
            <a:r>
              <a:rPr lang="en-GB" dirty="0" err="1" smtClean="0">
                <a:solidFill>
                  <a:srgbClr val="0000FF"/>
                </a:solidFill>
              </a:rPr>
              <a:t>ttH</a:t>
            </a:r>
            <a:r>
              <a:rPr lang="en-GB" dirty="0" smtClean="0">
                <a:solidFill>
                  <a:srgbClr val="0000FF"/>
                </a:solidFill>
              </a:rPr>
              <a:t>) </a:t>
            </a:r>
            <a:r>
              <a:rPr lang="en-GB" dirty="0" err="1" smtClean="0">
                <a:solidFill>
                  <a:srgbClr val="0000FF"/>
                </a:solidFill>
              </a:rPr>
              <a:t>és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bomlási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módok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között</a:t>
            </a:r>
            <a:r>
              <a:rPr lang="en-GB" dirty="0" smtClean="0">
                <a:solidFill>
                  <a:srgbClr val="0000FF"/>
                </a:solidFill>
              </a:rPr>
              <a:t> a </a:t>
            </a:r>
            <a:r>
              <a:rPr lang="en-GB" dirty="0" err="1" smtClean="0">
                <a:solidFill>
                  <a:srgbClr val="0000FF"/>
                </a:solidFill>
              </a:rPr>
              <a:t>jelenlegi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kísérleti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és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elméleti</a:t>
            </a:r>
            <a:r>
              <a:rPr lang="en-GB" dirty="0" smtClean="0">
                <a:solidFill>
                  <a:srgbClr val="0000FF"/>
                </a:solidFill>
              </a:rPr>
              <a:t> </a:t>
            </a:r>
            <a:r>
              <a:rPr lang="en-GB" dirty="0" err="1" smtClean="0">
                <a:solidFill>
                  <a:srgbClr val="0000FF"/>
                </a:solidFill>
              </a:rPr>
              <a:t>pontossággal</a:t>
            </a:r>
            <a:endParaRPr lang="en-GB" dirty="0" smtClean="0">
              <a:solidFill>
                <a:srgbClr val="0000FF"/>
              </a:solidFill>
            </a:endParaRPr>
          </a:p>
          <a:p>
            <a:pPr lvl="1"/>
            <a:r>
              <a:rPr lang="en-GB" dirty="0" err="1" smtClean="0"/>
              <a:t>Elméleti</a:t>
            </a:r>
            <a:r>
              <a:rPr lang="en-GB" dirty="0" smtClean="0"/>
              <a:t> </a:t>
            </a:r>
            <a:r>
              <a:rPr lang="en-GB" dirty="0" err="1" smtClean="0"/>
              <a:t>pontosság</a:t>
            </a:r>
            <a:r>
              <a:rPr lang="en-GB" dirty="0" smtClean="0"/>
              <a:t>: 𝜎</a:t>
            </a:r>
            <a:r>
              <a:rPr lang="en-GB" baseline="-25000" dirty="0" smtClean="0"/>
              <a:t>H</a:t>
            </a:r>
            <a:r>
              <a:rPr lang="en-GB" dirty="0" smtClean="0"/>
              <a:t> ~ 5 – 11% </a:t>
            </a:r>
            <a:r>
              <a:rPr lang="en-GB" dirty="0" err="1" smtClean="0"/>
              <a:t>és</a:t>
            </a:r>
            <a:r>
              <a:rPr lang="en-GB" dirty="0" smtClean="0"/>
              <a:t> </a:t>
            </a:r>
            <a:r>
              <a:rPr lang="en-GB" dirty="0" err="1" smtClean="0"/>
              <a:t>Br</a:t>
            </a:r>
            <a:r>
              <a:rPr lang="en-GB" baseline="-25000" dirty="0" err="1"/>
              <a:t>H</a:t>
            </a:r>
            <a:r>
              <a:rPr lang="en-GB" dirty="0" smtClean="0"/>
              <a:t> </a:t>
            </a:r>
            <a:r>
              <a:rPr lang="en-GB" dirty="0"/>
              <a:t>~ </a:t>
            </a:r>
            <a:r>
              <a:rPr lang="en-GB" dirty="0" smtClean="0"/>
              <a:t>3 – 6%</a:t>
            </a:r>
          </a:p>
          <a:p>
            <a:pPr lvl="1"/>
            <a:r>
              <a:rPr lang="en-GB" dirty="0" err="1" smtClean="0"/>
              <a:t>Tömegfüggés</a:t>
            </a:r>
            <a:r>
              <a:rPr lang="en-GB" dirty="0" smtClean="0"/>
              <a:t> max. 4% / 0.5 </a:t>
            </a:r>
            <a:r>
              <a:rPr lang="en-GB" dirty="0" err="1" smtClean="0"/>
              <a:t>GeV</a:t>
            </a:r>
            <a:r>
              <a:rPr lang="en-GB" dirty="0" smtClean="0"/>
              <a:t> for </a:t>
            </a:r>
            <a:r>
              <a:rPr lang="en-GB" dirty="0" err="1" smtClean="0"/>
              <a:t>Γ</a:t>
            </a:r>
            <a:r>
              <a:rPr lang="en-GB" baseline="-25000" dirty="0" err="1" smtClean="0"/>
              <a:t>ZZ</a:t>
            </a:r>
            <a:endParaRPr lang="en-GB" baseline="-25000" dirty="0" smtClean="0"/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baseline="30000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59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3122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343"/>
    </mc:Choice>
    <mc:Fallback xmlns="">
      <p:transition xmlns:p14="http://schemas.microsoft.com/office/powerpoint/2010/main" spd="slow" advTm="117343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05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610600" cy="990600"/>
          </a:xfrm>
        </p:spPr>
        <p:txBody>
          <a:bodyPr>
            <a:normAutofit fontScale="90000"/>
          </a:bodyPr>
          <a:lstStyle/>
          <a:p>
            <a:r>
              <a:rPr lang="hu-HU" dirty="0" smtClean="0"/>
              <a:t>A tömeg eredete és a Higgs-bozon:</a:t>
            </a:r>
            <a:br>
              <a:rPr lang="hu-HU" dirty="0" smtClean="0"/>
            </a:br>
            <a:r>
              <a:rPr lang="hu-HU" dirty="0" smtClean="0"/>
              <a:t>Koktél parti analógia</a:t>
            </a:r>
            <a:endParaRPr lang="hu-HU" dirty="0"/>
          </a:p>
        </p:txBody>
      </p:sp>
      <p:sp>
        <p:nvSpPr>
          <p:cNvPr id="3010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375873" y="1275746"/>
            <a:ext cx="2716494" cy="1096622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buFont typeface="Zapf Dingbats" pitchFamily="26" charset="2"/>
              <a:buNone/>
            </a:pPr>
            <a:r>
              <a:rPr lang="hu-HU" sz="1800" dirty="0" smtClean="0">
                <a:solidFill>
                  <a:srgbClr val="FF0000"/>
                </a:solidFill>
                <a:sym typeface="Symbol" pitchFamily="26" charset="2"/>
              </a:rPr>
              <a:t>A vákuum. </a:t>
            </a:r>
          </a:p>
          <a:p>
            <a:pPr marL="0" indent="0">
              <a:lnSpc>
                <a:spcPct val="110000"/>
              </a:lnSpc>
              <a:buFont typeface="Zapf Dingbats" pitchFamily="26" charset="2"/>
              <a:buNone/>
            </a:pPr>
            <a:r>
              <a:rPr lang="hu-HU" sz="1800" dirty="0" smtClean="0">
                <a:solidFill>
                  <a:srgbClr val="000090"/>
                </a:solidFill>
                <a:sym typeface="Symbol" pitchFamily="26" charset="2"/>
              </a:rPr>
              <a:t>Világunk alapállapotban, </a:t>
            </a:r>
            <a:br>
              <a:rPr lang="hu-HU" sz="1800" dirty="0" smtClean="0">
                <a:solidFill>
                  <a:srgbClr val="000090"/>
                </a:solidFill>
                <a:sym typeface="Symbol" pitchFamily="26" charset="2"/>
              </a:rPr>
            </a:br>
            <a:r>
              <a:rPr lang="hu-HU" sz="1800" dirty="0" smtClean="0">
                <a:solidFill>
                  <a:srgbClr val="000090"/>
                </a:solidFill>
                <a:sym typeface="Symbol" pitchFamily="26" charset="2"/>
              </a:rPr>
              <a:t>megtöltve a Higgs-térrel. </a:t>
            </a:r>
            <a:endParaRPr lang="hu-HU" sz="1800" dirty="0">
              <a:solidFill>
                <a:srgbClr val="000090"/>
              </a:solidFill>
            </a:endParaRPr>
          </a:p>
        </p:txBody>
      </p:sp>
      <p:pic>
        <p:nvPicPr>
          <p:cNvPr id="301061" name="Picture 5" descr="higgs1_smal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9711" y="1024132"/>
            <a:ext cx="2214563" cy="1585913"/>
          </a:xfrm>
          <a:prstGeom prst="rect">
            <a:avLst/>
          </a:prstGeom>
          <a:noFill/>
        </p:spPr>
      </p:pic>
      <p:pic>
        <p:nvPicPr>
          <p:cNvPr id="301062" name="Picture 6" descr="higgs2_smal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22969" y="2767762"/>
            <a:ext cx="2427863" cy="1738663"/>
          </a:xfrm>
          <a:prstGeom prst="rect">
            <a:avLst/>
          </a:prstGeom>
          <a:noFill/>
        </p:spPr>
      </p:pic>
      <p:pic>
        <p:nvPicPr>
          <p:cNvPr id="301063" name="Picture 7" descr="higgs3_small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89455" y="2771385"/>
            <a:ext cx="2467951" cy="1767372"/>
          </a:xfrm>
          <a:prstGeom prst="rect">
            <a:avLst/>
          </a:prstGeom>
          <a:noFill/>
        </p:spPr>
      </p:pic>
      <p:pic>
        <p:nvPicPr>
          <p:cNvPr id="301064" name="Picture 8" descr="higgs4_small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8600" y="4637167"/>
            <a:ext cx="2431037" cy="1740936"/>
          </a:xfrm>
          <a:prstGeom prst="rect">
            <a:avLst/>
          </a:prstGeom>
          <a:noFill/>
        </p:spPr>
      </p:pic>
      <p:pic>
        <p:nvPicPr>
          <p:cNvPr id="301065" name="Picture 9" descr="higgs5_small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994912" y="4637167"/>
            <a:ext cx="2375450" cy="1701129"/>
          </a:xfrm>
          <a:prstGeom prst="rect">
            <a:avLst/>
          </a:prstGeom>
          <a:noFill/>
        </p:spPr>
      </p:pic>
      <p:sp>
        <p:nvSpPr>
          <p:cNvPr id="301067" name="Rectangle 11"/>
          <p:cNvSpPr>
            <a:spLocks noChangeArrowheads="1"/>
          </p:cNvSpPr>
          <p:nvPr/>
        </p:nvSpPr>
        <p:spPr bwMode="auto">
          <a:xfrm>
            <a:off x="6694593" y="2906044"/>
            <a:ext cx="2209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30000"/>
              </a:spcBef>
              <a:buClr>
                <a:srgbClr val="800040"/>
              </a:buClr>
              <a:buSzPct val="80000"/>
              <a:buFont typeface="Zapf Dingbats" pitchFamily="26" charset="2"/>
              <a:buNone/>
            </a:pPr>
            <a:r>
              <a:rPr lang="hu-HU" dirty="0" smtClean="0">
                <a:solidFill>
                  <a:srgbClr val="FF0000"/>
                </a:solidFill>
                <a:latin typeface="+mj-lt"/>
              </a:rPr>
              <a:t>A vákuummal, a Higgs térrel való kölcsönhatás tömeget eredményez.</a:t>
            </a:r>
            <a:endParaRPr lang="hu-HU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301069" name="Rectangle 13"/>
          <p:cNvSpPr>
            <a:spLocks noChangeArrowheads="1"/>
          </p:cNvSpPr>
          <p:nvPr/>
        </p:nvSpPr>
        <p:spPr bwMode="auto">
          <a:xfrm>
            <a:off x="6858000" y="4713367"/>
            <a:ext cx="20574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800040"/>
              </a:buClr>
              <a:buSzPct val="80000"/>
              <a:buFont typeface="Zapf Dingbats" pitchFamily="26" charset="2"/>
              <a:buNone/>
            </a:pPr>
            <a:endParaRPr lang="en-US" sz="1800" i="1">
              <a:solidFill>
                <a:srgbClr val="2853BE"/>
              </a:solidFill>
              <a:latin typeface="Arial" pitchFamily="26" charset="0"/>
            </a:endParaRPr>
          </a:p>
        </p:txBody>
      </p:sp>
      <p:sp>
        <p:nvSpPr>
          <p:cNvPr id="301070" name="Rectangle 14"/>
          <p:cNvSpPr>
            <a:spLocks noChangeArrowheads="1"/>
          </p:cNvSpPr>
          <p:nvPr/>
        </p:nvSpPr>
        <p:spPr bwMode="auto">
          <a:xfrm>
            <a:off x="5564122" y="4861456"/>
            <a:ext cx="20574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30000"/>
              </a:spcBef>
              <a:buClr>
                <a:srgbClr val="800040"/>
              </a:buClr>
              <a:buSzPct val="80000"/>
              <a:buFont typeface="Zapf Dingbats" pitchFamily="26" charset="2"/>
              <a:buNone/>
            </a:pPr>
            <a:r>
              <a:rPr lang="hu-HU" dirty="0" smtClean="0">
                <a:solidFill>
                  <a:srgbClr val="FF0000"/>
                </a:solidFill>
                <a:sym typeface="Symbol" pitchFamily="26" charset="2"/>
              </a:rPr>
              <a:t>A Higgs-bozonok, </a:t>
            </a:r>
            <a:br>
              <a:rPr lang="hu-HU" dirty="0" smtClean="0">
                <a:solidFill>
                  <a:srgbClr val="FF0000"/>
                </a:solidFill>
                <a:sym typeface="Symbol" pitchFamily="26" charset="2"/>
              </a:rPr>
            </a:br>
            <a:r>
              <a:rPr lang="hu-HU" dirty="0" smtClean="0">
                <a:solidFill>
                  <a:srgbClr val="FF0000"/>
                </a:solidFill>
                <a:sym typeface="Symbol" pitchFamily="26" charset="2"/>
              </a:rPr>
              <a:t>a Higgs-tér elemi gerjesztései.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832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4676"/>
    </mc:Choice>
    <mc:Fallback xmlns="">
      <p:transition xmlns:p14="http://schemas.microsoft.com/office/powerpoint/2010/main" spd="slow" advTm="6467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Fermion vs </a:t>
            </a:r>
            <a:r>
              <a:rPr lang="fr-FR" dirty="0" err="1" smtClean="0"/>
              <a:t>vektorbozon</a:t>
            </a:r>
            <a:r>
              <a:rPr lang="fr-FR" dirty="0" smtClean="0"/>
              <a:t> </a:t>
            </a:r>
            <a:r>
              <a:rPr lang="fr-FR" dirty="0" err="1" smtClean="0"/>
              <a:t>csatolások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 smtClean="0"/>
              <a:t>2-paraméteres </a:t>
            </a:r>
            <a:r>
              <a:rPr lang="fr-FR" dirty="0" err="1" smtClean="0"/>
              <a:t>modell</a:t>
            </a:r>
            <a:r>
              <a:rPr lang="fr-FR" dirty="0"/>
              <a:t> </a:t>
            </a:r>
            <a:r>
              <a:rPr lang="fr-FR" dirty="0" err="1" smtClean="0"/>
              <a:t>külön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err="1" smtClean="0"/>
              <a:t>skála</a:t>
            </a:r>
            <a:r>
              <a:rPr lang="fr-FR" dirty="0" smtClean="0"/>
              <a:t> </a:t>
            </a:r>
            <a:r>
              <a:rPr lang="fr-FR" dirty="0" err="1" smtClean="0"/>
              <a:t>faktorokkal</a:t>
            </a:r>
            <a:r>
              <a:rPr lang="fr-FR" dirty="0" smtClean="0"/>
              <a:t> a </a:t>
            </a:r>
            <a:r>
              <a:rPr lang="fr-FR" dirty="0" err="1" smtClean="0"/>
              <a:t>fermionoknak</a:t>
            </a:r>
            <a:r>
              <a:rPr lang="fr-FR" dirty="0" smtClean="0"/>
              <a:t> </a:t>
            </a:r>
            <a:br>
              <a:rPr lang="fr-FR" dirty="0" smtClean="0"/>
            </a:br>
            <a:r>
              <a:rPr lang="fr-FR" dirty="0" err="1" smtClean="0"/>
              <a:t>és</a:t>
            </a:r>
            <a:r>
              <a:rPr lang="fr-FR" dirty="0" smtClean="0"/>
              <a:t> </a:t>
            </a:r>
            <a:r>
              <a:rPr lang="fr-FR" dirty="0" err="1" smtClean="0"/>
              <a:t>vektor</a:t>
            </a:r>
            <a:r>
              <a:rPr lang="fr-FR" dirty="0" smtClean="0"/>
              <a:t> </a:t>
            </a:r>
            <a:r>
              <a:rPr lang="fr-FR" dirty="0" err="1" smtClean="0"/>
              <a:t>bozonoknak</a:t>
            </a:r>
            <a:r>
              <a:rPr lang="fr-FR" dirty="0" smtClean="0"/>
              <a:t>: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smtClean="0"/>
              <a:t>Ha </a:t>
            </a:r>
            <a:r>
              <a:rPr lang="fr-FR" dirty="0" err="1" smtClean="0"/>
              <a:t>bevezetjük</a:t>
            </a:r>
            <a:r>
              <a:rPr lang="fr-FR" dirty="0" smtClean="0"/>
              <a:t> </a:t>
            </a:r>
            <a:r>
              <a:rPr lang="fr-FR" dirty="0"/>
              <a:t>a </a:t>
            </a:r>
            <a:r>
              <a:rPr lang="fr-FR" dirty="0" err="1"/>
              <a:t>skála</a:t>
            </a:r>
            <a:r>
              <a:rPr lang="fr-FR" dirty="0"/>
              <a:t> </a:t>
            </a:r>
            <a:r>
              <a:rPr lang="fr-FR" dirty="0" err="1" smtClean="0"/>
              <a:t>faktorok</a:t>
            </a:r>
            <a:endParaRPr lang="fr-FR" dirty="0" smtClean="0"/>
          </a:p>
          <a:p>
            <a:pPr marL="0" indent="0">
              <a:buNone/>
            </a:pPr>
            <a:r>
              <a:rPr lang="fr-FR" dirty="0" err="1" smtClean="0"/>
              <a:t>Hányadosát</a:t>
            </a:r>
            <a:r>
              <a:rPr lang="fr-FR" dirty="0" smtClean="0"/>
              <a:t>, </a:t>
            </a:r>
            <a:r>
              <a:rPr lang="fr-FR" dirty="0" err="1" smtClean="0"/>
              <a:t>nincs</a:t>
            </a:r>
            <a:r>
              <a:rPr lang="fr-FR" dirty="0" smtClean="0"/>
              <a:t> </a:t>
            </a:r>
            <a:r>
              <a:rPr lang="fr-FR" dirty="0" err="1" smtClean="0"/>
              <a:t>szükség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feltevésre</a:t>
            </a:r>
            <a:r>
              <a:rPr lang="fr-FR" dirty="0" smtClean="0"/>
              <a:t> a </a:t>
            </a:r>
            <a:r>
              <a:rPr lang="fr-FR" dirty="0" err="1" smtClean="0"/>
              <a:t>BSM</a:t>
            </a:r>
            <a:r>
              <a:rPr lang="fr-FR" dirty="0" smtClean="0"/>
              <a:t> </a:t>
            </a:r>
            <a:r>
              <a:rPr lang="fr-FR" dirty="0" err="1" smtClean="0"/>
              <a:t>bomlási</a:t>
            </a:r>
            <a:r>
              <a:rPr lang="fr-FR" dirty="0" smtClean="0"/>
              <a:t/>
            </a:r>
            <a:br>
              <a:rPr lang="fr-FR" dirty="0" smtClean="0"/>
            </a:br>
            <a:r>
              <a:rPr lang="fr-FR" dirty="0" err="1" smtClean="0"/>
              <a:t>szélességre</a:t>
            </a:r>
            <a:r>
              <a:rPr lang="fr-FR" dirty="0" smtClean="0"/>
              <a:t>: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4350062"/>
              </p:ext>
            </p:extLst>
          </p:nvPr>
        </p:nvGraphicFramePr>
        <p:xfrm>
          <a:off x="328613" y="2373313"/>
          <a:ext cx="3098800" cy="128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2" name="Equation" r:id="rId3" imgW="3098800" imgH="1282700" progId="Equation.3">
                  <p:embed/>
                </p:oleObj>
              </mc:Choice>
              <mc:Fallback>
                <p:oleObj name="Equation" r:id="rId3" imgW="3098800" imgH="1282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28613" y="2373313"/>
                        <a:ext cx="3098800" cy="1282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8" descr="H4l_kappa_benchmark2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242" y="4628127"/>
            <a:ext cx="5546234" cy="154166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033214" y="1241222"/>
            <a:ext cx="4996950" cy="2905811"/>
            <a:chOff x="3801178" y="1154626"/>
            <a:chExt cx="4815262" cy="2578666"/>
          </a:xfrm>
        </p:grpSpPr>
        <p:pic>
          <p:nvPicPr>
            <p:cNvPr id="8" name="Picture 7" descr="H4l_kappa_benchmark1.tif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17968" y="1154626"/>
              <a:ext cx="4798472" cy="2578666"/>
            </a:xfrm>
            <a:prstGeom prst="rect">
              <a:avLst/>
            </a:prstGeom>
            <a:ln>
              <a:noFill/>
            </a:ln>
          </p:spPr>
        </p:pic>
        <p:sp>
          <p:nvSpPr>
            <p:cNvPr id="10" name="Rectangle 9"/>
            <p:cNvSpPr/>
            <p:nvPr/>
          </p:nvSpPr>
          <p:spPr>
            <a:xfrm>
              <a:off x="3801178" y="1651716"/>
              <a:ext cx="673502" cy="74088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11748374"/>
              </p:ext>
            </p:extLst>
          </p:nvPr>
        </p:nvGraphicFramePr>
        <p:xfrm>
          <a:off x="330316" y="5450380"/>
          <a:ext cx="13970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3" name="Equation" r:id="rId7" imgW="1397000" imgH="571500" progId="Equation.3">
                  <p:embed/>
                </p:oleObj>
              </mc:Choice>
              <mc:Fallback>
                <p:oleObj name="Equation" r:id="rId7" imgW="1397000" imgH="571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0316" y="5450380"/>
                        <a:ext cx="1397000" cy="571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2"/>
          <p:cNvSpPr/>
          <p:nvPr/>
        </p:nvSpPr>
        <p:spPr>
          <a:xfrm>
            <a:off x="4006138" y="1154626"/>
            <a:ext cx="5137862" cy="3079004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242603" y="2288459"/>
            <a:ext cx="3249990" cy="1435212"/>
          </a:xfrm>
          <a:prstGeom prst="rect">
            <a:avLst/>
          </a:prstGeom>
          <a:noFill/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3367513" y="4541531"/>
            <a:ext cx="5776487" cy="1626099"/>
          </a:xfrm>
          <a:prstGeom prst="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261845" y="5367461"/>
            <a:ext cx="1527748" cy="732815"/>
          </a:xfrm>
          <a:prstGeom prst="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8178522" y="5840485"/>
            <a:ext cx="698914" cy="19074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ight Arrow 18"/>
          <p:cNvSpPr/>
          <p:nvPr/>
        </p:nvSpPr>
        <p:spPr>
          <a:xfrm>
            <a:off x="3521456" y="2934674"/>
            <a:ext cx="336752" cy="202061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ight Arrow 19"/>
          <p:cNvSpPr/>
          <p:nvPr/>
        </p:nvSpPr>
        <p:spPr>
          <a:xfrm>
            <a:off x="1779971" y="5608008"/>
            <a:ext cx="1423977" cy="270964"/>
          </a:xfrm>
          <a:prstGeom prst="rightArrow">
            <a:avLst/>
          </a:prstGeom>
          <a:gradFill>
            <a:gsLst>
              <a:gs pos="0">
                <a:schemeClr val="tx1">
                  <a:lumMod val="60000"/>
                  <a:lumOff val="40000"/>
                </a:schemeClr>
              </a:gs>
              <a:gs pos="100000">
                <a:srgbClr val="3366FF"/>
              </a:gs>
            </a:gsLst>
          </a:gra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60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2065124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7" name="Picture 6" descr="PomerolSM1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6743" y="1018441"/>
            <a:ext cx="3659160" cy="2738892"/>
          </a:xfrm>
          <a:prstGeom prst="rect">
            <a:avLst/>
          </a:prstGeom>
          <a:ln w="38100">
            <a:solidFill>
              <a:srgbClr val="00009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286" y="3969934"/>
            <a:ext cx="2829254" cy="26781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902485" y="5489016"/>
            <a:ext cx="233763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>
                <a:solidFill>
                  <a:srgbClr val="0000FF"/>
                </a:solidFill>
              </a:rPr>
              <a:t>Vákum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>
                <a:solidFill>
                  <a:srgbClr val="0000FF"/>
                </a:solidFill>
              </a:rPr>
              <a:t>stabilitás</a:t>
            </a:r>
            <a:r>
              <a:rPr lang="en-US" dirty="0"/>
              <a:t>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 </a:t>
            </a:r>
            <a:r>
              <a:rPr lang="en-US" dirty="0" err="1"/>
              <a:t>potenciál</a:t>
            </a:r>
            <a:r>
              <a:rPr lang="en-US" dirty="0"/>
              <a:t> </a:t>
            </a:r>
            <a:r>
              <a:rPr lang="en-US" dirty="0" err="1"/>
              <a:t>minimuma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nem</a:t>
            </a:r>
            <a:r>
              <a:rPr lang="en-US" dirty="0" smtClean="0"/>
              <a:t> </a:t>
            </a:r>
            <a:r>
              <a:rPr lang="en-US" dirty="0"/>
              <a:t>0-ban </a:t>
            </a:r>
            <a:r>
              <a:rPr lang="en-US" dirty="0" smtClean="0"/>
              <a:t>van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2569582" y="4190786"/>
            <a:ext cx="260888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</a:rPr>
              <a:t>Trivialitás</a:t>
            </a:r>
            <a:r>
              <a:rPr lang="en-US" dirty="0">
                <a:solidFill>
                  <a:srgbClr val="0000FF"/>
                </a:solidFill>
              </a:rPr>
              <a:t>: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elméletben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csak</a:t>
            </a:r>
            <a:r>
              <a:rPr lang="en-US" dirty="0" smtClean="0"/>
              <a:t> </a:t>
            </a:r>
            <a:r>
              <a:rPr lang="en-US" dirty="0" err="1"/>
              <a:t>nem-kölcsönható</a:t>
            </a:r>
            <a:r>
              <a:rPr lang="en-US" dirty="0"/>
              <a:t>,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szabad</a:t>
            </a:r>
            <a:r>
              <a:rPr lang="en-US" dirty="0" smtClean="0"/>
              <a:t> </a:t>
            </a:r>
            <a:r>
              <a:rPr lang="en-US" dirty="0" err="1"/>
              <a:t>részecskék</a:t>
            </a:r>
            <a:r>
              <a:rPr lang="en-US" dirty="0"/>
              <a:t> </a:t>
            </a:r>
            <a:r>
              <a:rPr lang="en-US" dirty="0" err="1" smtClean="0"/>
              <a:t>vannak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601563" y="5695993"/>
            <a:ext cx="382221" cy="1232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mHvsLambda.tif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7634" y="2707129"/>
            <a:ext cx="3846366" cy="2737035"/>
          </a:xfrm>
          <a:prstGeom prst="rect">
            <a:avLst/>
          </a:prstGeom>
        </p:spPr>
      </p:pic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Mit</a:t>
            </a:r>
            <a:r>
              <a:rPr lang="en-GB" dirty="0" smtClean="0"/>
              <a:t> </a:t>
            </a:r>
            <a:r>
              <a:rPr lang="en-GB" dirty="0" err="1" smtClean="0"/>
              <a:t>mond</a:t>
            </a:r>
            <a:r>
              <a:rPr lang="en-GB" dirty="0" smtClean="0"/>
              <a:t> a Higgs-</a:t>
            </a:r>
            <a:r>
              <a:rPr lang="en-GB" dirty="0" err="1" smtClean="0"/>
              <a:t>bozon</a:t>
            </a:r>
            <a:r>
              <a:rPr lang="en-GB" dirty="0" smtClean="0"/>
              <a:t> </a:t>
            </a:r>
            <a:r>
              <a:rPr lang="en-GB" dirty="0" err="1" smtClean="0"/>
              <a:t>tömege</a:t>
            </a:r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61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44669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3892" y="0"/>
            <a:ext cx="5604625" cy="934569"/>
          </a:xfrm>
        </p:spPr>
        <p:txBody>
          <a:bodyPr/>
          <a:lstStyle/>
          <a:p>
            <a:r>
              <a:rPr lang="en-GB" dirty="0" err="1" smtClean="0"/>
              <a:t>További</a:t>
            </a:r>
            <a:r>
              <a:rPr lang="en-GB" dirty="0" smtClean="0"/>
              <a:t> Higgs-</a:t>
            </a:r>
            <a:r>
              <a:rPr lang="en-GB" dirty="0" err="1" smtClean="0"/>
              <a:t>bozonok</a:t>
            </a:r>
            <a:r>
              <a:rPr lang="en-GB" dirty="0" smtClean="0"/>
              <a:t> </a:t>
            </a:r>
            <a:r>
              <a:rPr lang="en-GB" dirty="0" err="1" smtClean="0"/>
              <a:t>keresése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7410" y="854929"/>
            <a:ext cx="5099520" cy="993377"/>
          </a:xfrm>
        </p:spPr>
        <p:txBody>
          <a:bodyPr/>
          <a:lstStyle/>
          <a:p>
            <a:pPr marL="0" indent="0">
              <a:buNone/>
            </a:pPr>
            <a:r>
              <a:rPr lang="en-GB" dirty="0" err="1" smtClean="0">
                <a:solidFill>
                  <a:srgbClr val="FF0000"/>
                </a:solidFill>
              </a:rPr>
              <a:t>Számos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csatornában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folyik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keresés</a:t>
            </a:r>
            <a:r>
              <a:rPr lang="en-GB" dirty="0" smtClean="0">
                <a:solidFill>
                  <a:srgbClr val="FF0000"/>
                </a:solidFill>
              </a:rPr>
              <a:t>, </a:t>
            </a:r>
          </a:p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</a:rPr>
              <a:t>de </a:t>
            </a:r>
            <a:r>
              <a:rPr lang="en-GB" dirty="0" err="1" smtClean="0">
                <a:solidFill>
                  <a:srgbClr val="FF0000"/>
                </a:solidFill>
              </a:rPr>
              <a:t>egyelőre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nincs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nyoma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 err="1" smtClean="0">
                <a:solidFill>
                  <a:srgbClr val="FF0000"/>
                </a:solidFill>
              </a:rPr>
              <a:t>újabb</a:t>
            </a:r>
            <a:r>
              <a:rPr lang="en-GB" dirty="0" smtClean="0">
                <a:solidFill>
                  <a:srgbClr val="FF0000"/>
                </a:solidFill>
              </a:rPr>
              <a:t> Higgs-</a:t>
            </a:r>
            <a:r>
              <a:rPr lang="en-GB" dirty="0" err="1" smtClean="0">
                <a:solidFill>
                  <a:srgbClr val="FF0000"/>
                </a:solidFill>
              </a:rPr>
              <a:t>bozonnak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84200" y="6344927"/>
            <a:ext cx="2133600" cy="365125"/>
          </a:xfrm>
        </p:spPr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6607" y="1683514"/>
            <a:ext cx="3305021" cy="24534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2910" y="4321284"/>
            <a:ext cx="3215343" cy="215389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929983"/>
            <a:ext cx="3618065" cy="262996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7960" y="4557905"/>
            <a:ext cx="14157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NMSSM</a:t>
            </a:r>
            <a:endParaRPr lang="en-GB" dirty="0" smtClean="0"/>
          </a:p>
          <a:p>
            <a:r>
              <a:rPr lang="en-GB" dirty="0" smtClean="0"/>
              <a:t>H➝a</a:t>
            </a:r>
            <a:r>
              <a:rPr lang="en-GB" baseline="30000" dirty="0" smtClean="0"/>
              <a:t>0</a:t>
            </a:r>
            <a:r>
              <a:rPr lang="en-GB" dirty="0" smtClean="0"/>
              <a:t>a</a:t>
            </a:r>
            <a:r>
              <a:rPr lang="en-GB" baseline="30000" dirty="0" smtClean="0"/>
              <a:t>0</a:t>
            </a:r>
            <a:r>
              <a:rPr lang="en-GB" dirty="0" smtClean="0"/>
              <a:t>➝4𝛾</a:t>
            </a:r>
            <a:endParaRPr lang="en-GB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4044" y="1398210"/>
            <a:ext cx="2724254" cy="261374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/>
          <a:srcRect l="-5000" r="833"/>
          <a:stretch/>
        </p:blipFill>
        <p:spPr>
          <a:xfrm>
            <a:off x="1050918" y="570019"/>
            <a:ext cx="1639848" cy="1043254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0751" y="1641600"/>
            <a:ext cx="2768471" cy="2696398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3321933" y="1830498"/>
            <a:ext cx="14115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 smtClean="0"/>
              <a:t>bH+X</a:t>
            </a:r>
            <a:r>
              <a:rPr lang="en-GB" dirty="0" smtClean="0"/>
              <a:t>, </a:t>
            </a:r>
            <a:r>
              <a:rPr lang="en-GB" dirty="0" err="1" smtClean="0"/>
              <a:t>H➝bb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6185236" y="2058151"/>
            <a:ext cx="77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err="1"/>
              <a:t>H</a:t>
            </a:r>
            <a:r>
              <a:rPr lang="en-GB" dirty="0" err="1" smtClean="0"/>
              <a:t>➝ZZ</a:t>
            </a:r>
            <a:endParaRPr lang="en-GB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62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7684979" y="4790352"/>
            <a:ext cx="11422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Csupán </a:t>
            </a:r>
            <a:br>
              <a:rPr lang="hu-HU" dirty="0" smtClean="0"/>
            </a:br>
            <a:r>
              <a:rPr lang="hu-HU" dirty="0" smtClean="0"/>
              <a:t>néhány </a:t>
            </a:r>
            <a:br>
              <a:rPr lang="hu-HU" dirty="0" smtClean="0"/>
            </a:br>
            <a:r>
              <a:rPr lang="hu-HU" dirty="0" smtClean="0"/>
              <a:t>kiragadott</a:t>
            </a:r>
            <a:br>
              <a:rPr lang="hu-HU" dirty="0" smtClean="0"/>
            </a:br>
            <a:r>
              <a:rPr lang="hu-HU" dirty="0" smtClean="0"/>
              <a:t>példa!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5026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461"/>
    </mc:Choice>
    <mc:Fallback xmlns="">
      <p:transition xmlns:p14="http://schemas.microsoft.com/office/powerpoint/2010/main" spd="slow" advTm="2046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Szuperszimmetria</a:t>
            </a:r>
            <a:r>
              <a:rPr lang="en-GB" dirty="0" smtClean="0"/>
              <a:t>? 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1440" r="-11440"/>
          <a:stretch>
            <a:fillRect/>
          </a:stretch>
        </p:blipFill>
        <p:spPr>
          <a:xfrm>
            <a:off x="-225938" y="886642"/>
            <a:ext cx="9570609" cy="582028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63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4743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14"/>
    </mc:Choice>
    <mc:Fallback xmlns="">
      <p:transition xmlns:p14="http://schemas.microsoft.com/office/powerpoint/2010/main" spd="slow" advTm="611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Egzotikus</a:t>
            </a:r>
            <a:r>
              <a:rPr lang="en-GB" dirty="0" smtClean="0"/>
              <a:t> </a:t>
            </a:r>
            <a:r>
              <a:rPr lang="en-GB" dirty="0" err="1" smtClean="0"/>
              <a:t>modellek</a:t>
            </a:r>
            <a:r>
              <a:rPr lang="en-GB" dirty="0" smtClean="0"/>
              <a:t>? 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2038" r="-12038"/>
          <a:stretch>
            <a:fillRect/>
          </a:stretch>
        </p:blipFill>
        <p:spPr>
          <a:xfrm>
            <a:off x="-206516" y="670973"/>
            <a:ext cx="9874656" cy="600518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64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45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8"/>
    </mc:Choice>
    <mc:Fallback xmlns="">
      <p:transition xmlns:p14="http://schemas.microsoft.com/office/powerpoint/2010/main" spd="slow" advTm="3378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</a:t>
            </a:r>
            <a:r>
              <a:rPr lang="en-GB" dirty="0" err="1"/>
              <a:t>csatolások</a:t>
            </a:r>
            <a:r>
              <a:rPr lang="en-GB" dirty="0"/>
              <a:t> </a:t>
            </a:r>
            <a:r>
              <a:rPr lang="en-GB" dirty="0" err="1"/>
              <a:t>mérése</a:t>
            </a:r>
            <a:r>
              <a:rPr lang="en-GB" dirty="0"/>
              <a:t> a HL-</a:t>
            </a:r>
            <a:r>
              <a:rPr lang="en-GB" dirty="0" err="1"/>
              <a:t>LHC</a:t>
            </a:r>
            <a:r>
              <a:rPr lang="en-GB" dirty="0"/>
              <a:t>-n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23726" r="-23726"/>
          <a:stretch>
            <a:fillRect/>
          </a:stretch>
        </p:blipFill>
        <p:spPr>
          <a:xfrm>
            <a:off x="179704" y="1001117"/>
            <a:ext cx="4840061" cy="5424141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23726" r="-23726"/>
          <a:stretch>
            <a:fillRect/>
          </a:stretch>
        </p:blipFill>
        <p:spPr>
          <a:xfrm>
            <a:off x="4145200" y="1036500"/>
            <a:ext cx="4828080" cy="5410714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65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33960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Higgs </a:t>
            </a:r>
            <a:r>
              <a:rPr lang="en-GB" dirty="0" err="1" smtClean="0"/>
              <a:t>csatolások</a:t>
            </a:r>
            <a:r>
              <a:rPr lang="en-GB" dirty="0" smtClean="0"/>
              <a:t> </a:t>
            </a:r>
            <a:r>
              <a:rPr lang="en-GB" dirty="0" err="1" smtClean="0"/>
              <a:t>mérése</a:t>
            </a:r>
            <a:r>
              <a:rPr lang="en-GB" dirty="0" smtClean="0"/>
              <a:t> a HL-</a:t>
            </a:r>
            <a:r>
              <a:rPr lang="en-GB" dirty="0" err="1" smtClean="0"/>
              <a:t>LHC</a:t>
            </a:r>
            <a:r>
              <a:rPr lang="en-GB" dirty="0" smtClean="0"/>
              <a:t>-n</a:t>
            </a:r>
            <a:endParaRPr lang="en-GB" dirty="0"/>
          </a:p>
        </p:txBody>
      </p:sp>
      <p:pic>
        <p:nvPicPr>
          <p:cNvPr id="8" name="Content Placeholder 7" descr="CMSProjection.tiff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16" b="-2643"/>
          <a:stretch/>
        </p:blipFill>
        <p:spPr>
          <a:xfrm>
            <a:off x="109768" y="1436714"/>
            <a:ext cx="5783580" cy="2213480"/>
          </a:xfrm>
        </p:spPr>
      </p:pic>
      <p:pic>
        <p:nvPicPr>
          <p:cNvPr id="9" name="Content Placeholder 8" descr="CMSprojection1.tiff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171" b="-3885"/>
          <a:stretch/>
        </p:blipFill>
        <p:spPr>
          <a:xfrm>
            <a:off x="83862" y="3654404"/>
            <a:ext cx="5769427" cy="2276515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pic>
        <p:nvPicPr>
          <p:cNvPr id="10" name="Picture 9" descr="CMSprojection2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968"/>
          <a:stretch/>
        </p:blipFill>
        <p:spPr>
          <a:xfrm>
            <a:off x="6038095" y="3666425"/>
            <a:ext cx="2819145" cy="2194560"/>
          </a:xfrm>
          <a:prstGeom prst="rect">
            <a:avLst/>
          </a:prstGeom>
        </p:spPr>
      </p:pic>
      <p:pic>
        <p:nvPicPr>
          <p:cNvPr id="11" name="Picture 10" descr="CMSprojection2.tif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633"/>
          <a:stretch/>
        </p:blipFill>
        <p:spPr>
          <a:xfrm>
            <a:off x="6034752" y="1470421"/>
            <a:ext cx="2830705" cy="2188288"/>
          </a:xfrm>
          <a:prstGeom prst="rect">
            <a:avLst/>
          </a:prstGeom>
        </p:spPr>
      </p:pic>
      <p:pic>
        <p:nvPicPr>
          <p:cNvPr id="12" name="Picture 11" descr="assumptions.tif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9" y="5905734"/>
            <a:ext cx="8242479" cy="577221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66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882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LCcompare.tiff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4501" b="-34501"/>
          <a:stretch>
            <a:fillRect/>
          </a:stretch>
        </p:blipFill>
        <p:spPr>
          <a:xfrm>
            <a:off x="0" y="1087828"/>
            <a:ext cx="4648290" cy="5209228"/>
          </a:xfrm>
        </p:spPr>
      </p:pic>
      <p:pic>
        <p:nvPicPr>
          <p:cNvPr id="9" name="Content Placeholder 8" descr="LCcompare2.tiff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27579" b="-27579"/>
          <a:stretch>
            <a:fillRect/>
          </a:stretch>
        </p:blipFill>
        <p:spPr>
          <a:xfrm>
            <a:off x="4648199" y="1134268"/>
            <a:ext cx="4454361" cy="499189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Higgs </a:t>
            </a:r>
            <a:r>
              <a:rPr lang="en-GB" dirty="0" err="1"/>
              <a:t>csatolások</a:t>
            </a:r>
            <a:r>
              <a:rPr lang="en-GB" dirty="0"/>
              <a:t> </a:t>
            </a:r>
            <a:r>
              <a:rPr lang="en-GB" dirty="0" err="1"/>
              <a:t>mérése</a:t>
            </a:r>
            <a:r>
              <a:rPr lang="en-GB" dirty="0"/>
              <a:t> a </a:t>
            </a:r>
            <a:r>
              <a:rPr lang="en-GB" dirty="0" err="1" smtClean="0"/>
              <a:t>jövőben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10" name="TextBox 9"/>
          <p:cNvSpPr txBox="1"/>
          <p:nvPr/>
        </p:nvSpPr>
        <p:spPr>
          <a:xfrm>
            <a:off x="5096498" y="5246229"/>
            <a:ext cx="3920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mtClean="0"/>
              <a:t>From TLEP design study, </a:t>
            </a:r>
            <a:r>
              <a:rPr lang="en-US" smtClean="0"/>
              <a:t>Michail Bachtis </a:t>
            </a:r>
            <a:endParaRPr lang="hu-HU" dirty="0"/>
          </a:p>
        </p:txBody>
      </p:sp>
      <p:sp>
        <p:nvSpPr>
          <p:cNvPr id="11" name="Rectangle 10"/>
          <p:cNvSpPr/>
          <p:nvPr/>
        </p:nvSpPr>
        <p:spPr>
          <a:xfrm>
            <a:off x="4931872" y="1343859"/>
            <a:ext cx="2848156" cy="8013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Rectangle 11"/>
          <p:cNvSpPr/>
          <p:nvPr/>
        </p:nvSpPr>
        <p:spPr>
          <a:xfrm>
            <a:off x="4406139" y="2235999"/>
            <a:ext cx="229820" cy="8013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Rectangle 12"/>
          <p:cNvSpPr/>
          <p:nvPr/>
        </p:nvSpPr>
        <p:spPr>
          <a:xfrm>
            <a:off x="4398253" y="3843219"/>
            <a:ext cx="229820" cy="8013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5" name="Rectangle 14"/>
          <p:cNvSpPr/>
          <p:nvPr/>
        </p:nvSpPr>
        <p:spPr>
          <a:xfrm>
            <a:off x="1733862" y="5581081"/>
            <a:ext cx="7410138" cy="2751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https://</a:t>
            </a:r>
            <a:r>
              <a:rPr lang="en-GB" sz="1200" dirty="0" err="1"/>
              <a:t>indico.cern.ch</a:t>
            </a:r>
            <a:r>
              <a:rPr lang="en-GB" sz="1200" dirty="0"/>
              <a:t>/</a:t>
            </a:r>
            <a:r>
              <a:rPr lang="en-GB" sz="1200" dirty="0" err="1"/>
              <a:t>getFile.py</a:t>
            </a:r>
            <a:r>
              <a:rPr lang="en-GB" sz="1200" dirty="0"/>
              <a:t>/</a:t>
            </a:r>
            <a:r>
              <a:rPr lang="en-GB" sz="1200" dirty="0" err="1"/>
              <a:t>access?contribId</a:t>
            </a:r>
            <a:r>
              <a:rPr lang="en-GB" sz="1200" dirty="0"/>
              <a:t>=481&amp;sessionId=15&amp;resId=0&amp;materialId=</a:t>
            </a:r>
            <a:r>
              <a:rPr lang="en-GB" sz="1200" dirty="0" err="1"/>
              <a:t>slides&amp;confId</a:t>
            </a:r>
            <a:r>
              <a:rPr lang="en-GB" sz="1200" dirty="0"/>
              <a:t>=218030</a:t>
            </a: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67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2386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 Higgs-</a:t>
            </a:r>
            <a:r>
              <a:rPr lang="en-GB" dirty="0" err="1" smtClean="0"/>
              <a:t>bozon</a:t>
            </a:r>
            <a:r>
              <a:rPr lang="en-GB" dirty="0" smtClean="0"/>
              <a:t> </a:t>
            </a:r>
            <a:r>
              <a:rPr lang="en-GB" dirty="0" err="1" smtClean="0"/>
              <a:t>csatolásai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Kölcsönhat</a:t>
            </a:r>
            <a:r>
              <a:rPr lang="en-GB" dirty="0" smtClean="0"/>
              <a:t> a SM </a:t>
            </a:r>
            <a:r>
              <a:rPr lang="en-GB" dirty="0" err="1" smtClean="0"/>
              <a:t>részecskéivel</a:t>
            </a:r>
            <a:r>
              <a:rPr lang="en-GB" dirty="0" smtClean="0"/>
              <a:t>, a </a:t>
            </a:r>
            <a:r>
              <a:rPr lang="en-GB" dirty="0" err="1" smtClean="0"/>
              <a:t>kcsh</a:t>
            </a:r>
            <a:r>
              <a:rPr lang="en-GB" dirty="0" smtClean="0"/>
              <a:t> </a:t>
            </a:r>
            <a:r>
              <a:rPr lang="en-GB" dirty="0" err="1" smtClean="0"/>
              <a:t>erőssége</a:t>
            </a:r>
            <a:r>
              <a:rPr lang="en-GB" dirty="0" smtClean="0"/>
              <a:t> a </a:t>
            </a:r>
            <a:r>
              <a:rPr lang="en-GB" dirty="0" err="1" smtClean="0"/>
              <a:t>részecske</a:t>
            </a:r>
            <a:r>
              <a:rPr lang="en-GB" dirty="0" smtClean="0"/>
              <a:t> </a:t>
            </a:r>
            <a:r>
              <a:rPr lang="en-GB" dirty="0" err="1" smtClean="0"/>
              <a:t>tömegétől</a:t>
            </a:r>
            <a:r>
              <a:rPr lang="en-GB" dirty="0" smtClean="0"/>
              <a:t> </a:t>
            </a:r>
            <a:r>
              <a:rPr lang="en-GB" dirty="0" err="1" smtClean="0"/>
              <a:t>függ</a:t>
            </a:r>
            <a:endParaRPr lang="en-GB" dirty="0" smtClean="0"/>
          </a:p>
          <a:p>
            <a:pPr lvl="1"/>
            <a:r>
              <a:rPr lang="hu-HU" dirty="0" smtClean="0"/>
              <a:t>Fermionokra:  </a:t>
            </a:r>
            <a:br>
              <a:rPr lang="hu-HU" dirty="0" smtClean="0"/>
            </a:br>
            <a:r>
              <a:rPr lang="hu-HU" dirty="0" smtClean="0"/>
              <a:t>g</a:t>
            </a:r>
            <a:r>
              <a:rPr lang="en-GB" dirty="0" smtClean="0"/>
              <a:t>(</a:t>
            </a:r>
            <a:r>
              <a:rPr lang="en-GB" dirty="0" err="1" smtClean="0"/>
              <a:t>Hff</a:t>
            </a:r>
            <a:r>
              <a:rPr lang="en-GB" dirty="0" smtClean="0"/>
              <a:t>)   ∝  </a:t>
            </a:r>
            <a:r>
              <a:rPr lang="en-GB" dirty="0" err="1" smtClean="0"/>
              <a:t>m</a:t>
            </a:r>
            <a:r>
              <a:rPr lang="en-GB" baseline="-25000" dirty="0" err="1" smtClean="0"/>
              <a:t>fermion</a:t>
            </a:r>
            <a:endParaRPr lang="en-GB" baseline="-25000" dirty="0" smtClean="0"/>
          </a:p>
          <a:p>
            <a:pPr lvl="1"/>
            <a:r>
              <a:rPr lang="hu-HU" dirty="0" smtClean="0"/>
              <a:t>Bozonokra:      </a:t>
            </a:r>
            <a:br>
              <a:rPr lang="hu-HU" dirty="0" smtClean="0"/>
            </a:br>
            <a:r>
              <a:rPr lang="hu-HU" dirty="0" smtClean="0"/>
              <a:t>g</a:t>
            </a:r>
            <a:r>
              <a:rPr lang="en-GB" dirty="0" smtClean="0"/>
              <a:t>(</a:t>
            </a:r>
            <a:r>
              <a:rPr lang="en-GB" dirty="0" err="1" smtClean="0"/>
              <a:t>HVV</a:t>
            </a:r>
            <a:r>
              <a:rPr lang="en-GB" dirty="0" smtClean="0"/>
              <a:t>) ∝  m</a:t>
            </a:r>
            <a:r>
              <a:rPr lang="en-GB" baseline="-25000" dirty="0" smtClean="0"/>
              <a:t>bozon</a:t>
            </a:r>
            <a:r>
              <a:rPr lang="en-GB" baseline="30000" dirty="0" smtClean="0"/>
              <a:t>2</a:t>
            </a:r>
          </a:p>
          <a:p>
            <a:endParaRPr lang="en-GB" baseline="30000" dirty="0"/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1924" y="1930488"/>
            <a:ext cx="5065143" cy="44869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451218" y="1836163"/>
            <a:ext cx="5466728" cy="476297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/>
              <a:t>Pásztor: Higgs-bozon, a felfedezés után</a:t>
            </a:r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3679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144"/>
    </mc:Choice>
    <mc:Fallback xmlns="">
      <p:transition xmlns:p14="http://schemas.microsoft.com/office/powerpoint/2010/main" spd="slow" advTm="3814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43860"/>
          </a:xfrm>
        </p:spPr>
        <p:txBody>
          <a:bodyPr>
            <a:normAutofit/>
          </a:bodyPr>
          <a:lstStyle/>
          <a:p>
            <a:r>
              <a:rPr lang="en-US" dirty="0"/>
              <a:t>Higgs </a:t>
            </a:r>
            <a:r>
              <a:rPr lang="en-US" dirty="0" err="1"/>
              <a:t>keletkezés</a:t>
            </a:r>
            <a:r>
              <a:rPr lang="en-US" dirty="0"/>
              <a:t> </a:t>
            </a:r>
            <a:r>
              <a:rPr lang="en-US" dirty="0" err="1"/>
              <a:t>az</a:t>
            </a:r>
            <a:r>
              <a:rPr lang="en-US" dirty="0"/>
              <a:t> </a:t>
            </a:r>
            <a:r>
              <a:rPr lang="en-US" dirty="0" err="1"/>
              <a:t>LHC</a:t>
            </a:r>
            <a:r>
              <a:rPr lang="en-US" dirty="0"/>
              <a:t>-n </a:t>
            </a:r>
            <a:r>
              <a:rPr lang="en-US" dirty="0" smtClean="0"/>
              <a:t>(</a:t>
            </a:r>
            <a:r>
              <a:rPr lang="en-US" cap="none" dirty="0" err="1" smtClean="0"/>
              <a:t>m</a:t>
            </a:r>
            <a:r>
              <a:rPr lang="en-US" baseline="-25000" dirty="0" err="1" smtClean="0"/>
              <a:t>H</a:t>
            </a:r>
            <a:r>
              <a:rPr lang="en-US" dirty="0" smtClean="0"/>
              <a:t>=125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977" t="48564" r="53012" b="2118"/>
          <a:stretch/>
        </p:blipFill>
        <p:spPr>
          <a:xfrm>
            <a:off x="4479075" y="3883992"/>
            <a:ext cx="3414071" cy="2025053"/>
          </a:xfrm>
        </p:spPr>
      </p:pic>
      <p:pic>
        <p:nvPicPr>
          <p:cNvPr id="6" name="Content Placeholder 3"/>
          <p:cNvPicPr>
            <a:picLocks noChangeAspect="1"/>
          </p:cNvPicPr>
          <p:nvPr/>
        </p:nvPicPr>
        <p:blipFill rotWithShape="1">
          <a:blip r:embed="rId3"/>
          <a:srcRect l="207" r="55253" b="54546"/>
          <a:stretch/>
        </p:blipFill>
        <p:spPr>
          <a:xfrm>
            <a:off x="1095300" y="1479450"/>
            <a:ext cx="2828418" cy="2057239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3"/>
          <a:srcRect l="58610" t="51891" r="2768" b="3366"/>
          <a:stretch/>
        </p:blipFill>
        <p:spPr>
          <a:xfrm>
            <a:off x="1095301" y="3883992"/>
            <a:ext cx="2865670" cy="2025053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 rotWithShape="1">
          <a:blip r:embed="rId3"/>
          <a:srcRect l="57426" r="2611" b="46861"/>
          <a:stretch/>
        </p:blipFill>
        <p:spPr>
          <a:xfrm>
            <a:off x="4479075" y="1479450"/>
            <a:ext cx="3414071" cy="205723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271139" y="2283361"/>
            <a:ext cx="5869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87%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08393" y="4684381"/>
            <a:ext cx="584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&lt;1%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479073" y="4687355"/>
            <a:ext cx="469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5</a:t>
            </a:r>
            <a:r>
              <a:rPr lang="en-US" b="1" dirty="0" smtClean="0"/>
              <a:t>%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479073" y="2316827"/>
            <a:ext cx="4699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7%</a:t>
            </a:r>
            <a:endParaRPr lang="en-US" b="1" dirty="0"/>
          </a:p>
        </p:txBody>
      </p:sp>
      <p:sp>
        <p:nvSpPr>
          <p:cNvPr id="13" name="Oval 12"/>
          <p:cNvSpPr/>
          <p:nvPr/>
        </p:nvSpPr>
        <p:spPr>
          <a:xfrm>
            <a:off x="2768436" y="2424658"/>
            <a:ext cx="221391" cy="228036"/>
          </a:xfrm>
          <a:prstGeom prst="ellips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338230" y="4820695"/>
            <a:ext cx="221391" cy="228036"/>
          </a:xfrm>
          <a:prstGeom prst="ellips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438720" y="2342554"/>
            <a:ext cx="221391" cy="228036"/>
          </a:xfrm>
          <a:prstGeom prst="ellipse">
            <a:avLst/>
          </a:prstGeom>
          <a:ln w="38100">
            <a:solidFill>
              <a:srgbClr val="0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660111" y="4780214"/>
            <a:ext cx="221391" cy="228036"/>
          </a:xfrm>
          <a:prstGeom prst="ellipse">
            <a:avLst/>
          </a:prstGeom>
          <a:ln w="38100">
            <a:solidFill>
              <a:srgbClr val="0080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922423" y="3514659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00"/>
                </a:solidFill>
              </a:rPr>
              <a:t>ttH</a:t>
            </a:r>
            <a:r>
              <a:rPr lang="en-US" b="1" dirty="0" smtClean="0">
                <a:solidFill>
                  <a:srgbClr val="000000"/>
                </a:solidFill>
              </a:rPr>
              <a:t> coupling</a:t>
            </a:r>
            <a:endParaRPr lang="en-US" b="1" dirty="0">
              <a:solidFill>
                <a:srgbClr val="0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56648" y="3514659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8080"/>
                </a:solidFill>
              </a:rPr>
              <a:t>VVH</a:t>
            </a:r>
            <a:r>
              <a:rPr lang="en-US" b="1" dirty="0" smtClean="0">
                <a:solidFill>
                  <a:srgbClr val="008080"/>
                </a:solidFill>
              </a:rPr>
              <a:t> coupling</a:t>
            </a:r>
            <a:endParaRPr lang="en-US" b="1" dirty="0">
              <a:solidFill>
                <a:srgbClr val="00808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856098" y="6023897"/>
            <a:ext cx="7777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különböző</a:t>
            </a:r>
            <a:r>
              <a:rPr lang="en-US" dirty="0" smtClean="0"/>
              <a:t> </a:t>
            </a:r>
            <a:r>
              <a:rPr lang="en-US" dirty="0" err="1" smtClean="0"/>
              <a:t>keletkezési</a:t>
            </a:r>
            <a:r>
              <a:rPr lang="en-US" dirty="0" smtClean="0"/>
              <a:t> </a:t>
            </a:r>
            <a:r>
              <a:rPr lang="en-US" dirty="0" err="1" smtClean="0"/>
              <a:t>módok</a:t>
            </a:r>
            <a:r>
              <a:rPr lang="en-US" dirty="0" smtClean="0"/>
              <a:t> </a:t>
            </a:r>
            <a:r>
              <a:rPr lang="en-US" dirty="0" err="1" smtClean="0"/>
              <a:t>különböző</a:t>
            </a:r>
            <a:r>
              <a:rPr lang="en-US" dirty="0" smtClean="0"/>
              <a:t> Higgs </a:t>
            </a:r>
            <a:r>
              <a:rPr lang="en-US" dirty="0" err="1" smtClean="0"/>
              <a:t>csatolásokról</a:t>
            </a:r>
            <a:r>
              <a:rPr lang="en-US" dirty="0" smtClean="0"/>
              <a:t> </a:t>
            </a:r>
            <a:r>
              <a:rPr lang="en-US" dirty="0" err="1" smtClean="0"/>
              <a:t>adnak</a:t>
            </a:r>
            <a:r>
              <a:rPr lang="en-US" dirty="0" smtClean="0"/>
              <a:t> </a:t>
            </a:r>
            <a:r>
              <a:rPr lang="en-US" dirty="0" err="1" smtClean="0"/>
              <a:t>információt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094686" y="1479449"/>
            <a:ext cx="30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C0000"/>
                </a:solidFill>
              </a:rPr>
              <a:t>g</a:t>
            </a:r>
            <a:endParaRPr lang="en-US" sz="2000" dirty="0">
              <a:solidFill>
                <a:srgbClr val="CC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94686" y="3136577"/>
            <a:ext cx="30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C0000"/>
                </a:solidFill>
              </a:rPr>
              <a:t>g</a:t>
            </a:r>
            <a:endParaRPr lang="en-US" sz="2000" dirty="0">
              <a:solidFill>
                <a:srgbClr val="CC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94686" y="5495392"/>
            <a:ext cx="30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C0000"/>
                </a:solidFill>
              </a:rPr>
              <a:t>g</a:t>
            </a:r>
            <a:endParaRPr lang="en-US" sz="2000" dirty="0">
              <a:solidFill>
                <a:srgbClr val="CC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05129" y="3883991"/>
            <a:ext cx="30539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C0000"/>
                </a:solidFill>
              </a:rPr>
              <a:t>g</a:t>
            </a:r>
            <a:endParaRPr lang="en-US" sz="2000" dirty="0">
              <a:solidFill>
                <a:srgbClr val="CC0000"/>
              </a:solidFill>
            </a:endParaRP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222714" y="1102312"/>
            <a:ext cx="3018775" cy="46166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hu-HU" sz="2400" dirty="0" smtClean="0"/>
              <a:t>𝜎</a:t>
            </a:r>
            <a:r>
              <a:rPr lang="hu-HU" sz="2400" baseline="-25000" dirty="0" smtClean="0"/>
              <a:t>tot</a:t>
            </a:r>
            <a:r>
              <a:rPr lang="hu-HU" sz="2400" dirty="0" smtClean="0"/>
              <a:t>=22 pb @ √s=8 TeV </a:t>
            </a:r>
            <a:endParaRPr lang="hu-HU" sz="2400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8386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334"/>
    </mc:Choice>
    <mc:Fallback xmlns="">
      <p:transition xmlns:p14="http://schemas.microsoft.com/office/powerpoint/2010/main" spd="slow" advTm="90334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019" y="873881"/>
            <a:ext cx="5926352" cy="56853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SM Higgs-bozon bomlása</a:t>
            </a:r>
            <a:endParaRPr lang="hu-H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 smtClean="0"/>
              <a:t>2013. augusztus 21.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Pásztor: Higgs-bozon, a felfedezés után</a:t>
            </a:r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2844369" y="1074098"/>
            <a:ext cx="0" cy="480830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060172" y="198293"/>
            <a:ext cx="1377300" cy="2783839"/>
          </a:xfrm>
          <a:prstGeom prst="rect">
            <a:avLst/>
          </a:prstGeom>
          <a:noFill/>
          <a:ln w="25400"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err="1" smtClean="0"/>
              <a:t>m</a:t>
            </a:r>
            <a:r>
              <a:rPr lang="en-GB" baseline="-25000" dirty="0" err="1" smtClean="0"/>
              <a:t>H</a:t>
            </a:r>
            <a:r>
              <a:rPr lang="en-GB" dirty="0" smtClean="0"/>
              <a:t>=125 </a:t>
            </a:r>
            <a:r>
              <a:rPr lang="en-GB" dirty="0" err="1" smtClean="0"/>
              <a:t>GeV</a:t>
            </a:r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/>
              <a:t>58%   bb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22%   WW 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  8.6% </a:t>
            </a:r>
            <a:r>
              <a:rPr lang="en-GB" dirty="0" err="1" smtClean="0"/>
              <a:t>gg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  6.3% 𝜏𝜏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  2.9% cc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  2.6% </a:t>
            </a:r>
            <a:r>
              <a:rPr lang="en-GB" dirty="0" err="1" smtClean="0"/>
              <a:t>ZZ</a:t>
            </a:r>
            <a:endParaRPr lang="en-GB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  0.23% 𝛾𝛾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  0.15% Z𝛾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  0.02% </a:t>
            </a:r>
            <a:r>
              <a:rPr lang="en-GB" dirty="0" err="1" smtClean="0"/>
              <a:t>μμ</a:t>
            </a:r>
            <a:endParaRPr lang="en-GB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6987" y="3879411"/>
            <a:ext cx="2792905" cy="267486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095939" y="3080858"/>
            <a:ext cx="172455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/>
              <a:t>Br(Z➝ll) ~ 3.4%</a:t>
            </a:r>
          </a:p>
          <a:p>
            <a:r>
              <a:rPr lang="hu-HU" sz="1600" dirty="0" smtClean="0"/>
              <a:t>Br(W➝lν) ~ 10.8%</a:t>
            </a:r>
            <a:endParaRPr lang="hu-HU" sz="16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98308-8455-EA46-B1CB-C43A740B9E2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6247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6479"/>
    </mc:Choice>
    <mc:Fallback xmlns="">
      <p:transition xmlns:p14="http://schemas.microsoft.com/office/powerpoint/2010/main" spd="slow" advTm="4647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9">
      <a:dk1>
        <a:srgbClr val="000080"/>
      </a:dk1>
      <a:lt1>
        <a:sysClr val="window" lastClr="FFFFFF"/>
      </a:lt1>
      <a:dk2>
        <a:srgbClr val="0000FF"/>
      </a:dk2>
      <a:lt2>
        <a:srgbClr val="ACCBF9"/>
      </a:lt2>
      <a:accent1>
        <a:srgbClr val="66CCFF"/>
      </a:accent1>
      <a:accent2>
        <a:srgbClr val="004080"/>
      </a:accent2>
      <a:accent3>
        <a:srgbClr val="0000FF"/>
      </a:accent3>
      <a:accent4>
        <a:srgbClr val="004080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51218</TotalTime>
  <Words>4139</Words>
  <Application>Microsoft Macintosh PowerPoint</Application>
  <PresentationFormat>On-screen Show (4:3)</PresentationFormat>
  <Paragraphs>673</Paragraphs>
  <Slides>67</Slides>
  <Notes>19</Notes>
  <HiddenSlides>0</HiddenSlides>
  <MMClips>5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9" baseType="lpstr">
      <vt:lpstr>Office Theme</vt:lpstr>
      <vt:lpstr>Equation</vt:lpstr>
      <vt:lpstr>Higgs-bozon: a felfedezés után</vt:lpstr>
      <vt:lpstr>Higgs: felfedezés!!! 2012. július 4.</vt:lpstr>
      <vt:lpstr>Higgs: felfedezés!!! 2012. július 4.</vt:lpstr>
      <vt:lpstr>A részecskefizika Standard Modellje</vt:lpstr>
      <vt:lpstr>Brout – Englert – Higgs (BEH) mechanizmus</vt:lpstr>
      <vt:lpstr>A tömeg eredete és a Higgs-bozon: Koktél parti analógia</vt:lpstr>
      <vt:lpstr>A Higgs-bozon csatolásai</vt:lpstr>
      <vt:lpstr>Higgs keletkezés az LHC-n (mH=125 GeV)</vt:lpstr>
      <vt:lpstr>A SM Higgs-bozon bomlása</vt:lpstr>
      <vt:lpstr>A kihívás</vt:lpstr>
      <vt:lpstr>Keresési / mérési csatornák</vt:lpstr>
      <vt:lpstr>Az LHC</vt:lpstr>
      <vt:lpstr>A detektorok</vt:lpstr>
      <vt:lpstr>Proton-proton ütközés az ATLAS detektorban</vt:lpstr>
      <vt:lpstr>Higgs-bozon keletkezés az LHC-n </vt:lpstr>
      <vt:lpstr>H ➝ ZZ* ➝ 4l: felfedezés folyamata</vt:lpstr>
      <vt:lpstr>H ➝ ZZ* ➝ 4l</vt:lpstr>
      <vt:lpstr>H ➝ WW ➝ μν μν   esemény jelölt</vt:lpstr>
      <vt:lpstr>H➝𝛾𝛾  esemény jelölt</vt:lpstr>
      <vt:lpstr>VBF H➝𝜏𝜏(➝eμ) esemény jelölt </vt:lpstr>
      <vt:lpstr>ZH (H➝bb) esemény jelölt </vt:lpstr>
      <vt:lpstr>További Higgs mérési csatornák Rekonstruált bozon jelölt tömeg</vt:lpstr>
      <vt:lpstr>Események kategorizálása</vt:lpstr>
      <vt:lpstr>bozon tömeg</vt:lpstr>
      <vt:lpstr>Hatáskeresztmetszet: σ/σSM </vt:lpstr>
      <vt:lpstr>Hogyan vizsgáljuk az új bozon spinjét, paritását?</vt:lpstr>
      <vt:lpstr>Mérhető Higgs csatolások az LHC-n</vt:lpstr>
      <vt:lpstr>Vektorbozon vs. fermion szektor vizsgálata</vt:lpstr>
      <vt:lpstr>Csatolások: áttekintés</vt:lpstr>
      <vt:lpstr>Higgs kérdőív</vt:lpstr>
      <vt:lpstr>A Standard Modellen túl</vt:lpstr>
      <vt:lpstr>Egzotikus bomlások? További Higgs bozonok?</vt:lpstr>
      <vt:lpstr>További Higgs-bozonok? Superszimmetria? Exotikus modellek?</vt:lpstr>
      <vt:lpstr>Mit mond a Higgs-bozon tömege?</vt:lpstr>
      <vt:lpstr>Mit tudunk az új bozonról? </vt:lpstr>
      <vt:lpstr>Higgs csatolások mérése a HL-LHC-n</vt:lpstr>
      <vt:lpstr>Összefoglalásként...</vt:lpstr>
      <vt:lpstr>Extra</vt:lpstr>
      <vt:lpstr>Higgs eredmények az LHC előtt</vt:lpstr>
      <vt:lpstr>A Standard Modell ellenőrzése</vt:lpstr>
      <vt:lpstr>SM Higgs-bozon keletkezés az LHC-n</vt:lpstr>
      <vt:lpstr>A CERN gyorsító rendszere</vt:lpstr>
      <vt:lpstr>Adatgyűjtés és adatminőség</vt:lpstr>
      <vt:lpstr>Részecskedetektálás a CMS detektorral</vt:lpstr>
      <vt:lpstr>Részecskedetektálás az ATLAS detektorral</vt:lpstr>
      <vt:lpstr>Proton-proton ütközések az LHC-n</vt:lpstr>
      <vt:lpstr>H ➝ ZZ* ➝ e+e- μ+μ-   esemény jelölt</vt:lpstr>
      <vt:lpstr>H ➝ ZZ* ➝ e+e- μ+μ-   esemény jelölt</vt:lpstr>
      <vt:lpstr>H ➝ WW ➝ eν μν   esemény jelölt</vt:lpstr>
      <vt:lpstr>VBF H ➝ WW ➝ eν μν   esemény jelölt</vt:lpstr>
      <vt:lpstr>H➝𝛾𝛾 esemény jelölt</vt:lpstr>
      <vt:lpstr>VBF H➝𝛾𝛾 esemény jelölt</vt:lpstr>
      <vt:lpstr>VBF H➝𝜏𝜏(➝μh) esemény jelölt </vt:lpstr>
      <vt:lpstr>A felfedezés folyamata</vt:lpstr>
      <vt:lpstr>Rekonstruált tranzverzális tömeg  H ➝ WW ➝ lν lν esemény jelöltekben </vt:lpstr>
      <vt:lpstr>H ➝ 𝛾𝛾 csatorna:  Első differenciális Higgs hatáskeresztmetszet</vt:lpstr>
      <vt:lpstr>Rekonstruált 2-fermion tömeg  H ➝ bb és H ➝ 𝜏𝜏 esemény jelöltekben </vt:lpstr>
      <vt:lpstr>Hatáskeresztmetszet: σ/σSM </vt:lpstr>
      <vt:lpstr>Az új bozon csatolásainak ellenőrzése</vt:lpstr>
      <vt:lpstr>Fermion vs vektorbozon csatolások</vt:lpstr>
      <vt:lpstr>Mit mond a Higgs-bozon tömege?</vt:lpstr>
      <vt:lpstr>További Higgs-bozonok keresése</vt:lpstr>
      <vt:lpstr>Szuperszimmetria?  </vt:lpstr>
      <vt:lpstr>Egzotikus modellek? </vt:lpstr>
      <vt:lpstr>Higgs csatolások mérése a HL-LHC-n</vt:lpstr>
      <vt:lpstr>Higgs csatolások mérése a HL-LHC-n</vt:lpstr>
      <vt:lpstr>Higgs csatolások mérése a jövőben</vt:lpstr>
    </vt:vector>
  </TitlesOfParts>
  <Company>University of Geneva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Gabriella Pasztor</dc:creator>
  <cp:lastModifiedBy>Gabriella Pasztor</cp:lastModifiedBy>
  <cp:revision>295</cp:revision>
  <cp:lastPrinted>2013-08-21T08:09:45Z</cp:lastPrinted>
  <dcterms:created xsi:type="dcterms:W3CDTF">2013-02-14T10:22:08Z</dcterms:created>
  <dcterms:modified xsi:type="dcterms:W3CDTF">2013-08-27T13:26:18Z</dcterms:modified>
</cp:coreProperties>
</file>