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770" r:id="rId1"/>
  </p:sldMasterIdLst>
  <p:notesMasterIdLst>
    <p:notesMasterId r:id="rId52"/>
  </p:notesMasterIdLst>
  <p:handoutMasterIdLst>
    <p:handoutMasterId r:id="rId53"/>
  </p:handoutMasterIdLst>
  <p:sldIdLst>
    <p:sldId id="256" r:id="rId2"/>
    <p:sldId id="675" r:id="rId3"/>
    <p:sldId id="662" r:id="rId4"/>
    <p:sldId id="593" r:id="rId5"/>
    <p:sldId id="611" r:id="rId6"/>
    <p:sldId id="676" r:id="rId7"/>
    <p:sldId id="678" r:id="rId8"/>
    <p:sldId id="679" r:id="rId9"/>
    <p:sldId id="683" r:id="rId10"/>
    <p:sldId id="680" r:id="rId11"/>
    <p:sldId id="685" r:id="rId12"/>
    <p:sldId id="660" r:id="rId13"/>
    <p:sldId id="681" r:id="rId14"/>
    <p:sldId id="684" r:id="rId15"/>
    <p:sldId id="598" r:id="rId16"/>
    <p:sldId id="648" r:id="rId17"/>
    <p:sldId id="661" r:id="rId18"/>
    <p:sldId id="539" r:id="rId19"/>
    <p:sldId id="637" r:id="rId20"/>
    <p:sldId id="570" r:id="rId21"/>
    <p:sldId id="566" r:id="rId22"/>
    <p:sldId id="569" r:id="rId23"/>
    <p:sldId id="663" r:id="rId24"/>
    <p:sldId id="664" r:id="rId25"/>
    <p:sldId id="677" r:id="rId26"/>
    <p:sldId id="665" r:id="rId27"/>
    <p:sldId id="666" r:id="rId28"/>
    <p:sldId id="667" r:id="rId29"/>
    <p:sldId id="668" r:id="rId30"/>
    <p:sldId id="669" r:id="rId31"/>
    <p:sldId id="670" r:id="rId32"/>
    <p:sldId id="671" r:id="rId33"/>
    <p:sldId id="672" r:id="rId34"/>
    <p:sldId id="673" r:id="rId35"/>
    <p:sldId id="674" r:id="rId36"/>
    <p:sldId id="652" r:id="rId37"/>
    <p:sldId id="620" r:id="rId38"/>
    <p:sldId id="619" r:id="rId39"/>
    <p:sldId id="618" r:id="rId40"/>
    <p:sldId id="622" r:id="rId41"/>
    <p:sldId id="628" r:id="rId42"/>
    <p:sldId id="629" r:id="rId43"/>
    <p:sldId id="630" r:id="rId44"/>
    <p:sldId id="635" r:id="rId45"/>
    <p:sldId id="653" r:id="rId46"/>
    <p:sldId id="627" r:id="rId47"/>
    <p:sldId id="633" r:id="rId48"/>
    <p:sldId id="634" r:id="rId49"/>
    <p:sldId id="623" r:id="rId50"/>
    <p:sldId id="636" r:id="rId51"/>
  </p:sldIdLst>
  <p:sldSz cx="9144000" cy="6858000" type="screen4x3"/>
  <p:notesSz cx="6858000" cy="9144000"/>
  <p:custDataLst>
    <p:tags r:id="rId5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FF"/>
    <a:srgbClr val="FF3399"/>
    <a:srgbClr val="FF0066"/>
    <a:srgbClr val="00A84C"/>
    <a:srgbClr val="CC3399"/>
    <a:srgbClr val="C0C0C0"/>
    <a:srgbClr val="009999"/>
    <a:srgbClr val="AC248F"/>
    <a:srgbClr val="C981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7" autoAdjust="0"/>
    <p:restoredTop sz="92243" autoAdjust="0"/>
  </p:normalViewPr>
  <p:slideViewPr>
    <p:cSldViewPr snapToGrid="0">
      <p:cViewPr varScale="1">
        <p:scale>
          <a:sx n="124" d="100"/>
          <a:sy n="124" d="100"/>
        </p:scale>
        <p:origin x="-150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-1692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BD6A1AE-BE14-4C5F-B987-611E0E8AB395}" type="datetimeFigureOut">
              <a:rPr lang="en-US"/>
              <a:pPr>
                <a:defRPr/>
              </a:pPr>
              <a:t>2/14/2013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E194A7E-434A-4B8E-B70B-7D86CFED8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788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F6BFB09-542C-4DC6-96D2-3693323AE3B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82480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00691D-7DC6-4002-85DC-97DE6CF90E9D}" type="slidenum">
              <a:rPr lang="it-IT" smtClean="0"/>
              <a:pPr/>
              <a:t>1</a:t>
            </a:fld>
            <a:endParaRPr lang="it-IT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USE</a:t>
            </a:r>
            <a:r>
              <a:rPr lang="en-US" baseline="0" dirty="0" smtClean="0"/>
              <a:t> VETO BIT IN FE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21</a:t>
            </a:fld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22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23</a:t>
            </a:fld>
            <a:endParaRPr 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24</a:t>
            </a:fld>
            <a:endParaRPr lang="it-I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25</a:t>
            </a:fld>
            <a:endParaRPr lang="it-I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28</a:t>
            </a:fld>
            <a:endParaRPr lang="it-I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29</a:t>
            </a:fld>
            <a:endParaRPr lang="it-I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30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31</a:t>
            </a:fld>
            <a:endParaRPr lang="it-IT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32</a:t>
            </a:fld>
            <a:endParaRPr lang="it-IT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33</a:t>
            </a:fld>
            <a:endParaRPr lang="it-IT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34</a:t>
            </a:fld>
            <a:endParaRPr lang="it-IT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37</a:t>
            </a:fld>
            <a:endParaRPr lang="it-IT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38</a:t>
            </a:fld>
            <a:endParaRPr lang="it-IT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39</a:t>
            </a:fld>
            <a:endParaRPr lang="it-IT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41</a:t>
            </a:fld>
            <a:endParaRPr lang="it-IT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42</a:t>
            </a:fld>
            <a:endParaRPr lang="it-IT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44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45</a:t>
            </a:fld>
            <a:endParaRPr lang="it-IT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46</a:t>
            </a:fld>
            <a:endParaRPr lang="it-IT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47</a:t>
            </a:fld>
            <a:endParaRPr lang="it-IT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48</a:t>
            </a:fld>
            <a:endParaRPr lang="it-IT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49</a:t>
            </a:fld>
            <a:endParaRPr lang="it-IT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50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2133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5097D-9CEE-4470-BA8B-8F49C0F9265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1BAED-5660-4CD1-BFA2-F854491D598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33651-05BB-4190-9908-EC5D81CF369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C9CE7-7715-40F7-81A3-A46B1269372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LHCb </a:t>
            </a:r>
            <a:r>
              <a:rPr lang="it-IT" dirty="0" err="1" smtClean="0"/>
              <a:t>Electronics</a:t>
            </a:r>
            <a:r>
              <a:rPr lang="it-IT" baseline="0" dirty="0" smtClean="0"/>
              <a:t> </a:t>
            </a:r>
            <a:r>
              <a:rPr lang="it-IT" dirty="0" smtClean="0"/>
              <a:t>Upgrade Meeting, 14/02/13</a:t>
            </a:r>
            <a:endParaRPr lang="it-I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4684294" y="6342043"/>
            <a:ext cx="226031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F. Alessio, R. Jacobsson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64313" y="634523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A5EED-9FB1-4459-B5F3-AC706BA4104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LHCb </a:t>
            </a:r>
            <a:r>
              <a:rPr lang="it-IT" dirty="0" err="1" smtClean="0"/>
              <a:t>Electronics</a:t>
            </a:r>
            <a:r>
              <a:rPr lang="it-IT" dirty="0" smtClean="0"/>
              <a:t> Upgrade Meeting, 26/07/12</a:t>
            </a:r>
            <a:endParaRPr lang="it-I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4677030" y="6342043"/>
            <a:ext cx="203171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F. Alessio, R. Jacobsson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64313" y="634523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A5EED-9FB1-4459-B5F3-AC706BA4104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5AE4E-8C63-4293-99C6-BEC90ABDA9D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4D0FD-218C-41BD-A55A-797309976A0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3E50A-B3CD-457C-A384-CB2CE354FBD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DC82E-DF55-4672-BBF6-ACDD4EBAD76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8D61B-7AC0-427F-A269-ED74EE1EE6D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A6413-21A4-455F-A2EC-4A9C7ECBC4F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ERNLogoGiga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contrast="12000"/>
          </a:blip>
          <a:srcRect/>
          <a:stretch>
            <a:fillRect/>
          </a:stretch>
        </p:blipFill>
        <p:spPr bwMode="auto">
          <a:xfrm>
            <a:off x="0" y="0"/>
            <a:ext cx="9144000" cy="745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452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97BE10-A81B-47F8-AE02-EC3DF549A6B8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457200" y="6324600"/>
            <a:ext cx="8229600" cy="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6" name="Picture 5" descr="LHCb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57200" y="304800"/>
            <a:ext cx="10953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381000" y="228600"/>
            <a:ext cx="8305800" cy="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381000" y="228600"/>
            <a:ext cx="0" cy="106680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6" r:id="rId1"/>
    <p:sldLayoutId id="2147484617" r:id="rId2"/>
    <p:sldLayoutId id="2147484627" r:id="rId3"/>
    <p:sldLayoutId id="2147484618" r:id="rId4"/>
    <p:sldLayoutId id="2147484619" r:id="rId5"/>
    <p:sldLayoutId id="2147484620" r:id="rId6"/>
    <p:sldLayoutId id="2147484621" r:id="rId7"/>
    <p:sldLayoutId id="2147484622" r:id="rId8"/>
    <p:sldLayoutId id="2147484623" r:id="rId9"/>
    <p:sldLayoutId id="2147484624" r:id="rId10"/>
    <p:sldLayoutId id="2147484625" r:id="rId11"/>
    <p:sldLayoutId id="2147484626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ferenceDisplay.py?confId=71146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hyperlink" Target="https://indico.cern.ch/conferenceDisplay.py?confId=119031" TargetMode="Externa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onferenceDisplay.py?confId=65307" TargetMode="Externa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14"/>
          <p:cNvSpPr>
            <a:spLocks noChangeShapeType="1"/>
          </p:cNvSpPr>
          <p:nvPr/>
        </p:nvSpPr>
        <p:spPr bwMode="auto">
          <a:xfrm>
            <a:off x="1981200" y="4038600"/>
            <a:ext cx="6324600" cy="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215342" y="1053295"/>
            <a:ext cx="7928658" cy="156966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it-IT" sz="3200" dirty="0" smtClean="0">
                <a:latin typeface="Arial Unicode MS" pitchFamily="34" charset="-128"/>
              </a:rPr>
              <a:t>TFC update </a:t>
            </a:r>
          </a:p>
          <a:p>
            <a:pPr algn="ctr">
              <a:spcBef>
                <a:spcPts val="0"/>
              </a:spcBef>
              <a:defRPr/>
            </a:pPr>
            <a:r>
              <a:rPr lang="it-IT" sz="3200" dirty="0" smtClean="0">
                <a:latin typeface="Arial Unicode MS" pitchFamily="34" charset="-128"/>
              </a:rPr>
              <a:t>and </a:t>
            </a:r>
          </a:p>
          <a:p>
            <a:pPr algn="ctr">
              <a:spcBef>
                <a:spcPts val="0"/>
              </a:spcBef>
              <a:defRPr/>
            </a:pPr>
            <a:r>
              <a:rPr lang="it-IT" sz="3200" dirty="0" smtClean="0">
                <a:latin typeface="Arial Unicode MS" pitchFamily="34" charset="-128"/>
              </a:rPr>
              <a:t>TFC </a:t>
            </a:r>
            <a:r>
              <a:rPr lang="it-IT" sz="3200" dirty="0" err="1" smtClean="0">
                <a:latin typeface="Arial Unicode MS" pitchFamily="34" charset="-128"/>
              </a:rPr>
              <a:t>simulation</a:t>
            </a:r>
            <a:r>
              <a:rPr lang="it-IT" sz="3200" dirty="0" smtClean="0">
                <a:latin typeface="Arial Unicode MS" pitchFamily="34" charset="-128"/>
              </a:rPr>
              <a:t> </a:t>
            </a:r>
            <a:r>
              <a:rPr lang="it-IT" sz="3200" dirty="0" err="1" smtClean="0">
                <a:latin typeface="Arial Unicode MS" pitchFamily="34" charset="-128"/>
              </a:rPr>
              <a:t>testbench</a:t>
            </a:r>
            <a:endParaRPr lang="it-IT" sz="3200" dirty="0">
              <a:latin typeface="Arial Unicode MS" pitchFamily="34" charset="-128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918070" y="4382530"/>
            <a:ext cx="3596640" cy="1403350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Federico Alessio</a:t>
            </a:r>
          </a:p>
          <a:p>
            <a:pPr algn="l"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Richard Jacobsson</a:t>
            </a:r>
          </a:p>
          <a:p>
            <a:pPr algn="l" eaLnBrk="1" hangingPunct="1">
              <a:defRPr/>
            </a:pPr>
            <a:endParaRPr lang="it-IT" sz="2000" dirty="0" smtClean="0">
              <a:solidFill>
                <a:srgbClr val="0066FF"/>
              </a:solidFill>
              <a:latin typeface="Arial Unicode MS" pitchFamily="34" charset="-12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981200" y="3252006"/>
            <a:ext cx="632460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LHCb </a:t>
            </a:r>
            <a:r>
              <a:rPr lang="it-IT" sz="2000" dirty="0" err="1" smtClean="0">
                <a:solidFill>
                  <a:srgbClr val="0066FF"/>
                </a:solidFill>
                <a:latin typeface="Arial Unicode MS" pitchFamily="34" charset="-128"/>
              </a:rPr>
              <a:t>Electronics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 Upgrade Meeting</a:t>
            </a:r>
          </a:p>
          <a:p>
            <a:pPr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14 </a:t>
            </a:r>
            <a:r>
              <a:rPr lang="it-IT" sz="2000" dirty="0" err="1" smtClean="0">
                <a:solidFill>
                  <a:srgbClr val="0066FF"/>
                </a:solidFill>
                <a:latin typeface="Arial Unicode MS" pitchFamily="34" charset="-128"/>
              </a:rPr>
              <a:t>February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 2012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TFC </a:t>
            </a:r>
            <a:r>
              <a:rPr lang="it-IT" sz="2800" dirty="0" err="1" smtClean="0">
                <a:latin typeface="Arial Unicode MS" pitchFamily="34" charset="-128"/>
              </a:rPr>
              <a:t>simulation</a:t>
            </a:r>
            <a:r>
              <a:rPr lang="it-IT" sz="2800" dirty="0" smtClean="0">
                <a:latin typeface="Arial Unicode MS" pitchFamily="34" charset="-128"/>
              </a:rPr>
              <a:t> </a:t>
            </a:r>
            <a:r>
              <a:rPr lang="it-IT" sz="2800" dirty="0" err="1" smtClean="0">
                <a:latin typeface="Arial Unicode MS" pitchFamily="34" charset="-128"/>
              </a:rPr>
              <a:t>testbench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398080" y="1533323"/>
            <a:ext cx="8745920" cy="473975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2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Revived old simulation done in 2009</a:t>
            </a:r>
          </a:p>
          <a:p>
            <a:pPr marL="342900" indent="-342900">
              <a:spcBef>
                <a:spcPts val="0"/>
              </a:spcBef>
              <a:buFont typeface="Wingdings"/>
              <a:buChar char="à"/>
              <a:defRPr/>
            </a:pPr>
            <a:r>
              <a:rPr lang="en-US" sz="1600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see </a:t>
            </a:r>
            <a:r>
              <a:rPr lang="en-US" sz="1600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  <a:hlinkClick r:id="rId3"/>
              </a:rPr>
              <a:t>http://</a:t>
            </a: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  <a:hlinkClick r:id="rId3"/>
              </a:rPr>
              <a:t>indico.cern.ch/conferenceDisplay.py?confId=71146</a:t>
            </a:r>
            <a:endParaRPr lang="en-US" sz="1600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 marL="342900" indent="-342900">
              <a:spcBef>
                <a:spcPts val="0"/>
              </a:spcBef>
              <a:buFont typeface="Wingdings"/>
              <a:buChar char="à"/>
              <a:defRPr/>
            </a:pPr>
            <a:r>
              <a:rPr lang="en-US" sz="1600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a</a:t>
            </a:r>
            <a:r>
              <a:rPr lang="en-US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ttached to this agenda too</a:t>
            </a:r>
          </a:p>
          <a:p>
            <a:pPr>
              <a:spcBef>
                <a:spcPts val="0"/>
              </a:spcBef>
              <a:defRPr/>
            </a:pPr>
            <a:endParaRPr lang="en-US" dirty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r>
              <a:rPr lang="en-US" i="1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Generic simulation </a:t>
            </a:r>
            <a:r>
              <a:rPr lang="en-US" i="1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testbench</a:t>
            </a:r>
            <a:r>
              <a:rPr lang="en-US" i="1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for the TFC development </a:t>
            </a:r>
            <a:endParaRPr lang="en-US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 marL="742950" lvl="1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Using VisualElit</a:t>
            </a:r>
            <a:r>
              <a:rPr lang="en-US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e from Mentor Graphics, but can be done also in </a:t>
            </a:r>
            <a:r>
              <a:rPr lang="en-US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ModelSim</a:t>
            </a:r>
            <a:endParaRPr lang="en-US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Synthesizable “clock-level </a:t>
            </a:r>
            <a:r>
              <a:rPr lang="en-US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fidel</a:t>
            </a:r>
            <a:r>
              <a:rPr lang="en-US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” simulation of SODIN and SOL40</a:t>
            </a:r>
          </a:p>
          <a:p>
            <a:pPr marL="1257300" lvl="2" indent="-34290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en-US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Emulation of other components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Based on “</a:t>
            </a:r>
            <a:r>
              <a:rPr lang="en-US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configurable parameters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” to easily test the system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Easy to implement components to test various protocols/buffer occupancies/logical blocks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Easy to include real TELL40 logic, FE logic, GBTs…</a:t>
            </a:r>
          </a:p>
          <a:p>
            <a:pPr marL="1257300" lvl="2" indent="-34290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Already implemented FE, TELL40, LLT, LHC filling scheme </a:t>
            </a:r>
            <a:r>
              <a:rPr lang="en-US" i="1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emulations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</a:p>
          <a:p>
            <a:pPr marL="1257300" lvl="2" indent="-34290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en-US" i="1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Emulate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behavior of FARM and control system (high-level emulation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)</a:t>
            </a:r>
            <a:endParaRPr lang="en-US" dirty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 marL="0" lvl="1">
              <a:spcBef>
                <a:spcPts val="0"/>
              </a:spcBef>
              <a:defRPr/>
            </a:pPr>
            <a:endParaRPr lang="en-US" sz="1600" dirty="0" smtClean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 marL="0" lvl="1">
              <a:spcBef>
                <a:spcPts val="0"/>
              </a:spcBef>
              <a:defRPr/>
            </a:pPr>
            <a:r>
              <a:rPr lang="en-US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NB</a:t>
            </a:r>
            <a:r>
              <a:rPr lang="en-US" sz="1600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: will be needed </a:t>
            </a:r>
            <a:r>
              <a:rPr lang="en-US" sz="1600" u="sng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anyway</a:t>
            </a:r>
            <a:r>
              <a:rPr lang="en-US" sz="1600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for the development and maintenance of SODIN and SOL40 </a:t>
            </a:r>
            <a:r>
              <a:rPr lang="en-US" sz="1600" dirty="0" err="1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fw</a:t>
            </a:r>
            <a:r>
              <a:rPr lang="en-US" sz="1600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! </a:t>
            </a:r>
            <a:endParaRPr lang="en-US" sz="1600" dirty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endParaRPr lang="en-US" dirty="0" smtClean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7486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err="1" smtClean="0">
                <a:latin typeface="Arial Unicode MS" pitchFamily="34" charset="-128"/>
              </a:rPr>
              <a:t>Example</a:t>
            </a:r>
            <a:r>
              <a:rPr lang="it-IT" sz="2800" dirty="0" smtClean="0">
                <a:latin typeface="Arial Unicode MS" pitchFamily="34" charset="-128"/>
              </a:rPr>
              <a:t> - SODIN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3" y="1178897"/>
            <a:ext cx="9086564" cy="567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444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err="1" smtClean="0">
                <a:latin typeface="Arial Unicode MS" pitchFamily="34" charset="-128"/>
              </a:rPr>
              <a:t>Example</a:t>
            </a:r>
            <a:r>
              <a:rPr lang="it-IT" sz="2800" dirty="0" smtClean="0">
                <a:latin typeface="Arial Unicode MS" pitchFamily="34" charset="-128"/>
              </a:rPr>
              <a:t> - SODIN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2050" name="Picture 2" descr="T:\Federico\Upgrade\Documents\TFCrelated\Sim_SODIN_v1r0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"/>
          <a:stretch/>
        </p:blipFill>
        <p:spPr bwMode="auto">
          <a:xfrm>
            <a:off x="0" y="1178896"/>
            <a:ext cx="17659255" cy="567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16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err="1" smtClean="0">
                <a:latin typeface="Arial Unicode MS" pitchFamily="34" charset="-128"/>
              </a:rPr>
              <a:t>Example</a:t>
            </a:r>
            <a:r>
              <a:rPr lang="it-IT" sz="2800" dirty="0" smtClean="0">
                <a:latin typeface="Arial Unicode MS" pitchFamily="34" charset="-128"/>
              </a:rPr>
              <a:t> - SODIN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178897"/>
            <a:ext cx="18173133" cy="567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14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TFC </a:t>
            </a:r>
            <a:r>
              <a:rPr lang="it-IT" sz="2800" dirty="0" err="1" smtClean="0">
                <a:latin typeface="Arial Unicode MS" pitchFamily="34" charset="-128"/>
              </a:rPr>
              <a:t>simulation</a:t>
            </a:r>
            <a:r>
              <a:rPr lang="it-IT" sz="2800" dirty="0" smtClean="0">
                <a:latin typeface="Arial Unicode MS" pitchFamily="34" charset="-128"/>
              </a:rPr>
              <a:t> </a:t>
            </a:r>
            <a:r>
              <a:rPr lang="it-IT" sz="2800" dirty="0" err="1" smtClean="0">
                <a:latin typeface="Arial Unicode MS" pitchFamily="34" charset="-128"/>
              </a:rPr>
              <a:t>testbench</a:t>
            </a:r>
            <a:r>
              <a:rPr lang="it-IT" sz="2800" dirty="0" smtClean="0">
                <a:latin typeface="Arial Unicode MS" pitchFamily="34" charset="-128"/>
              </a:rPr>
              <a:t> - </a:t>
            </a:r>
            <a:r>
              <a:rPr lang="it-IT" sz="2800" dirty="0" err="1" smtClean="0">
                <a:latin typeface="Arial Unicode MS" pitchFamily="34" charset="-128"/>
              </a:rPr>
              <a:t>plans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398080" y="1332605"/>
            <a:ext cx="8533484" cy="375487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2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Plan to expand it including:</a:t>
            </a:r>
          </a:p>
          <a:p>
            <a:pPr>
              <a:spcBef>
                <a:spcPts val="0"/>
              </a:spcBef>
              <a:defRPr/>
            </a:pPr>
            <a:r>
              <a:rPr lang="en-US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-   SOL40 </a:t>
            </a:r>
            <a:r>
              <a:rPr lang="en-US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fw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</a:p>
          <a:p>
            <a:pPr>
              <a:spcBef>
                <a:spcPts val="0"/>
              </a:spcBef>
              <a:defRPr/>
            </a:pPr>
            <a:endParaRPr lang="en-US" dirty="0" smtClean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r>
              <a:rPr lang="en-US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-   TELL40 emulation 	</a:t>
            </a:r>
          </a:p>
          <a:p>
            <a:pPr marL="1657350" lvl="3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eventually replaced by synthesizable TELL40 </a:t>
            </a:r>
            <a:r>
              <a:rPr lang="en-US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fw</a:t>
            </a:r>
            <a:endParaRPr lang="en-US" dirty="0" smtClean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 marL="1657350" lvl="3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endParaRPr lang="en-US" dirty="0" smtClean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r>
              <a:rPr lang="en-US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-   FE generic channel emulation</a:t>
            </a:r>
          </a:p>
          <a:p>
            <a:pPr marL="1657350" lvl="3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eventually this can be replaced by real FE code</a:t>
            </a:r>
          </a:p>
          <a:p>
            <a:pPr lvl="3">
              <a:spcBef>
                <a:spcPts val="0"/>
              </a:spcBef>
              <a:defRPr/>
            </a:pPr>
            <a:r>
              <a:rPr lang="en-US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 here formal request to FE people to provide their </a:t>
            </a:r>
            <a:r>
              <a:rPr lang="en-US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own code </a:t>
            </a:r>
            <a:r>
              <a:rPr lang="en-US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</a:t>
            </a:r>
          </a:p>
          <a:p>
            <a:pPr marL="1657350" lvl="3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endParaRPr lang="en-US" dirty="0" smtClean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 marL="1200150" lvl="2" indent="-285750">
              <a:spcBef>
                <a:spcPts val="0"/>
              </a:spcBef>
              <a:buFontTx/>
              <a:buChar char="-"/>
              <a:defRPr/>
            </a:pP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GBT and GBT-SCA emulations</a:t>
            </a:r>
          </a:p>
          <a:p>
            <a:pPr marL="1657350" lvl="3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GBT already available (since 2008, thanks to Marseille)</a:t>
            </a:r>
          </a:p>
          <a:p>
            <a:pPr marL="1657350" lvl="3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GBT-SCA discussion with PH-ESE to be done	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398433" y="5075626"/>
            <a:ext cx="8533484" cy="120032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NB 1: simulation of buffers, logic and protocols can easily be done here</a:t>
            </a:r>
          </a:p>
          <a:p>
            <a:pPr>
              <a:spcBef>
                <a:spcPts val="0"/>
              </a:spcBef>
              <a:defRPr/>
            </a:pPr>
            <a:r>
              <a:rPr lang="en-US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- at clock-level</a:t>
            </a:r>
          </a:p>
          <a:p>
            <a:pPr>
              <a:spcBef>
                <a:spcPts val="0"/>
              </a:spcBef>
              <a:defRPr/>
            </a:pPr>
            <a:r>
              <a:rPr lang="en-US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NB 2: does not exclude/compete with simulation with QSYS/</a:t>
            </a:r>
            <a:r>
              <a:rPr lang="en-US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ModelSim</a:t>
            </a:r>
            <a:endParaRPr lang="en-US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r>
              <a:rPr lang="en-US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- aims at integrating it (by including GBT-SCAs, FE codes …)</a:t>
            </a:r>
          </a:p>
        </p:txBody>
      </p:sp>
    </p:spTree>
    <p:extLst>
      <p:ext uri="{BB962C8B-B14F-4D97-AF65-F5344CB8AC3E}">
        <p14:creationId xmlns:p14="http://schemas.microsoft.com/office/powerpoint/2010/main" val="185122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6462" y="1230133"/>
            <a:ext cx="8520748" cy="101566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Qs &amp; As?</a:t>
            </a:r>
            <a:endParaRPr lang="en-US" sz="6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0990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241946" y="274638"/>
            <a:ext cx="7444854" cy="466142"/>
          </a:xfrm>
        </p:spPr>
        <p:txBody>
          <a:bodyPr/>
          <a:lstStyle/>
          <a:p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System and functional requirements</a:t>
            </a:r>
            <a:endParaRPr lang="en-US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471638" y="1187083"/>
            <a:ext cx="8287352" cy="47705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</a:rPr>
              <a:t>Bidirectional</a:t>
            </a:r>
            <a:r>
              <a:rPr lang="it-IT" sz="1600" dirty="0" smtClean="0">
                <a:latin typeface="Arial Unicode MS" pitchFamily="34" charset="-128"/>
              </a:rPr>
              <a:t> </a:t>
            </a:r>
            <a:r>
              <a:rPr lang="it-IT" sz="1600" dirty="0" err="1" smtClean="0">
                <a:latin typeface="Arial Unicode MS" pitchFamily="34" charset="-128"/>
              </a:rPr>
              <a:t>communication</a:t>
            </a:r>
            <a:r>
              <a:rPr lang="it-IT" sz="1600" dirty="0" smtClean="0">
                <a:latin typeface="Arial Unicode MS" pitchFamily="34" charset="-128"/>
              </a:rPr>
              <a:t> network</a:t>
            </a: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Clock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jitter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, and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phase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and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latency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control</a:t>
            </a:r>
          </a:p>
          <a:p>
            <a:pPr marL="800100" lvl="1" indent="-342900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At the FE,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but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also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at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TELL40 and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between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S-TFC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boards</a:t>
            </a:r>
            <a:endParaRPr lang="it-IT" sz="1600" dirty="0" smtClean="0">
              <a:latin typeface="Arial Unicode MS" pitchFamily="34" charset="-128"/>
              <a:sym typeface="Wingdings" pitchFamily="2" charset="2"/>
            </a:endParaRP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Partitioning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to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allow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running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with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any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ensemble and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parallel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partitions</a:t>
            </a:r>
            <a:endParaRPr lang="it-IT" sz="1600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LHC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interfaces</a:t>
            </a:r>
            <a:endParaRPr lang="it-IT" sz="1600" dirty="0" smtClean="0">
              <a:latin typeface="Arial Unicode MS" pitchFamily="34" charset="-128"/>
              <a:sym typeface="Wingdings" pitchFamily="2" charset="2"/>
            </a:endParaRP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Events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rate control </a:t>
            </a: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Low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-Level-Trigger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input</a:t>
            </a: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Support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for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old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TTC-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based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distribution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system</a:t>
            </a:r>
            <a:endParaRPr lang="it-IT" sz="1600" dirty="0" smtClean="0">
              <a:latin typeface="Arial Unicode MS" pitchFamily="34" charset="-128"/>
              <a:sym typeface="Wingdings" pitchFamily="2" charset="2"/>
            </a:endParaRP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Destination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control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for the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event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packets</a:t>
            </a:r>
            <a:endParaRPr lang="it-IT" sz="1600" dirty="0" smtClean="0">
              <a:latin typeface="Arial Unicode MS" pitchFamily="34" charset="-128"/>
              <a:sym typeface="Wingdings" pitchFamily="2" charset="2"/>
            </a:endParaRP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Sub-detectors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calibration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triggers</a:t>
            </a:r>
            <a:endParaRPr lang="it-IT" sz="1600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S-ODIN data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bank</a:t>
            </a:r>
            <a:endParaRPr lang="it-IT" sz="1600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 marL="800100" lvl="1" indent="-342900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Infomation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about</a:t>
            </a:r>
            <a:r>
              <a:rPr lang="it-IT" sz="1600" dirty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transmitted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events</a:t>
            </a:r>
            <a:endParaRPr lang="it-IT" sz="1600" dirty="0" smtClean="0">
              <a:latin typeface="Arial Unicode MS" pitchFamily="34" charset="-128"/>
              <a:sym typeface="Wingdings" pitchFamily="2" charset="2"/>
            </a:endParaRP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Test-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bench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support</a:t>
            </a:r>
            <a:endParaRPr lang="it-IT" sz="1600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7289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219" y="691561"/>
            <a:ext cx="4128598" cy="5660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743200" y="274638"/>
            <a:ext cx="5943599" cy="466142"/>
          </a:xfrm>
        </p:spPr>
        <p:txBody>
          <a:bodyPr/>
          <a:lstStyle/>
          <a:p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S-TFC system at a glance</a:t>
            </a:r>
            <a:endParaRPr lang="en-US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" name="Bent-Up Arrow 29"/>
          <p:cNvSpPr/>
          <p:nvPr/>
        </p:nvSpPr>
        <p:spPr>
          <a:xfrm>
            <a:off x="2107096" y="5440296"/>
            <a:ext cx="1212407" cy="692816"/>
          </a:xfrm>
          <a:prstGeom prst="bentUpArrow">
            <a:avLst>
              <a:gd name="adj1" fmla="val 18724"/>
              <a:gd name="adj2" fmla="val 20876"/>
              <a:gd name="adj3" fmla="val 23625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2176252" y="5659926"/>
            <a:ext cx="865441" cy="307777"/>
          </a:xfrm>
          <a:prstGeom prst="rect">
            <a:avLst/>
          </a:prstGeom>
          <a:solidFill>
            <a:schemeClr val="bg1"/>
          </a:solidFill>
          <a:ln w="28575">
            <a:solidFill>
              <a:srgbClr val="0066FF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it-IT" sz="1400" b="1" dirty="0" smtClean="0">
                <a:solidFill>
                  <a:srgbClr val="0066FF"/>
                </a:solidFill>
                <a:latin typeface="Arial Unicode MS" pitchFamily="34" charset="-128"/>
              </a:rPr>
              <a:t>DATA</a:t>
            </a:r>
            <a:endParaRPr lang="it-IT" sz="1400" b="1" dirty="0" smtClean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3682475" y="4854590"/>
            <a:ext cx="865441" cy="307777"/>
          </a:xfrm>
          <a:prstGeom prst="rect">
            <a:avLst/>
          </a:prstGeom>
          <a:solidFill>
            <a:schemeClr val="bg1"/>
          </a:solidFill>
          <a:ln w="28575">
            <a:solidFill>
              <a:srgbClr val="0066FF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it-IT" sz="1400" b="1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DATA</a:t>
            </a:r>
          </a:p>
        </p:txBody>
      </p:sp>
      <p:sp>
        <p:nvSpPr>
          <p:cNvPr id="36" name="Down Arrow 35"/>
          <p:cNvSpPr/>
          <p:nvPr/>
        </p:nvSpPr>
        <p:spPr>
          <a:xfrm rot="14971071">
            <a:off x="3661927" y="1407151"/>
            <a:ext cx="228600" cy="718457"/>
          </a:xfrm>
          <a:prstGeom prst="downArrow">
            <a:avLst/>
          </a:prstGeom>
          <a:solidFill>
            <a:srgbClr val="0066FF">
              <a:alpha val="22000"/>
            </a:srgbClr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Down Arrow 37"/>
          <p:cNvSpPr/>
          <p:nvPr/>
        </p:nvSpPr>
        <p:spPr>
          <a:xfrm rot="16562237">
            <a:off x="4003177" y="3195776"/>
            <a:ext cx="237652" cy="1203926"/>
          </a:xfrm>
          <a:prstGeom prst="downArrow">
            <a:avLst/>
          </a:prstGeom>
          <a:solidFill>
            <a:srgbClr val="FF6600">
              <a:alpha val="22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Bent-Up Arrow 33"/>
          <p:cNvSpPr/>
          <p:nvPr/>
        </p:nvSpPr>
        <p:spPr>
          <a:xfrm>
            <a:off x="3636371" y="2474259"/>
            <a:ext cx="1442775" cy="2850749"/>
          </a:xfrm>
          <a:prstGeom prst="bentUpArrow">
            <a:avLst>
              <a:gd name="adj1" fmla="val 8892"/>
              <a:gd name="adj2" fmla="val 10151"/>
              <a:gd name="adj3" fmla="val 14240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182203" y="704697"/>
            <a:ext cx="4940864" cy="1169551"/>
          </a:xfrm>
          <a:prstGeom prst="rect">
            <a:avLst/>
          </a:prstGeom>
          <a:solidFill>
            <a:schemeClr val="bg1"/>
          </a:solidFill>
          <a:ln w="28575">
            <a:solidFill>
              <a:srgbClr val="0066FF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S-ODIN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responsible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for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ontrolling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upgraded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readout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system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Distributing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timing and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synchronous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commands</a:t>
            </a:r>
            <a:endParaRPr lang="it-IT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Manages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the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dispatching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of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events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to the EFF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Rate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regulates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the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system</a:t>
            </a:r>
            <a:endParaRPr lang="it-IT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Support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old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TTC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system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: </a:t>
            </a:r>
            <a:r>
              <a:rPr lang="it-IT" sz="1400" i="1" u="sng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hybrid</a:t>
            </a:r>
            <a:r>
              <a:rPr lang="it-IT" sz="1400" i="1" u="sng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i="1" u="sng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system</a:t>
            </a:r>
            <a:r>
              <a:rPr lang="it-IT" sz="1400" i="1" u="sng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!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828661" y="3206990"/>
            <a:ext cx="4097383" cy="1600438"/>
          </a:xfrm>
          <a:prstGeom prst="rect">
            <a:avLst/>
          </a:prstGeom>
          <a:solidFill>
            <a:schemeClr val="bg1"/>
          </a:solidFill>
          <a:ln w="28575"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SOL40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responsible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for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interfacing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FE+TELL40 </a:t>
            </a:r>
            <a:r>
              <a:rPr lang="it-IT" sz="1400" u="sng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slice</a:t>
            </a:r>
            <a:r>
              <a:rPr lang="it-IT" sz="14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 S-ODIN</a:t>
            </a:r>
            <a:endParaRPr lang="it-IT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Fan-out TFC information to TELL40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Fan-in THROTTLE information from TELL40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Distributes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TFC information to FE 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Distributes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ECS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configuration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data to FE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Receives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ECS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monitoring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data from FE</a:t>
            </a:r>
          </a:p>
        </p:txBody>
      </p:sp>
      <p:sp>
        <p:nvSpPr>
          <p:cNvPr id="13" name="Down Arrow 12"/>
          <p:cNvSpPr/>
          <p:nvPr/>
        </p:nvSpPr>
        <p:spPr>
          <a:xfrm rot="16200000">
            <a:off x="6125263" y="1566763"/>
            <a:ext cx="237652" cy="1203926"/>
          </a:xfrm>
          <a:prstGeom prst="downArrow">
            <a:avLst/>
          </a:prstGeom>
          <a:solidFill>
            <a:srgbClr val="0066FF">
              <a:alpha val="22000"/>
            </a:srgbClr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6954592" y="1997642"/>
            <a:ext cx="1305744" cy="307777"/>
          </a:xfrm>
          <a:prstGeom prst="rect">
            <a:avLst/>
          </a:prstGeom>
          <a:solidFill>
            <a:schemeClr val="bg1"/>
          </a:solidFill>
          <a:ln w="28575">
            <a:solidFill>
              <a:srgbClr val="0066FF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it-IT" sz="1400" b="1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STORAGE</a:t>
            </a:r>
          </a:p>
        </p:txBody>
      </p:sp>
    </p:spTree>
    <p:extLst>
      <p:ext uri="{BB962C8B-B14F-4D97-AF65-F5344CB8AC3E}">
        <p14:creationId xmlns:p14="http://schemas.microsoft.com/office/powerpoint/2010/main" val="320357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S-TFC concept reminder 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988" y="904220"/>
            <a:ext cx="5036024" cy="59447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err="1" smtClean="0">
                <a:latin typeface="Arial Unicode MS" pitchFamily="34" charset="-128"/>
              </a:rPr>
              <a:t>Partitioning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03583" y="1557216"/>
            <a:ext cx="8107017" cy="459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it-IT" sz="20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Partitioning</a:t>
            </a:r>
            <a:r>
              <a:rPr lang="it-IT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0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is</a:t>
            </a:r>
            <a:r>
              <a:rPr lang="it-IT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0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assured</a:t>
            </a:r>
            <a:r>
              <a:rPr lang="it-IT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by </a:t>
            </a:r>
            <a:r>
              <a:rPr lang="it-IT" sz="20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having</a:t>
            </a:r>
            <a:r>
              <a:rPr lang="it-IT" sz="2000" dirty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  <a:endParaRPr lang="it-IT" sz="20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ts val="0"/>
              </a:spcBef>
              <a:buFont typeface="Arial" charset="0"/>
              <a:buNone/>
            </a:pPr>
            <a:endParaRPr lang="it-IT" sz="20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Many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instances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S-ODIN inside 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main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FPGA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Only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one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is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LHCb Master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endParaRPr lang="it-IT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Switching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is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done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inside 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main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FPGA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Simply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ensure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that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TFC information are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sent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to right output 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endParaRPr lang="it-IT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TFC+ECSInterface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«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interfaces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 S-ODIN with 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partitioned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FE+TELL40 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slice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(s)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Logical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distribution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TFC+ECSInterfaces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TELL40s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crates</a:t>
            </a:r>
            <a:endParaRPr lang="it-IT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endParaRPr lang="it-IT" sz="1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Important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to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respect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«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logical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concept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 of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partitioning</a:t>
            </a:r>
            <a:endParaRPr lang="it-IT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2">
              <a:spcBef>
                <a:spcPts val="0"/>
              </a:spcBef>
              <a:buFont typeface="Wingdings"/>
              <a:buChar char="à"/>
            </a:pP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Should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not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span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over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different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sub-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systems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with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same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TFC+ECSInterface…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Need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at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least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one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dedicated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TFC+ECSInterface for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each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sub-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system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endParaRPr lang="it-IT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78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err="1" smtClean="0">
                <a:latin typeface="Arial Unicode MS" pitchFamily="34" charset="-128"/>
              </a:rPr>
              <a:t>Outline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98080" y="1669953"/>
            <a:ext cx="8271414" cy="415498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2400" dirty="0" err="1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M</a:t>
            </a:r>
            <a:r>
              <a:rPr lang="it-IT" sz="24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odifications</a:t>
            </a:r>
            <a:r>
              <a:rPr lang="it-IT" sz="24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in </a:t>
            </a:r>
            <a:r>
              <a:rPr lang="it-IT" sz="2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SOL40-TELL40 </a:t>
            </a:r>
            <a:r>
              <a:rPr lang="it-IT" sz="2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protocol</a:t>
            </a:r>
            <a:endParaRPr lang="it-IT" sz="2400" dirty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endParaRPr lang="it-IT" sz="2400" dirty="0" smtClean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24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First </a:t>
            </a:r>
            <a:r>
              <a:rPr lang="it-IT" sz="24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version</a:t>
            </a:r>
            <a:r>
              <a:rPr lang="it-IT" sz="24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of </a:t>
            </a:r>
            <a:r>
              <a:rPr lang="it-IT" sz="2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S-ODIN firmware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2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Block</a:t>
            </a:r>
            <a:r>
              <a:rPr lang="it-IT" sz="2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diagram</a:t>
            </a:r>
            <a:endParaRPr lang="it-IT" sz="2400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2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Latency</a:t>
            </a:r>
            <a:endParaRPr lang="it-IT" sz="2400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2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Plans</a:t>
            </a:r>
            <a:r>
              <a:rPr lang="it-IT" sz="2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</a:p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endParaRPr lang="it-IT" sz="2400" dirty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24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TFC</a:t>
            </a:r>
            <a:r>
              <a:rPr lang="it-IT" sz="2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simulation</a:t>
            </a:r>
            <a:r>
              <a:rPr lang="it-IT" sz="24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testbench</a:t>
            </a:r>
            <a:endParaRPr lang="it-IT" sz="2400" dirty="0" smtClean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2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Requirements</a:t>
            </a:r>
            <a:endParaRPr lang="it-IT" sz="2400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2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Status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2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Plans</a:t>
            </a:r>
            <a:endParaRPr lang="it-IT" sz="2400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2391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«BX VETO»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66929" y="1484343"/>
            <a:ext cx="8219871" cy="472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Font typeface="Arial" charset="0"/>
              <a:buNone/>
            </a:pPr>
            <a:r>
              <a:rPr lang="en-US" sz="20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S-ODIN vetoes the readout of an event</a:t>
            </a: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u="sng" dirty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u="sng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u="sng" dirty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u="sng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r>
              <a:rPr lang="en-US" sz="20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Based on filling scheme</a:t>
            </a:r>
          </a:p>
          <a:p>
            <a:pPr algn="ctr">
              <a:spcBef>
                <a:spcPts val="0"/>
              </a:spcBef>
              <a:buFont typeface="Wingdings"/>
              <a:buChar char="à"/>
            </a:pPr>
            <a:r>
              <a:rPr lang="en-US" sz="16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Used to control the rate of readout while &lt; 30MHz</a:t>
            </a:r>
          </a:p>
          <a:p>
            <a:pPr algn="ctr">
              <a:spcBef>
                <a:spcPts val="0"/>
              </a:spcBef>
              <a:buFont typeface="Wingdings"/>
              <a:buChar char="à"/>
            </a:pPr>
            <a:r>
              <a:rPr lang="en-US" sz="1600" u="sng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INDEPENDENT FROM LLT DECISION!</a:t>
            </a:r>
            <a:endParaRPr lang="en-US" sz="1600" u="sng" dirty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r>
              <a:rPr lang="en-US" sz="20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FE can use this info to recuperate time for processing events</a:t>
            </a:r>
          </a:p>
          <a:p>
            <a:pPr algn="ctr">
              <a:spcBef>
                <a:spcPts val="0"/>
              </a:spcBef>
              <a:buFont typeface="Wingdings"/>
              <a:buChar char="à"/>
            </a:pPr>
            <a:r>
              <a:rPr lang="en-US" sz="16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Only header for vetoed events</a:t>
            </a:r>
          </a:p>
          <a:p>
            <a:pPr algn="ctr">
              <a:spcBef>
                <a:spcPts val="0"/>
              </a:spcBef>
              <a:buFont typeface="Wingdings"/>
              <a:buChar char="à"/>
            </a:pPr>
            <a:r>
              <a:rPr lang="en-US" sz="16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Flexible packing of data into GBT frame</a:t>
            </a:r>
            <a:endParaRPr lang="en-US" sz="1600" dirty="0" smtClean="0">
              <a:solidFill>
                <a:srgbClr val="0066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4484912" y="2046518"/>
            <a:ext cx="228600" cy="718457"/>
          </a:xfrm>
          <a:prstGeom prst="downArrow">
            <a:avLst/>
          </a:prstGeom>
          <a:solidFill>
            <a:srgbClr val="0066FF">
              <a:alpha val="2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4484908" y="4097528"/>
            <a:ext cx="228600" cy="718457"/>
          </a:xfrm>
          <a:prstGeom prst="downArrow">
            <a:avLst/>
          </a:prstGeom>
          <a:solidFill>
            <a:srgbClr val="0066FF">
              <a:alpha val="2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 rot="1144385">
            <a:off x="4376609" y="1324101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@ 40 MHz</a:t>
            </a:r>
            <a:endParaRPr lang="it-IT" sz="2800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93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66929" y="1507788"/>
            <a:ext cx="8219871" cy="472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S-ODIN receives decisions from LLT 	          Special triggers</a:t>
            </a: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S-ODIN aligns and applies priority scheme on trigger types</a:t>
            </a: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S-ODIN sends out a “</a:t>
            </a:r>
            <a:r>
              <a:rPr lang="en-US" sz="20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LLTyes</a:t>
            </a:r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” to TELL40 at </a:t>
            </a:r>
          </a:p>
          <a:p>
            <a:pPr algn="ctr">
              <a:spcBef>
                <a:spcPts val="0"/>
              </a:spcBef>
              <a:buFont typeface="Arial" charset="0"/>
              <a:buNone/>
            </a:pPr>
            <a:r>
              <a:rPr lang="en-US" sz="2000" u="sng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</a:t>
            </a:r>
            <a:r>
              <a:rPr lang="en-US" sz="2000" u="sng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fixed latency </a:t>
            </a:r>
            <a:r>
              <a:rPr lang="en-US" sz="2000" u="sng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wrt</a:t>
            </a:r>
            <a:r>
              <a:rPr lang="en-US" sz="2000" u="sng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BXID!</a:t>
            </a: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ts val="0"/>
              </a:spcBef>
              <a:buFont typeface="Arial" charset="0"/>
              <a:buNone/>
            </a:pPr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567662" y="3660014"/>
            <a:ext cx="2531742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000" dirty="0" smtClean="0">
                <a:latin typeface="Arial Unicode MS" pitchFamily="34" charset="-128"/>
              </a:rPr>
              <a:t>Rate </a:t>
            </a:r>
            <a:r>
              <a:rPr lang="it-IT" sz="2000" dirty="0" err="1" smtClean="0">
                <a:latin typeface="Arial Unicode MS" pitchFamily="34" charset="-128"/>
              </a:rPr>
              <a:t>regulation</a:t>
            </a:r>
            <a:endParaRPr lang="it-IT" sz="2000" dirty="0" smtClean="0">
              <a:latin typeface="Arial Unicode MS" pitchFamily="34" charset="-128"/>
            </a:endParaRPr>
          </a:p>
          <a:p>
            <a:pPr algn="ctr"/>
            <a:r>
              <a:rPr lang="it-IT" sz="1400" dirty="0" smtClean="0">
                <a:latin typeface="Arial Unicode MS" pitchFamily="34" charset="-128"/>
              </a:rPr>
              <a:t>(</a:t>
            </a:r>
            <a:r>
              <a:rPr lang="it-IT" sz="1400" dirty="0" err="1" smtClean="0">
                <a:latin typeface="Arial Unicode MS" pitchFamily="34" charset="-128"/>
              </a:rPr>
              <a:t>next</a:t>
            </a:r>
            <a:r>
              <a:rPr lang="it-IT" sz="1400" dirty="0" smtClean="0">
                <a:latin typeface="Arial Unicode MS" pitchFamily="34" charset="-128"/>
              </a:rPr>
              <a:t> slide)</a:t>
            </a:r>
            <a:endParaRPr lang="it-IT" sz="1400" dirty="0">
              <a:latin typeface="Arial Unicode MS" pitchFamily="34" charset="-128"/>
            </a:endParaRPr>
          </a:p>
        </p:txBody>
      </p:sp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err="1" smtClean="0">
                <a:latin typeface="Arial Unicode MS" pitchFamily="34" charset="-128"/>
              </a:rPr>
              <a:t>Sending</a:t>
            </a:r>
            <a:r>
              <a:rPr lang="it-IT" sz="2800" dirty="0" smtClean="0">
                <a:latin typeface="Arial Unicode MS" pitchFamily="34" charset="-128"/>
              </a:rPr>
              <a:t> a «</a:t>
            </a:r>
            <a:r>
              <a:rPr lang="it-IT" sz="2800" dirty="0" err="1" smtClean="0">
                <a:latin typeface="Arial Unicode MS" pitchFamily="34" charset="-128"/>
              </a:rPr>
              <a:t>LLTyes</a:t>
            </a:r>
            <a:r>
              <a:rPr lang="it-IT" sz="2800" dirty="0" smtClean="0">
                <a:latin typeface="Arial Unicode MS" pitchFamily="34" charset="-128"/>
              </a:rPr>
              <a:t>»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6570292" y="2013859"/>
            <a:ext cx="228600" cy="718457"/>
          </a:xfrm>
          <a:prstGeom prst="downArrow">
            <a:avLst/>
          </a:prstGeom>
          <a:solidFill>
            <a:srgbClr val="0066FF">
              <a:alpha val="2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4484908" y="3603212"/>
            <a:ext cx="228600" cy="718457"/>
          </a:xfrm>
          <a:prstGeom prst="downArrow">
            <a:avLst/>
          </a:prstGeom>
          <a:solidFill>
            <a:srgbClr val="0066FF">
              <a:alpha val="2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 rot="2111698">
            <a:off x="4771030" y="1246177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@ 40 MHz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2389974" y="2035428"/>
            <a:ext cx="228600" cy="718457"/>
          </a:xfrm>
          <a:prstGeom prst="downArrow">
            <a:avLst/>
          </a:prstGeom>
          <a:solidFill>
            <a:srgbClr val="0066FF">
              <a:alpha val="2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own Arrow 13"/>
          <p:cNvSpPr/>
          <p:nvPr/>
        </p:nvSpPr>
        <p:spPr>
          <a:xfrm>
            <a:off x="6331004" y="2016910"/>
            <a:ext cx="228600" cy="718457"/>
          </a:xfrm>
          <a:prstGeom prst="downArrow">
            <a:avLst/>
          </a:prstGeom>
          <a:solidFill>
            <a:srgbClr val="0066FF">
              <a:alpha val="2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wn Arrow 14"/>
          <p:cNvSpPr/>
          <p:nvPr/>
        </p:nvSpPr>
        <p:spPr>
          <a:xfrm>
            <a:off x="6799243" y="2018336"/>
            <a:ext cx="228600" cy="718457"/>
          </a:xfrm>
          <a:prstGeom prst="downArrow">
            <a:avLst/>
          </a:prstGeom>
          <a:solidFill>
            <a:srgbClr val="0066FF">
              <a:alpha val="2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own Arrow 15"/>
          <p:cNvSpPr/>
          <p:nvPr/>
        </p:nvSpPr>
        <p:spPr>
          <a:xfrm rot="16200000">
            <a:off x="3053343" y="3603212"/>
            <a:ext cx="228600" cy="718457"/>
          </a:xfrm>
          <a:prstGeom prst="downArrow">
            <a:avLst/>
          </a:prstGeom>
          <a:solidFill>
            <a:srgbClr val="0066FF">
              <a:alpha val="2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44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Rate </a:t>
            </a:r>
            <a:r>
              <a:rPr lang="it-IT" sz="2800" dirty="0" err="1" smtClean="0">
                <a:latin typeface="Arial Unicode MS" pitchFamily="34" charset="-128"/>
              </a:rPr>
              <a:t>regulation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955497" y="1507788"/>
            <a:ext cx="7359561" cy="472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TELL40 raises the throttle bit</a:t>
            </a:r>
            <a:endParaRPr lang="en-US" sz="2000" dirty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ts val="0"/>
              </a:spcBef>
              <a:buFont typeface="Arial" charset="0"/>
              <a:buNone/>
            </a:pPr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SOL40 compiles a </a:t>
            </a:r>
          </a:p>
          <a:p>
            <a:pPr>
              <a:spcBef>
                <a:spcPts val="0"/>
              </a:spcBef>
              <a:buFont typeface="Arial" charset="0"/>
              <a:buNone/>
            </a:pPr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throttle word with BXID </a:t>
            </a:r>
          </a:p>
          <a:p>
            <a:pPr>
              <a:spcBef>
                <a:spcPts val="0"/>
              </a:spcBef>
              <a:buFont typeface="Arial" charset="0"/>
              <a:buNone/>
            </a:pPr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and sends it to S-ODIN</a:t>
            </a: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endParaRPr lang="en-US" sz="20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ts val="0"/>
              </a:spcBef>
              <a:buFont typeface="Arial" charset="0"/>
              <a:buNone/>
            </a:pPr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S-ODIN rejects event(s) until throttle is released</a:t>
            </a:r>
          </a:p>
          <a:p>
            <a:pPr algn="ctr">
              <a:spcBef>
                <a:spcPts val="0"/>
              </a:spcBef>
              <a:buFont typeface="Arial" charset="0"/>
              <a:buNone/>
            </a:pPr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 In practice: </a:t>
            </a:r>
            <a:r>
              <a:rPr lang="en-US" sz="2000" u="sng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the subsequent “</a:t>
            </a:r>
            <a:r>
              <a:rPr lang="en-US" sz="2000" u="sng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LLTyes</a:t>
            </a:r>
            <a:r>
              <a:rPr lang="en-US" sz="2000" u="sng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”(s) become “</a:t>
            </a:r>
            <a:r>
              <a:rPr lang="en-US" sz="2000" u="sng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LLTno</a:t>
            </a:r>
            <a:r>
              <a:rPr lang="en-US" sz="2000" u="sng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”(s)!</a:t>
            </a:r>
            <a:endParaRPr lang="en-US" sz="2000" u="sng" dirty="0" smtClean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2864655" y="1934039"/>
            <a:ext cx="228600" cy="718457"/>
          </a:xfrm>
          <a:prstGeom prst="downArrow">
            <a:avLst/>
          </a:prstGeom>
          <a:solidFill>
            <a:srgbClr val="0066FF">
              <a:alpha val="2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2874539" y="3968685"/>
            <a:ext cx="228600" cy="718457"/>
          </a:xfrm>
          <a:prstGeom prst="downArrow">
            <a:avLst/>
          </a:prstGeom>
          <a:solidFill>
            <a:srgbClr val="0066FF">
              <a:alpha val="2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 rot="1144385">
            <a:off x="3988682" y="1324101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@ 40 MHz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5905939" y="3366665"/>
            <a:ext cx="228600" cy="1313956"/>
          </a:xfrm>
          <a:prstGeom prst="downArrow">
            <a:avLst/>
          </a:prstGeom>
          <a:solidFill>
            <a:srgbClr val="0066FF">
              <a:alpha val="2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4450609" y="2684458"/>
            <a:ext cx="3134105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000" dirty="0" smtClean="0">
                <a:latin typeface="Arial Unicode MS" pitchFamily="34" charset="-128"/>
              </a:rPr>
              <a:t>MEP </a:t>
            </a:r>
            <a:r>
              <a:rPr lang="it-IT" sz="2000" dirty="0" err="1" smtClean="0">
                <a:latin typeface="Arial Unicode MS" pitchFamily="34" charset="-128"/>
              </a:rPr>
              <a:t>request</a:t>
            </a:r>
            <a:r>
              <a:rPr lang="it-IT" sz="2000" dirty="0" smtClean="0">
                <a:latin typeface="Arial Unicode MS" pitchFamily="34" charset="-128"/>
              </a:rPr>
              <a:t> </a:t>
            </a:r>
            <a:r>
              <a:rPr lang="it-IT" sz="2000" dirty="0" err="1" smtClean="0">
                <a:latin typeface="Arial Unicode MS" pitchFamily="34" charset="-128"/>
              </a:rPr>
              <a:t>scheme</a:t>
            </a:r>
            <a:endParaRPr lang="it-IT" sz="2000" dirty="0" smtClean="0">
              <a:latin typeface="Arial Unicode MS" pitchFamily="34" charset="-128"/>
            </a:endParaRPr>
          </a:p>
          <a:p>
            <a:pPr algn="ctr"/>
            <a:r>
              <a:rPr lang="it-IT" sz="1400" dirty="0" smtClean="0">
                <a:latin typeface="Arial Unicode MS" pitchFamily="34" charset="-128"/>
              </a:rPr>
              <a:t>(</a:t>
            </a:r>
            <a:r>
              <a:rPr lang="it-IT" sz="1400" dirty="0" err="1" smtClean="0">
                <a:latin typeface="Arial Unicode MS" pitchFamily="34" charset="-128"/>
              </a:rPr>
              <a:t>next</a:t>
            </a:r>
            <a:r>
              <a:rPr lang="it-IT" sz="1400" dirty="0" smtClean="0">
                <a:latin typeface="Arial Unicode MS" pitchFamily="34" charset="-128"/>
              </a:rPr>
              <a:t> slide)</a:t>
            </a:r>
            <a:endParaRPr lang="it-IT" sz="1400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720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S-TFC </a:t>
            </a:r>
            <a:r>
              <a:rPr lang="it-IT" sz="2800" dirty="0" err="1" smtClean="0">
                <a:latin typeface="Arial Unicode MS" pitchFamily="34" charset="-128"/>
              </a:rPr>
              <a:t>readout</a:t>
            </a:r>
            <a:r>
              <a:rPr lang="it-IT" sz="2800" dirty="0" smtClean="0">
                <a:latin typeface="Arial Unicode MS" pitchFamily="34" charset="-128"/>
              </a:rPr>
              <a:t> control </a:t>
            </a:r>
            <a:r>
              <a:rPr lang="it-IT" sz="2800" dirty="0" err="1" smtClean="0">
                <a:latin typeface="Arial Unicode MS" pitchFamily="34" charset="-128"/>
              </a:rPr>
              <a:t>sequences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66929" y="4994354"/>
            <a:ext cx="8219871" cy="1214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“BX VETO”</a:t>
            </a:r>
          </a:p>
          <a:p>
            <a:pPr>
              <a:spcBef>
                <a:spcPts val="0"/>
              </a:spcBef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Based </a:t>
            </a:r>
            <a:r>
              <a:rPr lang="en-US" sz="14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excusively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on filling scheme, processing of that particular event is inhibited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Only header (or few bits) in data word if this bit is set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Allows “recuperating” buffer space in a LHC-synchronous way if taken into account</a:t>
            </a:r>
            <a:endParaRPr lang="en-US" sz="1200" dirty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78625" y="2382050"/>
            <a:ext cx="8219871" cy="155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“FE RESETS”</a:t>
            </a:r>
          </a:p>
          <a:p>
            <a:pPr>
              <a:spcBef>
                <a:spcPts val="0"/>
              </a:spcBef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Bit set for one clock cycle in TFC word</a:t>
            </a:r>
          </a:p>
          <a:p>
            <a:pPr>
              <a:spcBef>
                <a:spcPts val="0"/>
              </a:spcBef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Reset of FE operational logic for data processing, formatting, transmission…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Should not touch the internal bunch counter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FE electronics should be back </a:t>
            </a:r>
            <a:r>
              <a:rPr lang="en-US" sz="1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asap</a:t>
            </a: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: </a:t>
            </a:r>
          </a:p>
          <a:p>
            <a:pPr lvl="2">
              <a:spcBef>
                <a:spcPts val="0"/>
              </a:spcBef>
              <a:buFont typeface="Wingdings"/>
              <a:buChar char="à"/>
            </a:pP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S-ODIN will ensure no data is being accepted during the FE reset process </a:t>
            </a:r>
          </a:p>
          <a:p>
            <a:pPr lvl="2">
              <a:spcBef>
                <a:spcPts val="0"/>
              </a:spcBef>
              <a:buFont typeface="Wingdings"/>
              <a:buChar char="à"/>
            </a:pP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wait to the slowest by setting Header Only bit, i.e. no data is recorded at FE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Reset TELL40 data input logic: the same bit is sent to TELL40 for same BXID </a:t>
            </a:r>
          </a:p>
          <a:p>
            <a:pPr>
              <a:spcBef>
                <a:spcPts val="0"/>
              </a:spcBef>
              <a:buFont typeface="Wingdings"/>
              <a:buChar char="à"/>
            </a:pPr>
            <a:endParaRPr lang="en-US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buFont typeface="Wingdings"/>
              <a:buChar char="à"/>
            </a:pPr>
            <a:endParaRPr lang="en-US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66929" y="1244207"/>
            <a:ext cx="8231567" cy="1137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“BXID” and “BXID Reset”</a:t>
            </a:r>
          </a:p>
          <a:p>
            <a:pPr>
              <a:spcBef>
                <a:spcPts val="0"/>
              </a:spcBef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Every TFC word carries a BXID for synchronicity checks of the system</a:t>
            </a:r>
          </a:p>
          <a:p>
            <a:pPr>
              <a:spcBef>
                <a:spcPts val="0"/>
              </a:spcBef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A BXID Reset is sent at every turn of the LHC (orbit pulse)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Should only reset the internal bunch counter of the FE</a:t>
            </a:r>
          </a:p>
          <a:p>
            <a:pPr>
              <a:spcBef>
                <a:spcPts val="0"/>
              </a:spcBef>
              <a:buFont typeface="Wingdings"/>
              <a:buChar char="à"/>
            </a:pPr>
            <a:endParaRPr lang="en-US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466929" y="4095491"/>
            <a:ext cx="8400446" cy="877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“HEADER ONLY”</a:t>
            </a:r>
          </a:p>
          <a:p>
            <a:pPr>
              <a:spcBef>
                <a:spcPts val="0"/>
              </a:spcBef>
            </a:pPr>
            <a:r>
              <a:rPr lang="en-US" sz="14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Idling the system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: only header (or few bits) in data word if this bit is set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Multiple purposes: set it during reset sequence, during NZS transmission, during TAE mode…</a:t>
            </a:r>
            <a:endParaRPr lang="en-US" sz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65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40097" y="1237642"/>
            <a:ext cx="8219871" cy="1805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“CALIBRATION TYPE” COMMAND</a:t>
            </a:r>
          </a:p>
          <a:p>
            <a:pPr>
              <a:spcBef>
                <a:spcPts val="0"/>
              </a:spcBef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Used to take data with special trigger pulses (periodic, calibration)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Dedicated 4 bits: i.e. 4 different calibration commands possible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Dynamic association to be used for calibration and monitoring</a:t>
            </a:r>
          </a:p>
          <a:p>
            <a:pPr lvl="2">
              <a:spcBef>
                <a:spcPts val="0"/>
              </a:spcBef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Absolute need </a:t>
            </a: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of delays to account for each individual delay in the detectors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S-ODIN overrides LLT decision at TELL40</a:t>
            </a:r>
          </a:p>
          <a:p>
            <a:pPr lvl="2">
              <a:spcBef>
                <a:spcPts val="0"/>
              </a:spcBef>
              <a:buFont typeface="Arial" pitchFamily="34" charset="0"/>
              <a:buChar char="•"/>
            </a:pPr>
            <a:r>
              <a:rPr lang="en-US" sz="1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P</a:t>
            </a: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eriodic or calibration higher priority (but lower rate, max 11.245kHz each!)</a:t>
            </a:r>
            <a:endParaRPr lang="en-US" sz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540097" y="2833338"/>
            <a:ext cx="8219871" cy="2007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“NZS MODE”</a:t>
            </a:r>
          </a:p>
          <a:p>
            <a:pPr>
              <a:spcBef>
                <a:spcPts val="0"/>
              </a:spcBef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Read out (all) FE channels non-zero suppressed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Packing of full set of bits in many consecutive GBT frames: 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US" sz="1200" u="sng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Needs buffering at FE (same buffer as data or different buffer?)</a:t>
            </a:r>
          </a:p>
          <a:p>
            <a:pPr>
              <a:spcBef>
                <a:spcPts val="0"/>
              </a:spcBef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Possible to have also multi-NZS readout: </a:t>
            </a:r>
            <a:r>
              <a:rPr lang="en-US" sz="1400" i="1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consecutive NZS events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it-IT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S-ODIN </a:t>
            </a:r>
            <a:r>
              <a:rPr lang="it-IT" sz="1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will</a:t>
            </a:r>
            <a:r>
              <a:rPr lang="it-IT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take care of </a:t>
            </a:r>
            <a:r>
              <a:rPr lang="it-IT" sz="1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setting</a:t>
            </a:r>
            <a:r>
              <a:rPr lang="it-IT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Header</a:t>
            </a:r>
            <a:r>
              <a:rPr lang="it-IT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Only</a:t>
            </a:r>
            <a:r>
              <a:rPr lang="it-IT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bit for a </a:t>
            </a:r>
            <a:r>
              <a:rPr lang="it-IT" sz="1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defined</a:t>
            </a:r>
            <a:r>
              <a:rPr lang="it-IT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set of clock </a:t>
            </a:r>
            <a:r>
              <a:rPr lang="it-IT" sz="1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cycles</a:t>
            </a:r>
            <a:r>
              <a:rPr lang="it-IT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later</a:t>
            </a:r>
            <a:r>
              <a:rPr lang="it-IT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to </a:t>
            </a:r>
            <a:r>
              <a:rPr lang="it-IT" sz="1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allow</a:t>
            </a:r>
            <a:r>
              <a:rPr lang="it-IT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recuperating</a:t>
            </a:r>
            <a:r>
              <a:rPr lang="it-IT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buffer </a:t>
            </a:r>
            <a:r>
              <a:rPr lang="it-IT" sz="1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space</a:t>
            </a:r>
            <a:r>
              <a:rPr lang="it-IT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 (</a:t>
            </a:r>
            <a:r>
              <a:rPr lang="it-IT" sz="1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programmable</a:t>
            </a:r>
            <a:r>
              <a:rPr lang="it-IT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as</a:t>
            </a:r>
            <a:r>
              <a:rPr lang="it-IT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well</a:t>
            </a:r>
            <a:r>
              <a:rPr lang="it-IT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, to the </a:t>
            </a:r>
            <a:r>
              <a:rPr lang="it-IT" sz="1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slowest</a:t>
            </a:r>
            <a:r>
              <a:rPr lang="it-IT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of the detector)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endParaRPr lang="en-US" sz="1200" dirty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57150" indent="0">
              <a:spcBef>
                <a:spcPts val="0"/>
              </a:spcBef>
              <a:buNone/>
            </a:pPr>
            <a:r>
              <a:rPr lang="en-US" sz="1600" i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W</a:t>
            </a:r>
            <a:r>
              <a:rPr lang="en-US" sz="1600" i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hat are the sub-detector requests in term of NZS? </a:t>
            </a:r>
          </a:p>
          <a:p>
            <a:pPr marL="57150" indent="0">
              <a:spcBef>
                <a:spcPts val="0"/>
              </a:spcBef>
              <a:buNone/>
            </a:pPr>
            <a:r>
              <a:rPr lang="en-US" sz="1600" i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What do you need and what do you want to do?</a:t>
            </a:r>
            <a:endParaRPr lang="it-IT" sz="1600" i="1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538816" y="5160943"/>
            <a:ext cx="8219871" cy="130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“SNAPSHOT”</a:t>
            </a:r>
          </a:p>
          <a:p>
            <a:pPr>
              <a:spcBef>
                <a:spcPts val="0"/>
              </a:spcBef>
            </a:pPr>
            <a:r>
              <a:rPr lang="en-US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ead out all status and counter registers in a “latched” way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Latch monitoring registers on snapshot bit, which is set periodically (programmable) and also single shot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When snapshot bit is received, send all data via ECS field in TFC on best effort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S-TFC </a:t>
            </a:r>
            <a:r>
              <a:rPr lang="it-IT" sz="2800" dirty="0" err="1" smtClean="0">
                <a:latin typeface="Arial Unicode MS" pitchFamily="34" charset="-128"/>
              </a:rPr>
              <a:t>readout</a:t>
            </a:r>
            <a:r>
              <a:rPr lang="it-IT" sz="2800" dirty="0" smtClean="0">
                <a:latin typeface="Arial Unicode MS" pitchFamily="34" charset="-128"/>
              </a:rPr>
              <a:t> control </a:t>
            </a:r>
            <a:r>
              <a:rPr lang="it-IT" sz="2800" dirty="0" err="1" smtClean="0">
                <a:latin typeface="Arial Unicode MS" pitchFamily="34" charset="-128"/>
              </a:rPr>
              <a:t>sequences</a:t>
            </a:r>
            <a:endParaRPr lang="it-IT" sz="2800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060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Timing </a:t>
            </a:r>
            <a:r>
              <a:rPr lang="it-IT" sz="2800" dirty="0" err="1" smtClean="0">
                <a:latin typeface="Arial Unicode MS" pitchFamily="34" charset="-128"/>
              </a:rPr>
              <a:t>distribution</a:t>
            </a:r>
            <a:r>
              <a:rPr lang="it-IT" sz="2800" dirty="0" smtClean="0">
                <a:latin typeface="Arial Unicode MS" pitchFamily="34" charset="-128"/>
              </a:rPr>
              <a:t> 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931365" y="1002115"/>
            <a:ext cx="5327374" cy="738664"/>
          </a:xfrm>
          <a:prstGeom prst="rect">
            <a:avLst/>
          </a:prstGeom>
          <a:noFill/>
          <a:ln w="28575">
            <a:solidFill>
              <a:schemeClr val="accent6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From TFC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point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of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view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,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we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ensure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constant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:</a:t>
            </a:r>
          </a:p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LATENCY: </a:t>
            </a:r>
            <a:r>
              <a:rPr lang="it-IT" sz="1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Alignment</a:t>
            </a: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with BXID</a:t>
            </a:r>
          </a:p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FINE PHASE: </a:t>
            </a:r>
            <a:r>
              <a:rPr lang="it-IT" sz="1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Alignment</a:t>
            </a: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with best </a:t>
            </a:r>
            <a:r>
              <a:rPr lang="it-IT" sz="1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sampling</a:t>
            </a: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point</a:t>
            </a:r>
            <a:endParaRPr lang="it-IT" sz="1400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76" y="1471334"/>
            <a:ext cx="6671734" cy="4476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6156191" y="3047769"/>
            <a:ext cx="2927617" cy="1169551"/>
          </a:xfrm>
          <a:prstGeom prst="rect">
            <a:avLst/>
          </a:prstGeom>
          <a:noFill/>
          <a:ln w="28575">
            <a:solidFill>
              <a:schemeClr val="accent6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Some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resynchronization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mechanisms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envisaged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:</a:t>
            </a:r>
          </a:p>
          <a:p>
            <a:pPr marL="285750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Within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TFC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boards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endParaRPr lang="it-IT" sz="1400" dirty="0">
              <a:latin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With GBT</a:t>
            </a:r>
          </a:p>
          <a:p>
            <a:pPr marL="742950" lvl="1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No impact on FE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itself</a:t>
            </a:r>
            <a:endParaRPr lang="it-IT" sz="1400" dirty="0" smtClean="0">
              <a:latin typeface="Arial Unicode MS" pitchFamily="34" charset="-128"/>
              <a:sym typeface="Wingdings" pitchFamily="2" charset="2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931365" y="3872753"/>
            <a:ext cx="2125362" cy="1358254"/>
          </a:xfrm>
          <a:prstGeom prst="ellipse">
            <a:avLst/>
          </a:prstGeom>
          <a:noFill/>
          <a:ln w="5715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1" idx="1"/>
          </p:cNvCxnSpPr>
          <p:nvPr/>
        </p:nvCxnSpPr>
        <p:spPr>
          <a:xfrm flipH="1">
            <a:off x="1575560" y="4071665"/>
            <a:ext cx="667057" cy="460827"/>
          </a:xfrm>
          <a:prstGeom prst="straightConnector1">
            <a:avLst/>
          </a:prstGeom>
          <a:ln w="38100">
            <a:solidFill>
              <a:srgbClr val="0066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151600" y="4646231"/>
            <a:ext cx="2372497" cy="1231106"/>
          </a:xfrm>
          <a:prstGeom prst="rect">
            <a:avLst/>
          </a:prstGeom>
          <a:solidFill>
            <a:schemeClr val="bg1"/>
          </a:solidFill>
          <a:ln w="38100">
            <a:solidFill>
              <a:srgbClr val="0066FF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sz="1400" u="sng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Loopback</a:t>
            </a:r>
            <a:r>
              <a:rPr lang="it-IT" sz="1400" u="sng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u="sng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mechanism</a:t>
            </a:r>
            <a:r>
              <a:rPr lang="it-IT" sz="1400" u="sng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:</a:t>
            </a:r>
          </a:p>
          <a:p>
            <a:pPr marL="285750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re-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transmit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TFC word back</a:t>
            </a:r>
          </a:p>
          <a:p>
            <a:pPr marL="285750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200" dirty="0" err="1">
                <a:latin typeface="Arial Unicode MS" pitchFamily="34" charset="-128"/>
                <a:sym typeface="Wingdings" pitchFamily="2" charset="2"/>
              </a:rPr>
              <a:t>a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llows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for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latency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measurement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+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monitoring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of TFC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commands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and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synchronization</a:t>
            </a:r>
            <a:endParaRPr lang="it-IT" sz="1200" dirty="0" smtClean="0">
              <a:latin typeface="Arial Unicode MS" pitchFamily="34" charset="-128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3832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4736964" y="381000"/>
            <a:ext cx="3873635" cy="95410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Example of readout mechanism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13939" y="1598508"/>
            <a:ext cx="4012176" cy="3139321"/>
          </a:xfrm>
          <a:prstGeom prst="rect">
            <a:avLst/>
          </a:prstGeom>
          <a:ln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This scheme implies that the GBT bandwidth is exploited to its maximum:</a:t>
            </a:r>
          </a:p>
          <a:p>
            <a:pPr marL="285750" indent="-285750">
              <a:buFont typeface="Wingdings"/>
              <a:buChar char="à"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Pack of events consecutively independently from GBT boundaries</a:t>
            </a:r>
          </a:p>
          <a:p>
            <a:pPr marL="285750" indent="-285750">
              <a:buFont typeface="Wingdings"/>
              <a:buChar char="à"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Needs buffering to keep events stored waiting to be sent off</a:t>
            </a:r>
          </a:p>
          <a:p>
            <a:pPr marL="285750" indent="-285750">
              <a:buFont typeface="Wingdings"/>
              <a:buChar char="à"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Header needs more information than just </a:t>
            </a:r>
            <a:r>
              <a:rPr lang="en-US" sz="16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BXID </a:t>
            </a:r>
            <a:endParaRPr lang="en-US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742950" lvl="1" indent="-285750">
              <a:buFont typeface="Wingdings" pitchFamily="2" charset="2"/>
              <a:buChar char="ü"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length of word, type of word…</a:t>
            </a:r>
          </a:p>
          <a:p>
            <a:pPr marL="285750" indent="-285750">
              <a:buFont typeface="Wingdings"/>
              <a:buChar char="à"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Needs a well-defined truncation scheme and boundaries</a:t>
            </a:r>
            <a:endParaRPr lang="en-US" sz="1600" dirty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83" y="223934"/>
            <a:ext cx="4743401" cy="64657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26441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59" y="695618"/>
            <a:ext cx="8348525" cy="6000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How to decode TFC in FE chips?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5246812" y="4732162"/>
            <a:ext cx="3814356" cy="2031325"/>
          </a:xfrm>
          <a:prstGeom prst="rect">
            <a:avLst/>
          </a:prstGeom>
          <a:solidFill>
            <a:schemeClr val="bg1"/>
          </a:solidFill>
          <a:ln w="12700">
            <a:solidFill>
              <a:srgbClr val="FF6600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Use of </a:t>
            </a:r>
            <a:r>
              <a:rPr lang="it-IT" sz="1600" i="1" dirty="0" smtClean="0">
                <a:solidFill>
                  <a:srgbClr val="7030A0"/>
                </a:solidFill>
                <a:latin typeface="Arial Unicode MS" pitchFamily="34" charset="-128"/>
                <a:sym typeface="Wingdings" pitchFamily="2" charset="2"/>
              </a:rPr>
              <a:t>TFC+ECS </a:t>
            </a:r>
            <a:r>
              <a:rPr lang="it-IT" sz="1600" i="1" dirty="0" err="1" smtClean="0">
                <a:solidFill>
                  <a:srgbClr val="7030A0"/>
                </a:solidFill>
                <a:latin typeface="Arial Unicode MS" pitchFamily="34" charset="-128"/>
                <a:sym typeface="Wingdings" pitchFamily="2" charset="2"/>
              </a:rPr>
              <a:t>GBTs</a:t>
            </a:r>
            <a:r>
              <a:rPr lang="it-IT" sz="1600" i="1" dirty="0" smtClean="0">
                <a:solidFill>
                  <a:srgbClr val="7030A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in FE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is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100% common to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everybody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!! </a:t>
            </a:r>
          </a:p>
          <a:p>
            <a:pPr marL="285750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dashed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lines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indicate the detector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specific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interface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parts</a:t>
            </a:r>
            <a:r>
              <a:rPr lang="it-IT" sz="1400" dirty="0">
                <a:latin typeface="Arial Unicode MS" pitchFamily="34" charset="-128"/>
                <a:sym typeface="Wingdings" pitchFamily="2" charset="2"/>
              </a:rPr>
              <a:t> </a:t>
            </a:r>
            <a:endParaRPr lang="it-IT" sz="1400" dirty="0" smtClean="0">
              <a:latin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please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pay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particular</a:t>
            </a: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care in the clock </a:t>
            </a:r>
            <a:r>
              <a:rPr lang="it-IT" sz="1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transmission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: the TFC clock must be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used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by FE to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transmit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data, i.e.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low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jitter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!</a:t>
            </a:r>
            <a:endParaRPr lang="it-IT" sz="1400" dirty="0">
              <a:latin typeface="Arial Unicode MS" pitchFamily="34" charset="-128"/>
              <a:sym typeface="Wingdings" pitchFamily="2" charset="2"/>
            </a:endParaRPr>
          </a:p>
          <a:p>
            <a:pPr marL="742950" lvl="1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200" dirty="0" err="1">
                <a:latin typeface="Arial Unicode MS" pitchFamily="34" charset="-128"/>
                <a:sym typeface="Wingdings" pitchFamily="2" charset="2"/>
              </a:rPr>
              <a:t>Kapton</a:t>
            </a:r>
            <a:r>
              <a:rPr lang="it-IT" sz="1200" dirty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>
                <a:latin typeface="Arial Unicode MS" pitchFamily="34" charset="-128"/>
                <a:sym typeface="Wingdings" pitchFamily="2" charset="2"/>
              </a:rPr>
              <a:t>cable</a:t>
            </a:r>
            <a:r>
              <a:rPr lang="it-IT" sz="1200" dirty="0">
                <a:latin typeface="Arial Unicode MS" pitchFamily="34" charset="-128"/>
                <a:sym typeface="Wingdings" pitchFamily="2" charset="2"/>
              </a:rPr>
              <a:t>, </a:t>
            </a:r>
            <a:r>
              <a:rPr lang="it-IT" sz="1200" dirty="0" err="1">
                <a:latin typeface="Arial Unicode MS" pitchFamily="34" charset="-128"/>
                <a:sym typeface="Wingdings" pitchFamily="2" charset="2"/>
              </a:rPr>
              <a:t>crate</a:t>
            </a:r>
            <a:r>
              <a:rPr lang="it-IT" sz="1200" dirty="0">
                <a:latin typeface="Arial Unicode MS" pitchFamily="34" charset="-128"/>
                <a:sym typeface="Wingdings" pitchFamily="2" charset="2"/>
              </a:rPr>
              <a:t>,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copper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between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FE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ASICs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and GBTX</a:t>
            </a:r>
            <a:endParaRPr lang="it-IT" sz="1200" dirty="0">
              <a:latin typeface="Arial Unicode MS" pitchFamily="34" charset="-128"/>
              <a:sym typeface="Wingdings" pitchFamily="2" charset="2"/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6423979" y="1157998"/>
            <a:ext cx="1913197" cy="338554"/>
          </a:xfrm>
          <a:prstGeom prst="rect">
            <a:avLst/>
          </a:prstGeom>
          <a:solidFill>
            <a:schemeClr val="bg1"/>
          </a:solidFill>
          <a:ln w="38100">
            <a:solidFill>
              <a:srgbClr val="0066FF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FE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electronic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block</a:t>
            </a:r>
            <a:endParaRPr lang="it-IT" sz="1200" dirty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763025" y="1496552"/>
            <a:ext cx="660955" cy="962339"/>
          </a:xfrm>
          <a:prstGeom prst="straightConnector1">
            <a:avLst/>
          </a:prstGeom>
          <a:ln w="38100">
            <a:solidFill>
              <a:srgbClr val="0066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402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07504" y="1041255"/>
            <a:ext cx="8131733" cy="5116741"/>
            <a:chOff x="107504" y="952273"/>
            <a:chExt cx="8805664" cy="5572491"/>
          </a:xfrm>
        </p:grpSpPr>
        <p:sp>
          <p:nvSpPr>
            <p:cNvPr id="11" name="Rectangle 10"/>
            <p:cNvSpPr/>
            <p:nvPr/>
          </p:nvSpPr>
          <p:spPr>
            <a:xfrm>
              <a:off x="683568" y="2216006"/>
              <a:ext cx="1066800" cy="762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FE</a:t>
              </a:r>
              <a:b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Module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83568" y="4349606"/>
              <a:ext cx="1066800" cy="762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FE</a:t>
              </a:r>
              <a:b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Module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07504" y="5877272"/>
              <a:ext cx="1248544" cy="533400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solidFill>
                <a:srgbClr val="4F81BD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426768" y="1606406"/>
              <a:ext cx="3733800" cy="4495800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2017068" y="3397106"/>
              <a:ext cx="3505200" cy="533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– Aligners + Ser/Des for E – Ports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83568" y="1149206"/>
              <a:ext cx="1066800" cy="762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FE</a:t>
              </a:r>
              <a:b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Module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1331268" y="1415906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5400000">
              <a:off x="1331268" y="2482706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 rot="5400000">
              <a:off x="1331268" y="4616306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521768" y="5416406"/>
              <a:ext cx="1066800" cy="762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GBT – SCA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 rot="5400000">
              <a:off x="2169468" y="5683106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 rot="5400000">
              <a:off x="721668" y="3625706"/>
              <a:ext cx="990600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ysDot"/>
            </a:ln>
            <a:effectLst/>
          </p:spPr>
        </p:cxnSp>
        <p:sp>
          <p:nvSpPr>
            <p:cNvPr id="26" name="Rectangle 25"/>
            <p:cNvSpPr/>
            <p:nvPr/>
          </p:nvSpPr>
          <p:spPr>
            <a:xfrm>
              <a:off x="4188768" y="1682606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- Shifter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 rot="5400000">
              <a:off x="3312468" y="2177906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 rot="5400000">
              <a:off x="3312468" y="2863706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 rot="5400000">
              <a:off x="3312468" y="4235306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 rot="5400000">
              <a:off x="3312468" y="4921106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 rot="16200000">
              <a:off x="3274368" y="3663806"/>
              <a:ext cx="609600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ysDot"/>
            </a:ln>
            <a:effectLst/>
          </p:spPr>
        </p:cxnSp>
        <p:sp>
          <p:nvSpPr>
            <p:cNvPr id="32" name="Rectangle 31"/>
            <p:cNvSpPr/>
            <p:nvPr/>
          </p:nvSpPr>
          <p:spPr>
            <a:xfrm rot="5400000">
              <a:off x="6246168" y="2825606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CDR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 rot="5400000">
              <a:off x="5788968" y="2825606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DEC/DSCR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 rot="5400000">
              <a:off x="6284268" y="4006706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 rot="5400000">
              <a:off x="5827068" y="4006706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SCR/ENC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6" name="Curved Connector 35"/>
            <p:cNvCxnSpPr>
              <a:stCxn id="27" idx="2"/>
              <a:endCxn id="18" idx="0"/>
            </p:cNvCxnSpPr>
            <p:nvPr/>
          </p:nvCxnSpPr>
          <p:spPr>
            <a:xfrm rot="10800000">
              <a:off x="1750368" y="1530206"/>
              <a:ext cx="17526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sp>
          <p:nvSpPr>
            <p:cNvPr id="37" name="Rectangle 36"/>
            <p:cNvSpPr/>
            <p:nvPr/>
          </p:nvSpPr>
          <p:spPr>
            <a:xfrm>
              <a:off x="5560368" y="5568806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Master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188768" y="5568806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Slave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188768" y="5111606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 Logic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560368" y="5111606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(e-Fuses + </a:t>
              </a:r>
              <a:r>
                <a:rPr lang="en-US" sz="900" kern="0" dirty="0" err="1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reg</a:t>
              </a: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-Bank)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41" name="Straight Arrow Connector 40"/>
            <p:cNvCxnSpPr>
              <a:stCxn id="107" idx="0"/>
              <a:endCxn id="38" idx="2"/>
            </p:cNvCxnSpPr>
            <p:nvPr/>
          </p:nvCxnSpPr>
          <p:spPr>
            <a:xfrm flipV="1">
              <a:off x="4869811" y="6026006"/>
              <a:ext cx="4757" cy="283314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42" name="Straight Arrow Connector 41"/>
            <p:cNvCxnSpPr/>
            <p:nvPr/>
          </p:nvCxnSpPr>
          <p:spPr>
            <a:xfrm flipH="1">
              <a:off x="7084368" y="3054206"/>
              <a:ext cx="609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1F497D"/>
              </a:solidFill>
              <a:prstDash val="solid"/>
              <a:tailEnd type="arrow"/>
            </a:ln>
            <a:effectLst/>
          </p:spPr>
        </p:cxnSp>
        <p:cxnSp>
          <p:nvCxnSpPr>
            <p:cNvPr id="43" name="Straight Arrow Connector 42"/>
            <p:cNvCxnSpPr/>
            <p:nvPr/>
          </p:nvCxnSpPr>
          <p:spPr>
            <a:xfrm>
              <a:off x="7084368" y="4273406"/>
              <a:ext cx="609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1F497D"/>
              </a:solidFill>
              <a:prstDash val="solid"/>
              <a:tailEnd type="arrow"/>
            </a:ln>
            <a:effectLst/>
          </p:spPr>
        </p:cxnSp>
        <p:sp>
          <p:nvSpPr>
            <p:cNvPr id="44" name="Isosceles Triangle 43"/>
            <p:cNvSpPr/>
            <p:nvPr/>
          </p:nvSpPr>
          <p:spPr>
            <a:xfrm rot="16200000">
              <a:off x="7655868" y="2863706"/>
              <a:ext cx="457200" cy="381000"/>
            </a:xfrm>
            <a:prstGeom prst="triangl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Isosceles Triangle 44"/>
            <p:cNvSpPr/>
            <p:nvPr/>
          </p:nvSpPr>
          <p:spPr>
            <a:xfrm rot="5400000" flipH="1">
              <a:off x="7655868" y="4082906"/>
              <a:ext cx="457200" cy="381000"/>
            </a:xfrm>
            <a:prstGeom prst="triangl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Isosceles Triangle 45"/>
            <p:cNvSpPr/>
            <p:nvPr/>
          </p:nvSpPr>
          <p:spPr>
            <a:xfrm>
              <a:off x="8303568" y="2749406"/>
              <a:ext cx="304800" cy="152400"/>
            </a:xfrm>
            <a:prstGeom prst="triangle">
              <a:avLst/>
            </a:prstGeom>
            <a:solidFill>
              <a:srgbClr val="C0504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8303568" y="2749406"/>
              <a:ext cx="304800" cy="0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48" name="Straight Connector 47"/>
            <p:cNvCxnSpPr>
              <a:stCxn id="44" idx="3"/>
            </p:cNvCxnSpPr>
            <p:nvPr/>
          </p:nvCxnSpPr>
          <p:spPr>
            <a:xfrm>
              <a:off x="8074968" y="3054206"/>
              <a:ext cx="3810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>
            <a:xfrm>
              <a:off x="8074968" y="4273406"/>
              <a:ext cx="3810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>
            <a:xfrm rot="5400000">
              <a:off x="8379768" y="2978006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>
            <a:xfrm rot="16200000" flipV="1">
              <a:off x="8379768" y="2673206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oval"/>
            </a:ln>
            <a:effectLst/>
          </p:spPr>
        </p:cxnSp>
        <p:cxnSp>
          <p:nvCxnSpPr>
            <p:cNvPr id="52" name="Straight Connector 51"/>
            <p:cNvCxnSpPr/>
            <p:nvPr/>
          </p:nvCxnSpPr>
          <p:spPr>
            <a:xfrm rot="5400000">
              <a:off x="8379768" y="4654406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53" name="Isosceles Triangle 52"/>
            <p:cNvSpPr/>
            <p:nvPr/>
          </p:nvSpPr>
          <p:spPr>
            <a:xfrm flipV="1">
              <a:off x="8303568" y="4425806"/>
              <a:ext cx="304800" cy="152400"/>
            </a:xfrm>
            <a:prstGeom prst="triangle">
              <a:avLst/>
            </a:prstGeom>
            <a:solidFill>
              <a:srgbClr val="C0504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 rot="5400000">
              <a:off x="8379768" y="4349606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>
            <a:xfrm>
              <a:off x="8303568" y="4578206"/>
              <a:ext cx="304800" cy="0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56" name="Isosceles Triangle 55"/>
            <p:cNvSpPr/>
            <p:nvPr/>
          </p:nvSpPr>
          <p:spPr>
            <a:xfrm flipV="1">
              <a:off x="8379768" y="4730606"/>
              <a:ext cx="152400" cy="152400"/>
            </a:xfrm>
            <a:prstGeom prst="triangle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8303568" y="2597006"/>
              <a:ext cx="3048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58" name="Elbow Connector 57"/>
            <p:cNvCxnSpPr>
              <a:stCxn id="37" idx="2"/>
              <a:endCxn id="45" idx="1"/>
            </p:cNvCxnSpPr>
            <p:nvPr/>
          </p:nvCxnSpPr>
          <p:spPr>
            <a:xfrm rot="5400000" flipH="1" flipV="1">
              <a:off x="6246168" y="4387706"/>
              <a:ext cx="1638300" cy="1638300"/>
            </a:xfrm>
            <a:prstGeom prst="bentConnector3">
              <a:avLst>
                <a:gd name="adj1" fmla="val -13953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59" name="Shape 54"/>
            <p:cNvCxnSpPr>
              <a:stCxn id="26" idx="0"/>
            </p:cNvCxnSpPr>
            <p:nvPr/>
          </p:nvCxnSpPr>
          <p:spPr>
            <a:xfrm rot="16200000" flipV="1">
              <a:off x="4303068" y="1111106"/>
              <a:ext cx="381000" cy="762000"/>
            </a:xfrm>
            <a:prstGeom prst="bentConnector2">
              <a:avLst/>
            </a:prstGeom>
            <a:noFill/>
            <a:ln w="317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sp>
          <p:nvSpPr>
            <p:cNvPr id="60" name="TextBox 59"/>
            <p:cNvSpPr txBox="1"/>
            <p:nvPr/>
          </p:nvSpPr>
          <p:spPr>
            <a:xfrm>
              <a:off x="3960419" y="952273"/>
              <a:ext cx="1135597" cy="335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Clock[7:0]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 rot="5400000">
              <a:off x="5293668" y="3397106"/>
              <a:ext cx="1295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Manager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560368" y="1682606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Reference/</a:t>
              </a: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xPLL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" name="Right Arrow 62"/>
            <p:cNvSpPr/>
            <p:nvPr/>
          </p:nvSpPr>
          <p:spPr>
            <a:xfrm rot="16200000">
              <a:off x="4036368" y="4578206"/>
              <a:ext cx="914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64" name="Straight Arrow Connector 63"/>
            <p:cNvCxnSpPr>
              <a:endCxn id="127" idx="1"/>
            </p:cNvCxnSpPr>
            <p:nvPr/>
          </p:nvCxnSpPr>
          <p:spPr>
            <a:xfrm rot="5400000">
              <a:off x="5789762" y="2292206"/>
              <a:ext cx="304006" cy="794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65" name="Elbow Connector 64"/>
            <p:cNvCxnSpPr/>
            <p:nvPr/>
          </p:nvCxnSpPr>
          <p:spPr>
            <a:xfrm rot="5400000">
              <a:off x="4188768" y="3359006"/>
              <a:ext cx="2971800" cy="533400"/>
            </a:xfrm>
            <a:prstGeom prst="bentConnector3">
              <a:avLst>
                <a:gd name="adj1" fmla="val 5161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66" name="Straight Arrow Connector 65"/>
            <p:cNvCxnSpPr/>
            <p:nvPr/>
          </p:nvCxnSpPr>
          <p:spPr>
            <a:xfrm rot="10800000">
              <a:off x="4036368" y="3359006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67" name="Straight Arrow Connector 66"/>
            <p:cNvCxnSpPr/>
            <p:nvPr/>
          </p:nvCxnSpPr>
          <p:spPr>
            <a:xfrm rot="10800000">
              <a:off x="4036368" y="3892406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68" name="Straight Arrow Connector 67"/>
            <p:cNvCxnSpPr/>
            <p:nvPr/>
          </p:nvCxnSpPr>
          <p:spPr>
            <a:xfrm rot="10800000">
              <a:off x="5484168" y="3359006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Arrow Connector 68"/>
            <p:cNvCxnSpPr/>
            <p:nvPr/>
          </p:nvCxnSpPr>
          <p:spPr>
            <a:xfrm rot="10800000">
              <a:off x="5484168" y="3892406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70" name="Up-Down Arrow 69"/>
            <p:cNvSpPr/>
            <p:nvPr/>
          </p:nvSpPr>
          <p:spPr>
            <a:xfrm>
              <a:off x="5103168" y="2139806"/>
              <a:ext cx="76200" cy="2971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1" name="Up-Down Arrow 70"/>
            <p:cNvSpPr/>
            <p:nvPr/>
          </p:nvSpPr>
          <p:spPr>
            <a:xfrm rot="5400000">
              <a:off x="4531668" y="3092306"/>
              <a:ext cx="76200" cy="1066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2" name="Up-Down Arrow 71"/>
            <p:cNvSpPr/>
            <p:nvPr/>
          </p:nvSpPr>
          <p:spPr>
            <a:xfrm rot="5400000">
              <a:off x="5407968" y="3359006"/>
              <a:ext cx="76200" cy="5334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3" name="Right Arrow 72"/>
            <p:cNvSpPr/>
            <p:nvPr/>
          </p:nvSpPr>
          <p:spPr>
            <a:xfrm>
              <a:off x="4036368" y="4044806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" name="Right Arrow 73"/>
            <p:cNvSpPr/>
            <p:nvPr/>
          </p:nvSpPr>
          <p:spPr>
            <a:xfrm rot="5400000" flipV="1">
              <a:off x="3807768" y="4044806"/>
              <a:ext cx="19812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Right Arrow 74"/>
            <p:cNvSpPr/>
            <p:nvPr/>
          </p:nvSpPr>
          <p:spPr>
            <a:xfrm flipH="1">
              <a:off x="4036368" y="3054206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6" name="Curved Connector 75"/>
            <p:cNvCxnSpPr/>
            <p:nvPr/>
          </p:nvCxnSpPr>
          <p:spPr>
            <a:xfrm rot="10800000">
              <a:off x="1750368" y="1377806"/>
              <a:ext cx="17526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7" name="Curved Connector 76"/>
            <p:cNvCxnSpPr/>
            <p:nvPr/>
          </p:nvCxnSpPr>
          <p:spPr>
            <a:xfrm rot="10800000">
              <a:off x="1750369" y="1682606"/>
              <a:ext cx="17526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8" name="Curved Connector 77"/>
            <p:cNvCxnSpPr/>
            <p:nvPr/>
          </p:nvCxnSpPr>
          <p:spPr>
            <a:xfrm rot="10800000">
              <a:off x="1750370" y="2444606"/>
              <a:ext cx="1752598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9" name="Curved Connector 78"/>
            <p:cNvCxnSpPr>
              <a:endCxn id="19" idx="0"/>
            </p:cNvCxnSpPr>
            <p:nvPr/>
          </p:nvCxnSpPr>
          <p:spPr>
            <a:xfrm rot="10800000">
              <a:off x="1750368" y="2597006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cxnSp>
          <p:nvCxnSpPr>
            <p:cNvPr id="80" name="Curved Connector 79"/>
            <p:cNvCxnSpPr/>
            <p:nvPr/>
          </p:nvCxnSpPr>
          <p:spPr>
            <a:xfrm rot="10800000">
              <a:off x="1750368" y="2749406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81" name="Curved Connector 80"/>
            <p:cNvCxnSpPr/>
            <p:nvPr/>
          </p:nvCxnSpPr>
          <p:spPr>
            <a:xfrm rot="10800000" flipV="1">
              <a:off x="1750368" y="4197206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82" name="Curved Connector 81"/>
            <p:cNvCxnSpPr>
              <a:endCxn id="20" idx="0"/>
            </p:cNvCxnSpPr>
            <p:nvPr/>
          </p:nvCxnSpPr>
          <p:spPr>
            <a:xfrm rot="10800000" flipV="1">
              <a:off x="1750368" y="4349606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cxnSp>
          <p:nvCxnSpPr>
            <p:cNvPr id="83" name="Curved Connector 82"/>
            <p:cNvCxnSpPr/>
            <p:nvPr/>
          </p:nvCxnSpPr>
          <p:spPr>
            <a:xfrm rot="10800000" flipV="1">
              <a:off x="1750368" y="4502006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84" name="Curved Connector 83"/>
            <p:cNvCxnSpPr/>
            <p:nvPr/>
          </p:nvCxnSpPr>
          <p:spPr>
            <a:xfrm rot="10800000" flipV="1">
              <a:off x="2588570" y="4883006"/>
              <a:ext cx="914398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85" name="Curved Connector 84"/>
            <p:cNvCxnSpPr>
              <a:endCxn id="23" idx="0"/>
            </p:cNvCxnSpPr>
            <p:nvPr/>
          </p:nvCxnSpPr>
          <p:spPr>
            <a:xfrm rot="10800000" flipV="1">
              <a:off x="2588568" y="5035406"/>
              <a:ext cx="9144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cxnSp>
          <p:nvCxnSpPr>
            <p:cNvPr id="86" name="Curved Connector 85"/>
            <p:cNvCxnSpPr/>
            <p:nvPr/>
          </p:nvCxnSpPr>
          <p:spPr>
            <a:xfrm rot="10800000" flipV="1">
              <a:off x="2588568" y="5187806"/>
              <a:ext cx="9144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sp>
          <p:nvSpPr>
            <p:cNvPr id="87" name="Rectangle 86"/>
            <p:cNvSpPr/>
            <p:nvPr/>
          </p:nvSpPr>
          <p:spPr>
            <a:xfrm rot="5400000">
              <a:off x="5865168" y="1225406"/>
              <a:ext cx="152400" cy="152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8" name="Straight Connector 87"/>
            <p:cNvCxnSpPr/>
            <p:nvPr/>
          </p:nvCxnSpPr>
          <p:spPr>
            <a:xfrm rot="5400000">
              <a:off x="5712768" y="1301606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89" name="Straight Connector 88"/>
            <p:cNvCxnSpPr/>
            <p:nvPr/>
          </p:nvCxnSpPr>
          <p:spPr>
            <a:xfrm rot="5400000">
              <a:off x="6017568" y="1301606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90" name="Straight Connector 89"/>
            <p:cNvCxnSpPr/>
            <p:nvPr/>
          </p:nvCxnSpPr>
          <p:spPr>
            <a:xfrm rot="10800000" flipH="1" flipV="1">
              <a:off x="5636568" y="1301606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>
            <a:xfrm rot="10800000" flipH="1" flipV="1">
              <a:off x="6093768" y="1301606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92" name="Rectangle 91"/>
            <p:cNvSpPr/>
            <p:nvPr/>
          </p:nvSpPr>
          <p:spPr>
            <a:xfrm>
              <a:off x="5560368" y="1149206"/>
              <a:ext cx="762000" cy="304800"/>
            </a:xfrm>
            <a:prstGeom prst="rect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93" name="Straight Arrow Connector 92"/>
            <p:cNvCxnSpPr/>
            <p:nvPr/>
          </p:nvCxnSpPr>
          <p:spPr>
            <a:xfrm rot="5400000">
              <a:off x="5827862" y="1567512"/>
              <a:ext cx="228600" cy="1588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cxnSp>
          <p:nvCxnSpPr>
            <p:cNvPr id="94" name="Straight Arrow Connector 93"/>
            <p:cNvCxnSpPr/>
            <p:nvPr/>
          </p:nvCxnSpPr>
          <p:spPr>
            <a:xfrm rot="5400000">
              <a:off x="6474768" y="1530206"/>
              <a:ext cx="304800" cy="1588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sp>
          <p:nvSpPr>
            <p:cNvPr id="95" name="TextBox 94"/>
            <p:cNvSpPr txBox="1"/>
            <p:nvPr/>
          </p:nvSpPr>
          <p:spPr>
            <a:xfrm>
              <a:off x="6518056" y="1100807"/>
              <a:ext cx="12907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External clock reference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96" name="Straight Connector 95"/>
            <p:cNvCxnSpPr/>
            <p:nvPr/>
          </p:nvCxnSpPr>
          <p:spPr>
            <a:xfrm>
              <a:off x="251520" y="6021288"/>
              <a:ext cx="504056" cy="0"/>
            </a:xfrm>
            <a:prstGeom prst="line">
              <a:avLst/>
            </a:prstGeom>
            <a:noFill/>
            <a:ln w="12700" cap="flat" cmpd="sng" algn="ctr">
              <a:solidFill>
                <a:srgbClr val="1F497D"/>
              </a:solidFill>
              <a:prstDash val="soli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>
            <a:xfrm>
              <a:off x="251520" y="6165304"/>
              <a:ext cx="504056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98" name="Straight Connector 97"/>
            <p:cNvCxnSpPr/>
            <p:nvPr/>
          </p:nvCxnSpPr>
          <p:spPr>
            <a:xfrm>
              <a:off x="251520" y="6309320"/>
              <a:ext cx="494928" cy="0"/>
            </a:xfrm>
            <a:prstGeom prst="line">
              <a:avLst/>
            </a:prstGeom>
            <a:noFill/>
            <a:ln w="12700" cap="flat" cmpd="sng" algn="ctr">
              <a:solidFill>
                <a:srgbClr val="C0504D"/>
              </a:solidFill>
              <a:prstDash val="solid"/>
            </a:ln>
            <a:effectLst/>
          </p:spPr>
        </p:cxnSp>
        <p:sp>
          <p:nvSpPr>
            <p:cNvPr id="99" name="TextBox 98"/>
            <p:cNvSpPr txBox="1"/>
            <p:nvPr/>
          </p:nvSpPr>
          <p:spPr>
            <a:xfrm>
              <a:off x="827584" y="6182072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clocks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827584" y="6029672"/>
              <a:ext cx="4940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control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827584" y="5877272"/>
              <a:ext cx="38664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data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102" name="Straight Arrow Connector 101"/>
            <p:cNvCxnSpPr/>
            <p:nvPr/>
          </p:nvCxnSpPr>
          <p:spPr>
            <a:xfrm>
              <a:off x="2817168" y="5264006"/>
              <a:ext cx="533400" cy="1588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03" name="TextBox 102"/>
            <p:cNvSpPr txBox="1"/>
            <p:nvPr/>
          </p:nvSpPr>
          <p:spPr>
            <a:xfrm>
              <a:off x="1619672" y="5229200"/>
              <a:ext cx="9156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one 80 Mb/s port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104" name="Straight Arrow Connector 103"/>
            <p:cNvCxnSpPr>
              <a:stCxn id="110" idx="3"/>
            </p:cNvCxnSpPr>
            <p:nvPr/>
          </p:nvCxnSpPr>
          <p:spPr>
            <a:xfrm flipV="1">
              <a:off x="2128194" y="2497834"/>
              <a:ext cx="1374774" cy="132692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05" name="Straight Arrow Connector 104"/>
            <p:cNvCxnSpPr>
              <a:stCxn id="110" idx="3"/>
            </p:cNvCxnSpPr>
            <p:nvPr/>
          </p:nvCxnSpPr>
          <p:spPr>
            <a:xfrm flipV="1">
              <a:off x="2128194" y="3259836"/>
              <a:ext cx="1362005" cy="564918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06" name="Straight Arrow Connector 105"/>
            <p:cNvCxnSpPr>
              <a:stCxn id="110" idx="3"/>
            </p:cNvCxnSpPr>
            <p:nvPr/>
          </p:nvCxnSpPr>
          <p:spPr>
            <a:xfrm>
              <a:off x="2128194" y="3824754"/>
              <a:ext cx="1374774" cy="273278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07" name="TextBox 106"/>
            <p:cNvSpPr txBox="1"/>
            <p:nvPr/>
          </p:nvSpPr>
          <p:spPr>
            <a:xfrm>
              <a:off x="4611567" y="6309320"/>
              <a:ext cx="5164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I2C port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7262481" y="6026006"/>
              <a:ext cx="63030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I2C (light)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3502968" y="5568806"/>
              <a:ext cx="6858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JTAG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683568" y="3717032"/>
              <a:ext cx="14446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80, 160 and 320 Mb/s ports</a:t>
              </a: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7617768" y="2597006"/>
              <a:ext cx="4940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GBTIA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7617768" y="3789040"/>
              <a:ext cx="46519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GBLD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3393485" y="1589669"/>
              <a:ext cx="762000" cy="335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GBTX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114" name="Straight Arrow Connector 113"/>
            <p:cNvCxnSpPr/>
            <p:nvPr/>
          </p:nvCxnSpPr>
          <p:spPr>
            <a:xfrm rot="10800000" flipV="1">
              <a:off x="8684568" y="2673206"/>
              <a:ext cx="228600" cy="152400"/>
            </a:xfrm>
            <a:prstGeom prst="straightConnector1">
              <a:avLst/>
            </a:prstGeom>
            <a:noFill/>
            <a:ln w="9525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115" name="Straight Arrow Connector 114"/>
            <p:cNvCxnSpPr/>
            <p:nvPr/>
          </p:nvCxnSpPr>
          <p:spPr>
            <a:xfrm rot="10800000" flipV="1">
              <a:off x="8684568" y="2825606"/>
              <a:ext cx="228600" cy="152400"/>
            </a:xfrm>
            <a:prstGeom prst="straightConnector1">
              <a:avLst/>
            </a:prstGeom>
            <a:noFill/>
            <a:ln w="9525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116" name="Straight Arrow Connector 115"/>
            <p:cNvCxnSpPr/>
            <p:nvPr/>
          </p:nvCxnSpPr>
          <p:spPr>
            <a:xfrm rot="10800000" flipH="1">
              <a:off x="8684568" y="4197206"/>
              <a:ext cx="228600" cy="152400"/>
            </a:xfrm>
            <a:prstGeom prst="straightConnector1">
              <a:avLst/>
            </a:prstGeom>
            <a:noFill/>
            <a:ln w="9525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117" name="Straight Arrow Connector 116"/>
            <p:cNvCxnSpPr/>
            <p:nvPr/>
          </p:nvCxnSpPr>
          <p:spPr>
            <a:xfrm rot="10800000" flipH="1">
              <a:off x="8684568" y="4349606"/>
              <a:ext cx="228600" cy="152400"/>
            </a:xfrm>
            <a:prstGeom prst="straightConnector1">
              <a:avLst/>
            </a:prstGeom>
            <a:noFill/>
            <a:ln w="9525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sp>
          <p:nvSpPr>
            <p:cNvPr id="118" name="Right Brace 117"/>
            <p:cNvSpPr/>
            <p:nvPr/>
          </p:nvSpPr>
          <p:spPr>
            <a:xfrm>
              <a:off x="2512368" y="1454006"/>
              <a:ext cx="304800" cy="609600"/>
            </a:xfrm>
            <a:prstGeom prst="rightBrac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2740968" y="1606406"/>
              <a:ext cx="46519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e-Link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1856304" y="3539207"/>
              <a:ext cx="4187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clock</a:t>
              </a:r>
            </a:p>
          </p:txBody>
        </p:sp>
        <p:cxnSp>
          <p:nvCxnSpPr>
            <p:cNvPr id="121" name="Straight Arrow Connector 120"/>
            <p:cNvCxnSpPr/>
            <p:nvPr/>
          </p:nvCxnSpPr>
          <p:spPr>
            <a:xfrm rot="5400000" flipH="1" flipV="1">
              <a:off x="2252618" y="3085356"/>
              <a:ext cx="595700" cy="533400"/>
            </a:xfrm>
            <a:prstGeom prst="straightConnector1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sp>
          <p:nvSpPr>
            <p:cNvPr id="122" name="TextBox 121"/>
            <p:cNvSpPr txBox="1"/>
            <p:nvPr/>
          </p:nvSpPr>
          <p:spPr>
            <a:xfrm>
              <a:off x="1597968" y="3359006"/>
              <a:ext cx="5357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data-up</a:t>
              </a:r>
              <a:endPara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123" name="Straight Arrow Connector 122"/>
            <p:cNvCxnSpPr/>
            <p:nvPr/>
          </p:nvCxnSpPr>
          <p:spPr>
            <a:xfrm rot="5400000" flipH="1" flipV="1">
              <a:off x="2176418" y="2946856"/>
              <a:ext cx="595700" cy="53340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24" name="TextBox 123"/>
            <p:cNvSpPr txBox="1"/>
            <p:nvPr/>
          </p:nvSpPr>
          <p:spPr>
            <a:xfrm>
              <a:off x="1445568" y="3130406"/>
              <a:ext cx="66717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data-down</a:t>
              </a:r>
              <a:endPara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125" name="Straight Arrow Connector 124"/>
            <p:cNvCxnSpPr/>
            <p:nvPr/>
          </p:nvCxnSpPr>
          <p:spPr>
            <a:xfrm rot="5400000" flipH="1" flipV="1">
              <a:off x="2176418" y="2794456"/>
              <a:ext cx="519500" cy="45720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26" name="Rectangle 125"/>
            <p:cNvSpPr/>
            <p:nvPr/>
          </p:nvSpPr>
          <p:spPr>
            <a:xfrm rot="5400000">
              <a:off x="5674668" y="4311506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ePLLTx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" name="Rectangle 126"/>
            <p:cNvSpPr/>
            <p:nvPr/>
          </p:nvSpPr>
          <p:spPr>
            <a:xfrm rot="5400000">
              <a:off x="5674668" y="2482706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ePLLRx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28" name="Straight Arrow Connector 127"/>
            <p:cNvCxnSpPr>
              <a:stCxn id="129" idx="0"/>
            </p:cNvCxnSpPr>
            <p:nvPr/>
          </p:nvCxnSpPr>
          <p:spPr>
            <a:xfrm flipV="1">
              <a:off x="3822132" y="6026006"/>
              <a:ext cx="4757" cy="283314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sp>
          <p:nvSpPr>
            <p:cNvPr id="129" name="TextBox 128"/>
            <p:cNvSpPr txBox="1"/>
            <p:nvPr/>
          </p:nvSpPr>
          <p:spPr>
            <a:xfrm>
              <a:off x="3527019" y="6309320"/>
              <a:ext cx="5902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JTAG port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The TFC+ECS GBT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2" name="Oval 1"/>
          <p:cNvSpPr/>
          <p:nvPr/>
        </p:nvSpPr>
        <p:spPr>
          <a:xfrm>
            <a:off x="3806045" y="1484742"/>
            <a:ext cx="1454006" cy="83859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2" idx="5"/>
          </p:cNvCxnSpPr>
          <p:nvPr/>
        </p:nvCxnSpPr>
        <p:spPr>
          <a:xfrm flipV="1">
            <a:off x="5047117" y="2178925"/>
            <a:ext cx="1667766" cy="21604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6714883" y="1395068"/>
            <a:ext cx="2429117" cy="1015663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sz="1200" u="sng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These</a:t>
            </a:r>
            <a:r>
              <a:rPr lang="it-IT" sz="1200" u="sng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clocks </a:t>
            </a:r>
            <a:r>
              <a:rPr lang="it-IT" sz="1200" u="sng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should</a:t>
            </a:r>
            <a:r>
              <a:rPr lang="it-IT" sz="1200" u="sng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be the </a:t>
            </a:r>
            <a:r>
              <a:rPr lang="it-IT" sz="1200" u="sng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main</a:t>
            </a:r>
            <a:r>
              <a:rPr lang="it-IT" sz="1200" u="sng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clocks for the FE</a:t>
            </a:r>
          </a:p>
          <a:p>
            <a:pPr marL="171450" indent="-1714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8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programmable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phases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</a:p>
          <a:p>
            <a:pPr marL="171450" indent="-1714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4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programmable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frequencies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(40,80,160,320 MHz)</a:t>
            </a: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7384356" y="5013944"/>
            <a:ext cx="1759644" cy="83099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sz="12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Used</a:t>
            </a:r>
            <a:r>
              <a:rPr lang="it-IT" sz="12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to:</a:t>
            </a:r>
          </a:p>
          <a:p>
            <a:pPr marL="171450" indent="-1714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2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sample TFC bits </a:t>
            </a:r>
          </a:p>
          <a:p>
            <a:pPr marL="171450" indent="-1714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2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drive </a:t>
            </a:r>
            <a:r>
              <a:rPr lang="it-IT" sz="1200" i="1" dirty="0" smtClean="0">
                <a:solidFill>
                  <a:srgbClr val="00B050"/>
                </a:solidFill>
                <a:latin typeface="Arial Unicode MS" pitchFamily="34" charset="-128"/>
                <a:sym typeface="Wingdings" pitchFamily="2" charset="2"/>
              </a:rPr>
              <a:t>Data </a:t>
            </a:r>
            <a:r>
              <a:rPr lang="it-IT" sz="1200" i="1" dirty="0" err="1" smtClean="0">
                <a:solidFill>
                  <a:srgbClr val="00B050"/>
                </a:solidFill>
                <a:latin typeface="Arial Unicode MS" pitchFamily="34" charset="-128"/>
                <a:sym typeface="Wingdings" pitchFamily="2" charset="2"/>
              </a:rPr>
              <a:t>GBTs</a:t>
            </a:r>
            <a:r>
              <a:rPr lang="it-IT" sz="1200" i="1" dirty="0" smtClean="0">
                <a:solidFill>
                  <a:srgbClr val="00B050"/>
                </a:solidFill>
                <a:latin typeface="Arial Unicode MS" pitchFamily="34" charset="-128"/>
                <a:sym typeface="Wingdings" pitchFamily="2" charset="2"/>
              </a:rPr>
              <a:t>  </a:t>
            </a:r>
          </a:p>
          <a:p>
            <a:pPr marL="171450" indent="-1714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2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drive FE </a:t>
            </a:r>
            <a:r>
              <a:rPr lang="it-IT" sz="12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processes</a:t>
            </a:r>
            <a:endParaRPr lang="it-IT" sz="1200" dirty="0" smtClean="0">
              <a:latin typeface="Arial Unicode MS" pitchFamily="34" charset="-128"/>
              <a:sym typeface="Wingdings" pitchFamily="2" charset="2"/>
            </a:endParaRPr>
          </a:p>
        </p:txBody>
      </p:sp>
      <p:cxnSp>
        <p:nvCxnSpPr>
          <p:cNvPr id="135" name="Straight Arrow Connector 134"/>
          <p:cNvCxnSpPr/>
          <p:nvPr/>
        </p:nvCxnSpPr>
        <p:spPr>
          <a:xfrm>
            <a:off x="8781113" y="2411537"/>
            <a:ext cx="0" cy="258565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340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The TFC+ECS GBT protocol to FE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40" y="1062045"/>
            <a:ext cx="8134560" cy="3665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453358" y="4940052"/>
            <a:ext cx="8552329" cy="138499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sz="12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 TFC </a:t>
            </a:r>
            <a:r>
              <a:rPr lang="it-IT" sz="12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protocol</a:t>
            </a:r>
            <a:r>
              <a:rPr lang="it-IT" sz="12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has</a:t>
            </a:r>
            <a:r>
              <a:rPr lang="it-IT" sz="12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direct</a:t>
            </a:r>
            <a:r>
              <a:rPr lang="it-IT" sz="12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implications</a:t>
            </a:r>
            <a:r>
              <a:rPr lang="it-IT" sz="12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in the way in </a:t>
            </a:r>
            <a:r>
              <a:rPr lang="it-IT" sz="12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which</a:t>
            </a:r>
            <a:r>
              <a:rPr lang="it-IT" sz="12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GBT </a:t>
            </a:r>
            <a:r>
              <a:rPr lang="it-IT" sz="12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should</a:t>
            </a:r>
            <a:r>
              <a:rPr lang="it-IT" sz="12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be </a:t>
            </a:r>
            <a:r>
              <a:rPr lang="it-IT" sz="12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used</a:t>
            </a:r>
            <a:r>
              <a:rPr lang="it-IT" sz="12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everywhere</a:t>
            </a:r>
            <a:endParaRPr lang="it-IT" sz="1200" dirty="0" smtClean="0">
              <a:solidFill>
                <a:srgbClr val="FF0000"/>
              </a:solidFill>
              <a:latin typeface="Arial Unicode MS" pitchFamily="34" charset="-128"/>
              <a:sym typeface="Wingdings" pitchFamily="2" charset="2"/>
            </a:endParaRPr>
          </a:p>
          <a:p>
            <a:pPr marL="628650" lvl="1" indent="-1714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24 e-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links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@ 80 Mb/s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dedicated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to TFC word: </a:t>
            </a:r>
          </a:p>
          <a:p>
            <a:pPr marL="1085850" lvl="2" indent="-1714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use 80 MHz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phase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shifter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clock to sample TFC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parallel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word</a:t>
            </a:r>
          </a:p>
          <a:p>
            <a:pPr marL="628650" lvl="1" indent="-1714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TFC bits are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packed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in GBT frame so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that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they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all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come out on the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same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clock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edge</a:t>
            </a:r>
            <a:endParaRPr lang="it-IT" sz="1200" dirty="0" smtClean="0">
              <a:latin typeface="Arial Unicode MS" pitchFamily="34" charset="-128"/>
              <a:sym typeface="Wingdings" pitchFamily="2" charset="2"/>
            </a:endParaRPr>
          </a:p>
          <a:p>
            <a:pPr marL="1200150" lvl="2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We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can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repeat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the TFC bits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also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on consecutive 80 MHz clock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edge</a:t>
            </a:r>
            <a:r>
              <a:rPr lang="it-IT" sz="1200" dirty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if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needed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</a:p>
          <a:p>
            <a:pPr marL="742950" lvl="1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endParaRPr lang="it-IT" sz="1200" dirty="0">
              <a:solidFill>
                <a:srgbClr val="FF0000"/>
              </a:solidFill>
              <a:latin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Leftover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17 e-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links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dedicated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to GBT-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SCAs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for ECS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configuring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and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monitoring</a:t>
            </a:r>
            <a:r>
              <a:rPr lang="it-IT" sz="1200" dirty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(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see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later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714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20" y="910292"/>
            <a:ext cx="8122024" cy="5212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529122" y="274638"/>
            <a:ext cx="7157677" cy="466142"/>
          </a:xfrm>
        </p:spPr>
        <p:txBody>
          <a:bodyPr/>
          <a:lstStyle/>
          <a:p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upgraded physical readout slice</a:t>
            </a:r>
            <a:endParaRPr lang="en-US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7" name="Text Box 11"/>
          <p:cNvSpPr txBox="1">
            <a:spLocks noChangeArrowheads="1"/>
          </p:cNvSpPr>
          <p:nvPr/>
        </p:nvSpPr>
        <p:spPr bwMode="auto">
          <a:xfrm>
            <a:off x="84525" y="4754043"/>
            <a:ext cx="4041802" cy="1815882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</a:rPr>
              <a:t>Common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</a:rPr>
              <a:t>electronics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</a:rPr>
              <a:t>board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</a:rPr>
              <a:t> for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</a:rPr>
              <a:t>upgraded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</a:rPr>
              <a:t>readout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</a:rPr>
              <a:t>system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</a:rPr>
              <a:t>: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</a:rPr>
              <a:t>Marseille’s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 ATCA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</a:rPr>
              <a:t>board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 with 4 AMC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</a:rPr>
              <a:t>cards</a:t>
            </a:r>
            <a:endParaRPr lang="it-IT" sz="1200" dirty="0" smtClean="0">
              <a:solidFill>
                <a:srgbClr val="0066FF"/>
              </a:solidFill>
              <a:latin typeface="Arial Unicode MS" pitchFamily="34" charset="-128"/>
            </a:endParaRPr>
          </a:p>
          <a:p>
            <a:pPr marL="742950" lvl="1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S-ODIN 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</a:t>
            </a:r>
            <a:r>
              <a:rPr lang="it-IT" sz="1400" dirty="0" smtClean="0">
                <a:latin typeface="Arial Unicode MS" pitchFamily="34" charset="-128"/>
              </a:rPr>
              <a:t> 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</a:rPr>
              <a:t>AMC card</a:t>
            </a:r>
          </a:p>
          <a:p>
            <a:pPr marL="742950" lvl="1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LLT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 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AMC card</a:t>
            </a:r>
          </a:p>
          <a:p>
            <a:pPr marL="742950" lvl="1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TELL40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 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AMC card</a:t>
            </a:r>
          </a:p>
          <a:p>
            <a:pPr marL="742950" lvl="1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400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LHC </a:t>
            </a:r>
            <a:r>
              <a:rPr lang="it-IT" sz="1400" dirty="0" err="1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Interfaces</a:t>
            </a:r>
            <a:r>
              <a:rPr lang="it-IT" sz="1400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>
                <a:latin typeface="Arial Unicode MS" pitchFamily="34" charset="-128"/>
                <a:sym typeface="Wingdings" pitchFamily="2" charset="2"/>
              </a:rPr>
              <a:t>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specific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AMC </a:t>
            </a:r>
            <a:r>
              <a:rPr lang="it-IT" sz="1400" dirty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card</a:t>
            </a:r>
          </a:p>
          <a:p>
            <a:pPr marL="742950" lvl="1" indent="-285750">
              <a:spcBef>
                <a:spcPts val="0"/>
              </a:spcBef>
              <a:buFont typeface="Arial" pitchFamily="34" charset="0"/>
              <a:buChar char="•"/>
              <a:defRPr/>
            </a:pPr>
            <a:endParaRPr lang="it-IT" sz="1400" dirty="0" smtClean="0">
              <a:solidFill>
                <a:srgbClr val="FF0000"/>
              </a:solidFill>
              <a:latin typeface="Arial Unicode MS" pitchFamily="34" charset="-128"/>
              <a:sym typeface="Wingdings" pitchFamily="2" charset="2"/>
            </a:endParaRPr>
          </a:p>
        </p:txBody>
      </p:sp>
      <p:sp>
        <p:nvSpPr>
          <p:cNvPr id="10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89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Words come out from GBT at 80 Mb/s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1749920"/>
            <a:ext cx="9056687" cy="28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398834" y="4964181"/>
            <a:ext cx="8287966" cy="92333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In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simple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words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: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Odd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bits of GBT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protocol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on </a:t>
            </a:r>
            <a:r>
              <a:rPr lang="it-IT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rising</a:t>
            </a:r>
            <a:r>
              <a:rPr lang="it-IT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edge</a:t>
            </a:r>
            <a:r>
              <a:rPr lang="it-IT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of 40 MHz clock (first,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msb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), 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Even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bits of GBT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protocol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on </a:t>
            </a:r>
            <a:r>
              <a:rPr lang="it-IT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falling</a:t>
            </a:r>
            <a:r>
              <a:rPr lang="it-IT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edge</a:t>
            </a:r>
            <a:r>
              <a:rPr lang="it-IT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of 40 MHz clock (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second</a:t>
            </a:r>
            <a:r>
              <a:rPr lang="it-IT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,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lsb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1917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TFC decoding at FE after GBT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5322"/>
            <a:ext cx="3962026" cy="5143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4141695" y="1676232"/>
            <a:ext cx="4794836" cy="406265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dirty="0" err="1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This</a:t>
            </a:r>
            <a:r>
              <a:rPr lang="it-IT" dirty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is</a:t>
            </a:r>
            <a:r>
              <a:rPr lang="it-IT" dirty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crucial</a:t>
            </a:r>
            <a:r>
              <a:rPr lang="it-IT" dirty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!! </a:t>
            </a:r>
            <a:endParaRPr lang="it-IT" dirty="0" smtClean="0">
              <a:solidFill>
                <a:srgbClr val="FF0000"/>
              </a:solidFill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endParaRPr lang="it-IT" dirty="0">
              <a:solidFill>
                <a:srgbClr val="FF0000"/>
              </a:solidFill>
              <a:latin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dirty="0" err="1">
                <a:latin typeface="Arial Unicode MS" pitchFamily="34" charset="-128"/>
                <a:sym typeface="Wingdings" pitchFamily="2" charset="2"/>
              </a:rPr>
              <a:t>w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e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>
                <a:latin typeface="Arial Unicode MS" pitchFamily="34" charset="-128"/>
                <a:sym typeface="Wingdings" pitchFamily="2" charset="2"/>
              </a:rPr>
              <a:t>can </a:t>
            </a:r>
            <a:r>
              <a:rPr lang="it-IT" dirty="0" err="1">
                <a:latin typeface="Arial Unicode MS" pitchFamily="34" charset="-128"/>
                <a:sym typeface="Wingdings" pitchFamily="2" charset="2"/>
              </a:rPr>
              <a:t>already</a:t>
            </a:r>
            <a:r>
              <a:rPr lang="it-IT" dirty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>
                <a:latin typeface="Arial Unicode MS" pitchFamily="34" charset="-128"/>
                <a:sym typeface="Wingdings" pitchFamily="2" charset="2"/>
              </a:rPr>
              <a:t>specify</a:t>
            </a:r>
            <a:r>
              <a:rPr lang="it-IT" dirty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>
                <a:latin typeface="Arial Unicode MS" pitchFamily="34" charset="-128"/>
                <a:sym typeface="Wingdings" pitchFamily="2" charset="2"/>
              </a:rPr>
              <a:t>where</a:t>
            </a:r>
            <a:r>
              <a:rPr lang="it-IT" dirty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>
                <a:latin typeface="Arial Unicode MS" pitchFamily="34" charset="-128"/>
                <a:sym typeface="Wingdings" pitchFamily="2" charset="2"/>
              </a:rPr>
              <a:t>each</a:t>
            </a:r>
            <a:r>
              <a:rPr lang="it-IT" dirty="0">
                <a:latin typeface="Arial Unicode MS" pitchFamily="34" charset="-128"/>
                <a:sym typeface="Wingdings" pitchFamily="2" charset="2"/>
              </a:rPr>
              <a:t> TFC bit </a:t>
            </a:r>
            <a:r>
              <a:rPr lang="it-IT" dirty="0" err="1">
                <a:latin typeface="Arial Unicode MS" pitchFamily="34" charset="-128"/>
                <a:sym typeface="Wingdings" pitchFamily="2" charset="2"/>
              </a:rPr>
              <a:t>will</a:t>
            </a:r>
            <a:r>
              <a:rPr lang="it-IT" dirty="0">
                <a:latin typeface="Arial Unicode MS" pitchFamily="34" charset="-128"/>
                <a:sym typeface="Wingdings" pitchFamily="2" charset="2"/>
              </a:rPr>
              <a:t> come out on the GBT 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chip</a:t>
            </a:r>
          </a:p>
          <a:p>
            <a:pPr>
              <a:spcBef>
                <a:spcPts val="0"/>
              </a:spcBef>
              <a:defRPr/>
            </a:pPr>
            <a:endParaRPr lang="it-IT" dirty="0" smtClean="0">
              <a:latin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dirty="0" err="1">
                <a:latin typeface="Arial Unicode MS" pitchFamily="34" charset="-128"/>
                <a:sym typeface="Wingdings" pitchFamily="2" charset="2"/>
              </a:rPr>
              <a:t>t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his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is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the </a:t>
            </a:r>
            <a:r>
              <a:rPr lang="it-IT" u="sng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only</a:t>
            </a:r>
            <a:r>
              <a:rPr lang="it-IT" u="sng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way 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in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which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FE designers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still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have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minimal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freedom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with GBT chip</a:t>
            </a:r>
          </a:p>
          <a:p>
            <a:pPr marL="742950" lvl="1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200" dirty="0" err="1">
                <a:latin typeface="Arial Unicode MS" pitchFamily="34" charset="-128"/>
                <a:sym typeface="Wingdings" pitchFamily="2" charset="2"/>
              </a:rPr>
              <a:t>i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f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TFC info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was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packed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to come out on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only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12 e-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links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(first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odd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then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even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),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then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decoding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in FE ASIC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would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be </a:t>
            </a:r>
            <a:r>
              <a:rPr lang="it-IT" sz="12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mandatory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!</a:t>
            </a:r>
          </a:p>
          <a:p>
            <a:pPr marL="742950" lvl="1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200" dirty="0" err="1">
                <a:latin typeface="Arial Unicode MS" pitchFamily="34" charset="-128"/>
                <a:sym typeface="Wingdings" pitchFamily="2" charset="2"/>
              </a:rPr>
              <a:t>w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hich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would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mean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that</a:t>
            </a:r>
            <a:r>
              <a:rPr lang="it-IT" sz="1200" dirty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the GBT bus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would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have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to go to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each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FE ASIC for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decoding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of TFC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command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endParaRPr lang="it-IT" sz="1200" dirty="0">
              <a:latin typeface="Arial Unicode MS" pitchFamily="34" charset="-128"/>
              <a:sym typeface="Wingdings" pitchFamily="2" charset="2"/>
            </a:endParaRPr>
          </a:p>
          <a:p>
            <a:pPr marL="742950" lvl="1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endParaRPr lang="it-IT" sz="1200" dirty="0" smtClean="0">
              <a:latin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dirty="0" err="1">
                <a:latin typeface="Arial Unicode MS" pitchFamily="34" charset="-128"/>
                <a:sym typeface="Wingdings" pitchFamily="2" charset="2"/>
              </a:rPr>
              <a:t>t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here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is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also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the idea to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repeat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the TFC bits on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even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and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odd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bits in TFC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protocol</a:t>
            </a:r>
            <a:endParaRPr lang="it-IT" dirty="0" smtClean="0">
              <a:latin typeface="Arial Unicode MS" pitchFamily="34" charset="-128"/>
              <a:sym typeface="Wingdings" pitchFamily="2" charset="2"/>
            </a:endParaRPr>
          </a:p>
          <a:p>
            <a:pPr marL="742950" lvl="1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would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that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help?</a:t>
            </a:r>
          </a:p>
          <a:p>
            <a:pPr marL="742950" lvl="1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FE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could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tie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logical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blocks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directly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on GBT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pins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25169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Now, what about the ECS part?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399571" y="1491816"/>
            <a:ext cx="8360228" cy="150810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Each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pair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of bit from ECS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field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inside GBT can go to a GBT-SCA </a:t>
            </a:r>
            <a:endParaRPr lang="it-IT" sz="1600" dirty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 marL="742950" lvl="1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One</a:t>
            </a:r>
            <a:r>
              <a:rPr lang="it-IT" sz="1400" dirty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GBT-SCA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is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needed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to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configure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the </a:t>
            </a:r>
            <a:r>
              <a:rPr lang="it-IT" sz="1400" i="1" dirty="0" smtClean="0">
                <a:solidFill>
                  <a:srgbClr val="00B050"/>
                </a:solidFill>
                <a:latin typeface="Arial Unicode MS" pitchFamily="34" charset="-128"/>
                <a:sym typeface="Wingdings" pitchFamily="2" charset="2"/>
              </a:rPr>
              <a:t>Data </a:t>
            </a:r>
            <a:r>
              <a:rPr lang="it-IT" sz="1400" i="1" dirty="0" err="1" smtClean="0">
                <a:solidFill>
                  <a:srgbClr val="00B050"/>
                </a:solidFill>
                <a:latin typeface="Arial Unicode MS" pitchFamily="34" charset="-128"/>
                <a:sym typeface="Wingdings" pitchFamily="2" charset="2"/>
              </a:rPr>
              <a:t>GBTs</a:t>
            </a:r>
            <a:r>
              <a:rPr lang="it-IT" sz="1400" i="1" dirty="0" smtClean="0">
                <a:solidFill>
                  <a:srgbClr val="00B05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(EC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one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for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example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?)</a:t>
            </a:r>
          </a:p>
          <a:p>
            <a:pPr marL="742950" lvl="1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The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rest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can go to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either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FE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ASICs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or DCS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objects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(temperature, pressure) 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via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other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GBT-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SCAs</a:t>
            </a:r>
            <a:endParaRPr lang="it-IT" sz="1400" dirty="0" smtClean="0">
              <a:latin typeface="Arial Unicode MS" pitchFamily="34" charset="-128"/>
              <a:sym typeface="Wingdings" pitchFamily="2" charset="2"/>
            </a:endParaRPr>
          </a:p>
          <a:p>
            <a:pPr marL="1200150" lvl="2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GBT-SCA chip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has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already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everything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for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us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: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interfaces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, e-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links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ports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.. </a:t>
            </a:r>
            <a:endParaRPr lang="it-IT" sz="1200" dirty="0">
              <a:latin typeface="Arial Unicode MS" pitchFamily="34" charset="-128"/>
              <a:sym typeface="Wingdings" pitchFamily="2" charset="2"/>
            </a:endParaRPr>
          </a:p>
          <a:p>
            <a:pPr lvl="3">
              <a:spcBef>
                <a:spcPts val="0"/>
              </a:spcBef>
              <a:defRPr/>
            </a:pP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 No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reason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to go for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something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different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!</a:t>
            </a:r>
          </a:p>
          <a:p>
            <a:pPr marL="1200150" lvl="2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However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, «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silicon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for SCA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will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come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later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than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silicon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for GBTX»… </a:t>
            </a:r>
          </a:p>
          <a:p>
            <a:pPr lvl="3">
              <a:spcBef>
                <a:spcPts val="0"/>
              </a:spcBef>
              <a:defRPr/>
            </a:pP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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We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need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something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while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we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wait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 for 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it</a:t>
            </a:r>
            <a:r>
              <a:rPr lang="it-IT" sz="1200" dirty="0" err="1">
                <a:latin typeface="Arial Unicode MS" pitchFamily="34" charset="-128"/>
                <a:sym typeface="Wingdings" pitchFamily="2" charset="2"/>
              </a:rPr>
              <a:t>!</a:t>
            </a:r>
            <a:endParaRPr lang="it-IT" sz="1200" dirty="0" smtClean="0">
              <a:latin typeface="Arial Unicode MS" pitchFamily="34" charset="-128"/>
              <a:sym typeface="Wingdings" pitchFamily="2" charset="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58" y="3052387"/>
            <a:ext cx="8117956" cy="36579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13231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Now, what about the ECS part?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399571" y="1491816"/>
            <a:ext cx="8360228" cy="4678204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Note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that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:</a:t>
            </a:r>
            <a:endParaRPr lang="it-IT" sz="1400" dirty="0" smtClean="0">
              <a:latin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endParaRPr lang="it-IT" sz="1600" dirty="0" smtClean="0">
              <a:latin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Many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FE chips can be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connected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to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same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GBT-SCA </a:t>
            </a:r>
          </a:p>
          <a:p>
            <a:pPr marL="742950" lvl="1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Provided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they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use the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same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bus (and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same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protocol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)</a:t>
            </a:r>
          </a:p>
          <a:p>
            <a:pPr marL="742950" lvl="1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Provided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we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have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a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proper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addressing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scheme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at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the FE side (and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its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mapping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)</a:t>
            </a:r>
          </a:p>
          <a:p>
            <a:pPr marL="742950" lvl="1" indent="-285750">
              <a:spcBef>
                <a:spcPts val="0"/>
              </a:spcBef>
              <a:buFont typeface="Wingdings"/>
              <a:buChar char="à"/>
              <a:defRPr/>
            </a:pPr>
            <a:endParaRPr lang="it-IT" sz="1600" dirty="0" smtClean="0">
              <a:latin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Or (viceversa)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many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GBT-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SCAs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can be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connected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to the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same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FE chip </a:t>
            </a:r>
          </a:p>
          <a:p>
            <a:pPr marL="742950" lvl="1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If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needed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to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have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more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than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80 Mb/s for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each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FE chip ECS… 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(</a:t>
            </a:r>
            <a:r>
              <a:rPr lang="it-IT" sz="1200" dirty="0" err="1" smtClean="0">
                <a:latin typeface="Arial Unicode MS" pitchFamily="34" charset="-128"/>
                <a:sym typeface="Wingdings" pitchFamily="2" charset="2"/>
              </a:rPr>
              <a:t>really</a:t>
            </a:r>
            <a:r>
              <a:rPr lang="it-IT" sz="1200" dirty="0" smtClean="0">
                <a:latin typeface="Arial Unicode MS" pitchFamily="34" charset="-128"/>
                <a:sym typeface="Wingdings" pitchFamily="2" charset="2"/>
              </a:rPr>
              <a:t>?!? )</a:t>
            </a:r>
          </a:p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endParaRPr lang="it-IT" sz="1600" dirty="0" smtClean="0">
              <a:latin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endParaRPr lang="it-IT" sz="1600" dirty="0"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To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make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this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work, the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only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thing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we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need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is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to be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able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to:</a:t>
            </a:r>
          </a:p>
          <a:p>
            <a:pPr lvl="1">
              <a:spcBef>
                <a:spcPts val="0"/>
              </a:spcBef>
              <a:defRPr/>
            </a:pPr>
            <a:r>
              <a:rPr lang="it-IT" sz="1600" i="1" dirty="0" smtClean="0">
                <a:latin typeface="Arial Unicode MS" pitchFamily="34" charset="-128"/>
                <a:sym typeface="Wingdings" pitchFamily="2" charset="2"/>
              </a:rPr>
              <a:t>.. drive the right FE chip </a:t>
            </a:r>
            <a:r>
              <a:rPr lang="it-IT" sz="1600" i="1" dirty="0" err="1" smtClean="0">
                <a:latin typeface="Arial Unicode MS" pitchFamily="34" charset="-128"/>
                <a:sym typeface="Wingdings" pitchFamily="2" charset="2"/>
              </a:rPr>
              <a:t>at</a:t>
            </a:r>
            <a:r>
              <a:rPr lang="it-IT" sz="1600" i="1" dirty="0" smtClean="0">
                <a:latin typeface="Arial Unicode MS" pitchFamily="34" charset="-128"/>
                <a:sym typeface="Wingdings" pitchFamily="2" charset="2"/>
              </a:rPr>
              <a:t> the right </a:t>
            </a:r>
            <a:r>
              <a:rPr lang="it-IT" sz="1600" i="1" dirty="0" err="1" smtClean="0">
                <a:latin typeface="Arial Unicode MS" pitchFamily="34" charset="-128"/>
                <a:sym typeface="Wingdings" pitchFamily="2" charset="2"/>
              </a:rPr>
              <a:t>address</a:t>
            </a:r>
            <a:r>
              <a:rPr lang="it-IT" sz="1600" i="1" dirty="0" smtClean="0">
                <a:latin typeface="Arial Unicode MS" pitchFamily="34" charset="-128"/>
                <a:sym typeface="Wingdings" pitchFamily="2" charset="2"/>
              </a:rPr>
              <a:t> ..</a:t>
            </a:r>
            <a:endParaRPr lang="it-IT" sz="1600" i="1" dirty="0">
              <a:latin typeface="Arial Unicode MS" pitchFamily="34" charset="-128"/>
              <a:sym typeface="Wingdings" pitchFamily="2" charset="2"/>
            </a:endParaRPr>
          </a:p>
          <a:p>
            <a:pPr lvl="1">
              <a:spcBef>
                <a:spcPts val="0"/>
              </a:spcBef>
              <a:defRPr/>
            </a:pPr>
            <a:r>
              <a:rPr lang="it-IT" sz="1600" i="1" dirty="0" smtClean="0">
                <a:latin typeface="Arial Unicode MS" pitchFamily="34" charset="-128"/>
                <a:sym typeface="Wingdings" pitchFamily="2" charset="2"/>
              </a:rPr>
              <a:t>.. with the right GBT-SCA ..</a:t>
            </a:r>
          </a:p>
          <a:p>
            <a:pPr lvl="1">
              <a:spcBef>
                <a:spcPts val="0"/>
              </a:spcBef>
              <a:defRPr/>
            </a:pPr>
            <a:r>
              <a:rPr lang="it-IT" sz="1600" i="1" dirty="0" smtClean="0">
                <a:latin typeface="Arial Unicode MS" pitchFamily="34" charset="-128"/>
                <a:sym typeface="Wingdings" pitchFamily="2" charset="2"/>
              </a:rPr>
              <a:t>.. with the right </a:t>
            </a:r>
            <a:r>
              <a:rPr lang="it-IT" sz="1600" i="1" dirty="0" err="1" smtClean="0">
                <a:latin typeface="Arial Unicode MS" pitchFamily="34" charset="-128"/>
                <a:sym typeface="Wingdings" pitchFamily="2" charset="2"/>
              </a:rPr>
              <a:t>protocol</a:t>
            </a:r>
            <a:r>
              <a:rPr lang="it-IT" sz="1600" i="1" dirty="0" smtClean="0">
                <a:latin typeface="Arial Unicode MS" pitchFamily="34" charset="-128"/>
                <a:sym typeface="Wingdings" pitchFamily="2" charset="2"/>
              </a:rPr>
              <a:t> for the </a:t>
            </a:r>
            <a:r>
              <a:rPr lang="it-IT" sz="1600" i="1" dirty="0" err="1" smtClean="0">
                <a:latin typeface="Arial Unicode MS" pitchFamily="34" charset="-128"/>
                <a:sym typeface="Wingdings" pitchFamily="2" charset="2"/>
              </a:rPr>
              <a:t>chosen</a:t>
            </a:r>
            <a:r>
              <a:rPr lang="it-IT" sz="1600" i="1" dirty="0" smtClean="0">
                <a:latin typeface="Arial Unicode MS" pitchFamily="34" charset="-128"/>
                <a:sym typeface="Wingdings" pitchFamily="2" charset="2"/>
              </a:rPr>
              <a:t> bus .. </a:t>
            </a:r>
          </a:p>
          <a:p>
            <a:pPr marL="1200150" lvl="2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600" i="1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SOL40 </a:t>
            </a:r>
            <a:r>
              <a:rPr lang="it-IT" sz="1600" i="1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will</a:t>
            </a:r>
            <a:r>
              <a:rPr lang="it-IT" sz="1600" i="1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do </a:t>
            </a:r>
            <a:r>
              <a:rPr lang="it-IT" sz="1600" i="1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that</a:t>
            </a:r>
            <a:r>
              <a:rPr lang="it-IT" sz="1600" i="1" dirty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i="1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in the </a:t>
            </a:r>
            <a:r>
              <a:rPr lang="it-IT" sz="1600" i="1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most</a:t>
            </a:r>
            <a:r>
              <a:rPr lang="it-IT" sz="1600" i="1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i="1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flexible</a:t>
            </a:r>
            <a:r>
              <a:rPr lang="it-IT" sz="1600" i="1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way </a:t>
            </a:r>
            <a:r>
              <a:rPr lang="it-IT" sz="1600" i="1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possible</a:t>
            </a:r>
            <a:r>
              <a:rPr lang="it-IT" sz="1600" i="1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</a:p>
          <a:p>
            <a:pPr marL="1657350" lvl="3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600" i="1" dirty="0" err="1" smtClean="0">
                <a:latin typeface="Arial Unicode MS" pitchFamily="34" charset="-128"/>
                <a:sym typeface="Wingdings" pitchFamily="2" charset="2"/>
              </a:rPr>
              <a:t>driving</a:t>
            </a:r>
            <a:r>
              <a:rPr lang="it-IT" sz="1600" i="1" dirty="0" smtClean="0">
                <a:latin typeface="Arial Unicode MS" pitchFamily="34" charset="-128"/>
                <a:sym typeface="Wingdings" pitchFamily="2" charset="2"/>
              </a:rPr>
              <a:t> the GBT-SCA </a:t>
            </a:r>
            <a:r>
              <a:rPr lang="it-IT" sz="1600" i="1" dirty="0" err="1" smtClean="0">
                <a:latin typeface="Arial Unicode MS" pitchFamily="34" charset="-128"/>
                <a:sym typeface="Wingdings" pitchFamily="2" charset="2"/>
              </a:rPr>
              <a:t>through</a:t>
            </a:r>
            <a:r>
              <a:rPr lang="it-IT" sz="1600" i="1" dirty="0" smtClean="0">
                <a:latin typeface="Arial Unicode MS" pitchFamily="34" charset="-128"/>
                <a:sym typeface="Wingdings" pitchFamily="2" charset="2"/>
              </a:rPr>
              <a:t> the </a:t>
            </a:r>
            <a:r>
              <a:rPr lang="it-IT" sz="1600" i="1" dirty="0" err="1" smtClean="0">
                <a:latin typeface="Arial Unicode MS" pitchFamily="34" charset="-128"/>
                <a:sym typeface="Wingdings" pitchFamily="2" charset="2"/>
              </a:rPr>
              <a:t>downlink</a:t>
            </a:r>
            <a:endParaRPr lang="it-IT" sz="1600" i="1" dirty="0" smtClean="0">
              <a:latin typeface="Arial Unicode MS" pitchFamily="34" charset="-128"/>
              <a:sym typeface="Wingdings" pitchFamily="2" charset="2"/>
            </a:endParaRPr>
          </a:p>
          <a:p>
            <a:pPr lvl="2">
              <a:spcBef>
                <a:spcPts val="0"/>
              </a:spcBef>
              <a:defRPr/>
            </a:pPr>
            <a:r>
              <a:rPr lang="it-IT" sz="1600" i="1" dirty="0" smtClean="0">
                <a:latin typeface="Arial Unicode MS" pitchFamily="34" charset="-128"/>
                <a:sym typeface="Wingdings" pitchFamily="2" charset="2"/>
              </a:rPr>
              <a:t> ECS (control pc) must </a:t>
            </a:r>
            <a:r>
              <a:rPr lang="it-IT" sz="1600" i="1" dirty="0" err="1" smtClean="0">
                <a:latin typeface="Arial Unicode MS" pitchFamily="34" charset="-128"/>
                <a:sym typeface="Wingdings" pitchFamily="2" charset="2"/>
              </a:rPr>
              <a:t>provide</a:t>
            </a:r>
            <a:r>
              <a:rPr lang="it-IT" sz="1600" i="1" dirty="0" smtClean="0">
                <a:latin typeface="Arial Unicode MS" pitchFamily="34" charset="-128"/>
                <a:sym typeface="Wingdings" pitchFamily="2" charset="2"/>
              </a:rPr>
              <a:t>:</a:t>
            </a:r>
          </a:p>
          <a:p>
            <a:pPr marL="1657350" lvl="3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600" i="1" dirty="0" smtClean="0">
                <a:latin typeface="Arial Unicode MS" pitchFamily="34" charset="-128"/>
                <a:sym typeface="Wingdings" pitchFamily="2" charset="2"/>
              </a:rPr>
              <a:t>the </a:t>
            </a:r>
            <a:r>
              <a:rPr lang="it-IT" sz="1600" i="1" dirty="0" err="1" smtClean="0">
                <a:latin typeface="Arial Unicode MS" pitchFamily="34" charset="-128"/>
                <a:sym typeface="Wingdings" pitchFamily="2" charset="2"/>
              </a:rPr>
              <a:t>mapping</a:t>
            </a:r>
            <a:r>
              <a:rPr lang="it-IT" sz="1600" i="1" dirty="0" smtClean="0">
                <a:latin typeface="Arial Unicode MS" pitchFamily="34" charset="-128"/>
                <a:sym typeface="Wingdings" pitchFamily="2" charset="2"/>
              </a:rPr>
              <a:t> of the FE</a:t>
            </a:r>
          </a:p>
          <a:p>
            <a:pPr marL="1657350" lvl="3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600" i="1" dirty="0">
                <a:latin typeface="Arial Unicode MS" pitchFamily="34" charset="-128"/>
                <a:sym typeface="Wingdings" pitchFamily="2" charset="2"/>
              </a:rPr>
              <a:t>t</a:t>
            </a:r>
            <a:r>
              <a:rPr lang="it-IT" sz="1600" i="1" dirty="0" smtClean="0">
                <a:latin typeface="Arial Unicode MS" pitchFamily="34" charset="-128"/>
                <a:sym typeface="Wingdings" pitchFamily="2" charset="2"/>
              </a:rPr>
              <a:t>he </a:t>
            </a:r>
            <a:r>
              <a:rPr lang="it-IT" sz="1600" i="1" dirty="0" err="1" smtClean="0">
                <a:latin typeface="Arial Unicode MS" pitchFamily="34" charset="-128"/>
                <a:sym typeface="Wingdings" pitchFamily="2" charset="2"/>
              </a:rPr>
              <a:t>mapping</a:t>
            </a:r>
            <a:r>
              <a:rPr lang="it-IT" sz="1600" i="1" dirty="0" smtClean="0">
                <a:latin typeface="Arial Unicode MS" pitchFamily="34" charset="-128"/>
                <a:sym typeface="Wingdings" pitchFamily="2" charset="2"/>
              </a:rPr>
              <a:t> of GBT-SCA</a:t>
            </a:r>
          </a:p>
        </p:txBody>
      </p:sp>
    </p:spTree>
    <p:extLst>
      <p:ext uri="{BB962C8B-B14F-4D97-AF65-F5344CB8AC3E}">
        <p14:creationId xmlns:p14="http://schemas.microsoft.com/office/powerpoint/2010/main" val="303701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02889" y="4503365"/>
            <a:ext cx="4331045" cy="156966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Protocol drivers 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build GBT-SCA packets with addressing scheme and bus type for associated GBT-SCA user busses to selected FE chip </a:t>
            </a:r>
          </a:p>
          <a:p>
            <a:pPr marL="285750" indent="-285750">
              <a:buFont typeface="Wingdings"/>
              <a:buChar char="à"/>
            </a:pPr>
            <a:r>
              <a:rPr lang="en-US" sz="1600" i="1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Basically each block will build one of the </a:t>
            </a:r>
            <a:r>
              <a:rPr lang="en-US" sz="1600" i="1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GBT-SCA supported protocols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15176" y="5027944"/>
            <a:ext cx="4017487" cy="107721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Memory Map</a:t>
            </a: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with internal addressing scheme for GBT-SCA chips + FE chips addressing, e-link addressing and bus type: </a:t>
            </a:r>
            <a:r>
              <a:rPr lang="en-US" sz="1600" i="1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content of memory loaded from ECS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SOL40 encoding block to FE!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63" y="990913"/>
            <a:ext cx="7411805" cy="3037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H="1">
            <a:off x="3191069" y="3610838"/>
            <a:ext cx="1104285" cy="1431136"/>
          </a:xfrm>
          <a:prstGeom prst="straightConnector1">
            <a:avLst/>
          </a:prstGeom>
          <a:ln w="38100">
            <a:solidFill>
              <a:srgbClr val="0066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626521" y="3990831"/>
            <a:ext cx="242434" cy="590500"/>
          </a:xfrm>
          <a:prstGeom prst="straightConnector1">
            <a:avLst/>
          </a:prstGeom>
          <a:ln w="38100">
            <a:solidFill>
              <a:srgbClr val="0066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397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Usual considerations …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6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090087" y="939955"/>
            <a:ext cx="4923284" cy="2893100"/>
          </a:xfrm>
          <a:prstGeom prst="rect">
            <a:avLst/>
          </a:prstGeom>
          <a:solidFill>
            <a:schemeClr val="bg1"/>
          </a:solidFill>
          <a:ln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r>
              <a:rPr lang="it-IT" sz="1400" i="1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TFC+ECSInterface </a:t>
            </a:r>
            <a:r>
              <a:rPr lang="it-IT" sz="1400" i="1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has</a:t>
            </a:r>
            <a:r>
              <a:rPr lang="it-IT" sz="1400" i="1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ECS </a:t>
            </a:r>
            <a:r>
              <a:rPr lang="it-IT" sz="1400" i="1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load</a:t>
            </a:r>
            <a:r>
              <a:rPr lang="it-IT" sz="1400" i="1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an </a:t>
            </a:r>
            <a:r>
              <a:rPr lang="it-IT" sz="1400" i="1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entire</a:t>
            </a:r>
            <a:r>
              <a:rPr lang="it-IT" sz="1400" i="1" dirty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i="1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FE cluster for </a:t>
            </a:r>
            <a:r>
              <a:rPr lang="it-IT" sz="1400" i="1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configurating</a:t>
            </a:r>
            <a:r>
              <a:rPr lang="it-IT" sz="1400" i="1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</a:t>
            </a:r>
            <a:r>
              <a:rPr lang="it-IT" sz="1400" i="1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monitoring</a:t>
            </a:r>
            <a:endParaRPr lang="en-US" sz="1400" i="1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85750" indent="-285750">
              <a:buFont typeface="Wingdings"/>
              <a:buChar char="à"/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34bits @ 40 MHz = </a:t>
            </a:r>
            <a:r>
              <a:rPr lang="en-US" sz="14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1.36Gb/s</a:t>
            </a:r>
            <a:r>
              <a:rPr lang="en-US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4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on single GBT link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~</a:t>
            </a:r>
            <a:r>
              <a:rPr lang="it-IT" sz="14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180 </a:t>
            </a:r>
            <a:r>
              <a:rPr lang="it-IT" sz="1400" b="1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Gb</a:t>
            </a:r>
            <a:r>
              <a:rPr lang="it-IT" sz="14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/s 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for full TFC+ECSInterface (132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links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Single CCPC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might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become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bottleneck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… </a:t>
            </a:r>
            <a:endParaRPr lang="it-IT" sz="1400" i="1" dirty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  <a:hlinkClick r:id="rId2"/>
            </a:endParaRPr>
          </a:p>
          <a:p>
            <a:pPr lvl="1"/>
            <a:r>
              <a:rPr lang="it-IT" sz="1200" i="1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  <a:hlinkClick r:id="rId2"/>
              </a:rPr>
              <a:t>Clara &amp; </a:t>
            </a:r>
            <a:r>
              <a:rPr lang="it-IT" sz="1200" i="1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  <a:hlinkClick r:id="rId2"/>
              </a:rPr>
              <a:t>us</a:t>
            </a:r>
            <a:r>
              <a:rPr lang="it-IT" sz="1200" i="1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  <a:hlinkClick r:id="rId2"/>
              </a:rPr>
              <a:t>, </a:t>
            </a:r>
            <a:r>
              <a:rPr lang="it-IT" sz="1200" i="1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  <a:hlinkClick r:id="rId2"/>
              </a:rPr>
              <a:t>December</a:t>
            </a:r>
            <a:r>
              <a:rPr lang="it-IT" sz="1200" i="1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  <a:hlinkClick r:id="rId2"/>
              </a:rPr>
              <a:t> 2011</a:t>
            </a:r>
            <a:endParaRPr lang="it-IT" sz="1200" i="1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lvl="1"/>
            <a:endParaRPr lang="it-IT" sz="12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285750" indent="-285750">
              <a:buFont typeface="Wingdings"/>
              <a:buChar char="à"/>
            </a:pP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How long to </a:t>
            </a:r>
            <a:r>
              <a:rPr lang="it-IT" sz="14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configure</a:t>
            </a: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FE cluster?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how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many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bits / FE?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how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many</a:t>
            </a:r>
            <a:r>
              <a:rPr lang="it-IT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FEs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/ GBT </a:t>
            </a:r>
            <a:r>
              <a:rPr lang="it-IT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link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?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how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many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FEs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/ TFC+ECSInterface?</a:t>
            </a:r>
            <a:endParaRPr lang="it-IT" sz="1400" u="sng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r>
              <a:rPr lang="it-IT" sz="1600" i="1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 </a:t>
            </a:r>
            <a:r>
              <a:rPr lang="it-IT" sz="1600" i="1" u="sng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Numbers</a:t>
            </a:r>
            <a:r>
              <a:rPr lang="it-IT" sz="1600" i="1" u="sng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to be </a:t>
            </a:r>
            <a:r>
              <a:rPr lang="it-IT" sz="1600" i="1" u="sng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pinned</a:t>
            </a:r>
            <a:r>
              <a:rPr lang="it-IT" sz="1600" i="1" u="sng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down </a:t>
            </a:r>
            <a:r>
              <a:rPr lang="it-IT" sz="1600" i="1" u="sng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soon</a:t>
            </a:r>
            <a:r>
              <a:rPr lang="it-IT" sz="1600" i="1" u="sng" dirty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i="1" u="sng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+ GBT-SCA</a:t>
            </a:r>
            <a:r>
              <a:rPr lang="it-IT" sz="1600" i="1" u="sng" dirty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i="1" u="sng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interfaces</a:t>
            </a:r>
            <a:r>
              <a:rPr lang="it-IT" sz="1600" i="1" u="sng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and </a:t>
            </a:r>
            <a:r>
              <a:rPr lang="it-IT" sz="1600" i="1" u="sng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protocols</a:t>
            </a:r>
            <a:r>
              <a:rPr lang="it-IT" sz="1600" i="1" u="sng" dirty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.</a:t>
            </a:r>
            <a:endParaRPr lang="it-IT" sz="1600" i="1" u="sng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288" y="1253493"/>
            <a:ext cx="6391827" cy="5052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872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3572" y="1390557"/>
            <a:ext cx="6640106" cy="3409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Extra slide - GBT-SCA Packet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6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52030" y="4937840"/>
            <a:ext cx="7265773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Easy: the GBT-SCA has everything set up (on paper…)</a:t>
            </a:r>
          </a:p>
          <a:p>
            <a:pPr marL="342900" indent="-342900">
              <a:buFont typeface="Wingdings"/>
              <a:buChar char="à"/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Only thing is to build proper protocol</a:t>
            </a:r>
          </a:p>
          <a:p>
            <a:pPr marL="342900" indent="-342900">
              <a:buFont typeface="Wingdings"/>
              <a:buChar char="à"/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FE designer selects the bus + addressing scheme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, 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we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built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a 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generic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entity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in SOL40 to drive 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it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.</a:t>
            </a:r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8915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13" y="1847850"/>
            <a:ext cx="6427856" cy="4304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Clock </a:t>
            </a:r>
            <a:r>
              <a:rPr lang="it-IT" sz="2800" dirty="0" err="1" smtClean="0">
                <a:latin typeface="Arial Unicode MS" pitchFamily="34" charset="-128"/>
              </a:rPr>
              <a:t>distribution</a:t>
            </a:r>
            <a:r>
              <a:rPr lang="it-IT" sz="2800" dirty="0" smtClean="0">
                <a:latin typeface="Arial Unicode MS" pitchFamily="34" charset="-128"/>
              </a:rPr>
              <a:t> and </a:t>
            </a:r>
            <a:r>
              <a:rPr lang="it-IT" sz="2800" dirty="0" err="1" smtClean="0">
                <a:latin typeface="Arial Unicode MS" pitchFamily="34" charset="-128"/>
              </a:rPr>
              <a:t>phase</a:t>
            </a:r>
            <a:r>
              <a:rPr lang="it-IT" sz="2800" dirty="0" smtClean="0">
                <a:latin typeface="Arial Unicode MS" pitchFamily="34" charset="-128"/>
              </a:rPr>
              <a:t>/</a:t>
            </a:r>
            <a:r>
              <a:rPr lang="it-IT" sz="2800" dirty="0" err="1" smtClean="0">
                <a:latin typeface="Arial Unicode MS" pitchFamily="34" charset="-128"/>
              </a:rPr>
              <a:t>latency</a:t>
            </a:r>
            <a:r>
              <a:rPr lang="it-IT" sz="2800" dirty="0" smtClean="0">
                <a:latin typeface="Arial Unicode MS" pitchFamily="34" charset="-128"/>
              </a:rPr>
              <a:t> control 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Oval 15"/>
          <p:cNvSpPr/>
          <p:nvPr/>
        </p:nvSpPr>
        <p:spPr>
          <a:xfrm rot="2991056">
            <a:off x="1831570" y="2549956"/>
            <a:ext cx="473990" cy="955695"/>
          </a:xfrm>
          <a:prstGeom prst="ellipse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rot="2991056">
            <a:off x="2927735" y="2549955"/>
            <a:ext cx="473990" cy="955695"/>
          </a:xfrm>
          <a:prstGeom prst="ellipse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3092829" y="1576717"/>
            <a:ext cx="5326148" cy="892552"/>
          </a:xfrm>
          <a:prstGeom prst="rect">
            <a:avLst/>
          </a:prstGeom>
          <a:noFill/>
          <a:ln w="28575">
            <a:solidFill>
              <a:schemeClr val="accent6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sz="2000" dirty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1</a:t>
            </a: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. FPGA to FPGA </a:t>
            </a:r>
            <a:r>
              <a:rPr lang="it-IT" sz="20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transceivers</a:t>
            </a:r>
            <a:endParaRPr lang="it-IT" sz="2000" dirty="0" smtClean="0">
              <a:solidFill>
                <a:srgbClr val="FF0000"/>
              </a:solidFill>
              <a:latin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Special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studies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on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latency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and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phase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alignment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</a:p>
          <a:p>
            <a:pPr marL="1200150" lvl="2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(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see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next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for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preliminary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tests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)</a:t>
            </a:r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5755903" y="2558367"/>
            <a:ext cx="3310767" cy="523220"/>
          </a:xfrm>
          <a:prstGeom prst="rect">
            <a:avLst/>
          </a:prstGeom>
          <a:noFill/>
          <a:ln w="28575">
            <a:solidFill>
              <a:schemeClr val="accent6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 control of fine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phase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and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latency</a:t>
            </a:r>
            <a:endParaRPr lang="it-IT" sz="1400" dirty="0" smtClean="0">
              <a:solidFill>
                <a:srgbClr val="FF0000"/>
              </a:solidFill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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minimize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jitter</a:t>
            </a:r>
            <a:endParaRPr lang="it-IT" sz="1400" dirty="0" smtClean="0">
              <a:latin typeface="Arial Unicode MS" pitchFamily="34" charset="-128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9488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39" y="1212357"/>
            <a:ext cx="6427856" cy="4304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Clock </a:t>
            </a:r>
            <a:r>
              <a:rPr lang="it-IT" sz="2800" dirty="0" err="1" smtClean="0">
                <a:latin typeface="Arial Unicode MS" pitchFamily="34" charset="-128"/>
              </a:rPr>
              <a:t>distribution</a:t>
            </a:r>
            <a:r>
              <a:rPr lang="it-IT" sz="2800" dirty="0" smtClean="0">
                <a:latin typeface="Arial Unicode MS" pitchFamily="34" charset="-128"/>
              </a:rPr>
              <a:t> and </a:t>
            </a:r>
            <a:r>
              <a:rPr lang="it-IT" sz="2800" dirty="0" err="1" smtClean="0">
                <a:latin typeface="Arial Unicode MS" pitchFamily="34" charset="-128"/>
              </a:rPr>
              <a:t>phase</a:t>
            </a:r>
            <a:r>
              <a:rPr lang="it-IT" sz="2800" dirty="0" smtClean="0">
                <a:latin typeface="Arial Unicode MS" pitchFamily="34" charset="-128"/>
              </a:rPr>
              <a:t>/</a:t>
            </a:r>
            <a:r>
              <a:rPr lang="it-IT" sz="2800" dirty="0" err="1" smtClean="0">
                <a:latin typeface="Arial Unicode MS" pitchFamily="34" charset="-128"/>
              </a:rPr>
              <a:t>latency</a:t>
            </a:r>
            <a:r>
              <a:rPr lang="it-IT" sz="2800" dirty="0" smtClean="0">
                <a:latin typeface="Arial Unicode MS" pitchFamily="34" charset="-128"/>
              </a:rPr>
              <a:t> control 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2" name="Oval 11"/>
          <p:cNvSpPr/>
          <p:nvPr/>
        </p:nvSpPr>
        <p:spPr>
          <a:xfrm rot="2991056">
            <a:off x="4502867" y="2886815"/>
            <a:ext cx="473990" cy="955695"/>
          </a:xfrm>
          <a:prstGeom prst="ellipse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rot="2991056">
            <a:off x="4567526" y="2297244"/>
            <a:ext cx="473990" cy="955695"/>
          </a:xfrm>
          <a:prstGeom prst="ellipse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5813942" y="3302485"/>
            <a:ext cx="3111690" cy="2554417"/>
            <a:chOff x="5813942" y="2229073"/>
            <a:chExt cx="3111690" cy="2554417"/>
          </a:xfrm>
        </p:grpSpPr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5813942" y="2229073"/>
              <a:ext cx="3111690" cy="646331"/>
            </a:xfrm>
            <a:prstGeom prst="rect">
              <a:avLst/>
            </a:prstGeom>
            <a:noFill/>
            <a:ln w="28575">
              <a:solidFill>
                <a:schemeClr val="accent6"/>
              </a:solidFill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r>
                <a:rPr lang="it-IT" sz="2000" dirty="0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2. ATCA </a:t>
              </a:r>
              <a:r>
                <a:rPr lang="it-IT" sz="2000" dirty="0" err="1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backplane</a:t>
              </a:r>
              <a:endParaRPr lang="it-IT" sz="20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endParaRPr>
            </a:p>
            <a:p>
              <a:pPr marL="285750" indent="-285750" algn="ctr">
                <a:spcBef>
                  <a:spcPts val="0"/>
                </a:spcBef>
                <a:buFont typeface="Wingdings"/>
                <a:buChar char="à"/>
                <a:defRPr/>
              </a:pPr>
              <a:r>
                <a:rPr lang="it-IT" sz="1600" dirty="0" err="1" smtClean="0">
                  <a:latin typeface="Arial Unicode MS" pitchFamily="34" charset="-128"/>
                  <a:sym typeface="Wingdings" pitchFamily="2" charset="2"/>
                </a:rPr>
                <a:t>Does</a:t>
              </a:r>
              <a:r>
                <a:rPr lang="it-IT" sz="1600" dirty="0" smtClean="0">
                  <a:latin typeface="Arial Unicode MS" pitchFamily="34" charset="-128"/>
                  <a:sym typeface="Wingdings" pitchFamily="2" charset="2"/>
                </a:rPr>
                <a:t> the job for </a:t>
              </a:r>
              <a:r>
                <a:rPr lang="it-IT" sz="1600" dirty="0" err="1" smtClean="0">
                  <a:latin typeface="Arial Unicode MS" pitchFamily="34" charset="-128"/>
                  <a:sym typeface="Wingdings" pitchFamily="2" charset="2"/>
                </a:rPr>
                <a:t>us</a:t>
              </a:r>
              <a:endParaRPr lang="it-IT" sz="1600" dirty="0" smtClean="0">
                <a:latin typeface="Arial Unicode MS" pitchFamily="34" charset="-128"/>
                <a:sym typeface="Wingdings" pitchFamily="2" charset="2"/>
              </a:endParaRPr>
            </a:p>
          </p:txBody>
        </p:sp>
        <p:sp>
          <p:nvSpPr>
            <p:cNvPr id="20" name="Text Box 11"/>
            <p:cNvSpPr txBox="1">
              <a:spLocks noChangeArrowheads="1"/>
            </p:cNvSpPr>
            <p:nvPr/>
          </p:nvSpPr>
          <p:spPr bwMode="auto">
            <a:xfrm>
              <a:off x="5813942" y="2967608"/>
              <a:ext cx="3111690" cy="1815882"/>
            </a:xfrm>
            <a:prstGeom prst="rect">
              <a:avLst/>
            </a:prstGeom>
            <a:noFill/>
            <a:ln w="28575">
              <a:solidFill>
                <a:schemeClr val="accent6"/>
              </a:solidFill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r>
                <a:rPr lang="it-IT" sz="1400" dirty="0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  control of </a:t>
              </a:r>
              <a:r>
                <a:rPr lang="it-IT" sz="1400" dirty="0" err="1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latency</a:t>
              </a:r>
              <a:endPara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endParaRPr>
            </a:p>
            <a:p>
              <a:pPr marL="285750" indent="-285750">
                <a:spcBef>
                  <a:spcPts val="0"/>
                </a:spcBef>
                <a:buFont typeface="Wingdings"/>
                <a:buChar char="à"/>
                <a:defRPr/>
              </a:pPr>
              <a:r>
                <a:rPr lang="it-IT" sz="1400" dirty="0" err="1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jitter</a:t>
              </a:r>
              <a:r>
                <a:rPr lang="it-IT" sz="1400" dirty="0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 and fine </a:t>
              </a:r>
              <a:r>
                <a:rPr lang="it-IT" sz="1400" dirty="0" err="1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phase</a:t>
              </a:r>
              <a:r>
                <a:rPr lang="it-IT" sz="1400" dirty="0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 </a:t>
              </a:r>
              <a:r>
                <a:rPr lang="it-IT" sz="1400" dirty="0" err="1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less</a:t>
              </a:r>
              <a:r>
                <a:rPr lang="it-IT" sz="1400" dirty="0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 of an </a:t>
              </a:r>
              <a:r>
                <a:rPr lang="it-IT" sz="1400" dirty="0" err="1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issue</a:t>
              </a:r>
              <a:endPara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endParaRPr>
            </a:p>
            <a:p>
              <a:pPr marL="285750" indent="-285750">
                <a:spcBef>
                  <a:spcPts val="0"/>
                </a:spcBef>
                <a:buFont typeface="Wingdings"/>
                <a:buChar char="à"/>
                <a:defRPr/>
              </a:pPr>
              <a:endParaRPr lang="it-IT" sz="1400" dirty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endParaRPr>
            </a:p>
            <a:p>
              <a:pPr marL="285750" indent="-285750">
                <a:spcBef>
                  <a:spcPts val="0"/>
                </a:spcBef>
                <a:buFont typeface="Wingdings"/>
                <a:buChar char="à"/>
                <a:defRPr/>
              </a:pPr>
              <a:r>
                <a:rPr lang="it-IT" sz="1400" dirty="0" err="1" smtClean="0">
                  <a:latin typeface="Arial Unicode MS" pitchFamily="34" charset="-128"/>
                  <a:sym typeface="Wingdings" pitchFamily="2" charset="2"/>
                </a:rPr>
                <a:t>Effectively</a:t>
              </a:r>
              <a:r>
                <a:rPr lang="it-IT" sz="1400" dirty="0" smtClean="0">
                  <a:latin typeface="Arial Unicode MS" pitchFamily="34" charset="-128"/>
                  <a:sym typeface="Wingdings" pitchFamily="2" charset="2"/>
                </a:rPr>
                <a:t> </a:t>
              </a:r>
              <a:r>
                <a:rPr lang="it-IT" sz="1400" dirty="0" err="1" smtClean="0">
                  <a:latin typeface="Arial Unicode MS" pitchFamily="34" charset="-128"/>
                  <a:sym typeface="Wingdings" pitchFamily="2" charset="2"/>
                </a:rPr>
                <a:t>is</a:t>
              </a:r>
              <a:r>
                <a:rPr lang="it-IT" sz="1400" dirty="0" smtClean="0">
                  <a:latin typeface="Arial Unicode MS" pitchFamily="34" charset="-128"/>
                  <a:sym typeface="Wingdings" pitchFamily="2" charset="2"/>
                </a:rPr>
                <a:t> an FPGA-to-FPGA link on </a:t>
              </a:r>
              <a:r>
                <a:rPr lang="it-IT" sz="1400" dirty="0" err="1" smtClean="0">
                  <a:latin typeface="Arial Unicode MS" pitchFamily="34" charset="-128"/>
                  <a:sym typeface="Wingdings" pitchFamily="2" charset="2"/>
                </a:rPr>
                <a:t>backplane</a:t>
              </a:r>
              <a:r>
                <a:rPr lang="it-IT" sz="1400" dirty="0" smtClean="0">
                  <a:latin typeface="Arial Unicode MS" pitchFamily="34" charset="-128"/>
                  <a:sym typeface="Wingdings" pitchFamily="2" charset="2"/>
                </a:rPr>
                <a:t> </a:t>
              </a:r>
              <a:r>
                <a:rPr lang="it-IT" sz="1400" dirty="0" err="1" smtClean="0">
                  <a:latin typeface="Arial Unicode MS" pitchFamily="34" charset="-128"/>
                  <a:sym typeface="Wingdings" pitchFamily="2" charset="2"/>
                </a:rPr>
                <a:t>dedicated</a:t>
              </a:r>
              <a:r>
                <a:rPr lang="it-IT" sz="1400" dirty="0" smtClean="0">
                  <a:latin typeface="Arial Unicode MS" pitchFamily="34" charset="-128"/>
                  <a:sym typeface="Wingdings" pitchFamily="2" charset="2"/>
                </a:rPr>
                <a:t> </a:t>
              </a:r>
              <a:r>
                <a:rPr lang="it-IT" sz="1400" dirty="0" err="1" smtClean="0">
                  <a:latin typeface="Arial Unicode MS" pitchFamily="34" charset="-128"/>
                  <a:sym typeface="Wingdings" pitchFamily="2" charset="2"/>
                </a:rPr>
                <a:t>lines</a:t>
              </a:r>
              <a:r>
                <a:rPr lang="it-IT" sz="1400" dirty="0" smtClean="0">
                  <a:latin typeface="Arial Unicode MS" pitchFamily="34" charset="-128"/>
                  <a:sym typeface="Wingdings" pitchFamily="2" charset="2"/>
                </a:rPr>
                <a:t> </a:t>
              </a:r>
            </a:p>
            <a:p>
              <a:pPr marL="285750" indent="-285750">
                <a:spcBef>
                  <a:spcPts val="0"/>
                </a:spcBef>
                <a:buFont typeface="Wingdings"/>
                <a:buChar char="à"/>
                <a:defRPr/>
              </a:pPr>
              <a:r>
                <a:rPr lang="it-IT" sz="1400" dirty="0" smtClean="0">
                  <a:solidFill>
                    <a:srgbClr val="FF6600"/>
                  </a:solidFill>
                  <a:latin typeface="Arial Unicode MS" pitchFamily="34" charset="-128"/>
                  <a:sym typeface="Wingdings" pitchFamily="2" charset="2"/>
                </a:rPr>
                <a:t>To be </a:t>
              </a:r>
              <a:r>
                <a:rPr lang="it-IT" sz="1400" dirty="0" err="1" smtClean="0">
                  <a:solidFill>
                    <a:srgbClr val="FF6600"/>
                  </a:solidFill>
                  <a:latin typeface="Arial Unicode MS" pitchFamily="34" charset="-128"/>
                  <a:sym typeface="Wingdings" pitchFamily="2" charset="2"/>
                </a:rPr>
                <a:t>checked</a:t>
              </a:r>
              <a:r>
                <a:rPr lang="it-IT" sz="1400" dirty="0" smtClean="0">
                  <a:solidFill>
                    <a:srgbClr val="FF6600"/>
                  </a:solidFill>
                  <a:latin typeface="Arial Unicode MS" pitchFamily="34" charset="-128"/>
                  <a:sym typeface="Wingdings" pitchFamily="2" charset="2"/>
                </a:rPr>
                <a:t>: </a:t>
              </a:r>
              <a:r>
                <a:rPr lang="it-IT" sz="1400" dirty="0" err="1" smtClean="0">
                  <a:solidFill>
                    <a:srgbClr val="FF6600"/>
                  </a:solidFill>
                  <a:latin typeface="Arial Unicode MS" pitchFamily="34" charset="-128"/>
                  <a:sym typeface="Wingdings" pitchFamily="2" charset="2"/>
                </a:rPr>
                <a:t>jitter</a:t>
              </a:r>
              <a:r>
                <a:rPr lang="it-IT" sz="1400" dirty="0" smtClean="0">
                  <a:solidFill>
                    <a:srgbClr val="FF6600"/>
                  </a:solidFill>
                  <a:latin typeface="Arial Unicode MS" pitchFamily="34" charset="-128"/>
                  <a:sym typeface="Wingdings" pitchFamily="2" charset="2"/>
                </a:rPr>
                <a:t> on </a:t>
              </a:r>
              <a:r>
                <a:rPr lang="it-IT" sz="1400" dirty="0" err="1" smtClean="0">
                  <a:solidFill>
                    <a:srgbClr val="FF6600"/>
                  </a:solidFill>
                  <a:latin typeface="Arial Unicode MS" pitchFamily="34" charset="-128"/>
                  <a:sym typeface="Wingdings" pitchFamily="2" charset="2"/>
                </a:rPr>
                <a:t>backplane</a:t>
              </a:r>
              <a:r>
                <a:rPr lang="it-IT" sz="1400" dirty="0" smtClean="0">
                  <a:solidFill>
                    <a:srgbClr val="FF6600"/>
                  </a:solidFill>
                  <a:latin typeface="Arial Unicode MS" pitchFamily="34" charset="-128"/>
                  <a:sym typeface="Wingdings" pitchFamily="2" charset="2"/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63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13" y="1212356"/>
            <a:ext cx="6427856" cy="4304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Clock </a:t>
            </a:r>
            <a:r>
              <a:rPr lang="it-IT" sz="2800" dirty="0" err="1" smtClean="0">
                <a:latin typeface="Arial Unicode MS" pitchFamily="34" charset="-128"/>
              </a:rPr>
              <a:t>distribution</a:t>
            </a:r>
            <a:r>
              <a:rPr lang="it-IT" sz="2800" dirty="0" smtClean="0">
                <a:latin typeface="Arial Unicode MS" pitchFamily="34" charset="-128"/>
              </a:rPr>
              <a:t> and </a:t>
            </a:r>
            <a:r>
              <a:rPr lang="it-IT" sz="2800" dirty="0" err="1" smtClean="0">
                <a:latin typeface="Arial Unicode MS" pitchFamily="34" charset="-128"/>
              </a:rPr>
              <a:t>phase</a:t>
            </a:r>
            <a:r>
              <a:rPr lang="it-IT" sz="2800" dirty="0" smtClean="0">
                <a:latin typeface="Arial Unicode MS" pitchFamily="34" charset="-128"/>
              </a:rPr>
              <a:t>/</a:t>
            </a:r>
            <a:r>
              <a:rPr lang="it-IT" sz="2800" dirty="0" err="1" smtClean="0">
                <a:latin typeface="Arial Unicode MS" pitchFamily="34" charset="-128"/>
              </a:rPr>
              <a:t>latency</a:t>
            </a:r>
            <a:r>
              <a:rPr lang="it-IT" sz="2800" dirty="0" smtClean="0">
                <a:latin typeface="Arial Unicode MS" pitchFamily="34" charset="-128"/>
              </a:rPr>
              <a:t> control 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" name="Oval 1"/>
          <p:cNvSpPr/>
          <p:nvPr/>
        </p:nvSpPr>
        <p:spPr>
          <a:xfrm rot="2991056">
            <a:off x="3116213" y="4289514"/>
            <a:ext cx="473990" cy="955695"/>
          </a:xfrm>
          <a:prstGeom prst="ellipse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2991056">
            <a:off x="3116212" y="2308313"/>
            <a:ext cx="473990" cy="955695"/>
          </a:xfrm>
          <a:prstGeom prst="ellipse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785614" y="3463601"/>
            <a:ext cx="3152633" cy="2558193"/>
            <a:chOff x="4572000" y="4913281"/>
            <a:chExt cx="3289110" cy="1745932"/>
          </a:xfrm>
        </p:grpSpPr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4572000" y="4913281"/>
              <a:ext cx="3289110" cy="441112"/>
            </a:xfrm>
            <a:prstGeom prst="rect">
              <a:avLst/>
            </a:prstGeom>
            <a:noFill/>
            <a:ln w="28575">
              <a:solidFill>
                <a:schemeClr val="accent6"/>
              </a:solidFill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r>
                <a:rPr lang="it-IT" sz="2000" dirty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3</a:t>
              </a:r>
              <a:r>
                <a:rPr lang="it-IT" sz="2000" dirty="0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. </a:t>
              </a:r>
              <a:r>
                <a:rPr lang="it-IT" sz="2000" dirty="0" err="1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at</a:t>
              </a:r>
              <a:r>
                <a:rPr lang="it-IT" sz="2000" dirty="0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 the FE: GBT</a:t>
              </a:r>
            </a:p>
            <a:p>
              <a:pPr marL="285750" indent="-285750" algn="ctr">
                <a:spcBef>
                  <a:spcPts val="0"/>
                </a:spcBef>
                <a:buFont typeface="Wingdings"/>
                <a:buChar char="à"/>
                <a:defRPr/>
              </a:pPr>
              <a:r>
                <a:rPr lang="it-IT" sz="1600" dirty="0" err="1" smtClean="0">
                  <a:latin typeface="Arial Unicode MS" pitchFamily="34" charset="-128"/>
                  <a:sym typeface="Wingdings" pitchFamily="2" charset="2"/>
                </a:rPr>
                <a:t>Does</a:t>
              </a:r>
              <a:r>
                <a:rPr lang="it-IT" sz="1600" dirty="0" smtClean="0">
                  <a:latin typeface="Arial Unicode MS" pitchFamily="34" charset="-128"/>
                  <a:sym typeface="Wingdings" pitchFamily="2" charset="2"/>
                </a:rPr>
                <a:t> the job for </a:t>
              </a:r>
              <a:r>
                <a:rPr lang="it-IT" sz="1600" dirty="0" err="1" smtClean="0">
                  <a:latin typeface="Arial Unicode MS" pitchFamily="34" charset="-128"/>
                  <a:sym typeface="Wingdings" pitchFamily="2" charset="2"/>
                </a:rPr>
                <a:t>us</a:t>
              </a:r>
              <a:endParaRPr lang="it-IT" sz="1600" dirty="0" smtClean="0">
                <a:latin typeface="Arial Unicode MS" pitchFamily="34" charset="-128"/>
                <a:sym typeface="Wingdings" pitchFamily="2" charset="2"/>
              </a:endParaRPr>
            </a:p>
          </p:txBody>
        </p:sp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4572000" y="5419898"/>
              <a:ext cx="3289110" cy="1239315"/>
            </a:xfrm>
            <a:prstGeom prst="rect">
              <a:avLst/>
            </a:prstGeom>
            <a:noFill/>
            <a:ln w="28575">
              <a:solidFill>
                <a:schemeClr val="accent6"/>
              </a:solidFill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 marL="285750" indent="-285750">
                <a:spcBef>
                  <a:spcPts val="0"/>
                </a:spcBef>
                <a:buFont typeface="Wingdings"/>
                <a:buChar char="à"/>
                <a:defRPr/>
              </a:pPr>
              <a:r>
                <a:rPr lang="it-IT" sz="1400" dirty="0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control of fine </a:t>
              </a:r>
              <a:r>
                <a:rPr lang="it-IT" sz="1400" dirty="0" err="1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phase</a:t>
              </a:r>
              <a:r>
                <a:rPr lang="it-IT" sz="1400" dirty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 </a:t>
              </a:r>
              <a:r>
                <a:rPr lang="it-IT" sz="1400" dirty="0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+ </a:t>
              </a:r>
              <a:r>
                <a:rPr lang="it-IT" sz="1400" dirty="0" err="1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latency</a:t>
              </a:r>
              <a:r>
                <a:rPr lang="it-IT" sz="1400" dirty="0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 </a:t>
              </a:r>
              <a:r>
                <a:rPr lang="it-IT" sz="1400" dirty="0" err="1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at</a:t>
              </a:r>
              <a:r>
                <a:rPr lang="it-IT" sz="1400" dirty="0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 the FE + </a:t>
              </a:r>
              <a:r>
                <a:rPr lang="it-IT" sz="1400" dirty="0" err="1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minimize</a:t>
              </a:r>
              <a:r>
                <a:rPr lang="it-IT" sz="1400" dirty="0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 </a:t>
              </a:r>
              <a:r>
                <a:rPr lang="it-IT" sz="1400" dirty="0" err="1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jitter</a:t>
              </a:r>
              <a:r>
                <a:rPr lang="it-IT" sz="1400" dirty="0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 </a:t>
              </a:r>
            </a:p>
            <a:p>
              <a:pPr marL="285750" indent="-285750">
                <a:spcBef>
                  <a:spcPts val="0"/>
                </a:spcBef>
                <a:buFont typeface="Wingdings"/>
                <a:buChar char="à"/>
                <a:defRPr/>
              </a:pPr>
              <a:endParaRPr lang="it-IT" sz="1400" dirty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endParaRPr>
            </a:p>
            <a:p>
              <a:pPr marL="285750" indent="-285750">
                <a:spcBef>
                  <a:spcPts val="0"/>
                </a:spcBef>
                <a:buFont typeface="Wingdings"/>
                <a:buChar char="à"/>
                <a:defRPr/>
              </a:pPr>
              <a:r>
                <a:rPr lang="it-IT" sz="1400" dirty="0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No </a:t>
              </a:r>
              <a:r>
                <a:rPr lang="it-IT" sz="1400" dirty="0" err="1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problem</a:t>
              </a:r>
              <a:r>
                <a:rPr lang="it-IT" sz="1400" dirty="0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 in ECS </a:t>
              </a:r>
              <a:r>
                <a:rPr lang="it-IT" sz="1400" dirty="0" err="1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monitoring</a:t>
              </a:r>
              <a:endPara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endParaRPr>
            </a:p>
            <a:p>
              <a:pPr marL="285750" indent="-285750">
                <a:spcBef>
                  <a:spcPts val="0"/>
                </a:spcBef>
                <a:buFont typeface="Arial" pitchFamily="34" charset="0"/>
                <a:buChar char="•"/>
                <a:defRPr/>
              </a:pPr>
              <a:r>
                <a:rPr lang="it-IT" sz="1400" dirty="0" err="1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Simply</a:t>
              </a:r>
              <a:r>
                <a:rPr lang="it-IT" sz="1400" dirty="0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 </a:t>
              </a:r>
              <a:r>
                <a:rPr lang="it-IT" sz="1400" dirty="0" err="1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decoding</a:t>
              </a:r>
              <a:r>
                <a:rPr lang="it-IT" sz="1400" dirty="0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 GBT </a:t>
              </a:r>
              <a:r>
                <a:rPr lang="it-IT" sz="1400" dirty="0" err="1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protocol</a:t>
              </a:r>
              <a:r>
                <a:rPr lang="it-IT" sz="1400" dirty="0" smtClean="0">
                  <a:solidFill>
                    <a:srgbClr val="FF0000"/>
                  </a:solidFill>
                  <a:latin typeface="Arial Unicode MS" pitchFamily="34" charset="-128"/>
                  <a:sym typeface="Wingdings" pitchFamily="2" charset="2"/>
                </a:rPr>
                <a:t> in SOL40 FPGA </a:t>
              </a:r>
            </a:p>
            <a:p>
              <a:pPr lvl="1">
                <a:spcBef>
                  <a:spcPts val="0"/>
                </a:spcBef>
                <a:defRPr/>
              </a:pPr>
              <a:r>
                <a:rPr lang="it-IT" sz="1400" dirty="0" smtClean="0">
                  <a:latin typeface="Arial Unicode MS" pitchFamily="34" charset="-128"/>
                  <a:sym typeface="Wingdings" pitchFamily="2" charset="2"/>
                </a:rPr>
                <a:t> No </a:t>
              </a:r>
              <a:r>
                <a:rPr lang="it-IT" sz="1400" dirty="0" err="1" smtClean="0">
                  <a:latin typeface="Arial Unicode MS" pitchFamily="34" charset="-128"/>
                  <a:sym typeface="Wingdings" pitchFamily="2" charset="2"/>
                </a:rPr>
                <a:t>need</a:t>
              </a:r>
              <a:r>
                <a:rPr lang="it-IT" sz="1400" dirty="0" smtClean="0">
                  <a:latin typeface="Arial Unicode MS" pitchFamily="34" charset="-128"/>
                  <a:sym typeface="Wingdings" pitchFamily="2" charset="2"/>
                </a:rPr>
                <a:t> of fine </a:t>
              </a:r>
              <a:r>
                <a:rPr lang="it-IT" sz="1400" dirty="0" err="1" smtClean="0">
                  <a:latin typeface="Arial Unicode MS" pitchFamily="34" charset="-128"/>
                  <a:sym typeface="Wingdings" pitchFamily="2" charset="2"/>
                </a:rPr>
                <a:t>phase</a:t>
              </a:r>
              <a:r>
                <a:rPr lang="it-IT" sz="1400" dirty="0" smtClean="0">
                  <a:latin typeface="Arial Unicode MS" pitchFamily="34" charset="-128"/>
                  <a:sym typeface="Wingdings" pitchFamily="2" charset="2"/>
                </a:rPr>
                <a:t> or </a:t>
              </a:r>
              <a:r>
                <a:rPr lang="it-IT" sz="1400" dirty="0" err="1" smtClean="0">
                  <a:latin typeface="Arial Unicode MS" pitchFamily="34" charset="-128"/>
                  <a:sym typeface="Wingdings" pitchFamily="2" charset="2"/>
                </a:rPr>
                <a:t>latency</a:t>
              </a:r>
              <a:r>
                <a:rPr lang="it-IT" sz="1400" dirty="0" smtClean="0">
                  <a:latin typeface="Arial Unicode MS" pitchFamily="34" charset="-128"/>
                  <a:sym typeface="Wingdings" pitchFamily="2" charset="2"/>
                </a:rPr>
                <a:t> control for ECS.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114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44490" y="381000"/>
            <a:ext cx="7142309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err="1" smtClean="0">
                <a:latin typeface="Arial Unicode MS" pitchFamily="34" charset="-128"/>
              </a:rPr>
              <a:t>Latest</a:t>
            </a:r>
            <a:r>
              <a:rPr lang="it-IT" sz="2800" dirty="0" smtClean="0">
                <a:latin typeface="Arial Unicode MS" pitchFamily="34" charset="-128"/>
              </a:rPr>
              <a:t> S-TFC </a:t>
            </a:r>
            <a:r>
              <a:rPr lang="it-IT" sz="2800" dirty="0" err="1" smtClean="0">
                <a:latin typeface="Arial Unicode MS" pitchFamily="34" charset="-128"/>
              </a:rPr>
              <a:t>protocol</a:t>
            </a:r>
            <a:r>
              <a:rPr lang="it-IT" sz="2800" dirty="0" smtClean="0">
                <a:latin typeface="Arial Unicode MS" pitchFamily="34" charset="-128"/>
              </a:rPr>
              <a:t> to TELL40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398080" y="1471173"/>
            <a:ext cx="8271414" cy="110799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«Extended» TFC word to TELL40 via SOL40: </a:t>
            </a:r>
            <a:endParaRPr lang="it-IT" sz="1600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	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 </a:t>
            </a:r>
            <a:r>
              <a:rPr lang="it-IT" sz="1600" dirty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6</a:t>
            </a: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4 bits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sent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every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40 MHz = 2.56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Gb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/s (on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backplane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)</a:t>
            </a:r>
          </a:p>
          <a:p>
            <a:pPr>
              <a:spcBef>
                <a:spcPts val="0"/>
              </a:spcBef>
              <a:defRPr/>
            </a:pPr>
            <a:r>
              <a:rPr lang="it-IT" sz="1600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	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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packed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with </a:t>
            </a: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8b/10b </a:t>
            </a:r>
            <a:r>
              <a:rPr lang="it-IT" sz="16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protocol</a:t>
            </a: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(i.e.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total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of 80 bits)</a:t>
            </a:r>
          </a:p>
          <a:p>
            <a:pPr>
              <a:spcBef>
                <a:spcPts val="0"/>
              </a:spcBef>
              <a:defRPr/>
            </a:pPr>
            <a:r>
              <a:rPr lang="it-IT" sz="1600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	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 </a:t>
            </a: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no </a:t>
            </a:r>
            <a:r>
              <a:rPr lang="it-IT" sz="16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dedicated</a:t>
            </a: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GBT buffer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, use ALTERA GX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simple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8b/10b encoder/decoder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443167" y="5259179"/>
            <a:ext cx="8138160" cy="107721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  THROTTLE 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i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nformation from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each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TELL40 to SOL40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: </a:t>
            </a:r>
          </a:p>
          <a:p>
            <a:pPr marL="742950" lvl="1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no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change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: 1 bit for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each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AMC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board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+ BXID for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which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the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throttle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was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set</a:t>
            </a:r>
          </a:p>
          <a:p>
            <a:pPr marL="1200150" lvl="2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16 bits in 8b/10b encoder </a:t>
            </a:r>
          </a:p>
          <a:p>
            <a:pPr marL="1200150" lvl="2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600" dirty="0" err="1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s</a:t>
            </a:r>
            <a:r>
              <a:rPr lang="it-IT" sz="16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ame</a:t>
            </a: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GX buffer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as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before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(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as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same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decoder!)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162045" y="4724165"/>
            <a:ext cx="2773256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b="1" u="sng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Constant latency </a:t>
            </a:r>
            <a:r>
              <a:rPr lang="it-IT" sz="1600" u="sng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after</a:t>
            </a:r>
            <a:r>
              <a:rPr lang="it-IT" sz="1600" u="sng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BXID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572990" y="4333795"/>
            <a:ext cx="5003" cy="39037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 rot="439398">
            <a:off x="5950834" y="1066911"/>
            <a:ext cx="3072186" cy="830997"/>
          </a:xfrm>
          <a:prstGeom prst="rect">
            <a:avLst/>
          </a:prstGeom>
          <a:ln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1600" dirty="0" err="1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We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will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provide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the TFC </a:t>
            </a:r>
            <a:r>
              <a:rPr lang="it-IT" sz="1600" dirty="0" err="1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decoding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block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for the TELL40: VHDL </a:t>
            </a:r>
            <a:r>
              <a:rPr lang="it-IT" sz="1600" dirty="0" err="1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entity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with </a:t>
            </a:r>
            <a:r>
              <a:rPr lang="it-IT" sz="1600" dirty="0" err="1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inputs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/</a:t>
            </a:r>
            <a:r>
              <a:rPr lang="it-IT" sz="1600" dirty="0" err="1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outputs</a:t>
            </a:r>
            <a:endParaRPr lang="it-IT" sz="1600" dirty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67" y="2654264"/>
            <a:ext cx="8476996" cy="1593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2128477" y="3476482"/>
            <a:ext cx="899032" cy="857313"/>
          </a:xfrm>
          <a:prstGeom prst="ellipse">
            <a:avLst/>
          </a:prstGeom>
          <a:solidFill>
            <a:srgbClr val="FF0000">
              <a:alpha val="4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4925466" y="2579169"/>
            <a:ext cx="1712258" cy="857313"/>
          </a:xfrm>
          <a:prstGeom prst="ellipse">
            <a:avLst/>
          </a:prstGeom>
          <a:solidFill>
            <a:srgbClr val="FF0000">
              <a:alpha val="4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2674044" y="3436482"/>
            <a:ext cx="3208842" cy="128768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422336" y="2579168"/>
            <a:ext cx="1712258" cy="857313"/>
          </a:xfrm>
          <a:prstGeom prst="ellipse">
            <a:avLst/>
          </a:prstGeom>
          <a:solidFill>
            <a:srgbClr val="0066FF">
              <a:alpha val="41000"/>
            </a:srgbClr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2674044" y="2573570"/>
            <a:ext cx="937452" cy="857313"/>
          </a:xfrm>
          <a:prstGeom prst="ellipse">
            <a:avLst/>
          </a:prstGeom>
          <a:solidFill>
            <a:srgbClr val="0066FF">
              <a:alpha val="41000"/>
            </a:srgbClr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270956" y="3430883"/>
            <a:ext cx="1654510" cy="953906"/>
          </a:xfrm>
          <a:prstGeom prst="straightConnector1">
            <a:avLst/>
          </a:prstGeom>
          <a:ln w="19050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413256" y="3436481"/>
            <a:ext cx="596734" cy="948308"/>
          </a:xfrm>
          <a:prstGeom prst="straightConnector1">
            <a:avLst/>
          </a:prstGeom>
          <a:ln w="19050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4413256" y="4384789"/>
            <a:ext cx="4508429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sz="1600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sym typeface="Wingdings" pitchFamily="2" charset="2"/>
              </a:rPr>
              <a:t>MEP </a:t>
            </a:r>
            <a:r>
              <a:rPr lang="it-IT" sz="1600" i="1" dirty="0" err="1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sym typeface="Wingdings" pitchFamily="2" charset="2"/>
              </a:rPr>
              <a:t>accept</a:t>
            </a:r>
            <a:r>
              <a:rPr lang="it-IT" sz="1600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command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when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MEP ready:</a:t>
            </a:r>
          </a:p>
          <a:p>
            <a:pPr marL="285750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Take MEP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address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and pack to FARM</a:t>
            </a:r>
          </a:p>
          <a:p>
            <a:pPr marL="285750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No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need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for special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address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,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dynamic</a:t>
            </a:r>
            <a:endParaRPr lang="it-IT" sz="1600" dirty="0" smtClean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21718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" grpId="0" animBg="1"/>
      <p:bldP spid="3" grpId="0" animBg="1"/>
      <p:bldP spid="18" grpId="0" animBg="1"/>
      <p:bldP spid="22" grpId="0" animBg="1"/>
      <p:bldP spid="23" grpId="0" animBg="1"/>
      <p:bldP spid="2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4736964" y="381000"/>
            <a:ext cx="3873635" cy="95410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Latency and phase control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17" y="1215837"/>
            <a:ext cx="4884102" cy="4818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289824" y="1732032"/>
            <a:ext cx="3854176" cy="3785652"/>
          </a:xfrm>
          <a:prstGeom prst="rect">
            <a:avLst/>
          </a:prstGeom>
          <a:ln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Investigate with ALTERA and Jean-Pierre </a:t>
            </a: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two years ago</a:t>
            </a:r>
          </a:p>
          <a:p>
            <a:pPr marL="285750" indent="-285750">
              <a:buFont typeface="Wingdings"/>
              <a:buChar char="à"/>
            </a:pP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Trick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is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to use 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the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bitslip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management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already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in FPGA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Issue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: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need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8b/10b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encoding</a:t>
            </a:r>
            <a:endParaRPr lang="it-IT" sz="16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285750" indent="-285750">
              <a:buFont typeface="Wingdings"/>
              <a:buChar char="à"/>
            </a:pP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Set a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reference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value</a:t>
            </a:r>
            <a:endParaRPr lang="it-IT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285750" indent="-285750">
              <a:buFont typeface="Wingdings"/>
              <a:buChar char="à"/>
            </a:pP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Bitslip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the word by the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difference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between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the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measured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value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and the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reference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value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to re-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align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the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words</a:t>
            </a:r>
            <a:endParaRPr lang="it-IT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285750" indent="-285750">
              <a:buFont typeface="Wingdings"/>
              <a:buChar char="à"/>
            </a:pPr>
            <a:endParaRPr lang="it-IT" sz="1600" dirty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First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implementation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seems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to work</a:t>
            </a:r>
          </a:p>
          <a:p>
            <a:pPr marL="285750" indent="-285750">
              <a:buFont typeface="Wingdings"/>
              <a:buChar char="à"/>
            </a:pP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Stress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tests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various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clock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loss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/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recovering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situations</a:t>
            </a:r>
            <a:endParaRPr lang="it-IT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285750" indent="-285750">
              <a:buFont typeface="Wingdings"/>
              <a:buChar char="à"/>
            </a:pP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Estimation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of maximum delay in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recovering</a:t>
            </a:r>
            <a:endParaRPr lang="en-US" sz="1600" dirty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8583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13657" y="1117600"/>
            <a:ext cx="8621286" cy="5627149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current system operates in a powerful mixture of </a:t>
            </a:r>
            <a:r>
              <a:rPr lang="en-US" sz="1800" i="1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push and pull protocol</a:t>
            </a:r>
          </a:p>
          <a:p>
            <a:pPr>
              <a:buNone/>
            </a:pPr>
            <a:r>
              <a:rPr lang="en-US" sz="18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controlled by ODIN :</a:t>
            </a:r>
            <a:endParaRPr lang="en-US" sz="1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Asynchronous pull mechanism</a:t>
            </a:r>
          </a:p>
          <a:p>
            <a:pPr>
              <a:buFont typeface="Wingdings"/>
              <a:buChar char="à"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“Push” driven by trigger type </a:t>
            </a:r>
          </a:p>
          <a:p>
            <a:pPr marL="400050" lvl="1" indent="0">
              <a:buNone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and destination command</a:t>
            </a:r>
          </a:p>
          <a:p>
            <a:pPr>
              <a:buFont typeface="Wingdings"/>
              <a:buChar char="è"/>
            </a:pPr>
            <a:endParaRPr lang="en-US" sz="1800" u="sng" dirty="0" smtClean="0">
              <a:solidFill>
                <a:srgbClr val="0066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 </a:t>
            </a:r>
            <a:r>
              <a:rPr lang="en-US" sz="1800" u="sng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Note: LHCb-PUB-2011-023</a:t>
            </a:r>
          </a:p>
          <a:p>
            <a:pPr>
              <a:buFont typeface="Wingdings"/>
              <a:buChar char="à"/>
            </a:pPr>
            <a:r>
              <a:rPr lang="en-US" sz="18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 years faultless operation</a:t>
            </a:r>
          </a:p>
          <a:p>
            <a:pPr>
              <a:buFont typeface="Wingdings"/>
              <a:buChar char="è"/>
            </a:pPr>
            <a:endParaRPr lang="en-US" sz="1800" i="1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indent="0">
              <a:buNone/>
            </a:pPr>
            <a:r>
              <a:rPr lang="en-US" sz="1800" i="1" u="sng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Similar proposal for upgrade</a:t>
            </a:r>
          </a:p>
          <a:p>
            <a:pPr marL="0" indent="0">
              <a:buNone/>
            </a:pP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 </a:t>
            </a:r>
            <a:r>
              <a:rPr lang="it-IT" sz="14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Comments</a:t>
            </a: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in backup</a:t>
            </a:r>
            <a:endParaRPr lang="en-US" sz="14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Event Destination and Farm </a:t>
            </a:r>
            <a:r>
              <a:rPr lang="it-IT" sz="2800" dirty="0" err="1" smtClean="0">
                <a:latin typeface="Arial Unicode MS" pitchFamily="34" charset="-128"/>
              </a:rPr>
              <a:t>Load</a:t>
            </a:r>
            <a:r>
              <a:rPr lang="it-IT" sz="2800" dirty="0" smtClean="0">
                <a:latin typeface="Arial Unicode MS" pitchFamily="34" charset="-128"/>
              </a:rPr>
              <a:t> Control 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195" y="1513754"/>
            <a:ext cx="2429005" cy="4706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856" y="1506070"/>
            <a:ext cx="3665710" cy="1944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545" y="1513754"/>
            <a:ext cx="3802021" cy="4706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928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Event Destination and Farm </a:t>
            </a:r>
            <a:r>
              <a:rPr lang="it-IT" sz="2800" dirty="0" err="1" smtClean="0">
                <a:latin typeface="Arial Unicode MS" pitchFamily="34" charset="-128"/>
              </a:rPr>
              <a:t>Load</a:t>
            </a:r>
            <a:r>
              <a:rPr lang="it-IT" sz="2800" dirty="0" smtClean="0">
                <a:latin typeface="Arial Unicode MS" pitchFamily="34" charset="-128"/>
              </a:rPr>
              <a:t> Control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45674" y="1259991"/>
            <a:ext cx="8544645" cy="5638438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Central FPGA based implementation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Extreme reliability, flexibility, speed, controllable latencies</a:t>
            </a:r>
          </a:p>
          <a:p>
            <a:pPr>
              <a:buFont typeface="Wingdings"/>
              <a:buChar char="è"/>
            </a:pPr>
            <a:endParaRPr lang="en-US" sz="8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/>
              <a:buChar char="à"/>
            </a:pP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Central event packing control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Different trigger types and destination types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Variable MEP packing factor</a:t>
            </a:r>
          </a:p>
          <a:p>
            <a:pPr>
              <a:buFont typeface="Wingdings"/>
              <a:buChar char="è"/>
            </a:pPr>
            <a:endParaRPr lang="en-US" sz="8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/>
              <a:buChar char="à"/>
            </a:pP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Dynamic rate regulation as function of farm rate capacity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Accounts for statistical variations in processing time</a:t>
            </a:r>
          </a:p>
          <a:p>
            <a:pPr marL="457200" lvl="1" indent="0">
              <a:buNone/>
            </a:pPr>
            <a:endParaRPr lang="en-US" sz="8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/>
              <a:buChar char="à"/>
            </a:pP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Dynamic handling of farm nodes in-flight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Processing blockages, failures, interventions 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All impacts on rate capacity handled automatically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As soon as nodes are recovered, included automatically in-flight by event request mechanism</a:t>
            </a:r>
          </a:p>
          <a:p>
            <a:pPr lvl="1">
              <a:buFont typeface="Arial" pitchFamily="34" charset="0"/>
              <a:buChar char="•"/>
            </a:pPr>
            <a:endParaRPr lang="en-US" sz="8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/>
              <a:buChar char="à"/>
            </a:pP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Minimal event loss and accurate dead-time counting </a:t>
            </a:r>
          </a:p>
          <a:p>
            <a:pPr>
              <a:buFont typeface="Wingdings"/>
              <a:buChar char="è"/>
            </a:pPr>
            <a:endParaRPr lang="en-US" sz="8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indent="0">
              <a:buNone/>
            </a:pPr>
            <a:r>
              <a:rPr lang="en-US" sz="1600" i="1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Contrary to conventional pull scheme, this is robust against event request packet losses</a:t>
            </a:r>
            <a:endParaRPr lang="en-US" sz="1600" i="1" dirty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219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Event Destination and Farm </a:t>
            </a:r>
            <a:r>
              <a:rPr lang="it-IT" sz="2800" dirty="0" err="1" smtClean="0">
                <a:latin typeface="Arial Unicode MS" pitchFamily="34" charset="-128"/>
              </a:rPr>
              <a:t>Load</a:t>
            </a:r>
            <a:r>
              <a:rPr lang="it-IT" sz="2800" dirty="0" smtClean="0">
                <a:latin typeface="Arial Unicode MS" pitchFamily="34" charset="-128"/>
              </a:rPr>
              <a:t> Control 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93486" y="1139371"/>
            <a:ext cx="8117114" cy="5605378"/>
          </a:xfrm>
        </p:spPr>
        <p:txBody>
          <a:bodyPr/>
          <a:lstStyle/>
          <a:p>
            <a:pPr>
              <a:buNone/>
            </a:pPr>
            <a:r>
              <a:rPr lang="en-US" sz="2000" u="sng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Buffer requirement trivia</a:t>
            </a:r>
          </a:p>
          <a:p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Readout boards</a:t>
            </a:r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 ~1.5 MEPs per link</a:t>
            </a:r>
          </a:p>
          <a:p>
            <a:endParaRPr lang="en-US" sz="8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Network</a:t>
            </a:r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Some naïve assumptions</a:t>
            </a:r>
          </a:p>
          <a:p>
            <a:pPr lvl="1"/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Rate: 30 MHz</a:t>
            </a:r>
          </a:p>
          <a:p>
            <a:pPr lvl="1"/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MEP packing factor 10 </a:t>
            </a: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 3 MHz MEPs and 3 MHz MEP Requests</a:t>
            </a:r>
          </a:p>
          <a:p>
            <a:pPr lvl="1">
              <a:buNone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	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 Current ODIN can handle 1.8 MHz of MEP Requests (ODIN &lt;-&gt; FARM is 1 </a:t>
            </a:r>
            <a:r>
              <a:rPr lang="en-US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GbE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…)</a:t>
            </a:r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/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Event size 100 </a:t>
            </a:r>
            <a:r>
              <a:rPr lang="en-US" sz="16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kB</a:t>
            </a: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 1 MB / MEP</a:t>
            </a:r>
            <a:endParaRPr lang="en-US" sz="16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/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Farm nodes 5000 </a:t>
            </a: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 600 MEPs/node/s  1.7ms / MEP</a:t>
            </a:r>
          </a:p>
          <a:p>
            <a:pPr lvl="1"/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Switch subunit sharing resources: 50 links / subunit  100 subunit</a:t>
            </a:r>
          </a:p>
          <a:p>
            <a:pPr lvl="1">
              <a:buFont typeface="Wingdings"/>
              <a:buChar char="à"/>
            </a:pP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30 kHz of MEPs per switch subunit</a:t>
            </a:r>
          </a:p>
          <a:p>
            <a:pPr lvl="1">
              <a:buFont typeface="Wingdings"/>
              <a:buChar char="à"/>
            </a:pP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Every 1.7ms, 50 MEPs to juggle with  &lt;buffer&gt; = O(“50 MB”)</a:t>
            </a:r>
            <a:endParaRPr lang="en-US" sz="16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/>
              <a:buChar char="à"/>
            </a:pP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True need of memory depends on statistical variation of HLT processing time and “local farm </a:t>
            </a:r>
            <a:r>
              <a:rPr lang="en-US" sz="16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derandomizer</a:t>
            </a: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”</a:t>
            </a:r>
          </a:p>
          <a:p>
            <a:pPr lvl="1">
              <a:buFont typeface="Wingdings"/>
              <a:buChar char="à"/>
            </a:pPr>
            <a:endParaRPr lang="en-US" sz="8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Farm nodes</a:t>
            </a:r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: few MEPs in local </a:t>
            </a:r>
            <a:r>
              <a:rPr lang="en-US" sz="20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derandomizing</a:t>
            </a:r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buffer</a:t>
            </a:r>
          </a:p>
          <a:p>
            <a:pPr marL="0" indent="0">
              <a:buNone/>
            </a:pPr>
            <a:endParaRPr lang="en-US" sz="8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In our view, this looks like a straight-forward implementation…</a:t>
            </a:r>
          </a:p>
        </p:txBody>
      </p:sp>
    </p:spTree>
    <p:extLst>
      <p:ext uri="{BB962C8B-B14F-4D97-AF65-F5344CB8AC3E}">
        <p14:creationId xmlns:p14="http://schemas.microsoft.com/office/powerpoint/2010/main" val="96625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S-ODIN data </a:t>
            </a:r>
            <a:r>
              <a:rPr lang="it-IT" sz="2800" dirty="0" err="1" smtClean="0">
                <a:latin typeface="Arial Unicode MS" pitchFamily="34" charset="-128"/>
              </a:rPr>
              <a:t>bank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03583" y="1507788"/>
            <a:ext cx="8107017" cy="472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S-ODIN transmits a data bank for each accepted event in a MEP</a:t>
            </a:r>
          </a:p>
          <a:p>
            <a:pPr>
              <a:spcBef>
                <a:spcPts val="0"/>
              </a:spcBef>
              <a:buFont typeface="Wingdings"/>
              <a:buChar char="à"/>
            </a:pP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Run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number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,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event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identifier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,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orbit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number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,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bunch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identifier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, UTC time,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event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type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, trigger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mask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,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bunch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crossing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information 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1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	</a:t>
            </a:r>
            <a:r>
              <a:rPr lang="it-IT" sz="20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+ </a:t>
            </a:r>
            <a:endParaRPr lang="it-IT" sz="2000" dirty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ts val="0"/>
              </a:spcBef>
              <a:buFont typeface="Arial" charset="0"/>
              <a:buNone/>
            </a:pPr>
            <a:r>
              <a:rPr lang="it-IT" sz="2000" u="sng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S-ODIN data </a:t>
            </a:r>
            <a:r>
              <a:rPr lang="it-IT" sz="2000" u="sng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bank</a:t>
            </a:r>
            <a:r>
              <a:rPr lang="it-IT" sz="2000" u="sng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LLT data </a:t>
            </a:r>
            <a:r>
              <a:rPr lang="it-IT" sz="2000" u="sng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bank</a:t>
            </a:r>
            <a:r>
              <a:rPr lang="it-IT" sz="2000" u="sng" dirty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000" u="sng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is</a:t>
            </a:r>
            <a:r>
              <a:rPr lang="it-IT" sz="2000" u="sng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000" u="sng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merged</a:t>
            </a:r>
            <a:endParaRPr lang="it-IT" sz="2000" u="sng" dirty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ts val="0"/>
              </a:spcBef>
              <a:buFont typeface="Arial" charset="0"/>
              <a:buNone/>
            </a:pP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reminder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LLT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is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same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board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as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new S-ODIN)</a:t>
            </a:r>
          </a:p>
          <a:p>
            <a:pPr>
              <a:spcBef>
                <a:spcPts val="0"/>
              </a:spcBef>
              <a:buFont typeface="Arial" charset="0"/>
              <a:buNone/>
            </a:pPr>
            <a:endParaRPr lang="it-IT" sz="20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ts val="0"/>
              </a:spcBef>
              <a:buFont typeface="Wingdings"/>
              <a:buChar char="à"/>
            </a:pP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Info 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about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timestamp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, trigger 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type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, 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bxid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, trigger 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decision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…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Mostly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like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now</a:t>
            </a:r>
            <a:endParaRPr lang="it-IT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buFont typeface="Wingdings"/>
              <a:buChar char="à"/>
            </a:pPr>
            <a:endParaRPr lang="it-IT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buFont typeface="Wingdings"/>
              <a:buChar char="à"/>
            </a:pP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Will 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need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at</a:t>
            </a:r>
            <a:r>
              <a:rPr lang="it-IT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least 10GbE connection directly to FARM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w</a:t>
            </a: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hat about 40GbE…? 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it-IT" sz="1600" dirty="0" err="1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h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as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to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allow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bandwidth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partitioning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as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well</a:t>
            </a:r>
            <a:endParaRPr lang="it-IT" sz="16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lvl="2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In </a:t>
            </a:r>
            <a:r>
              <a:rPr lang="it-IT" sz="14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fact</a:t>
            </a: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«</a:t>
            </a:r>
            <a:r>
              <a:rPr lang="it-IT" sz="14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several</a:t>
            </a: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» 10GbE (n*10GbE…), </a:t>
            </a:r>
          </a:p>
          <a:p>
            <a:pPr lvl="2">
              <a:spcBef>
                <a:spcPts val="0"/>
              </a:spcBef>
              <a:buFont typeface="Wingdings"/>
              <a:buChar char="à"/>
            </a:pPr>
            <a:endParaRPr lang="it-IT" sz="1200" dirty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lvl="1">
              <a:spcBef>
                <a:spcPts val="0"/>
              </a:spcBef>
              <a:buFont typeface="Wingdings"/>
              <a:buChar char="à"/>
            </a:pPr>
            <a:r>
              <a:rPr lang="it-IT" sz="16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educed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bank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size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for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local</a:t>
            </a:r>
            <a:r>
              <a:rPr lang="it-IT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tests</a:t>
            </a:r>
            <a:endParaRPr lang="it-IT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lvl="2">
              <a:spcBef>
                <a:spcPts val="0"/>
              </a:spcBef>
            </a:pPr>
            <a:r>
              <a:rPr lang="it-IT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No LLT for </a:t>
            </a:r>
            <a:r>
              <a:rPr lang="it-IT" sz="1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instance</a:t>
            </a:r>
            <a:endParaRPr lang="it-IT" sz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lvl="2">
              <a:spcBef>
                <a:spcPts val="0"/>
              </a:spcBef>
              <a:buFont typeface="Wingdings"/>
              <a:buChar char="à"/>
            </a:pPr>
            <a:endParaRPr lang="it-IT" sz="12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2091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76944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 err="1" smtClean="0">
                <a:latin typeface="Arial Unicode MS" pitchFamily="34" charset="-128"/>
              </a:rPr>
              <a:t>Old</a:t>
            </a:r>
            <a:r>
              <a:rPr lang="it-IT" sz="2200" dirty="0" smtClean="0">
                <a:latin typeface="Arial Unicode MS" pitchFamily="34" charset="-128"/>
              </a:rPr>
              <a:t> TTC </a:t>
            </a:r>
            <a:r>
              <a:rPr lang="it-IT" sz="2200" dirty="0" err="1" smtClean="0">
                <a:latin typeface="Arial Unicode MS" pitchFamily="34" charset="-128"/>
              </a:rPr>
              <a:t>system</a:t>
            </a:r>
            <a:r>
              <a:rPr lang="it-IT" sz="2200" dirty="0" smtClean="0">
                <a:latin typeface="Arial Unicode MS" pitchFamily="34" charset="-128"/>
              </a:rPr>
              <a:t> </a:t>
            </a:r>
            <a:r>
              <a:rPr lang="it-IT" sz="2200" dirty="0" err="1" smtClean="0">
                <a:latin typeface="Arial Unicode MS" pitchFamily="34" charset="-128"/>
              </a:rPr>
              <a:t>support</a:t>
            </a:r>
            <a:r>
              <a:rPr lang="it-IT" sz="2200" dirty="0" smtClean="0">
                <a:latin typeface="Arial Unicode MS" pitchFamily="34" charset="-128"/>
              </a:rPr>
              <a:t> and</a:t>
            </a:r>
          </a:p>
          <a:p>
            <a:pPr algn="ctr"/>
            <a:r>
              <a:rPr lang="it-IT" sz="2200" dirty="0" err="1">
                <a:latin typeface="Arial Unicode MS" pitchFamily="34" charset="-128"/>
              </a:rPr>
              <a:t>r</a:t>
            </a:r>
            <a:r>
              <a:rPr lang="it-IT" sz="2200" dirty="0" err="1" smtClean="0">
                <a:latin typeface="Arial Unicode MS" pitchFamily="34" charset="-128"/>
              </a:rPr>
              <a:t>unning</a:t>
            </a:r>
            <a:r>
              <a:rPr lang="it-IT" sz="2200" dirty="0" smtClean="0">
                <a:latin typeface="Arial Unicode MS" pitchFamily="34" charset="-128"/>
              </a:rPr>
              <a:t> </a:t>
            </a:r>
            <a:r>
              <a:rPr lang="it-IT" sz="2200" dirty="0" err="1" smtClean="0">
                <a:latin typeface="Arial Unicode MS" pitchFamily="34" charset="-128"/>
              </a:rPr>
              <a:t>two</a:t>
            </a:r>
            <a:r>
              <a:rPr lang="it-IT" sz="2200" dirty="0" smtClean="0">
                <a:latin typeface="Arial Unicode MS" pitchFamily="34" charset="-128"/>
              </a:rPr>
              <a:t> </a:t>
            </a:r>
            <a:r>
              <a:rPr lang="it-IT" sz="2200" dirty="0" err="1" smtClean="0">
                <a:latin typeface="Arial Unicode MS" pitchFamily="34" charset="-128"/>
              </a:rPr>
              <a:t>systems</a:t>
            </a:r>
            <a:r>
              <a:rPr lang="it-IT" sz="2200" dirty="0" smtClean="0">
                <a:latin typeface="Arial Unicode MS" pitchFamily="34" charset="-128"/>
              </a:rPr>
              <a:t> in </a:t>
            </a:r>
            <a:r>
              <a:rPr lang="it-IT" sz="2200" dirty="0" err="1" smtClean="0">
                <a:latin typeface="Arial Unicode MS" pitchFamily="34" charset="-128"/>
              </a:rPr>
              <a:t>parallel</a:t>
            </a:r>
            <a:endParaRPr lang="it-IT" sz="22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6462" y="1230133"/>
            <a:ext cx="8520748" cy="510909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We already suggested the idea of a </a:t>
            </a:r>
            <a:r>
              <a:rPr lang="en-US" i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hybrid system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reminder: L0 electronics relying on TTC protocol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part of the system </a:t>
            </a:r>
            <a:r>
              <a:rPr lang="en-US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runs with old TTC system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part of the system </a:t>
            </a:r>
            <a:r>
              <a:rPr lang="en-US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runs with the new architecture</a:t>
            </a:r>
            <a:endParaRPr lang="en-US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sz="1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How? </a:t>
            </a:r>
          </a:p>
          <a:p>
            <a:endParaRPr lang="en-US" sz="1600" dirty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Need connection between S-ODIN and ODIN 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(bidirectional)</a:t>
            </a:r>
          </a:p>
          <a:p>
            <a:r>
              <a:rPr lang="en-US" sz="1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	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  use dedicated RTM board on S-ODIN ATCA card</a:t>
            </a:r>
          </a:p>
          <a:p>
            <a:pPr marL="342900" indent="-342900">
              <a:buAutoNum type="arabicPeriod" startAt="2"/>
            </a:pP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In an early commissioning phase ODIN is the master, S-ODIN is the slave</a:t>
            </a:r>
          </a:p>
          <a:p>
            <a:pPr marL="1200150" lvl="2" indent="-285750">
              <a:buFont typeface="Wingdings"/>
              <a:buChar char="à"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S-ODIN task would be to distribute new commands to new FE, to new TELL40s, and run processes in parallel to ODIN</a:t>
            </a:r>
          </a:p>
          <a:p>
            <a:pPr marL="1200150" lvl="2" indent="-285750">
              <a:buFont typeface="Wingdings"/>
              <a:buChar char="à"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ODIN tasks are the ones today + S-ODIN controls the upgraded part</a:t>
            </a:r>
          </a:p>
          <a:p>
            <a:pPr marL="1657350" lvl="3" indent="-285750">
              <a:buFont typeface="Wingdings" pitchFamily="2" charset="2"/>
              <a:buChar char="ü"/>
            </a:pP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In this configuration, upgraded slice will run at 40 MHz, but positive triggers will come only at maximum 1.1MHz… </a:t>
            </a:r>
          </a:p>
          <a:p>
            <a:pPr marL="2114550" lvl="4" indent="-285750">
              <a:buFont typeface="Arial" pitchFamily="34" charset="0"/>
              <a:buChar char="•"/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Great </a:t>
            </a:r>
            <a:r>
              <a:rPr lang="en-US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testbench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for development + tests + apprenticeship…</a:t>
            </a:r>
          </a:p>
          <a:p>
            <a:pPr marL="2114550" lvl="4" indent="-285750">
              <a:buFont typeface="Arial" pitchFamily="34" charset="0"/>
              <a:buChar char="•"/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Bi-product: improve LHCb physics </a:t>
            </a:r>
            <a:r>
              <a:rPr lang="en-US" sz="1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programme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in 2015-2018…</a:t>
            </a:r>
          </a:p>
          <a:p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3. In the final system, S-ODIN is the master, ODIN is the slave</a:t>
            </a:r>
          </a:p>
          <a:p>
            <a:pPr lvl="1"/>
            <a:r>
              <a:rPr lang="en-US" sz="1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	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 ODIN task is only to interface the L0 electronics path to S-ODIN and to</a:t>
            </a:r>
          </a:p>
          <a:p>
            <a:pPr lvl="1"/>
            <a:r>
              <a:rPr lang="en-US" sz="1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	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provide clock resets on old TTC protocol</a:t>
            </a:r>
          </a:p>
        </p:txBody>
      </p:sp>
    </p:spTree>
    <p:extLst>
      <p:ext uri="{BB962C8B-B14F-4D97-AF65-F5344CB8AC3E}">
        <p14:creationId xmlns:p14="http://schemas.microsoft.com/office/powerpoint/2010/main" val="37242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308904" y="473597"/>
            <a:ext cx="7835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TFC fits well on xTCA and Marseille hardware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474546" y="1200070"/>
            <a:ext cx="8618654" cy="28931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TFC development work at CERN apart from hardware testing and high </a:t>
            </a:r>
            <a:r>
              <a:rPr lang="it-IT" sz="1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level</a:t>
            </a: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control</a:t>
            </a:r>
          </a:p>
          <a:p>
            <a:pPr>
              <a:spcBef>
                <a:spcPts val="0"/>
              </a:spcBef>
              <a:defRPr/>
            </a:pPr>
            <a:endParaRPr lang="it-IT" sz="1400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All FPGA code (TFC logic including trigger, link protocols, board control)</a:t>
            </a:r>
          </a:p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Special mezzanine(s) (Clock reception, LHC Interfaces, TTC, etc)</a:t>
            </a:r>
          </a:p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Relay logic for TFC+FE Interface including optional ODIN logic for stand-alone activities</a:t>
            </a:r>
          </a:p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Challenges: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TFC+ECSInterfaces with optional ODIN need to be ready and produced in quantities before any SD test setup</a:t>
            </a:r>
            <a:r>
              <a:rPr lang="it-IT" sz="1400" dirty="0">
                <a:latin typeface="Arial Unicode MS" pitchFamily="34" charset="-128"/>
                <a:sym typeface="Wingdings" pitchFamily="2" charset="2"/>
              </a:rPr>
              <a:t> </a:t>
            </a:r>
            <a:endParaRPr lang="it-IT" sz="1400" dirty="0" smtClean="0">
              <a:latin typeface="Arial Unicode MS" pitchFamily="34" charset="-128"/>
              <a:sym typeface="Wingdings" pitchFamily="2" charset="2"/>
            </a:endParaRP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Validation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of clock phase control and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reproducibility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of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latency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and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jitter</a:t>
            </a:r>
            <a:endParaRPr lang="it-IT" sz="1400" dirty="0">
              <a:latin typeface="Arial Unicode MS" pitchFamily="34" charset="-128"/>
              <a:sym typeface="Wingdings" pitchFamily="2" charset="2"/>
            </a:endParaRP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Validation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of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tranmission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protocols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S-ODIN+SOL40 and  SOL40+FE</a:t>
            </a:r>
          </a:p>
          <a:p>
            <a:pPr marL="1200150" lvl="2" indent="-285750"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it-IT" sz="1400" dirty="0">
                <a:latin typeface="Arial Unicode MS" pitchFamily="34" charset="-128"/>
                <a:sym typeface="Wingdings" pitchFamily="2" charset="2"/>
              </a:rPr>
              <a:t>G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o for 8b/10b decoder to start with </a:t>
            </a:r>
          </a:p>
          <a:p>
            <a:pPr marL="1657350" lvl="3" indent="-285750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Simple,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as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part of the ALTERA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decoding</a:t>
            </a:r>
            <a:endParaRPr lang="it-IT" sz="1400" dirty="0" smtClean="0">
              <a:latin typeface="Arial Unicode MS" pitchFamily="34" charset="-128"/>
              <a:sym typeface="Wingdings" pitchFamily="2" charset="2"/>
            </a:endParaRPr>
          </a:p>
          <a:p>
            <a:pPr marL="1200150" lvl="2" indent="-285750"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Validate GBT with TFC+ECS to FE information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482569" y="4205252"/>
            <a:ext cx="8557260" cy="181588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sz="1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Considerations</a:t>
            </a:r>
            <a:endParaRPr lang="it-IT" sz="1400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endParaRPr lang="it-IT" sz="1400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In </a:t>
            </a: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ATCA Dual Star technology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, boards in Hub1 and Hub2 talks to all the boards in the crate</a:t>
            </a:r>
          </a:p>
          <a:p>
            <a:pPr marL="742950" lvl="1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TFC+ECSInterface as Hub1 board</a:t>
            </a:r>
          </a:p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S-ODIN located near the LHC interfaces (clock, machine timing and control information). </a:t>
            </a:r>
          </a:p>
          <a:p>
            <a:pPr marL="742950" lvl="1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Bi-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directional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fibres connections to TFC Interface</a:t>
            </a:r>
          </a:p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If no backplane, BE connection via TFC+ECSInterface must be done via fibres	</a:t>
            </a:r>
            <a:endParaRPr lang="it-IT" sz="1400" dirty="0">
              <a:latin typeface="Arial Unicode MS" pitchFamily="34" charset="-128"/>
              <a:sym typeface="Wingdings" pitchFamily="2" charset="2"/>
            </a:endParaRPr>
          </a:p>
          <a:p>
            <a:pPr marL="742950" lvl="1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400" dirty="0">
                <a:latin typeface="Arial Unicode MS" pitchFamily="34" charset="-128"/>
                <a:sym typeface="Wingdings" pitchFamily="2" charset="2"/>
              </a:rPr>
              <a:t>H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ow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many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receivers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/</a:t>
            </a:r>
            <a:r>
              <a:rPr lang="it-IT" sz="1400" dirty="0" err="1" smtClean="0">
                <a:latin typeface="Arial Unicode MS" pitchFamily="34" charset="-128"/>
                <a:sym typeface="Wingdings" pitchFamily="2" charset="2"/>
              </a:rPr>
              <a:t>transmitter</a:t>
            </a:r>
            <a:r>
              <a:rPr lang="it-IT" sz="1400" dirty="0" smtClean="0">
                <a:latin typeface="Arial Unicode MS" pitchFamily="34" charset="-128"/>
                <a:sym typeface="Wingdings" pitchFamily="2" charset="2"/>
              </a:rPr>
              <a:t> per mezzanine/ how many mezzanines?</a:t>
            </a:r>
          </a:p>
        </p:txBody>
      </p:sp>
    </p:spTree>
    <p:extLst>
      <p:ext uri="{BB962C8B-B14F-4D97-AF65-F5344CB8AC3E}">
        <p14:creationId xmlns:p14="http://schemas.microsoft.com/office/powerpoint/2010/main" val="75539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49244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600" dirty="0" smtClean="0">
                <a:latin typeface="Arial Unicode MS" pitchFamily="34" charset="-128"/>
              </a:rPr>
              <a:t>S-ODIN on </a:t>
            </a:r>
            <a:r>
              <a:rPr lang="it-IT" sz="2600" dirty="0" err="1" smtClean="0">
                <a:latin typeface="Arial Unicode MS" pitchFamily="34" charset="-128"/>
              </a:rPr>
              <a:t>Marseille’s</a:t>
            </a:r>
            <a:r>
              <a:rPr lang="it-IT" sz="2600" dirty="0" smtClean="0">
                <a:latin typeface="Arial Unicode MS" pitchFamily="34" charset="-128"/>
              </a:rPr>
              <a:t> ATCA </a:t>
            </a:r>
            <a:r>
              <a:rPr lang="it-IT" sz="2600" dirty="0" err="1" smtClean="0">
                <a:latin typeface="Arial Unicode MS" pitchFamily="34" charset="-128"/>
              </a:rPr>
              <a:t>board</a:t>
            </a:r>
            <a:endParaRPr lang="it-IT" sz="26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3" y="1266364"/>
            <a:ext cx="9064926" cy="464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532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49244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600" dirty="0" smtClean="0">
                <a:latin typeface="Arial Unicode MS" pitchFamily="34" charset="-128"/>
              </a:rPr>
              <a:t>TFC+ECSInterface on </a:t>
            </a:r>
            <a:r>
              <a:rPr lang="it-IT" sz="2600" dirty="0" err="1" smtClean="0">
                <a:latin typeface="Arial Unicode MS" pitchFamily="34" charset="-128"/>
              </a:rPr>
              <a:t>Marseille’s</a:t>
            </a:r>
            <a:r>
              <a:rPr lang="it-IT" sz="2600" dirty="0" smtClean="0">
                <a:latin typeface="Arial Unicode MS" pitchFamily="34" charset="-128"/>
              </a:rPr>
              <a:t> ATCA </a:t>
            </a:r>
            <a:r>
              <a:rPr lang="it-IT" sz="2600" dirty="0" err="1" smtClean="0">
                <a:latin typeface="Arial Unicode MS" pitchFamily="34" charset="-128"/>
              </a:rPr>
              <a:t>board</a:t>
            </a:r>
            <a:endParaRPr lang="it-IT" sz="26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09" y="949004"/>
            <a:ext cx="8074991" cy="5356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961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80" y="1569940"/>
            <a:ext cx="5284930" cy="3179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Clock </a:t>
            </a:r>
            <a:r>
              <a:rPr lang="it-IT" sz="2800" dirty="0" err="1" smtClean="0">
                <a:latin typeface="Arial Unicode MS" pitchFamily="34" charset="-128"/>
              </a:rPr>
              <a:t>distribution</a:t>
            </a:r>
            <a:r>
              <a:rPr lang="it-IT" sz="2800" dirty="0" smtClean="0">
                <a:latin typeface="Arial Unicode MS" pitchFamily="34" charset="-128"/>
              </a:rPr>
              <a:t> and </a:t>
            </a:r>
            <a:r>
              <a:rPr lang="it-IT" sz="2800" dirty="0" err="1" smtClean="0">
                <a:latin typeface="Arial Unicode MS" pitchFamily="34" charset="-128"/>
              </a:rPr>
              <a:t>phase</a:t>
            </a:r>
            <a:r>
              <a:rPr lang="it-IT" sz="2800" dirty="0" smtClean="0">
                <a:latin typeface="Arial Unicode MS" pitchFamily="34" charset="-128"/>
              </a:rPr>
              <a:t>/</a:t>
            </a:r>
            <a:r>
              <a:rPr lang="it-IT" sz="2800" dirty="0" err="1" smtClean="0">
                <a:latin typeface="Arial Unicode MS" pitchFamily="34" charset="-128"/>
              </a:rPr>
              <a:t>latency</a:t>
            </a:r>
            <a:r>
              <a:rPr lang="it-IT" sz="2800" dirty="0" smtClean="0">
                <a:latin typeface="Arial Unicode MS" pitchFamily="34" charset="-128"/>
              </a:rPr>
              <a:t> control 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1721229" y="938740"/>
            <a:ext cx="6743898" cy="1323439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First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preliminary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tests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on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phase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/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latency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control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using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:</a:t>
            </a:r>
          </a:p>
          <a:p>
            <a:pPr marL="342900" indent="-342900">
              <a:spcBef>
                <a:spcPts val="0"/>
              </a:spcBef>
              <a:buAutoNum type="arabicPeriod"/>
              <a:defRPr/>
            </a:pP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Marseille’s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first AMC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prototype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with ALTERA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Stratix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IV</a:t>
            </a:r>
          </a:p>
          <a:p>
            <a:pPr marL="342900" indent="-342900">
              <a:spcBef>
                <a:spcPts val="0"/>
              </a:spcBef>
              <a:buAutoNum type="arabicPeriod"/>
              <a:defRPr/>
            </a:pP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Marseille’s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first Stratix IV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low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level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interfaces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(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will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need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re-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validation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on Stratix V!)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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Nios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+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board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resources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interfaces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+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thanks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to 						Marseille team!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4779818" y="3044633"/>
            <a:ext cx="4184073" cy="1815882"/>
          </a:xfrm>
          <a:prstGeom prst="rect">
            <a:avLst/>
          </a:prstGeom>
          <a:noFill/>
          <a:ln w="28575">
            <a:solidFill>
              <a:schemeClr val="accent6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8b/10b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protocol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: no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problem</a:t>
            </a:r>
            <a:endParaRPr lang="it-IT" sz="1600" dirty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Using «word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alignment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» from Altera GX buffer + «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deterministic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latency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»</a:t>
            </a:r>
          </a:p>
          <a:p>
            <a:pPr marL="285750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Simply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add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Ctrl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word for the 8b/10b encoder: 2bits more</a:t>
            </a:r>
          </a:p>
          <a:p>
            <a:pPr marL="285750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Full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reproducibility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upon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power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-up and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resets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and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reconfiguration</a:t>
            </a:r>
            <a:endParaRPr lang="it-IT" sz="1600" dirty="0" smtClean="0">
              <a:latin typeface="Arial Unicode MS" pitchFamily="34" charset="-128"/>
              <a:sym typeface="Wingdings" pitchFamily="2" charset="2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387927" y="4977611"/>
            <a:ext cx="8575964" cy="1323439"/>
          </a:xfrm>
          <a:prstGeom prst="rect">
            <a:avLst/>
          </a:prstGeom>
          <a:noFill/>
          <a:ln w="28575">
            <a:solidFill>
              <a:schemeClr val="accent6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FPGA-to-FPGA GBT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protocol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: ok,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but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needs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special frame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alignment</a:t>
            </a:r>
            <a:endParaRPr lang="it-IT" sz="1600" dirty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No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deterministic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latency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if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no special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words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are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sent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!</a:t>
            </a:r>
          </a:p>
          <a:p>
            <a:pPr marL="285750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Needs</a:t>
            </a:r>
            <a:r>
              <a:rPr lang="it-IT" sz="1600" dirty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a special word (10 bits minimum)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at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power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-up/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after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reset/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after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reconfiguration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for the GX buffer to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realign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to the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beginning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of the frame + «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deterministic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latency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»</a:t>
            </a:r>
          </a:p>
          <a:p>
            <a:pPr marL="742950" lvl="1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First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preliminary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tests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were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ok, </a:t>
            </a:r>
            <a:r>
              <a:rPr lang="it-IT" sz="1600" b="1" i="1" dirty="0" err="1" smtClean="0">
                <a:latin typeface="Arial Unicode MS" pitchFamily="34" charset="-128"/>
                <a:sym typeface="Wingdings" pitchFamily="2" charset="2"/>
              </a:rPr>
              <a:t>but</a:t>
            </a:r>
            <a:r>
              <a:rPr lang="it-IT" sz="1600" b="1" i="1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b="1" i="1" dirty="0" err="1" smtClean="0">
                <a:latin typeface="Arial Unicode MS" pitchFamily="34" charset="-128"/>
                <a:sym typeface="Wingdings" pitchFamily="2" charset="2"/>
              </a:rPr>
              <a:t>needs</a:t>
            </a:r>
            <a:r>
              <a:rPr lang="it-IT" sz="1600" b="1" i="1" dirty="0" smtClean="0">
                <a:latin typeface="Arial Unicode MS" pitchFamily="34" charset="-128"/>
                <a:sym typeface="Wingdings" pitchFamily="2" charset="2"/>
              </a:rPr>
              <a:t> more </a:t>
            </a:r>
            <a:r>
              <a:rPr lang="it-IT" sz="1600" b="1" i="1" dirty="0" err="1" smtClean="0">
                <a:latin typeface="Arial Unicode MS" pitchFamily="34" charset="-128"/>
                <a:sym typeface="Wingdings" pitchFamily="2" charset="2"/>
              </a:rPr>
              <a:t>validation</a:t>
            </a:r>
            <a:r>
              <a:rPr lang="it-IT" sz="1600" b="1" i="1" dirty="0" smtClean="0">
                <a:latin typeface="Arial Unicode MS" pitchFamily="34" charset="-128"/>
                <a:sym typeface="Wingdings" pitchFamily="2" charset="2"/>
              </a:rPr>
              <a:t> under stress </a:t>
            </a:r>
            <a:r>
              <a:rPr lang="it-IT" sz="1600" b="1" i="1" dirty="0" err="1" smtClean="0">
                <a:latin typeface="Arial Unicode MS" pitchFamily="34" charset="-128"/>
                <a:sym typeface="Wingdings" pitchFamily="2" charset="2"/>
              </a:rPr>
              <a:t>tests</a:t>
            </a:r>
            <a:r>
              <a:rPr lang="it-IT" sz="1600" b="1" i="1" dirty="0" smtClean="0">
                <a:latin typeface="Arial Unicode MS" pitchFamily="34" charset="-128"/>
                <a:sym typeface="Wingdings" pitchFamily="2" charset="2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80090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44490" y="381000"/>
            <a:ext cx="7142309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S-TFC </a:t>
            </a:r>
            <a:r>
              <a:rPr lang="it-IT" sz="2800" dirty="0" err="1" smtClean="0">
                <a:latin typeface="Arial Unicode MS" pitchFamily="34" charset="-128"/>
              </a:rPr>
              <a:t>protocol</a:t>
            </a:r>
            <a:r>
              <a:rPr lang="it-IT" sz="2800" dirty="0" smtClean="0">
                <a:latin typeface="Arial Unicode MS" pitchFamily="34" charset="-128"/>
              </a:rPr>
              <a:t> to FE, no </a:t>
            </a:r>
            <a:r>
              <a:rPr lang="it-IT" sz="2800" dirty="0" err="1" smtClean="0">
                <a:latin typeface="Arial Unicode MS" pitchFamily="34" charset="-128"/>
              </a:rPr>
              <a:t>change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560070" y="1354974"/>
            <a:ext cx="8271414" cy="92333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TFC word on </a:t>
            </a:r>
            <a:r>
              <a:rPr lang="it-IT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downlink</a:t>
            </a: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to </a:t>
            </a:r>
            <a:r>
              <a:rPr lang="it-IT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F</a:t>
            </a: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E via SOL40 </a:t>
            </a:r>
            <a:r>
              <a:rPr lang="it-IT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embedded</a:t>
            </a: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in GBT word: </a:t>
            </a:r>
          </a:p>
          <a:p>
            <a:pPr>
              <a:spcBef>
                <a:spcPts val="0"/>
              </a:spcBef>
              <a:defRPr/>
            </a:pPr>
            <a:r>
              <a:rPr lang="it-IT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	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 24 bits in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each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GBT frame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every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40 MHz = 0.98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Gb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/s</a:t>
            </a:r>
          </a:p>
          <a:p>
            <a:pPr>
              <a:spcBef>
                <a:spcPts val="0"/>
              </a:spcBef>
              <a:defRPr/>
            </a:pPr>
            <a:r>
              <a:rPr lang="it-IT" dirty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	</a:t>
            </a:r>
            <a:r>
              <a:rPr lang="it-IT" u="sng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 </a:t>
            </a:r>
            <a:r>
              <a:rPr lang="it-IT" u="sng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all</a:t>
            </a:r>
            <a:r>
              <a:rPr lang="it-IT" u="sng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u="sng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commands</a:t>
            </a:r>
            <a:r>
              <a:rPr lang="it-IT" u="sng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u="sng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associated</a:t>
            </a:r>
            <a:r>
              <a:rPr lang="it-IT" u="sng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to BXID in TFC word</a:t>
            </a:r>
          </a:p>
        </p:txBody>
      </p:sp>
      <p:sp>
        <p:nvSpPr>
          <p:cNvPr id="434" name="Rectangle 433"/>
          <p:cNvSpPr/>
          <p:nvPr/>
        </p:nvSpPr>
        <p:spPr>
          <a:xfrm>
            <a:off x="560070" y="3465534"/>
            <a:ext cx="836401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Put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local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configurable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delays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for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each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TFC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command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GBT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does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not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support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individual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delays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for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each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line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Need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for «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local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 pipelining: detector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delays+cables+operational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logic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(i.e. laser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pulse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?)</a:t>
            </a:r>
          </a:p>
          <a:p>
            <a:pPr marL="1200150" lvl="2" indent="-285750">
              <a:buFont typeface="Wingdings"/>
              <a:buChar char="à"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DATA SHOULD BE TAGGED WITH THE CROSSING TO WHICH IT BELONGS!</a:t>
            </a:r>
          </a:p>
          <a:p>
            <a:pPr marL="742950" lvl="1" indent="-285750">
              <a:buFont typeface="Wingdings"/>
              <a:buChar char="à"/>
            </a:pPr>
            <a:endParaRPr lang="it-IT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TFC 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word </a:t>
            </a:r>
            <a:r>
              <a:rPr lang="it-IT" sz="1600" dirty="0" err="1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will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600" dirty="0" err="1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arrive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600" dirty="0" err="1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before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</a:t>
            </a:r>
            <a:r>
              <a:rPr lang="it-IT" sz="1600" dirty="0" err="1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actual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600" dirty="0" err="1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event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600" dirty="0" err="1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takes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600" dirty="0" err="1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place</a:t>
            </a:r>
            <a:endParaRPr lang="it-IT" sz="1600" dirty="0" smtClean="0">
              <a:solidFill>
                <a:srgbClr val="FF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it-IT" sz="1400" dirty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 </a:t>
            </a:r>
            <a:r>
              <a:rPr lang="it-IT" sz="1400" dirty="0" err="1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allow</a:t>
            </a:r>
            <a:r>
              <a:rPr lang="it-IT" sz="1400" dirty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use of </a:t>
            </a:r>
            <a:r>
              <a:rPr lang="it-IT" sz="1400" dirty="0" err="1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commands</a:t>
            </a:r>
            <a:r>
              <a:rPr lang="it-IT" sz="1400" dirty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it-IT" sz="1400" dirty="0" err="1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resets</a:t>
            </a:r>
            <a:r>
              <a:rPr lang="it-IT" sz="1400" dirty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for </a:t>
            </a:r>
            <a:r>
              <a:rPr lang="it-IT" sz="1400" dirty="0" err="1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particular</a:t>
            </a:r>
            <a:r>
              <a:rPr lang="it-IT" sz="1400" dirty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BXID</a:t>
            </a:r>
            <a:endParaRPr lang="it-IT" sz="1400" dirty="0">
              <a:solidFill>
                <a:srgbClr val="0066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it-IT" sz="14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Accounting of </a:t>
            </a:r>
            <a:r>
              <a:rPr lang="it-IT" sz="140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delays</a:t>
            </a:r>
            <a:r>
              <a:rPr lang="it-IT" sz="14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in S-ODIN: for </a:t>
            </a:r>
            <a:r>
              <a:rPr lang="it-IT" sz="140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now</a:t>
            </a:r>
            <a:r>
              <a:rPr lang="it-IT" sz="14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, 16 clock </a:t>
            </a:r>
            <a:r>
              <a:rPr lang="it-IT" sz="140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cycles</a:t>
            </a:r>
            <a:r>
              <a:rPr lang="it-IT" sz="14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earlier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+ time to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receive</a:t>
            </a:r>
            <a:endParaRPr lang="it-IT" sz="14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it-IT" sz="1400" dirty="0" err="1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Aligned</a:t>
            </a:r>
            <a:r>
              <a:rPr lang="it-IT" sz="1400" dirty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to the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furthest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FE (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simulation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,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then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in situ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calibration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!)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it-IT" sz="1400" dirty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TFC </a:t>
            </a:r>
            <a:r>
              <a:rPr lang="it-IT" sz="1600" dirty="0" err="1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protocol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to FE </a:t>
            </a:r>
            <a:r>
              <a:rPr lang="it-IT" sz="1600" dirty="0" err="1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has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600" dirty="0" err="1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implications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on GBT </a:t>
            </a:r>
            <a:r>
              <a:rPr lang="it-IT" sz="1600" dirty="0" err="1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configuration</a:t>
            </a:r>
            <a:r>
              <a:rPr lang="it-IT" sz="1600" dirty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ECS to/from </a:t>
            </a:r>
            <a:r>
              <a:rPr lang="it-IT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see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specs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document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!</a:t>
            </a:r>
            <a:endParaRPr lang="it-IT" sz="1400" dirty="0">
              <a:solidFill>
                <a:srgbClr val="0066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it-IT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73" y="2544871"/>
            <a:ext cx="871378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269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Lab work and </a:t>
            </a:r>
            <a:r>
              <a:rPr lang="it-IT" sz="2800" dirty="0" err="1" smtClean="0">
                <a:latin typeface="Arial Unicode MS" pitchFamily="34" charset="-128"/>
              </a:rPr>
              <a:t>planned</a:t>
            </a:r>
            <a:r>
              <a:rPr lang="it-IT" sz="2800" dirty="0" smtClean="0">
                <a:latin typeface="Arial Unicode MS" pitchFamily="34" charset="-128"/>
              </a:rPr>
              <a:t> (first) </a:t>
            </a:r>
            <a:r>
              <a:rPr lang="it-IT" sz="2800" dirty="0" err="1" smtClean="0">
                <a:latin typeface="Arial Unicode MS" pitchFamily="34" charset="-128"/>
              </a:rPr>
              <a:t>tests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0703" y="1140484"/>
            <a:ext cx="8316097" cy="58169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Some lab work has </a:t>
            </a:r>
            <a:r>
              <a:rPr lang="en-US" sz="14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already</a:t>
            </a: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started:</a:t>
            </a:r>
          </a:p>
          <a:p>
            <a:pPr marL="342900" indent="-342900">
              <a:buAutoNum type="arabicPeriod"/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Set up a S-TFC test stand at the pit</a:t>
            </a:r>
          </a:p>
          <a:p>
            <a:pPr marL="342900" indent="-342900">
              <a:buAutoNum type="arabicPeriod"/>
            </a:pPr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342900" indent="-342900">
              <a:buAutoNum type="arabicPeriod"/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Get Marseille’s AMC board first prototype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First version of firmware with GBT protocol in it (developed in Marseille)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First version of control software in NIOS (developed in Marseille)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One word of acknowledgment for the work done by Jean-Pierre and Frederic </a:t>
            </a:r>
            <a:r>
              <a:rPr lang="en-US" sz="12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Hachon</a:t>
            </a: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in Marseille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Get acquainted with the hardware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Send first trigger words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8b/10b protocol: using ALTERA features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GBT protocol: not possible to use ALTERA features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Stress tests to validate latency control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Stress tests to validate phase control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Implement first version of TFC+ECS firmware with functionalities presented here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Including first simple version of S-ODIN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Develop first single-AMC test stand board with firmware + software to control the hardware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Need dedicated simulation framework </a:t>
            </a:r>
          </a:p>
          <a:p>
            <a:pPr marL="1085850" lvl="2" indent="-171450">
              <a:buFont typeface="Wingdings"/>
              <a:buChar char="à"/>
            </a:pP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Already developed in 2009 (</a:t>
            </a:r>
            <a:r>
              <a:rPr lang="en-US" sz="1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see </a:t>
            </a:r>
            <a:r>
              <a:rPr lang="en-US" sz="1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  <a:hlinkClick r:id="rId3"/>
              </a:rPr>
              <a:t>https://</a:t>
            </a: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  <a:hlinkClick r:id="rId3"/>
              </a:rPr>
              <a:t>indico.cern.ch/conferenceDisplay.py?confId=65307</a:t>
            </a: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)</a:t>
            </a:r>
          </a:p>
          <a:p>
            <a:pPr marL="1085850" lvl="2" indent="-171450">
              <a:buFont typeface="Wingdings"/>
              <a:buChar char="à"/>
            </a:pP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Needs mostly adaptations …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Work to control (software) the single AMC card</a:t>
            </a:r>
          </a:p>
          <a:p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endParaRPr lang="it-IT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</p:txBody>
      </p:sp>
      <p:pic>
        <p:nvPicPr>
          <p:cNvPr id="3076" name="Picture 4" descr="C:\Users\falessio\AppData\Local\Microsoft\Windows\Temporary Internet Files\Content.IE5\WLMSYRJG\MC90043466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858" y="1244929"/>
            <a:ext cx="436768" cy="40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falessio\AppData\Local\Microsoft\Windows\Temporary Internet Files\Content.IE5\WLMSYRJG\MC90043466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19" y="1646876"/>
            <a:ext cx="436768" cy="40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falessio\AppData\Local\Microsoft\Windows\Temporary Internet Files\Content.IE5\WLMSYRJG\MC90043466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411" y="2686773"/>
            <a:ext cx="436768" cy="40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falessio\AppData\Local\Microsoft\Windows\Temporary Internet Files\Content.IE5\WLMSYRJG\MC90043466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348" y="3110270"/>
            <a:ext cx="436768" cy="40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4301628" y="1303227"/>
            <a:ext cx="778923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A84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Done!</a:t>
            </a:r>
            <a:endParaRPr lang="it-IT" sz="1600" b="1" dirty="0" smtClean="0">
              <a:solidFill>
                <a:srgbClr val="00A84C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139289" y="2750166"/>
            <a:ext cx="778923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A84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Done!</a:t>
            </a:r>
            <a:endParaRPr lang="it-IT" sz="1600" b="1" dirty="0" smtClean="0">
              <a:solidFill>
                <a:srgbClr val="00A84C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210413" y="3173663"/>
            <a:ext cx="778923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A84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Done!</a:t>
            </a:r>
            <a:endParaRPr lang="it-IT" sz="1600" b="1" dirty="0" smtClean="0">
              <a:solidFill>
                <a:srgbClr val="00A84C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</p:txBody>
      </p:sp>
      <p:pic>
        <p:nvPicPr>
          <p:cNvPr id="3079" name="Picture 7" descr="C:\Users\falessio\AppData\Local\Microsoft\Windows\Temporary Internet Files\Content.IE5\WLMSYRJG\MP900442385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135" y="5374167"/>
            <a:ext cx="837295" cy="497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4691090" y="1710269"/>
            <a:ext cx="778923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A84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Done!</a:t>
            </a:r>
            <a:endParaRPr lang="it-IT" sz="1600" b="1" dirty="0" smtClean="0">
              <a:solidFill>
                <a:srgbClr val="00A84C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</p:txBody>
      </p:sp>
      <p:pic>
        <p:nvPicPr>
          <p:cNvPr id="22" name="Picture 4" descr="C:\Users\falessio\AppData\Local\Microsoft\Windows\Temporary Internet Files\Content.IE5\WLMSYRJG\MC90043466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153" y="4152356"/>
            <a:ext cx="436768" cy="40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4496218" y="4215749"/>
            <a:ext cx="431007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A84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Done </a:t>
            </a:r>
            <a:r>
              <a:rPr lang="en-US" sz="1200" b="1" dirty="0" smtClean="0">
                <a:solidFill>
                  <a:srgbClr val="00A84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(but will need revalidation on </a:t>
            </a:r>
            <a:r>
              <a:rPr lang="en-US" sz="1200" b="1" dirty="0" err="1" smtClean="0">
                <a:solidFill>
                  <a:srgbClr val="00A84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Stratix</a:t>
            </a:r>
            <a:r>
              <a:rPr lang="en-US" sz="1200" b="1" dirty="0" smtClean="0">
                <a:solidFill>
                  <a:srgbClr val="00A84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V + more tests!)</a:t>
            </a:r>
            <a:endParaRPr lang="it-IT" sz="1200" b="1" dirty="0" smtClean="0">
              <a:solidFill>
                <a:srgbClr val="00A84C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7026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SODIN firmware v1r0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98080" y="1533323"/>
            <a:ext cx="8533484" cy="421653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sz="22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SODIN firmware v1r0 in </a:t>
            </a:r>
            <a:r>
              <a:rPr lang="it-IT" sz="22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preparation</a:t>
            </a:r>
            <a:endParaRPr lang="it-IT" sz="2200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2000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f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irst </a:t>
            </a:r>
            <a:r>
              <a:rPr lang="it-IT" sz="20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version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ready </a:t>
            </a:r>
            <a:r>
              <a:rPr lang="it-IT" sz="20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now</a:t>
            </a:r>
            <a:r>
              <a:rPr lang="it-IT" sz="2000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  <a:defRPr/>
            </a:pPr>
            <a:endParaRPr lang="it-IT" sz="2000" dirty="0" smtClean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20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has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been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rewritten</a:t>
            </a: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completely</a:t>
            </a: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wrt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to </a:t>
            </a:r>
            <a:r>
              <a:rPr lang="it-IT" sz="20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current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ODIN:</a:t>
            </a:r>
          </a:p>
          <a:p>
            <a:pPr marL="1257300" lvl="2" indent="-342900">
              <a:spcBef>
                <a:spcPts val="0"/>
              </a:spcBef>
              <a:buFontTx/>
              <a:buChar char="-"/>
              <a:defRPr/>
            </a:pPr>
            <a:r>
              <a:rPr lang="it-IT" dirty="0" err="1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o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bviously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kept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same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philosophy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(from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Richard’s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successes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)</a:t>
            </a:r>
          </a:p>
          <a:p>
            <a:pPr marL="1714500" lvl="3" indent="-34290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dirty="0" err="1">
                <a:latin typeface="Arial Unicode MS" pitchFamily="34" charset="-128"/>
                <a:sym typeface="Wingdings" pitchFamily="2" charset="2"/>
              </a:rPr>
              <a:t>h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andling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of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destinations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of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MEPs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will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be the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same</a:t>
            </a:r>
            <a:endParaRPr lang="it-IT" dirty="0" smtClean="0">
              <a:latin typeface="Arial Unicode MS" pitchFamily="34" charset="-128"/>
              <a:sym typeface="Wingdings" pitchFamily="2" charset="2"/>
            </a:endParaRPr>
          </a:p>
          <a:p>
            <a:pPr marL="1714500" lvl="3" indent="-34290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data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bank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from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sw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point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of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view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will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look the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same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as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latin typeface="Arial Unicode MS" pitchFamily="34" charset="-128"/>
                <a:sym typeface="Wingdings" pitchFamily="2" charset="2"/>
              </a:rPr>
              <a:t>current</a:t>
            </a:r>
            <a:r>
              <a:rPr lang="it-IT" dirty="0" smtClean="0">
                <a:latin typeface="Arial Unicode MS" pitchFamily="34" charset="-128"/>
                <a:sym typeface="Wingdings" pitchFamily="2" charset="2"/>
              </a:rPr>
              <a:t> ODIN 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(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see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EDMS #</a:t>
            </a:r>
            <a:r>
              <a:rPr lang="en-GB" sz="1600" dirty="0" smtClean="0"/>
              <a:t>704084)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</a:p>
          <a:p>
            <a:pPr marL="1257300" lvl="2" indent="-342900">
              <a:spcBef>
                <a:spcPts val="0"/>
              </a:spcBef>
              <a:buFontTx/>
              <a:buChar char="-"/>
              <a:defRPr/>
            </a:pPr>
            <a:endParaRPr lang="it-IT" sz="2000" dirty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r>
              <a:rPr lang="it-IT" sz="2200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SODIN </a:t>
            </a:r>
            <a:r>
              <a:rPr lang="it-IT" sz="22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v1r0 </a:t>
            </a:r>
            <a:r>
              <a:rPr lang="it-IT" sz="22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will</a:t>
            </a:r>
            <a:r>
              <a:rPr lang="it-IT" sz="22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be </a:t>
            </a:r>
            <a:r>
              <a:rPr lang="it-IT" sz="22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available</a:t>
            </a:r>
            <a:r>
              <a:rPr lang="it-IT" sz="22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for mini-DAQ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with </a:t>
            </a:r>
            <a:r>
              <a:rPr lang="it-IT" sz="20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basics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features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described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in </a:t>
            </a:r>
            <a:r>
              <a:rPr lang="it-IT" sz="20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our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specs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documents</a:t>
            </a:r>
            <a:endParaRPr lang="it-IT" sz="2000" dirty="0" smtClean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 lvl="2">
              <a:spcBef>
                <a:spcPts val="0"/>
              </a:spcBef>
              <a:defRPr/>
            </a:pP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(</a:t>
            </a:r>
            <a:r>
              <a:rPr lang="it-IT" sz="1600" dirty="0" err="1" smtClean="0">
                <a:latin typeface="Arial Unicode MS" pitchFamily="34" charset="-128"/>
                <a:sym typeface="Wingdings" pitchFamily="2" charset="2"/>
              </a:rPr>
              <a:t>see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smtClean="0">
                <a:latin typeface="Arial Unicode MS" pitchFamily="34" charset="-128"/>
                <a:sym typeface="Wingdings" pitchFamily="2" charset="2"/>
              </a:rPr>
              <a:t>LHCb-PUB-2012-001 and LHCb-PUB-2012-017)</a:t>
            </a:r>
            <a:endParaRPr lang="it-IT" sz="1600" dirty="0" smtClean="0">
              <a:latin typeface="Arial Unicode MS" pitchFamily="34" charset="-128"/>
              <a:sym typeface="Wingdings" pitchFamily="2" charset="2"/>
            </a:endParaRPr>
          </a:p>
          <a:p>
            <a:pPr lvl="2">
              <a:spcBef>
                <a:spcPts val="0"/>
              </a:spcBef>
              <a:defRPr/>
            </a:pPr>
            <a:endParaRPr lang="it-IT" sz="1600" dirty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 marL="742950" lvl="1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Your FE must </a:t>
            </a:r>
            <a:r>
              <a:rPr lang="it-IT" sz="20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cope</a:t>
            </a:r>
            <a:r>
              <a:rPr lang="it-IT" sz="2000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with </a:t>
            </a:r>
            <a:r>
              <a:rPr lang="it-IT" sz="20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them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… !</a:t>
            </a:r>
          </a:p>
        </p:txBody>
      </p:sp>
    </p:spTree>
    <p:extLst>
      <p:ext uri="{BB962C8B-B14F-4D97-AF65-F5344CB8AC3E}">
        <p14:creationId xmlns:p14="http://schemas.microsoft.com/office/powerpoint/2010/main" val="301707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SODIN firmware v1r0 – </a:t>
            </a:r>
            <a:r>
              <a:rPr lang="it-IT" sz="2800" dirty="0" err="1" smtClean="0">
                <a:latin typeface="Arial Unicode MS" pitchFamily="34" charset="-128"/>
              </a:rPr>
              <a:t>block</a:t>
            </a:r>
            <a:r>
              <a:rPr lang="it-IT" sz="2800" dirty="0" smtClean="0">
                <a:latin typeface="Arial Unicode MS" pitchFamily="34" charset="-128"/>
              </a:rPr>
              <a:t> </a:t>
            </a:r>
            <a:r>
              <a:rPr lang="it-IT" sz="2800" dirty="0" err="1" smtClean="0">
                <a:latin typeface="Arial Unicode MS" pitchFamily="34" charset="-128"/>
              </a:rPr>
              <a:t>diagram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30" y="868299"/>
            <a:ext cx="9133077" cy="5718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314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SODIN firmware v1r0 – </a:t>
            </a:r>
            <a:r>
              <a:rPr lang="it-IT" sz="2800" dirty="0" err="1" smtClean="0">
                <a:latin typeface="Arial Unicode MS" pitchFamily="34" charset="-128"/>
              </a:rPr>
              <a:t>latency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398080" y="1533323"/>
            <a:ext cx="8533484" cy="510909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2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Latency in ODIN = </a:t>
            </a:r>
          </a:p>
          <a:p>
            <a:pPr>
              <a:spcBef>
                <a:spcPts val="0"/>
              </a:spcBef>
              <a:defRPr/>
            </a:pPr>
            <a:r>
              <a:rPr lang="en-US" sz="2200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en-US" sz="22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  # clock cycles between LLT yes and output of TFC word</a:t>
            </a:r>
          </a:p>
          <a:p>
            <a:pPr>
              <a:spcBef>
                <a:spcPts val="0"/>
              </a:spcBef>
              <a:defRPr/>
            </a:pPr>
            <a:endParaRPr lang="en-US" sz="2200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 marL="342900" indent="-342900">
              <a:spcBef>
                <a:spcPts val="0"/>
              </a:spcBef>
              <a:buFont typeface="Wingdings"/>
              <a:buChar char="à"/>
              <a:defRPr/>
            </a:pPr>
            <a:r>
              <a:rPr lang="en-US" sz="22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Entirely programmable</a:t>
            </a:r>
          </a:p>
          <a:p>
            <a:pPr marL="800100" lvl="1" indent="-342900">
              <a:spcBef>
                <a:spcPts val="0"/>
              </a:spcBef>
              <a:buFontTx/>
              <a:buChar char="-"/>
              <a:defRPr/>
            </a:pPr>
            <a:r>
              <a:rPr lang="en-US" sz="20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3 buffers/pipelines to allow to change it at different stages</a:t>
            </a:r>
          </a:p>
          <a:p>
            <a:pPr marL="1257300" lvl="2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TAE half window (to change TFC word in the past…)</a:t>
            </a:r>
          </a:p>
          <a:p>
            <a:pPr marL="1257300" lvl="2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TAE/NZS buffer</a:t>
            </a:r>
          </a:p>
          <a:p>
            <a:pPr marL="1257300" lvl="2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Output buffer</a:t>
            </a:r>
          </a:p>
          <a:p>
            <a:pPr marL="742950" lvl="1" indent="-285750">
              <a:spcBef>
                <a:spcPts val="0"/>
              </a:spcBef>
              <a:buFontTx/>
              <a:buChar char="-"/>
              <a:defRPr/>
            </a:pPr>
            <a:r>
              <a:rPr lang="en-US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Allows to change </a:t>
            </a:r>
            <a:r>
              <a:rPr lang="en-US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delays </a:t>
            </a:r>
            <a:r>
              <a:rPr lang="en-US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later </a:t>
            </a:r>
            <a:r>
              <a:rPr lang="en-US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on…</a:t>
            </a:r>
          </a:p>
          <a:p>
            <a:pPr marL="800100" lvl="1" indent="-342900">
              <a:spcBef>
                <a:spcPts val="0"/>
              </a:spcBef>
              <a:buFontTx/>
              <a:buChar char="-"/>
              <a:defRPr/>
            </a:pPr>
            <a:endParaRPr lang="en-US" sz="2200" dirty="0" smtClean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Minimum latency =  </a:t>
            </a:r>
          </a:p>
          <a:p>
            <a:pPr lvl="1">
              <a:spcBef>
                <a:spcPts val="0"/>
              </a:spcBef>
              <a:defRPr/>
            </a:pPr>
            <a:r>
              <a:rPr lang="en-US" sz="2000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	</a:t>
            </a:r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max half window TAE + 7 </a:t>
            </a:r>
            <a:r>
              <a:rPr lang="en-US" sz="20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clk</a:t>
            </a:r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cycles for internal processing</a:t>
            </a:r>
          </a:p>
          <a:p>
            <a:pPr marL="1257300" lvl="2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Decided for max 31 consecutive TAE events (15 half window)</a:t>
            </a:r>
          </a:p>
          <a:p>
            <a:pPr marL="1257300" lvl="2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Simulated latency = 22 clock cycles </a:t>
            </a:r>
          </a:p>
          <a:p>
            <a:pPr lvl="3">
              <a:spcBef>
                <a:spcPts val="0"/>
              </a:spcBef>
              <a:defRPr/>
            </a:pP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(see picture later)</a:t>
            </a:r>
          </a:p>
          <a:p>
            <a:pPr marL="1257300" lvl="2" indent="-342900">
              <a:spcBef>
                <a:spcPts val="0"/>
              </a:spcBef>
              <a:buFontTx/>
              <a:buChar char="-"/>
              <a:defRPr/>
            </a:pPr>
            <a:endParaRPr lang="en-US" sz="2200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endParaRPr lang="it-IT" dirty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4482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SODIN firmware v1r0 – </a:t>
            </a:r>
            <a:r>
              <a:rPr lang="it-IT" sz="2800" dirty="0" err="1" smtClean="0">
                <a:latin typeface="Arial Unicode MS" pitchFamily="34" charset="-128"/>
              </a:rPr>
              <a:t>plans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313556" y="1276067"/>
            <a:ext cx="8533484" cy="50783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1. SODIN v1r0 is the version for the </a:t>
            </a:r>
            <a:r>
              <a:rPr lang="en-US" i="1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mini-DAQ (AMC + AMC_TP from Marseille)</a:t>
            </a:r>
            <a:endParaRPr lang="en-US" i="1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r>
              <a:rPr lang="en-US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- first version based on final version, but 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smaller, simpler and robust</a:t>
            </a:r>
            <a:endParaRPr lang="en-US" dirty="0" smtClean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 marL="1657350" lvl="3" indent="-28575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en-US" dirty="0" smtClean="0">
                <a:latin typeface="Arial Unicode MS" pitchFamily="34" charset="-128"/>
                <a:sym typeface="Wingdings" pitchFamily="2" charset="2"/>
              </a:rPr>
              <a:t>to be expanded in collaboration with </a:t>
            </a:r>
            <a:r>
              <a:rPr lang="en-US" dirty="0" smtClean="0">
                <a:latin typeface="Arial Unicode MS" pitchFamily="34" charset="-128"/>
                <a:sym typeface="Wingdings" pitchFamily="2" charset="2"/>
              </a:rPr>
              <a:t>sub-detectors/TELL40 </a:t>
            </a:r>
            <a:endParaRPr lang="en-US" dirty="0" smtClean="0"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r>
              <a:rPr lang="en-US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- being finalized </a:t>
            </a:r>
            <a:r>
              <a:rPr lang="en-US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now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using simulation </a:t>
            </a:r>
            <a:r>
              <a:rPr lang="en-US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testbench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en-US" dirty="0" smtClean="0">
                <a:latin typeface="Arial Unicode MS" pitchFamily="34" charset="-128"/>
                <a:sym typeface="Wingdings" pitchFamily="2" charset="2"/>
              </a:rPr>
              <a:t>(see later)</a:t>
            </a:r>
            <a:endParaRPr lang="en-US" dirty="0" smtClean="0"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endParaRPr lang="en-US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r>
              <a:rPr lang="en-US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2. Will need to be validated with the hardware</a:t>
            </a:r>
          </a:p>
          <a:p>
            <a:pPr>
              <a:spcBef>
                <a:spcPts val="0"/>
              </a:spcBef>
              <a:defRPr/>
            </a:pPr>
            <a:r>
              <a:rPr lang="en-US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- ~2 weeks/1 month of tests with Marseille’s AMC + LLI + QSYS</a:t>
            </a:r>
          </a:p>
          <a:p>
            <a:pPr>
              <a:spcBef>
                <a:spcPts val="0"/>
              </a:spcBef>
              <a:defRPr/>
            </a:pPr>
            <a:endParaRPr lang="en-US" dirty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r>
              <a:rPr lang="en-US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3. Will need some kind of control system for it</a:t>
            </a:r>
          </a:p>
          <a:p>
            <a:pPr>
              <a:spcBef>
                <a:spcPts val="0"/>
              </a:spcBef>
              <a:defRPr/>
            </a:pPr>
            <a:r>
              <a:rPr lang="en-US" dirty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- to be organized, but supposedly based on PVSS </a:t>
            </a:r>
            <a:r>
              <a:rPr lang="en-US" i="1" dirty="0" smtClean="0">
                <a:latin typeface="Arial Unicode MS" pitchFamily="34" charset="-128"/>
                <a:sym typeface="Wingdings" pitchFamily="2" charset="2"/>
              </a:rPr>
              <a:t>(ops, sorry </a:t>
            </a:r>
            <a:r>
              <a:rPr lang="en-US" i="1" dirty="0" err="1" smtClean="0">
                <a:latin typeface="Arial Unicode MS" pitchFamily="34" charset="-128"/>
                <a:sym typeface="Wingdings" pitchFamily="2" charset="2"/>
              </a:rPr>
              <a:t>WinCC</a:t>
            </a:r>
            <a:r>
              <a:rPr lang="en-US" i="1" dirty="0" smtClean="0">
                <a:latin typeface="Arial Unicode MS" pitchFamily="34" charset="-128"/>
                <a:sym typeface="Wingdings" pitchFamily="2" charset="2"/>
              </a:rPr>
              <a:t>…)</a:t>
            </a:r>
          </a:p>
          <a:p>
            <a:pPr>
              <a:spcBef>
                <a:spcPts val="0"/>
              </a:spcBef>
              <a:defRPr/>
            </a:pPr>
            <a:r>
              <a:rPr lang="en-US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- hence, </a:t>
            </a:r>
            <a:r>
              <a:rPr lang="en-US" i="1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WinCC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panels and scripts similar to current </a:t>
            </a:r>
            <a:r>
              <a:rPr lang="en-US" i="1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PVSS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ODIN</a:t>
            </a:r>
          </a:p>
          <a:p>
            <a:pPr>
              <a:spcBef>
                <a:spcPts val="0"/>
              </a:spcBef>
              <a:defRPr/>
            </a:pPr>
            <a:r>
              <a:rPr lang="en-US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	</a:t>
            </a:r>
            <a:endParaRPr lang="it-IT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4. SOL40 v1r0 </a:t>
            </a:r>
            <a:r>
              <a:rPr lang="it-IT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fw</a:t>
            </a: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will</a:t>
            </a: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be </a:t>
            </a:r>
            <a:r>
              <a:rPr lang="it-IT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done</a:t>
            </a: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in </a:t>
            </a:r>
            <a:r>
              <a:rPr lang="it-IT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parallel</a:t>
            </a:r>
            <a:endParaRPr lang="it-IT" dirty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	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- and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packaged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together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with SODIN for the mini-DAQ</a:t>
            </a:r>
          </a:p>
          <a:p>
            <a:pPr>
              <a:spcBef>
                <a:spcPts val="0"/>
              </a:spcBef>
              <a:defRPr/>
            </a:pPr>
            <a:endParaRPr lang="it-IT" dirty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>
              <a:spcBef>
                <a:spcPts val="0"/>
              </a:spcBef>
              <a:defRPr/>
            </a:pP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Generally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we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should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aim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at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a first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version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v1r0 for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each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fw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in the mini-DAQ</a:t>
            </a:r>
          </a:p>
          <a:p>
            <a:pPr marL="742950" lvl="1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A </a:t>
            </a:r>
            <a:r>
              <a:rPr lang="it-IT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robust</a:t>
            </a: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basic</a:t>
            </a: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first </a:t>
            </a:r>
            <a:r>
              <a:rPr lang="it-IT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version</a:t>
            </a: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for </a:t>
            </a:r>
            <a:r>
              <a:rPr lang="it-IT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each</a:t>
            </a: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fw</a:t>
            </a: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so </a:t>
            </a:r>
            <a:r>
              <a:rPr lang="it-IT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that</a:t>
            </a: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FE </a:t>
            </a:r>
            <a:r>
              <a:rPr lang="it-IT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ppl</a:t>
            </a: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can </a:t>
            </a:r>
            <a:r>
              <a:rPr lang="it-IT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develop</a:t>
            </a: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and test </a:t>
            </a:r>
            <a:r>
              <a:rPr lang="it-IT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their</a:t>
            </a:r>
            <a:r>
              <a:rPr lang="it-IT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FE </a:t>
            </a:r>
            <a:r>
              <a:rPr lang="it-IT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 </a:t>
            </a:r>
            <a:r>
              <a:rPr lang="it-IT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availability</a:t>
            </a:r>
            <a:r>
              <a:rPr lang="it-IT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early</a:t>
            </a:r>
            <a:r>
              <a:rPr lang="it-IT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on </a:t>
            </a:r>
            <a:r>
              <a:rPr lang="it-IT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after</a:t>
            </a:r>
            <a:r>
              <a:rPr lang="it-IT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hardware </a:t>
            </a:r>
            <a:r>
              <a:rPr lang="it-IT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is</a:t>
            </a:r>
            <a:r>
              <a:rPr lang="it-IT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ready!</a:t>
            </a:r>
          </a:p>
        </p:txBody>
      </p:sp>
    </p:spTree>
    <p:extLst>
      <p:ext uri="{BB962C8B-B14F-4D97-AF65-F5344CB8AC3E}">
        <p14:creationId xmlns:p14="http://schemas.microsoft.com/office/powerpoint/2010/main" val="187265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TODATETIMEENABLED" val="1"/>
  <p:tag name="AUTODATETIMEFORMAT" val="$COUNTUPMM:$COUNTUPSS "/>
  <p:tag name="AUTODATETIMEFLAGS" val="1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24568</TotalTime>
  <Words>3589</Words>
  <Application>Microsoft Office PowerPoint</Application>
  <PresentationFormat>On-screen Show (4:3)</PresentationFormat>
  <Paragraphs>702</Paragraphs>
  <Slides>50</Slides>
  <Notes>45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PowerPoint Presentation</vt:lpstr>
      <vt:lpstr>PowerPoint Presentation</vt:lpstr>
      <vt:lpstr>The upgraded physical readout slice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System and functional requirements</vt:lpstr>
      <vt:lpstr>The S-TFC system at a glance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 Alessio</dc:creator>
  <cp:lastModifiedBy>Federico Alessio</cp:lastModifiedBy>
  <cp:revision>2849</cp:revision>
  <cp:lastPrinted>1601-01-01T00:00:00Z</cp:lastPrinted>
  <dcterms:created xsi:type="dcterms:W3CDTF">1601-01-01T00:00:00Z</dcterms:created>
  <dcterms:modified xsi:type="dcterms:W3CDTF">2013-02-14T09:30:47Z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