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2" r:id="rId4"/>
    <p:sldId id="269" r:id="rId5"/>
    <p:sldId id="258" r:id="rId6"/>
    <p:sldId id="321" r:id="rId7"/>
    <p:sldId id="260" r:id="rId8"/>
    <p:sldId id="270" r:id="rId9"/>
    <p:sldId id="323" r:id="rId10"/>
    <p:sldId id="322" r:id="rId11"/>
    <p:sldId id="324" r:id="rId12"/>
    <p:sldId id="325" r:id="rId13"/>
    <p:sldId id="261" r:id="rId14"/>
    <p:sldId id="326" r:id="rId15"/>
    <p:sldId id="327" r:id="rId16"/>
    <p:sldId id="292" r:id="rId17"/>
    <p:sldId id="288" r:id="rId18"/>
    <p:sldId id="328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F186F9C9-9A4C-4D75-9752-2B774640F2BE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8940D117-8C74-48B0-910E-9CD8CBBB5CD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227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D8189F31-CCDB-4F7F-A4BC-49D67F3824CB}" type="datetimeFigureOut">
              <a:rPr lang="en-GB" smtClean="0"/>
              <a:pPr/>
              <a:t>10/10/2013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0C529BFF-F7CA-4283-A436-7291B788E1B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945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411162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accent2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accent2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chemeClr val="accent2"/>
              </a:buClr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92760"/>
            <a:ext cx="82296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038600" cy="6019800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accent2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accent2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chemeClr val="accent2"/>
              </a:buClr>
              <a:defRPr sz="14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33400"/>
            <a:ext cx="4038600" cy="6019800"/>
          </a:xfrm>
        </p:spPr>
        <p:txBody>
          <a:bodyPr>
            <a:normAutofit/>
          </a:bodyPr>
          <a:lstStyle>
            <a:lvl1pPr>
              <a:buClr>
                <a:srgbClr val="C00000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rgbClr val="C00000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rgbClr val="C00000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rgbClr val="C00000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rgbClr val="C00000"/>
              </a:buClr>
              <a:defRPr sz="14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92760"/>
            <a:ext cx="82296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anoel.barros.marin@cern.ch" TargetMode="External"/><Relationship Id="rId2" Type="http://schemas.openxmlformats.org/officeDocument/2006/relationships/hyperlink" Target="mailto:Sophie.baron@cern.ch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en-GB" dirty="0"/>
              <a:t>GBT </a:t>
            </a:r>
            <a:r>
              <a:rPr lang="en-GB" dirty="0" smtClean="0"/>
              <a:t>Project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12567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Paulo Moreira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On behalf of the GBT team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10 October </a:t>
            </a:r>
            <a:r>
              <a:rPr lang="en-US" dirty="0">
                <a:solidFill>
                  <a:schemeClr val="tx2"/>
                </a:solidFill>
              </a:rPr>
              <a:t>2013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CERN, Switzerland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(2/4)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e-Links Special cases</a:t>
            </a:r>
          </a:p>
          <a:p>
            <a:r>
              <a:rPr lang="en-GB" dirty="0" smtClean="0"/>
              <a:t>8B/10B mode:</a:t>
            </a:r>
          </a:p>
          <a:p>
            <a:pPr lvl="1"/>
            <a:r>
              <a:rPr lang="en-GB" dirty="0"/>
              <a:t>44 input (max @ 80 Mb/s)</a:t>
            </a:r>
          </a:p>
          <a:p>
            <a:pPr lvl="1"/>
            <a:r>
              <a:rPr lang="en-GB" dirty="0"/>
              <a:t> 36 output (max @ 80 Mb/s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(Four outputs reused as inputs)</a:t>
            </a:r>
          </a:p>
          <a:p>
            <a:r>
              <a:rPr lang="en-GB" dirty="0" smtClean="0"/>
              <a:t>Wide-Bus mode:</a:t>
            </a:r>
          </a:p>
          <a:p>
            <a:pPr lvl="1"/>
            <a:r>
              <a:rPr lang="en-GB" dirty="0" smtClean="0"/>
              <a:t>56 </a:t>
            </a:r>
            <a:r>
              <a:rPr lang="en-GB" dirty="0"/>
              <a:t>input (max @ 80 </a:t>
            </a:r>
            <a:r>
              <a:rPr lang="en-GB" dirty="0" smtClean="0"/>
              <a:t>Mb/s)</a:t>
            </a:r>
          </a:p>
          <a:p>
            <a:pPr lvl="1"/>
            <a:r>
              <a:rPr lang="en-GB" dirty="0" smtClean="0"/>
              <a:t>24 </a:t>
            </a:r>
            <a:r>
              <a:rPr lang="en-GB" dirty="0"/>
              <a:t>output (max @ 80 Mb/s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(16 </a:t>
            </a:r>
            <a:r>
              <a:rPr lang="en-GB" dirty="0"/>
              <a:t>outputs reused as inputs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b="1" u="sng" dirty="0"/>
              <a:t>e-Links electrical characteristics</a:t>
            </a:r>
          </a:p>
          <a:p>
            <a:r>
              <a:rPr lang="en-GB" dirty="0"/>
              <a:t>Drivers:</a:t>
            </a:r>
          </a:p>
          <a:p>
            <a:pPr lvl="1"/>
            <a:r>
              <a:rPr lang="en-GB" dirty="0"/>
              <a:t>SLVS signaling</a:t>
            </a:r>
          </a:p>
          <a:p>
            <a:r>
              <a:rPr lang="en-GB" dirty="0"/>
              <a:t>Receivers:</a:t>
            </a:r>
          </a:p>
          <a:p>
            <a:pPr lvl="1"/>
            <a:r>
              <a:rPr lang="en-GB" dirty="0"/>
              <a:t>SLVS/LVDS </a:t>
            </a:r>
            <a:r>
              <a:rPr lang="en-GB" dirty="0" smtClean="0"/>
              <a:t>signaling</a:t>
            </a:r>
          </a:p>
          <a:p>
            <a:pPr lvl="1"/>
            <a:endParaRPr lang="en-GB" dirty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1133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(3/4)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Phase-Shifter</a:t>
            </a:r>
          </a:p>
          <a:p>
            <a:r>
              <a:rPr lang="en-GB" dirty="0" smtClean="0"/>
              <a:t>8 independent clocks</a:t>
            </a:r>
          </a:p>
          <a:p>
            <a:r>
              <a:rPr lang="en-GB" dirty="0" smtClean="0"/>
              <a:t>Programable in frequency:</a:t>
            </a:r>
          </a:p>
          <a:p>
            <a:pPr lvl="1"/>
            <a:r>
              <a:rPr lang="en-GB" dirty="0" smtClean="0"/>
              <a:t>40 / 80 / 160 / 320 MHz</a:t>
            </a:r>
          </a:p>
          <a:p>
            <a:r>
              <a:rPr lang="en-GB" dirty="0" smtClean="0"/>
              <a:t>Programable in phase:</a:t>
            </a:r>
          </a:p>
          <a:p>
            <a:pPr lvl="1"/>
            <a:r>
              <a:rPr lang="en-GB" dirty="0" smtClean="0"/>
              <a:t>0 to 360◦</a:t>
            </a:r>
          </a:p>
          <a:p>
            <a:pPr lvl="1"/>
            <a:r>
              <a:rPr lang="en-GB" dirty="0" smtClean="0"/>
              <a:t>Phase resolution: 50 ps</a:t>
            </a:r>
          </a:p>
          <a:p>
            <a:pPr lvl="2"/>
            <a:r>
              <a:rPr lang="en-GB" dirty="0" smtClean="0"/>
              <a:t>(for all frequencies)</a:t>
            </a:r>
          </a:p>
          <a:p>
            <a:r>
              <a:rPr lang="en-GB" dirty="0" smtClean="0"/>
              <a:t>Clock driver electrical levels:</a:t>
            </a:r>
          </a:p>
          <a:p>
            <a:pPr lvl="1"/>
            <a:r>
              <a:rPr lang="en-GB" dirty="0" smtClean="0"/>
              <a:t>SLVS</a:t>
            </a:r>
          </a:p>
          <a:p>
            <a:pPr marL="0" indent="0">
              <a:buNone/>
            </a:pPr>
            <a:r>
              <a:rPr lang="en-GB" b="1" u="sng" dirty="0" smtClean="0"/>
              <a:t>Reference clock:</a:t>
            </a:r>
          </a:p>
          <a:p>
            <a:r>
              <a:rPr lang="en-GB" dirty="0" smtClean="0"/>
              <a:t>On package crystal</a:t>
            </a:r>
          </a:p>
          <a:p>
            <a:r>
              <a:rPr lang="en-GB" dirty="0" smtClean="0"/>
              <a:t>Built-in crystal oscillator</a:t>
            </a:r>
          </a:p>
          <a:p>
            <a:r>
              <a:rPr lang="en-GB" dirty="0" smtClean="0"/>
              <a:t>Built-in VCXO based PLL (xPLL)</a:t>
            </a:r>
          </a:p>
          <a:p>
            <a:r>
              <a:rPr lang="en-GB" dirty="0" smtClean="0"/>
              <a:t>External reference can used as well</a:t>
            </a:r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6314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(4/4)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u="sng" dirty="0" smtClean="0"/>
              <a:t>Chip Control</a:t>
            </a:r>
          </a:p>
          <a:p>
            <a:r>
              <a:rPr lang="en-GB" dirty="0" smtClean="0"/>
              <a:t>e-Fuse register bank for burn in configuration</a:t>
            </a:r>
          </a:p>
          <a:p>
            <a:pPr lvl="1"/>
            <a:r>
              <a:rPr lang="en-GB" dirty="0" smtClean="0"/>
              <a:t>Standalone operation</a:t>
            </a:r>
          </a:p>
          <a:p>
            <a:pPr lvl="1"/>
            <a:r>
              <a:rPr lang="en-GB" dirty="0" smtClean="0"/>
              <a:t>Ready at power up</a:t>
            </a:r>
          </a:p>
          <a:p>
            <a:r>
              <a:rPr lang="en-GB" dirty="0" smtClean="0"/>
              <a:t>Dynamic configuration and control</a:t>
            </a:r>
          </a:p>
          <a:p>
            <a:pPr lvl="1"/>
            <a:r>
              <a:rPr lang="en-GB" dirty="0" smtClean="0"/>
              <a:t>I2C Slave interface</a:t>
            </a:r>
          </a:p>
          <a:p>
            <a:pPr lvl="1"/>
            <a:r>
              <a:rPr lang="en-GB" dirty="0" smtClean="0"/>
              <a:t>IC control channel trough the optical link</a:t>
            </a:r>
          </a:p>
          <a:p>
            <a:r>
              <a:rPr lang="en-GB" dirty="0" smtClean="0"/>
              <a:t>Watchdog circuit for chip operation supervision.</a:t>
            </a:r>
          </a:p>
          <a:p>
            <a:pPr marL="0" indent="0">
              <a:buNone/>
            </a:pPr>
            <a:r>
              <a:rPr lang="en-GB" b="1" u="sng" dirty="0" smtClean="0"/>
              <a:t>GBLD Control</a:t>
            </a:r>
          </a:p>
          <a:p>
            <a:r>
              <a:rPr lang="en-GB" dirty="0" smtClean="0"/>
              <a:t>GBLD dedicated I2C master interface</a:t>
            </a:r>
          </a:p>
          <a:p>
            <a:pPr lvl="1"/>
            <a:r>
              <a:rPr lang="en-GB" dirty="0" smtClean="0"/>
              <a:t>Copies configuration burned in in the GBTX into the GBLD at start-up</a:t>
            </a:r>
          </a:p>
          <a:p>
            <a:pPr lvl="1"/>
            <a:r>
              <a:rPr lang="en-GB" dirty="0" smtClean="0"/>
              <a:t>Allows to program the GBLD either through the IC channel or through the I2C slave port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4679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GBTX Status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533400"/>
            <a:ext cx="43434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GBTX submitted for fabrication on the 6</a:t>
            </a:r>
            <a:r>
              <a:rPr lang="en-US" baseline="30000" dirty="0" smtClean="0"/>
              <a:t>th</a:t>
            </a:r>
            <a:r>
              <a:rPr lang="en-US" dirty="0" smtClean="0"/>
              <a:t> of August 2012</a:t>
            </a:r>
          </a:p>
          <a:p>
            <a:r>
              <a:rPr lang="en-US" dirty="0" smtClean="0"/>
              <a:t>Prototypes:</a:t>
            </a:r>
          </a:p>
          <a:p>
            <a:pPr lvl="1"/>
            <a:r>
              <a:rPr lang="en-US" dirty="0" smtClean="0"/>
              <a:t>120 ASICs </a:t>
            </a:r>
            <a:r>
              <a:rPr lang="en-US" dirty="0"/>
              <a:t>(bare die) </a:t>
            </a:r>
            <a:r>
              <a:rPr lang="en-US" dirty="0" smtClean="0"/>
              <a:t>available since December 2012</a:t>
            </a:r>
          </a:p>
          <a:p>
            <a:pPr lvl="1"/>
            <a:r>
              <a:rPr lang="en-US" dirty="0" smtClean="0"/>
              <a:t>First packaged chips available May 2013</a:t>
            </a:r>
          </a:p>
          <a:p>
            <a:pPr lvl="2"/>
            <a:r>
              <a:rPr lang="en-US" dirty="0" smtClean="0"/>
              <a:t>Long design/production cycle!</a:t>
            </a:r>
          </a:p>
          <a:p>
            <a:pPr lvl="2"/>
            <a:r>
              <a:rPr lang="en-US" dirty="0" smtClean="0"/>
              <a:t>Due to a manufacturing error the package presented a short-circuit between the power and ground planes</a:t>
            </a:r>
          </a:p>
          <a:p>
            <a:pPr lvl="2"/>
            <a:r>
              <a:rPr lang="en-US" dirty="0" smtClean="0"/>
              <a:t>This caused the loss of 60 die and testing delays</a:t>
            </a:r>
          </a:p>
          <a:p>
            <a:pPr lvl="2"/>
            <a:r>
              <a:rPr lang="en-US" dirty="0" smtClean="0"/>
              <a:t>“Preliminary testing” could nonetheless be done by drilling the short-circuit in a few packages at the loss of a few connections!</a:t>
            </a:r>
          </a:p>
          <a:p>
            <a:pPr lvl="1"/>
            <a:r>
              <a:rPr lang="en-US" dirty="0" smtClean="0"/>
              <a:t>Fully functional packaged chips were finally delivered September 2013 </a:t>
            </a:r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303" y="381000"/>
            <a:ext cx="3352800" cy="33528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4088" y="3573016"/>
            <a:ext cx="3063523" cy="3056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Testing Status</a:t>
            </a:r>
            <a:endParaRPr lang="en-GB" b="1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361470"/>
              </p:ext>
            </p:extLst>
          </p:nvPr>
        </p:nvGraphicFramePr>
        <p:xfrm>
          <a:off x="457200" y="908720"/>
          <a:ext cx="8229600" cy="5069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2592"/>
                <a:gridCol w="1008112"/>
                <a:gridCol w="4978896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Function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Comment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 up to 5.4 Gb/s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 up to 5.4 Gb/s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e-Port Tx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e-Port Rx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e-Port Phase Aligner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Phase-Shifter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xPLL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Functional but VCXO "gain" 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must be increased for reliable 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when in 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 PLL 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e-Fuses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I2C Master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I2C Slave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Done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 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 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channel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JTAG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TBD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18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Future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Q4 – 2013</a:t>
            </a:r>
          </a:p>
          <a:p>
            <a:pPr lvl="1"/>
            <a:r>
              <a:rPr lang="en-GB" dirty="0" smtClean="0"/>
              <a:t>Two SEU test runs: </a:t>
            </a:r>
            <a:r>
              <a:rPr lang="en-GB" dirty="0"/>
              <a:t> </a:t>
            </a:r>
            <a:r>
              <a:rPr lang="en-GB" dirty="0" smtClean="0"/>
              <a:t>October / November</a:t>
            </a:r>
          </a:p>
          <a:p>
            <a:pPr lvl="1"/>
            <a:r>
              <a:rPr lang="en-GB" dirty="0" smtClean="0"/>
              <a:t>Total dose irradiation tests: December</a:t>
            </a:r>
          </a:p>
          <a:p>
            <a:pPr lvl="1"/>
            <a:r>
              <a:rPr lang="en-GB" dirty="0" smtClean="0"/>
              <a:t>Chip characterization: October – December</a:t>
            </a:r>
          </a:p>
          <a:p>
            <a:pPr lvl="1"/>
            <a:r>
              <a:rPr lang="en-GB" dirty="0" smtClean="0"/>
              <a:t>Samples available for prototyping: December</a:t>
            </a:r>
          </a:p>
          <a:p>
            <a:pPr lvl="2"/>
            <a:r>
              <a:rPr lang="en-GB" dirty="0"/>
              <a:t>Only small quantities available</a:t>
            </a:r>
          </a:p>
          <a:p>
            <a:pPr lvl="2"/>
            <a:r>
              <a:rPr lang="en-GB" dirty="0"/>
              <a:t>(Remember that we have lost a substantial fraction due to the packaging </a:t>
            </a:r>
            <a:r>
              <a:rPr lang="en-GB" dirty="0" smtClean="0"/>
              <a:t>problem)</a:t>
            </a:r>
          </a:p>
          <a:p>
            <a:r>
              <a:rPr lang="en-GB" dirty="0" smtClean="0"/>
              <a:t>Q1 – 2014</a:t>
            </a:r>
          </a:p>
          <a:p>
            <a:pPr lvl="1"/>
            <a:r>
              <a:rPr lang="en-GB" dirty="0" smtClean="0"/>
              <a:t>Depending on the SEU test results small changes might be required to improve the robustness of the circuit</a:t>
            </a:r>
          </a:p>
          <a:p>
            <a:pPr lvl="1"/>
            <a:r>
              <a:rPr lang="en-GB" dirty="0" smtClean="0"/>
              <a:t>Although the circuit is fully functional a “a few small corners need to be rounded” to make it “plug-and-play” for the users</a:t>
            </a:r>
          </a:p>
          <a:p>
            <a:r>
              <a:rPr lang="en-GB" dirty="0" smtClean="0"/>
              <a:t>Q2 – 2014</a:t>
            </a:r>
          </a:p>
          <a:p>
            <a:pPr lvl="1"/>
            <a:r>
              <a:rPr lang="en-GB" dirty="0" smtClean="0"/>
              <a:t>Split Engineering Run to produce in quantities:</a:t>
            </a:r>
          </a:p>
          <a:p>
            <a:pPr lvl="2"/>
            <a:r>
              <a:rPr lang="en-GB" dirty="0" smtClean="0"/>
              <a:t>GBTX</a:t>
            </a:r>
          </a:p>
          <a:p>
            <a:pPr lvl="2"/>
            <a:r>
              <a:rPr lang="en-GB" dirty="0" smtClean="0"/>
              <a:t>GBTIA</a:t>
            </a:r>
          </a:p>
          <a:p>
            <a:pPr lvl="2"/>
            <a:r>
              <a:rPr lang="en-GB" dirty="0" smtClean="0"/>
              <a:t>GBLD V4/V5</a:t>
            </a:r>
          </a:p>
          <a:p>
            <a:r>
              <a:rPr lang="en-GB" dirty="0" smtClean="0"/>
              <a:t>Q3 – 2014</a:t>
            </a:r>
          </a:p>
          <a:p>
            <a:pPr lvl="1"/>
            <a:r>
              <a:rPr lang="en-GB" dirty="0" smtClean="0"/>
              <a:t>Chips available from the foundry</a:t>
            </a:r>
          </a:p>
          <a:p>
            <a:pPr lvl="1"/>
            <a:r>
              <a:rPr lang="en-GB" dirty="0" smtClean="0"/>
              <a:t>ASIC Packaging</a:t>
            </a:r>
          </a:p>
          <a:p>
            <a:r>
              <a:rPr lang="en-GB" dirty="0" smtClean="0"/>
              <a:t>Q4 – 2014</a:t>
            </a:r>
          </a:p>
          <a:p>
            <a:pPr lvl="1"/>
            <a:r>
              <a:rPr lang="en-GB" dirty="0" smtClean="0"/>
              <a:t>ASIC production testing</a:t>
            </a:r>
          </a:p>
          <a:p>
            <a:pPr lvl="1"/>
            <a:r>
              <a:rPr lang="en-GB" dirty="0" smtClean="0"/>
              <a:t>First production ASICs  distributed to the users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40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GBT-SCA Status</a:t>
            </a:r>
            <a:endParaRPr lang="en-GB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Analog Circuitry</a:t>
            </a:r>
          </a:p>
          <a:p>
            <a:pPr lvl="1"/>
            <a:r>
              <a:rPr lang="en-GB" dirty="0"/>
              <a:t>ADC block</a:t>
            </a:r>
          </a:p>
          <a:p>
            <a:pPr lvl="2"/>
            <a:r>
              <a:rPr lang="en-GB" dirty="0"/>
              <a:t>Design development outsourced to an IP vendor. </a:t>
            </a:r>
            <a:br>
              <a:rPr lang="en-GB" dirty="0"/>
            </a:br>
            <a:r>
              <a:rPr lang="en-GB" dirty="0"/>
              <a:t>Design is based on the DCU ADC architecture.</a:t>
            </a:r>
          </a:p>
          <a:p>
            <a:pPr lvl="2"/>
            <a:r>
              <a:rPr lang="en-GB" dirty="0"/>
              <a:t>Integration work of the IP block is on going. </a:t>
            </a:r>
          </a:p>
          <a:p>
            <a:r>
              <a:rPr lang="en-GB" dirty="0"/>
              <a:t>DAC</a:t>
            </a:r>
          </a:p>
          <a:p>
            <a:pPr lvl="1"/>
            <a:r>
              <a:rPr lang="en-GB" dirty="0"/>
              <a:t>Building block borrowed from the MEDIPIX-3 project.</a:t>
            </a:r>
          </a:p>
          <a:p>
            <a:pPr lvl="1"/>
            <a:r>
              <a:rPr lang="en-GB" dirty="0"/>
              <a:t>Integration work is on going.</a:t>
            </a:r>
          </a:p>
          <a:p>
            <a:r>
              <a:rPr lang="en-GB" dirty="0"/>
              <a:t>Digital Circuitry</a:t>
            </a:r>
          </a:p>
          <a:p>
            <a:pPr lvl="1"/>
            <a:r>
              <a:rPr lang="en-GB" dirty="0"/>
              <a:t>RTL code extensively redesigned during last year. Level of completeness 95%</a:t>
            </a:r>
          </a:p>
          <a:p>
            <a:pPr lvl="1"/>
            <a:r>
              <a:rPr lang="en-GB" dirty="0"/>
              <a:t>Development of a test bench based on System Verilog</a:t>
            </a:r>
          </a:p>
          <a:p>
            <a:pPr lvl="1"/>
            <a:r>
              <a:rPr lang="en-GB" dirty="0"/>
              <a:t>Development of a hardware test benched based on an FPGA development board.</a:t>
            </a:r>
          </a:p>
          <a:p>
            <a:r>
              <a:rPr lang="en-GB" dirty="0"/>
              <a:t>ePort (with HDLC transmission protocol)</a:t>
            </a:r>
          </a:p>
          <a:p>
            <a:pPr lvl="1"/>
            <a:r>
              <a:rPr lang="en-GB" dirty="0"/>
              <a:t>Level of completeness 100%</a:t>
            </a:r>
          </a:p>
          <a:p>
            <a:pPr lvl="1"/>
            <a:r>
              <a:rPr lang="en-GB" dirty="0"/>
              <a:t>Functionality checks are O.K. and code is synthesizable</a:t>
            </a:r>
          </a:p>
          <a:p>
            <a:r>
              <a:rPr lang="en-GB" dirty="0"/>
              <a:t>Chip Assembly and prototype submission</a:t>
            </a:r>
          </a:p>
          <a:p>
            <a:pPr lvl="1"/>
            <a:r>
              <a:rPr lang="en-GB" dirty="0" smtClean="0"/>
              <a:t>Floor planning, </a:t>
            </a:r>
            <a:r>
              <a:rPr lang="en-GB" dirty="0"/>
              <a:t>Place &amp; Route work is on going.</a:t>
            </a:r>
          </a:p>
          <a:p>
            <a:pPr lvl="1"/>
            <a:r>
              <a:rPr lang="en-GB" dirty="0"/>
              <a:t>Target tape out date:</a:t>
            </a:r>
          </a:p>
          <a:p>
            <a:pPr lvl="2"/>
            <a:r>
              <a:rPr lang="en-GB" dirty="0"/>
              <a:t>MOSIS MPW run in November </a:t>
            </a:r>
            <a:r>
              <a:rPr lang="en-GB" dirty="0" smtClean="0"/>
              <a:t>2013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 </a:t>
            </a:r>
            <a:r>
              <a:rPr lang="en-GB" b="1" dirty="0"/>
              <a:t>Building </a:t>
            </a:r>
            <a:r>
              <a:rPr lang="en-GB" b="1" dirty="0" smtClean="0"/>
              <a:t>Blocks (IP) Status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1400" b="1" dirty="0" smtClean="0"/>
              <a:t>Available “IP” to facilitate the implementation of</a:t>
            </a:r>
            <a:br>
              <a:rPr lang="en-GB" sz="1400" b="1" dirty="0" smtClean="0"/>
            </a:br>
            <a:r>
              <a:rPr lang="en-GB" sz="1400" b="1" dirty="0" smtClean="0"/>
              <a:t>e-Link transceivers in the frontend ASICs:</a:t>
            </a:r>
          </a:p>
          <a:p>
            <a:r>
              <a:rPr lang="en-GB" sz="1400" dirty="0" smtClean="0"/>
              <a:t>SLVS Receiver</a:t>
            </a:r>
          </a:p>
          <a:p>
            <a:pPr lvl="1"/>
            <a:r>
              <a:rPr lang="en-GB" sz="1200" dirty="0" smtClean="0"/>
              <a:t>Wire-bond, DM metal stack</a:t>
            </a:r>
          </a:p>
          <a:p>
            <a:pPr lvl="1"/>
            <a:r>
              <a:rPr lang="en-GB" sz="1200" dirty="0" smtClean="0"/>
              <a:t>C4, LM metal stack</a:t>
            </a:r>
          </a:p>
          <a:p>
            <a:r>
              <a:rPr lang="en-GB" sz="1400" dirty="0" smtClean="0"/>
              <a:t>SLVS Driver</a:t>
            </a:r>
          </a:p>
          <a:p>
            <a:pPr lvl="1"/>
            <a:r>
              <a:rPr lang="en-GB" sz="1200" dirty="0"/>
              <a:t>Wire-bond, DM metal stack</a:t>
            </a:r>
          </a:p>
          <a:p>
            <a:pPr lvl="1"/>
            <a:r>
              <a:rPr lang="en-GB" sz="1200" dirty="0"/>
              <a:t>C4, LM metal </a:t>
            </a:r>
            <a:r>
              <a:rPr lang="en-GB" sz="1200" dirty="0" smtClean="0"/>
              <a:t>stack</a:t>
            </a:r>
          </a:p>
          <a:p>
            <a:r>
              <a:rPr lang="en-GB" sz="1400" dirty="0" smtClean="0"/>
              <a:t>SLVS Bi-directional</a:t>
            </a:r>
          </a:p>
          <a:p>
            <a:pPr lvl="1"/>
            <a:r>
              <a:rPr lang="en-GB" sz="1200" dirty="0" smtClean="0"/>
              <a:t>C4</a:t>
            </a:r>
            <a:r>
              <a:rPr lang="en-GB" sz="1200" dirty="0"/>
              <a:t>, LM metal </a:t>
            </a:r>
            <a:r>
              <a:rPr lang="en-GB" sz="1200" dirty="0" smtClean="0"/>
              <a:t>stack</a:t>
            </a:r>
          </a:p>
          <a:p>
            <a:r>
              <a:rPr lang="en-GB" sz="1400" dirty="0"/>
              <a:t>HDLC transceiver</a:t>
            </a:r>
          </a:p>
          <a:p>
            <a:pPr lvl="1"/>
            <a:r>
              <a:rPr lang="en-GB" sz="1200" dirty="0"/>
              <a:t>Synthesizable </a:t>
            </a:r>
            <a:r>
              <a:rPr lang="en-GB" sz="1200" dirty="0" smtClean="0"/>
              <a:t>Verilog</a:t>
            </a:r>
            <a:endParaRPr lang="en-GB" sz="1200" dirty="0"/>
          </a:p>
          <a:p>
            <a:r>
              <a:rPr lang="en-GB" sz="1200" dirty="0"/>
              <a:t>7B/8B CODEC</a:t>
            </a:r>
          </a:p>
          <a:p>
            <a:pPr lvl="1"/>
            <a:r>
              <a:rPr lang="en-GB" sz="1200" dirty="0"/>
              <a:t>Synthesizable </a:t>
            </a:r>
            <a:r>
              <a:rPr lang="en-GB" sz="1200" dirty="0" smtClean="0"/>
              <a:t>Verilog</a:t>
            </a: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1400" dirty="0" smtClean="0"/>
              <a:t>ePLL-FM</a:t>
            </a:r>
          </a:p>
          <a:p>
            <a:pPr lvl="1"/>
            <a:r>
              <a:rPr lang="en-US" sz="1200" dirty="0" smtClean="0"/>
              <a:t>Frequency Multiplier</a:t>
            </a:r>
            <a:r>
              <a:rPr lang="en-US" sz="1200" dirty="0"/>
              <a:t> </a:t>
            </a:r>
            <a:r>
              <a:rPr lang="en-US" sz="1200" dirty="0" smtClean="0"/>
              <a:t>PLL</a:t>
            </a:r>
          </a:p>
          <a:p>
            <a:pPr lvl="1"/>
            <a:r>
              <a:rPr lang="en-GB" sz="1200" dirty="0" smtClean="0"/>
              <a:t>Radiation Hard</a:t>
            </a:r>
          </a:p>
          <a:p>
            <a:pPr lvl="1"/>
            <a:r>
              <a:rPr lang="en-GB" sz="1200" dirty="0" smtClean="0"/>
              <a:t>130 </a:t>
            </a:r>
            <a:r>
              <a:rPr lang="en-GB" sz="1200" dirty="0"/>
              <a:t>nm CMOS technology with the DM metal stack (3-2-3</a:t>
            </a:r>
            <a:r>
              <a:rPr lang="en-GB" sz="1200" dirty="0" smtClean="0"/>
              <a:t>).</a:t>
            </a:r>
          </a:p>
          <a:p>
            <a:pPr lvl="1"/>
            <a:r>
              <a:rPr lang="en-GB" sz="1200" dirty="0" smtClean="0"/>
              <a:t>Input frequencies: 40/80/160 </a:t>
            </a:r>
            <a:r>
              <a:rPr lang="en-GB" sz="1200" dirty="0"/>
              <a:t>MHz</a:t>
            </a:r>
          </a:p>
          <a:p>
            <a:pPr lvl="1"/>
            <a:r>
              <a:rPr lang="en-GB" sz="1200" dirty="0" smtClean="0"/>
              <a:t>Output frequencies: 160/320 </a:t>
            </a:r>
            <a:r>
              <a:rPr lang="en-GB" sz="1200" dirty="0"/>
              <a:t>MHz regardless the input frequency</a:t>
            </a:r>
          </a:p>
          <a:p>
            <a:pPr lvl="1"/>
            <a:r>
              <a:rPr lang="en-GB" sz="1200" dirty="0" smtClean="0"/>
              <a:t>Programmable </a:t>
            </a:r>
            <a:r>
              <a:rPr lang="en-GB" sz="1200" dirty="0"/>
              <a:t>phase of the output clocks with a resolution of 11.25° for the 160 MHz clock and 22.5° for the 320 MHz clock</a:t>
            </a:r>
          </a:p>
          <a:p>
            <a:pPr lvl="1"/>
            <a:r>
              <a:rPr lang="en-GB" sz="1200" dirty="0" smtClean="0"/>
              <a:t>Programmable </a:t>
            </a:r>
            <a:r>
              <a:rPr lang="en-GB" sz="1200" dirty="0"/>
              <a:t>charge pump current, loop filter resistance and capacitance </a:t>
            </a:r>
            <a:r>
              <a:rPr lang="en-GB" sz="1200" dirty="0" smtClean="0"/>
              <a:t>to optimize </a:t>
            </a:r>
            <a:r>
              <a:rPr lang="en-GB" sz="1200" dirty="0"/>
              <a:t>the loop dynamics</a:t>
            </a:r>
          </a:p>
          <a:p>
            <a:pPr lvl="1"/>
            <a:r>
              <a:rPr lang="en-GB" sz="1200" dirty="0" smtClean="0"/>
              <a:t>Supply </a:t>
            </a:r>
            <a:r>
              <a:rPr lang="en-GB" sz="1200" dirty="0"/>
              <a:t>voltage: 1.2 V - 1.5 V</a:t>
            </a:r>
          </a:p>
          <a:p>
            <a:pPr lvl="1"/>
            <a:r>
              <a:rPr lang="en-GB" sz="1200" dirty="0" smtClean="0"/>
              <a:t>Nominal </a:t>
            </a:r>
            <a:r>
              <a:rPr lang="en-GB" sz="1200" dirty="0"/>
              <a:t>power consumption: 20 mW @ 1.2 V - 30 mW @1.5 V</a:t>
            </a:r>
          </a:p>
          <a:p>
            <a:pPr lvl="1"/>
            <a:r>
              <a:rPr lang="en-GB" sz="1200" dirty="0" smtClean="0"/>
              <a:t>Operating </a:t>
            </a:r>
            <a:r>
              <a:rPr lang="en-GB" sz="1200" dirty="0"/>
              <a:t>temperature </a:t>
            </a:r>
            <a:r>
              <a:rPr lang="en-GB" sz="1200" dirty="0" smtClean="0"/>
              <a:t>range: -30°C to 100°C</a:t>
            </a:r>
          </a:p>
          <a:p>
            <a:r>
              <a:rPr lang="en-GB" sz="1400" dirty="0" smtClean="0"/>
              <a:t>ePLL-CDR (currently under testing)</a:t>
            </a:r>
          </a:p>
          <a:p>
            <a:pPr lvl="1"/>
            <a:r>
              <a:rPr lang="en-US" sz="1200" dirty="0" smtClean="0"/>
              <a:t>Data </a:t>
            </a:r>
            <a:r>
              <a:rPr lang="en-US" sz="1200" dirty="0"/>
              <a:t>rate: </a:t>
            </a:r>
            <a:r>
              <a:rPr lang="en-US" sz="1200" dirty="0" smtClean="0"/>
              <a:t>40/80/160/320 Mbit/s</a:t>
            </a:r>
          </a:p>
          <a:p>
            <a:pPr lvl="1"/>
            <a:r>
              <a:rPr lang="en-US" sz="1200" dirty="0" smtClean="0">
                <a:solidFill>
                  <a:srgbClr val="1F497D"/>
                </a:solidFill>
              </a:rPr>
              <a:t>Output </a:t>
            </a:r>
            <a:r>
              <a:rPr lang="en-US" sz="1200" dirty="0">
                <a:solidFill>
                  <a:srgbClr val="1F497D"/>
                </a:solidFill>
              </a:rPr>
              <a:t>clocks: data clock + </a:t>
            </a:r>
            <a:r>
              <a:rPr lang="en-US" sz="1200" dirty="0" smtClean="0">
                <a:solidFill>
                  <a:srgbClr val="1F497D"/>
                </a:solidFill>
              </a:rPr>
              <a:t>40/80/160/320 </a:t>
            </a:r>
            <a:r>
              <a:rPr lang="en-US" sz="1200" dirty="0">
                <a:solidFill>
                  <a:srgbClr val="1F497D"/>
                </a:solidFill>
              </a:rPr>
              <a:t>MHz with programmable phase</a:t>
            </a:r>
          </a:p>
          <a:p>
            <a:pPr lvl="1"/>
            <a:r>
              <a:rPr lang="en-GB" sz="1200" dirty="0" smtClean="0"/>
              <a:t>Internal </a:t>
            </a:r>
            <a:r>
              <a:rPr lang="en-GB" sz="1200" dirty="0"/>
              <a:t>or external calibration of the VCO frequency</a:t>
            </a:r>
          </a:p>
          <a:p>
            <a:pPr lvl="1"/>
            <a:r>
              <a:rPr lang="en-GB" sz="1200" dirty="0" smtClean="0"/>
              <a:t>Possibility </a:t>
            </a:r>
            <a:r>
              <a:rPr lang="en-GB" sz="1200" dirty="0"/>
              <a:t>to use it as a frequency multiplier PLL without applying input data</a:t>
            </a:r>
          </a:p>
          <a:p>
            <a:pPr lvl="1"/>
            <a:r>
              <a:rPr lang="en-GB" sz="1200" dirty="0" smtClean="0"/>
              <a:t>Programmable </a:t>
            </a:r>
            <a:r>
              <a:rPr lang="en-GB" sz="1200" dirty="0"/>
              <a:t>charge pump current, loop filter resistance and </a:t>
            </a:r>
            <a:r>
              <a:rPr lang="en-GB" sz="1200" dirty="0" smtClean="0"/>
              <a:t>capacitance </a:t>
            </a:r>
            <a:r>
              <a:rPr lang="en-GB" sz="1200" dirty="0"/>
              <a:t>to </a:t>
            </a:r>
            <a:r>
              <a:rPr lang="en-GB" sz="1200" dirty="0" smtClean="0"/>
              <a:t>optimize </a:t>
            </a:r>
            <a:r>
              <a:rPr lang="en-GB" sz="1200" dirty="0"/>
              <a:t>the loop dynamics</a:t>
            </a:r>
          </a:p>
          <a:p>
            <a:pPr lvl="1"/>
            <a:r>
              <a:rPr lang="en-GB" sz="1200" dirty="0" smtClean="0"/>
              <a:t>Supply </a:t>
            </a:r>
            <a:r>
              <a:rPr lang="en-GB" sz="1200" dirty="0"/>
              <a:t>voltage: 1.2 V - 1.5 V</a:t>
            </a:r>
          </a:p>
          <a:p>
            <a:pPr lvl="1"/>
            <a:r>
              <a:rPr lang="en-GB" sz="1200" dirty="0" smtClean="0"/>
              <a:t>Operating </a:t>
            </a:r>
            <a:r>
              <a:rPr lang="en-GB" sz="1200" dirty="0"/>
              <a:t>temperature range: </a:t>
            </a:r>
            <a:r>
              <a:rPr lang="en-GB" sz="1200" dirty="0" smtClean="0"/>
              <a:t>-30°C to 100°C</a:t>
            </a:r>
          </a:p>
          <a:p>
            <a:pPr lvl="1"/>
            <a:r>
              <a:rPr lang="en-GB" sz="1200" dirty="0" smtClean="0"/>
              <a:t>Prototype fabrication: May 2013</a:t>
            </a:r>
            <a:endParaRPr lang="en-GB" sz="1200" dirty="0"/>
          </a:p>
          <a:p>
            <a:pPr lvl="1"/>
            <a:endParaRPr lang="en-US" sz="1200" dirty="0"/>
          </a:p>
          <a:p>
            <a:pPr lvl="1"/>
            <a:endParaRPr lang="en-GB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4334" y="3581400"/>
            <a:ext cx="83820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ePLL- FM</a:t>
            </a:r>
            <a:endParaRPr lang="en-GB" sz="12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105" y="3701143"/>
            <a:ext cx="3267075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8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 – FPGA Status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1400" dirty="0" smtClean="0"/>
              <a:t>Aim:</a:t>
            </a:r>
          </a:p>
          <a:p>
            <a:pPr lvl="1"/>
            <a:r>
              <a:rPr lang="en-GB" sz="1200" dirty="0" smtClean="0"/>
              <a:t>Implement the GBT serial link in all its flavours as an IP core for most of the current FPGAs used on Back-End boards for upgrades</a:t>
            </a:r>
          </a:p>
          <a:p>
            <a:pPr lvl="1"/>
            <a:r>
              <a:rPr lang="en-GB" sz="1200" dirty="0" smtClean="0"/>
              <a:t>Propose an emulation of the E-links for Front-End chip emulation on FPGA</a:t>
            </a:r>
          </a:p>
          <a:p>
            <a:r>
              <a:rPr lang="en-GB" sz="1400" dirty="0" smtClean="0"/>
              <a:t>On-going firmware updates</a:t>
            </a:r>
          </a:p>
          <a:p>
            <a:pPr lvl="1"/>
            <a:r>
              <a:rPr lang="en-GB" sz="1200" dirty="0" smtClean="0"/>
              <a:t>Serial link encoding schemes</a:t>
            </a:r>
          </a:p>
          <a:p>
            <a:pPr lvl="2"/>
            <a:r>
              <a:rPr lang="en-GB" sz="1000" dirty="0" smtClean="0"/>
              <a:t>Reed-Solomon (used in GBT frame operation mode),</a:t>
            </a:r>
          </a:p>
          <a:p>
            <a:pPr lvl="2"/>
            <a:r>
              <a:rPr lang="en-GB" sz="1000" dirty="0" smtClean="0"/>
              <a:t>8b/10b (using </a:t>
            </a:r>
            <a:r>
              <a:rPr lang="en-GB" sz="1000" dirty="0" err="1" smtClean="0"/>
              <a:t>hardIP</a:t>
            </a:r>
            <a:r>
              <a:rPr lang="en-GB" sz="1000" dirty="0" smtClean="0"/>
              <a:t> if possible to reduce resources)</a:t>
            </a:r>
          </a:p>
          <a:p>
            <a:pPr lvl="2"/>
            <a:r>
              <a:rPr lang="en-GB" sz="1000" dirty="0" smtClean="0"/>
              <a:t>Wide-bus</a:t>
            </a:r>
          </a:p>
          <a:p>
            <a:pPr lvl="1"/>
            <a:r>
              <a:rPr lang="en-GB" sz="1200" dirty="0" smtClean="0"/>
              <a:t>Fixed latency version</a:t>
            </a:r>
          </a:p>
          <a:p>
            <a:pPr lvl="1"/>
            <a:r>
              <a:rPr lang="en-GB" sz="1200" dirty="0" smtClean="0"/>
              <a:t>E-links modes</a:t>
            </a:r>
          </a:p>
          <a:p>
            <a:pPr lvl="2"/>
            <a:r>
              <a:rPr lang="en-GB" sz="1000" dirty="0" smtClean="0"/>
              <a:t>GBT modes x2, x4 and x8</a:t>
            </a:r>
          </a:p>
          <a:p>
            <a:pPr lvl="2"/>
            <a:r>
              <a:rPr lang="en-GB" sz="1000" dirty="0" smtClean="0"/>
              <a:t>Wide bus mode</a:t>
            </a:r>
          </a:p>
          <a:p>
            <a:pPr lvl="2"/>
            <a:r>
              <a:rPr lang="en-GB" sz="1000" dirty="0" smtClean="0"/>
              <a:t>8b/10b mode </a:t>
            </a:r>
          </a:p>
          <a:p>
            <a:pPr lvl="1"/>
            <a:r>
              <a:rPr lang="en-GB" sz="1200" dirty="0" smtClean="0"/>
              <a:t>IC channel protocol (not yet started)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sz="1400" dirty="0" smtClean="0"/>
              <a:t>Available or targeted FPGA</a:t>
            </a:r>
          </a:p>
          <a:p>
            <a:pPr lvl="1"/>
            <a:r>
              <a:rPr lang="en-GB" sz="1200" dirty="0" smtClean="0"/>
              <a:t>Altera</a:t>
            </a:r>
            <a:r>
              <a:rPr lang="en-GB" sz="1000" dirty="0" smtClean="0"/>
              <a:t>:</a:t>
            </a:r>
          </a:p>
          <a:p>
            <a:pPr lvl="2"/>
            <a:r>
              <a:rPr lang="en-GB" sz="1000" dirty="0" smtClean="0"/>
              <a:t>Stratix II and IV (tested with the GBT-SerDes ASIC)</a:t>
            </a:r>
          </a:p>
          <a:p>
            <a:pPr lvl="2"/>
            <a:r>
              <a:rPr lang="en-GB" sz="1000" dirty="0" smtClean="0"/>
              <a:t>Cyclone V  GT (tested with the real </a:t>
            </a:r>
            <a:r>
              <a:rPr lang="en-GB" sz="1000" dirty="0" err="1" smtClean="0"/>
              <a:t>GBTx</a:t>
            </a:r>
            <a:r>
              <a:rPr lang="en-GB" sz="1000" dirty="0" smtClean="0"/>
              <a:t> ASIC)</a:t>
            </a:r>
          </a:p>
          <a:p>
            <a:pPr lvl="2"/>
            <a:r>
              <a:rPr lang="en-GB" sz="1000" dirty="0" smtClean="0"/>
              <a:t>Stratix V (to be done)</a:t>
            </a:r>
          </a:p>
          <a:p>
            <a:pPr lvl="1"/>
            <a:r>
              <a:rPr lang="en-GB" sz="1200" dirty="0" smtClean="0"/>
              <a:t>Xilinx:</a:t>
            </a:r>
          </a:p>
          <a:p>
            <a:pPr lvl="2"/>
            <a:r>
              <a:rPr lang="en-GB" sz="1000" dirty="0" smtClean="0"/>
              <a:t>Virtex 5 and 6 (tested with the GBT-SerDes ASIC)</a:t>
            </a:r>
          </a:p>
          <a:p>
            <a:pPr lvl="2"/>
            <a:r>
              <a:rPr lang="en-GB" sz="1000" dirty="0" err="1" smtClean="0"/>
              <a:t>Kintex</a:t>
            </a:r>
            <a:r>
              <a:rPr lang="en-GB" sz="1000" dirty="0" smtClean="0"/>
              <a:t> 7 (on-going)</a:t>
            </a:r>
          </a:p>
          <a:p>
            <a:pPr lvl="2"/>
            <a:r>
              <a:rPr lang="en-GB" sz="1000" dirty="0" smtClean="0"/>
              <a:t>Virtex 7 (on-going)</a:t>
            </a:r>
          </a:p>
          <a:p>
            <a:r>
              <a:rPr lang="en-GB" sz="1400" dirty="0" smtClean="0"/>
              <a:t>Available or targeted Reference designs</a:t>
            </a:r>
          </a:p>
          <a:p>
            <a:pPr lvl="1"/>
            <a:r>
              <a:rPr lang="en-GB" sz="1200" dirty="0" smtClean="0"/>
              <a:t>Xilinx:</a:t>
            </a:r>
          </a:p>
          <a:p>
            <a:pPr lvl="2"/>
            <a:r>
              <a:rPr lang="en-GB" sz="1000" dirty="0" smtClean="0"/>
              <a:t>Virtex 5: ML523</a:t>
            </a:r>
          </a:p>
          <a:p>
            <a:pPr lvl="2"/>
            <a:r>
              <a:rPr lang="en-GB" sz="1000" dirty="0" smtClean="0"/>
              <a:t>Virtex 6: ML605 and GLIB</a:t>
            </a:r>
          </a:p>
          <a:p>
            <a:pPr lvl="2"/>
            <a:r>
              <a:rPr lang="en-GB" sz="1000" dirty="0" err="1" smtClean="0"/>
              <a:t>Kintex</a:t>
            </a:r>
            <a:r>
              <a:rPr lang="en-GB" sz="1000" dirty="0" smtClean="0"/>
              <a:t> 7: KC705 </a:t>
            </a:r>
          </a:p>
          <a:p>
            <a:pPr lvl="2"/>
            <a:r>
              <a:rPr lang="en-GB" sz="1000" dirty="0" smtClean="0"/>
              <a:t>Virtex 7: VC705</a:t>
            </a:r>
          </a:p>
          <a:p>
            <a:pPr lvl="1"/>
            <a:r>
              <a:rPr lang="en-GB" sz="1200" dirty="0" smtClean="0"/>
              <a:t>Altera: </a:t>
            </a:r>
          </a:p>
          <a:p>
            <a:pPr lvl="2"/>
            <a:r>
              <a:rPr lang="en-GB" sz="1000" dirty="0" smtClean="0"/>
              <a:t>Stratix II </a:t>
            </a:r>
            <a:r>
              <a:rPr lang="en-GB" sz="1000" dirty="0" err="1" smtClean="0"/>
              <a:t>Gx:PCIe</a:t>
            </a:r>
            <a:r>
              <a:rPr lang="en-GB" sz="1000" dirty="0" smtClean="0"/>
              <a:t> evaluation kit</a:t>
            </a:r>
          </a:p>
          <a:p>
            <a:pPr lvl="2"/>
            <a:r>
              <a:rPr lang="en-GB" sz="1000" dirty="0" smtClean="0"/>
              <a:t>Stratix IV: </a:t>
            </a:r>
            <a:r>
              <a:rPr lang="en-GB" sz="1000" dirty="0" err="1" smtClean="0"/>
              <a:t>PCIe</a:t>
            </a:r>
            <a:r>
              <a:rPr lang="en-GB" sz="1000" dirty="0" smtClean="0"/>
              <a:t> evaluation kit</a:t>
            </a:r>
          </a:p>
          <a:p>
            <a:pPr lvl="2"/>
            <a:r>
              <a:rPr lang="en-GB" sz="1000" dirty="0" smtClean="0"/>
              <a:t>Cyclone V GT: evaluation kit and </a:t>
            </a:r>
            <a:r>
              <a:rPr lang="en-GB" sz="1000" dirty="0" err="1" smtClean="0"/>
              <a:t>GBTx</a:t>
            </a:r>
            <a:r>
              <a:rPr lang="en-GB" sz="1000" dirty="0" smtClean="0"/>
              <a:t> Stand Alone Tester (SAT board)</a:t>
            </a:r>
          </a:p>
          <a:p>
            <a:r>
              <a:rPr lang="en-GB" sz="1400" dirty="0"/>
              <a:t>Project Resources</a:t>
            </a:r>
          </a:p>
          <a:p>
            <a:pPr lvl="1"/>
            <a:r>
              <a:rPr lang="en-GB" sz="1200" dirty="0"/>
              <a:t>50% of one Fellow since this summer</a:t>
            </a:r>
          </a:p>
          <a:p>
            <a:pPr lvl="1"/>
            <a:r>
              <a:rPr lang="en-GB" sz="1200" dirty="0"/>
              <a:t>More than 70 users registered</a:t>
            </a:r>
          </a:p>
          <a:p>
            <a:pPr lvl="1"/>
            <a:r>
              <a:rPr lang="en-GB" sz="1200" dirty="0"/>
              <a:t>A sharepoint site: https://espace.cern.ch/GBT-Project/GBT-FPGA/default.aspx</a:t>
            </a:r>
          </a:p>
          <a:p>
            <a:r>
              <a:rPr lang="en-GB" sz="1400" dirty="0"/>
              <a:t>A SVN repository:</a:t>
            </a:r>
          </a:p>
          <a:p>
            <a:pPr lvl="1"/>
            <a:r>
              <a:rPr lang="en-GB" sz="1200" dirty="0"/>
              <a:t>https://svnweb.cern.ch/cern/wsvn/ph-ese/be/gbt_fpga </a:t>
            </a:r>
          </a:p>
          <a:p>
            <a:r>
              <a:rPr lang="en-GB" sz="1400" dirty="0"/>
              <a:t>Contact us:</a:t>
            </a:r>
          </a:p>
          <a:p>
            <a:pPr lvl="1"/>
            <a:r>
              <a:rPr lang="en-GB" sz="1200" dirty="0">
                <a:hlinkClick r:id="rId2"/>
              </a:rPr>
              <a:t>Sophie.baron@cern.ch</a:t>
            </a:r>
            <a:endParaRPr lang="en-GB" sz="1200" dirty="0"/>
          </a:p>
          <a:p>
            <a:pPr lvl="1"/>
            <a:r>
              <a:rPr lang="en-GB" sz="1200" dirty="0" smtClean="0">
                <a:hlinkClick r:id="rId3"/>
              </a:rPr>
              <a:t>manoel.barros.marin@cern.ch</a:t>
            </a:r>
            <a:endParaRPr lang="en-GB" sz="1000" dirty="0" smtClean="0"/>
          </a:p>
          <a:p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2882">
            <a:off x="221003" y="4574618"/>
            <a:ext cx="1980250" cy="170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811" y="4752582"/>
            <a:ext cx="2212504" cy="134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71823" y="4392105"/>
            <a:ext cx="1478610" cy="2769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tx2"/>
                </a:solidFill>
              </a:rPr>
              <a:t>GLIB </a:t>
            </a:r>
            <a:r>
              <a:rPr lang="fr-CH" sz="1200" dirty="0" err="1" smtClean="0">
                <a:solidFill>
                  <a:schemeClr val="tx2"/>
                </a:solidFill>
              </a:rPr>
              <a:t>board</a:t>
            </a:r>
            <a:r>
              <a:rPr lang="fr-CH" sz="1200" dirty="0" smtClean="0">
                <a:solidFill>
                  <a:schemeClr val="tx2"/>
                </a:solidFill>
              </a:rPr>
              <a:t> (</a:t>
            </a:r>
            <a:r>
              <a:rPr lang="fr-CH" sz="1200" dirty="0" err="1" smtClean="0">
                <a:solidFill>
                  <a:schemeClr val="tx2"/>
                </a:solidFill>
              </a:rPr>
              <a:t>Virtex</a:t>
            </a:r>
            <a:r>
              <a:rPr lang="fr-CH" sz="1200" dirty="0" smtClean="0">
                <a:solidFill>
                  <a:schemeClr val="tx2"/>
                </a:solidFill>
              </a:rPr>
              <a:t> 6)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97818" y="4392105"/>
            <a:ext cx="1204176" cy="2769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tx2"/>
                </a:solidFill>
              </a:rPr>
              <a:t>KC705 (</a:t>
            </a:r>
            <a:r>
              <a:rPr lang="fr-CH" sz="1200" dirty="0" err="1" smtClean="0">
                <a:solidFill>
                  <a:schemeClr val="tx2"/>
                </a:solidFill>
              </a:rPr>
              <a:t>Kintex</a:t>
            </a:r>
            <a:r>
              <a:rPr lang="fr-CH" sz="1200" dirty="0" smtClean="0">
                <a:solidFill>
                  <a:schemeClr val="tx2"/>
                </a:solidFill>
              </a:rPr>
              <a:t> 7)</a:t>
            </a:r>
            <a:endParaRPr lang="en-GB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18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Outline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Radiation Hard Optical Link </a:t>
            </a:r>
            <a:r>
              <a:rPr lang="en-GB" dirty="0" smtClean="0"/>
              <a:t>Architecture</a:t>
            </a:r>
          </a:p>
          <a:p>
            <a:r>
              <a:rPr lang="en-US" dirty="0"/>
              <a:t>The GBT </a:t>
            </a:r>
            <a:r>
              <a:rPr lang="en-US" dirty="0" smtClean="0"/>
              <a:t>System</a:t>
            </a:r>
          </a:p>
          <a:p>
            <a:r>
              <a:rPr lang="en-US" dirty="0"/>
              <a:t>GBLD </a:t>
            </a:r>
            <a:r>
              <a:rPr lang="en-US" dirty="0" smtClean="0"/>
              <a:t>Status</a:t>
            </a:r>
          </a:p>
          <a:p>
            <a:r>
              <a:rPr lang="en-US" dirty="0"/>
              <a:t>GBTIA </a:t>
            </a:r>
            <a:r>
              <a:rPr lang="en-US" dirty="0" smtClean="0"/>
              <a:t>Status</a:t>
            </a:r>
          </a:p>
          <a:p>
            <a:r>
              <a:rPr lang="en-US" dirty="0" smtClean="0"/>
              <a:t>GBTX:</a:t>
            </a:r>
          </a:p>
          <a:p>
            <a:pPr lvl="1"/>
            <a:r>
              <a:rPr lang="en-US" dirty="0" smtClean="0"/>
              <a:t>Data Bandwidth</a:t>
            </a:r>
          </a:p>
          <a:p>
            <a:pPr lvl="1"/>
            <a:r>
              <a:rPr lang="en-US" dirty="0" smtClean="0"/>
              <a:t>Functionality</a:t>
            </a:r>
          </a:p>
          <a:p>
            <a:pPr lvl="1"/>
            <a:r>
              <a:rPr lang="en-US" dirty="0" smtClean="0"/>
              <a:t>ASIC Status</a:t>
            </a:r>
          </a:p>
          <a:p>
            <a:pPr lvl="1"/>
            <a:r>
              <a:rPr lang="en-US" dirty="0" smtClean="0"/>
              <a:t>Testing Status</a:t>
            </a:r>
          </a:p>
          <a:p>
            <a:pPr lvl="1"/>
            <a:r>
              <a:rPr lang="en-US" dirty="0" smtClean="0"/>
              <a:t>GBTX Future</a:t>
            </a:r>
          </a:p>
          <a:p>
            <a:r>
              <a:rPr lang="en-GB" dirty="0"/>
              <a:t>GBT-SCA </a:t>
            </a:r>
            <a:r>
              <a:rPr lang="en-GB" dirty="0" smtClean="0"/>
              <a:t>Status</a:t>
            </a:r>
          </a:p>
          <a:p>
            <a:r>
              <a:rPr lang="en-GB" dirty="0"/>
              <a:t>GBT Building </a:t>
            </a:r>
            <a:r>
              <a:rPr lang="en-GB" dirty="0" smtClean="0"/>
              <a:t>Blocks Status</a:t>
            </a:r>
          </a:p>
          <a:p>
            <a:r>
              <a:rPr lang="en-GB" dirty="0"/>
              <a:t>GBT-FPGA </a:t>
            </a:r>
            <a:r>
              <a:rPr lang="en-GB" dirty="0" smtClean="0"/>
              <a:t>Status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Radiation Hard Optical Link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1000" y="2438400"/>
            <a:ext cx="8399895" cy="2328193"/>
            <a:chOff x="381000" y="3276600"/>
            <a:chExt cx="8399895" cy="2328193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828800" y="5181600"/>
              <a:ext cx="1960793" cy="42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100" b="1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On-Detector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05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Radiation Hard Electronics</a:t>
              </a:r>
              <a:endParaRPr lang="en-GB" sz="105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181600" y="5181600"/>
              <a:ext cx="2492990" cy="42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100" b="1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Off-Detector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050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Commercial Off-The-Shelf (</a:t>
              </a:r>
              <a:r>
                <a:rPr lang="en-GB" sz="105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COTS)</a:t>
              </a:r>
              <a:endParaRPr lang="en-GB" sz="105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981200" y="3810000"/>
              <a:ext cx="990600" cy="1066800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GBTX</a:t>
              </a:r>
              <a:endParaRPr lang="en-GB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rot="16200000">
              <a:off x="3238501" y="3771900"/>
              <a:ext cx="457200" cy="5334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53929" y="3923985"/>
              <a:ext cx="5501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GBTIA</a:t>
              </a:r>
              <a:endParaRPr lang="en-GB" sz="9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Isosceles Triangle 12"/>
            <p:cNvSpPr/>
            <p:nvPr/>
          </p:nvSpPr>
          <p:spPr>
            <a:xfrm rot="5400000" flipH="1">
              <a:off x="3238500" y="4305300"/>
              <a:ext cx="457200" cy="5334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74088" y="4457385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GBLD</a:t>
              </a:r>
              <a:endParaRPr lang="en-GB" sz="9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>
              <a:off x="2971800" y="40386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971800" y="45720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3962400" y="3810000"/>
              <a:ext cx="4572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PD</a:t>
              </a:r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962400" y="4343400"/>
              <a:ext cx="4572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LD</a:t>
              </a:r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0800000">
              <a:off x="3733800" y="40386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733800" y="45720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4419600" y="4343400"/>
              <a:ext cx="838200" cy="158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4572000" y="3886200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828800" y="3581400"/>
              <a:ext cx="2057400" cy="1600200"/>
            </a:xfrm>
            <a:prstGeom prst="round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24" name="Straight Arrow Connector 23"/>
            <p:cNvCxnSpPr>
              <a:stCxn id="10" idx="1"/>
            </p:cNvCxnSpPr>
            <p:nvPr/>
          </p:nvCxnSpPr>
          <p:spPr>
            <a:xfrm rot="10800000">
              <a:off x="1371600" y="4343400"/>
              <a:ext cx="609600" cy="1588"/>
            </a:xfrm>
            <a:prstGeom prst="straightConnector1">
              <a:avLst/>
            </a:prstGeom>
            <a:ln w="1905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24"/>
            <p:cNvSpPr/>
            <p:nvPr/>
          </p:nvSpPr>
          <p:spPr>
            <a:xfrm>
              <a:off x="1417572" y="45720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chemeClr val="accent3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 flipV="1">
              <a:off x="1414423" y="38862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rgbClr val="C0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257800" y="3962400"/>
              <a:ext cx="381000" cy="6858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5334000" y="40386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>
            <a:xfrm rot="16200000" flipH="1">
              <a:off x="5334000" y="43434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5867400" y="3581400"/>
              <a:ext cx="1219200" cy="1600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1" name="Isosceles Triangle 30"/>
            <p:cNvSpPr/>
            <p:nvPr/>
          </p:nvSpPr>
          <p:spPr>
            <a:xfrm rot="5400000">
              <a:off x="5943600" y="4648199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2" name="Isosceles Triangle 31"/>
            <p:cNvSpPr/>
            <p:nvPr/>
          </p:nvSpPr>
          <p:spPr>
            <a:xfrm rot="16200000" flipH="1">
              <a:off x="5943600" y="48768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3" name="Isosceles Triangle 32"/>
            <p:cNvSpPr/>
            <p:nvPr/>
          </p:nvSpPr>
          <p:spPr>
            <a:xfrm rot="5400000">
              <a:off x="5943600" y="3733799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4" name="Isosceles Triangle 33"/>
            <p:cNvSpPr/>
            <p:nvPr/>
          </p:nvSpPr>
          <p:spPr>
            <a:xfrm rot="16200000" flipH="1">
              <a:off x="5943600" y="39624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91537" y="4904601"/>
              <a:ext cx="12899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Custom ASICs</a:t>
              </a:r>
              <a:endParaRPr lang="en-GB" sz="120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019800" y="41910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019800" y="4343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6019800" y="44958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10800000" flipH="1">
              <a:off x="7083451" y="4343400"/>
              <a:ext cx="609600" cy="1588"/>
            </a:xfrm>
            <a:prstGeom prst="straightConnector1">
              <a:avLst/>
            </a:prstGeom>
            <a:ln w="1905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39"/>
            <p:cNvSpPr/>
            <p:nvPr/>
          </p:nvSpPr>
          <p:spPr>
            <a:xfrm flipH="1">
              <a:off x="7129423" y="45720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chemeClr val="accent3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 flipH="1" flipV="1">
              <a:off x="7126274" y="38862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rgbClr val="C0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20000" y="3733800"/>
              <a:ext cx="11608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Timing &amp; Trigger</a:t>
              </a:r>
              <a:endParaRPr lang="en-GB" sz="8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620000" y="419100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DAQ</a:t>
              </a:r>
              <a:endParaRPr lang="en-GB" sz="8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620000" y="4648200"/>
              <a:ext cx="9204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Slow Control</a:t>
              </a:r>
              <a:endParaRPr lang="en-GB" sz="8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81000" y="3733800"/>
              <a:ext cx="11608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Timing &amp; Trigger</a:t>
              </a:r>
              <a:endParaRPr lang="en-GB" sz="8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11462" y="419100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DAQ</a:t>
              </a:r>
              <a:endParaRPr lang="en-GB" sz="8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3555" y="4648200"/>
              <a:ext cx="9204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Slow Control</a:t>
              </a:r>
              <a:endParaRPr lang="en-GB" sz="8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1905000" y="3505200"/>
              <a:ext cx="2514600" cy="0"/>
            </a:xfrm>
            <a:prstGeom prst="line">
              <a:avLst/>
            </a:prstGeom>
            <a:ln w="19050">
              <a:solidFill>
                <a:srgbClr val="C0000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5867400" y="3505200"/>
              <a:ext cx="533400" cy="0"/>
            </a:xfrm>
            <a:prstGeom prst="line">
              <a:avLst/>
            </a:prstGeom>
            <a:ln w="19050">
              <a:solidFill>
                <a:srgbClr val="C0000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6558891" y="3581400"/>
              <a:ext cx="5277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FPGA</a:t>
              </a:r>
              <a:endParaRPr lang="en-GB" sz="9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971800" y="3276600"/>
              <a:ext cx="444352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</a:t>
              </a:r>
              <a:endParaRPr lang="en-GB" sz="9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943600" y="3276600"/>
              <a:ext cx="444352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</a:t>
              </a:r>
              <a:endParaRPr lang="en-GB" sz="9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3962400" y="3733800"/>
              <a:ext cx="1828800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4419600" y="3505200"/>
              <a:ext cx="1075936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Versatile Link</a:t>
              </a:r>
              <a:endParaRPr lang="en-GB" sz="9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rot="5400000">
              <a:off x="3695700" y="4457700"/>
              <a:ext cx="22098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6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GBT </a:t>
            </a:r>
            <a:r>
              <a:rPr lang="en-US" b="1" dirty="0"/>
              <a:t>System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25" name="Group 124"/>
          <p:cNvGrpSpPr/>
          <p:nvPr/>
        </p:nvGrpSpPr>
        <p:grpSpPr>
          <a:xfrm>
            <a:off x="457200" y="789801"/>
            <a:ext cx="8229600" cy="5687199"/>
            <a:chOff x="457200" y="789801"/>
            <a:chExt cx="8229600" cy="5687199"/>
          </a:xfrm>
        </p:grpSpPr>
        <p:sp>
          <p:nvSpPr>
            <p:cNvPr id="8" name="Rectangle 7"/>
            <p:cNvSpPr/>
            <p:nvPr/>
          </p:nvSpPr>
          <p:spPr>
            <a:xfrm>
              <a:off x="457200" y="19050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7200" y="40386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4686" y="5943600"/>
              <a:ext cx="1752600" cy="533400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solidFill>
                <a:srgbClr val="4F81BD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" y="8382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1104900" y="1104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1104900" y="2171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1104900" y="4305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95400" y="51054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GBT – SCA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1943100" y="5372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5400000">
              <a:off x="495300" y="3314700"/>
              <a:ext cx="9906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ysDot"/>
            </a:ln>
            <a:effectLst/>
          </p:spPr>
        </p:cxnSp>
        <p:sp>
          <p:nvSpPr>
            <p:cNvPr id="20" name="Rectangle 19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rot="16200000">
              <a:off x="3048000" y="3352800"/>
              <a:ext cx="6096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ysDot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0" name="Curved Connector 29"/>
            <p:cNvCxnSpPr>
              <a:stCxn id="21" idx="2"/>
              <a:endCxn id="14" idx="0"/>
            </p:cNvCxnSpPr>
            <p:nvPr/>
          </p:nvCxnSpPr>
          <p:spPr>
            <a:xfrm rot="10800000">
              <a:off x="1524000" y="1219200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31" name="Rectangle 30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" name="Straight Arrow Connector 34"/>
            <p:cNvCxnSpPr>
              <a:stCxn id="100" idx="0"/>
              <a:endCxn id="32" idx="2"/>
            </p:cNvCxnSpPr>
            <p:nvPr/>
          </p:nvCxnSpPr>
          <p:spPr>
            <a:xfrm rot="5400000" flipH="1" flipV="1">
              <a:off x="4493421" y="5865022"/>
              <a:ext cx="304800" cy="4757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>
            <a:xfrm flipH="1">
              <a:off x="6858000" y="2743200"/>
              <a:ext cx="609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>
            <a:xfrm>
              <a:off x="6858000" y="3962400"/>
              <a:ext cx="609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sp>
          <p:nvSpPr>
            <p:cNvPr id="38" name="Isosceles Triangle 37"/>
            <p:cNvSpPr/>
            <p:nvPr/>
          </p:nvSpPr>
          <p:spPr>
            <a:xfrm rot="16200000">
              <a:off x="7429500" y="2552700"/>
              <a:ext cx="457200" cy="381000"/>
            </a:xfrm>
            <a:prstGeom prst="triangl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Isosceles Triangle 38"/>
            <p:cNvSpPr/>
            <p:nvPr/>
          </p:nvSpPr>
          <p:spPr>
            <a:xfrm rot="5400000" flipH="1">
              <a:off x="7429500" y="3771900"/>
              <a:ext cx="457200" cy="381000"/>
            </a:xfrm>
            <a:prstGeom prst="triangl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8077200" y="2438400"/>
              <a:ext cx="304800" cy="152400"/>
            </a:xfrm>
            <a:prstGeom prst="triangle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8077200" y="2438400"/>
              <a:ext cx="304800" cy="0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2" name="Straight Connector 41"/>
            <p:cNvCxnSpPr>
              <a:stCxn id="38" idx="3"/>
            </p:cNvCxnSpPr>
            <p:nvPr/>
          </p:nvCxnSpPr>
          <p:spPr>
            <a:xfrm>
              <a:off x="7848600" y="2743200"/>
              <a:ext cx="381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>
            <a:xfrm>
              <a:off x="7848600" y="3962400"/>
              <a:ext cx="381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>
            <a:xfrm rot="5400000">
              <a:off x="8153400" y="26670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>
            <a:xfrm rot="16200000" flipV="1">
              <a:off x="8153400" y="23622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oval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>
            <a:xfrm rot="5400000">
              <a:off x="8153400" y="43434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47" name="Isosceles Triangle 46"/>
            <p:cNvSpPr/>
            <p:nvPr/>
          </p:nvSpPr>
          <p:spPr>
            <a:xfrm flipV="1">
              <a:off x="8077200" y="4114800"/>
              <a:ext cx="304800" cy="152400"/>
            </a:xfrm>
            <a:prstGeom prst="triangle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 rot="5400000">
              <a:off x="8153400" y="4038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>
            <a:xfrm>
              <a:off x="8077200" y="4267200"/>
              <a:ext cx="304800" cy="0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50" name="Isosceles Triangle 49"/>
            <p:cNvSpPr/>
            <p:nvPr/>
          </p:nvSpPr>
          <p:spPr>
            <a:xfrm flipV="1">
              <a:off x="8153400" y="4419600"/>
              <a:ext cx="152400" cy="152400"/>
            </a:xfrm>
            <a:prstGeom prst="triangl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8077200" y="2286000"/>
              <a:ext cx="3048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2" name="Elbow Connector 51"/>
            <p:cNvCxnSpPr>
              <a:stCxn id="31" idx="2"/>
              <a:endCxn id="39" idx="1"/>
            </p:cNvCxnSpPr>
            <p:nvPr/>
          </p:nvCxnSpPr>
          <p:spPr>
            <a:xfrm rot="5400000" flipH="1" flipV="1">
              <a:off x="6019800" y="4076700"/>
              <a:ext cx="1638300" cy="1638300"/>
            </a:xfrm>
            <a:prstGeom prst="bentConnector3">
              <a:avLst>
                <a:gd name="adj1" fmla="val -13953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53" name="Shape 283"/>
            <p:cNvCxnSpPr>
              <a:stCxn id="20" idx="0"/>
            </p:cNvCxnSpPr>
            <p:nvPr/>
          </p:nvCxnSpPr>
          <p:spPr>
            <a:xfrm rot="16200000" flipV="1">
              <a:off x="4076700" y="800100"/>
              <a:ext cx="381000" cy="762000"/>
            </a:xfrm>
            <a:prstGeom prst="bentConnector2">
              <a:avLst/>
            </a:prstGeom>
            <a:noFill/>
            <a:ln w="1270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sp>
          <p:nvSpPr>
            <p:cNvPr id="54" name="TextBox 53"/>
            <p:cNvSpPr txBox="1"/>
            <p:nvPr/>
          </p:nvSpPr>
          <p:spPr>
            <a:xfrm>
              <a:off x="3276600" y="914400"/>
              <a:ext cx="64312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Clock[7:0]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ight Arrow 56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8" name="Straight Arrow Connector 57"/>
            <p:cNvCxnSpPr>
              <a:endCxn id="12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59" name="Elbow Connector 58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64" name="Up-Down Arrow 63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Up-Down Arrow 64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Up-Down Arrow 65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Right Arrow 66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Right Arrow 67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Right Arrow 68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0" name="Curved Connector 69"/>
            <p:cNvCxnSpPr/>
            <p:nvPr/>
          </p:nvCxnSpPr>
          <p:spPr>
            <a:xfrm rot="10800000">
              <a:off x="1524000" y="1066800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1" name="Curved Connector 70"/>
            <p:cNvCxnSpPr/>
            <p:nvPr/>
          </p:nvCxnSpPr>
          <p:spPr>
            <a:xfrm rot="10800000">
              <a:off x="1524001" y="1371600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2" name="Curved Connector 71"/>
            <p:cNvCxnSpPr/>
            <p:nvPr/>
          </p:nvCxnSpPr>
          <p:spPr>
            <a:xfrm rot="10800000">
              <a:off x="1524002" y="2133600"/>
              <a:ext cx="1752598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3" name="Curved Connector 72"/>
            <p:cNvCxnSpPr>
              <a:endCxn id="15" idx="0"/>
            </p:cNvCxnSpPr>
            <p:nvPr/>
          </p:nvCxnSpPr>
          <p:spPr>
            <a:xfrm rot="10800000">
              <a:off x="1524000" y="22860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74" name="Curved Connector 73"/>
            <p:cNvCxnSpPr/>
            <p:nvPr/>
          </p:nvCxnSpPr>
          <p:spPr>
            <a:xfrm rot="10800000">
              <a:off x="1524000" y="24384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5" name="Curved Connector 74"/>
            <p:cNvCxnSpPr/>
            <p:nvPr/>
          </p:nvCxnSpPr>
          <p:spPr>
            <a:xfrm rot="10800000" flipV="1">
              <a:off x="1524000" y="38862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6" name="Curved Connector 75"/>
            <p:cNvCxnSpPr>
              <a:endCxn id="16" idx="0"/>
            </p:cNvCxnSpPr>
            <p:nvPr/>
          </p:nvCxnSpPr>
          <p:spPr>
            <a:xfrm rot="10800000" flipV="1">
              <a:off x="1524000" y="40386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77" name="Curved Connector 76"/>
            <p:cNvCxnSpPr/>
            <p:nvPr/>
          </p:nvCxnSpPr>
          <p:spPr>
            <a:xfrm rot="10800000" flipV="1">
              <a:off x="1524000" y="41910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8" name="Curved Connector 77"/>
            <p:cNvCxnSpPr/>
            <p:nvPr/>
          </p:nvCxnSpPr>
          <p:spPr>
            <a:xfrm rot="10800000" flipV="1">
              <a:off x="2362202" y="4572000"/>
              <a:ext cx="914398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9" name="Curved Connector 78"/>
            <p:cNvCxnSpPr>
              <a:endCxn id="18" idx="0"/>
            </p:cNvCxnSpPr>
            <p:nvPr/>
          </p:nvCxnSpPr>
          <p:spPr>
            <a:xfrm rot="10800000" flipV="1">
              <a:off x="2362200" y="4724400"/>
              <a:ext cx="9144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80" name="Curved Connector 79"/>
            <p:cNvCxnSpPr/>
            <p:nvPr/>
          </p:nvCxnSpPr>
          <p:spPr>
            <a:xfrm rot="10800000" flipV="1">
              <a:off x="2362200" y="4876800"/>
              <a:ext cx="9144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81" name="Rectangle 80"/>
            <p:cNvSpPr/>
            <p:nvPr/>
          </p:nvSpPr>
          <p:spPr>
            <a:xfrm rot="5400000">
              <a:off x="5638800" y="914400"/>
              <a:ext cx="152400" cy="152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 rot="5400000">
              <a:off x="54864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>
            <a:xfrm rot="5400000">
              <a:off x="57912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4" name="Straight Connector 83"/>
            <p:cNvCxnSpPr/>
            <p:nvPr/>
          </p:nvCxnSpPr>
          <p:spPr>
            <a:xfrm rot="10800000" flipH="1" flipV="1">
              <a:off x="54102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>
            <a:xfrm rot="10800000" flipH="1" flipV="1">
              <a:off x="58674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86" name="Rectangle 85"/>
            <p:cNvSpPr/>
            <p:nvPr/>
          </p:nvSpPr>
          <p:spPr>
            <a:xfrm>
              <a:off x="5334000" y="838200"/>
              <a:ext cx="762000" cy="304800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rot="5400000">
              <a:off x="5601494" y="1256506"/>
              <a:ext cx="228600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88" name="Straight Arrow Connector 87"/>
            <p:cNvCxnSpPr/>
            <p:nvPr/>
          </p:nvCxnSpPr>
          <p:spPr>
            <a:xfrm rot="5400000">
              <a:off x="6248400" y="1219200"/>
              <a:ext cx="304800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89" name="TextBox 88"/>
            <p:cNvSpPr txBox="1"/>
            <p:nvPr/>
          </p:nvSpPr>
          <p:spPr>
            <a:xfrm>
              <a:off x="6291688" y="789801"/>
              <a:ext cx="12907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External clock reference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667086" y="6096000"/>
              <a:ext cx="990600" cy="0"/>
            </a:xfrm>
            <a:prstGeom prst="line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>
            <a:xfrm>
              <a:off x="667086" y="6248400"/>
              <a:ext cx="9906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>
            <a:xfrm>
              <a:off x="667086" y="6400800"/>
              <a:ext cx="990600" cy="0"/>
            </a:xfrm>
            <a:prstGeom prst="line">
              <a:avLst/>
            </a:prstGeom>
            <a:noFill/>
            <a:ln w="12700" cap="flat" cmpd="sng" algn="ctr">
              <a:solidFill>
                <a:srgbClr val="C0504D"/>
              </a:solidFill>
              <a:prstDash val="solid"/>
            </a:ln>
            <a:effectLst/>
          </p:spPr>
        </p:cxnSp>
        <p:sp>
          <p:nvSpPr>
            <p:cNvPr id="93" name="TextBox 92"/>
            <p:cNvSpPr txBox="1"/>
            <p:nvPr/>
          </p:nvSpPr>
          <p:spPr>
            <a:xfrm>
              <a:off x="1657686" y="6096000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control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657686" y="5943600"/>
              <a:ext cx="3866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95" name="Straight Arrow Connector 94"/>
            <p:cNvCxnSpPr/>
            <p:nvPr/>
          </p:nvCxnSpPr>
          <p:spPr>
            <a:xfrm>
              <a:off x="2209800" y="4953000"/>
              <a:ext cx="533400" cy="158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96" name="TextBox 95"/>
            <p:cNvSpPr txBox="1"/>
            <p:nvPr/>
          </p:nvSpPr>
          <p:spPr>
            <a:xfrm>
              <a:off x="1295400" y="4800600"/>
              <a:ext cx="9829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One 80 Mb/s 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97" name="Straight Arrow Connector 96"/>
            <p:cNvCxnSpPr>
              <a:stCxn id="105" idx="3"/>
            </p:cNvCxnSpPr>
            <p:nvPr/>
          </p:nvCxnSpPr>
          <p:spPr>
            <a:xfrm flipV="1">
              <a:off x="1901826" y="2209802"/>
              <a:ext cx="1374774" cy="132692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98" name="Straight Arrow Connector 97"/>
            <p:cNvCxnSpPr>
              <a:stCxn id="105" idx="3"/>
            </p:cNvCxnSpPr>
            <p:nvPr/>
          </p:nvCxnSpPr>
          <p:spPr>
            <a:xfrm flipV="1">
              <a:off x="1901826" y="2971804"/>
              <a:ext cx="1362005" cy="56491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99" name="Straight Arrow Connector 98"/>
            <p:cNvCxnSpPr>
              <a:stCxn id="105" idx="3"/>
            </p:cNvCxnSpPr>
            <p:nvPr/>
          </p:nvCxnSpPr>
          <p:spPr>
            <a:xfrm>
              <a:off x="1901826" y="3536722"/>
              <a:ext cx="1374774" cy="27327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00" name="TextBox 99"/>
            <p:cNvSpPr txBox="1"/>
            <p:nvPr/>
          </p:nvSpPr>
          <p:spPr>
            <a:xfrm>
              <a:off x="4456533" y="6019800"/>
              <a:ext cx="3738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I2C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036113" y="5715000"/>
              <a:ext cx="63030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I2C (light)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 rot="5400000" flipH="1" flipV="1">
              <a:off x="3507578" y="5865022"/>
              <a:ext cx="304800" cy="475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04" name="TextBox 103"/>
            <p:cNvSpPr txBox="1"/>
            <p:nvPr/>
          </p:nvSpPr>
          <p:spPr>
            <a:xfrm>
              <a:off x="3429000" y="6019800"/>
              <a:ext cx="4475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JTAG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57200" y="3429000"/>
              <a:ext cx="14446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80, 160 and 320 Mb/s ports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391400" y="2286000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GBTIA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391400" y="3505200"/>
              <a:ext cx="4106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GBLD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09" name="Straight Arrow Connector 108"/>
            <p:cNvCxnSpPr/>
            <p:nvPr/>
          </p:nvCxnSpPr>
          <p:spPr>
            <a:xfrm rot="10800000" flipV="1">
              <a:off x="8458200" y="23622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0" name="Straight Arrow Connector 109"/>
            <p:cNvCxnSpPr/>
            <p:nvPr/>
          </p:nvCxnSpPr>
          <p:spPr>
            <a:xfrm rot="10800000" flipV="1">
              <a:off x="8458200" y="25146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1" name="Straight Arrow Connector 110"/>
            <p:cNvCxnSpPr/>
            <p:nvPr/>
          </p:nvCxnSpPr>
          <p:spPr>
            <a:xfrm rot="10800000" flipH="1">
              <a:off x="8458200" y="38862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2" name="Straight Arrow Connector 111"/>
            <p:cNvCxnSpPr/>
            <p:nvPr/>
          </p:nvCxnSpPr>
          <p:spPr>
            <a:xfrm rot="10800000" flipH="1">
              <a:off x="8458200" y="40386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sp>
          <p:nvSpPr>
            <p:cNvPr id="113" name="Right Brace 112"/>
            <p:cNvSpPr/>
            <p:nvPr/>
          </p:nvSpPr>
          <p:spPr>
            <a:xfrm>
              <a:off x="2286000" y="1143000"/>
              <a:ext cx="304800" cy="609600"/>
            </a:xfrm>
            <a:prstGeom prst="rightBrac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14600" y="1295400"/>
              <a:ext cx="4651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e-Link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629936" y="3228201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clock</a:t>
              </a:r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 rot="5400000" flipH="1" flipV="1">
              <a:off x="2026250" y="2774350"/>
              <a:ext cx="595700" cy="533400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117" name="TextBox 116"/>
            <p:cNvSpPr txBox="1"/>
            <p:nvPr/>
          </p:nvSpPr>
          <p:spPr>
            <a:xfrm>
              <a:off x="1371600" y="3048000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data-up</a:t>
              </a: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18" name="Straight Arrow Connector 117"/>
            <p:cNvCxnSpPr/>
            <p:nvPr/>
          </p:nvCxnSpPr>
          <p:spPr>
            <a:xfrm rot="5400000" flipH="1" flipV="1">
              <a:off x="1950050" y="2635850"/>
              <a:ext cx="595700" cy="53340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19" name="TextBox 118"/>
            <p:cNvSpPr txBox="1"/>
            <p:nvPr/>
          </p:nvSpPr>
          <p:spPr>
            <a:xfrm>
              <a:off x="1219200" y="2819400"/>
              <a:ext cx="6671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data-down</a:t>
              </a: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20" name="Straight Arrow Connector 119"/>
            <p:cNvCxnSpPr/>
            <p:nvPr/>
          </p:nvCxnSpPr>
          <p:spPr>
            <a:xfrm rot="5400000" flipH="1" flipV="1">
              <a:off x="1950050" y="2483450"/>
              <a:ext cx="519500" cy="45720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21" name="Rectangle 12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657686" y="6248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clocks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466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GBLD Status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GBLD V4.1</a:t>
            </a:r>
          </a:p>
          <a:p>
            <a:r>
              <a:rPr lang="en-US" b="1" dirty="0"/>
              <a:t>Main Specs</a:t>
            </a:r>
          </a:p>
          <a:p>
            <a:pPr lvl="1"/>
            <a:r>
              <a:rPr lang="en-GB" dirty="0"/>
              <a:t>Bit rate 5 Gb/s (min)</a:t>
            </a:r>
          </a:p>
          <a:p>
            <a:pPr lvl="1"/>
            <a:r>
              <a:rPr lang="en-GB" dirty="0"/>
              <a:t>Modulation:</a:t>
            </a:r>
          </a:p>
          <a:p>
            <a:pPr lvl="2"/>
            <a:r>
              <a:rPr lang="en-GB" dirty="0" smtClean="0"/>
              <a:t>Current </a:t>
            </a:r>
            <a:r>
              <a:rPr lang="en-GB" dirty="0"/>
              <a:t>sink</a:t>
            </a:r>
          </a:p>
          <a:p>
            <a:pPr lvl="2"/>
            <a:r>
              <a:rPr lang="en-GB" dirty="0"/>
              <a:t>Single-ended/differential</a:t>
            </a:r>
          </a:p>
          <a:p>
            <a:pPr lvl="1"/>
            <a:r>
              <a:rPr lang="en-GB" dirty="0"/>
              <a:t>Laser modulation current: 2 to </a:t>
            </a:r>
            <a:r>
              <a:rPr lang="en-GB" dirty="0" smtClean="0"/>
              <a:t>24 </a:t>
            </a:r>
            <a:r>
              <a:rPr lang="en-GB" dirty="0"/>
              <a:t>mA</a:t>
            </a:r>
          </a:p>
          <a:p>
            <a:pPr lvl="1"/>
            <a:r>
              <a:rPr lang="pl-PL" dirty="0"/>
              <a:t>Laser bias: 2 to 43 mA</a:t>
            </a:r>
            <a:endParaRPr lang="en-US" dirty="0"/>
          </a:p>
          <a:p>
            <a:pPr lvl="1"/>
            <a:r>
              <a:rPr lang="en-GB" dirty="0" smtClean="0"/>
              <a:t>Equalization</a:t>
            </a:r>
            <a:r>
              <a:rPr lang="en-GB" dirty="0"/>
              <a:t>:</a:t>
            </a:r>
          </a:p>
          <a:p>
            <a:pPr lvl="2"/>
            <a:r>
              <a:rPr lang="en-GB" dirty="0"/>
              <a:t>Pre-emphasis/de-emphasis</a:t>
            </a:r>
          </a:p>
          <a:p>
            <a:pPr lvl="2"/>
            <a:r>
              <a:rPr lang="en-GB" dirty="0"/>
              <a:t>Independently programmable for rising/falling edges</a:t>
            </a:r>
          </a:p>
          <a:p>
            <a:pPr lvl="1"/>
            <a:r>
              <a:rPr lang="en-GB" dirty="0"/>
              <a:t>Supply voltage: 2.5 V</a:t>
            </a:r>
          </a:p>
          <a:p>
            <a:pPr lvl="1"/>
            <a:r>
              <a:rPr lang="de-DE" dirty="0"/>
              <a:t>Die size: 2 mm × 2 mm</a:t>
            </a:r>
          </a:p>
          <a:p>
            <a:pPr lvl="1"/>
            <a:r>
              <a:rPr lang="en-GB" dirty="0"/>
              <a:t>I2C programming interface</a:t>
            </a:r>
            <a:endParaRPr lang="en-US" b="1" dirty="0"/>
          </a:p>
          <a:p>
            <a:r>
              <a:rPr lang="en-US" b="1" dirty="0" smtClean="0"/>
              <a:t>Status</a:t>
            </a:r>
          </a:p>
          <a:p>
            <a:pPr lvl="1"/>
            <a:r>
              <a:rPr lang="en-GB" dirty="0"/>
              <a:t>Available in small quantities</a:t>
            </a:r>
          </a:p>
          <a:p>
            <a:pPr lvl="2"/>
            <a:r>
              <a:rPr lang="en-GB" dirty="0"/>
              <a:t>Integrated in the VTRx and </a:t>
            </a:r>
            <a:r>
              <a:rPr lang="en-GB" dirty="0" smtClean="0"/>
              <a:t>VTTx</a:t>
            </a:r>
            <a:endParaRPr lang="en-US" dirty="0" smtClean="0"/>
          </a:p>
          <a:p>
            <a:pPr lvl="1"/>
            <a:r>
              <a:rPr lang="en-GB" dirty="0"/>
              <a:t>Fully </a:t>
            </a:r>
            <a:r>
              <a:rPr lang="en-GB" dirty="0" smtClean="0"/>
              <a:t>functional</a:t>
            </a:r>
          </a:p>
          <a:p>
            <a:pPr lvl="1"/>
            <a:r>
              <a:rPr lang="en-GB" dirty="0" smtClean="0"/>
              <a:t>Excellent performance</a:t>
            </a:r>
            <a:endParaRPr lang="en-US" dirty="0" smtClean="0"/>
          </a:p>
          <a:p>
            <a:pPr lvl="1"/>
            <a:r>
              <a:rPr lang="en-US" dirty="0"/>
              <a:t>Radiation hardness proved (total dose) </a:t>
            </a:r>
            <a:endParaRPr lang="en-US" dirty="0" smtClean="0"/>
          </a:p>
          <a:p>
            <a:pPr lvl="1"/>
            <a:r>
              <a:rPr lang="en-US" dirty="0" smtClean="0"/>
              <a:t>Final SEU tests to be done October </a:t>
            </a:r>
            <a:r>
              <a:rPr lang="en-US" dirty="0" smtClean="0"/>
              <a:t>2013</a:t>
            </a:r>
            <a:endParaRPr lang="en-US" dirty="0" smtClean="0"/>
          </a:p>
          <a:p>
            <a:pPr lvl="1"/>
            <a:r>
              <a:rPr lang="en-GB" dirty="0" smtClean="0"/>
              <a:t>Technology: 130 nm DM metal stack</a:t>
            </a:r>
          </a:p>
          <a:p>
            <a:pPr lvl="1"/>
            <a:r>
              <a:rPr lang="en-GB" dirty="0" smtClean="0"/>
              <a:t>Device is production ready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800600" y="3420838"/>
            <a:ext cx="4015217" cy="3208562"/>
            <a:chOff x="4800600" y="3368452"/>
            <a:chExt cx="4015217" cy="320856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3368452"/>
              <a:ext cx="4015217" cy="3208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6019800" y="3733800"/>
              <a:ext cx="182755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4.8 Gb/s, pre-emphasis on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24600" y="5562600"/>
              <a:ext cx="134434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Total jitter: ≈ 25 ps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09601"/>
            <a:ext cx="2736304" cy="27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LpGBLD Status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u="sng" dirty="0" smtClean="0"/>
              <a:t>Low </a:t>
            </a:r>
            <a:r>
              <a:rPr lang="en-GB" b="1" u="sng" dirty="0"/>
              <a:t>power GBLD (LpGBLD</a:t>
            </a:r>
            <a:r>
              <a:rPr lang="en-GB" b="1" u="sng" dirty="0" smtClean="0"/>
              <a:t>)</a:t>
            </a:r>
          </a:p>
          <a:p>
            <a:r>
              <a:rPr lang="en-US" b="1" dirty="0"/>
              <a:t>Main </a:t>
            </a:r>
            <a:r>
              <a:rPr lang="en-US" b="1" dirty="0" smtClean="0"/>
              <a:t>Specs, mostly as for GBLD V4 but:</a:t>
            </a:r>
            <a:endParaRPr lang="en-GB" b="1" dirty="0"/>
          </a:p>
          <a:p>
            <a:pPr lvl="1"/>
            <a:r>
              <a:rPr lang="en-GB" dirty="0"/>
              <a:t>VCSEL driver only:</a:t>
            </a:r>
          </a:p>
          <a:p>
            <a:pPr lvl="2"/>
            <a:r>
              <a:rPr lang="en-GB" dirty="0"/>
              <a:t>Lower modulation </a:t>
            </a:r>
            <a:r>
              <a:rPr lang="en-GB" dirty="0" smtClean="0"/>
              <a:t>current:</a:t>
            </a:r>
          </a:p>
          <a:p>
            <a:pPr lvl="3"/>
            <a:r>
              <a:rPr lang="en-GB" dirty="0" smtClean="0"/>
              <a:t>12 </a:t>
            </a:r>
            <a:r>
              <a:rPr lang="en-GB" dirty="0"/>
              <a:t>mA max</a:t>
            </a:r>
          </a:p>
          <a:p>
            <a:pPr lvl="1"/>
            <a:r>
              <a:rPr lang="en-GB" dirty="0"/>
              <a:t>Power consumption reduced by 40%</a:t>
            </a:r>
          </a:p>
          <a:p>
            <a:pPr lvl="2"/>
            <a:r>
              <a:rPr lang="en-GB" dirty="0"/>
              <a:t>VCSEL choice is determinant</a:t>
            </a:r>
          </a:p>
          <a:p>
            <a:pPr lvl="3"/>
            <a:r>
              <a:rPr lang="en-GB" dirty="0"/>
              <a:t>Min: 138 mW</a:t>
            </a:r>
          </a:p>
          <a:p>
            <a:pPr lvl="3"/>
            <a:r>
              <a:rPr lang="en-GB" dirty="0"/>
              <a:t>Max: 325 mW</a:t>
            </a:r>
          </a:p>
          <a:p>
            <a:pPr lvl="1"/>
            <a:r>
              <a:rPr lang="en-US" dirty="0"/>
              <a:t>Uses the LM stack:</a:t>
            </a:r>
          </a:p>
          <a:p>
            <a:pPr lvl="2"/>
            <a:r>
              <a:rPr lang="en-US" dirty="0"/>
              <a:t>It can be fabricated with GBTIA and </a:t>
            </a:r>
            <a:r>
              <a:rPr lang="en-US" dirty="0" smtClean="0"/>
              <a:t>GBTX</a:t>
            </a:r>
          </a:p>
          <a:p>
            <a:r>
              <a:rPr lang="en-US" dirty="0" smtClean="0"/>
              <a:t>Status:</a:t>
            </a:r>
          </a:p>
          <a:p>
            <a:pPr lvl="1"/>
            <a:r>
              <a:rPr lang="en-US" dirty="0" smtClean="0"/>
              <a:t>Devices available in small quantities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lectrically characterization done</a:t>
            </a:r>
            <a:endParaRPr lang="en-US" dirty="0"/>
          </a:p>
          <a:p>
            <a:pPr lvl="1"/>
            <a:r>
              <a:rPr lang="en-US" dirty="0"/>
              <a:t>Performance is good at ambient temperature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Slower that GBLD V4 as expected</a:t>
            </a:r>
            <a:endParaRPr lang="en-US" dirty="0"/>
          </a:p>
          <a:p>
            <a:pPr lvl="2"/>
            <a:r>
              <a:rPr lang="en-US" dirty="0"/>
              <a:t>At high temperatures (&gt; 70) </a:t>
            </a:r>
            <a:r>
              <a:rPr lang="en-US" dirty="0" smtClean="0"/>
              <a:t>the electrical performance degrades slightly</a:t>
            </a:r>
          </a:p>
          <a:p>
            <a:pPr lvl="2"/>
            <a:r>
              <a:rPr lang="en-US" dirty="0" smtClean="0"/>
              <a:t>When convolved with the laser response at high temperatures the performance falls behind specs:</a:t>
            </a:r>
          </a:p>
          <a:p>
            <a:pPr lvl="3"/>
            <a:r>
              <a:rPr lang="en-US" dirty="0" smtClean="0"/>
              <a:t>Further studies require to evaluate performance with multiple VCSEL devices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92696"/>
            <a:ext cx="3076575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69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GBTIA Status</a:t>
            </a:r>
            <a:endParaRPr lang="en-GB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/>
              <a:t>GBTIA V2.0 / V2.1</a:t>
            </a:r>
          </a:p>
          <a:p>
            <a:r>
              <a:rPr lang="en-US" b="1" dirty="0"/>
              <a:t>Main specs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Bit rate 5 Gb/s (min)</a:t>
            </a:r>
          </a:p>
          <a:p>
            <a:pPr lvl="1"/>
            <a:r>
              <a:rPr lang="en-US" dirty="0"/>
              <a:t>Sensitivity: 20 </a:t>
            </a:r>
            <a:r>
              <a:rPr lang="el-GR" dirty="0"/>
              <a:t>μ</a:t>
            </a:r>
            <a:r>
              <a:rPr lang="en-US" dirty="0"/>
              <a:t>A P-P (10</a:t>
            </a:r>
            <a:r>
              <a:rPr lang="en-US" baseline="30000" dirty="0"/>
              <a:t>-12</a:t>
            </a:r>
            <a:r>
              <a:rPr lang="en-US" dirty="0"/>
              <a:t> BER)</a:t>
            </a:r>
          </a:p>
          <a:p>
            <a:pPr lvl="1"/>
            <a:r>
              <a:rPr lang="en-US" dirty="0"/>
              <a:t>Total jitter: &lt; 40 ps P-P</a:t>
            </a:r>
          </a:p>
          <a:p>
            <a:pPr lvl="1"/>
            <a:r>
              <a:rPr lang="en-US" dirty="0"/>
              <a:t>Input overload: 1.6 mA (max)</a:t>
            </a:r>
          </a:p>
          <a:p>
            <a:pPr lvl="1"/>
            <a:r>
              <a:rPr lang="en-US" dirty="0"/>
              <a:t>Dark current: 0 to 1 mA</a:t>
            </a:r>
          </a:p>
          <a:p>
            <a:pPr lvl="1"/>
            <a:r>
              <a:rPr lang="en-US" dirty="0"/>
              <a:t>Supply voltage: 2.5 V</a:t>
            </a:r>
          </a:p>
          <a:p>
            <a:pPr lvl="1"/>
            <a:r>
              <a:rPr lang="en-US" dirty="0"/>
              <a:t>Power consumption: 250 mW</a:t>
            </a:r>
          </a:p>
          <a:p>
            <a:pPr lvl="1"/>
            <a:r>
              <a:rPr lang="en-US" dirty="0"/>
              <a:t>Die size: 0.75 mm × 1.25 mm</a:t>
            </a:r>
          </a:p>
          <a:p>
            <a:r>
              <a:rPr lang="en-US" b="1" dirty="0"/>
              <a:t>Status:</a:t>
            </a:r>
          </a:p>
          <a:p>
            <a:pPr lvl="1"/>
            <a:r>
              <a:rPr lang="en-GB" dirty="0"/>
              <a:t>Fully functional</a:t>
            </a:r>
          </a:p>
          <a:p>
            <a:pPr lvl="1"/>
            <a:r>
              <a:rPr lang="en-US" dirty="0"/>
              <a:t>Excellent performance</a:t>
            </a:r>
            <a:endParaRPr lang="en-GB" dirty="0"/>
          </a:p>
          <a:p>
            <a:pPr lvl="1"/>
            <a:r>
              <a:rPr lang="en-US" dirty="0"/>
              <a:t>Radiation hardness proved</a:t>
            </a:r>
          </a:p>
          <a:p>
            <a:pPr lvl="2"/>
            <a:r>
              <a:rPr lang="en-GB" dirty="0"/>
              <a:t>Tested up to 200 Mrad (SiO</a:t>
            </a:r>
            <a:r>
              <a:rPr lang="en-GB" baseline="-25000" dirty="0"/>
              <a:t>2</a:t>
            </a:r>
            <a:r>
              <a:rPr lang="en-GB" dirty="0"/>
              <a:t>)</a:t>
            </a:r>
            <a:endParaRPr lang="en-US" dirty="0"/>
          </a:p>
          <a:p>
            <a:pPr lvl="1"/>
            <a:r>
              <a:rPr lang="en-US" dirty="0"/>
              <a:t>Device is production ready</a:t>
            </a:r>
          </a:p>
          <a:p>
            <a:pPr lvl="2"/>
            <a:r>
              <a:rPr lang="en-US" dirty="0"/>
              <a:t>LM metal </a:t>
            </a:r>
            <a:r>
              <a:rPr lang="en-US" dirty="0" smtClean="0"/>
              <a:t>stack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685800"/>
            <a:ext cx="3629025" cy="2743200"/>
          </a:xfrm>
          <a:prstGeom prst="rect">
            <a:avLst/>
          </a:prstGeom>
          <a:noFill/>
        </p:spPr>
      </p:pic>
      <p:pic>
        <p:nvPicPr>
          <p:cNvPr id="1026" name="e4b5704e-715b-44d4-a8a8-741bcd7f82f4" descr="29DAE58B-A293-47A7-A794-98BD7A49FD30@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1008"/>
            <a:ext cx="3917057" cy="313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GBTX Data Bandwidth</a:t>
            </a:r>
            <a:endParaRPr lang="en-GB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GBTX supports three frame types:</a:t>
            </a:r>
          </a:p>
          <a:p>
            <a:pPr lvl="1"/>
            <a:r>
              <a:rPr lang="en-US" b="1" i="1" dirty="0" smtClean="0"/>
              <a:t>“GBT” Frame</a:t>
            </a:r>
          </a:p>
          <a:p>
            <a:pPr lvl="1"/>
            <a:r>
              <a:rPr lang="en-US" b="1" i="1" dirty="0" smtClean="0"/>
              <a:t>“Wide Bus” Frame</a:t>
            </a:r>
          </a:p>
          <a:p>
            <a:pPr lvl="1"/>
            <a:r>
              <a:rPr lang="en-US" b="1" i="1" dirty="0" smtClean="0"/>
              <a:t>“8B/10B” Frame</a:t>
            </a:r>
          </a:p>
          <a:p>
            <a:r>
              <a:rPr lang="en-US" dirty="0" smtClean="0"/>
              <a:t>“GBT</a:t>
            </a:r>
            <a:r>
              <a:rPr lang="en-US" dirty="0"/>
              <a:t>” Mode</a:t>
            </a:r>
          </a:p>
          <a:p>
            <a:pPr lvl="1"/>
            <a:r>
              <a:rPr lang="en-US" dirty="0"/>
              <a:t>User bandwidth: 3.28 </a:t>
            </a:r>
            <a:r>
              <a:rPr lang="en-US" dirty="0" smtClean="0"/>
              <a:t>Gb/s</a:t>
            </a:r>
          </a:p>
          <a:p>
            <a:pPr lvl="2"/>
            <a:r>
              <a:rPr lang="en-US" dirty="0" smtClean="0"/>
              <a:t>Up/down-links</a:t>
            </a:r>
          </a:p>
          <a:p>
            <a:r>
              <a:rPr lang="en-US" dirty="0" smtClean="0"/>
              <a:t>“Wide Bus” and “8B/10B”frames are only supported for the uplink</a:t>
            </a:r>
          </a:p>
          <a:p>
            <a:pPr lvl="1"/>
            <a:r>
              <a:rPr lang="en-US" dirty="0" smtClean="0"/>
              <a:t>The downlink always uses the “GBT” frame.</a:t>
            </a:r>
          </a:p>
          <a:p>
            <a:r>
              <a:rPr lang="en-US" dirty="0"/>
              <a:t>“8B/10B” Mode</a:t>
            </a:r>
          </a:p>
          <a:p>
            <a:pPr lvl="1"/>
            <a:r>
              <a:rPr lang="en-US" dirty="0"/>
              <a:t>Downlink data 8B/10B encoded</a:t>
            </a:r>
          </a:p>
          <a:p>
            <a:pPr lvl="1"/>
            <a:r>
              <a:rPr lang="en-US" dirty="0"/>
              <a:t>No FEC</a:t>
            </a:r>
          </a:p>
          <a:p>
            <a:pPr lvl="1"/>
            <a:r>
              <a:rPr lang="en-US" dirty="0"/>
              <a:t>User bandwidth: 3.52 Gb/s</a:t>
            </a:r>
          </a:p>
          <a:p>
            <a:r>
              <a:rPr lang="en-US" dirty="0" smtClean="0"/>
              <a:t>“Wide Bus” Mode:</a:t>
            </a:r>
          </a:p>
          <a:p>
            <a:pPr lvl="1"/>
            <a:r>
              <a:rPr lang="en-US" dirty="0" smtClean="0"/>
              <a:t>Uplink data scrambled</a:t>
            </a:r>
          </a:p>
          <a:p>
            <a:pPr lvl="1"/>
            <a:r>
              <a:rPr lang="en-US" dirty="0" smtClean="0"/>
              <a:t>No FEC</a:t>
            </a:r>
          </a:p>
          <a:p>
            <a:pPr lvl="1"/>
            <a:r>
              <a:rPr lang="en-US" dirty="0" smtClean="0"/>
              <a:t>User bandwidth: 4.48 Gb/s</a:t>
            </a:r>
          </a:p>
          <a:p>
            <a:pPr lvl="1"/>
            <a:endParaRPr lang="en-US" dirty="0" smtClean="0"/>
          </a:p>
        </p:txBody>
      </p:sp>
      <p:sp>
        <p:nvSpPr>
          <p:cNvPr id="124" name="Content Placeholder 12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26" name="Group 125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127" name="Rectangle 126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Rectangle 129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Rectangle 132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Rectangle 133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Right Arrow 143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45" name="Straight Arrow Connector 144"/>
            <p:cNvCxnSpPr>
              <a:endCxn id="160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46" name="Elbow Connector 145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47" name="Straight Arrow Connector 146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48" name="Straight Arrow Connector 147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49" name="Straight Arrow Connector 148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Arrow Connector 149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151" name="Up-Down Arrow 150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2" name="Up-Down Arrow 151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Up-Down Arrow 152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Right Arrow 153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Right Arrow 154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Right Arrow 155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53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(1/4)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u="sng" dirty="0" smtClean="0"/>
              <a:t>e-Links</a:t>
            </a:r>
          </a:p>
          <a:p>
            <a:r>
              <a:rPr lang="en-GB" dirty="0" smtClean="0"/>
              <a:t>40 bi-directional e-Links</a:t>
            </a:r>
          </a:p>
          <a:p>
            <a:pPr lvl="1"/>
            <a:r>
              <a:rPr lang="en-GB" dirty="0" smtClean="0"/>
              <a:t>Up to 40 @ 80 Mb/s</a:t>
            </a:r>
          </a:p>
          <a:p>
            <a:pPr lvl="1"/>
            <a:r>
              <a:rPr lang="en-GB" dirty="0" smtClean="0"/>
              <a:t>Up to 20 @ 160 Mb/s</a:t>
            </a:r>
          </a:p>
          <a:p>
            <a:pPr lvl="1"/>
            <a:r>
              <a:rPr lang="en-GB" dirty="0" smtClean="0"/>
              <a:t>Up to 10 @ 320 Mb/s</a:t>
            </a:r>
          </a:p>
          <a:p>
            <a:r>
              <a:rPr lang="en-GB" dirty="0" smtClean="0"/>
              <a:t>e-Port data rate can be set independently for:</a:t>
            </a:r>
          </a:p>
          <a:p>
            <a:pPr lvl="1"/>
            <a:r>
              <a:rPr lang="en-GB" dirty="0" smtClean="0"/>
              <a:t>each group</a:t>
            </a:r>
          </a:p>
          <a:p>
            <a:pPr lvl="1"/>
            <a:r>
              <a:rPr lang="en-GB" dirty="0" smtClean="0"/>
              <a:t>Input / output ports</a:t>
            </a:r>
          </a:p>
          <a:p>
            <a:r>
              <a:rPr lang="en-GB" dirty="0" smtClean="0"/>
              <a:t>1 bi-directional e-Link:</a:t>
            </a:r>
          </a:p>
          <a:p>
            <a:pPr lvl="1"/>
            <a:r>
              <a:rPr lang="en-GB" dirty="0" smtClean="0"/>
              <a:t>80 Mb/s</a:t>
            </a:r>
          </a:p>
          <a:p>
            <a:r>
              <a:rPr lang="en-GB" dirty="0" smtClean="0"/>
              <a:t>40 e-Link clocks (fixed phase) programable in frequency:</a:t>
            </a:r>
          </a:p>
          <a:p>
            <a:pPr lvl="1"/>
            <a:r>
              <a:rPr lang="en-GB" dirty="0" smtClean="0"/>
              <a:t>40/80/160/320 MHz (per group)</a:t>
            </a:r>
          </a:p>
          <a:p>
            <a:pPr lvl="1"/>
            <a:r>
              <a:rPr lang="en-GB" i="1" dirty="0" smtClean="0"/>
              <a:t>(independently of the bit rate)</a:t>
            </a:r>
          </a:p>
          <a:p>
            <a:r>
              <a:rPr lang="en-GB" dirty="0" smtClean="0"/>
              <a:t>Automatic, semi-automatic or user controlled phase alignment of the incoming serial data embedded in the e-Ports</a:t>
            </a:r>
          </a:p>
          <a:p>
            <a:pPr lvl="1"/>
            <a:r>
              <a:rPr lang="en-GB" dirty="0" smtClean="0"/>
              <a:t>Automatic alignment</a:t>
            </a:r>
          </a:p>
          <a:p>
            <a:pPr lvl="2"/>
            <a:r>
              <a:rPr lang="en-GB" dirty="0"/>
              <a:t>T</a:t>
            </a:r>
            <a:r>
              <a:rPr lang="en-GB" dirty="0" smtClean="0"/>
              <a:t>racks temperature and voltage variations</a:t>
            </a:r>
          </a:p>
          <a:p>
            <a:pPr lvl="2"/>
            <a:r>
              <a:rPr lang="en-GB" dirty="0" smtClean="0"/>
              <a:t>Transparent to the user</a:t>
            </a:r>
          </a:p>
          <a:p>
            <a:pPr lvl="2"/>
            <a:r>
              <a:rPr lang="en-GB" dirty="0" smtClean="0"/>
              <a:t>Works on any type of data:</a:t>
            </a:r>
          </a:p>
          <a:p>
            <a:pPr lvl="3"/>
            <a:r>
              <a:rPr lang="en-GB" dirty="0" smtClean="0"/>
              <a:t>DC balanced / un-balanced</a:t>
            </a:r>
          </a:p>
          <a:p>
            <a:pPr lvl="3"/>
            <a:r>
              <a:rPr lang="en-GB" dirty="0" smtClean="0"/>
              <a:t>A few “occasional” transition enough to ensure correct operation</a:t>
            </a:r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892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2403</TotalTime>
  <Words>2020</Words>
  <Application>Microsoft Office PowerPoint</Application>
  <PresentationFormat>On-screen Show (4:3)</PresentationFormat>
  <Paragraphs>567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GBT Project Status</vt:lpstr>
      <vt:lpstr>Outline</vt:lpstr>
      <vt:lpstr>Radiation Hard Optical Link Architecture</vt:lpstr>
      <vt:lpstr>The GBT System</vt:lpstr>
      <vt:lpstr>GBLD Status</vt:lpstr>
      <vt:lpstr>LpGBLD Status</vt:lpstr>
      <vt:lpstr>GBTIA Status</vt:lpstr>
      <vt:lpstr>GBTX Data Bandwidth</vt:lpstr>
      <vt:lpstr>GBTX Functionality (1/4)</vt:lpstr>
      <vt:lpstr>GBTX Functionality (2/4)</vt:lpstr>
      <vt:lpstr>GBTX Functionality (3/4)</vt:lpstr>
      <vt:lpstr>GBTX Functionality (4/4)</vt:lpstr>
      <vt:lpstr>GBTX Status</vt:lpstr>
      <vt:lpstr>GBTX Testing Status</vt:lpstr>
      <vt:lpstr>GBTX Future</vt:lpstr>
      <vt:lpstr>GBT-SCA Status</vt:lpstr>
      <vt:lpstr>GBT Building Blocks (IP) Status</vt:lpstr>
      <vt:lpstr>GBT – FPGA Status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GBT Project Status</dc:title>
  <dc:creator>Paulo Rodrigues Simoes Moreira</dc:creator>
  <cp:lastModifiedBy>Paulo Moreira</cp:lastModifiedBy>
  <cp:revision>158</cp:revision>
  <cp:lastPrinted>2013-09-19T14:18:36Z</cp:lastPrinted>
  <dcterms:modified xsi:type="dcterms:W3CDTF">2013-10-10T11:06:11Z</dcterms:modified>
</cp:coreProperties>
</file>