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5" r:id="rId2"/>
    <p:sldId id="298" r:id="rId3"/>
    <p:sldId id="299" r:id="rId4"/>
    <p:sldId id="300" r:id="rId5"/>
    <p:sldId id="30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14" autoAdjust="0"/>
  </p:normalViewPr>
  <p:slideViewPr>
    <p:cSldViewPr>
      <p:cViewPr>
        <p:scale>
          <a:sx n="100" d="100"/>
          <a:sy n="100" d="100"/>
        </p:scale>
        <p:origin x="-294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8E566-8185-4BD6-8FD5-9D84DCD29C0C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C91E5-79EC-493F-9A4D-EE6E1A5F5D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8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340475"/>
            <a:ext cx="2895600" cy="365125"/>
          </a:xfrm>
        </p:spPr>
        <p:txBody>
          <a:bodyPr/>
          <a:lstStyle/>
          <a:p>
            <a:r>
              <a:rPr lang="en-US" smtClean="0"/>
              <a:t>LHCb electronics, 10th October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743200" y="6356350"/>
            <a:ext cx="21336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October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October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October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October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October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October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October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24600" y="6340475"/>
            <a:ext cx="2895600" cy="365125"/>
          </a:xfrm>
        </p:spPr>
        <p:txBody>
          <a:bodyPr/>
          <a:lstStyle/>
          <a:p>
            <a:r>
              <a:rPr lang="en-US" smtClean="0"/>
              <a:t>LHCb electronics, 10th October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114800" y="6356350"/>
            <a:ext cx="5334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304800" y="1066800"/>
            <a:ext cx="8458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October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October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LHCb electronics, 10th October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340475"/>
            <a:ext cx="2895600" cy="365125"/>
          </a:xfrm>
        </p:spPr>
        <p:txBody>
          <a:bodyPr/>
          <a:lstStyle/>
          <a:p>
            <a:r>
              <a:rPr lang="en-US" smtClean="0"/>
              <a:t>LHCb electronics, 10th October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524000" y="76200"/>
            <a:ext cx="7924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err="1">
                <a:latin typeface="Berlin Sans FB Demi" pitchFamily="34" charset="0"/>
              </a:rPr>
              <a:t>LHCb</a:t>
            </a:r>
            <a:r>
              <a:rPr lang="en-US" sz="4400" b="0" dirty="0">
                <a:latin typeface="Berlin Sans FB Demi" pitchFamily="34" charset="0"/>
              </a:rPr>
              <a:t> Upgrade </a:t>
            </a:r>
            <a:r>
              <a:rPr lang="en-US" sz="4400" b="0" dirty="0" smtClean="0">
                <a:latin typeface="Berlin Sans FB Demi" pitchFamily="34" charset="0"/>
              </a:rPr>
              <a:t>Electronics</a:t>
            </a:r>
            <a:endParaRPr lang="en-US" sz="4400" b="0" dirty="0">
              <a:latin typeface="Berlin Sans FB Demi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33400" y="11430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3600" b="0" dirty="0" smtClean="0">
                <a:latin typeface="Berlin Sans FB" pitchFamily="34" charset="0"/>
              </a:rPr>
              <a:t>Meetings </a:t>
            </a:r>
            <a:r>
              <a:rPr lang="en-US" sz="3600" b="0" dirty="0">
                <a:latin typeface="Berlin Sans FB" pitchFamily="34" charset="0"/>
              </a:rPr>
              <a:t>in </a:t>
            </a:r>
            <a:r>
              <a:rPr lang="en-US" sz="3600" b="0" dirty="0" smtClean="0">
                <a:latin typeface="Berlin Sans FB" pitchFamily="34" charset="0"/>
              </a:rPr>
              <a:t>2013 (Thursday, 2pm):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12</a:t>
            </a:r>
            <a:r>
              <a:rPr lang="en-US" sz="2800" baseline="30000" dirty="0" smtClean="0">
                <a:latin typeface="Berlin Sans FB" pitchFamily="34" charset="0"/>
              </a:rPr>
              <a:t>th</a:t>
            </a:r>
            <a:r>
              <a:rPr lang="en-US" sz="2800" dirty="0" smtClean="0">
                <a:latin typeface="Berlin Sans FB" pitchFamily="34" charset="0"/>
              </a:rPr>
              <a:t> December </a:t>
            </a:r>
            <a:r>
              <a:rPr lang="en-US" sz="2800" dirty="0">
                <a:latin typeface="Berlin Sans FB" pitchFamily="34" charset="0"/>
              </a:rPr>
              <a:t>(</a:t>
            </a:r>
            <a:r>
              <a:rPr lang="en-US" sz="2800" dirty="0" smtClean="0">
                <a:latin typeface="Berlin Sans FB" pitchFamily="34" charset="0"/>
              </a:rPr>
              <a:t>LHCb week)</a:t>
            </a:r>
          </a:p>
          <a:p>
            <a:pPr>
              <a:lnSpc>
                <a:spcPct val="90000"/>
              </a:lnSpc>
              <a:defRPr/>
            </a:pPr>
            <a:endParaRPr lang="en-US" sz="3600" dirty="0" smtClean="0"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  <a:latin typeface="Berlin Sans FB" pitchFamily="34" charset="0"/>
              </a:rPr>
              <a:t>http://lhcb-elec.web.cern.ch/lhcb-elec/html/upgrade.htm</a:t>
            </a:r>
          </a:p>
          <a:p>
            <a:pPr>
              <a:lnSpc>
                <a:spcPct val="90000"/>
              </a:lnSpc>
              <a:defRPr/>
            </a:pPr>
            <a:endParaRPr lang="en-US" sz="2400" dirty="0" smtClean="0"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Berlin Sans FB" pitchFamily="34" charset="0"/>
              </a:rPr>
              <a:t>Mailing list: 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Berlin Sans FB" pitchFamily="34" charset="0"/>
              </a:rPr>
              <a:t>Go to simba.cern.ch, search for </a:t>
            </a:r>
            <a:r>
              <a:rPr lang="en-US" sz="2400" dirty="0" err="1" smtClean="0">
                <a:latin typeface="Berlin Sans FB" pitchFamily="34" charset="0"/>
              </a:rPr>
              <a:t>lhcb</a:t>
            </a:r>
            <a:r>
              <a:rPr lang="en-US" sz="2400" dirty="0" smtClean="0">
                <a:latin typeface="Berlin Sans FB" pitchFamily="34" charset="0"/>
              </a:rPr>
              <a:t>-upgrade-electronics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October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76600" y="76200"/>
            <a:ext cx="320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dirty="0" smtClean="0">
                <a:latin typeface="Berlin Sans FB Demi" pitchFamily="34" charset="0"/>
              </a:rPr>
              <a:t>News I</a:t>
            </a:r>
            <a:endParaRPr lang="en-US" sz="4000" b="0" dirty="0" smtClean="0">
              <a:latin typeface="Berlin Sans FB Dem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6200" y="1066800"/>
            <a:ext cx="8991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Reminder:</a:t>
            </a:r>
          </a:p>
          <a:p>
            <a:pPr>
              <a:lnSpc>
                <a:spcPct val="90000"/>
              </a:lnSpc>
              <a:defRPr/>
            </a:pPr>
            <a:endParaRPr lang="en-US" sz="1000" dirty="0">
              <a:solidFill>
                <a:srgbClr val="FFFF00"/>
              </a:solidFill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Issues related to export from USA of rad-</a:t>
            </a:r>
            <a:r>
              <a:rPr lang="en-US" sz="2800" dirty="0" err="1" smtClean="0">
                <a:solidFill>
                  <a:srgbClr val="FFFF00"/>
                </a:solidFill>
                <a:latin typeface="Berlin Sans FB" pitchFamily="34" charset="0"/>
              </a:rPr>
              <a:t>tol</a:t>
            </a: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 chips</a:t>
            </a:r>
          </a:p>
          <a:p>
            <a:pPr indent="174625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	Compliance letter to be signed by all institutes 	using/handling IBM chips, paper copy to CERN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Please contact me if you didn’t get a copy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---------------------------------------------------------------</a:t>
            </a:r>
            <a:endParaRPr lang="en-US" sz="2800" dirty="0" smtClean="0"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TWEPP 2013: all talks on </a:t>
            </a:r>
            <a:r>
              <a:rPr lang="en-US" sz="2800" dirty="0" err="1" smtClean="0">
                <a:latin typeface="Berlin Sans FB" pitchFamily="34" charset="0"/>
              </a:rPr>
              <a:t>Indico</a:t>
            </a:r>
            <a:r>
              <a:rPr lang="en-US" sz="2800" dirty="0" smtClean="0">
                <a:latin typeface="Berlin Sans FB" pitchFamily="34" charset="0"/>
              </a:rPr>
              <a:t>, proceedings to come soon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VERY interesting and relevant for all of us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TWEPP 2014: Aix en Provence, Sept 22-26, hosted by CPPM</a:t>
            </a:r>
          </a:p>
          <a:p>
            <a:pPr>
              <a:lnSpc>
                <a:spcPct val="90000"/>
              </a:lnSpc>
              <a:defRPr/>
            </a:pPr>
            <a:endParaRPr lang="en-US" sz="2800" dirty="0"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latin typeface="Berlin Sans FB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October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76600" y="76200"/>
            <a:ext cx="320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dirty="0" smtClean="0">
                <a:latin typeface="Berlin Sans FB Demi" pitchFamily="34" charset="0"/>
              </a:rPr>
              <a:t>News II</a:t>
            </a:r>
            <a:endParaRPr lang="en-US" sz="4000" b="0" dirty="0" smtClean="0">
              <a:latin typeface="Berlin Sans FB Dem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81000" y="1143000"/>
            <a:ext cx="8305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Architecture Reviews: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RICH on 1</a:t>
            </a:r>
            <a:r>
              <a:rPr lang="en-US" sz="2800" baseline="30000" dirty="0" smtClean="0">
                <a:solidFill>
                  <a:srgbClr val="FFFF00"/>
                </a:solidFill>
                <a:latin typeface="Berlin Sans FB" pitchFamily="34" charset="0"/>
              </a:rPr>
              <a:t>st</a:t>
            </a: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 October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err="1" smtClean="0">
                <a:solidFill>
                  <a:srgbClr val="FFFF00"/>
                </a:solidFill>
                <a:latin typeface="Berlin Sans FB" pitchFamily="34" charset="0"/>
              </a:rPr>
              <a:t>Muons</a:t>
            </a: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 on 9</a:t>
            </a:r>
            <a:r>
              <a:rPr lang="en-US" sz="2800" baseline="30000" dirty="0" smtClean="0">
                <a:solidFill>
                  <a:srgbClr val="FFFF00"/>
                </a:solidFill>
                <a:latin typeface="Berlin Sans FB" pitchFamily="34" charset="0"/>
              </a:rPr>
              <a:t>th</a:t>
            </a: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 October</a:t>
            </a:r>
          </a:p>
          <a:p>
            <a:pPr>
              <a:lnSpc>
                <a:spcPct val="90000"/>
              </a:lnSpc>
              <a:defRPr/>
            </a:pPr>
            <a:endParaRPr lang="en-US" sz="1600" dirty="0">
              <a:solidFill>
                <a:srgbClr val="FFFF00"/>
              </a:solidFill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en-US" sz="2800" dirty="0">
              <a:solidFill>
                <a:srgbClr val="FFFF00"/>
              </a:solidFill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Reminder: Documentation needed in advance!!!</a:t>
            </a:r>
          </a:p>
          <a:p>
            <a:pPr>
              <a:lnSpc>
                <a:spcPct val="90000"/>
              </a:lnSpc>
              <a:defRPr/>
            </a:pPr>
            <a:endParaRPr lang="en-US" sz="2800" dirty="0">
              <a:solidFill>
                <a:srgbClr val="FFFF00"/>
              </a:solidFill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err="1" smtClean="0">
                <a:latin typeface="Berlin Sans FB" pitchFamily="34" charset="0"/>
              </a:rPr>
              <a:t>Velo</a:t>
            </a:r>
            <a:r>
              <a:rPr lang="en-US" sz="2800" dirty="0" smtClean="0">
                <a:latin typeface="Berlin Sans FB" pitchFamily="34" charset="0"/>
              </a:rPr>
              <a:t>: 		7</a:t>
            </a:r>
            <a:r>
              <a:rPr lang="en-US" sz="2800" baseline="30000" dirty="0" smtClean="0">
                <a:latin typeface="Berlin Sans FB" pitchFamily="34" charset="0"/>
              </a:rPr>
              <a:t>th</a:t>
            </a:r>
            <a:r>
              <a:rPr lang="en-US" sz="2800" dirty="0" smtClean="0">
                <a:latin typeface="Berlin Sans FB" pitchFamily="34" charset="0"/>
              </a:rPr>
              <a:t> November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UT: 		14/15</a:t>
            </a:r>
            <a:r>
              <a:rPr lang="en-US" sz="2800" baseline="30000" dirty="0" smtClean="0">
                <a:latin typeface="Berlin Sans FB" pitchFamily="34" charset="0"/>
              </a:rPr>
              <a:t>th</a:t>
            </a:r>
            <a:r>
              <a:rPr lang="en-US" sz="2800" dirty="0" smtClean="0">
                <a:latin typeface="Berlin Sans FB" pitchFamily="34" charset="0"/>
              </a:rPr>
              <a:t> November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IT/</a:t>
            </a:r>
            <a:r>
              <a:rPr lang="en-US" sz="2800" dirty="0" err="1" smtClean="0">
                <a:latin typeface="Berlin Sans FB" pitchFamily="34" charset="0"/>
              </a:rPr>
              <a:t>SciFi</a:t>
            </a:r>
            <a:r>
              <a:rPr lang="en-US" sz="2800" dirty="0" smtClean="0">
                <a:latin typeface="Berlin Sans FB" pitchFamily="34" charset="0"/>
              </a:rPr>
              <a:t>: 	11</a:t>
            </a:r>
            <a:r>
              <a:rPr lang="en-US" sz="2800" baseline="30000" dirty="0" smtClean="0">
                <a:latin typeface="Berlin Sans FB" pitchFamily="34" charset="0"/>
              </a:rPr>
              <a:t>th</a:t>
            </a:r>
            <a:r>
              <a:rPr lang="en-US" sz="2800" dirty="0" smtClean="0">
                <a:latin typeface="Berlin Sans FB" pitchFamily="34" charset="0"/>
              </a:rPr>
              <a:t> December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solidFill>
                <a:srgbClr val="FFFF00"/>
              </a:solidFill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044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October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362200" y="76200"/>
            <a:ext cx="525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dirty="0" smtClean="0">
                <a:latin typeface="Berlin Sans FB Demi" pitchFamily="34" charset="0"/>
              </a:rPr>
              <a:t>FPGAs in Front-End</a:t>
            </a:r>
            <a:endParaRPr lang="en-US" sz="4000" b="0" dirty="0" smtClean="0">
              <a:latin typeface="Berlin Sans FB Dem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066800" y="1143000"/>
            <a:ext cx="7391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Under investigation by many groups: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RICH, </a:t>
            </a:r>
            <a:r>
              <a:rPr lang="en-US" sz="2800" dirty="0" err="1" smtClean="0">
                <a:solidFill>
                  <a:srgbClr val="FFFF00"/>
                </a:solidFill>
                <a:latin typeface="Berlin Sans FB" pitchFamily="34" charset="0"/>
              </a:rPr>
              <a:t>SciFi</a:t>
            </a: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 (OT), </a:t>
            </a:r>
            <a:r>
              <a:rPr lang="en-US" sz="2800" dirty="0" err="1" smtClean="0">
                <a:solidFill>
                  <a:srgbClr val="FFFF00"/>
                </a:solidFill>
                <a:latin typeface="Berlin Sans FB" pitchFamily="34" charset="0"/>
              </a:rPr>
              <a:t>Calo</a:t>
            </a: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, </a:t>
            </a:r>
            <a:r>
              <a:rPr lang="en-US" sz="2800" dirty="0" err="1" smtClean="0">
                <a:solidFill>
                  <a:srgbClr val="FFFF00"/>
                </a:solidFill>
                <a:latin typeface="Berlin Sans FB" pitchFamily="34" charset="0"/>
              </a:rPr>
              <a:t>Muons</a:t>
            </a: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(?)</a:t>
            </a:r>
          </a:p>
          <a:p>
            <a:pPr>
              <a:lnSpc>
                <a:spcPct val="90000"/>
              </a:lnSpc>
              <a:defRPr/>
            </a:pPr>
            <a:endParaRPr lang="en-US" sz="2800" dirty="0">
              <a:solidFill>
                <a:srgbClr val="FFFF00"/>
              </a:solidFill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Propose a meeting to discuss common issues: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Choice of FPGA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Radiation issues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Programming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Powering &amp; interfacing</a:t>
            </a:r>
          </a:p>
          <a:p>
            <a:pPr>
              <a:lnSpc>
                <a:spcPct val="90000"/>
              </a:lnSpc>
              <a:defRPr/>
            </a:pPr>
            <a:endParaRPr lang="en-US" sz="2800" dirty="0">
              <a:solidFill>
                <a:srgbClr val="FFFF00"/>
              </a:solidFill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Would this be useful??????</a:t>
            </a:r>
          </a:p>
        </p:txBody>
      </p:sp>
    </p:spTree>
    <p:extLst>
      <p:ext uri="{BB962C8B-B14F-4D97-AF65-F5344CB8AC3E}">
        <p14:creationId xmlns:p14="http://schemas.microsoft.com/office/powerpoint/2010/main" val="3910613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October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47800" y="76200"/>
            <a:ext cx="7391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dirty="0" smtClean="0">
                <a:latin typeface="Berlin Sans FB Demi" pitchFamily="34" charset="0"/>
              </a:rPr>
              <a:t>Agenda today: Common items</a:t>
            </a:r>
            <a:endParaRPr lang="en-US" sz="4000" b="0" dirty="0" smtClean="0">
              <a:latin typeface="Berlin Sans FB Dem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066800" y="1143000"/>
            <a:ext cx="7391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GBT chipset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Versatile Link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DC-DC convertors</a:t>
            </a:r>
          </a:p>
          <a:p>
            <a:pPr>
              <a:lnSpc>
                <a:spcPct val="90000"/>
              </a:lnSpc>
              <a:defRPr/>
            </a:pPr>
            <a:endParaRPr lang="en-US" sz="2800" dirty="0">
              <a:solidFill>
                <a:srgbClr val="FFFF00"/>
              </a:solidFill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LHCb quantities should be fixed by end 2013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solidFill>
                <a:srgbClr val="FFFF00"/>
              </a:solidFill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Some sub-projects </a:t>
            </a:r>
            <a:r>
              <a:rPr lang="en-US" sz="2800" dirty="0">
                <a:solidFill>
                  <a:srgbClr val="FFFF00"/>
                </a:solidFill>
                <a:latin typeface="Berlin Sans FB" pitchFamily="34" charset="0"/>
              </a:rPr>
              <a:t>have </a:t>
            </a: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good estimates, others are still in progress……. 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Don’t forget this or you might not get the quantities you need!!!!</a:t>
            </a:r>
            <a:endParaRPr lang="en-US" sz="2800" dirty="0">
              <a:solidFill>
                <a:srgbClr val="FFFF00"/>
              </a:solidFill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211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27704</TotalTime>
  <Words>205</Words>
  <Application>Microsoft Office PowerPoint</Application>
  <PresentationFormat>On-screen Show (4:3)</PresentationFormat>
  <Paragraphs>66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kwyllie</dc:creator>
  <cp:lastModifiedBy>Ken Wyllie</cp:lastModifiedBy>
  <cp:revision>375</cp:revision>
  <dcterms:created xsi:type="dcterms:W3CDTF">2010-01-29T13:48:54Z</dcterms:created>
  <dcterms:modified xsi:type="dcterms:W3CDTF">2013-10-10T08:29:54Z</dcterms:modified>
</cp:coreProperties>
</file>