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14"/>
  </p:notesMasterIdLst>
  <p:handoutMasterIdLst>
    <p:handoutMasterId r:id="rId15"/>
  </p:handoutMasterIdLst>
  <p:sldIdLst>
    <p:sldId id="660" r:id="rId2"/>
    <p:sldId id="681" r:id="rId3"/>
    <p:sldId id="668" r:id="rId4"/>
    <p:sldId id="653" r:id="rId5"/>
    <p:sldId id="670" r:id="rId6"/>
    <p:sldId id="665" r:id="rId7"/>
    <p:sldId id="650" r:id="rId8"/>
    <p:sldId id="661" r:id="rId9"/>
    <p:sldId id="672" r:id="rId10"/>
    <p:sldId id="671" r:id="rId11"/>
    <p:sldId id="649" r:id="rId12"/>
    <p:sldId id="667" r:id="rId13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  <a:srgbClr val="009900"/>
    <a:srgbClr val="D7FDE5"/>
    <a:srgbClr val="E8DBF9"/>
    <a:srgbClr val="E3D8E4"/>
    <a:srgbClr val="CBB7CD"/>
    <a:srgbClr val="0000FF"/>
    <a:srgbClr val="E5C961"/>
    <a:srgbClr val="408CE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927" autoAdjust="0"/>
    <p:restoredTop sz="99635" autoAdjust="0"/>
  </p:normalViewPr>
  <p:slideViewPr>
    <p:cSldViewPr>
      <p:cViewPr varScale="1">
        <p:scale>
          <a:sx n="70" d="100"/>
          <a:sy n="70" d="100"/>
        </p:scale>
        <p:origin x="-980" y="-68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1914" y="-10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pPr>
              <a:defRPr/>
            </a:pPr>
            <a:fld id="{65810EF4-E412-4073-80D7-B4986CE26BF0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pPr>
              <a:defRPr/>
            </a:pPr>
            <a:fld id="{BF64FAC0-20A1-415F-B412-2341C1B00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263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t" anchorCtr="0" compatLnSpc="1">
            <a:prstTxWarp prst="textNoShape">
              <a:avLst/>
            </a:prstTxWarp>
          </a:bodyPr>
          <a:lstStyle>
            <a:lvl1pPr defTabSz="967442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t" anchorCtr="0" compatLnSpc="1">
            <a:prstTxWarp prst="textNoShape">
              <a:avLst/>
            </a:prstTxWarp>
          </a:bodyPr>
          <a:lstStyle>
            <a:lvl1pPr algn="r" defTabSz="967442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b" anchorCtr="0" compatLnSpc="1">
            <a:prstTxWarp prst="textNoShape">
              <a:avLst/>
            </a:prstTxWarp>
          </a:bodyPr>
          <a:lstStyle>
            <a:lvl1pPr defTabSz="967442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b" anchorCtr="0" compatLnSpc="1">
            <a:prstTxWarp prst="textNoShape">
              <a:avLst/>
            </a:prstTxWarp>
          </a:bodyPr>
          <a:lstStyle>
            <a:lvl1pPr algn="r" defTabSz="967442" eaLnBrk="1" hangingPunct="1">
              <a:defRPr sz="1300"/>
            </a:lvl1pPr>
          </a:lstStyle>
          <a:p>
            <a:pPr>
              <a:defRPr/>
            </a:pPr>
            <a:fld id="{18D8EA30-D9F8-4089-B297-A519555E7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3154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788"/>
            <a:fld id="{9D6DFAA0-9C77-4981-AAF3-E2B63B829223}" type="slidenum">
              <a:rPr lang="en-US" smtClean="0"/>
              <a:pPr defTabSz="966788"/>
              <a:t>1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D8EA30-D9F8-4089-B297-A519555E72A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D8EA30-D9F8-4089-B297-A519555E72A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3879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D8EA30-D9F8-4089-B297-A519555E72A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D8EA30-D9F8-4089-B297-A519555E72A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  <a:noFill/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>
                <a:latin typeface="Arial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000" b="1"/>
            </a:lvl1pPr>
          </a:lstStyle>
          <a:p>
            <a:pPr>
              <a:defRPr/>
            </a:pPr>
            <a:fld id="{F4D09926-42C9-499B-863B-D8519C146C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55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2CD28-B99F-46BB-9E19-07FAF1C1386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79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30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30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91403-A915-4B3D-AC6B-C6ADA4D8096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375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838200"/>
            <a:ext cx="8229600" cy="5292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A7982-91DF-4772-8F1A-92D230D0C13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841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0"/>
            <a:ext cx="76581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838200"/>
            <a:ext cx="8229600" cy="52927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FEB5A-342B-4E09-AFBA-47D825DD63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26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8FA6B-2B47-41E8-9A11-59ECFD851D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932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92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92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1414-85B7-4A1E-8426-9C59956177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587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4DAD6-ACA5-474E-83DF-739AD5A1B8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25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2770-C184-4768-800C-9611EE43A1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306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B73E0-AEC1-472C-9E11-2A973522FF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932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E825-C05B-4078-98E8-0C57D44F37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97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9688-53D5-44FD-88C7-C8C7140821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152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0"/>
            <a:ext cx="7658100" cy="609600"/>
          </a:xfrm>
          <a:prstGeom prst="rect">
            <a:avLst/>
          </a:prstGeom>
          <a:gradFill rotWithShape="1">
            <a:gsLst>
              <a:gs pos="0">
                <a:srgbClr val="33CCCC">
                  <a:alpha val="53998"/>
                </a:srgbClr>
              </a:gs>
              <a:gs pos="100000">
                <a:srgbClr val="66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Jianchun Wang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EEF2DDE-7144-4E13-9970-338AFA75E6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399" name="Rectangle 15"/>
          <p:cNvSpPr>
            <a:spLocks noChangeArrowheads="1"/>
          </p:cNvSpPr>
          <p:nvPr userDrawn="1"/>
        </p:nvSpPr>
        <p:spPr bwMode="auto">
          <a:xfrm>
            <a:off x="0" y="6248400"/>
            <a:ext cx="9144000" cy="46038"/>
          </a:xfrm>
          <a:prstGeom prst="rect">
            <a:avLst/>
          </a:prstGeom>
          <a:gradFill rotWithShape="1">
            <a:gsLst>
              <a:gs pos="0">
                <a:srgbClr val="33CCCC">
                  <a:alpha val="75000"/>
                </a:srgbClr>
              </a:gs>
              <a:gs pos="100000">
                <a:srgbClr val="66FF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80" name="Picture 17" descr="susea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2" y="1"/>
            <a:ext cx="884902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5673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v"/>
        <a:defRPr sz="1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1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52367" y="1981200"/>
            <a:ext cx="7247497" cy="834011"/>
          </a:xfrm>
          <a:solidFill>
            <a:srgbClr val="66FFFF">
              <a:alpha val="38823"/>
            </a:srgbClr>
          </a:solidFill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400" dirty="0" smtClean="0">
                <a:solidFill>
                  <a:schemeClr val="bg2"/>
                </a:solidFill>
              </a:rPr>
              <a:t>Upstream Tracker Data Format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505200"/>
            <a:ext cx="4533900" cy="2057400"/>
          </a:xfrm>
        </p:spPr>
        <p:txBody>
          <a:bodyPr/>
          <a:lstStyle/>
          <a:p>
            <a:pPr algn="ctr"/>
            <a:r>
              <a:rPr lang="en-US" dirty="0" smtClean="0"/>
              <a:t>JC</a:t>
            </a:r>
            <a:r>
              <a:rPr lang="en-US" dirty="0"/>
              <a:t> </a:t>
            </a:r>
            <a:r>
              <a:rPr lang="en-US" dirty="0" smtClean="0"/>
              <a:t>Wang</a:t>
            </a:r>
          </a:p>
          <a:p>
            <a:pPr algn="ctr"/>
            <a:endParaRPr lang="en-US" dirty="0" smtClean="0"/>
          </a:p>
          <a:p>
            <a:pPr algn="ctr"/>
            <a:r>
              <a:rPr lang="en-US" sz="1800" dirty="0" smtClean="0"/>
              <a:t>Upgrade Electronics &amp; </a:t>
            </a:r>
          </a:p>
          <a:p>
            <a:pPr algn="ctr"/>
            <a:r>
              <a:rPr lang="en-US" sz="1800" dirty="0" smtClean="0"/>
              <a:t>AMC40 Firmware Meeting</a:t>
            </a:r>
          </a:p>
          <a:p>
            <a:pPr algn="ctr"/>
            <a:r>
              <a:rPr lang="en-US" sz="1800" dirty="0" smtClean="0"/>
              <a:t>12/12/2013</a:t>
            </a:r>
          </a:p>
        </p:txBody>
      </p:sp>
    </p:spTree>
    <p:extLst>
      <p:ext uri="{BB962C8B-B14F-4D97-AF65-F5344CB8AC3E}">
        <p14:creationId xmlns:p14="http://schemas.microsoft.com/office/powerpoint/2010/main" xmlns="" val="118261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2438401"/>
            <a:ext cx="8229600" cy="1981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9600" dirty="0" smtClean="0"/>
              <a:t>Backup</a:t>
            </a:r>
            <a:endParaRPr lang="en-US" sz="9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20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Format @ ASIC (Rev. I)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0414949"/>
              </p:ext>
            </p:extLst>
          </p:nvPr>
        </p:nvGraphicFramePr>
        <p:xfrm>
          <a:off x="644207" y="914401"/>
          <a:ext cx="8118793" cy="358140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28701"/>
                <a:gridCol w="706501"/>
                <a:gridCol w="776351"/>
                <a:gridCol w="715772"/>
                <a:gridCol w="708089"/>
                <a:gridCol w="674751"/>
                <a:gridCol w="522351"/>
                <a:gridCol w="2093976"/>
                <a:gridCol w="1392301"/>
              </a:tblGrid>
              <a:tr h="325582"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Header Field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Data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Field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Comment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Probability @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L=2x10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325582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BXID</a:t>
                      </a: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Arial" pitchFamily="34" charset="0"/>
                          <a:cs typeface="Arial" pitchFamily="34" charset="0"/>
                        </a:rPr>
                        <a:t>NoData</a:t>
                      </a:r>
                      <a:endParaRPr 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Info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Field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Length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5582"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IsEmpty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IsTrunc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IsSmall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BXVeto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or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HeaderOnly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32.7%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Empty event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55.6%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Truncated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event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Hits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Small event,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NumHits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&lt; 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10.7%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Hits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Large event,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NumHits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 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1.1%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0000</a:t>
                      </a:r>
                      <a:endParaRPr lang="en-US" sz="1400" b="0" baseline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0x00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Idle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packet, 16 zeros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0xFF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NZS packet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25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Synch packet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5800" y="4617928"/>
            <a:ext cx="80010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Event is truncated if </a:t>
            </a:r>
            <a:r>
              <a:rPr lang="en-US" sz="1600" dirty="0" err="1" smtClean="0"/>
              <a:t>NumHits</a:t>
            </a:r>
            <a:r>
              <a:rPr lang="en-US" sz="1600" dirty="0" smtClean="0"/>
              <a:t>&gt;Threshold or buffer is full. The threshold is  configurable. Length=</a:t>
            </a:r>
            <a:r>
              <a:rPr lang="en-US" sz="1600" dirty="0" err="1" smtClean="0"/>
              <a:t>NumHits</a:t>
            </a:r>
            <a:r>
              <a:rPr lang="en-US" sz="1600" dirty="0"/>
              <a:t> </a:t>
            </a:r>
            <a:r>
              <a:rPr lang="en-US" sz="1600" dirty="0" smtClean="0"/>
              <a:t>for monitor purpose, although no hit follows.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Hit data  12-bit = 7-bit channel ID + 5-bit ADC.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Header length shorter for high probability type of events.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DSP implementation may require re-optimization.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350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NZS UT Data 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51210" y="4038600"/>
            <a:ext cx="791179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In pedestal/noise, test pulse or other special test runs UT can be in non-zero-suppression (NZS) mode.</a:t>
            </a:r>
          </a:p>
          <a:p>
            <a:pPr marL="342900" lvl="1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All 6-bit ADC values without pedestal subtraction are sent out channel by channel in </a:t>
            </a:r>
            <a:r>
              <a:rPr lang="en-US" sz="1600" dirty="0"/>
              <a:t>sequential channel ID </a:t>
            </a:r>
            <a:r>
              <a:rPr lang="en-US" sz="1600" dirty="0" smtClean="0"/>
              <a:t>order</a:t>
            </a:r>
            <a:r>
              <a:rPr lang="en-US" sz="1600" dirty="0"/>
              <a:t>.</a:t>
            </a:r>
            <a:r>
              <a:rPr lang="en-US" sz="1600" dirty="0" smtClean="0"/>
              <a:t> </a:t>
            </a:r>
            <a:r>
              <a:rPr lang="en-US" sz="1600" dirty="0"/>
              <a:t>N</a:t>
            </a:r>
            <a:r>
              <a:rPr lang="en-US" sz="1600" dirty="0" smtClean="0"/>
              <a:t>o channel ID is needed.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We also want to save a few parameters in digital process for debugging purpose. </a:t>
            </a:r>
            <a:r>
              <a:rPr lang="en-US" sz="1600" dirty="0"/>
              <a:t>T</a:t>
            </a:r>
            <a:r>
              <a:rPr lang="en-US" sz="1600" dirty="0" smtClean="0"/>
              <a:t>he number may increase when digital process is finalized: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The event data size is fixed (4 + 8 + 4 + 4x8+128x6 = 816 bits). 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6457857"/>
              </p:ext>
            </p:extLst>
          </p:nvPr>
        </p:nvGraphicFramePr>
        <p:xfrm>
          <a:off x="1191514" y="838200"/>
          <a:ext cx="6885686" cy="2865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1005"/>
                <a:gridCol w="567055"/>
                <a:gridCol w="4627626"/>
              </a:tblGrid>
              <a:tr h="2326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Bits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Comment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2326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BCID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48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Other header bits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Only to identify NZS packet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48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ASICs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Useful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if multi-ASIC data is repacked at DCB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481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NumChanCM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Digital signal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processing parameters from the first ASIC.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631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NumChanSignal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631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NumChanRecover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631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CMValue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6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ADC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ADC values channel by channel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6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ADC 1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…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192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 - Upstream Tracker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76200" y="2339217"/>
            <a:ext cx="5284527" cy="3832983"/>
            <a:chOff x="1691625" y="985999"/>
            <a:chExt cx="6605660" cy="4791229"/>
          </a:xfrm>
        </p:grpSpPr>
        <p:grpSp>
          <p:nvGrpSpPr>
            <p:cNvPr id="5" name="Group 4"/>
            <p:cNvGrpSpPr/>
            <p:nvPr/>
          </p:nvGrpSpPr>
          <p:grpSpPr>
            <a:xfrm>
              <a:off x="1920240" y="1444752"/>
              <a:ext cx="3291657" cy="2745039"/>
              <a:chOff x="-843105" y="3465576"/>
              <a:chExt cx="3291657" cy="2745039"/>
            </a:xfrm>
          </p:grpSpPr>
          <p:grpSp>
            <p:nvGrpSpPr>
              <p:cNvPr id="1218" name="Group 1217"/>
              <p:cNvGrpSpPr/>
              <p:nvPr/>
            </p:nvGrpSpPr>
            <p:grpSpPr>
              <a:xfrm>
                <a:off x="804672" y="3465576"/>
                <a:ext cx="184463" cy="2743079"/>
                <a:chOff x="345706" y="724457"/>
                <a:chExt cx="184463" cy="2743079"/>
              </a:xfrm>
            </p:grpSpPr>
            <p:sp>
              <p:nvSpPr>
                <p:cNvPr id="1219" name="Rectangle 1218"/>
                <p:cNvSpPr/>
                <p:nvPr/>
              </p:nvSpPr>
              <p:spPr bwMode="auto">
                <a:xfrm>
                  <a:off x="345706" y="99859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0" name="Rectangle 1219"/>
                <p:cNvSpPr/>
                <p:nvPr/>
              </p:nvSpPr>
              <p:spPr bwMode="auto">
                <a:xfrm>
                  <a:off x="345706" y="1180348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1" name="Rectangle 1220"/>
                <p:cNvSpPr/>
                <p:nvPr/>
              </p:nvSpPr>
              <p:spPr bwMode="auto">
                <a:xfrm>
                  <a:off x="345706" y="136398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2" name="Rectangle 1221"/>
                <p:cNvSpPr/>
                <p:nvPr/>
              </p:nvSpPr>
              <p:spPr bwMode="auto">
                <a:xfrm>
                  <a:off x="345706" y="154668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3" name="Rectangle 1222"/>
                <p:cNvSpPr/>
                <p:nvPr/>
              </p:nvSpPr>
              <p:spPr bwMode="auto">
                <a:xfrm>
                  <a:off x="347472" y="172938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4" name="Rectangle 1223"/>
                <p:cNvSpPr/>
                <p:nvPr/>
              </p:nvSpPr>
              <p:spPr bwMode="auto">
                <a:xfrm>
                  <a:off x="347472" y="1916116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5" name="Rectangle 1224"/>
                <p:cNvSpPr/>
                <p:nvPr/>
              </p:nvSpPr>
              <p:spPr bwMode="auto">
                <a:xfrm>
                  <a:off x="347472" y="2279958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6" name="Rectangle 1225"/>
                <p:cNvSpPr/>
                <p:nvPr/>
              </p:nvSpPr>
              <p:spPr bwMode="auto">
                <a:xfrm>
                  <a:off x="345706" y="246187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7" name="Rectangle 1226"/>
                <p:cNvSpPr/>
                <p:nvPr/>
              </p:nvSpPr>
              <p:spPr bwMode="auto">
                <a:xfrm>
                  <a:off x="345706" y="26428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8" name="Rectangle 1227"/>
                <p:cNvSpPr/>
                <p:nvPr/>
              </p:nvSpPr>
              <p:spPr bwMode="auto">
                <a:xfrm>
                  <a:off x="345706" y="282556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29" name="Rectangle 1228"/>
                <p:cNvSpPr/>
                <p:nvPr/>
              </p:nvSpPr>
              <p:spPr bwMode="auto">
                <a:xfrm>
                  <a:off x="345706" y="300826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30" name="Rectangle 1229"/>
                <p:cNvSpPr/>
                <p:nvPr/>
              </p:nvSpPr>
              <p:spPr bwMode="auto">
                <a:xfrm>
                  <a:off x="345706" y="3190961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31" name="Rectangle 1230"/>
                <p:cNvSpPr/>
                <p:nvPr/>
              </p:nvSpPr>
              <p:spPr bwMode="auto">
                <a:xfrm>
                  <a:off x="345706" y="81589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32" name="Rectangle 1231"/>
                <p:cNvSpPr/>
                <p:nvPr/>
              </p:nvSpPr>
              <p:spPr bwMode="auto">
                <a:xfrm>
                  <a:off x="345706" y="724457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33" name="Rectangle 1232"/>
                <p:cNvSpPr/>
                <p:nvPr/>
              </p:nvSpPr>
              <p:spPr bwMode="auto">
                <a:xfrm>
                  <a:off x="345706" y="3376096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34" name="Rectangle 1233"/>
                <p:cNvSpPr/>
                <p:nvPr/>
              </p:nvSpPr>
              <p:spPr bwMode="auto">
                <a:xfrm>
                  <a:off x="347472" y="219456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35" name="Rectangle 1234"/>
                <p:cNvSpPr/>
                <p:nvPr/>
              </p:nvSpPr>
              <p:spPr bwMode="auto">
                <a:xfrm>
                  <a:off x="347472" y="2008015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36" name="Rectangle 1235"/>
                <p:cNvSpPr/>
                <p:nvPr/>
              </p:nvSpPr>
              <p:spPr bwMode="auto">
                <a:xfrm>
                  <a:off x="347472" y="210312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621792" y="3465576"/>
                <a:ext cx="184463" cy="2743079"/>
                <a:chOff x="345706" y="724457"/>
                <a:chExt cx="184463" cy="2743079"/>
              </a:xfrm>
            </p:grpSpPr>
            <p:sp>
              <p:nvSpPr>
                <p:cNvPr id="488" name="Rectangle 487"/>
                <p:cNvSpPr/>
                <p:nvPr/>
              </p:nvSpPr>
              <p:spPr bwMode="auto">
                <a:xfrm>
                  <a:off x="345706" y="99859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9" name="Rectangle 488"/>
                <p:cNvSpPr/>
                <p:nvPr/>
              </p:nvSpPr>
              <p:spPr bwMode="auto">
                <a:xfrm>
                  <a:off x="345706" y="1180348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0" name="Rectangle 489"/>
                <p:cNvSpPr/>
                <p:nvPr/>
              </p:nvSpPr>
              <p:spPr bwMode="auto">
                <a:xfrm>
                  <a:off x="345706" y="136398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1" name="Rectangle 490"/>
                <p:cNvSpPr/>
                <p:nvPr/>
              </p:nvSpPr>
              <p:spPr bwMode="auto">
                <a:xfrm>
                  <a:off x="345706" y="154668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2" name="Rectangle 491"/>
                <p:cNvSpPr/>
                <p:nvPr/>
              </p:nvSpPr>
              <p:spPr bwMode="auto">
                <a:xfrm>
                  <a:off x="347472" y="172938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3" name="Rectangle 492"/>
                <p:cNvSpPr/>
                <p:nvPr/>
              </p:nvSpPr>
              <p:spPr bwMode="auto">
                <a:xfrm>
                  <a:off x="347472" y="1916116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5" name="Rectangle 494"/>
                <p:cNvSpPr/>
                <p:nvPr/>
              </p:nvSpPr>
              <p:spPr bwMode="auto">
                <a:xfrm>
                  <a:off x="347472" y="2279958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6" name="Rectangle 495"/>
                <p:cNvSpPr/>
                <p:nvPr/>
              </p:nvSpPr>
              <p:spPr bwMode="auto">
                <a:xfrm>
                  <a:off x="345706" y="246187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7" name="Rectangle 496"/>
                <p:cNvSpPr/>
                <p:nvPr/>
              </p:nvSpPr>
              <p:spPr bwMode="auto">
                <a:xfrm>
                  <a:off x="345706" y="26428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8" name="Rectangle 497"/>
                <p:cNvSpPr/>
                <p:nvPr/>
              </p:nvSpPr>
              <p:spPr bwMode="auto">
                <a:xfrm>
                  <a:off x="345706" y="282556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9" name="Rectangle 498"/>
                <p:cNvSpPr/>
                <p:nvPr/>
              </p:nvSpPr>
              <p:spPr bwMode="auto">
                <a:xfrm>
                  <a:off x="345706" y="300826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0" name="Rectangle 499"/>
                <p:cNvSpPr/>
                <p:nvPr/>
              </p:nvSpPr>
              <p:spPr bwMode="auto">
                <a:xfrm>
                  <a:off x="345706" y="3190961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1" name="Rectangle 500"/>
                <p:cNvSpPr/>
                <p:nvPr/>
              </p:nvSpPr>
              <p:spPr bwMode="auto">
                <a:xfrm>
                  <a:off x="345706" y="81589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2" name="Rectangle 501"/>
                <p:cNvSpPr/>
                <p:nvPr/>
              </p:nvSpPr>
              <p:spPr bwMode="auto">
                <a:xfrm>
                  <a:off x="345706" y="724457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3" name="Rectangle 502"/>
                <p:cNvSpPr/>
                <p:nvPr/>
              </p:nvSpPr>
              <p:spPr bwMode="auto">
                <a:xfrm>
                  <a:off x="345706" y="3376096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197" name="Rectangle 1196"/>
                <p:cNvSpPr/>
                <p:nvPr/>
              </p:nvSpPr>
              <p:spPr bwMode="auto">
                <a:xfrm>
                  <a:off x="347472" y="219456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196" name="Rectangle 1195"/>
                <p:cNvSpPr/>
                <p:nvPr/>
              </p:nvSpPr>
              <p:spPr bwMode="auto">
                <a:xfrm>
                  <a:off x="347472" y="2008015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4" name="Rectangle 493"/>
                <p:cNvSpPr/>
                <p:nvPr/>
              </p:nvSpPr>
              <p:spPr bwMode="auto">
                <a:xfrm>
                  <a:off x="347472" y="210312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452" name="Group 451"/>
              <p:cNvGrpSpPr/>
              <p:nvPr/>
            </p:nvGrpSpPr>
            <p:grpSpPr>
              <a:xfrm>
                <a:off x="-84310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238" name="Rectangle 23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39" name="Rectangle 23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0" name="Rectangle 23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1" name="Rectangle 24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2" name="Rectangle 24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3" name="Rectangle 24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4" name="Rectangle 24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5" name="Rectangle 24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6" name="Rectangle 24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7" name="Rectangle 24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8" name="Rectangle 24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9" name="Rectangle 24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50" name="Rectangle 24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51" name="Rectangle 25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49" name="Rectangle 448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0" name="Rectangle 449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453" name="Group 452"/>
              <p:cNvGrpSpPr/>
              <p:nvPr/>
            </p:nvGrpSpPr>
            <p:grpSpPr>
              <a:xfrm>
                <a:off x="-66022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454" name="Rectangle 45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5" name="Rectangle 45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6" name="Rectangle 45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7" name="Rectangle 45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8" name="Rectangle 45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59" name="Rectangle 45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0" name="Rectangle 45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1" name="Rectangle 46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2" name="Rectangle 46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3" name="Rectangle 46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4" name="Rectangle 46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5" name="Rectangle 46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6" name="Rectangle 46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7" name="Rectangle 46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8" name="Rectangle 46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69" name="Rectangle 46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470" name="Group 469"/>
              <p:cNvGrpSpPr/>
              <p:nvPr/>
            </p:nvGrpSpPr>
            <p:grpSpPr>
              <a:xfrm>
                <a:off x="43705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471" name="Rectangle 470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2" name="Rectangle 471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3" name="Rectangle 472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4" name="Rectangle 473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5" name="Rectangle 474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6" name="Rectangle 475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7" name="Rectangle 476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8" name="Rectangle 477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79" name="Rectangle 478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0" name="Rectangle 479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1" name="Rectangle 480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2" name="Rectangle 481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3" name="Rectangle 482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4" name="Rectangle 483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5" name="Rectangle 484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86" name="Rectangle 485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504" name="Group 503"/>
              <p:cNvGrpSpPr/>
              <p:nvPr/>
            </p:nvGrpSpPr>
            <p:grpSpPr>
              <a:xfrm>
                <a:off x="-47734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505" name="Rectangle 504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6" name="Rectangle 505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7" name="Rectangle 506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8" name="Rectangle 507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9" name="Rectangle 508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0" name="Rectangle 509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1" name="Rectangle 510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2" name="Rectangle 511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3" name="Rectangle 512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4" name="Rectangle 513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5" name="Rectangle 514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6" name="Rectangle 515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7" name="Rectangle 516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8" name="Rectangle 517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19" name="Rectangle 518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0" name="Rectangle 519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521" name="Group 520"/>
              <p:cNvGrpSpPr/>
              <p:nvPr/>
            </p:nvGrpSpPr>
            <p:grpSpPr>
              <a:xfrm>
                <a:off x="-29446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522" name="Rectangle 521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3" name="Rectangle 522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4" name="Rectangle 523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5" name="Rectangle 524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6" name="Rectangle 525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7" name="Rectangle 526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8" name="Rectangle 527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29" name="Rectangle 528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0" name="Rectangle 529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1" name="Rectangle 530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2" name="Rectangle 531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3" name="Rectangle 532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4" name="Rectangle 533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5" name="Rectangle 534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6" name="Rectangle 535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37" name="Rectangle 536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538" name="Group 537"/>
              <p:cNvGrpSpPr/>
              <p:nvPr/>
            </p:nvGrpSpPr>
            <p:grpSpPr>
              <a:xfrm>
                <a:off x="-11158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539" name="Rectangle 538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0" name="Rectangle 539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1" name="Rectangle 540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2" name="Rectangle 541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3" name="Rectangle 542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4" name="Rectangle 543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5" name="Rectangle 544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6" name="Rectangle 545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7" name="Rectangle 546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8" name="Rectangle 547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49" name="Rectangle 548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0" name="Rectangle 549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1" name="Rectangle 550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2" name="Rectangle 551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3" name="Rectangle 552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4" name="Rectangle 553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555" name="Group 554"/>
              <p:cNvGrpSpPr/>
              <p:nvPr/>
            </p:nvGrpSpPr>
            <p:grpSpPr>
              <a:xfrm>
                <a:off x="7129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556" name="Rectangle 555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7" name="Rectangle 556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8" name="Rectangle 557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59" name="Rectangle 558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0" name="Rectangle 559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1" name="Rectangle 560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2" name="Rectangle 561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3" name="Rectangle 562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4" name="Rectangle 563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5" name="Rectangle 564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6" name="Rectangle 565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7" name="Rectangle 566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8" name="Rectangle 567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69" name="Rectangle 568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70" name="Rectangle 569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71" name="Rectangle 570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589" name="Group 588"/>
              <p:cNvGrpSpPr/>
              <p:nvPr/>
            </p:nvGrpSpPr>
            <p:grpSpPr>
              <a:xfrm>
                <a:off x="98569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590" name="Rectangle 589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1" name="Rectangle 590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2" name="Rectangle 591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3" name="Rectangle 592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4" name="Rectangle 593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5" name="Rectangle 594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6" name="Rectangle 595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7" name="Rectangle 596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8" name="Rectangle 597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9" name="Rectangle 598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0" name="Rectangle 599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1" name="Rectangle 600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2" name="Rectangle 601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3" name="Rectangle 602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4" name="Rectangle 603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5" name="Rectangle 604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06" name="Group 605"/>
              <p:cNvGrpSpPr/>
              <p:nvPr/>
            </p:nvGrpSpPr>
            <p:grpSpPr>
              <a:xfrm>
                <a:off x="116857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607" name="Rectangle 606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8" name="Rectangle 607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9" name="Rectangle 608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0" name="Rectangle 609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1" name="Rectangle 610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2" name="Rectangle 611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3" name="Rectangle 612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4" name="Rectangle 613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5" name="Rectangle 614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6" name="Rectangle 615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7" name="Rectangle 616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8" name="Rectangle 617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9" name="Rectangle 618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0" name="Rectangle 619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1" name="Rectangle 620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2" name="Rectangle 621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23" name="Group 622"/>
              <p:cNvGrpSpPr/>
              <p:nvPr/>
            </p:nvGrpSpPr>
            <p:grpSpPr>
              <a:xfrm>
                <a:off x="135145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624" name="Rectangle 62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5" name="Rectangle 62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6" name="Rectangle 62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7" name="Rectangle 62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8" name="Rectangle 62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29" name="Rectangle 62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0" name="Rectangle 62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1" name="Rectangle 63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2" name="Rectangle 63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3" name="Rectangle 63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4" name="Rectangle 63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5" name="Rectangle 63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6" name="Rectangle 63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7" name="Rectangle 63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8" name="Rectangle 63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39" name="Rectangle 63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40" name="Group 639"/>
              <p:cNvGrpSpPr/>
              <p:nvPr/>
            </p:nvGrpSpPr>
            <p:grpSpPr>
              <a:xfrm>
                <a:off x="153433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641" name="Rectangle 640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2" name="Rectangle 641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3" name="Rectangle 642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4" name="Rectangle 643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5" name="Rectangle 644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6" name="Rectangle 645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7" name="Rectangle 646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8" name="Rectangle 647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49" name="Rectangle 648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0" name="Rectangle 649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1" name="Rectangle 650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2" name="Rectangle 651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3" name="Rectangle 652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4" name="Rectangle 653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5" name="Rectangle 654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6" name="Rectangle 655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57" name="Group 656"/>
              <p:cNvGrpSpPr/>
              <p:nvPr/>
            </p:nvGrpSpPr>
            <p:grpSpPr>
              <a:xfrm>
                <a:off x="171721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658" name="Rectangle 65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59" name="Rectangle 65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0" name="Rectangle 65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1" name="Rectangle 66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2" name="Rectangle 66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3" name="Rectangle 66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4" name="Rectangle 66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5" name="Rectangle 66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6" name="Rectangle 66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7" name="Rectangle 66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8" name="Rectangle 66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69" name="Rectangle 66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0" name="Rectangle 66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1" name="Rectangle 67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2" name="Rectangle 67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3" name="Rectangle 67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74" name="Group 673"/>
              <p:cNvGrpSpPr/>
              <p:nvPr/>
            </p:nvGrpSpPr>
            <p:grpSpPr>
              <a:xfrm>
                <a:off x="190009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675" name="Rectangle 674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6" name="Rectangle 675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7" name="Rectangle 676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8" name="Rectangle 677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79" name="Rectangle 678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0" name="Rectangle 679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1" name="Rectangle 680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2" name="Rectangle 681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3" name="Rectangle 682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4" name="Rectangle 683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5" name="Rectangle 684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6" name="Rectangle 685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7" name="Rectangle 686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8" name="Rectangle 687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9" name="Rectangle 688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0" name="Rectangle 689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691" name="Group 690"/>
              <p:cNvGrpSpPr/>
              <p:nvPr/>
            </p:nvGrpSpPr>
            <p:grpSpPr>
              <a:xfrm>
                <a:off x="208297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692" name="Rectangle 691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3" name="Rectangle 692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4" name="Rectangle 693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5" name="Rectangle 694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6" name="Rectangle 695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7" name="Rectangle 696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8" name="Rectangle 697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99" name="Rectangle 698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0" name="Rectangle 699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1" name="Rectangle 700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2" name="Rectangle 701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3" name="Rectangle 702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4" name="Rectangle 703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5" name="Rectangle 704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6" name="Rectangle 705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07" name="Rectangle 706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08" name="Group 707"/>
              <p:cNvGrpSpPr/>
              <p:nvPr/>
            </p:nvGrpSpPr>
            <p:grpSpPr>
              <a:xfrm>
                <a:off x="226585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709" name="Rectangle 708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0" name="Rectangle 709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1" name="Rectangle 710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2" name="Rectangle 711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3" name="Rectangle 712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4" name="Rectangle 713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5" name="Rectangle 714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6" name="Rectangle 715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7" name="Rectangle 716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8" name="Rectangle 717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19" name="Rectangle 718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0" name="Rectangle 719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1" name="Rectangle 720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2" name="Rectangle 721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3" name="Rectangle 722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4" name="Rectangle 723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25" name="Group 724"/>
              <p:cNvGrpSpPr/>
              <p:nvPr/>
            </p:nvGrpSpPr>
            <p:grpSpPr>
              <a:xfrm>
                <a:off x="254175" y="3467536"/>
                <a:ext cx="182697" cy="2743079"/>
                <a:chOff x="3657600" y="2467843"/>
                <a:chExt cx="182697" cy="2743079"/>
              </a:xfrm>
            </p:grpSpPr>
            <p:sp>
              <p:nvSpPr>
                <p:cNvPr id="726" name="Rectangle 725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7" name="Rectangle 726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8" name="Rectangle 727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29" name="Rectangle 728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0" name="Rectangle 729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1" name="Rectangle 730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2" name="Rectangle 731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3" name="Rectangle 732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4" name="Rectangle 733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5" name="Rectangle 734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6" name="Rectangle 735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7" name="Rectangle 736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8" name="Rectangle 737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39" name="Rectangle 738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40" name="Rectangle 739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41" name="Rectangle 740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7" name="Oval 26"/>
              <p:cNvSpPr>
                <a:spLocks noChangeAspect="1"/>
              </p:cNvSpPr>
              <p:nvPr/>
            </p:nvSpPr>
            <p:spPr bwMode="auto">
              <a:xfrm>
                <a:off x="735154" y="4775128"/>
                <a:ext cx="128016" cy="1280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404872" y="1627632"/>
              <a:ext cx="3291657" cy="2744824"/>
              <a:chOff x="-1348372" y="3573697"/>
              <a:chExt cx="3291657" cy="2744824"/>
            </a:xfrm>
          </p:grpSpPr>
          <p:grpSp>
            <p:nvGrpSpPr>
              <p:cNvPr id="1296" name="Group 1295"/>
              <p:cNvGrpSpPr/>
              <p:nvPr/>
            </p:nvGrpSpPr>
            <p:grpSpPr>
              <a:xfrm>
                <a:off x="118872" y="3575304"/>
                <a:ext cx="367343" cy="2743217"/>
                <a:chOff x="731520" y="731520"/>
                <a:chExt cx="367343" cy="2743217"/>
              </a:xfrm>
              <a:scene3d>
                <a:camera prst="orthographicFront">
                  <a:rot lat="0" lon="0" rev="21300000"/>
                </a:camera>
                <a:lightRig rig="threePt" dir="t"/>
              </a:scene3d>
            </p:grpSpPr>
            <p:grpSp>
              <p:nvGrpSpPr>
                <p:cNvPr id="1297" name="Group 1296"/>
                <p:cNvGrpSpPr/>
                <p:nvPr/>
              </p:nvGrpSpPr>
              <p:grpSpPr>
                <a:xfrm>
                  <a:off x="731520" y="731658"/>
                  <a:ext cx="184463" cy="2743079"/>
                  <a:chOff x="345706" y="724457"/>
                  <a:chExt cx="184463" cy="2743079"/>
                </a:xfrm>
              </p:grpSpPr>
              <p:sp>
                <p:nvSpPr>
                  <p:cNvPr id="1317" name="Rectangle 1316"/>
                  <p:cNvSpPr/>
                  <p:nvPr/>
                </p:nvSpPr>
                <p:spPr bwMode="auto">
                  <a:xfrm>
                    <a:off x="345706" y="99859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8" name="Rectangle 1317"/>
                  <p:cNvSpPr/>
                  <p:nvPr/>
                </p:nvSpPr>
                <p:spPr bwMode="auto">
                  <a:xfrm>
                    <a:off x="345706" y="1180348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9" name="Rectangle 1318"/>
                  <p:cNvSpPr/>
                  <p:nvPr/>
                </p:nvSpPr>
                <p:spPr bwMode="auto">
                  <a:xfrm>
                    <a:off x="345706" y="136398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20" name="Rectangle 1319"/>
                  <p:cNvSpPr/>
                  <p:nvPr/>
                </p:nvSpPr>
                <p:spPr bwMode="auto">
                  <a:xfrm>
                    <a:off x="345706" y="154668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21" name="Rectangle 1320"/>
                  <p:cNvSpPr/>
                  <p:nvPr/>
                </p:nvSpPr>
                <p:spPr bwMode="auto">
                  <a:xfrm>
                    <a:off x="347472" y="1729383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22" name="Rectangle 1321"/>
                  <p:cNvSpPr/>
                  <p:nvPr/>
                </p:nvSpPr>
                <p:spPr bwMode="auto">
                  <a:xfrm>
                    <a:off x="347472" y="1916116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23" name="Rectangle 1322"/>
                  <p:cNvSpPr/>
                  <p:nvPr/>
                </p:nvSpPr>
                <p:spPr bwMode="auto">
                  <a:xfrm>
                    <a:off x="347472" y="2279958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24" name="Rectangle 1323"/>
                  <p:cNvSpPr/>
                  <p:nvPr/>
                </p:nvSpPr>
                <p:spPr bwMode="auto">
                  <a:xfrm>
                    <a:off x="345706" y="246187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25" name="Rectangle 1324"/>
                  <p:cNvSpPr/>
                  <p:nvPr/>
                </p:nvSpPr>
                <p:spPr bwMode="auto">
                  <a:xfrm>
                    <a:off x="345706" y="264286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26" name="Rectangle 1325"/>
                  <p:cNvSpPr/>
                  <p:nvPr/>
                </p:nvSpPr>
                <p:spPr bwMode="auto">
                  <a:xfrm>
                    <a:off x="345706" y="282556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602" name="Rectangle 1601"/>
                  <p:cNvSpPr/>
                  <p:nvPr/>
                </p:nvSpPr>
                <p:spPr bwMode="auto">
                  <a:xfrm>
                    <a:off x="345706" y="300826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912" name="Rectangle 1911"/>
                  <p:cNvSpPr/>
                  <p:nvPr/>
                </p:nvSpPr>
                <p:spPr bwMode="auto">
                  <a:xfrm>
                    <a:off x="345706" y="3190961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916" name="Rectangle 1915"/>
                  <p:cNvSpPr/>
                  <p:nvPr/>
                </p:nvSpPr>
                <p:spPr bwMode="auto">
                  <a:xfrm>
                    <a:off x="345706" y="815897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917" name="Rectangle 1916"/>
                  <p:cNvSpPr/>
                  <p:nvPr/>
                </p:nvSpPr>
                <p:spPr bwMode="auto">
                  <a:xfrm>
                    <a:off x="345706" y="724457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918" name="Rectangle 1917"/>
                  <p:cNvSpPr/>
                  <p:nvPr/>
                </p:nvSpPr>
                <p:spPr bwMode="auto">
                  <a:xfrm>
                    <a:off x="345706" y="3376096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919" name="Rectangle 1918"/>
                  <p:cNvSpPr/>
                  <p:nvPr/>
                </p:nvSpPr>
                <p:spPr bwMode="auto">
                  <a:xfrm>
                    <a:off x="347472" y="219456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921" name="Rectangle 1920"/>
                  <p:cNvSpPr/>
                  <p:nvPr/>
                </p:nvSpPr>
                <p:spPr bwMode="auto">
                  <a:xfrm>
                    <a:off x="347472" y="2008015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922" name="Rectangle 1921"/>
                  <p:cNvSpPr/>
                  <p:nvPr/>
                </p:nvSpPr>
                <p:spPr bwMode="auto">
                  <a:xfrm>
                    <a:off x="347472" y="210312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298" name="Group 1297"/>
                <p:cNvGrpSpPr/>
                <p:nvPr/>
              </p:nvGrpSpPr>
              <p:grpSpPr>
                <a:xfrm>
                  <a:off x="914400" y="731520"/>
                  <a:ext cx="184463" cy="2743079"/>
                  <a:chOff x="345706" y="724457"/>
                  <a:chExt cx="184463" cy="2743079"/>
                </a:xfrm>
              </p:grpSpPr>
              <p:sp>
                <p:nvSpPr>
                  <p:cNvPr id="1299" name="Rectangle 1298"/>
                  <p:cNvSpPr/>
                  <p:nvPr/>
                </p:nvSpPr>
                <p:spPr bwMode="auto">
                  <a:xfrm>
                    <a:off x="345706" y="99859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0" name="Rectangle 1299"/>
                  <p:cNvSpPr/>
                  <p:nvPr/>
                </p:nvSpPr>
                <p:spPr bwMode="auto">
                  <a:xfrm>
                    <a:off x="345706" y="1180348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1" name="Rectangle 1300"/>
                  <p:cNvSpPr/>
                  <p:nvPr/>
                </p:nvSpPr>
                <p:spPr bwMode="auto">
                  <a:xfrm>
                    <a:off x="345706" y="136398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2" name="Rectangle 1301"/>
                  <p:cNvSpPr/>
                  <p:nvPr/>
                </p:nvSpPr>
                <p:spPr bwMode="auto">
                  <a:xfrm>
                    <a:off x="345706" y="154668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3" name="Rectangle 1302"/>
                  <p:cNvSpPr/>
                  <p:nvPr/>
                </p:nvSpPr>
                <p:spPr bwMode="auto">
                  <a:xfrm>
                    <a:off x="347472" y="1729383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4" name="Rectangle 1303"/>
                  <p:cNvSpPr/>
                  <p:nvPr/>
                </p:nvSpPr>
                <p:spPr bwMode="auto">
                  <a:xfrm>
                    <a:off x="347472" y="1916116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5" name="Rectangle 1304"/>
                  <p:cNvSpPr/>
                  <p:nvPr/>
                </p:nvSpPr>
                <p:spPr bwMode="auto">
                  <a:xfrm>
                    <a:off x="347472" y="2279958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6" name="Rectangle 1305"/>
                  <p:cNvSpPr/>
                  <p:nvPr/>
                </p:nvSpPr>
                <p:spPr bwMode="auto">
                  <a:xfrm>
                    <a:off x="345706" y="246187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7" name="Rectangle 1306"/>
                  <p:cNvSpPr/>
                  <p:nvPr/>
                </p:nvSpPr>
                <p:spPr bwMode="auto">
                  <a:xfrm>
                    <a:off x="345706" y="264286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8" name="Rectangle 1307"/>
                  <p:cNvSpPr/>
                  <p:nvPr/>
                </p:nvSpPr>
                <p:spPr bwMode="auto">
                  <a:xfrm>
                    <a:off x="345706" y="282556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09" name="Rectangle 1308"/>
                  <p:cNvSpPr/>
                  <p:nvPr/>
                </p:nvSpPr>
                <p:spPr bwMode="auto">
                  <a:xfrm>
                    <a:off x="345706" y="300826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0" name="Rectangle 1309"/>
                  <p:cNvSpPr/>
                  <p:nvPr/>
                </p:nvSpPr>
                <p:spPr bwMode="auto">
                  <a:xfrm>
                    <a:off x="345706" y="3190961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1" name="Rectangle 1310"/>
                  <p:cNvSpPr/>
                  <p:nvPr/>
                </p:nvSpPr>
                <p:spPr bwMode="auto">
                  <a:xfrm>
                    <a:off x="345706" y="815897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2" name="Rectangle 1311"/>
                  <p:cNvSpPr/>
                  <p:nvPr/>
                </p:nvSpPr>
                <p:spPr bwMode="auto">
                  <a:xfrm>
                    <a:off x="345706" y="724457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3" name="Rectangle 1312"/>
                  <p:cNvSpPr/>
                  <p:nvPr/>
                </p:nvSpPr>
                <p:spPr bwMode="auto">
                  <a:xfrm>
                    <a:off x="345706" y="3376096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4" name="Rectangle 1313"/>
                  <p:cNvSpPr/>
                  <p:nvPr/>
                </p:nvSpPr>
                <p:spPr bwMode="auto">
                  <a:xfrm>
                    <a:off x="347472" y="219456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5" name="Rectangle 1314"/>
                  <p:cNvSpPr/>
                  <p:nvPr/>
                </p:nvSpPr>
                <p:spPr bwMode="auto">
                  <a:xfrm>
                    <a:off x="347472" y="2008015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316" name="Rectangle 1315"/>
                  <p:cNvSpPr/>
                  <p:nvPr/>
                </p:nvSpPr>
                <p:spPr bwMode="auto">
                  <a:xfrm>
                    <a:off x="347472" y="210312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1603" name="Group 1602"/>
              <p:cNvGrpSpPr/>
              <p:nvPr/>
            </p:nvGrpSpPr>
            <p:grpSpPr>
              <a:xfrm>
                <a:off x="-134837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894" name="Rectangle 189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5" name="Rectangle 189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6" name="Rectangle 189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7" name="Rectangle 189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8" name="Rectangle 189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9" name="Rectangle 189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0" name="Rectangle 189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1" name="Rectangle 190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2" name="Rectangle 190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3" name="Rectangle 190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4" name="Rectangle 190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5" name="Rectangle 190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6" name="Rectangle 190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7" name="Rectangle 190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8" name="Rectangle 190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9" name="Rectangle 190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04" name="Group 1603"/>
              <p:cNvGrpSpPr/>
              <p:nvPr/>
            </p:nvGrpSpPr>
            <p:grpSpPr>
              <a:xfrm>
                <a:off x="-116549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878" name="Rectangle 187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9" name="Rectangle 187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0" name="Rectangle 187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1" name="Rectangle 188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2" name="Rectangle 188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3" name="Rectangle 188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4" name="Rectangle 188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5" name="Rectangle 188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6" name="Rectangle 188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7" name="Rectangle 188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8" name="Rectangle 188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89" name="Rectangle 188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0" name="Rectangle 188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1" name="Rectangle 189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2" name="Rectangle 189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93" name="Rectangle 189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05" name="Group 1604"/>
              <p:cNvGrpSpPr/>
              <p:nvPr/>
            </p:nvGrpSpPr>
            <p:grpSpPr>
              <a:xfrm>
                <a:off x="-6821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862" name="Rectangle 1861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63" name="Rectangle 1862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64" name="Rectangle 1863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65" name="Rectangle 1864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66" name="Rectangle 1865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67" name="Rectangle 1866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68" name="Rectangle 1867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69" name="Rectangle 1868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0" name="Rectangle 1869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1" name="Rectangle 1870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2" name="Rectangle 1871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3" name="Rectangle 1872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4" name="Rectangle 1873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5" name="Rectangle 1874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6" name="Rectangle 1875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77" name="Rectangle 1876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07" name="Group 1606"/>
              <p:cNvGrpSpPr/>
              <p:nvPr/>
            </p:nvGrpSpPr>
            <p:grpSpPr>
              <a:xfrm>
                <a:off x="-98261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830" name="Rectangle 1829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1" name="Rectangle 1830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2" name="Rectangle 1831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3" name="Rectangle 1832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4" name="Rectangle 1833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5" name="Rectangle 1834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6" name="Rectangle 1835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7" name="Rectangle 1836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8" name="Rectangle 1837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39" name="Rectangle 1838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40" name="Rectangle 1839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41" name="Rectangle 1840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42" name="Rectangle 1841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43" name="Rectangle 1842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44" name="Rectangle 1843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45" name="Rectangle 1844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08" name="Group 1607"/>
              <p:cNvGrpSpPr/>
              <p:nvPr/>
            </p:nvGrpSpPr>
            <p:grpSpPr>
              <a:xfrm>
                <a:off x="-79973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814" name="Rectangle 181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5" name="Rectangle 181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6" name="Rectangle 181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7" name="Rectangle 181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8" name="Rectangle 181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9" name="Rectangle 181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0" name="Rectangle 181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1" name="Rectangle 182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2" name="Rectangle 182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3" name="Rectangle 182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4" name="Rectangle 182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5" name="Rectangle 182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6" name="Rectangle 182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7" name="Rectangle 182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8" name="Rectangle 182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9" name="Rectangle 182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09" name="Group 1608"/>
              <p:cNvGrpSpPr/>
              <p:nvPr/>
            </p:nvGrpSpPr>
            <p:grpSpPr>
              <a:xfrm>
                <a:off x="-61685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798" name="Rectangle 179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9" name="Rectangle 179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0" name="Rectangle 179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1" name="Rectangle 180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2" name="Rectangle 180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3" name="Rectangle 180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4" name="Rectangle 180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5" name="Rectangle 180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6" name="Rectangle 180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7" name="Rectangle 180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8" name="Rectangle 180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9" name="Rectangle 180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0" name="Rectangle 180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1" name="Rectangle 181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2" name="Rectangle 181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3" name="Rectangle 181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0" name="Group 1609"/>
              <p:cNvGrpSpPr/>
              <p:nvPr/>
            </p:nvGrpSpPr>
            <p:grpSpPr>
              <a:xfrm>
                <a:off x="-43397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782" name="Rectangle 1781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83" name="Rectangle 1782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84" name="Rectangle 1783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85" name="Rectangle 1784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86" name="Rectangle 1785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87" name="Rectangle 1786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88" name="Rectangle 1787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89" name="Rectangle 1788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0" name="Rectangle 1789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1" name="Rectangle 1790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2" name="Rectangle 1791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3" name="Rectangle 1792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4" name="Rectangle 1793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5" name="Rectangle 1794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6" name="Rectangle 1795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7" name="Rectangle 1796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2" name="Group 1611"/>
              <p:cNvGrpSpPr/>
              <p:nvPr/>
            </p:nvGrpSpPr>
            <p:grpSpPr>
              <a:xfrm>
                <a:off x="48042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750" name="Rectangle 1749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1" name="Rectangle 1750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2" name="Rectangle 1751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3" name="Rectangle 1752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4" name="Rectangle 1753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5" name="Rectangle 1754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6" name="Rectangle 1755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7" name="Rectangle 1756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8" name="Rectangle 1757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59" name="Rectangle 1758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60" name="Rectangle 1759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61" name="Rectangle 1760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62" name="Rectangle 1761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63" name="Rectangle 1762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64" name="Rectangle 1763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65" name="Rectangle 1764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3" name="Group 1612"/>
              <p:cNvGrpSpPr/>
              <p:nvPr/>
            </p:nvGrpSpPr>
            <p:grpSpPr>
              <a:xfrm>
                <a:off x="66330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734" name="Rectangle 173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5" name="Rectangle 173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6" name="Rectangle 173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7" name="Rectangle 173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8" name="Rectangle 173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9" name="Rectangle 173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0" name="Rectangle 173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1" name="Rectangle 174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2" name="Rectangle 174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3" name="Rectangle 174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4" name="Rectangle 174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5" name="Rectangle 174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6" name="Rectangle 174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7" name="Rectangle 174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8" name="Rectangle 174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49" name="Rectangle 174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4" name="Group 1613"/>
              <p:cNvGrpSpPr/>
              <p:nvPr/>
            </p:nvGrpSpPr>
            <p:grpSpPr>
              <a:xfrm>
                <a:off x="84618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718" name="Rectangle 171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9" name="Rectangle 171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0" name="Rectangle 171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1" name="Rectangle 172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2" name="Rectangle 172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3" name="Rectangle 172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4" name="Rectangle 172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5" name="Rectangle 172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6" name="Rectangle 172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7" name="Rectangle 172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8" name="Rectangle 172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9" name="Rectangle 172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0" name="Rectangle 172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1" name="Rectangle 173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2" name="Rectangle 173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33" name="Rectangle 173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5" name="Group 1614"/>
              <p:cNvGrpSpPr/>
              <p:nvPr/>
            </p:nvGrpSpPr>
            <p:grpSpPr>
              <a:xfrm>
                <a:off x="102906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702" name="Rectangle 1701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3" name="Rectangle 1702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4" name="Rectangle 1703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5" name="Rectangle 1704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6" name="Rectangle 1705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7" name="Rectangle 1706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8" name="Rectangle 1707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9" name="Rectangle 1708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0" name="Rectangle 1709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1" name="Rectangle 1710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2" name="Rectangle 1711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3" name="Rectangle 1712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4" name="Rectangle 1713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5" name="Rectangle 1714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6" name="Rectangle 1715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17" name="Rectangle 1716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6" name="Group 1615"/>
              <p:cNvGrpSpPr/>
              <p:nvPr/>
            </p:nvGrpSpPr>
            <p:grpSpPr>
              <a:xfrm>
                <a:off x="121194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686" name="Rectangle 1685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7" name="Rectangle 1686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8" name="Rectangle 1687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9" name="Rectangle 1688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0" name="Rectangle 1689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1" name="Rectangle 1690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2" name="Rectangle 1691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3" name="Rectangle 1692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4" name="Rectangle 1693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5" name="Rectangle 1694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6" name="Rectangle 1695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7" name="Rectangle 1696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8" name="Rectangle 1697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99" name="Rectangle 1698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0" name="Rectangle 1699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01" name="Rectangle 1700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7" name="Group 1616"/>
              <p:cNvGrpSpPr/>
              <p:nvPr/>
            </p:nvGrpSpPr>
            <p:grpSpPr>
              <a:xfrm>
                <a:off x="139482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670" name="Rectangle 1669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1" name="Rectangle 1670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2" name="Rectangle 1671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3" name="Rectangle 1672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4" name="Rectangle 1673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5" name="Rectangle 1674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6" name="Rectangle 1675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7" name="Rectangle 1676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8" name="Rectangle 1677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79" name="Rectangle 1678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0" name="Rectangle 1679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1" name="Rectangle 1680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2" name="Rectangle 1681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3" name="Rectangle 1682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4" name="Rectangle 1683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85" name="Rectangle 1684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8" name="Group 1617"/>
              <p:cNvGrpSpPr/>
              <p:nvPr/>
            </p:nvGrpSpPr>
            <p:grpSpPr>
              <a:xfrm>
                <a:off x="157770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654" name="Rectangle 165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5" name="Rectangle 165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6" name="Rectangle 165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7" name="Rectangle 165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8" name="Rectangle 165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9" name="Rectangle 165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0" name="Rectangle 165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1" name="Rectangle 166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2" name="Rectangle 166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3" name="Rectangle 166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4" name="Rectangle 166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5" name="Rectangle 166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6" name="Rectangle 166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7" name="Rectangle 166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8" name="Rectangle 166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69" name="Rectangle 166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19" name="Group 1618"/>
              <p:cNvGrpSpPr/>
              <p:nvPr/>
            </p:nvGrpSpPr>
            <p:grpSpPr>
              <a:xfrm>
                <a:off x="1760588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638" name="Rectangle 163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9" name="Rectangle 163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0" name="Rectangle 163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1" name="Rectangle 164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2" name="Rectangle 164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3" name="Rectangle 164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4" name="Rectangle 164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5" name="Rectangle 164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6" name="Rectangle 164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7" name="Rectangle 164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8" name="Rectangle 164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9" name="Rectangle 164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0" name="Rectangle 164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1" name="Rectangle 165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2" name="Rectangle 165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53" name="Rectangle 165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620" name="Group 1619"/>
              <p:cNvGrpSpPr/>
              <p:nvPr/>
            </p:nvGrpSpPr>
            <p:grpSpPr>
              <a:xfrm>
                <a:off x="-251092" y="357369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21299999"/>
                </a:camera>
                <a:lightRig rig="threePt" dir="t"/>
              </a:scene3d>
            </p:grpSpPr>
            <p:sp>
              <p:nvSpPr>
                <p:cNvPr id="1622" name="Rectangle 1621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23" name="Rectangle 1622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24" name="Rectangle 1623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25" name="Rectangle 1624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26" name="Rectangle 1625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27" name="Rectangle 1626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28" name="Rectangle 1627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29" name="Rectangle 1628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0" name="Rectangle 1629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1" name="Rectangle 1630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2" name="Rectangle 1631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3" name="Rectangle 1632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4" name="Rectangle 1633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5" name="Rectangle 1634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6" name="Rectangle 1635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37" name="Rectangle 1636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1621" name="Oval 1620"/>
              <p:cNvSpPr>
                <a:spLocks noChangeAspect="1"/>
              </p:cNvSpPr>
              <p:nvPr/>
            </p:nvSpPr>
            <p:spPr bwMode="auto">
              <a:xfrm>
                <a:off x="229887" y="4881289"/>
                <a:ext cx="128016" cy="1280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scene3d>
                <a:camera prst="orthographicFront">
                  <a:rot lat="0" lon="0" rev="21299999"/>
                </a:camera>
                <a:lightRig rig="threePt" dir="t"/>
              </a:scene3d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721608" y="2368296"/>
              <a:ext cx="2925897" cy="2744900"/>
              <a:chOff x="-1462949" y="3648456"/>
              <a:chExt cx="2925897" cy="27449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-182880" y="3648456"/>
                <a:ext cx="367343" cy="2743217"/>
                <a:chOff x="731520" y="731520"/>
                <a:chExt cx="367343" cy="2743217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grpSp>
              <p:nvGrpSpPr>
                <p:cNvPr id="1199" name="Group 1198"/>
                <p:cNvGrpSpPr/>
                <p:nvPr/>
              </p:nvGrpSpPr>
              <p:grpSpPr>
                <a:xfrm>
                  <a:off x="731520" y="731658"/>
                  <a:ext cx="184463" cy="2743079"/>
                  <a:chOff x="345706" y="724457"/>
                  <a:chExt cx="184463" cy="2743079"/>
                </a:xfrm>
              </p:grpSpPr>
              <p:sp>
                <p:nvSpPr>
                  <p:cNvPr id="1200" name="Rectangle 1199"/>
                  <p:cNvSpPr/>
                  <p:nvPr/>
                </p:nvSpPr>
                <p:spPr bwMode="auto">
                  <a:xfrm>
                    <a:off x="345706" y="99859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1" name="Rectangle 1200"/>
                  <p:cNvSpPr/>
                  <p:nvPr/>
                </p:nvSpPr>
                <p:spPr bwMode="auto">
                  <a:xfrm>
                    <a:off x="345706" y="1180348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2" name="Rectangle 1201"/>
                  <p:cNvSpPr/>
                  <p:nvPr/>
                </p:nvSpPr>
                <p:spPr bwMode="auto">
                  <a:xfrm>
                    <a:off x="345706" y="136398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3" name="Rectangle 1202"/>
                  <p:cNvSpPr/>
                  <p:nvPr/>
                </p:nvSpPr>
                <p:spPr bwMode="auto">
                  <a:xfrm>
                    <a:off x="345706" y="154668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4" name="Rectangle 1203"/>
                  <p:cNvSpPr/>
                  <p:nvPr/>
                </p:nvSpPr>
                <p:spPr bwMode="auto">
                  <a:xfrm>
                    <a:off x="347472" y="1729383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5" name="Rectangle 1204"/>
                  <p:cNvSpPr/>
                  <p:nvPr/>
                </p:nvSpPr>
                <p:spPr bwMode="auto">
                  <a:xfrm>
                    <a:off x="347472" y="1916116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6" name="Rectangle 1205"/>
                  <p:cNvSpPr/>
                  <p:nvPr/>
                </p:nvSpPr>
                <p:spPr bwMode="auto">
                  <a:xfrm>
                    <a:off x="347472" y="2279958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7" name="Rectangle 1206"/>
                  <p:cNvSpPr/>
                  <p:nvPr/>
                </p:nvSpPr>
                <p:spPr bwMode="auto">
                  <a:xfrm>
                    <a:off x="345706" y="246187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8" name="Rectangle 1207"/>
                  <p:cNvSpPr/>
                  <p:nvPr/>
                </p:nvSpPr>
                <p:spPr bwMode="auto">
                  <a:xfrm>
                    <a:off x="345706" y="264286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09" name="Rectangle 1208"/>
                  <p:cNvSpPr/>
                  <p:nvPr/>
                </p:nvSpPr>
                <p:spPr bwMode="auto">
                  <a:xfrm>
                    <a:off x="345706" y="282556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0" name="Rectangle 1209"/>
                  <p:cNvSpPr/>
                  <p:nvPr/>
                </p:nvSpPr>
                <p:spPr bwMode="auto">
                  <a:xfrm>
                    <a:off x="345706" y="300826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1" name="Rectangle 1210"/>
                  <p:cNvSpPr/>
                  <p:nvPr/>
                </p:nvSpPr>
                <p:spPr bwMode="auto">
                  <a:xfrm>
                    <a:off x="345706" y="3190961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2" name="Rectangle 1211"/>
                  <p:cNvSpPr/>
                  <p:nvPr/>
                </p:nvSpPr>
                <p:spPr bwMode="auto">
                  <a:xfrm>
                    <a:off x="345706" y="815897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3" name="Rectangle 1212"/>
                  <p:cNvSpPr/>
                  <p:nvPr/>
                </p:nvSpPr>
                <p:spPr bwMode="auto">
                  <a:xfrm>
                    <a:off x="345706" y="724457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4" name="Rectangle 1213"/>
                  <p:cNvSpPr/>
                  <p:nvPr/>
                </p:nvSpPr>
                <p:spPr bwMode="auto">
                  <a:xfrm>
                    <a:off x="345706" y="3376096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5" name="Rectangle 1214"/>
                  <p:cNvSpPr/>
                  <p:nvPr/>
                </p:nvSpPr>
                <p:spPr bwMode="auto">
                  <a:xfrm>
                    <a:off x="347472" y="219456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6" name="Rectangle 1215"/>
                  <p:cNvSpPr/>
                  <p:nvPr/>
                </p:nvSpPr>
                <p:spPr bwMode="auto">
                  <a:xfrm>
                    <a:off x="347472" y="2008015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17" name="Rectangle 1216"/>
                  <p:cNvSpPr/>
                  <p:nvPr/>
                </p:nvSpPr>
                <p:spPr bwMode="auto">
                  <a:xfrm>
                    <a:off x="347472" y="210312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1238" name="Group 1237"/>
                <p:cNvGrpSpPr/>
                <p:nvPr/>
              </p:nvGrpSpPr>
              <p:grpSpPr>
                <a:xfrm>
                  <a:off x="914400" y="731520"/>
                  <a:ext cx="184463" cy="2743079"/>
                  <a:chOff x="345706" y="724457"/>
                  <a:chExt cx="184463" cy="2743079"/>
                </a:xfrm>
              </p:grpSpPr>
              <p:sp>
                <p:nvSpPr>
                  <p:cNvPr id="1239" name="Rectangle 1238"/>
                  <p:cNvSpPr/>
                  <p:nvPr/>
                </p:nvSpPr>
                <p:spPr bwMode="auto">
                  <a:xfrm>
                    <a:off x="345706" y="99859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0" name="Rectangle 1239"/>
                  <p:cNvSpPr/>
                  <p:nvPr/>
                </p:nvSpPr>
                <p:spPr bwMode="auto">
                  <a:xfrm>
                    <a:off x="345706" y="1180348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1" name="Rectangle 1240"/>
                  <p:cNvSpPr/>
                  <p:nvPr/>
                </p:nvSpPr>
                <p:spPr bwMode="auto">
                  <a:xfrm>
                    <a:off x="345706" y="136398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2" name="Rectangle 1241"/>
                  <p:cNvSpPr/>
                  <p:nvPr/>
                </p:nvSpPr>
                <p:spPr bwMode="auto">
                  <a:xfrm>
                    <a:off x="345706" y="154668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3" name="Rectangle 1242"/>
                  <p:cNvSpPr/>
                  <p:nvPr/>
                </p:nvSpPr>
                <p:spPr bwMode="auto">
                  <a:xfrm>
                    <a:off x="347472" y="1729383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4" name="Rectangle 1243"/>
                  <p:cNvSpPr/>
                  <p:nvPr/>
                </p:nvSpPr>
                <p:spPr bwMode="auto">
                  <a:xfrm>
                    <a:off x="347472" y="1916116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5" name="Rectangle 1244"/>
                  <p:cNvSpPr/>
                  <p:nvPr/>
                </p:nvSpPr>
                <p:spPr bwMode="auto">
                  <a:xfrm>
                    <a:off x="347472" y="2279958"/>
                    <a:ext cx="182697" cy="18269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6" name="Rectangle 1245"/>
                  <p:cNvSpPr/>
                  <p:nvPr/>
                </p:nvSpPr>
                <p:spPr bwMode="auto">
                  <a:xfrm>
                    <a:off x="345706" y="246187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7" name="Rectangle 1246"/>
                  <p:cNvSpPr/>
                  <p:nvPr/>
                </p:nvSpPr>
                <p:spPr bwMode="auto">
                  <a:xfrm>
                    <a:off x="345706" y="2642869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8" name="Rectangle 1247"/>
                  <p:cNvSpPr/>
                  <p:nvPr/>
                </p:nvSpPr>
                <p:spPr bwMode="auto">
                  <a:xfrm>
                    <a:off x="345706" y="2825566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49" name="Rectangle 1248"/>
                  <p:cNvSpPr/>
                  <p:nvPr/>
                </p:nvSpPr>
                <p:spPr bwMode="auto">
                  <a:xfrm>
                    <a:off x="345706" y="3008264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0" name="Rectangle 1249"/>
                  <p:cNvSpPr/>
                  <p:nvPr/>
                </p:nvSpPr>
                <p:spPr bwMode="auto">
                  <a:xfrm>
                    <a:off x="345706" y="3190961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1" name="Rectangle 1250"/>
                  <p:cNvSpPr/>
                  <p:nvPr/>
                </p:nvSpPr>
                <p:spPr bwMode="auto">
                  <a:xfrm>
                    <a:off x="345706" y="815897"/>
                    <a:ext cx="182697" cy="182697"/>
                  </a:xfrm>
                  <a:prstGeom prst="rect">
                    <a:avLst/>
                  </a:prstGeom>
                  <a:solidFill>
                    <a:srgbClr val="00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2" name="Rectangle 1251"/>
                  <p:cNvSpPr/>
                  <p:nvPr/>
                </p:nvSpPr>
                <p:spPr bwMode="auto">
                  <a:xfrm>
                    <a:off x="345706" y="724457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3" name="Rectangle 1252"/>
                  <p:cNvSpPr/>
                  <p:nvPr/>
                </p:nvSpPr>
                <p:spPr bwMode="auto">
                  <a:xfrm>
                    <a:off x="345706" y="3376096"/>
                    <a:ext cx="182697" cy="91440"/>
                  </a:xfrm>
                  <a:prstGeom prst="rect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4" name="Rectangle 1253"/>
                  <p:cNvSpPr/>
                  <p:nvPr/>
                </p:nvSpPr>
                <p:spPr bwMode="auto">
                  <a:xfrm>
                    <a:off x="347472" y="219456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5" name="Rectangle 1254"/>
                  <p:cNvSpPr/>
                  <p:nvPr/>
                </p:nvSpPr>
                <p:spPr bwMode="auto">
                  <a:xfrm>
                    <a:off x="347472" y="2008015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256" name="Rectangle 1255"/>
                  <p:cNvSpPr/>
                  <p:nvPr/>
                </p:nvSpPr>
                <p:spPr bwMode="auto">
                  <a:xfrm>
                    <a:off x="347472" y="2103120"/>
                    <a:ext cx="182697" cy="91440"/>
                  </a:xfrm>
                  <a:prstGeom prst="rect">
                    <a:avLst/>
                  </a:prstGeom>
                  <a:solidFill>
                    <a:schemeClr val="tx2">
                      <a:lumMod val="25000"/>
                      <a:lumOff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vert="horz" wrap="none" lIns="0" tIns="0" rIns="0" bIns="0" numCol="1" rtlCol="0" anchor="ctr" anchorCtr="1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1327" name="Group 1326"/>
              <p:cNvGrpSpPr/>
              <p:nvPr/>
            </p:nvGrpSpPr>
            <p:grpSpPr>
              <a:xfrm>
                <a:off x="-1462949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584" name="Rectangle 158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5" name="Rectangle 158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6" name="Rectangle 158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7" name="Rectangle 158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8" name="Rectangle 158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9" name="Rectangle 158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0" name="Rectangle 158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1" name="Rectangle 159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2" name="Rectangle 159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3" name="Rectangle 159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4" name="Rectangle 159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5" name="Rectangle 159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6" name="Rectangle 159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7" name="Rectangle 159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8" name="Rectangle 159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99" name="Rectangle 159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28" name="Group 1327"/>
              <p:cNvGrpSpPr/>
              <p:nvPr/>
            </p:nvGrpSpPr>
            <p:grpSpPr>
              <a:xfrm>
                <a:off x="-365669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568" name="Rectangle 156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69" name="Rectangle 156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0" name="Rectangle 156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1" name="Rectangle 157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2" name="Rectangle 157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3" name="Rectangle 157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4" name="Rectangle 157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5" name="Rectangle 157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6" name="Rectangle 157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7" name="Rectangle 157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8" name="Rectangle 157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79" name="Rectangle 157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0" name="Rectangle 157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1" name="Rectangle 158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2" name="Rectangle 158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83" name="Rectangle 158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0" name="Group 1329"/>
              <p:cNvGrpSpPr/>
              <p:nvPr/>
            </p:nvGrpSpPr>
            <p:grpSpPr>
              <a:xfrm>
                <a:off x="-1280069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536" name="Rectangle 1535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7" name="Rectangle 1536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8" name="Rectangle 1537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9" name="Rectangle 1538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0" name="Rectangle 1539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1" name="Rectangle 1540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2" name="Rectangle 1541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3" name="Rectangle 1542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4" name="Rectangle 1543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5" name="Rectangle 1544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6" name="Rectangle 1545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7" name="Rectangle 1546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8" name="Rectangle 1547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49" name="Rectangle 1548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50" name="Rectangle 1549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51" name="Rectangle 1550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1" name="Group 1330"/>
              <p:cNvGrpSpPr/>
              <p:nvPr/>
            </p:nvGrpSpPr>
            <p:grpSpPr>
              <a:xfrm>
                <a:off x="-1097189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520" name="Rectangle 1519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1" name="Rectangle 1520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2" name="Rectangle 1521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3" name="Rectangle 1522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4" name="Rectangle 1523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5" name="Rectangle 1524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6" name="Rectangle 1525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7" name="Rectangle 1526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8" name="Rectangle 1527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29" name="Rectangle 1528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0" name="Rectangle 1529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1" name="Rectangle 1530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2" name="Rectangle 1531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3" name="Rectangle 1532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4" name="Rectangle 1533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35" name="Rectangle 1534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2" name="Group 1331"/>
              <p:cNvGrpSpPr/>
              <p:nvPr/>
            </p:nvGrpSpPr>
            <p:grpSpPr>
              <a:xfrm>
                <a:off x="-914309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504" name="Rectangle 150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5" name="Rectangle 150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6" name="Rectangle 150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7" name="Rectangle 150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8" name="Rectangle 150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9" name="Rectangle 150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0" name="Rectangle 150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1" name="Rectangle 151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2" name="Rectangle 151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3" name="Rectangle 151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4" name="Rectangle 151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5" name="Rectangle 151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6" name="Rectangle 151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7" name="Rectangle 151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8" name="Rectangle 151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19" name="Rectangle 151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3" name="Group 1332"/>
              <p:cNvGrpSpPr/>
              <p:nvPr/>
            </p:nvGrpSpPr>
            <p:grpSpPr>
              <a:xfrm>
                <a:off x="-731429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488" name="Rectangle 148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89" name="Rectangle 148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0" name="Rectangle 148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1" name="Rectangle 149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2" name="Rectangle 149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3" name="Rectangle 149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4" name="Rectangle 149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5" name="Rectangle 149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6" name="Rectangle 149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7" name="Rectangle 149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8" name="Rectangle 149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99" name="Rectangle 149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0" name="Rectangle 149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1" name="Rectangle 150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2" name="Rectangle 150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503" name="Rectangle 150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5" name="Group 1334"/>
              <p:cNvGrpSpPr/>
              <p:nvPr/>
            </p:nvGrpSpPr>
            <p:grpSpPr>
              <a:xfrm>
                <a:off x="182971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456" name="Rectangle 1455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7" name="Rectangle 1456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8" name="Rectangle 1457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9" name="Rectangle 1458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0" name="Rectangle 1459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1" name="Rectangle 1460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2" name="Rectangle 1461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3" name="Rectangle 1462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4" name="Rectangle 1463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5" name="Rectangle 1464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6" name="Rectangle 1465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7" name="Rectangle 1466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8" name="Rectangle 1467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69" name="Rectangle 1468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70" name="Rectangle 1469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71" name="Rectangle 1470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6" name="Group 1335"/>
              <p:cNvGrpSpPr/>
              <p:nvPr/>
            </p:nvGrpSpPr>
            <p:grpSpPr>
              <a:xfrm>
                <a:off x="365851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440" name="Rectangle 1439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1" name="Rectangle 1440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2" name="Rectangle 1441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3" name="Rectangle 1442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4" name="Rectangle 1443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5" name="Rectangle 1444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6" name="Rectangle 1445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7" name="Rectangle 1446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8" name="Rectangle 1447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49" name="Rectangle 1448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0" name="Rectangle 1449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1" name="Rectangle 1450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2" name="Rectangle 1451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3" name="Rectangle 1452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4" name="Rectangle 1453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55" name="Rectangle 1454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7" name="Group 1336"/>
              <p:cNvGrpSpPr/>
              <p:nvPr/>
            </p:nvGrpSpPr>
            <p:grpSpPr>
              <a:xfrm>
                <a:off x="548731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424" name="Rectangle 142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5" name="Rectangle 142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6" name="Rectangle 142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7" name="Rectangle 142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8" name="Rectangle 142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9" name="Rectangle 142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0" name="Rectangle 142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1" name="Rectangle 143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2" name="Rectangle 143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3" name="Rectangle 143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4" name="Rectangle 143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5" name="Rectangle 143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6" name="Rectangle 143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7" name="Rectangle 143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8" name="Rectangle 143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39" name="Rectangle 143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8" name="Group 1337"/>
              <p:cNvGrpSpPr/>
              <p:nvPr/>
            </p:nvGrpSpPr>
            <p:grpSpPr>
              <a:xfrm>
                <a:off x="731611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408" name="Rectangle 1407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9" name="Rectangle 1408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0" name="Rectangle 1409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1" name="Rectangle 1410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2" name="Rectangle 1411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3" name="Rectangle 1412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4" name="Rectangle 1413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5" name="Rectangle 1414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6" name="Rectangle 1415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7" name="Rectangle 1416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8" name="Rectangle 1417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19" name="Rectangle 1418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0" name="Rectangle 1419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1" name="Rectangle 1420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2" name="Rectangle 1421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23" name="Rectangle 1422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39" name="Group 1338"/>
              <p:cNvGrpSpPr/>
              <p:nvPr/>
            </p:nvGrpSpPr>
            <p:grpSpPr>
              <a:xfrm>
                <a:off x="914491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392" name="Rectangle 1391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3" name="Rectangle 1392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4" name="Rectangle 1393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5" name="Rectangle 1394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6" name="Rectangle 1395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7" name="Rectangle 1396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8" name="Rectangle 1397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9" name="Rectangle 1398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0" name="Rectangle 1399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1" name="Rectangle 1400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2" name="Rectangle 1401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3" name="Rectangle 1402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4" name="Rectangle 1403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5" name="Rectangle 1404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6" name="Rectangle 1405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07" name="Rectangle 1406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40" name="Group 1339"/>
              <p:cNvGrpSpPr/>
              <p:nvPr/>
            </p:nvGrpSpPr>
            <p:grpSpPr>
              <a:xfrm>
                <a:off x="1097371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376" name="Rectangle 1375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7" name="Rectangle 1376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8" name="Rectangle 1377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9" name="Rectangle 1378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0" name="Rectangle 1379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1" name="Rectangle 1380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2" name="Rectangle 1381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3" name="Rectangle 1382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4" name="Rectangle 1383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5" name="Rectangle 1384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6" name="Rectangle 1385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7" name="Rectangle 1386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8" name="Rectangle 1387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89" name="Rectangle 1388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0" name="Rectangle 1389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91" name="Rectangle 1390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41" name="Group 1340"/>
              <p:cNvGrpSpPr/>
              <p:nvPr/>
            </p:nvGrpSpPr>
            <p:grpSpPr>
              <a:xfrm>
                <a:off x="1280251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360" name="Rectangle 1359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1" name="Rectangle 1360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2" name="Rectangle 1361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3" name="Rectangle 1362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4" name="Rectangle 1363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5" name="Rectangle 1364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6" name="Rectangle 1365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7" name="Rectangle 1366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8" name="Rectangle 1367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69" name="Rectangle 1368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0" name="Rectangle 1369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1" name="Rectangle 1370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2" name="Rectangle 1371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3" name="Rectangle 1372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4" name="Rectangle 1373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75" name="Rectangle 1374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342" name="Group 1341"/>
              <p:cNvGrpSpPr/>
              <p:nvPr/>
            </p:nvGrpSpPr>
            <p:grpSpPr>
              <a:xfrm>
                <a:off x="-548549" y="3650277"/>
                <a:ext cx="182697" cy="2743079"/>
                <a:chOff x="3657600" y="2467843"/>
                <a:chExt cx="182697" cy="2743079"/>
              </a:xfrm>
              <a:scene3d>
                <a:camera prst="orthographicFront">
                  <a:rot lat="0" lon="0" rev="300000"/>
                </a:camera>
                <a:lightRig rig="threePt" dir="t"/>
              </a:scene3d>
            </p:grpSpPr>
            <p:sp>
              <p:nvSpPr>
                <p:cNvPr id="1344" name="Rectangle 1343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45" name="Rectangle 1344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46" name="Rectangle 1345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47" name="Rectangle 1346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48" name="Rectangle 1347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49" name="Rectangle 1348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0" name="Rectangle 1349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1" name="Rectangle 1350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2" name="Rectangle 1351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3" name="Rectangle 1352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4" name="Rectangle 1353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5" name="Rectangle 1354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6" name="Rectangle 1355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7" name="Rectangle 1356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8" name="Rectangle 1357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59" name="Rectangle 1358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1343" name="Oval 1342"/>
              <p:cNvSpPr>
                <a:spLocks noChangeAspect="1"/>
              </p:cNvSpPr>
              <p:nvPr/>
            </p:nvSpPr>
            <p:spPr bwMode="auto">
              <a:xfrm>
                <a:off x="-67570" y="4957869"/>
                <a:ext cx="128016" cy="1280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scene3d>
                <a:camera prst="orthographicFront">
                  <a:rot lat="0" lon="0" rev="300000"/>
                </a:camera>
                <a:lightRig rig="threePt" dir="t"/>
              </a:scene3d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197096" y="2560320"/>
              <a:ext cx="2925897" cy="2743079"/>
              <a:chOff x="-1462949" y="2898648"/>
              <a:chExt cx="2925897" cy="2743079"/>
            </a:xfrm>
          </p:grpSpPr>
          <p:grpSp>
            <p:nvGrpSpPr>
              <p:cNvPr id="1257" name="Group 1256"/>
              <p:cNvGrpSpPr/>
              <p:nvPr/>
            </p:nvGrpSpPr>
            <p:grpSpPr>
              <a:xfrm>
                <a:off x="-182083" y="2898648"/>
                <a:ext cx="184463" cy="2743079"/>
                <a:chOff x="345706" y="724457"/>
                <a:chExt cx="184463" cy="2743079"/>
              </a:xfrm>
            </p:grpSpPr>
            <p:sp>
              <p:nvSpPr>
                <p:cNvPr id="1258" name="Rectangle 1257"/>
                <p:cNvSpPr/>
                <p:nvPr/>
              </p:nvSpPr>
              <p:spPr bwMode="auto">
                <a:xfrm>
                  <a:off x="345706" y="99859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59" name="Rectangle 1258"/>
                <p:cNvSpPr/>
                <p:nvPr/>
              </p:nvSpPr>
              <p:spPr bwMode="auto">
                <a:xfrm>
                  <a:off x="345706" y="1180348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0" name="Rectangle 1259"/>
                <p:cNvSpPr/>
                <p:nvPr/>
              </p:nvSpPr>
              <p:spPr bwMode="auto">
                <a:xfrm>
                  <a:off x="345706" y="136398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1" name="Rectangle 1260"/>
                <p:cNvSpPr/>
                <p:nvPr/>
              </p:nvSpPr>
              <p:spPr bwMode="auto">
                <a:xfrm>
                  <a:off x="345706" y="154668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2" name="Rectangle 1261"/>
                <p:cNvSpPr/>
                <p:nvPr/>
              </p:nvSpPr>
              <p:spPr bwMode="auto">
                <a:xfrm>
                  <a:off x="347472" y="172938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3" name="Rectangle 1262"/>
                <p:cNvSpPr/>
                <p:nvPr/>
              </p:nvSpPr>
              <p:spPr bwMode="auto">
                <a:xfrm>
                  <a:off x="347472" y="1916116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4" name="Rectangle 1263"/>
                <p:cNvSpPr/>
                <p:nvPr/>
              </p:nvSpPr>
              <p:spPr bwMode="auto">
                <a:xfrm>
                  <a:off x="347472" y="2279958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5" name="Rectangle 1264"/>
                <p:cNvSpPr/>
                <p:nvPr/>
              </p:nvSpPr>
              <p:spPr bwMode="auto">
                <a:xfrm>
                  <a:off x="345706" y="246187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6" name="Rectangle 1265"/>
                <p:cNvSpPr/>
                <p:nvPr/>
              </p:nvSpPr>
              <p:spPr bwMode="auto">
                <a:xfrm>
                  <a:off x="345706" y="26428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7" name="Rectangle 1266"/>
                <p:cNvSpPr/>
                <p:nvPr/>
              </p:nvSpPr>
              <p:spPr bwMode="auto">
                <a:xfrm>
                  <a:off x="345706" y="282556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8" name="Rectangle 1267"/>
                <p:cNvSpPr/>
                <p:nvPr/>
              </p:nvSpPr>
              <p:spPr bwMode="auto">
                <a:xfrm>
                  <a:off x="345706" y="300826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69" name="Rectangle 1268"/>
                <p:cNvSpPr/>
                <p:nvPr/>
              </p:nvSpPr>
              <p:spPr bwMode="auto">
                <a:xfrm>
                  <a:off x="345706" y="3190961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0" name="Rectangle 1269"/>
                <p:cNvSpPr/>
                <p:nvPr/>
              </p:nvSpPr>
              <p:spPr bwMode="auto">
                <a:xfrm>
                  <a:off x="345706" y="81589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1" name="Rectangle 1270"/>
                <p:cNvSpPr/>
                <p:nvPr/>
              </p:nvSpPr>
              <p:spPr bwMode="auto">
                <a:xfrm>
                  <a:off x="345706" y="724457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2" name="Rectangle 1271"/>
                <p:cNvSpPr/>
                <p:nvPr/>
              </p:nvSpPr>
              <p:spPr bwMode="auto">
                <a:xfrm>
                  <a:off x="345706" y="3376096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3" name="Rectangle 1272"/>
                <p:cNvSpPr/>
                <p:nvPr/>
              </p:nvSpPr>
              <p:spPr bwMode="auto">
                <a:xfrm>
                  <a:off x="347472" y="219456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4" name="Rectangle 1273"/>
                <p:cNvSpPr/>
                <p:nvPr/>
              </p:nvSpPr>
              <p:spPr bwMode="auto">
                <a:xfrm>
                  <a:off x="347472" y="2008015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5" name="Rectangle 1274"/>
                <p:cNvSpPr/>
                <p:nvPr/>
              </p:nvSpPr>
              <p:spPr bwMode="auto">
                <a:xfrm>
                  <a:off x="347472" y="210312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276" name="Group 1275"/>
              <p:cNvGrpSpPr/>
              <p:nvPr/>
            </p:nvGrpSpPr>
            <p:grpSpPr>
              <a:xfrm>
                <a:off x="797" y="2898648"/>
                <a:ext cx="184463" cy="2743079"/>
                <a:chOff x="345706" y="724457"/>
                <a:chExt cx="184463" cy="2743079"/>
              </a:xfrm>
            </p:grpSpPr>
            <p:sp>
              <p:nvSpPr>
                <p:cNvPr id="1277" name="Rectangle 1276"/>
                <p:cNvSpPr/>
                <p:nvPr/>
              </p:nvSpPr>
              <p:spPr bwMode="auto">
                <a:xfrm>
                  <a:off x="345706" y="99859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8" name="Rectangle 1277"/>
                <p:cNvSpPr/>
                <p:nvPr/>
              </p:nvSpPr>
              <p:spPr bwMode="auto">
                <a:xfrm>
                  <a:off x="345706" y="1180348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9" name="Rectangle 1278"/>
                <p:cNvSpPr/>
                <p:nvPr/>
              </p:nvSpPr>
              <p:spPr bwMode="auto">
                <a:xfrm>
                  <a:off x="345706" y="136398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0" name="Rectangle 1279"/>
                <p:cNvSpPr/>
                <p:nvPr/>
              </p:nvSpPr>
              <p:spPr bwMode="auto">
                <a:xfrm>
                  <a:off x="345706" y="154668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1" name="Rectangle 1280"/>
                <p:cNvSpPr/>
                <p:nvPr/>
              </p:nvSpPr>
              <p:spPr bwMode="auto">
                <a:xfrm>
                  <a:off x="347472" y="172938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2" name="Rectangle 1281"/>
                <p:cNvSpPr/>
                <p:nvPr/>
              </p:nvSpPr>
              <p:spPr bwMode="auto">
                <a:xfrm>
                  <a:off x="347472" y="1916116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3" name="Rectangle 1282"/>
                <p:cNvSpPr/>
                <p:nvPr/>
              </p:nvSpPr>
              <p:spPr bwMode="auto">
                <a:xfrm>
                  <a:off x="347472" y="2279958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4" name="Rectangle 1283"/>
                <p:cNvSpPr/>
                <p:nvPr/>
              </p:nvSpPr>
              <p:spPr bwMode="auto">
                <a:xfrm>
                  <a:off x="345706" y="246187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5" name="Rectangle 1284"/>
                <p:cNvSpPr/>
                <p:nvPr/>
              </p:nvSpPr>
              <p:spPr bwMode="auto">
                <a:xfrm>
                  <a:off x="345706" y="26428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6" name="Rectangle 1285"/>
                <p:cNvSpPr/>
                <p:nvPr/>
              </p:nvSpPr>
              <p:spPr bwMode="auto">
                <a:xfrm>
                  <a:off x="345706" y="2825566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7" name="Rectangle 1286"/>
                <p:cNvSpPr/>
                <p:nvPr/>
              </p:nvSpPr>
              <p:spPr bwMode="auto">
                <a:xfrm>
                  <a:off x="345706" y="300826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8" name="Rectangle 1287"/>
                <p:cNvSpPr/>
                <p:nvPr/>
              </p:nvSpPr>
              <p:spPr bwMode="auto">
                <a:xfrm>
                  <a:off x="345706" y="3190961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89" name="Rectangle 1288"/>
                <p:cNvSpPr/>
                <p:nvPr/>
              </p:nvSpPr>
              <p:spPr bwMode="auto">
                <a:xfrm>
                  <a:off x="345706" y="81589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90" name="Rectangle 1289"/>
                <p:cNvSpPr/>
                <p:nvPr/>
              </p:nvSpPr>
              <p:spPr bwMode="auto">
                <a:xfrm>
                  <a:off x="345706" y="724457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91" name="Rectangle 1290"/>
                <p:cNvSpPr/>
                <p:nvPr/>
              </p:nvSpPr>
              <p:spPr bwMode="auto">
                <a:xfrm>
                  <a:off x="345706" y="3376096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92" name="Rectangle 1291"/>
                <p:cNvSpPr/>
                <p:nvPr/>
              </p:nvSpPr>
              <p:spPr bwMode="auto">
                <a:xfrm>
                  <a:off x="347472" y="219456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93" name="Rectangle 1292"/>
                <p:cNvSpPr/>
                <p:nvPr/>
              </p:nvSpPr>
              <p:spPr bwMode="auto">
                <a:xfrm>
                  <a:off x="347472" y="2008015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94" name="Rectangle 1293"/>
                <p:cNvSpPr/>
                <p:nvPr/>
              </p:nvSpPr>
              <p:spPr bwMode="auto">
                <a:xfrm>
                  <a:off x="347472" y="2103120"/>
                  <a:ext cx="182697" cy="91440"/>
                </a:xfrm>
                <a:prstGeom prst="rect">
                  <a:avLst/>
                </a:prstGeom>
                <a:solidFill>
                  <a:schemeClr val="tx2">
                    <a:lumMod val="25000"/>
                    <a:lumOff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45" name="Group 744"/>
              <p:cNvGrpSpPr/>
              <p:nvPr/>
            </p:nvGrpSpPr>
            <p:grpSpPr>
              <a:xfrm>
                <a:off x="-1462949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1019" name="Rectangle 1018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0" name="Rectangle 1019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1" name="Rectangle 1020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2" name="Rectangle 1021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3" name="Rectangle 1022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4" name="Rectangle 1023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5" name="Rectangle 1024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6" name="Rectangle 1025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7" name="Rectangle 1026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8" name="Rectangle 1027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29" name="Rectangle 1028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30" name="Rectangle 1029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31" name="Rectangle 1030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32" name="Rectangle 1031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33" name="Rectangle 1032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34" name="Rectangle 1033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46" name="Group 745"/>
              <p:cNvGrpSpPr/>
              <p:nvPr/>
            </p:nvGrpSpPr>
            <p:grpSpPr>
              <a:xfrm>
                <a:off x="-365669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1003" name="Rectangle 1002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04" name="Rectangle 1003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05" name="Rectangle 1004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06" name="Rectangle 1005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07" name="Rectangle 1006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08" name="Rectangle 1007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09" name="Rectangle 1008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0" name="Rectangle 1009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1" name="Rectangle 1010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2" name="Rectangle 1011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3" name="Rectangle 1012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4" name="Rectangle 1013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5" name="Rectangle 1014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6" name="Rectangle 1015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7" name="Rectangle 1016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18" name="Rectangle 1017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48" name="Group 747"/>
              <p:cNvGrpSpPr/>
              <p:nvPr/>
            </p:nvGrpSpPr>
            <p:grpSpPr>
              <a:xfrm>
                <a:off x="-1280069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971" name="Rectangle 970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2" name="Rectangle 971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3" name="Rectangle 972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4" name="Rectangle 973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5" name="Rectangle 974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6" name="Rectangle 975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7" name="Rectangle 976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8" name="Rectangle 977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9" name="Rectangle 978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80" name="Rectangle 979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81" name="Rectangle 980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82" name="Rectangle 981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83" name="Rectangle 982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84" name="Rectangle 983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85" name="Rectangle 984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86" name="Rectangle 985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49" name="Group 748"/>
              <p:cNvGrpSpPr/>
              <p:nvPr/>
            </p:nvGrpSpPr>
            <p:grpSpPr>
              <a:xfrm>
                <a:off x="-1097189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955" name="Rectangle 954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6" name="Rectangle 955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7" name="Rectangle 956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8" name="Rectangle 957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9" name="Rectangle 958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0" name="Rectangle 959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1" name="Rectangle 960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2" name="Rectangle 961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3" name="Rectangle 962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4" name="Rectangle 963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5" name="Rectangle 964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6" name="Rectangle 965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7" name="Rectangle 966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8" name="Rectangle 967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69" name="Rectangle 968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70" name="Rectangle 969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0" name="Group 749"/>
              <p:cNvGrpSpPr/>
              <p:nvPr/>
            </p:nvGrpSpPr>
            <p:grpSpPr>
              <a:xfrm>
                <a:off x="-914309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939" name="Rectangle 938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0" name="Rectangle 939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1" name="Rectangle 940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2" name="Rectangle 941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3" name="Rectangle 942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4" name="Rectangle 943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5" name="Rectangle 944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6" name="Rectangle 945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7" name="Rectangle 946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8" name="Rectangle 947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9" name="Rectangle 948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0" name="Rectangle 949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1" name="Rectangle 950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2" name="Rectangle 951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3" name="Rectangle 952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4" name="Rectangle 953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1" name="Group 750"/>
              <p:cNvGrpSpPr/>
              <p:nvPr/>
            </p:nvGrpSpPr>
            <p:grpSpPr>
              <a:xfrm>
                <a:off x="-731429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923" name="Rectangle 922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24" name="Rectangle 923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25" name="Rectangle 924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26" name="Rectangle 925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27" name="Rectangle 926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28" name="Rectangle 927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29" name="Rectangle 928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0" name="Rectangle 929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1" name="Rectangle 930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2" name="Rectangle 931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3" name="Rectangle 932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4" name="Rectangle 933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5" name="Rectangle 934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6" name="Rectangle 935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7" name="Rectangle 936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8" name="Rectangle 937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3" name="Group 752"/>
              <p:cNvGrpSpPr/>
              <p:nvPr/>
            </p:nvGrpSpPr>
            <p:grpSpPr>
              <a:xfrm>
                <a:off x="182971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891" name="Rectangle 890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2" name="Rectangle 891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3" name="Rectangle 892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4" name="Rectangle 893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5" name="Rectangle 894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6" name="Rectangle 895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7" name="Rectangle 896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8" name="Rectangle 897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9" name="Rectangle 898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00" name="Rectangle 899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01" name="Rectangle 900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02" name="Rectangle 901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03" name="Rectangle 902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04" name="Rectangle 903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05" name="Rectangle 904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06" name="Rectangle 905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4" name="Group 753"/>
              <p:cNvGrpSpPr/>
              <p:nvPr/>
            </p:nvGrpSpPr>
            <p:grpSpPr>
              <a:xfrm>
                <a:off x="365851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875" name="Rectangle 874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6" name="Rectangle 875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7" name="Rectangle 876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8" name="Rectangle 877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9" name="Rectangle 878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0" name="Rectangle 879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1" name="Rectangle 880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2" name="Rectangle 881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3" name="Rectangle 882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4" name="Rectangle 883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5" name="Rectangle 884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6" name="Rectangle 885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7" name="Rectangle 886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8" name="Rectangle 887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89" name="Rectangle 888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90" name="Rectangle 889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5" name="Group 754"/>
              <p:cNvGrpSpPr/>
              <p:nvPr/>
            </p:nvGrpSpPr>
            <p:grpSpPr>
              <a:xfrm>
                <a:off x="548731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859" name="Rectangle 858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0" name="Rectangle 859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1" name="Rectangle 860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2" name="Rectangle 861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3" name="Rectangle 862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4" name="Rectangle 863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5" name="Rectangle 864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6" name="Rectangle 865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7" name="Rectangle 866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8" name="Rectangle 867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69" name="Rectangle 868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0" name="Rectangle 869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1" name="Rectangle 870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2" name="Rectangle 871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3" name="Rectangle 872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4" name="Rectangle 873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6" name="Group 755"/>
              <p:cNvGrpSpPr/>
              <p:nvPr/>
            </p:nvGrpSpPr>
            <p:grpSpPr>
              <a:xfrm>
                <a:off x="731611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843" name="Rectangle 842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4" name="Rectangle 843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5" name="Rectangle 844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6" name="Rectangle 845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7" name="Rectangle 846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8" name="Rectangle 847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9" name="Rectangle 848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0" name="Rectangle 849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1" name="Rectangle 850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2" name="Rectangle 851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3" name="Rectangle 852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4" name="Rectangle 853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5" name="Rectangle 854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6" name="Rectangle 855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7" name="Rectangle 856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58" name="Rectangle 857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7" name="Group 756"/>
              <p:cNvGrpSpPr/>
              <p:nvPr/>
            </p:nvGrpSpPr>
            <p:grpSpPr>
              <a:xfrm>
                <a:off x="914491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827" name="Rectangle 826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8" name="Rectangle 827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9" name="Rectangle 828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0" name="Rectangle 829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1" name="Rectangle 830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2" name="Rectangle 831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3" name="Rectangle 832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4" name="Rectangle 833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5" name="Rectangle 834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6" name="Rectangle 835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7" name="Rectangle 836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8" name="Rectangle 837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39" name="Rectangle 838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0" name="Rectangle 839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1" name="Rectangle 840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42" name="Rectangle 841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8" name="Group 757"/>
              <p:cNvGrpSpPr/>
              <p:nvPr/>
            </p:nvGrpSpPr>
            <p:grpSpPr>
              <a:xfrm>
                <a:off x="1097371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811" name="Rectangle 810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2" name="Rectangle 811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3" name="Rectangle 812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4" name="Rectangle 813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5" name="Rectangle 814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6" name="Rectangle 815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7" name="Rectangle 816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8" name="Rectangle 817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9" name="Rectangle 818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0" name="Rectangle 819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1" name="Rectangle 820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2" name="Rectangle 821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3" name="Rectangle 822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4" name="Rectangle 823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5" name="Rectangle 824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26" name="Rectangle 825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59" name="Group 758"/>
              <p:cNvGrpSpPr/>
              <p:nvPr/>
            </p:nvGrpSpPr>
            <p:grpSpPr>
              <a:xfrm>
                <a:off x="1280251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795" name="Rectangle 794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96" name="Rectangle 795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97" name="Rectangle 796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98" name="Rectangle 797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99" name="Rectangle 798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0" name="Rectangle 799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1" name="Rectangle 800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2" name="Rectangle 801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3" name="Rectangle 802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4" name="Rectangle 803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5" name="Rectangle 804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6" name="Rectangle 805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7" name="Rectangle 806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8" name="Rectangle 807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09" name="Rectangle 808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0" name="Rectangle 809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761" name="Group 760"/>
              <p:cNvGrpSpPr/>
              <p:nvPr/>
            </p:nvGrpSpPr>
            <p:grpSpPr>
              <a:xfrm>
                <a:off x="-548549" y="2898648"/>
                <a:ext cx="182697" cy="2743079"/>
                <a:chOff x="3657600" y="2467843"/>
                <a:chExt cx="182697" cy="2743079"/>
              </a:xfrm>
            </p:grpSpPr>
            <p:sp>
              <p:nvSpPr>
                <p:cNvPr id="763" name="Rectangle 762"/>
                <p:cNvSpPr/>
                <p:nvPr/>
              </p:nvSpPr>
              <p:spPr bwMode="auto">
                <a:xfrm>
                  <a:off x="3657600" y="274198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64" name="Rectangle 763"/>
                <p:cNvSpPr/>
                <p:nvPr/>
              </p:nvSpPr>
              <p:spPr bwMode="auto">
                <a:xfrm>
                  <a:off x="3657600" y="292373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65" name="Rectangle 764"/>
                <p:cNvSpPr/>
                <p:nvPr/>
              </p:nvSpPr>
              <p:spPr bwMode="auto">
                <a:xfrm>
                  <a:off x="3657600" y="310737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66" name="Rectangle 765"/>
                <p:cNvSpPr/>
                <p:nvPr/>
              </p:nvSpPr>
              <p:spPr bwMode="auto">
                <a:xfrm>
                  <a:off x="3657600" y="329007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67" name="Rectangle 766"/>
                <p:cNvSpPr/>
                <p:nvPr/>
              </p:nvSpPr>
              <p:spPr bwMode="auto">
                <a:xfrm>
                  <a:off x="3657600" y="3472769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68" name="Rectangle 767"/>
                <p:cNvSpPr/>
                <p:nvPr/>
              </p:nvSpPr>
              <p:spPr bwMode="auto">
                <a:xfrm>
                  <a:off x="3657600" y="365950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69" name="Rectangle 768"/>
                <p:cNvSpPr/>
                <p:nvPr/>
              </p:nvSpPr>
              <p:spPr bwMode="auto">
                <a:xfrm>
                  <a:off x="3657600" y="384142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0" name="Rectangle 769"/>
                <p:cNvSpPr/>
                <p:nvPr/>
              </p:nvSpPr>
              <p:spPr bwMode="auto">
                <a:xfrm>
                  <a:off x="3657600" y="4023344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1" name="Rectangle 770"/>
                <p:cNvSpPr/>
                <p:nvPr/>
              </p:nvSpPr>
              <p:spPr bwMode="auto">
                <a:xfrm>
                  <a:off x="3657600" y="420526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2" name="Rectangle 771"/>
                <p:cNvSpPr/>
                <p:nvPr/>
              </p:nvSpPr>
              <p:spPr bwMode="auto">
                <a:xfrm>
                  <a:off x="3657600" y="4386255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3" name="Rectangle 772"/>
                <p:cNvSpPr/>
                <p:nvPr/>
              </p:nvSpPr>
              <p:spPr bwMode="auto">
                <a:xfrm>
                  <a:off x="3657600" y="4568952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4" name="Rectangle 773"/>
                <p:cNvSpPr/>
                <p:nvPr/>
              </p:nvSpPr>
              <p:spPr bwMode="auto">
                <a:xfrm>
                  <a:off x="3657600" y="4751650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5" name="Rectangle 774"/>
                <p:cNvSpPr/>
                <p:nvPr/>
              </p:nvSpPr>
              <p:spPr bwMode="auto">
                <a:xfrm>
                  <a:off x="3657600" y="4934347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6" name="Rectangle 775"/>
                <p:cNvSpPr/>
                <p:nvPr/>
              </p:nvSpPr>
              <p:spPr bwMode="auto">
                <a:xfrm>
                  <a:off x="3657600" y="2559283"/>
                  <a:ext cx="182697" cy="182697"/>
                </a:xfrm>
                <a:prstGeom prst="rect">
                  <a:avLst/>
                </a:prstGeom>
                <a:solidFill>
                  <a:srgbClr val="00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7" name="Rectangle 776"/>
                <p:cNvSpPr/>
                <p:nvPr/>
              </p:nvSpPr>
              <p:spPr bwMode="auto">
                <a:xfrm>
                  <a:off x="3657600" y="2467843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8" name="Rectangle 777"/>
                <p:cNvSpPr/>
                <p:nvPr/>
              </p:nvSpPr>
              <p:spPr bwMode="auto">
                <a:xfrm>
                  <a:off x="3657600" y="5119482"/>
                  <a:ext cx="182697" cy="91440"/>
                </a:xfrm>
                <a:prstGeom prst="rect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vert="horz" wrap="none" lIns="0" tIns="0" rIns="0" bIns="0" numCol="1" rtlCol="0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762" name="Oval 761"/>
              <p:cNvSpPr>
                <a:spLocks noChangeAspect="1"/>
              </p:cNvSpPr>
              <p:nvPr/>
            </p:nvSpPr>
            <p:spPr bwMode="auto">
              <a:xfrm>
                <a:off x="-67570" y="4212248"/>
                <a:ext cx="128016" cy="1280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1913" name="Straight Connector 1912"/>
            <p:cNvCxnSpPr/>
            <p:nvPr/>
          </p:nvCxnSpPr>
          <p:spPr bwMode="auto">
            <a:xfrm flipH="1">
              <a:off x="5647015" y="3858669"/>
              <a:ext cx="1882170" cy="2505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914" name="Straight Connector 1913"/>
            <p:cNvCxnSpPr/>
            <p:nvPr/>
          </p:nvCxnSpPr>
          <p:spPr bwMode="auto">
            <a:xfrm flipH="1">
              <a:off x="5647015" y="4002319"/>
              <a:ext cx="1882170" cy="2756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915" name="TextBox 1914"/>
            <p:cNvSpPr txBox="1"/>
            <p:nvPr/>
          </p:nvSpPr>
          <p:spPr>
            <a:xfrm>
              <a:off x="7164854" y="3780952"/>
              <a:ext cx="731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0000FF"/>
                  </a:solidFill>
                </a:rPr>
                <a:t>66.8 mm</a:t>
              </a:r>
              <a:endParaRPr lang="en-US" sz="1050" dirty="0">
                <a:solidFill>
                  <a:srgbClr val="0000FF"/>
                </a:solidFill>
              </a:endParaRPr>
            </a:p>
          </p:txBody>
        </p:sp>
        <p:cxnSp>
          <p:nvCxnSpPr>
            <p:cNvPr id="1920" name="Straight Arrow Connector 1919"/>
            <p:cNvCxnSpPr/>
            <p:nvPr/>
          </p:nvCxnSpPr>
          <p:spPr bwMode="auto">
            <a:xfrm>
              <a:off x="7490780" y="3548436"/>
              <a:ext cx="1313" cy="303019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923" name="Straight Arrow Connector 1922"/>
            <p:cNvCxnSpPr/>
            <p:nvPr/>
          </p:nvCxnSpPr>
          <p:spPr bwMode="auto">
            <a:xfrm flipV="1">
              <a:off x="7492093" y="4000854"/>
              <a:ext cx="0" cy="273056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926" name="Straight Connector 1925"/>
            <p:cNvCxnSpPr/>
            <p:nvPr/>
          </p:nvCxnSpPr>
          <p:spPr bwMode="auto">
            <a:xfrm flipH="1">
              <a:off x="7144810" y="2663656"/>
              <a:ext cx="1152475" cy="0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928" name="TextBox 1927"/>
            <p:cNvSpPr txBox="1"/>
            <p:nvPr/>
          </p:nvSpPr>
          <p:spPr>
            <a:xfrm rot="16200000">
              <a:off x="7716011" y="3812676"/>
              <a:ext cx="7473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0000FF"/>
                  </a:solidFill>
                </a:rPr>
                <a:t>1346 mm</a:t>
              </a:r>
              <a:endParaRPr lang="en-US" sz="1050" dirty="0">
                <a:solidFill>
                  <a:srgbClr val="0000FF"/>
                </a:solidFill>
              </a:endParaRPr>
            </a:p>
          </p:txBody>
        </p:sp>
        <p:cxnSp>
          <p:nvCxnSpPr>
            <p:cNvPr id="1929" name="Straight Arrow Connector 1928"/>
            <p:cNvCxnSpPr/>
            <p:nvPr/>
          </p:nvCxnSpPr>
          <p:spPr bwMode="auto">
            <a:xfrm>
              <a:off x="8258880" y="2660900"/>
              <a:ext cx="1313" cy="2579894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triangle" w="med" len="lg"/>
              <a:tailEnd type="triangle" w="med" len="lg"/>
            </a:ln>
            <a:effectLst/>
          </p:spPr>
        </p:cxnSp>
        <p:cxnSp>
          <p:nvCxnSpPr>
            <p:cNvPr id="1933" name="Straight Connector 1932"/>
            <p:cNvCxnSpPr/>
            <p:nvPr/>
          </p:nvCxnSpPr>
          <p:spPr bwMode="auto">
            <a:xfrm flipH="1">
              <a:off x="7144810" y="5212722"/>
              <a:ext cx="1152475" cy="0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934" name="Straight Connector 1933"/>
            <p:cNvCxnSpPr/>
            <p:nvPr/>
          </p:nvCxnSpPr>
          <p:spPr bwMode="auto">
            <a:xfrm>
              <a:off x="4187950" y="5240794"/>
              <a:ext cx="1" cy="476732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936" name="Straight Connector 1935"/>
            <p:cNvCxnSpPr/>
            <p:nvPr/>
          </p:nvCxnSpPr>
          <p:spPr bwMode="auto">
            <a:xfrm>
              <a:off x="7118259" y="5300496"/>
              <a:ext cx="1" cy="476732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937" name="Straight Arrow Connector 1936"/>
            <p:cNvCxnSpPr/>
            <p:nvPr/>
          </p:nvCxnSpPr>
          <p:spPr bwMode="auto">
            <a:xfrm flipH="1">
              <a:off x="4187952" y="5694895"/>
              <a:ext cx="293031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triangle" w="med" len="lg"/>
              <a:tailEnd type="triangle" w="med" len="lg"/>
            </a:ln>
            <a:effectLst/>
          </p:spPr>
        </p:cxnSp>
        <p:cxnSp>
          <p:nvCxnSpPr>
            <p:cNvPr id="1943" name="Straight Arrow Connector 1942"/>
            <p:cNvCxnSpPr/>
            <p:nvPr/>
          </p:nvCxnSpPr>
          <p:spPr bwMode="auto">
            <a:xfrm flipH="1">
              <a:off x="1943285" y="1235694"/>
              <a:ext cx="3237483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triangle" w="med" len="lg"/>
              <a:tailEnd type="triangle" w="med" len="lg"/>
            </a:ln>
            <a:effectLst/>
          </p:spPr>
        </p:cxnSp>
        <p:cxnSp>
          <p:nvCxnSpPr>
            <p:cNvPr id="1945" name="Straight Connector 1944"/>
            <p:cNvCxnSpPr/>
            <p:nvPr/>
          </p:nvCxnSpPr>
          <p:spPr bwMode="auto">
            <a:xfrm flipH="1">
              <a:off x="1922055" y="1193574"/>
              <a:ext cx="913" cy="238366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948" name="TextBox 1947"/>
            <p:cNvSpPr txBox="1"/>
            <p:nvPr/>
          </p:nvSpPr>
          <p:spPr>
            <a:xfrm rot="1622531">
              <a:off x="2621911" y="4977953"/>
              <a:ext cx="67197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0000FF"/>
                  </a:solidFill>
                </a:rPr>
                <a:t>315 mm</a:t>
              </a:r>
              <a:endParaRPr lang="en-US" sz="1050" dirty="0">
                <a:solidFill>
                  <a:srgbClr val="0000FF"/>
                </a:solidFill>
              </a:endParaRPr>
            </a:p>
          </p:txBody>
        </p:sp>
        <p:cxnSp>
          <p:nvCxnSpPr>
            <p:cNvPr id="1949" name="Straight Arrow Connector 1948"/>
            <p:cNvCxnSpPr/>
            <p:nvPr/>
          </p:nvCxnSpPr>
          <p:spPr bwMode="auto">
            <a:xfrm flipH="1" flipV="1">
              <a:off x="1692110" y="4642702"/>
              <a:ext cx="2265410" cy="1090598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triangle" w="med" len="lg"/>
              <a:tailEnd type="triangle" w="med" len="lg"/>
            </a:ln>
            <a:effectLst/>
          </p:spPr>
        </p:cxnSp>
        <p:cxnSp>
          <p:nvCxnSpPr>
            <p:cNvPr id="1960" name="Straight Connector 1959"/>
            <p:cNvCxnSpPr/>
            <p:nvPr/>
          </p:nvCxnSpPr>
          <p:spPr bwMode="auto">
            <a:xfrm flipH="1">
              <a:off x="3953345" y="5300496"/>
              <a:ext cx="234605" cy="448541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961" name="TextBox 1960"/>
            <p:cNvSpPr txBox="1"/>
            <p:nvPr/>
          </p:nvSpPr>
          <p:spPr>
            <a:xfrm>
              <a:off x="5284423" y="5402983"/>
              <a:ext cx="7473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0000FF"/>
                  </a:solidFill>
                </a:rPr>
                <a:t>1538 mm</a:t>
              </a:r>
              <a:endParaRPr lang="en-US" sz="1050" dirty="0">
                <a:solidFill>
                  <a:srgbClr val="0000FF"/>
                </a:solidFill>
              </a:endParaRPr>
            </a:p>
          </p:txBody>
        </p:sp>
        <p:sp>
          <p:nvSpPr>
            <p:cNvPr id="1962" name="TextBox 1961"/>
            <p:cNvSpPr txBox="1"/>
            <p:nvPr/>
          </p:nvSpPr>
          <p:spPr>
            <a:xfrm>
              <a:off x="3287010" y="985999"/>
              <a:ext cx="7473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0000FF"/>
                  </a:solidFill>
                </a:rPr>
                <a:t>1731 mm</a:t>
              </a:r>
              <a:endParaRPr lang="en-US" sz="1050" dirty="0">
                <a:solidFill>
                  <a:srgbClr val="0000FF"/>
                </a:solidFill>
              </a:endParaRPr>
            </a:p>
          </p:txBody>
        </p:sp>
        <p:cxnSp>
          <p:nvCxnSpPr>
            <p:cNvPr id="1964" name="Straight Connector 1963"/>
            <p:cNvCxnSpPr/>
            <p:nvPr/>
          </p:nvCxnSpPr>
          <p:spPr bwMode="auto">
            <a:xfrm flipH="1">
              <a:off x="5195026" y="1201510"/>
              <a:ext cx="913" cy="238366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966" name="Straight Connector 1965"/>
            <p:cNvCxnSpPr/>
            <p:nvPr/>
          </p:nvCxnSpPr>
          <p:spPr bwMode="auto">
            <a:xfrm flipH="1">
              <a:off x="1691625" y="4197100"/>
              <a:ext cx="234605" cy="448541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967" name="TextBox 1966"/>
            <p:cNvSpPr txBox="1"/>
            <p:nvPr/>
          </p:nvSpPr>
          <p:spPr>
            <a:xfrm>
              <a:off x="5219581" y="1101013"/>
              <a:ext cx="884056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UTbX</a:t>
              </a:r>
              <a:endParaRPr lang="en-US" sz="1600" dirty="0"/>
            </a:p>
          </p:txBody>
        </p:sp>
        <p:sp>
          <p:nvSpPr>
            <p:cNvPr id="1968" name="TextBox 1967"/>
            <p:cNvSpPr txBox="1"/>
            <p:nvPr/>
          </p:nvSpPr>
          <p:spPr>
            <a:xfrm>
              <a:off x="6530655" y="1983108"/>
              <a:ext cx="869629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UTaU</a:t>
              </a:r>
              <a:endParaRPr lang="en-US" sz="1600" dirty="0"/>
            </a:p>
          </p:txBody>
        </p:sp>
        <p:sp>
          <p:nvSpPr>
            <p:cNvPr id="1969" name="TextBox 1968"/>
            <p:cNvSpPr txBox="1"/>
            <p:nvPr/>
          </p:nvSpPr>
          <p:spPr>
            <a:xfrm>
              <a:off x="5800960" y="1408253"/>
              <a:ext cx="884056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UTbV</a:t>
              </a:r>
              <a:endParaRPr lang="en-US" sz="1600" dirty="0"/>
            </a:p>
          </p:txBody>
        </p:sp>
        <p:sp>
          <p:nvSpPr>
            <p:cNvPr id="1970" name="TextBox 1969"/>
            <p:cNvSpPr txBox="1"/>
            <p:nvPr/>
          </p:nvSpPr>
          <p:spPr>
            <a:xfrm>
              <a:off x="7183540" y="2276850"/>
              <a:ext cx="855604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UTaX</a:t>
              </a:r>
              <a:endParaRPr lang="en-US" sz="1600" dirty="0"/>
            </a:p>
          </p:txBody>
        </p:sp>
      </p:grpSp>
      <p:graphicFrame>
        <p:nvGraphicFramePr>
          <p:cNvPr id="1237" name="Table 1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4283500"/>
              </p:ext>
            </p:extLst>
          </p:nvPr>
        </p:nvGraphicFramePr>
        <p:xfrm>
          <a:off x="838107" y="762000"/>
          <a:ext cx="2672397" cy="137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64578"/>
                <a:gridCol w="539115"/>
                <a:gridCol w="534352"/>
                <a:gridCol w="534352"/>
              </a:tblGrid>
              <a:tr h="25279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Sensor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9900"/>
                          </a:solidFill>
                          <a:latin typeface="Arial" pitchFamily="34" charset="0"/>
                          <a:cs typeface="Arial" pitchFamily="34" charset="0"/>
                          <a:sym typeface="Webdings"/>
                        </a:rPr>
                        <a:t></a:t>
                      </a:r>
                      <a:endParaRPr lang="en-US" sz="1200" dirty="0">
                        <a:solidFill>
                          <a:srgbClr val="0099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  <a:sym typeface="Webdings"/>
                        </a:rPr>
                        <a:t></a:t>
                      </a:r>
                      <a:endParaRPr lang="en-US" sz="12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2">
                              <a:lumMod val="25000"/>
                              <a:lumOff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  <a:sym typeface="Webdings"/>
                        </a:rPr>
                        <a:t></a:t>
                      </a:r>
                      <a:endParaRPr lang="en-US" sz="1200" dirty="0" smtClean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63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Pitch (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itchFamily="34" charset="0"/>
                        </a:rPr>
                        <a:t>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~190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~95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~95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63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Length (mm)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~100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~100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~50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63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Strips/sensor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512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1024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1024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63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ASICs/sensor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38800" y="990600"/>
            <a:ext cx="33528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 smtClean="0"/>
              <a:t>UT detector consists of 4 planes at Z locations similar to that of TT. The middle two planes are at ±5</a:t>
            </a:r>
            <a:r>
              <a:rPr lang="en-US" sz="1400" dirty="0" smtClean="0">
                <a:sym typeface="Symbol"/>
              </a:rPr>
              <a:t>.</a:t>
            </a:r>
            <a:endParaRPr lang="en-US" sz="1400" dirty="0" smtClean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 smtClean="0"/>
              <a:t>Each plane has 16 or 18 modules stretching from top to bottom.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 smtClean="0"/>
              <a:t>There are 14 or 16 sensors per module mounted on both sides alternatively for overlaps.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</a:t>
            </a:r>
            <a:r>
              <a:rPr lang="en-US" sz="1400" dirty="0" smtClean="0"/>
              <a:t>trips of UT sensor are vertical, pitch=190, 95 </a:t>
            </a:r>
            <a:r>
              <a:rPr lang="en-US" sz="1400" dirty="0" smtClean="0">
                <a:latin typeface="Symbol" panose="05050102010706020507" pitchFamily="18" charset="2"/>
              </a:rPr>
              <a:t>m</a:t>
            </a:r>
            <a:r>
              <a:rPr lang="en-US" sz="1400" dirty="0" smtClean="0"/>
              <a:t>m, length=5,10 cm.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 smtClean="0"/>
              <a:t>Analog signals are digitized by SALT ASICs at the sensor proximity. Each ASIC handles128 strips.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 smtClean="0"/>
              <a:t>Digital data are sent to the ends of modules via flex data cable as and further via optical fiber.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sz="1400" dirty="0" smtClean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 smtClean="0"/>
              <a:t>In total there are 68 modules, 968 sensors, and 4192 ASICs. </a:t>
            </a:r>
            <a:endParaRPr lang="en-US" sz="1400" dirty="0"/>
          </a:p>
        </p:txBody>
      </p:sp>
      <p:sp>
        <p:nvSpPr>
          <p:cNvPr id="1295" name="Slide Number Placeholder 129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0423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815896" y="840247"/>
            <a:ext cx="3070304" cy="2741153"/>
            <a:chOff x="739696" y="816416"/>
            <a:chExt cx="3070304" cy="274115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06791" y="816416"/>
              <a:ext cx="2866285" cy="2741153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>
              <a:stCxn id="16" idx="2"/>
            </p:cNvCxnSpPr>
            <p:nvPr/>
          </p:nvCxnSpPr>
          <p:spPr bwMode="auto">
            <a:xfrm>
              <a:off x="1055648" y="1876570"/>
              <a:ext cx="163658" cy="509334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739696" y="1614960"/>
              <a:ext cx="6319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Sensor</a:t>
              </a:r>
              <a:endParaRPr lang="en-US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30558" y="1371887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ASICs</a:t>
              </a:r>
              <a:endParaRPr lang="en-US" sz="1100" dirty="0"/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3012374" y="1533311"/>
              <a:ext cx="797626" cy="48740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H="1" flipV="1">
              <a:off x="1979726" y="2700618"/>
              <a:ext cx="515278" cy="30928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1828024" y="2998113"/>
              <a:ext cx="15247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Module Stave</a:t>
              </a:r>
            </a:p>
            <a:p>
              <a:pPr algn="ctr"/>
              <a:r>
                <a:rPr lang="en-US" sz="1100" dirty="0" smtClean="0"/>
                <a:t>for cooling &amp; support</a:t>
              </a:r>
              <a:endParaRPr lang="en-US" sz="1100" dirty="0"/>
            </a:p>
          </p:txBody>
        </p:sp>
        <p:cxnSp>
          <p:nvCxnSpPr>
            <p:cNvPr id="25" name="Straight Arrow Connector 24"/>
            <p:cNvCxnSpPr>
              <a:stCxn id="17" idx="2"/>
            </p:cNvCxnSpPr>
            <p:nvPr/>
          </p:nvCxnSpPr>
          <p:spPr bwMode="auto">
            <a:xfrm flipH="1">
              <a:off x="1499896" y="1633497"/>
              <a:ext cx="423371" cy="48515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1113182" y="1348260"/>
              <a:ext cx="4533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Flex</a:t>
              </a:r>
              <a:endParaRPr lang="en-US" sz="1100" dirty="0"/>
            </a:p>
          </p:txBody>
        </p:sp>
        <p:cxnSp>
          <p:nvCxnSpPr>
            <p:cNvPr id="37" name="Straight Arrow Connector 36"/>
            <p:cNvCxnSpPr>
              <a:stCxn id="30" idx="2"/>
            </p:cNvCxnSpPr>
            <p:nvPr/>
          </p:nvCxnSpPr>
          <p:spPr bwMode="auto">
            <a:xfrm>
              <a:off x="1339877" y="1609870"/>
              <a:ext cx="103266" cy="47135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2" name="Right Brace 41"/>
            <p:cNvSpPr/>
            <p:nvPr/>
          </p:nvSpPr>
          <p:spPr bwMode="auto">
            <a:xfrm rot="16200000">
              <a:off x="1393217" y="718472"/>
              <a:ext cx="213360" cy="1093470"/>
            </a:xfrm>
            <a:prstGeom prst="rightBrace">
              <a:avLst>
                <a:gd name="adj1" fmla="val 40178"/>
                <a:gd name="adj2" fmla="val 5000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5" name="Straight Arrow Connector 44"/>
            <p:cNvCxnSpPr>
              <a:stCxn id="17" idx="2"/>
            </p:cNvCxnSpPr>
            <p:nvPr/>
          </p:nvCxnSpPr>
          <p:spPr bwMode="auto">
            <a:xfrm flipH="1">
              <a:off x="1790580" y="1633497"/>
              <a:ext cx="132687" cy="48515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Arrow Connector 49"/>
            <p:cNvCxnSpPr>
              <a:stCxn id="17" idx="2"/>
            </p:cNvCxnSpPr>
            <p:nvPr/>
          </p:nvCxnSpPr>
          <p:spPr bwMode="auto">
            <a:xfrm>
              <a:off x="1923267" y="1633497"/>
              <a:ext cx="187353" cy="55349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Straight Arrow Connector 50"/>
            <p:cNvCxnSpPr>
              <a:stCxn id="17" idx="2"/>
            </p:cNvCxnSpPr>
            <p:nvPr/>
          </p:nvCxnSpPr>
          <p:spPr bwMode="auto">
            <a:xfrm>
              <a:off x="1923267" y="1633497"/>
              <a:ext cx="507394" cy="55349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1246532" y="948210"/>
              <a:ext cx="5934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Hybrid</a:t>
              </a:r>
              <a:endParaRPr lang="en-US" sz="11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Chain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0" y="1789883"/>
            <a:ext cx="1252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/>
              <a:t>Kapton</a:t>
            </a:r>
            <a:r>
              <a:rPr lang="en-US" sz="1200" dirty="0" smtClean="0"/>
              <a:t> cable</a:t>
            </a:r>
          </a:p>
          <a:p>
            <a:pPr algn="ctr"/>
            <a:r>
              <a:rPr lang="en-US" sz="1200" dirty="0" smtClean="0"/>
              <a:t> for Data/Power</a:t>
            </a:r>
            <a:endParaRPr lang="en-US" sz="1200" dirty="0"/>
          </a:p>
        </p:txBody>
      </p:sp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986117" y="789296"/>
            <a:ext cx="4185125" cy="5245744"/>
            <a:chOff x="4986117" y="789296"/>
            <a:chExt cx="4185125" cy="52457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2" t="142" r="446" b="214"/>
            <a:stretch/>
          </p:blipFill>
          <p:spPr>
            <a:xfrm>
              <a:off x="5029200" y="932688"/>
              <a:ext cx="2816352" cy="5102352"/>
            </a:xfrm>
            <a:prstGeom prst="rect">
              <a:avLst/>
            </a:prstGeom>
          </p:spPr>
        </p:pic>
        <p:cxnSp>
          <p:nvCxnSpPr>
            <p:cNvPr id="60" name="Straight Arrow Connector 59"/>
            <p:cNvCxnSpPr/>
            <p:nvPr/>
          </p:nvCxnSpPr>
          <p:spPr bwMode="auto">
            <a:xfrm>
              <a:off x="5029200" y="2020715"/>
              <a:ext cx="685800" cy="9793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5632470" y="5344180"/>
              <a:ext cx="16065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Data concentrator</a:t>
              </a:r>
            </a:p>
            <a:p>
              <a:pPr algn="ctr"/>
              <a:r>
                <a:rPr lang="en-US" sz="1400" dirty="0" smtClean="0"/>
                <a:t>boards</a:t>
              </a:r>
              <a:endParaRPr lang="en-US" sz="1400" dirty="0"/>
            </a:p>
          </p:txBody>
        </p:sp>
        <p:cxnSp>
          <p:nvCxnSpPr>
            <p:cNvPr id="32" name="Straight Arrow Connector 31"/>
            <p:cNvCxnSpPr>
              <a:endCxn id="34" idx="1"/>
            </p:cNvCxnSpPr>
            <p:nvPr/>
          </p:nvCxnSpPr>
          <p:spPr bwMode="auto">
            <a:xfrm>
              <a:off x="6865817" y="5773178"/>
              <a:ext cx="589013" cy="18714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 rot="20087258">
              <a:off x="7434867" y="5743541"/>
              <a:ext cx="419100" cy="255032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4">
                  <a:lumMod val="65000"/>
                  <a:lumOff val="35000"/>
                </a:schemeClr>
              </a:solidFill>
            </a:ln>
          </p:spPr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200" dirty="0" smtClean="0"/>
                <a:t>DCB</a:t>
              </a:r>
              <a:endParaRPr lang="en-US" sz="1200" dirty="0"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7648153" y="1294583"/>
              <a:ext cx="646972" cy="342900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ctr" anchorCtr="1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AMC40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800553" y="1446983"/>
              <a:ext cx="646972" cy="342900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ctr" anchorCtr="1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AMC40</a:t>
              </a: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7952953" y="1599383"/>
              <a:ext cx="646972" cy="342900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ctr" anchorCtr="1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AMC40</a:t>
              </a: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6886153" y="1675583"/>
              <a:ext cx="1821249" cy="4038600"/>
            </a:xfrm>
            <a:custGeom>
              <a:avLst/>
              <a:gdLst>
                <a:gd name="connsiteX0" fmla="*/ 896551 w 1735438"/>
                <a:gd name="connsiteY0" fmla="*/ 0 h 4069492"/>
                <a:gd name="connsiteX1" fmla="*/ 113957 w 1735438"/>
                <a:gd name="connsiteY1" fmla="*/ 543698 h 4069492"/>
                <a:gd name="connsiteX2" fmla="*/ 1580292 w 1735438"/>
                <a:gd name="connsiteY2" fmla="*/ 2232454 h 4069492"/>
                <a:gd name="connsiteX3" fmla="*/ 1044832 w 1735438"/>
                <a:gd name="connsiteY3" fmla="*/ 4069492 h 406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5438" h="4069492">
                  <a:moveTo>
                    <a:pt x="896551" y="0"/>
                  </a:moveTo>
                  <a:cubicBezTo>
                    <a:pt x="448275" y="85811"/>
                    <a:pt x="0" y="171622"/>
                    <a:pt x="113957" y="543698"/>
                  </a:cubicBezTo>
                  <a:cubicBezTo>
                    <a:pt x="227914" y="915774"/>
                    <a:pt x="1425146" y="1644822"/>
                    <a:pt x="1580292" y="2232454"/>
                  </a:cubicBezTo>
                  <a:cubicBezTo>
                    <a:pt x="1735438" y="2820086"/>
                    <a:pt x="1390135" y="3444789"/>
                    <a:pt x="1044832" y="4069492"/>
                  </a:cubicBezTo>
                </a:path>
              </a:pathLst>
            </a:custGeom>
            <a:noFill/>
            <a:ln w="19050" cap="flat" cmpd="dbl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6781800" y="951683"/>
              <a:ext cx="228600" cy="228600"/>
            </a:xfrm>
            <a:prstGeom prst="ellips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7991053" y="3009900"/>
              <a:ext cx="228600" cy="228600"/>
            </a:xfrm>
            <a:prstGeom prst="ellips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20125715">
              <a:off x="4986117" y="903596"/>
              <a:ext cx="419100" cy="255032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4">
                  <a:lumMod val="65000"/>
                  <a:lumOff val="35000"/>
                </a:schemeClr>
              </a:solidFill>
            </a:ln>
          </p:spPr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200" dirty="0" smtClean="0"/>
                <a:t>DCB</a:t>
              </a:r>
              <a:endParaRPr 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 rot="20194408">
              <a:off x="7607603" y="5736862"/>
              <a:ext cx="419100" cy="255032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4">
                  <a:lumMod val="65000"/>
                  <a:lumOff val="35000"/>
                </a:schemeClr>
              </a:solidFill>
            </a:ln>
          </p:spPr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200" dirty="0" smtClean="0"/>
                <a:t>DCB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 rot="20224830">
              <a:off x="5024217" y="789296"/>
              <a:ext cx="419100" cy="255032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4">
                  <a:lumMod val="65000"/>
                  <a:lumOff val="35000"/>
                </a:schemeClr>
              </a:solidFill>
            </a:ln>
          </p:spPr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200" dirty="0" smtClean="0"/>
                <a:t>DCB</a:t>
              </a:r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861547" y="3390595"/>
              <a:ext cx="1028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UT hybrid</a:t>
              </a:r>
              <a:endParaRPr lang="en-US" sz="1400" dirty="0"/>
            </a:p>
          </p:txBody>
        </p:sp>
        <p:cxnSp>
          <p:nvCxnSpPr>
            <p:cNvPr id="55" name="Straight Arrow Connector 54"/>
            <p:cNvCxnSpPr/>
            <p:nvPr/>
          </p:nvCxnSpPr>
          <p:spPr bwMode="auto">
            <a:xfrm rot="5400000">
              <a:off x="6789019" y="3776135"/>
              <a:ext cx="572317" cy="350451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9" name="Freeform 58"/>
            <p:cNvSpPr/>
            <p:nvPr/>
          </p:nvSpPr>
          <p:spPr bwMode="auto">
            <a:xfrm>
              <a:off x="5439265" y="913584"/>
              <a:ext cx="2208887" cy="571500"/>
            </a:xfrm>
            <a:custGeom>
              <a:avLst/>
              <a:gdLst>
                <a:gd name="connsiteX0" fmla="*/ 0 w 2784389"/>
                <a:gd name="connsiteY0" fmla="*/ 0 h 551935"/>
                <a:gd name="connsiteX1" fmla="*/ 1499286 w 2784389"/>
                <a:gd name="connsiteY1" fmla="*/ 74140 h 551935"/>
                <a:gd name="connsiteX2" fmla="*/ 1919416 w 2784389"/>
                <a:gd name="connsiteY2" fmla="*/ 444843 h 551935"/>
                <a:gd name="connsiteX3" fmla="*/ 2784389 w 2784389"/>
                <a:gd name="connsiteY3" fmla="*/ 551935 h 55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4389" h="551935">
                  <a:moveTo>
                    <a:pt x="0" y="0"/>
                  </a:moveTo>
                  <a:cubicBezTo>
                    <a:pt x="589691" y="0"/>
                    <a:pt x="1179383" y="0"/>
                    <a:pt x="1499286" y="74140"/>
                  </a:cubicBezTo>
                  <a:cubicBezTo>
                    <a:pt x="1819189" y="148281"/>
                    <a:pt x="1705232" y="365211"/>
                    <a:pt x="1919416" y="444843"/>
                  </a:cubicBezTo>
                  <a:cubicBezTo>
                    <a:pt x="2133600" y="524475"/>
                    <a:pt x="2458994" y="538205"/>
                    <a:pt x="2784389" y="551935"/>
                  </a:cubicBezTo>
                </a:path>
              </a:pathLst>
            </a:custGeom>
            <a:noFill/>
            <a:ln w="19050" cap="flat" cmpd="dbl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Freeform 60"/>
            <p:cNvSpPr/>
            <p:nvPr/>
          </p:nvSpPr>
          <p:spPr bwMode="auto">
            <a:xfrm rot="20507253" flipH="1">
              <a:off x="8364219" y="894533"/>
              <a:ext cx="807023" cy="571500"/>
            </a:xfrm>
            <a:custGeom>
              <a:avLst/>
              <a:gdLst>
                <a:gd name="connsiteX0" fmla="*/ 0 w 2784389"/>
                <a:gd name="connsiteY0" fmla="*/ 0 h 551935"/>
                <a:gd name="connsiteX1" fmla="*/ 1499286 w 2784389"/>
                <a:gd name="connsiteY1" fmla="*/ 74140 h 551935"/>
                <a:gd name="connsiteX2" fmla="*/ 1919416 w 2784389"/>
                <a:gd name="connsiteY2" fmla="*/ 444843 h 551935"/>
                <a:gd name="connsiteX3" fmla="*/ 2784389 w 2784389"/>
                <a:gd name="connsiteY3" fmla="*/ 551935 h 55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4389" h="551935">
                  <a:moveTo>
                    <a:pt x="0" y="0"/>
                  </a:moveTo>
                  <a:cubicBezTo>
                    <a:pt x="589691" y="0"/>
                    <a:pt x="1179383" y="0"/>
                    <a:pt x="1499286" y="74140"/>
                  </a:cubicBezTo>
                  <a:cubicBezTo>
                    <a:pt x="1819189" y="148281"/>
                    <a:pt x="1705232" y="365211"/>
                    <a:pt x="1919416" y="444843"/>
                  </a:cubicBezTo>
                  <a:cubicBezTo>
                    <a:pt x="2133600" y="524475"/>
                    <a:pt x="2458994" y="538205"/>
                    <a:pt x="2784389" y="551935"/>
                  </a:cubicBezTo>
                </a:path>
              </a:pathLst>
            </a:custGeom>
            <a:noFill/>
            <a:ln w="19050" cap="flat" cmpd="dbl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8425223" y="913584"/>
              <a:ext cx="228600" cy="228600"/>
            </a:xfrm>
            <a:prstGeom prst="ellips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76200" y="3879265"/>
            <a:ext cx="548007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 smtClean="0"/>
              <a:t>UT signals </a:t>
            </a:r>
            <a:r>
              <a:rPr lang="en-US" sz="1600" dirty="0"/>
              <a:t>from silicon strips are digitized and zero </a:t>
            </a:r>
            <a:r>
              <a:rPr lang="en-US" sz="1600" dirty="0" smtClean="0"/>
              <a:t>suppressed at ASICs, 4 or 8 ASICs per sensor.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 smtClean="0"/>
              <a:t>Digital </a:t>
            </a:r>
            <a:r>
              <a:rPr lang="en-US" sz="1600" dirty="0"/>
              <a:t>data are </a:t>
            </a:r>
            <a:r>
              <a:rPr lang="en-US" sz="1600" dirty="0" smtClean="0"/>
              <a:t>sent to data concentrator boards (DCB) </a:t>
            </a:r>
            <a:r>
              <a:rPr lang="en-US" sz="1600" dirty="0"/>
              <a:t>via </a:t>
            </a:r>
            <a:r>
              <a:rPr lang="en-US" sz="1600" dirty="0" smtClean="0"/>
              <a:t>e-link lines in flex </a:t>
            </a:r>
            <a:r>
              <a:rPr lang="en-US" sz="1600" dirty="0"/>
              <a:t>data cable as </a:t>
            </a:r>
            <a:r>
              <a:rPr lang="en-US" sz="1600" dirty="0" smtClean="0"/>
              <a:t>SLVS signals.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/>
              <a:t>UT e-ports/e-links operates at 320 </a:t>
            </a:r>
            <a:r>
              <a:rPr lang="en-US" sz="1600" dirty="0" smtClean="0"/>
              <a:t>Mbps. One ASIC needs up to 5 e-links, depending on the occupancy.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 smtClean="0"/>
              <a:t>DCBs pack data from up to 10 or 14 e-links passively to </a:t>
            </a:r>
            <a:r>
              <a:rPr lang="en-US" sz="1600" dirty="0" err="1" smtClean="0"/>
              <a:t>GBTx</a:t>
            </a:r>
            <a:r>
              <a:rPr lang="en-US" sz="1600" dirty="0" smtClean="0"/>
              <a:t> frame and send to AMC40 via optical fibers.</a:t>
            </a:r>
          </a:p>
        </p:txBody>
      </p:sp>
      <p:cxnSp>
        <p:nvCxnSpPr>
          <p:cNvPr id="63" name="Straight Arrow Connector 62"/>
          <p:cNvCxnSpPr>
            <a:stCxn id="64" idx="0"/>
          </p:cNvCxnSpPr>
          <p:nvPr/>
        </p:nvCxnSpPr>
        <p:spPr bwMode="auto">
          <a:xfrm flipV="1">
            <a:off x="5418514" y="2724449"/>
            <a:ext cx="525086" cy="33373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4817227" y="3058180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E-links </a:t>
            </a:r>
            <a:endParaRPr lang="en-US" sz="1400" dirty="0"/>
          </a:p>
          <a:p>
            <a:pPr algn="ctr"/>
            <a:r>
              <a:rPr lang="en-US" sz="1400" dirty="0" smtClean="0"/>
              <a:t>@ 320 Mbps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15200" y="1981200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Versatile links</a:t>
            </a:r>
          </a:p>
          <a:p>
            <a:pPr algn="ctr"/>
            <a:r>
              <a:rPr lang="en-US" sz="1400" dirty="0" smtClean="0"/>
              <a:t> @ 4.48 </a:t>
            </a:r>
            <a:r>
              <a:rPr lang="en-US" sz="1400" dirty="0" err="1" smtClean="0"/>
              <a:t>Gbps</a:t>
            </a:r>
            <a:r>
              <a:rPr lang="en-US" sz="1400" dirty="0" smtClean="0"/>
              <a:t> or 3.2 </a:t>
            </a:r>
            <a:r>
              <a:rPr lang="en-US" sz="1400" dirty="0" err="1" smtClean="0"/>
              <a:t>Gbps</a:t>
            </a:r>
            <a:endParaRPr lang="en-US" sz="1400" dirty="0" smtClean="0"/>
          </a:p>
        </p:txBody>
      </p:sp>
      <p:cxnSp>
        <p:nvCxnSpPr>
          <p:cNvPr id="68" name="Straight Arrow Connector 67"/>
          <p:cNvCxnSpPr>
            <a:stCxn id="67" idx="2"/>
          </p:cNvCxnSpPr>
          <p:nvPr/>
        </p:nvCxnSpPr>
        <p:spPr bwMode="auto">
          <a:xfrm flipH="1">
            <a:off x="7845552" y="2719864"/>
            <a:ext cx="193548" cy="33831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A7982-91DF-4772-8F1A-92D230D0C13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5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Format @ ASIC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6435271"/>
              </p:ext>
            </p:extLst>
          </p:nvPr>
        </p:nvGraphicFramePr>
        <p:xfrm>
          <a:off x="633539" y="827133"/>
          <a:ext cx="8062786" cy="20684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28701"/>
                <a:gridCol w="706501"/>
                <a:gridCol w="715772"/>
                <a:gridCol w="674751"/>
                <a:gridCol w="498539"/>
                <a:gridCol w="3546221"/>
                <a:gridCol w="1392301"/>
              </a:tblGrid>
              <a:tr h="204079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Header Field (6 or 12 bits)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Data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Field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Comment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Probability @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L=2x10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2571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BXID</a:t>
                      </a: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Arial" pitchFamily="34" charset="0"/>
                          <a:cs typeface="Arial" pitchFamily="34" charset="0"/>
                        </a:rPr>
                        <a:t>NoData</a:t>
                      </a:r>
                      <a:endParaRPr 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IsTrunc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Length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22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BXVeto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HeaderOnly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or empty event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88.2%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022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0000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Idle packet</a:t>
                      </a: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022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Hits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Normal event  (Length=NumHits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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63)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11.8%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022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Truncated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event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NumHits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&gt;63, or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bufferFull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2.6x10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022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1111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NZS packet,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details in appendix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baseline="30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26022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Synch packet, with preset pattern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9600" y="3032879"/>
            <a:ext cx="800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/>
              <a:t>UT data format was formed with help from Federico </a:t>
            </a:r>
            <a:r>
              <a:rPr lang="en-US" sz="1400" dirty="0" err="1" smtClean="0"/>
              <a:t>Alessio</a:t>
            </a:r>
            <a:r>
              <a:rPr lang="en-US" sz="1400" dirty="0" smtClean="0"/>
              <a:t>. This is an optimized revision during implementation in the SALT chip.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/>
              <a:t>Events of all BXIDs are saved, in sequential BXID order. The length of BXID is 4-bit.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/>
              <a:t>For high probability  </a:t>
            </a:r>
            <a:r>
              <a:rPr lang="en-US" sz="1400" dirty="0" err="1" smtClean="0"/>
              <a:t>BXVeto</a:t>
            </a:r>
            <a:r>
              <a:rPr lang="en-US" sz="1400" dirty="0" smtClean="0"/>
              <a:t> &amp; empty event (no hit in ASIC), only the 6-bits header is sent.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/>
              <a:t>For events that </a:t>
            </a:r>
            <a:r>
              <a:rPr lang="en-US" sz="1400" dirty="0" err="1" smtClean="0"/>
              <a:t>NumHits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 63,  a 6-bit “Length” is used for the number of hits that follow. Each hit is a 12-bit data (7 for channel ID, 5 for ADC).</a:t>
            </a:r>
            <a:endParaRPr lang="en-US" sz="1400" dirty="0">
              <a:sym typeface="Symbol"/>
            </a:endParaRP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>
                <a:sym typeface="Symbol"/>
              </a:rPr>
              <a:t>If </a:t>
            </a:r>
            <a:r>
              <a:rPr lang="en-US" sz="1400" dirty="0" err="1" smtClean="0">
                <a:sym typeface="Symbol"/>
              </a:rPr>
              <a:t>NumHits</a:t>
            </a:r>
            <a:r>
              <a:rPr lang="en-US" sz="1400" dirty="0" smtClean="0">
                <a:sym typeface="Symbol"/>
              </a:rPr>
              <a:t> &gt; 63, or the buffer is full, a truncated event packet is saved instead. L</a:t>
            </a:r>
            <a:r>
              <a:rPr lang="en-US" sz="1400" dirty="0" smtClean="0"/>
              <a:t>ength = </a:t>
            </a:r>
            <a:r>
              <a:rPr lang="en-US" sz="1400" dirty="0" err="1" smtClean="0"/>
              <a:t>NumHits</a:t>
            </a:r>
            <a:r>
              <a:rPr lang="en-US" sz="1400" dirty="0" smtClean="0"/>
              <a:t>/4 is saved for monitor purpose. No actual hit data follows. The default truncation threshold is 63, which is configurable and can be tightened if necessary.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/>
              <a:t>When there is not enough data to fill all e-ports, one or more idle packets are added. </a:t>
            </a:r>
          </a:p>
          <a:p>
            <a:pPr marL="461963" indent="-4619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/>
              <a:t>UT does not mix NZS &amp; ZS data. NZS is for calibration or test run only. Its packet header is unique. The length of data that follow = 804 bits. Details can be found in appendix.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898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 </a:t>
            </a:r>
            <a:r>
              <a:rPr lang="en-US" dirty="0" err="1" smtClean="0"/>
              <a:t>GBTx</a:t>
            </a:r>
            <a:r>
              <a:rPr lang="en-US" dirty="0" smtClean="0"/>
              <a:t> Packet Format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49" y="888256"/>
            <a:ext cx="4781550" cy="185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134100" y="1534882"/>
            <a:ext cx="2628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From  “Electronics Architecture of the LHCb Upgrade”</a:t>
            </a:r>
          </a:p>
          <a:p>
            <a:r>
              <a:rPr lang="en-US" sz="1200" dirty="0" smtClean="0"/>
              <a:t>http://cds.cern.ch/record/1340939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 rot="20954047">
            <a:off x="4362640" y="707784"/>
            <a:ext cx="1080232" cy="307777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= 80 or 112</a:t>
            </a:r>
            <a:endParaRPr lang="en-US" sz="1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253494"/>
              </p:ext>
            </p:extLst>
          </p:nvPr>
        </p:nvGraphicFramePr>
        <p:xfrm>
          <a:off x="1028699" y="3518475"/>
          <a:ext cx="7067550" cy="197854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9650"/>
                <a:gridCol w="1009650"/>
                <a:gridCol w="1009650"/>
                <a:gridCol w="1009650"/>
                <a:gridCol w="1009650"/>
                <a:gridCol w="1009650"/>
                <a:gridCol w="1009650"/>
              </a:tblGrid>
              <a:tr h="282649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ASIC of 4 e-ports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ASIC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of 2 e-ports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649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e-port 0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e-port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E-port 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E-port 3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E-port 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E-port 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E-port 0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649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8 -bit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8-bit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649"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649"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649"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649"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028699" y="4470975"/>
            <a:ext cx="1371600" cy="2339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00299" y="4470975"/>
            <a:ext cx="26670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data00000000000000000000000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43199" y="4775775"/>
            <a:ext cx="800100" cy="2339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8699" y="5385375"/>
            <a:ext cx="40386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2222222222222222222222222222222222222222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62099" y="5080575"/>
            <a:ext cx="723900" cy="2339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5999" y="5080575"/>
            <a:ext cx="27813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data222222222222222222222222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72199" y="4470975"/>
            <a:ext cx="9144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data00000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67299" y="4775775"/>
            <a:ext cx="20193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00000000000000000000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05499" y="5080575"/>
            <a:ext cx="762000" cy="2339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67499" y="5080575"/>
            <a:ext cx="4191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data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28699" y="4775775"/>
            <a:ext cx="17145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00000000000000000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43300" y="4775775"/>
            <a:ext cx="1511538" cy="233910"/>
          </a:xfrm>
          <a:prstGeom prst="rect">
            <a:avLst/>
          </a:prstGeom>
          <a:solidFill>
            <a:srgbClr val="00B050"/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 idle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28699" y="5080575"/>
            <a:ext cx="533400" cy="233910"/>
          </a:xfrm>
          <a:prstGeom prst="rect">
            <a:avLst/>
          </a:prstGeom>
          <a:solidFill>
            <a:srgbClr val="00B050"/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idle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67299" y="4470975"/>
            <a:ext cx="1104900" cy="2339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67299" y="5080575"/>
            <a:ext cx="8382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00000000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67299" y="5385375"/>
            <a:ext cx="15240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11111111111111111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53199" y="5380065"/>
            <a:ext cx="533400" cy="2339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86599" y="4770465"/>
            <a:ext cx="6477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000000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86599" y="4470975"/>
            <a:ext cx="685800" cy="2339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head0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86599" y="5075265"/>
            <a:ext cx="647700" cy="233910"/>
          </a:xfrm>
          <a:prstGeom prst="rect">
            <a:avLst/>
          </a:prstGeom>
          <a:solidFill>
            <a:srgbClr val="408CE0"/>
          </a:solidFill>
        </p:spPr>
        <p:txBody>
          <a:bodyPr wrap="square" lIns="18288" tIns="9144" rIns="18288" bIns="9144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111111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86599" y="5385375"/>
            <a:ext cx="533400" cy="233910"/>
          </a:xfrm>
          <a:prstGeom prst="rect">
            <a:avLst/>
          </a:prstGeom>
          <a:solidFill>
            <a:srgbClr val="00B050"/>
          </a:solidFill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idle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Flowchart: Document 13"/>
          <p:cNvSpPr/>
          <p:nvPr/>
        </p:nvSpPr>
        <p:spPr bwMode="auto">
          <a:xfrm rot="16200000" flipV="1">
            <a:off x="6743699" y="4204275"/>
            <a:ext cx="2324100" cy="800100"/>
          </a:xfrm>
          <a:prstGeom prst="flowChartDocumen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067299" y="3442274"/>
            <a:ext cx="1588" cy="2272726"/>
          </a:xfrm>
          <a:prstGeom prst="line">
            <a:avLst/>
          </a:prstGeom>
          <a:noFill/>
          <a:ln w="31750" cap="flat" cmpd="dbl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H="1">
            <a:off x="7086599" y="3442274"/>
            <a:ext cx="1588" cy="2272726"/>
          </a:xfrm>
          <a:prstGeom prst="line">
            <a:avLst/>
          </a:prstGeom>
          <a:noFill/>
          <a:ln w="31750" cap="flat" cmpd="dbl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028699" y="2829146"/>
            <a:ext cx="739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UT ASICs are independent. E-ports </a:t>
            </a:r>
            <a:r>
              <a:rPr lang="en-US" sz="1600" dirty="0"/>
              <a:t>w</a:t>
            </a:r>
            <a:r>
              <a:rPr lang="en-US" sz="1600" dirty="0" smtClean="0"/>
              <a:t>ithin an ASIC send data coherently as if they are from one port. Each ASIC data form its own GBT sub-frame.</a:t>
            </a:r>
            <a:endParaRPr lang="en-US" sz="16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/>
          </a:p>
        </p:txBody>
      </p:sp>
      <p:sp>
        <p:nvSpPr>
          <p:cNvPr id="3" name="Left Brace 2"/>
          <p:cNvSpPr/>
          <p:nvPr/>
        </p:nvSpPr>
        <p:spPr bwMode="auto">
          <a:xfrm rot="16200000">
            <a:off x="4826289" y="1824792"/>
            <a:ext cx="291525" cy="7886700"/>
          </a:xfrm>
          <a:prstGeom prst="leftBrace">
            <a:avLst>
              <a:gd name="adj1" fmla="val 61826"/>
              <a:gd name="adj2" fmla="val 5009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24200" y="5902758"/>
            <a:ext cx="3722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Up to 10 or 14 e-ports for passive DCB</a:t>
            </a:r>
            <a:endParaRPr lang="en-US" sz="1600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6097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AMC40 Resource Issue And Possible Options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tabLst>
                <a:tab pos="341313" algn="l"/>
              </a:tabLst>
            </a:pPr>
            <a:r>
              <a:rPr lang="en-US" sz="1600" dirty="0" smtClean="0"/>
              <a:t>In the initial design DCB packs events passively. Each ASIC occupies a fixed number of bits in the </a:t>
            </a:r>
            <a:r>
              <a:rPr lang="en-US" sz="1600" dirty="0" err="1" smtClean="0"/>
              <a:t>GBTx</a:t>
            </a:r>
            <a:r>
              <a:rPr lang="en-US" sz="1600" dirty="0" smtClean="0"/>
              <a:t> frame (a sub-frame). The sub-frames are independent.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tabLst>
                <a:tab pos="341313" algn="l"/>
              </a:tabLst>
            </a:pPr>
            <a:r>
              <a:rPr lang="en-US" sz="1600" dirty="0"/>
              <a:t>AMC40 </a:t>
            </a:r>
            <a:r>
              <a:rPr lang="en-US" sz="1600" dirty="0" smtClean="0"/>
              <a:t>FPGA does not have enough resource to handle 24 x multi-sub-frames, as found by Guillaume </a:t>
            </a:r>
            <a:r>
              <a:rPr lang="en-US" sz="1600" dirty="0" err="1" smtClean="0"/>
              <a:t>Vouters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Ø"/>
              <a:tabLst>
                <a:tab pos="341313" algn="l"/>
              </a:tabLst>
            </a:pPr>
            <a:r>
              <a:rPr lang="en-US" sz="1600" dirty="0"/>
              <a:t>We are </a:t>
            </a:r>
            <a:r>
              <a:rPr lang="en-US" sz="1600" dirty="0" smtClean="0"/>
              <a:t>exploring </a:t>
            </a:r>
            <a:r>
              <a:rPr lang="en-US" sz="1600" dirty="0"/>
              <a:t>two </a:t>
            </a:r>
            <a:r>
              <a:rPr lang="en-US" sz="1600" dirty="0" smtClean="0"/>
              <a:t>options: </a:t>
            </a:r>
            <a:r>
              <a:rPr lang="en-US" sz="1600" b="1" dirty="0" smtClean="0"/>
              <a:t>repacking</a:t>
            </a:r>
            <a:r>
              <a:rPr lang="en-US" sz="1600" dirty="0" smtClean="0"/>
              <a:t> at DCB, or keep </a:t>
            </a:r>
            <a:r>
              <a:rPr lang="en-US" sz="1600" b="1" dirty="0" smtClean="0"/>
              <a:t>passive</a:t>
            </a:r>
            <a:r>
              <a:rPr lang="en-US" sz="1600" dirty="0" smtClean="0"/>
              <a:t> DCB, and  do something at AMC40 end.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tabLst>
                <a:tab pos="341313" algn="l"/>
              </a:tabLst>
            </a:pPr>
            <a:r>
              <a:rPr lang="en-US" sz="1600" dirty="0" smtClean="0"/>
              <a:t>Repacking: To repack data at DCB we need FPGAs to decode, BXID align and pack event, just like what is done at AMC40. The FPGA needs to work in a radiation environment (up to 10-30 </a:t>
            </a:r>
            <a:r>
              <a:rPr lang="en-US" sz="1600" dirty="0" err="1" smtClean="0"/>
              <a:t>kRad</a:t>
            </a:r>
            <a:r>
              <a:rPr lang="en-US" sz="1600" dirty="0" smtClean="0"/>
              <a:t>). </a:t>
            </a:r>
            <a:r>
              <a:rPr lang="en-US" sz="1600" dirty="0"/>
              <a:t>T</a:t>
            </a:r>
            <a:r>
              <a:rPr lang="en-US" sz="1600" dirty="0" smtClean="0"/>
              <a:t>here are ~1000 GBT to handle.</a:t>
            </a:r>
            <a:endParaRPr lang="en-US" sz="1600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tabLst>
                <a:tab pos="341313" algn="l"/>
              </a:tabLst>
            </a:pPr>
            <a:r>
              <a:rPr lang="en-US" sz="1600" dirty="0" smtClean="0"/>
              <a:t>Passive: On AMC40 side we plan to match ASICs according to their occupancy etc. So different AMC40 can be optimized for different issues, e.g. long waiting or more sub-frames;  More AMC40 may be used to reduce number of sub-frames per board, and we use 80 bit GBT frame width;   More powerful FPGA is also possible.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tabLst>
                <a:tab pos="341313" algn="l"/>
              </a:tabLst>
            </a:pPr>
            <a:r>
              <a:rPr lang="en-US" sz="1600" dirty="0" smtClean="0"/>
              <a:t>We are still investigating. Feasibility, cost and data integrity are the factors that we need to consider.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12/12/2013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925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 Data Format for DCB - AMC40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73595709"/>
              </p:ext>
            </p:extLst>
          </p:nvPr>
        </p:nvGraphicFramePr>
        <p:xfrm>
          <a:off x="762000" y="990600"/>
          <a:ext cx="7660386" cy="22920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75005"/>
                <a:gridCol w="743077"/>
                <a:gridCol w="752348"/>
                <a:gridCol w="1339723"/>
                <a:gridCol w="630364"/>
                <a:gridCol w="625793"/>
                <a:gridCol w="2894076"/>
              </a:tblGrid>
              <a:tr h="182645"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Header Field (24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bits)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Data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Field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Comment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1826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BXID</a:t>
                      </a:r>
                    </a:p>
                  </a:txBody>
                  <a:tcPr marL="36576" marR="36576"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Arial" pitchFamily="34" charset="0"/>
                          <a:cs typeface="Arial" pitchFamily="34" charset="0"/>
                        </a:rPr>
                        <a:t>NoData</a:t>
                      </a:r>
                      <a:endParaRPr 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Arial" pitchFamily="34" charset="0"/>
                          <a:cs typeface="Arial" pitchFamily="34" charset="0"/>
                        </a:rPr>
                        <a:t>Is</a:t>
                      </a:r>
                      <a:r>
                        <a:rPr lang="en-US" sz="14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Trunc</a:t>
                      </a:r>
                      <a:endParaRPr 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Length (11-bit)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EDAC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576" marR="36576"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18264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HeaderOnly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BXVeto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64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0000</a:t>
                      </a:r>
                      <a:endParaRPr lang="en-US" sz="1400" b="0" baseline="-25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All-zero GBT frame for idle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64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Each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hit use 16 bits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64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Truncated event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 Length is saved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64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0x7FF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NZS packet,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details in appendix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264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12-bit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Synch packet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with preset pattern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1502" y="3649920"/>
            <a:ext cx="795669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u="sng" dirty="0" smtClean="0"/>
              <a:t>If we choose to repack events at DCB</a:t>
            </a:r>
            <a:r>
              <a:rPr lang="en-US" sz="1600" dirty="0" smtClean="0"/>
              <a:t>, this is the format of data sent to AMC40.</a:t>
            </a:r>
          </a:p>
          <a:p>
            <a:pPr marL="344488" indent="-344488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Up to 8 ASICs are repacked into one </a:t>
            </a:r>
            <a:r>
              <a:rPr lang="en-US" sz="1600" dirty="0" err="1" smtClean="0"/>
              <a:t>GBTx</a:t>
            </a:r>
            <a:r>
              <a:rPr lang="en-US" sz="1600" dirty="0" smtClean="0"/>
              <a:t> frame, no sub-frame in it.</a:t>
            </a:r>
          </a:p>
          <a:p>
            <a:pPr marL="344488" indent="-344488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All headers have fixed length = 24 bits. Header fields are protected by 7-bit error detection &amp; correction (EDAC) information.</a:t>
            </a:r>
          </a:p>
          <a:p>
            <a:pPr marL="344488" indent="-344488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Each hit needs 15 bits  ( 3 + 7 for channel ID, 5 for ADC). We use 16 bits instead to have header aligned with bytes. This helps at AMC40.</a:t>
            </a:r>
          </a:p>
          <a:p>
            <a:pPr marL="344488" indent="-344488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When </a:t>
            </a:r>
            <a:r>
              <a:rPr lang="en-US" sz="1600" dirty="0"/>
              <a:t>there </a:t>
            </a:r>
            <a:r>
              <a:rPr lang="en-US" sz="1600" dirty="0" smtClean="0"/>
              <a:t>isn’t </a:t>
            </a:r>
            <a:r>
              <a:rPr lang="en-US" sz="1600" dirty="0"/>
              <a:t>sufficient data to </a:t>
            </a:r>
            <a:r>
              <a:rPr lang="en-US" sz="1600" dirty="0" smtClean="0"/>
              <a:t>send, DCB sends </a:t>
            </a:r>
            <a:r>
              <a:rPr lang="en-US" sz="1600" dirty="0"/>
              <a:t>an all-zero GBT frame, which may insert inside an event</a:t>
            </a:r>
            <a:r>
              <a:rPr lang="en-US" sz="1600" dirty="0" smtClean="0"/>
              <a:t>. This is consistent with the general specification.</a:t>
            </a:r>
            <a:endParaRPr lang="en-US" sz="16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0500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Other Information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257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 smtClean="0"/>
              <a:t>Front end contacts:  Krzysztof </a:t>
            </a:r>
            <a:r>
              <a:rPr lang="en-US" sz="1600" dirty="0" err="1" smtClean="0"/>
              <a:t>Swientek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 smtClean="0"/>
              <a:t>Technology: ASIC (passive DCB), ASIC+FPGA (repacking).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Data format information (not already presented):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GBT width:  80 for passive,  112 for repacking as UT has its own header correction.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NZS possible:   NZS for calibration or special runs only. No ZS &amp; NZS mixing run.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Without repacking, in each sub-frame the max ZS data after one header is 63*12 = 756 bits, NZS data has fixed size 804 bits. With repacking,  in each frame the max ZS data after one header is 8*63* 16 = 8064 bits, max NZS data has 6404 bits.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Are data time-ordered by BXID:    Data are time ordered. All BXIDs are saved.</a:t>
            </a: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 smtClean="0"/>
              <a:t>Data format compliant with the specs:   For passive DCB solution data from 4192 ASICs are not synchronized. Each ASIC occupies a sub-frame.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UT hit clustering &amp; spill-over correction will be done on AMC40. 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Sync command integration &amp; synch-frame definition:   not settled yet.</a:t>
            </a: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 smtClean="0"/>
              <a:t>Data latency to AMC40 is not fixed.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For passive DCB, data contains idle packets that should be ignore. It has unique header flags. For repacking solution, standard idle frame will be sent.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202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Miscellaneous Other Information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 smtClean="0"/>
              <a:t>Special run modes: We need NZS runs for pedestal/noise &amp; test pulse calibration, low intensity beam test run for debugging purpose.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Data emulation available: </a:t>
            </a:r>
            <a:r>
              <a:rPr lang="en-US" sz="1600" dirty="0" smtClean="0"/>
              <a:t>ASIC DSP design and simulation is in progress; We have simulated output of e-ports and DCB </a:t>
            </a:r>
            <a:r>
              <a:rPr lang="en-US" sz="1600" dirty="0" err="1" smtClean="0"/>
              <a:t>gbtx</a:t>
            </a:r>
            <a:r>
              <a:rPr lang="en-US" sz="1600" dirty="0" smtClean="0"/>
              <a:t> from MC data as input to AMC40.</a:t>
            </a: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Estimated bandwidth: ~1000-1200 </a:t>
            </a:r>
            <a:r>
              <a:rPr lang="en-US" sz="1600" dirty="0" err="1" smtClean="0"/>
              <a:t>GBTx</a:t>
            </a:r>
            <a:r>
              <a:rPr lang="en-US" sz="1600" dirty="0" smtClean="0"/>
              <a:t> links, ~ 40-50 AMC40.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Estimation resources FE encoding:  working on it.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Bit ordering: MSB first.</a:t>
            </a:r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1600" dirty="0" smtClean="0"/>
          </a:p>
          <a:p>
            <a:pPr>
              <a:spcBef>
                <a:spcPts val="600"/>
              </a:spcBef>
              <a:buNone/>
            </a:pP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Back end contact: </a:t>
            </a:r>
            <a:r>
              <a:rPr lang="en-US" sz="1600" dirty="0" err="1" smtClean="0"/>
              <a:t>Jianchun</a:t>
            </a:r>
            <a:r>
              <a:rPr lang="en-US" sz="1600" dirty="0" smtClean="0"/>
              <a:t> Wang.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Data processing: with UT-specific functions adding to generic firmware. Status: infrastructure setup ready (mini-DAQ, work station). We have C++ simulation of readout chain and UT-specific functions using MC data.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Output interface ??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DSP block is needed </a:t>
            </a:r>
            <a:r>
              <a:rPr lang="en-US" sz="1600" dirty="0"/>
              <a:t>to add UT-specific </a:t>
            </a:r>
            <a:r>
              <a:rPr lang="en-US" sz="1600" dirty="0" smtClean="0"/>
              <a:t>functions, including spill </a:t>
            </a:r>
            <a:r>
              <a:rPr lang="en-US" sz="1600" dirty="0"/>
              <a:t>over correction and hit clustering.</a:t>
            </a:r>
          </a:p>
          <a:p>
            <a:pPr>
              <a:spcBef>
                <a:spcPts val="600"/>
              </a:spcBef>
            </a:pPr>
            <a:endParaRPr lang="en-US" sz="1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12/12/2013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95864" y="3124200"/>
          <a:ext cx="8519536" cy="609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13143"/>
                <a:gridCol w="833755"/>
                <a:gridCol w="825563"/>
                <a:gridCol w="1111567"/>
                <a:gridCol w="1013143"/>
                <a:gridCol w="2089467"/>
                <a:gridCol w="553081"/>
                <a:gridCol w="1079817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BXID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NoData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InTrunc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Length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(EDC)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Hit1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Hit 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Next event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MSB-LSB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MSB - LSB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MSB-LSB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ChanID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MSB-ADC LSB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…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49047538"/>
      </p:ext>
    </p:extLst>
  </p:cSld>
  <p:clrMapOvr>
    <a:masterClrMapping/>
  </p:clrMapOvr>
</p:sld>
</file>

<file path=ppt/theme/theme1.xml><?xml version="1.0" encoding="utf-8"?>
<a:theme xmlns:a="http://schemas.openxmlformats.org/drawingml/2006/main" name="2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56779</TotalTime>
  <Words>1888</Words>
  <Application>Microsoft Office PowerPoint</Application>
  <PresentationFormat>On-screen Show (4:3)</PresentationFormat>
  <Paragraphs>418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2_Quadrant</vt:lpstr>
      <vt:lpstr>Upstream Tracker Data Format</vt:lpstr>
      <vt:lpstr>UT - Upstream Tracker</vt:lpstr>
      <vt:lpstr>Readout Chain</vt:lpstr>
      <vt:lpstr>Data Format @ ASIC</vt:lpstr>
      <vt:lpstr>UT GBTx Packet Format</vt:lpstr>
      <vt:lpstr>AMC40 Resource Issue And Possible Options</vt:lpstr>
      <vt:lpstr>UT Data Format for DCB - AMC40</vt:lpstr>
      <vt:lpstr>Miscellaneous Other Information (I)</vt:lpstr>
      <vt:lpstr>Miscellaneous Other Information (II)</vt:lpstr>
      <vt:lpstr>Slide 10</vt:lpstr>
      <vt:lpstr>Data Format @ ASIC (Rev. I)</vt:lpstr>
      <vt:lpstr>NZS UT Data Format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jwang</dc:creator>
  <cp:lastModifiedBy>jwang</cp:lastModifiedBy>
  <cp:revision>4616</cp:revision>
  <cp:lastPrinted>2013-11-13T13:32:43Z</cp:lastPrinted>
  <dcterms:created xsi:type="dcterms:W3CDTF">1601-01-01T00:00:00Z</dcterms:created>
  <dcterms:modified xsi:type="dcterms:W3CDTF">2013-12-12T12:44:21Z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