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8" r:id="rId2"/>
    <p:sldId id="307" r:id="rId3"/>
    <p:sldId id="305" r:id="rId4"/>
    <p:sldId id="306" r:id="rId5"/>
    <p:sldId id="30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0" autoAdjust="0"/>
    <p:restoredTop sz="94614" autoAdjust="0"/>
  </p:normalViewPr>
  <p:slideViewPr>
    <p:cSldViewPr>
      <p:cViewPr>
        <p:scale>
          <a:sx n="80" d="100"/>
          <a:sy n="80" d="100"/>
        </p:scale>
        <p:origin x="-864" y="1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8E566-8185-4BD6-8FD5-9D84DCD29C0C}" type="datetimeFigureOut">
              <a:rPr lang="en-US" smtClean="0"/>
              <a:pPr/>
              <a:t>12/12/2013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5C91E5-79EC-493F-9A4D-EE6E1A5F5DF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884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2484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743200" y="6356350"/>
            <a:ext cx="21336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24600" y="6340475"/>
            <a:ext cx="2895600" cy="365125"/>
          </a:xfrm>
        </p:spPr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114800" y="6356350"/>
            <a:ext cx="533400" cy="365125"/>
          </a:xfrm>
        </p:spPr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lhcblogo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152400"/>
            <a:ext cx="1028700" cy="70866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>
            <a:off x="304800" y="1066800"/>
            <a:ext cx="84582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Ken Wyllie, CERN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LHCb electronics, 12th December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D830E-04D5-4165-97CC-993607C6AF9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286000" y="76200"/>
            <a:ext cx="434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Time alignment</a:t>
            </a:r>
            <a:endParaRPr lang="en-US" sz="4000" b="0" dirty="0" smtClean="0">
              <a:latin typeface="Berlin Sans FB Dem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6200" y="1066800"/>
            <a:ext cx="8991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All sub-detectors are </a:t>
            </a:r>
            <a:r>
              <a:rPr lang="en-US" sz="2800" dirty="0" err="1" smtClean="0">
                <a:solidFill>
                  <a:srgbClr val="FFFF00"/>
                </a:solidFill>
                <a:latin typeface="Berlin Sans FB" pitchFamily="34" charset="0"/>
              </a:rPr>
              <a:t>optimising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 readout as compromise between robustness and cost. OK, but……..</a:t>
            </a:r>
            <a:endParaRPr lang="en-US" sz="28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We must consider special scenarios where more information is required (</a:t>
            </a:r>
            <a:r>
              <a:rPr lang="en-US" sz="2800" dirty="0" err="1" smtClean="0">
                <a:latin typeface="Berlin Sans FB" pitchFamily="34" charset="0"/>
              </a:rPr>
              <a:t>eg</a:t>
            </a:r>
            <a:r>
              <a:rPr lang="en-US" sz="2800" dirty="0" smtClean="0">
                <a:latin typeface="Berlin Sans FB" pitchFamily="34" charset="0"/>
              </a:rPr>
              <a:t> more bits of BXID).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For example, </a:t>
            </a:r>
          </a:p>
          <a:p>
            <a:pPr marL="628650" indent="-180975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 smtClean="0">
                <a:latin typeface="Berlin Sans FB" pitchFamily="34" charset="0"/>
              </a:rPr>
              <a:t>time alignment within each sub-detector</a:t>
            </a:r>
            <a:endParaRPr lang="en-US" sz="2800" dirty="0">
              <a:latin typeface="Berlin Sans FB" pitchFamily="34" charset="0"/>
            </a:endParaRPr>
          </a:p>
          <a:p>
            <a:pPr marL="628650" indent="-180975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latin typeface="Berlin Sans FB" pitchFamily="34" charset="0"/>
              </a:rPr>
              <a:t>t</a:t>
            </a:r>
            <a:r>
              <a:rPr lang="en-US" sz="2800" dirty="0" smtClean="0">
                <a:latin typeface="Berlin Sans FB" pitchFamily="34" charset="0"/>
              </a:rPr>
              <a:t>ime alignment of LHCb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latin typeface="Berlin Sans FB" pitchFamily="34" charset="0"/>
              </a:rPr>
              <a:t>(Remember we don’t have the L0 trigger !!!!)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latin typeface="Berlin Sans FB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219200"/>
            <a:ext cx="9144000" cy="5105400"/>
          </a:xfrm>
          <a:prstGeom prst="rect">
            <a:avLst/>
          </a:prstGeom>
          <a:solidFill>
            <a:schemeClr val="tx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096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BX0</a:t>
            </a:r>
            <a:endParaRPr lang="en-GB" sz="1200" dirty="0"/>
          </a:p>
        </p:txBody>
      </p:sp>
      <p:sp>
        <p:nvSpPr>
          <p:cNvPr id="7" name="Rectangle 6"/>
          <p:cNvSpPr/>
          <p:nvPr/>
        </p:nvSpPr>
        <p:spPr>
          <a:xfrm>
            <a:off x="11430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BX1</a:t>
            </a:r>
            <a:endParaRPr lang="en-GB" sz="1200" dirty="0"/>
          </a:p>
        </p:txBody>
      </p:sp>
      <p:sp>
        <p:nvSpPr>
          <p:cNvPr id="8" name="Rectangle 7"/>
          <p:cNvSpPr/>
          <p:nvPr/>
        </p:nvSpPr>
        <p:spPr>
          <a:xfrm>
            <a:off x="16764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BX2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22098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BX3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27432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BX4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32766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BX5</a:t>
            </a:r>
            <a:endParaRPr lang="en-GB" sz="1200" dirty="0"/>
          </a:p>
        </p:txBody>
      </p:sp>
      <p:sp>
        <p:nvSpPr>
          <p:cNvPr id="12" name="Rectangle 11"/>
          <p:cNvSpPr/>
          <p:nvPr/>
        </p:nvSpPr>
        <p:spPr>
          <a:xfrm>
            <a:off x="38100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BX6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43434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BX7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48768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BX8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54102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BX9</a:t>
            </a:r>
            <a:endParaRPr lang="en-GB" sz="1200" dirty="0"/>
          </a:p>
        </p:txBody>
      </p:sp>
      <p:sp>
        <p:nvSpPr>
          <p:cNvPr id="16" name="Rectangle 15"/>
          <p:cNvSpPr/>
          <p:nvPr/>
        </p:nvSpPr>
        <p:spPr>
          <a:xfrm>
            <a:off x="59436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BX10</a:t>
            </a:r>
            <a:endParaRPr lang="en-GB" sz="1200" dirty="0"/>
          </a:p>
        </p:txBody>
      </p:sp>
      <p:sp>
        <p:nvSpPr>
          <p:cNvPr id="17" name="Rectangle 16"/>
          <p:cNvSpPr/>
          <p:nvPr/>
        </p:nvSpPr>
        <p:spPr>
          <a:xfrm>
            <a:off x="64770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BX11</a:t>
            </a:r>
            <a:endParaRPr lang="en-GB" sz="1200" dirty="0"/>
          </a:p>
        </p:txBody>
      </p:sp>
      <p:sp>
        <p:nvSpPr>
          <p:cNvPr id="18" name="Rectangle 17"/>
          <p:cNvSpPr/>
          <p:nvPr/>
        </p:nvSpPr>
        <p:spPr>
          <a:xfrm>
            <a:off x="70104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BX12</a:t>
            </a:r>
            <a:endParaRPr lang="en-GB" sz="1200" dirty="0"/>
          </a:p>
        </p:txBody>
      </p:sp>
      <p:sp>
        <p:nvSpPr>
          <p:cNvPr id="19" name="Rectangle 18"/>
          <p:cNvSpPr/>
          <p:nvPr/>
        </p:nvSpPr>
        <p:spPr>
          <a:xfrm>
            <a:off x="75438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BX13</a:t>
            </a:r>
            <a:endParaRPr lang="en-GB" sz="1200" dirty="0"/>
          </a:p>
        </p:txBody>
      </p:sp>
      <p:sp>
        <p:nvSpPr>
          <p:cNvPr id="20" name="Rectangle 19"/>
          <p:cNvSpPr/>
          <p:nvPr/>
        </p:nvSpPr>
        <p:spPr>
          <a:xfrm>
            <a:off x="80772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BX14</a:t>
            </a:r>
            <a:endParaRPr lang="en-GB" sz="1200" dirty="0"/>
          </a:p>
        </p:txBody>
      </p:sp>
      <p:sp>
        <p:nvSpPr>
          <p:cNvPr id="21" name="Rectangle 20"/>
          <p:cNvSpPr/>
          <p:nvPr/>
        </p:nvSpPr>
        <p:spPr>
          <a:xfrm>
            <a:off x="8610600" y="1295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BX15</a:t>
            </a:r>
            <a:endParaRPr lang="en-GB" sz="12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609600" y="1828800"/>
            <a:ext cx="533400" cy="152400"/>
            <a:chOff x="914400" y="838200"/>
            <a:chExt cx="533400" cy="152400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914400" y="838200"/>
              <a:ext cx="533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914400" y="838200"/>
              <a:ext cx="0" cy="1524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447800" y="838200"/>
              <a:ext cx="0" cy="1524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Connector 25"/>
          <p:cNvCxnSpPr/>
          <p:nvPr/>
        </p:nvCxnSpPr>
        <p:spPr>
          <a:xfrm>
            <a:off x="342900" y="1981200"/>
            <a:ext cx="2667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143000" y="1981200"/>
            <a:ext cx="77343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-60776" y="1600200"/>
            <a:ext cx="61747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>
                <a:solidFill>
                  <a:schemeClr val="bg1"/>
                </a:solidFill>
              </a:rPr>
              <a:t>BXIDRst</a:t>
            </a:r>
            <a:endParaRPr lang="en-US" sz="1050" dirty="0" smtClean="0">
              <a:solidFill>
                <a:schemeClr val="bg1"/>
              </a:solidFill>
            </a:endParaRPr>
          </a:p>
          <a:p>
            <a:r>
              <a:rPr lang="en-US" sz="1050" dirty="0" smtClean="0">
                <a:solidFill>
                  <a:schemeClr val="bg1"/>
                </a:solidFill>
              </a:rPr>
              <a:t>-SODIN</a:t>
            </a:r>
            <a:endParaRPr lang="en-GB" sz="1050" dirty="0">
              <a:solidFill>
                <a:schemeClr val="bg1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676400" y="2209800"/>
            <a:ext cx="533400" cy="152400"/>
            <a:chOff x="914400" y="838200"/>
            <a:chExt cx="533400" cy="152400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914400" y="838200"/>
              <a:ext cx="533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914400" y="838200"/>
              <a:ext cx="0" cy="1524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447800" y="838200"/>
              <a:ext cx="0" cy="1524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Straight Connector 32"/>
          <p:cNvCxnSpPr/>
          <p:nvPr/>
        </p:nvCxnSpPr>
        <p:spPr>
          <a:xfrm>
            <a:off x="342900" y="2362200"/>
            <a:ext cx="13335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2209800" y="2362200"/>
            <a:ext cx="66675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2209800" y="2057400"/>
            <a:ext cx="7614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BXIDRst</a:t>
            </a:r>
            <a:r>
              <a:rPr lang="en-GB" sz="1200" dirty="0" smtClean="0">
                <a:solidFill>
                  <a:schemeClr val="bg1"/>
                </a:solidFill>
              </a:rPr>
              <a:t>A</a:t>
            </a:r>
            <a:endParaRPr lang="en-US" sz="1200" dirty="0" smtClean="0">
              <a:solidFill>
                <a:schemeClr val="bg1"/>
              </a:solidFill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2743200" y="2882444"/>
            <a:ext cx="533400" cy="152400"/>
            <a:chOff x="914400" y="838200"/>
            <a:chExt cx="533400" cy="152400"/>
          </a:xfrm>
        </p:grpSpPr>
        <p:cxnSp>
          <p:nvCxnSpPr>
            <p:cNvPr id="37" name="Straight Connector 36"/>
            <p:cNvCxnSpPr/>
            <p:nvPr/>
          </p:nvCxnSpPr>
          <p:spPr>
            <a:xfrm>
              <a:off x="914400" y="838200"/>
              <a:ext cx="533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914400" y="838200"/>
              <a:ext cx="0" cy="1524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447800" y="838200"/>
              <a:ext cx="0" cy="1524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0" name="Straight Connector 39"/>
          <p:cNvCxnSpPr/>
          <p:nvPr/>
        </p:nvCxnSpPr>
        <p:spPr>
          <a:xfrm>
            <a:off x="381000" y="3034844"/>
            <a:ext cx="23622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276600" y="2819400"/>
            <a:ext cx="712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solidFill>
                  <a:schemeClr val="bg1"/>
                </a:solidFill>
              </a:rPr>
              <a:t>BXIDRst</a:t>
            </a:r>
            <a:r>
              <a:rPr lang="en-GB" sz="1100" dirty="0">
                <a:solidFill>
                  <a:schemeClr val="bg1"/>
                </a:solidFill>
              </a:rPr>
              <a:t>B</a:t>
            </a:r>
            <a:endParaRPr lang="en-US" sz="1100" dirty="0" smtClean="0">
              <a:solidFill>
                <a:schemeClr val="bg1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3276600" y="3034844"/>
            <a:ext cx="57531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3810000" y="3610690"/>
            <a:ext cx="533400" cy="152400"/>
            <a:chOff x="914400" y="838200"/>
            <a:chExt cx="533400" cy="15240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914400" y="838200"/>
              <a:ext cx="533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914400" y="838200"/>
              <a:ext cx="0" cy="1524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1447800" y="838200"/>
              <a:ext cx="0" cy="15240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7" name="Straight Connector 46"/>
          <p:cNvCxnSpPr/>
          <p:nvPr/>
        </p:nvCxnSpPr>
        <p:spPr>
          <a:xfrm>
            <a:off x="381000" y="3763090"/>
            <a:ext cx="34290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4343400" y="3763090"/>
            <a:ext cx="44958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-34384" y="3547646"/>
            <a:ext cx="7857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‘Beam’ data in</a:t>
            </a:r>
          </a:p>
          <a:p>
            <a:r>
              <a:rPr lang="en-US" sz="800" dirty="0" smtClean="0">
                <a:solidFill>
                  <a:schemeClr val="bg1"/>
                </a:solidFill>
              </a:rPr>
              <a:t>A and B</a:t>
            </a:r>
          </a:p>
        </p:txBody>
      </p:sp>
      <p:sp>
        <p:nvSpPr>
          <p:cNvPr id="50" name="Rectangle 49"/>
          <p:cNvSpPr/>
          <p:nvPr/>
        </p:nvSpPr>
        <p:spPr>
          <a:xfrm>
            <a:off x="6096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3562</a:t>
            </a:r>
            <a:endParaRPr lang="en-GB" sz="1200" dirty="0"/>
          </a:p>
        </p:txBody>
      </p:sp>
      <p:sp>
        <p:nvSpPr>
          <p:cNvPr id="51" name="Rectangle 50"/>
          <p:cNvSpPr/>
          <p:nvPr/>
        </p:nvSpPr>
        <p:spPr>
          <a:xfrm>
            <a:off x="11430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3563</a:t>
            </a:r>
            <a:endParaRPr lang="en-GB" sz="1200" dirty="0"/>
          </a:p>
        </p:txBody>
      </p:sp>
      <p:sp>
        <p:nvSpPr>
          <p:cNvPr id="52" name="Rectangle 51"/>
          <p:cNvSpPr/>
          <p:nvPr/>
        </p:nvSpPr>
        <p:spPr>
          <a:xfrm>
            <a:off x="16764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0</a:t>
            </a:r>
            <a:endParaRPr lang="en-GB" sz="1200" dirty="0"/>
          </a:p>
        </p:txBody>
      </p:sp>
      <p:sp>
        <p:nvSpPr>
          <p:cNvPr id="53" name="Rectangle 52"/>
          <p:cNvSpPr/>
          <p:nvPr/>
        </p:nvSpPr>
        <p:spPr>
          <a:xfrm>
            <a:off x="22098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</a:t>
            </a:r>
            <a:endParaRPr lang="en-GB" sz="1200" dirty="0"/>
          </a:p>
        </p:txBody>
      </p:sp>
      <p:sp>
        <p:nvSpPr>
          <p:cNvPr id="54" name="Rectangle 53"/>
          <p:cNvSpPr/>
          <p:nvPr/>
        </p:nvSpPr>
        <p:spPr>
          <a:xfrm>
            <a:off x="27432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</a:t>
            </a:r>
            <a:endParaRPr lang="en-GB" sz="1200" dirty="0"/>
          </a:p>
        </p:txBody>
      </p:sp>
      <p:sp>
        <p:nvSpPr>
          <p:cNvPr id="55" name="Rectangle 54"/>
          <p:cNvSpPr/>
          <p:nvPr/>
        </p:nvSpPr>
        <p:spPr>
          <a:xfrm>
            <a:off x="32766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</a:t>
            </a:r>
            <a:endParaRPr lang="en-GB" sz="1200" dirty="0"/>
          </a:p>
        </p:txBody>
      </p:sp>
      <p:sp>
        <p:nvSpPr>
          <p:cNvPr id="56" name="Rectangle 55"/>
          <p:cNvSpPr/>
          <p:nvPr/>
        </p:nvSpPr>
        <p:spPr>
          <a:xfrm>
            <a:off x="38100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4</a:t>
            </a:r>
            <a:endParaRPr lang="en-GB" sz="1200" dirty="0"/>
          </a:p>
        </p:txBody>
      </p:sp>
      <p:sp>
        <p:nvSpPr>
          <p:cNvPr id="57" name="Rectangle 56"/>
          <p:cNvSpPr/>
          <p:nvPr/>
        </p:nvSpPr>
        <p:spPr>
          <a:xfrm>
            <a:off x="43434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</a:t>
            </a:r>
            <a:endParaRPr lang="en-GB" sz="1200" dirty="0"/>
          </a:p>
        </p:txBody>
      </p:sp>
      <p:sp>
        <p:nvSpPr>
          <p:cNvPr id="58" name="Rectangle 57"/>
          <p:cNvSpPr/>
          <p:nvPr/>
        </p:nvSpPr>
        <p:spPr>
          <a:xfrm>
            <a:off x="48768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6</a:t>
            </a:r>
            <a:endParaRPr lang="en-GB" sz="1200" dirty="0"/>
          </a:p>
        </p:txBody>
      </p:sp>
      <p:sp>
        <p:nvSpPr>
          <p:cNvPr id="59" name="Rectangle 58"/>
          <p:cNvSpPr/>
          <p:nvPr/>
        </p:nvSpPr>
        <p:spPr>
          <a:xfrm>
            <a:off x="54102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</a:t>
            </a:r>
            <a:endParaRPr lang="en-GB" sz="1200" dirty="0"/>
          </a:p>
        </p:txBody>
      </p:sp>
      <p:sp>
        <p:nvSpPr>
          <p:cNvPr id="60" name="Rectangle 59"/>
          <p:cNvSpPr/>
          <p:nvPr/>
        </p:nvSpPr>
        <p:spPr>
          <a:xfrm>
            <a:off x="59436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8</a:t>
            </a:r>
            <a:endParaRPr lang="en-GB" sz="1200" dirty="0"/>
          </a:p>
        </p:txBody>
      </p:sp>
      <p:sp>
        <p:nvSpPr>
          <p:cNvPr id="61" name="Rectangle 60"/>
          <p:cNvSpPr/>
          <p:nvPr/>
        </p:nvSpPr>
        <p:spPr>
          <a:xfrm>
            <a:off x="64770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9</a:t>
            </a:r>
            <a:endParaRPr lang="en-GB" sz="1200" dirty="0"/>
          </a:p>
        </p:txBody>
      </p:sp>
      <p:sp>
        <p:nvSpPr>
          <p:cNvPr id="62" name="Rectangle 61"/>
          <p:cNvSpPr/>
          <p:nvPr/>
        </p:nvSpPr>
        <p:spPr>
          <a:xfrm>
            <a:off x="70104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10</a:t>
            </a:r>
            <a:endParaRPr lang="en-GB" sz="1200" dirty="0"/>
          </a:p>
        </p:txBody>
      </p:sp>
      <p:sp>
        <p:nvSpPr>
          <p:cNvPr id="63" name="Rectangle 62"/>
          <p:cNvSpPr/>
          <p:nvPr/>
        </p:nvSpPr>
        <p:spPr>
          <a:xfrm>
            <a:off x="75438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11</a:t>
            </a:r>
            <a:endParaRPr lang="en-GB" sz="1200" dirty="0"/>
          </a:p>
        </p:txBody>
      </p:sp>
      <p:sp>
        <p:nvSpPr>
          <p:cNvPr id="64" name="Rectangle 63"/>
          <p:cNvSpPr/>
          <p:nvPr/>
        </p:nvSpPr>
        <p:spPr>
          <a:xfrm>
            <a:off x="80772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12</a:t>
            </a:r>
            <a:endParaRPr lang="en-GB" sz="1200" dirty="0"/>
          </a:p>
        </p:txBody>
      </p:sp>
      <p:sp>
        <p:nvSpPr>
          <p:cNvPr id="65" name="Rectangle 64"/>
          <p:cNvSpPr/>
          <p:nvPr/>
        </p:nvSpPr>
        <p:spPr>
          <a:xfrm>
            <a:off x="8610600" y="25146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13</a:t>
            </a:r>
            <a:endParaRPr lang="en-GB" sz="1200" dirty="0"/>
          </a:p>
        </p:txBody>
      </p:sp>
      <p:sp>
        <p:nvSpPr>
          <p:cNvPr id="66" name="Rectangle 65"/>
          <p:cNvSpPr/>
          <p:nvPr/>
        </p:nvSpPr>
        <p:spPr>
          <a:xfrm>
            <a:off x="16764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3562</a:t>
            </a:r>
            <a:endParaRPr lang="en-GB" sz="1200" dirty="0"/>
          </a:p>
        </p:txBody>
      </p:sp>
      <p:sp>
        <p:nvSpPr>
          <p:cNvPr id="67" name="Rectangle 66"/>
          <p:cNvSpPr/>
          <p:nvPr/>
        </p:nvSpPr>
        <p:spPr>
          <a:xfrm>
            <a:off x="22098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3563</a:t>
            </a:r>
            <a:endParaRPr lang="en-GB" sz="1200" dirty="0"/>
          </a:p>
        </p:txBody>
      </p:sp>
      <p:sp>
        <p:nvSpPr>
          <p:cNvPr id="68" name="Rectangle 67"/>
          <p:cNvSpPr/>
          <p:nvPr/>
        </p:nvSpPr>
        <p:spPr>
          <a:xfrm>
            <a:off x="27432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0</a:t>
            </a:r>
            <a:endParaRPr lang="en-GB" sz="1200" dirty="0"/>
          </a:p>
        </p:txBody>
      </p:sp>
      <p:sp>
        <p:nvSpPr>
          <p:cNvPr id="69" name="Rectangle 68"/>
          <p:cNvSpPr/>
          <p:nvPr/>
        </p:nvSpPr>
        <p:spPr>
          <a:xfrm>
            <a:off x="32766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</a:t>
            </a:r>
            <a:endParaRPr lang="en-GB" sz="1200" dirty="0"/>
          </a:p>
        </p:txBody>
      </p:sp>
      <p:sp>
        <p:nvSpPr>
          <p:cNvPr id="70" name="Rectangle 69"/>
          <p:cNvSpPr/>
          <p:nvPr/>
        </p:nvSpPr>
        <p:spPr>
          <a:xfrm>
            <a:off x="38100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</a:t>
            </a:r>
            <a:endParaRPr lang="en-GB" sz="1200" dirty="0"/>
          </a:p>
        </p:txBody>
      </p:sp>
      <p:sp>
        <p:nvSpPr>
          <p:cNvPr id="71" name="Rectangle 70"/>
          <p:cNvSpPr/>
          <p:nvPr/>
        </p:nvSpPr>
        <p:spPr>
          <a:xfrm>
            <a:off x="43434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</a:t>
            </a:r>
            <a:endParaRPr lang="en-GB" sz="1200" dirty="0"/>
          </a:p>
        </p:txBody>
      </p:sp>
      <p:sp>
        <p:nvSpPr>
          <p:cNvPr id="72" name="Rectangle 71"/>
          <p:cNvSpPr/>
          <p:nvPr/>
        </p:nvSpPr>
        <p:spPr>
          <a:xfrm>
            <a:off x="48768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4</a:t>
            </a:r>
            <a:endParaRPr lang="en-GB" sz="1200" dirty="0"/>
          </a:p>
        </p:txBody>
      </p:sp>
      <p:sp>
        <p:nvSpPr>
          <p:cNvPr id="73" name="Rectangle 72"/>
          <p:cNvSpPr/>
          <p:nvPr/>
        </p:nvSpPr>
        <p:spPr>
          <a:xfrm>
            <a:off x="54102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5</a:t>
            </a:r>
            <a:endParaRPr lang="en-GB" sz="1200" dirty="0"/>
          </a:p>
        </p:txBody>
      </p:sp>
      <p:sp>
        <p:nvSpPr>
          <p:cNvPr id="74" name="Rectangle 73"/>
          <p:cNvSpPr/>
          <p:nvPr/>
        </p:nvSpPr>
        <p:spPr>
          <a:xfrm>
            <a:off x="59436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6</a:t>
            </a:r>
            <a:endParaRPr lang="en-GB" sz="1200" dirty="0"/>
          </a:p>
        </p:txBody>
      </p:sp>
      <p:sp>
        <p:nvSpPr>
          <p:cNvPr id="75" name="Rectangle 74"/>
          <p:cNvSpPr/>
          <p:nvPr/>
        </p:nvSpPr>
        <p:spPr>
          <a:xfrm>
            <a:off x="64770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7</a:t>
            </a:r>
            <a:endParaRPr lang="en-GB" sz="1200" dirty="0"/>
          </a:p>
        </p:txBody>
      </p:sp>
      <p:sp>
        <p:nvSpPr>
          <p:cNvPr id="76" name="Rectangle 75"/>
          <p:cNvSpPr/>
          <p:nvPr/>
        </p:nvSpPr>
        <p:spPr>
          <a:xfrm>
            <a:off x="70104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8</a:t>
            </a:r>
            <a:endParaRPr lang="en-GB" sz="1200" dirty="0"/>
          </a:p>
        </p:txBody>
      </p:sp>
      <p:sp>
        <p:nvSpPr>
          <p:cNvPr id="77" name="Rectangle 76"/>
          <p:cNvSpPr/>
          <p:nvPr/>
        </p:nvSpPr>
        <p:spPr>
          <a:xfrm>
            <a:off x="75438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9</a:t>
            </a:r>
            <a:endParaRPr lang="en-GB" sz="1200" dirty="0"/>
          </a:p>
        </p:txBody>
      </p:sp>
      <p:sp>
        <p:nvSpPr>
          <p:cNvPr id="78" name="Rectangle 77"/>
          <p:cNvSpPr/>
          <p:nvPr/>
        </p:nvSpPr>
        <p:spPr>
          <a:xfrm>
            <a:off x="80772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10</a:t>
            </a:r>
            <a:endParaRPr lang="en-GB" sz="1200" dirty="0"/>
          </a:p>
        </p:txBody>
      </p:sp>
      <p:sp>
        <p:nvSpPr>
          <p:cNvPr id="79" name="Rectangle 78"/>
          <p:cNvSpPr/>
          <p:nvPr/>
        </p:nvSpPr>
        <p:spPr>
          <a:xfrm>
            <a:off x="86106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11</a:t>
            </a:r>
            <a:endParaRPr lang="en-GB" sz="1200" dirty="0"/>
          </a:p>
        </p:txBody>
      </p:sp>
      <p:sp>
        <p:nvSpPr>
          <p:cNvPr id="80" name="Rectangle 79"/>
          <p:cNvSpPr/>
          <p:nvPr/>
        </p:nvSpPr>
        <p:spPr>
          <a:xfrm>
            <a:off x="11430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3561</a:t>
            </a:r>
            <a:endParaRPr lang="en-GB" sz="1200" dirty="0"/>
          </a:p>
        </p:txBody>
      </p:sp>
      <p:sp>
        <p:nvSpPr>
          <p:cNvPr id="81" name="Rectangle 80"/>
          <p:cNvSpPr/>
          <p:nvPr/>
        </p:nvSpPr>
        <p:spPr>
          <a:xfrm>
            <a:off x="609600" y="3200400"/>
            <a:ext cx="5334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3560</a:t>
            </a:r>
            <a:endParaRPr lang="en-GB" sz="1200" dirty="0"/>
          </a:p>
        </p:txBody>
      </p:sp>
      <p:sp>
        <p:nvSpPr>
          <p:cNvPr id="82" name="TextBox 81"/>
          <p:cNvSpPr txBox="1"/>
          <p:nvPr/>
        </p:nvSpPr>
        <p:spPr>
          <a:xfrm>
            <a:off x="-37590" y="2451556"/>
            <a:ext cx="5245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BXID</a:t>
            </a:r>
            <a:r>
              <a:rPr lang="en-GB" sz="1050" dirty="0" smtClean="0">
                <a:solidFill>
                  <a:schemeClr val="bg1"/>
                </a:solidFill>
              </a:rPr>
              <a:t>A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0" y="3124200"/>
            <a:ext cx="51969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1"/>
                </a:solidFill>
              </a:rPr>
              <a:t>BXID</a:t>
            </a:r>
            <a:r>
              <a:rPr lang="en-GB" sz="1050" dirty="0" smtClean="0">
                <a:solidFill>
                  <a:schemeClr val="bg1"/>
                </a:solidFill>
              </a:rPr>
              <a:t>B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28600" y="3962400"/>
            <a:ext cx="53672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Beams collide in only one BX (or a few well-spaced BXs)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Detector A sends a packet with data and BXID = 4</a:t>
            </a:r>
          </a:p>
          <a:p>
            <a:r>
              <a:rPr lang="en-US" dirty="0">
                <a:solidFill>
                  <a:schemeClr val="bg1"/>
                </a:solidFill>
              </a:rPr>
              <a:t>Detector A sends a packet with data and BXID = 2</a:t>
            </a:r>
          </a:p>
        </p:txBody>
      </p:sp>
      <p:sp>
        <p:nvSpPr>
          <p:cNvPr id="85" name="Rectangle 84"/>
          <p:cNvSpPr/>
          <p:nvPr/>
        </p:nvSpPr>
        <p:spPr>
          <a:xfrm>
            <a:off x="1066798" y="51816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H3653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1752600" y="51816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H0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2438399" y="51816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H1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1066800" y="54102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H2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1752599" y="54102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H3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2438399" y="5410200"/>
            <a:ext cx="685801" cy="228600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H4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1066800" y="5638800"/>
            <a:ext cx="1371599" cy="228600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Data4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2438399" y="56388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H5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1066800" y="58674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H6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1752600" y="58674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H7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4571998" y="51816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H3653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5257800" y="51816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H0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5943599" y="51816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H1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572000" y="5410200"/>
            <a:ext cx="685801" cy="228600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H2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4572000" y="56388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H3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0" name="Rectangle 99"/>
          <p:cNvSpPr/>
          <p:nvPr/>
        </p:nvSpPr>
        <p:spPr>
          <a:xfrm>
            <a:off x="5257800" y="56388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H4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1" name="Rectangle 100"/>
          <p:cNvSpPr/>
          <p:nvPr/>
        </p:nvSpPr>
        <p:spPr>
          <a:xfrm>
            <a:off x="5257801" y="5410200"/>
            <a:ext cx="1371599" cy="228600"/>
          </a:xfrm>
          <a:prstGeom prst="rect">
            <a:avLst/>
          </a:prstGeom>
          <a:solidFill>
            <a:srgbClr val="00B0F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Data2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943599" y="56388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H5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4572000" y="58674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H6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5257800" y="5867400"/>
            <a:ext cx="685801" cy="228600"/>
          </a:xfrm>
          <a:prstGeom prst="rect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H7 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05" name="Right Brace 104"/>
          <p:cNvSpPr/>
          <p:nvPr/>
        </p:nvSpPr>
        <p:spPr>
          <a:xfrm>
            <a:off x="4953000" y="4343400"/>
            <a:ext cx="209549" cy="457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TextBox 105"/>
          <p:cNvSpPr txBox="1"/>
          <p:nvPr/>
        </p:nvSpPr>
        <p:spPr>
          <a:xfrm>
            <a:off x="5257800" y="4355068"/>
            <a:ext cx="3508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Difference used to align </a:t>
            </a:r>
            <a:r>
              <a:rPr lang="en-US" dirty="0" err="1" smtClean="0">
                <a:solidFill>
                  <a:schemeClr val="bg1"/>
                </a:solidFill>
              </a:rPr>
              <a:t>BXIDResets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108" name="Straight Arrow Connector 107"/>
          <p:cNvCxnSpPr/>
          <p:nvPr/>
        </p:nvCxnSpPr>
        <p:spPr>
          <a:xfrm>
            <a:off x="609597" y="2149725"/>
            <a:ext cx="1066803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533400" y="2108284"/>
            <a:ext cx="55656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>
                <a:solidFill>
                  <a:schemeClr val="bg1"/>
                </a:solidFill>
              </a:rPr>
              <a:t>delayA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533400" y="2794084"/>
            <a:ext cx="55175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>
                <a:solidFill>
                  <a:schemeClr val="bg1"/>
                </a:solidFill>
              </a:rPr>
              <a:t>delayB</a:t>
            </a:r>
            <a:endParaRPr lang="en-US" sz="1050" dirty="0" smtClean="0">
              <a:solidFill>
                <a:schemeClr val="bg1"/>
              </a:solidFill>
            </a:endParaRPr>
          </a:p>
        </p:txBody>
      </p:sp>
      <p:cxnSp>
        <p:nvCxnSpPr>
          <p:cNvPr id="112" name="Straight Arrow Connector 111"/>
          <p:cNvCxnSpPr/>
          <p:nvPr/>
        </p:nvCxnSpPr>
        <p:spPr>
          <a:xfrm>
            <a:off x="609600" y="2819400"/>
            <a:ext cx="2133600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2469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0" y="76200"/>
            <a:ext cx="6553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Time </a:t>
            </a:r>
            <a:r>
              <a:rPr lang="en-US" sz="4000" dirty="0" smtClean="0">
                <a:latin typeface="Berlin Sans FB Demi" pitchFamily="34" charset="0"/>
              </a:rPr>
              <a:t>alignment: useful tools</a:t>
            </a:r>
            <a:endParaRPr lang="en-US" sz="4000" b="0" dirty="0" smtClean="0">
              <a:latin typeface="Berlin Sans FB Dem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6200" y="1219200"/>
            <a:ext cx="7848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Example of a 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SPECIAL MODE:</a:t>
            </a:r>
            <a:endParaRPr lang="en-US" sz="2800" dirty="0" smtClean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VELO data packets (30-bits):</a:t>
            </a:r>
            <a:endParaRPr lang="en-US" sz="2800" dirty="0" smtClean="0">
              <a:latin typeface="Berlin Sans FB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286000" y="2324100"/>
            <a:ext cx="1828800" cy="3048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9-bit BXID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4114800" y="2324100"/>
            <a:ext cx="2286000" cy="3048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8-bit Super-pixel Hit Map</a:t>
            </a:r>
            <a:endParaRPr lang="en-GB" sz="1600" dirty="0"/>
          </a:p>
        </p:txBody>
      </p:sp>
      <p:sp>
        <p:nvSpPr>
          <p:cNvPr id="9" name="Rounded Rectangle 8"/>
          <p:cNvSpPr/>
          <p:nvPr/>
        </p:nvSpPr>
        <p:spPr>
          <a:xfrm>
            <a:off x="6400800" y="2324100"/>
            <a:ext cx="2438400" cy="3048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13-bit Super-pixel address</a:t>
            </a:r>
            <a:endParaRPr lang="en-GB" sz="1600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0" y="1981200"/>
            <a:ext cx="2743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Berlin Sans FB" pitchFamily="34" charset="0"/>
              </a:rPr>
              <a:t>Normal running</a:t>
            </a: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0" y="2857500"/>
            <a:ext cx="2743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Berlin Sans FB" pitchFamily="34" charset="0"/>
              </a:rPr>
              <a:t>Time alignment running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286000" y="3238500"/>
            <a:ext cx="2133600" cy="3048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12-bit BXID</a:t>
            </a:r>
            <a:endParaRPr lang="en-GB" dirty="0"/>
          </a:p>
        </p:txBody>
      </p:sp>
      <p:sp>
        <p:nvSpPr>
          <p:cNvPr id="13" name="Rounded Rectangle 12"/>
          <p:cNvSpPr/>
          <p:nvPr/>
        </p:nvSpPr>
        <p:spPr>
          <a:xfrm>
            <a:off x="5029200" y="3238500"/>
            <a:ext cx="1371600" cy="304800"/>
          </a:xfrm>
          <a:prstGeom prst="round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3-bit SP Hit Count</a:t>
            </a:r>
            <a:endParaRPr lang="en-GB" sz="1200" dirty="0"/>
          </a:p>
        </p:txBody>
      </p:sp>
      <p:sp>
        <p:nvSpPr>
          <p:cNvPr id="14" name="Rounded Rectangle 13"/>
          <p:cNvSpPr/>
          <p:nvPr/>
        </p:nvSpPr>
        <p:spPr>
          <a:xfrm>
            <a:off x="6400800" y="3238500"/>
            <a:ext cx="2438400" cy="3048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13-bit Super-pixel address</a:t>
            </a:r>
            <a:endParaRPr lang="en-GB" sz="1600" dirty="0"/>
          </a:p>
        </p:txBody>
      </p:sp>
      <p:sp>
        <p:nvSpPr>
          <p:cNvPr id="15" name="Rounded Rectangle 14"/>
          <p:cNvSpPr/>
          <p:nvPr/>
        </p:nvSpPr>
        <p:spPr>
          <a:xfrm>
            <a:off x="4419600" y="3238500"/>
            <a:ext cx="609600" cy="304800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2-bit ?</a:t>
            </a:r>
            <a:endParaRPr lang="en-GB" sz="1200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6200" y="4038600"/>
            <a:ext cx="8839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Another example (in FE specs!):</a:t>
            </a:r>
          </a:p>
          <a:p>
            <a:pPr>
              <a:lnSpc>
                <a:spcPct val="90000"/>
              </a:lnSpc>
              <a:defRPr/>
            </a:pPr>
            <a:r>
              <a:rPr lang="en-US" sz="3200" dirty="0" smtClean="0">
                <a:solidFill>
                  <a:srgbClr val="FFFF00"/>
                </a:solidFill>
                <a:latin typeface="Berlin Sans FB" pitchFamily="34" charset="0"/>
              </a:rPr>
              <a:t>TFC-alignment mode: 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Replace data with TFC command received for each BX</a:t>
            </a:r>
            <a:endParaRPr lang="en-US" sz="2800" dirty="0" smtClean="0">
              <a:latin typeface="Berlin Sans FB" pitchFamily="34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0" y="5257800"/>
            <a:ext cx="2743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  <a:latin typeface="Berlin Sans FB" pitchFamily="34" charset="0"/>
              </a:rPr>
              <a:t>TFC alignment</a:t>
            </a:r>
            <a:endParaRPr lang="en-US" sz="2400" dirty="0" smtClean="0">
              <a:solidFill>
                <a:srgbClr val="FFFF00"/>
              </a:solidFill>
              <a:latin typeface="Berlin Sans FB" pitchFamily="34" charset="0"/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2286000" y="5410200"/>
            <a:ext cx="2133600" cy="304800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12-bit </a:t>
            </a:r>
            <a:r>
              <a:rPr lang="en-US" dirty="0" smtClean="0"/>
              <a:t>BXID = N</a:t>
            </a:r>
            <a:endParaRPr lang="en-GB" dirty="0"/>
          </a:p>
        </p:txBody>
      </p:sp>
      <p:sp>
        <p:nvSpPr>
          <p:cNvPr id="24" name="Rounded Rectangle 23"/>
          <p:cNvSpPr/>
          <p:nvPr/>
        </p:nvSpPr>
        <p:spPr>
          <a:xfrm>
            <a:off x="4419600" y="5410200"/>
            <a:ext cx="4419600" cy="304800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TFC command received at BXID = N</a:t>
            </a:r>
            <a:endParaRPr lang="en-GB" sz="1600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228600" y="3810000"/>
            <a:ext cx="8610600" cy="0"/>
          </a:xfrm>
          <a:prstGeom prst="line">
            <a:avLst/>
          </a:prstGeom>
          <a:ln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0" y="5791200"/>
            <a:ext cx="8839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Then compare to see if offsets are correct/consistent</a:t>
            </a:r>
            <a:endParaRPr lang="en-US" sz="2800" dirty="0" smtClean="0">
              <a:solidFill>
                <a:srgbClr val="FFFF00"/>
              </a:solidFill>
              <a:latin typeface="Berlin Sans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3517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47800" y="76200"/>
            <a:ext cx="6934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4000" dirty="0" smtClean="0">
                <a:latin typeface="Berlin Sans FB Demi" pitchFamily="34" charset="0"/>
              </a:rPr>
              <a:t>Time alignment possibilities</a:t>
            </a:r>
            <a:endParaRPr lang="en-US" sz="4000" b="0" dirty="0" smtClean="0">
              <a:latin typeface="Berlin Sans FB Dem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76200" y="1066800"/>
            <a:ext cx="89916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Test pulse injection (TFC triggered &amp; phase adjustable)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	</a:t>
            </a:r>
            <a:r>
              <a:rPr lang="en-US" sz="2800" dirty="0" smtClean="0">
                <a:latin typeface="Berlin Sans FB" pitchFamily="34" charset="0"/>
              </a:rPr>
              <a:t>But is still sensitive to cable delays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err="1" smtClean="0">
                <a:solidFill>
                  <a:srgbClr val="FFFF00"/>
                </a:solidFill>
                <a:latin typeface="Berlin Sans FB" pitchFamily="34" charset="0"/>
              </a:rPr>
              <a:t>Cosmics</a:t>
            </a:r>
            <a:endParaRPr lang="en-US" sz="2800" dirty="0" smtClean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	</a:t>
            </a:r>
            <a:r>
              <a:rPr lang="en-US" sz="2800" dirty="0" smtClean="0">
                <a:latin typeface="Berlin Sans FB" pitchFamily="34" charset="0"/>
              </a:rPr>
              <a:t>Gives absolute timing, but rare……</a:t>
            </a:r>
          </a:p>
          <a:p>
            <a:pPr>
              <a:lnSpc>
                <a:spcPct val="90000"/>
              </a:lnSpc>
              <a:defRPr/>
            </a:pPr>
            <a:endParaRPr lang="en-US" sz="2800" dirty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Laser (or similar, </a:t>
            </a:r>
            <a:r>
              <a:rPr lang="en-US" sz="2800" dirty="0">
                <a:solidFill>
                  <a:srgbClr val="FFFF00"/>
                </a:solidFill>
                <a:latin typeface="Berlin Sans FB" pitchFamily="34" charset="0"/>
              </a:rPr>
              <a:t>TFC triggered &amp; phase adjustable</a:t>
            </a: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)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  <a:latin typeface="Berlin Sans FB" pitchFamily="34" charset="0"/>
              </a:rPr>
              <a:t>	</a:t>
            </a:r>
            <a:r>
              <a:rPr lang="en-US" sz="2800" dirty="0" smtClean="0">
                <a:latin typeface="Berlin Sans FB" pitchFamily="34" charset="0"/>
              </a:rPr>
              <a:t>Very useful, but not all detectors are </a:t>
            </a:r>
            <a:r>
              <a:rPr lang="en-US" sz="2800" dirty="0" smtClean="0">
                <a:latin typeface="Berlin Sans FB" pitchFamily="34" charset="0"/>
              </a:rPr>
              <a:t>sensitive</a:t>
            </a:r>
            <a:endParaRPr lang="en-US" sz="28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endParaRPr lang="en-US" sz="2800" dirty="0">
              <a:solidFill>
                <a:srgbClr val="FFFF00"/>
              </a:solidFill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2800" dirty="0" smtClean="0">
                <a:solidFill>
                  <a:srgbClr val="FFFF00"/>
                </a:solidFill>
                <a:latin typeface="Berlin Sans FB" pitchFamily="34" charset="0"/>
              </a:rPr>
              <a:t>Beam</a:t>
            </a:r>
          </a:p>
          <a:p>
            <a:pPr>
              <a:lnSpc>
                <a:spcPct val="90000"/>
              </a:lnSpc>
              <a:defRPr/>
            </a:pPr>
            <a:r>
              <a:rPr lang="en-US" sz="2800" dirty="0">
                <a:solidFill>
                  <a:srgbClr val="FFFF00"/>
                </a:solidFill>
                <a:latin typeface="Berlin Sans FB" pitchFamily="34" charset="0"/>
              </a:rPr>
              <a:t>	</a:t>
            </a:r>
            <a:r>
              <a:rPr lang="en-US" sz="2800" dirty="0" smtClean="0">
                <a:latin typeface="Berlin Sans FB" pitchFamily="34" charset="0"/>
              </a:rPr>
              <a:t>Ultimate </a:t>
            </a:r>
            <a:r>
              <a:rPr lang="en-US" sz="2800" dirty="0" smtClean="0">
                <a:latin typeface="Berlin Sans FB" pitchFamily="34" charset="0"/>
              </a:rPr>
              <a:t>tool, </a:t>
            </a:r>
            <a:r>
              <a:rPr lang="en-US" sz="2800" dirty="0" smtClean="0">
                <a:latin typeface="Berlin Sans FB" pitchFamily="34" charset="0"/>
              </a:rPr>
              <a:t>but quite expensive!</a:t>
            </a:r>
          </a:p>
        </p:txBody>
      </p:sp>
    </p:spTree>
    <p:extLst>
      <p:ext uri="{BB962C8B-B14F-4D97-AF65-F5344CB8AC3E}">
        <p14:creationId xmlns:p14="http://schemas.microsoft.com/office/powerpoint/2010/main" val="2597459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Ken Wyllie, CERN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LHCb electronics, 12th December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D830E-04D5-4165-97CC-993607C6AF9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6200" y="1066800"/>
            <a:ext cx="8991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  <a:defRPr/>
            </a:pPr>
            <a:r>
              <a:rPr lang="en-US" sz="3200" dirty="0" smtClean="0">
                <a:latin typeface="Berlin Sans FB" pitchFamily="34" charset="0"/>
              </a:rPr>
              <a:t>We still have time to put helpful features in the front-end designs, so…….</a:t>
            </a:r>
          </a:p>
          <a:p>
            <a:pPr>
              <a:lnSpc>
                <a:spcPct val="90000"/>
              </a:lnSpc>
              <a:defRPr/>
            </a:pPr>
            <a:endParaRPr lang="en-US" sz="3200" dirty="0" smtClean="0">
              <a:latin typeface="Berlin Sans FB" pitchFamily="34" charset="0"/>
            </a:endParaRPr>
          </a:p>
          <a:p>
            <a:pPr>
              <a:lnSpc>
                <a:spcPct val="90000"/>
              </a:lnSpc>
              <a:defRPr/>
            </a:pPr>
            <a:r>
              <a:rPr lang="en-US" sz="3200" dirty="0" smtClean="0">
                <a:latin typeface="Berlin Sans FB" pitchFamily="34" charset="0"/>
              </a:rPr>
              <a:t>Next meeting in Feb 2014: </a:t>
            </a:r>
          </a:p>
          <a:p>
            <a:pPr>
              <a:lnSpc>
                <a:spcPct val="90000"/>
              </a:lnSpc>
              <a:defRPr/>
            </a:pPr>
            <a:endParaRPr lang="en-US" sz="3200" dirty="0" smtClean="0">
              <a:latin typeface="Berlin Sans FB" pitchFamily="34" charset="0"/>
            </a:endParaRPr>
          </a:p>
          <a:p>
            <a:pPr algn="ctr">
              <a:lnSpc>
                <a:spcPct val="90000"/>
              </a:lnSpc>
              <a:defRPr/>
            </a:pPr>
            <a:r>
              <a:rPr lang="en-US" sz="3200" dirty="0" smtClean="0">
                <a:latin typeface="Berlin Sans FB" pitchFamily="34" charset="0"/>
              </a:rPr>
              <a:t>sub-detector ideas for time-alignment &amp; commissioning, and how to implement them</a:t>
            </a:r>
          </a:p>
        </p:txBody>
      </p:sp>
    </p:spTree>
    <p:extLst>
      <p:ext uri="{BB962C8B-B14F-4D97-AF65-F5344CB8AC3E}">
        <p14:creationId xmlns:p14="http://schemas.microsoft.com/office/powerpoint/2010/main" val="7859285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47925</TotalTime>
  <Words>368</Words>
  <Application>Microsoft Office PowerPoint</Application>
  <PresentationFormat>On-screen Show (4:3)</PresentationFormat>
  <Paragraphs>142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kwyllie</dc:creator>
  <cp:lastModifiedBy>Ken Wyllie</cp:lastModifiedBy>
  <cp:revision>411</cp:revision>
  <cp:lastPrinted>2013-10-29T08:53:10Z</cp:lastPrinted>
  <dcterms:created xsi:type="dcterms:W3CDTF">2010-01-29T13:48:54Z</dcterms:created>
  <dcterms:modified xsi:type="dcterms:W3CDTF">2013-12-12T09:35:27Z</dcterms:modified>
</cp:coreProperties>
</file>