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302" r:id="rId2"/>
    <p:sldId id="306" r:id="rId3"/>
    <p:sldId id="303" r:id="rId4"/>
    <p:sldId id="304" r:id="rId5"/>
    <p:sldId id="305" r:id="rId6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40" autoAdjust="0"/>
    <p:restoredTop sz="94614" autoAdjust="0"/>
  </p:normalViewPr>
  <p:slideViewPr>
    <p:cSldViewPr>
      <p:cViewPr>
        <p:scale>
          <a:sx n="70" d="100"/>
          <a:sy n="70" d="100"/>
        </p:scale>
        <p:origin x="-1164" y="-18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318E566-8185-4BD6-8FD5-9D84DCD29C0C}" type="datetimeFigureOut">
              <a:rPr lang="en-US" smtClean="0"/>
              <a:pPr/>
              <a:t>12/12/2013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65C91E5-79EC-493F-9A4D-EE6E1A5F5DF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68846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Ken Wyllie, CERN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248400" y="6340475"/>
            <a:ext cx="2895600" cy="365125"/>
          </a:xfrm>
        </p:spPr>
        <p:txBody>
          <a:bodyPr/>
          <a:lstStyle/>
          <a:p>
            <a:r>
              <a:rPr lang="en-US" smtClean="0"/>
              <a:t>LHCb electronics, 12th December 2013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2743200" y="6356350"/>
            <a:ext cx="2133600" cy="365125"/>
          </a:xfrm>
        </p:spPr>
        <p:txBody>
          <a:bodyPr/>
          <a:lstStyle/>
          <a:p>
            <a:fld id="{2C1D830E-04D5-4165-97CC-993607C6AF93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 descr="lhcblogo.gi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152400" y="152400"/>
            <a:ext cx="1028700" cy="70866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Ken Wyllie, CERN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LHCb electronics, 12th December 2013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D830E-04D5-4165-97CC-993607C6AF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Ken Wyllie, CERN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LHCb electronics, 12th December 2013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D830E-04D5-4165-97CC-993607C6AF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Ken Wyllie, CERN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LHCb electronics, 12th December 2013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D830E-04D5-4165-97CC-993607C6AF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Ken Wyllie, CERN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LHCb electronics, 12th December 2013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D830E-04D5-4165-97CC-993607C6AF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Ken Wyllie, CERN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LHCb electronics, 12th December 2013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D830E-04D5-4165-97CC-993607C6AF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Ken Wyllie, CERN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LHCb electronics, 12th December 2013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D830E-04D5-4165-97CC-993607C6AF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Ken Wyllie, CERN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LHCb electronics, 12th December 2013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D830E-04D5-4165-97CC-993607C6AF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Ken Wyllie, CERN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324600" y="6340475"/>
            <a:ext cx="2895600" cy="365125"/>
          </a:xfrm>
        </p:spPr>
        <p:txBody>
          <a:bodyPr/>
          <a:lstStyle/>
          <a:p>
            <a:r>
              <a:rPr lang="en-US" smtClean="0"/>
              <a:t>LHCb electronics, 12th December 2013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114800" y="6356350"/>
            <a:ext cx="533400" cy="365125"/>
          </a:xfrm>
        </p:spPr>
        <p:txBody>
          <a:bodyPr/>
          <a:lstStyle/>
          <a:p>
            <a:fld id="{2C1D830E-04D5-4165-97CC-993607C6AF93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5" name="Picture 4" descr="lhcblogo.gi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152400" y="152400"/>
            <a:ext cx="1028700" cy="708660"/>
          </a:xfrm>
          <a:prstGeom prst="rect">
            <a:avLst/>
          </a:prstGeom>
        </p:spPr>
      </p:pic>
      <p:cxnSp>
        <p:nvCxnSpPr>
          <p:cNvPr id="7" name="Straight Connector 6"/>
          <p:cNvCxnSpPr/>
          <p:nvPr userDrawn="1"/>
        </p:nvCxnSpPr>
        <p:spPr>
          <a:xfrm>
            <a:off x="304800" y="1066800"/>
            <a:ext cx="84582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Ken Wyllie, CERN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LHCb electronics, 12th December 2013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D830E-04D5-4165-97CC-993607C6AF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Ken Wyllie, CERN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LHCb electronics, 12th December 2013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D830E-04D5-4165-97CC-993607C6AF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Ken Wyllie, CERN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LHCb electronics, 12th December 2013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1D830E-04D5-4165-97CC-993607C6AF9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Ken Wyllie, CERN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LHCb electronics, 12th December 2013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D830E-04D5-4165-97CC-993607C6AF93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76200" y="990600"/>
            <a:ext cx="8991600" cy="25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 anchor="ctr"/>
          <a:lstStyle/>
          <a:p>
            <a:pPr>
              <a:lnSpc>
                <a:spcPct val="90000"/>
              </a:lnSpc>
              <a:defRPr/>
            </a:pPr>
            <a:r>
              <a:rPr lang="en-US" sz="2800" dirty="0" smtClean="0">
                <a:solidFill>
                  <a:srgbClr val="FFFF00"/>
                </a:solidFill>
                <a:latin typeface="Berlin Sans FB" pitchFamily="34" charset="0"/>
              </a:rPr>
              <a:t>On-going maintenance procedure works well</a:t>
            </a:r>
          </a:p>
          <a:p>
            <a:pPr>
              <a:lnSpc>
                <a:spcPct val="90000"/>
              </a:lnSpc>
              <a:defRPr/>
            </a:pPr>
            <a:endParaRPr lang="en-US" sz="1100" dirty="0" smtClean="0">
              <a:solidFill>
                <a:srgbClr val="FFFF00"/>
              </a:solidFill>
              <a:latin typeface="Berlin Sans FB" pitchFamily="34" charset="0"/>
            </a:endParaRPr>
          </a:p>
          <a:p>
            <a:pPr>
              <a:lnSpc>
                <a:spcPct val="90000"/>
              </a:lnSpc>
              <a:defRPr/>
            </a:pPr>
            <a:r>
              <a:rPr lang="en-US" sz="2800" dirty="0" smtClean="0">
                <a:latin typeface="Berlin Sans FB" pitchFamily="34" charset="0"/>
              </a:rPr>
              <a:t>Statistics compiled by PH-ESE</a:t>
            </a:r>
            <a:r>
              <a:rPr lang="en-US" sz="2800" dirty="0" smtClean="0">
                <a:latin typeface="Berlin Sans FB" pitchFamily="34" charset="0"/>
              </a:rPr>
              <a:t>: </a:t>
            </a:r>
          </a:p>
          <a:p>
            <a:pPr>
              <a:lnSpc>
                <a:spcPct val="90000"/>
              </a:lnSpc>
              <a:defRPr/>
            </a:pPr>
            <a:r>
              <a:rPr lang="en-US" sz="2800" dirty="0">
                <a:latin typeface="Berlin Sans FB" pitchFamily="34" charset="0"/>
              </a:rPr>
              <a:t>V</a:t>
            </a:r>
            <a:r>
              <a:rPr lang="en-US" sz="2800" dirty="0" smtClean="0">
                <a:latin typeface="Berlin Sans FB" pitchFamily="34" charset="0"/>
              </a:rPr>
              <a:t>ery few ‘front-end’ power supplies have required repairs.</a:t>
            </a:r>
          </a:p>
          <a:p>
            <a:pPr>
              <a:lnSpc>
                <a:spcPct val="90000"/>
              </a:lnSpc>
              <a:defRPr/>
            </a:pPr>
            <a:r>
              <a:rPr lang="en-US" sz="2800" dirty="0" smtClean="0">
                <a:latin typeface="Berlin Sans FB" pitchFamily="34" charset="0"/>
              </a:rPr>
              <a:t>PFCs have highest failure-rate </a:t>
            </a:r>
          </a:p>
          <a:p>
            <a:pPr>
              <a:lnSpc>
                <a:spcPct val="90000"/>
              </a:lnSpc>
              <a:defRPr/>
            </a:pPr>
            <a:r>
              <a:rPr lang="en-US" sz="2800" dirty="0">
                <a:latin typeface="Berlin Sans FB" pitchFamily="34" charset="0"/>
              </a:rPr>
              <a:t>	</a:t>
            </a:r>
            <a:r>
              <a:rPr lang="en-US" sz="2400" dirty="0" smtClean="0">
                <a:latin typeface="Berlin Sans FB" pitchFamily="34" charset="0"/>
              </a:rPr>
              <a:t>(but easily accessible in counting room, we have many spares</a:t>
            </a:r>
            <a:r>
              <a:rPr lang="en-US" sz="2400" dirty="0" smtClean="0">
                <a:latin typeface="Berlin Sans FB" pitchFamily="34" charset="0"/>
              </a:rPr>
              <a:t>)</a:t>
            </a:r>
            <a:endParaRPr lang="en-US" sz="2400" dirty="0" smtClean="0">
              <a:latin typeface="Berlin Sans FB" pitchFamily="34" charset="0"/>
            </a:endParaRP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2514600" y="76200"/>
            <a:ext cx="45720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 anchor="ctr"/>
          <a:lstStyle/>
          <a:p>
            <a:pPr>
              <a:lnSpc>
                <a:spcPct val="90000"/>
              </a:lnSpc>
              <a:defRPr/>
            </a:pPr>
            <a:r>
              <a:rPr lang="en-US" sz="4000" dirty="0" smtClean="0">
                <a:latin typeface="Berlin Sans FB Demi" pitchFamily="34" charset="0"/>
              </a:rPr>
              <a:t>Power supplies</a:t>
            </a:r>
            <a:endParaRPr lang="en-US" sz="4000" b="0" dirty="0" smtClean="0">
              <a:latin typeface="Berlin Sans FB Demi" pitchFamily="34" charset="0"/>
            </a:endParaRPr>
          </a:p>
        </p:txBody>
      </p:sp>
      <p:pic>
        <p:nvPicPr>
          <p:cNvPr id="1026" name="Picture 2" descr="http://www.usc.es/gaes/images/HV-LV/MARATON_schemesmal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600" y="3439575"/>
            <a:ext cx="5105400" cy="3310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152400" y="3925669"/>
            <a:ext cx="196226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Example:</a:t>
            </a:r>
          </a:p>
          <a:p>
            <a:r>
              <a:rPr lang="en-US" dirty="0" err="1" smtClean="0"/>
              <a:t>Maraton</a:t>
            </a:r>
            <a:r>
              <a:rPr lang="en-US" dirty="0" smtClean="0"/>
              <a:t> LV system</a:t>
            </a:r>
            <a:endParaRPr lang="en-GB" dirty="0"/>
          </a:p>
        </p:txBody>
      </p:sp>
      <p:sp>
        <p:nvSpPr>
          <p:cNvPr id="8" name="Rectangle 7"/>
          <p:cNvSpPr/>
          <p:nvPr/>
        </p:nvSpPr>
        <p:spPr>
          <a:xfrm>
            <a:off x="3048000" y="5715000"/>
            <a:ext cx="381000" cy="3048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3390958" y="4524375"/>
            <a:ext cx="1238192" cy="42862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PFC</a:t>
            </a:r>
            <a:endParaRPr lang="en-GB" dirty="0"/>
          </a:p>
        </p:txBody>
      </p:sp>
      <p:sp>
        <p:nvSpPr>
          <p:cNvPr id="11" name="Rectangle 10"/>
          <p:cNvSpPr/>
          <p:nvPr/>
        </p:nvSpPr>
        <p:spPr>
          <a:xfrm>
            <a:off x="3505200" y="5848351"/>
            <a:ext cx="1123950" cy="4762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RCM</a:t>
            </a:r>
            <a:endParaRPr lang="en-GB" dirty="0"/>
          </a:p>
        </p:txBody>
      </p:sp>
      <p:sp>
        <p:nvSpPr>
          <p:cNvPr id="14" name="Rectangle 13"/>
          <p:cNvSpPr/>
          <p:nvPr/>
        </p:nvSpPr>
        <p:spPr>
          <a:xfrm>
            <a:off x="5410200" y="5410200"/>
            <a:ext cx="1676400" cy="762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6" name="Straight Arrow Connector 15"/>
          <p:cNvCxnSpPr/>
          <p:nvPr/>
        </p:nvCxnSpPr>
        <p:spPr>
          <a:xfrm flipV="1">
            <a:off x="6477000" y="5238751"/>
            <a:ext cx="0" cy="609600"/>
          </a:xfrm>
          <a:prstGeom prst="straightConnector1">
            <a:avLst/>
          </a:prstGeom>
          <a:ln w="28575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flipV="1">
            <a:off x="6705600" y="5257800"/>
            <a:ext cx="0" cy="609600"/>
          </a:xfrm>
          <a:prstGeom prst="straightConnector1">
            <a:avLst/>
          </a:prstGeom>
          <a:ln w="28575">
            <a:solidFill>
              <a:schemeClr val="bg1"/>
            </a:solidFill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6213912" y="5867400"/>
            <a:ext cx="86081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Water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cooling</a:t>
            </a:r>
            <a:endParaRPr lang="en-GB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86880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Ken Wyllie, CERN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LHCb electronics, 12th December 2013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D830E-04D5-4165-97CC-993607C6AF93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76200" y="990600"/>
            <a:ext cx="8991600" cy="533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 anchor="ctr"/>
          <a:lstStyle/>
          <a:p>
            <a:pPr>
              <a:lnSpc>
                <a:spcPct val="90000"/>
              </a:lnSpc>
              <a:defRPr/>
            </a:pPr>
            <a:r>
              <a:rPr lang="en-US" sz="3200" dirty="0" smtClean="0">
                <a:solidFill>
                  <a:srgbClr val="FFFF00"/>
                </a:solidFill>
                <a:latin typeface="Berlin Sans FB" pitchFamily="34" charset="0"/>
              </a:rPr>
              <a:t>	Mechanical issues:</a:t>
            </a:r>
          </a:p>
          <a:p>
            <a:pPr>
              <a:lnSpc>
                <a:spcPct val="90000"/>
              </a:lnSpc>
              <a:defRPr/>
            </a:pPr>
            <a:r>
              <a:rPr lang="en-US" sz="3200" dirty="0" smtClean="0">
                <a:solidFill>
                  <a:srgbClr val="FFFF00"/>
                </a:solidFill>
                <a:latin typeface="Berlin Sans FB" pitchFamily="34" charset="0"/>
              </a:rPr>
              <a:t>	Solder joints</a:t>
            </a:r>
          </a:p>
          <a:p>
            <a:pPr>
              <a:lnSpc>
                <a:spcPct val="90000"/>
              </a:lnSpc>
              <a:defRPr/>
            </a:pPr>
            <a:r>
              <a:rPr lang="en-US" sz="3200" dirty="0" smtClean="0">
                <a:solidFill>
                  <a:srgbClr val="FFFF00"/>
                </a:solidFill>
                <a:latin typeface="Berlin Sans FB" pitchFamily="34" charset="0"/>
              </a:rPr>
              <a:t>	Fans (already replaced)</a:t>
            </a:r>
          </a:p>
          <a:p>
            <a:pPr>
              <a:lnSpc>
                <a:spcPct val="90000"/>
              </a:lnSpc>
              <a:defRPr/>
            </a:pPr>
            <a:r>
              <a:rPr lang="en-US" sz="3200" dirty="0" smtClean="0">
                <a:solidFill>
                  <a:srgbClr val="FFFF00"/>
                </a:solidFill>
                <a:latin typeface="Berlin Sans FB" pitchFamily="34" charset="0"/>
              </a:rPr>
              <a:t>	Connectors (</a:t>
            </a:r>
            <a:r>
              <a:rPr lang="en-US" sz="3200" dirty="0" err="1" smtClean="0">
                <a:solidFill>
                  <a:srgbClr val="FFFF00"/>
                </a:solidFill>
                <a:latin typeface="Berlin Sans FB" pitchFamily="34" charset="0"/>
              </a:rPr>
              <a:t>eg</a:t>
            </a:r>
            <a:r>
              <a:rPr lang="en-US" sz="3200" dirty="0" smtClean="0">
                <a:solidFill>
                  <a:srgbClr val="FFFF00"/>
                </a:solidFill>
                <a:latin typeface="Berlin Sans FB" pitchFamily="34" charset="0"/>
              </a:rPr>
              <a:t> oxidation?)</a:t>
            </a:r>
            <a:endParaRPr lang="en-US" sz="3200" dirty="0" smtClean="0">
              <a:latin typeface="Berlin Sans FB" pitchFamily="34" charset="0"/>
            </a:endParaRPr>
          </a:p>
          <a:p>
            <a:pPr>
              <a:lnSpc>
                <a:spcPct val="90000"/>
              </a:lnSpc>
              <a:defRPr/>
            </a:pPr>
            <a:endParaRPr lang="en-US" sz="3600" dirty="0" smtClean="0">
              <a:latin typeface="Berlin Sans FB" pitchFamily="34" charset="0"/>
            </a:endParaRPr>
          </a:p>
          <a:p>
            <a:pPr>
              <a:lnSpc>
                <a:spcPct val="90000"/>
              </a:lnSpc>
              <a:defRPr/>
            </a:pPr>
            <a:r>
              <a:rPr lang="en-US" sz="3600" dirty="0" smtClean="0">
                <a:latin typeface="Berlin Sans FB" pitchFamily="34" charset="0"/>
              </a:rPr>
              <a:t>	</a:t>
            </a:r>
            <a:r>
              <a:rPr lang="en-US" sz="3200" dirty="0" smtClean="0">
                <a:latin typeface="Berlin Sans FB" pitchFamily="34" charset="0"/>
              </a:rPr>
              <a:t>Electrical components:</a:t>
            </a:r>
          </a:p>
          <a:p>
            <a:pPr>
              <a:lnSpc>
                <a:spcPct val="90000"/>
              </a:lnSpc>
              <a:defRPr/>
            </a:pPr>
            <a:r>
              <a:rPr lang="en-US" sz="3200" dirty="0" smtClean="0">
                <a:latin typeface="Berlin Sans FB" pitchFamily="34" charset="0"/>
              </a:rPr>
              <a:t>	Electrolytic caps </a:t>
            </a:r>
          </a:p>
          <a:p>
            <a:pPr>
              <a:lnSpc>
                <a:spcPct val="90000"/>
              </a:lnSpc>
              <a:defRPr/>
            </a:pPr>
            <a:r>
              <a:rPr lang="en-US" sz="3200" dirty="0">
                <a:latin typeface="Berlin Sans FB" pitchFamily="34" charset="0"/>
              </a:rPr>
              <a:t>	</a:t>
            </a:r>
            <a:r>
              <a:rPr lang="en-US" sz="2800" dirty="0" smtClean="0">
                <a:latin typeface="Berlin Sans FB" pitchFamily="34" charset="0"/>
              </a:rPr>
              <a:t>(lose electrolyte, R goes up, efficiency goes down): </a:t>
            </a:r>
            <a:endParaRPr lang="en-US" sz="3200" dirty="0" smtClean="0">
              <a:latin typeface="Berlin Sans FB" pitchFamily="34" charset="0"/>
            </a:endParaRPr>
          </a:p>
          <a:p>
            <a:pPr>
              <a:lnSpc>
                <a:spcPct val="90000"/>
              </a:lnSpc>
              <a:defRPr/>
            </a:pPr>
            <a:r>
              <a:rPr lang="en-US" sz="3200" dirty="0">
                <a:latin typeface="Berlin Sans FB" pitchFamily="34" charset="0"/>
              </a:rPr>
              <a:t>	</a:t>
            </a:r>
            <a:r>
              <a:rPr lang="en-US" sz="3200" dirty="0" smtClean="0">
                <a:latin typeface="Berlin Sans FB" pitchFamily="34" charset="0"/>
              </a:rPr>
              <a:t>	temperature dependent!</a:t>
            </a:r>
            <a:endParaRPr lang="en-US" sz="3200" dirty="0">
              <a:latin typeface="Berlin Sans FB" pitchFamily="34" charset="0"/>
            </a:endParaRP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2514600" y="76200"/>
            <a:ext cx="45720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 anchor="ctr"/>
          <a:lstStyle/>
          <a:p>
            <a:pPr>
              <a:lnSpc>
                <a:spcPct val="90000"/>
              </a:lnSpc>
              <a:defRPr/>
            </a:pPr>
            <a:r>
              <a:rPr lang="en-US" sz="4000" dirty="0" smtClean="0">
                <a:latin typeface="Berlin Sans FB Demi" pitchFamily="34" charset="0"/>
              </a:rPr>
              <a:t>Potential Problems</a:t>
            </a:r>
            <a:endParaRPr lang="en-US" sz="4000" b="0" dirty="0" smtClean="0">
              <a:latin typeface="Berlin Sans FB Dem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557012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Ken Wyllie, CERN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LHCb electronics, 12th December 2013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D830E-04D5-4165-97CC-993607C6AF93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76200" y="1066800"/>
            <a:ext cx="8991600" cy="533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 anchor="ctr"/>
          <a:lstStyle/>
          <a:p>
            <a:pPr>
              <a:lnSpc>
                <a:spcPct val="90000"/>
              </a:lnSpc>
              <a:defRPr/>
            </a:pPr>
            <a:r>
              <a:rPr lang="en-US" sz="2800" dirty="0" smtClean="0">
                <a:solidFill>
                  <a:srgbClr val="FFFF00"/>
                </a:solidFill>
                <a:latin typeface="Berlin Sans FB" pitchFamily="34" charset="0"/>
              </a:rPr>
              <a:t>We must</a:t>
            </a:r>
            <a:r>
              <a:rPr lang="en-US" sz="2800" dirty="0" smtClean="0">
                <a:solidFill>
                  <a:srgbClr val="FFFF00"/>
                </a:solidFill>
                <a:latin typeface="Berlin Sans FB" pitchFamily="34" charset="0"/>
              </a:rPr>
              <a:t> </a:t>
            </a:r>
            <a:r>
              <a:rPr lang="en-US" sz="2800" dirty="0" smtClean="0">
                <a:solidFill>
                  <a:srgbClr val="FFFF00"/>
                </a:solidFill>
                <a:latin typeface="Berlin Sans FB" pitchFamily="34" charset="0"/>
              </a:rPr>
              <a:t>take care of the power supplies we have!!!!</a:t>
            </a:r>
          </a:p>
          <a:p>
            <a:pPr>
              <a:lnSpc>
                <a:spcPct val="90000"/>
              </a:lnSpc>
              <a:defRPr/>
            </a:pPr>
            <a:endParaRPr lang="en-US" sz="2800" dirty="0" smtClean="0">
              <a:solidFill>
                <a:srgbClr val="FFFF00"/>
              </a:solidFill>
              <a:latin typeface="Berlin Sans FB" pitchFamily="34" charset="0"/>
            </a:endParaRPr>
          </a:p>
          <a:p>
            <a:pPr>
              <a:lnSpc>
                <a:spcPct val="90000"/>
              </a:lnSpc>
              <a:defRPr/>
            </a:pPr>
            <a:r>
              <a:rPr lang="en-US" sz="2800" dirty="0" smtClean="0">
                <a:solidFill>
                  <a:srgbClr val="FFFF00"/>
                </a:solidFill>
                <a:latin typeface="Berlin Sans FB" pitchFamily="34" charset="0"/>
              </a:rPr>
              <a:t>Maintain cooling </a:t>
            </a:r>
          </a:p>
          <a:p>
            <a:pPr>
              <a:lnSpc>
                <a:spcPct val="90000"/>
              </a:lnSpc>
              <a:defRPr/>
            </a:pPr>
            <a:r>
              <a:rPr lang="en-US" sz="2800" dirty="0">
                <a:solidFill>
                  <a:srgbClr val="FFFF00"/>
                </a:solidFill>
                <a:latin typeface="Berlin Sans FB" pitchFamily="34" charset="0"/>
              </a:rPr>
              <a:t>	</a:t>
            </a:r>
            <a:r>
              <a:rPr lang="en-US" sz="2800" dirty="0" smtClean="0">
                <a:solidFill>
                  <a:srgbClr val="FFFF00"/>
                </a:solidFill>
                <a:latin typeface="Berlin Sans FB" pitchFamily="34" charset="0"/>
              </a:rPr>
              <a:t>=&gt; component degradation is very temperature 			dependent</a:t>
            </a:r>
          </a:p>
          <a:p>
            <a:pPr>
              <a:lnSpc>
                <a:spcPct val="90000"/>
              </a:lnSpc>
              <a:defRPr/>
            </a:pPr>
            <a:r>
              <a:rPr lang="en-US" sz="2800" dirty="0">
                <a:solidFill>
                  <a:srgbClr val="FFFF00"/>
                </a:solidFill>
                <a:latin typeface="Berlin Sans FB" pitchFamily="34" charset="0"/>
              </a:rPr>
              <a:t>	</a:t>
            </a:r>
            <a:r>
              <a:rPr lang="en-US" sz="2800" dirty="0" smtClean="0">
                <a:solidFill>
                  <a:srgbClr val="FFFF00"/>
                </a:solidFill>
                <a:latin typeface="Berlin Sans FB" pitchFamily="34" charset="0"/>
              </a:rPr>
              <a:t>=&gt; triggered ‘pipe-cleaning’ campaign at pit</a:t>
            </a:r>
          </a:p>
          <a:p>
            <a:pPr>
              <a:lnSpc>
                <a:spcPct val="90000"/>
              </a:lnSpc>
              <a:defRPr/>
            </a:pPr>
            <a:r>
              <a:rPr lang="en-US" sz="2800" dirty="0">
                <a:solidFill>
                  <a:srgbClr val="FFFF00"/>
                </a:solidFill>
                <a:latin typeface="Berlin Sans FB" pitchFamily="34" charset="0"/>
              </a:rPr>
              <a:t>	</a:t>
            </a:r>
            <a:r>
              <a:rPr lang="en-US" sz="2800" dirty="0" smtClean="0">
                <a:solidFill>
                  <a:srgbClr val="FFFF00"/>
                </a:solidFill>
                <a:latin typeface="Berlin Sans FB" pitchFamily="34" charset="0"/>
              </a:rPr>
              <a:t>						(Laurent et al)</a:t>
            </a:r>
          </a:p>
          <a:p>
            <a:pPr>
              <a:lnSpc>
                <a:spcPct val="90000"/>
              </a:lnSpc>
              <a:defRPr/>
            </a:pPr>
            <a:endParaRPr lang="en-US" sz="2800" dirty="0">
              <a:solidFill>
                <a:srgbClr val="FFFF00"/>
              </a:solidFill>
              <a:latin typeface="Berlin Sans FB" pitchFamily="34" charset="0"/>
            </a:endParaRPr>
          </a:p>
          <a:p>
            <a:pPr>
              <a:lnSpc>
                <a:spcPct val="90000"/>
              </a:lnSpc>
              <a:defRPr/>
            </a:pPr>
            <a:r>
              <a:rPr lang="en-US" sz="2800" dirty="0" smtClean="0">
                <a:latin typeface="Berlin Sans FB" pitchFamily="34" charset="0"/>
              </a:rPr>
              <a:t>Analysis of components in power supplies</a:t>
            </a:r>
          </a:p>
          <a:p>
            <a:pPr>
              <a:lnSpc>
                <a:spcPct val="90000"/>
              </a:lnSpc>
              <a:defRPr/>
            </a:pPr>
            <a:r>
              <a:rPr lang="en-US" sz="2800" dirty="0">
                <a:latin typeface="Berlin Sans FB" pitchFamily="34" charset="0"/>
              </a:rPr>
              <a:t> </a:t>
            </a:r>
            <a:r>
              <a:rPr lang="en-US" sz="2800" dirty="0" smtClean="0">
                <a:latin typeface="Berlin Sans FB" pitchFamily="34" charset="0"/>
              </a:rPr>
              <a:t>	=&gt; recommendation from suppliers for fan 				replacement</a:t>
            </a:r>
          </a:p>
          <a:p>
            <a:pPr>
              <a:lnSpc>
                <a:spcPct val="90000"/>
              </a:lnSpc>
              <a:defRPr/>
            </a:pPr>
            <a:r>
              <a:rPr lang="en-US" sz="2800" dirty="0">
                <a:latin typeface="Berlin Sans FB" pitchFamily="34" charset="0"/>
              </a:rPr>
              <a:t>	</a:t>
            </a:r>
            <a:r>
              <a:rPr lang="en-US" sz="2800" dirty="0" smtClean="0">
                <a:latin typeface="Berlin Sans FB" pitchFamily="34" charset="0"/>
              </a:rPr>
              <a:t>=&gt; triggered replacement campaign (on-going)</a:t>
            </a:r>
          </a:p>
          <a:p>
            <a:pPr>
              <a:lnSpc>
                <a:spcPct val="90000"/>
              </a:lnSpc>
              <a:defRPr/>
            </a:pPr>
            <a:r>
              <a:rPr lang="en-US" sz="2800" dirty="0">
                <a:solidFill>
                  <a:srgbClr val="FFFF00"/>
                </a:solidFill>
                <a:latin typeface="Berlin Sans FB" pitchFamily="34" charset="0"/>
              </a:rPr>
              <a:t>	</a:t>
            </a:r>
            <a:r>
              <a:rPr lang="en-US" sz="2800" dirty="0" smtClean="0">
                <a:solidFill>
                  <a:srgbClr val="FFFF00"/>
                </a:solidFill>
                <a:latin typeface="Berlin Sans FB" pitchFamily="34" charset="0"/>
              </a:rPr>
              <a:t> </a:t>
            </a:r>
            <a:endParaRPr lang="en-US" sz="2800" dirty="0">
              <a:latin typeface="Berlin Sans FB" pitchFamily="34" charset="0"/>
            </a:endParaRP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752600" y="76200"/>
            <a:ext cx="54864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 anchor="ctr"/>
          <a:lstStyle/>
          <a:p>
            <a:pPr>
              <a:lnSpc>
                <a:spcPct val="90000"/>
              </a:lnSpc>
              <a:defRPr/>
            </a:pPr>
            <a:r>
              <a:rPr lang="en-US" sz="4000" dirty="0" smtClean="0">
                <a:latin typeface="Berlin Sans FB Demi" pitchFamily="34" charset="0"/>
              </a:rPr>
              <a:t>Treat them with care!</a:t>
            </a:r>
            <a:endParaRPr lang="en-US" sz="4000" b="0" dirty="0" smtClean="0">
              <a:latin typeface="Berlin Sans FB Dem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11425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Ken Wyllie, CERN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LHCb electronics, 12th December 2013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D830E-04D5-4165-97CC-993607C6AF93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828800" y="76200"/>
            <a:ext cx="59436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 anchor="ctr"/>
          <a:lstStyle/>
          <a:p>
            <a:pPr>
              <a:lnSpc>
                <a:spcPct val="90000"/>
              </a:lnSpc>
              <a:defRPr/>
            </a:pPr>
            <a:r>
              <a:rPr lang="en-US" sz="4000" dirty="0" smtClean="0">
                <a:latin typeface="Berlin Sans FB Demi" pitchFamily="34" charset="0"/>
              </a:rPr>
              <a:t>Power supplies - sharing</a:t>
            </a:r>
            <a:endParaRPr lang="en-US" sz="4000" b="0" dirty="0" smtClean="0">
              <a:latin typeface="Berlin Sans FB Demi" pitchFamily="34" charset="0"/>
            </a:endParaRPr>
          </a:p>
        </p:txBody>
      </p:sp>
      <p:sp>
        <p:nvSpPr>
          <p:cNvPr id="6" name="Cloud 5"/>
          <p:cNvSpPr/>
          <p:nvPr/>
        </p:nvSpPr>
        <p:spPr>
          <a:xfrm>
            <a:off x="304800" y="1219200"/>
            <a:ext cx="1752600" cy="762000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VELO</a:t>
            </a:r>
            <a:endParaRPr lang="en-GB" dirty="0"/>
          </a:p>
        </p:txBody>
      </p:sp>
      <p:sp>
        <p:nvSpPr>
          <p:cNvPr id="7" name="Cloud 6"/>
          <p:cNvSpPr/>
          <p:nvPr/>
        </p:nvSpPr>
        <p:spPr>
          <a:xfrm>
            <a:off x="2286000" y="1219200"/>
            <a:ext cx="1600200" cy="647700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Pile-Up</a:t>
            </a:r>
            <a:endParaRPr lang="en-GB" dirty="0"/>
          </a:p>
        </p:txBody>
      </p:sp>
      <p:sp>
        <p:nvSpPr>
          <p:cNvPr id="8" name="Cloud 7"/>
          <p:cNvSpPr/>
          <p:nvPr/>
        </p:nvSpPr>
        <p:spPr>
          <a:xfrm>
            <a:off x="5410200" y="1143000"/>
            <a:ext cx="1828800" cy="723900"/>
          </a:xfrm>
          <a:prstGeom prst="cloud">
            <a:avLst/>
          </a:prstGeom>
          <a:solidFill>
            <a:schemeClr val="tx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VELO</a:t>
            </a:r>
            <a:endParaRPr lang="en-GB" dirty="0"/>
          </a:p>
        </p:txBody>
      </p:sp>
      <p:sp>
        <p:nvSpPr>
          <p:cNvPr id="9" name="Cloud 8"/>
          <p:cNvSpPr/>
          <p:nvPr/>
        </p:nvSpPr>
        <p:spPr>
          <a:xfrm>
            <a:off x="304800" y="2200275"/>
            <a:ext cx="1752600" cy="695325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RICH</a:t>
            </a:r>
            <a:endParaRPr lang="en-GB" dirty="0"/>
          </a:p>
        </p:txBody>
      </p:sp>
      <p:sp>
        <p:nvSpPr>
          <p:cNvPr id="10" name="Cloud 9"/>
          <p:cNvSpPr/>
          <p:nvPr/>
        </p:nvSpPr>
        <p:spPr>
          <a:xfrm>
            <a:off x="5410200" y="1981200"/>
            <a:ext cx="1828800" cy="762000"/>
          </a:xfrm>
          <a:prstGeom prst="cloud">
            <a:avLst/>
          </a:prstGeom>
          <a:solidFill>
            <a:schemeClr val="tx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RICH</a:t>
            </a:r>
            <a:endParaRPr lang="en-GB" dirty="0"/>
          </a:p>
        </p:txBody>
      </p:sp>
      <p:sp>
        <p:nvSpPr>
          <p:cNvPr id="11" name="Cloud 10"/>
          <p:cNvSpPr/>
          <p:nvPr/>
        </p:nvSpPr>
        <p:spPr>
          <a:xfrm>
            <a:off x="5410200" y="2819400"/>
            <a:ext cx="1905000" cy="762000"/>
          </a:xfrm>
          <a:prstGeom prst="cloud">
            <a:avLst/>
          </a:prstGeom>
          <a:solidFill>
            <a:schemeClr val="tx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UT</a:t>
            </a:r>
            <a:endParaRPr lang="en-GB" dirty="0"/>
          </a:p>
        </p:txBody>
      </p:sp>
      <p:sp>
        <p:nvSpPr>
          <p:cNvPr id="12" name="Cloud 11"/>
          <p:cNvSpPr/>
          <p:nvPr/>
        </p:nvSpPr>
        <p:spPr>
          <a:xfrm>
            <a:off x="5410200" y="3733800"/>
            <a:ext cx="1981200" cy="762000"/>
          </a:xfrm>
          <a:prstGeom prst="cloud">
            <a:avLst/>
          </a:prstGeom>
          <a:solidFill>
            <a:schemeClr val="tx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SciFi</a:t>
            </a:r>
            <a:endParaRPr lang="en-GB" dirty="0"/>
          </a:p>
        </p:txBody>
      </p:sp>
      <p:sp>
        <p:nvSpPr>
          <p:cNvPr id="13" name="Cloud 12"/>
          <p:cNvSpPr/>
          <p:nvPr/>
        </p:nvSpPr>
        <p:spPr>
          <a:xfrm>
            <a:off x="5410200" y="4572000"/>
            <a:ext cx="1905000" cy="762000"/>
          </a:xfrm>
          <a:prstGeom prst="cloud">
            <a:avLst/>
          </a:prstGeom>
          <a:solidFill>
            <a:schemeClr val="tx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Calo</a:t>
            </a:r>
            <a:endParaRPr lang="en-GB" dirty="0"/>
          </a:p>
        </p:txBody>
      </p:sp>
      <p:sp>
        <p:nvSpPr>
          <p:cNvPr id="14" name="Cloud 13"/>
          <p:cNvSpPr/>
          <p:nvPr/>
        </p:nvSpPr>
        <p:spPr>
          <a:xfrm>
            <a:off x="5410200" y="5410200"/>
            <a:ext cx="1905000" cy="762000"/>
          </a:xfrm>
          <a:prstGeom prst="cloud">
            <a:avLst/>
          </a:prstGeom>
          <a:solidFill>
            <a:schemeClr val="tx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Muons</a:t>
            </a:r>
            <a:endParaRPr lang="en-GB" dirty="0"/>
          </a:p>
        </p:txBody>
      </p:sp>
      <p:sp>
        <p:nvSpPr>
          <p:cNvPr id="15" name="Cloud 14"/>
          <p:cNvSpPr/>
          <p:nvPr/>
        </p:nvSpPr>
        <p:spPr>
          <a:xfrm>
            <a:off x="304800" y="2971800"/>
            <a:ext cx="1752600" cy="685800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TT</a:t>
            </a:r>
            <a:endParaRPr lang="en-GB" dirty="0"/>
          </a:p>
        </p:txBody>
      </p:sp>
      <p:sp>
        <p:nvSpPr>
          <p:cNvPr id="16" name="Cloud 15"/>
          <p:cNvSpPr/>
          <p:nvPr/>
        </p:nvSpPr>
        <p:spPr>
          <a:xfrm>
            <a:off x="1828800" y="3810000"/>
            <a:ext cx="1752600" cy="685800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IT</a:t>
            </a:r>
            <a:endParaRPr lang="en-GB" dirty="0"/>
          </a:p>
        </p:txBody>
      </p:sp>
      <p:sp>
        <p:nvSpPr>
          <p:cNvPr id="17" name="Cloud 16"/>
          <p:cNvSpPr/>
          <p:nvPr/>
        </p:nvSpPr>
        <p:spPr>
          <a:xfrm>
            <a:off x="2895600" y="3810000"/>
            <a:ext cx="1676400" cy="685800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O</a:t>
            </a:r>
            <a:r>
              <a:rPr lang="en-US" dirty="0" smtClean="0"/>
              <a:t>T</a:t>
            </a:r>
            <a:endParaRPr lang="en-GB" dirty="0"/>
          </a:p>
        </p:txBody>
      </p:sp>
      <p:sp>
        <p:nvSpPr>
          <p:cNvPr id="18" name="Cloud 17"/>
          <p:cNvSpPr/>
          <p:nvPr/>
        </p:nvSpPr>
        <p:spPr>
          <a:xfrm>
            <a:off x="228600" y="4648200"/>
            <a:ext cx="1905000" cy="762000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ECAL &amp; HCAL</a:t>
            </a:r>
            <a:endParaRPr lang="en-GB" dirty="0"/>
          </a:p>
        </p:txBody>
      </p:sp>
      <p:sp>
        <p:nvSpPr>
          <p:cNvPr id="19" name="Cloud 18"/>
          <p:cNvSpPr/>
          <p:nvPr/>
        </p:nvSpPr>
        <p:spPr>
          <a:xfrm>
            <a:off x="2286000" y="4648200"/>
            <a:ext cx="1905000" cy="762000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PS &amp; SPD</a:t>
            </a:r>
            <a:endParaRPr lang="en-GB" dirty="0"/>
          </a:p>
        </p:txBody>
      </p:sp>
      <p:sp>
        <p:nvSpPr>
          <p:cNvPr id="20" name="Cloud 19"/>
          <p:cNvSpPr/>
          <p:nvPr/>
        </p:nvSpPr>
        <p:spPr>
          <a:xfrm>
            <a:off x="228600" y="5486400"/>
            <a:ext cx="1905000" cy="762000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Muons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443509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Ken Wyllie, CERN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LHCb electronics, 12th December 2013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D830E-04D5-4165-97CC-993607C6AF93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76200" y="1066800"/>
            <a:ext cx="8991600" cy="533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 anchor="ctr"/>
          <a:lstStyle/>
          <a:p>
            <a:pPr>
              <a:lnSpc>
                <a:spcPct val="90000"/>
              </a:lnSpc>
              <a:defRPr/>
            </a:pPr>
            <a:r>
              <a:rPr lang="en-US" sz="2800" dirty="0" smtClean="0">
                <a:solidFill>
                  <a:srgbClr val="FFFF00"/>
                </a:solidFill>
                <a:latin typeface="Berlin Sans FB" pitchFamily="34" charset="0"/>
              </a:rPr>
              <a:t>Does each sub-detector have enough power supplies for the upgrade????</a:t>
            </a:r>
          </a:p>
          <a:p>
            <a:pPr>
              <a:lnSpc>
                <a:spcPct val="90000"/>
              </a:lnSpc>
              <a:defRPr/>
            </a:pPr>
            <a:endParaRPr lang="en-US" sz="2800" dirty="0">
              <a:solidFill>
                <a:srgbClr val="FFFF00"/>
              </a:solidFill>
              <a:latin typeface="Berlin Sans FB" pitchFamily="34" charset="0"/>
            </a:endParaRPr>
          </a:p>
          <a:p>
            <a:pPr>
              <a:lnSpc>
                <a:spcPct val="90000"/>
              </a:lnSpc>
              <a:defRPr/>
            </a:pPr>
            <a:r>
              <a:rPr lang="en-US" sz="2800" dirty="0" smtClean="0">
                <a:solidFill>
                  <a:srgbClr val="FFFF00"/>
                </a:solidFill>
                <a:latin typeface="Berlin Sans FB" pitchFamily="34" charset="0"/>
              </a:rPr>
              <a:t>If not, do they need:</a:t>
            </a:r>
          </a:p>
          <a:p>
            <a:pPr>
              <a:lnSpc>
                <a:spcPct val="90000"/>
              </a:lnSpc>
              <a:defRPr/>
            </a:pPr>
            <a:r>
              <a:rPr lang="en-US" sz="2800" dirty="0" smtClean="0">
                <a:solidFill>
                  <a:srgbClr val="FFFF00"/>
                </a:solidFill>
                <a:latin typeface="Berlin Sans FB" pitchFamily="34" charset="0"/>
              </a:rPr>
              <a:t>	More of the existing supplies?</a:t>
            </a:r>
          </a:p>
          <a:p>
            <a:pPr>
              <a:lnSpc>
                <a:spcPct val="90000"/>
              </a:lnSpc>
              <a:defRPr/>
            </a:pPr>
            <a:r>
              <a:rPr lang="en-US" sz="2800" dirty="0" smtClean="0">
                <a:solidFill>
                  <a:srgbClr val="FFFF00"/>
                </a:solidFill>
                <a:latin typeface="Berlin Sans FB" pitchFamily="34" charset="0"/>
              </a:rPr>
              <a:t>	New types of supply?</a:t>
            </a:r>
          </a:p>
          <a:p>
            <a:pPr>
              <a:lnSpc>
                <a:spcPct val="90000"/>
              </a:lnSpc>
              <a:defRPr/>
            </a:pPr>
            <a:endParaRPr lang="en-US" sz="2800" dirty="0">
              <a:solidFill>
                <a:srgbClr val="FFFF00"/>
              </a:solidFill>
              <a:latin typeface="Berlin Sans FB" pitchFamily="34" charset="0"/>
            </a:endParaRPr>
          </a:p>
          <a:p>
            <a:pPr>
              <a:lnSpc>
                <a:spcPct val="90000"/>
              </a:lnSpc>
              <a:defRPr/>
            </a:pPr>
            <a:r>
              <a:rPr lang="en-US" sz="2800" dirty="0" smtClean="0">
                <a:solidFill>
                  <a:srgbClr val="FFFF00"/>
                </a:solidFill>
                <a:latin typeface="Berlin Sans FB" pitchFamily="34" charset="0"/>
              </a:rPr>
              <a:t>Beware of obsolescence (</a:t>
            </a:r>
            <a:r>
              <a:rPr lang="en-US" sz="2800" dirty="0" err="1" smtClean="0">
                <a:solidFill>
                  <a:srgbClr val="FFFF00"/>
                </a:solidFill>
                <a:latin typeface="Berlin Sans FB" pitchFamily="34" charset="0"/>
              </a:rPr>
              <a:t>eg</a:t>
            </a:r>
            <a:r>
              <a:rPr lang="en-US" sz="2800" dirty="0" smtClean="0">
                <a:solidFill>
                  <a:srgbClr val="FFFF00"/>
                </a:solidFill>
                <a:latin typeface="Berlin Sans FB" pitchFamily="34" charset="0"/>
              </a:rPr>
              <a:t> CAEN SY1527)</a:t>
            </a:r>
            <a:endParaRPr lang="en-US" sz="2800" dirty="0" smtClean="0">
              <a:latin typeface="Berlin Sans FB" pitchFamily="34" charset="0"/>
            </a:endParaRPr>
          </a:p>
          <a:p>
            <a:pPr>
              <a:lnSpc>
                <a:spcPct val="90000"/>
              </a:lnSpc>
              <a:defRPr/>
            </a:pPr>
            <a:r>
              <a:rPr lang="en-US" sz="2800" dirty="0">
                <a:solidFill>
                  <a:srgbClr val="FFFF00"/>
                </a:solidFill>
                <a:latin typeface="Berlin Sans FB" pitchFamily="34" charset="0"/>
              </a:rPr>
              <a:t>	</a:t>
            </a:r>
            <a:r>
              <a:rPr lang="en-US" sz="2800" dirty="0" smtClean="0">
                <a:solidFill>
                  <a:srgbClr val="FFFF00"/>
                </a:solidFill>
                <a:latin typeface="Berlin Sans FB" pitchFamily="34" charset="0"/>
              </a:rPr>
              <a:t> </a:t>
            </a:r>
            <a:endParaRPr lang="en-US" sz="2800" dirty="0">
              <a:latin typeface="Berlin Sans FB" pitchFamily="34" charset="0"/>
            </a:endParaRPr>
          </a:p>
          <a:p>
            <a:pPr>
              <a:lnSpc>
                <a:spcPct val="90000"/>
              </a:lnSpc>
              <a:defRPr/>
            </a:pPr>
            <a:r>
              <a:rPr lang="en-US" sz="2800" dirty="0" smtClean="0">
                <a:latin typeface="Berlin Sans FB" pitchFamily="34" charset="0"/>
              </a:rPr>
              <a:t>Purchase/maintenance contract until 2018</a:t>
            </a:r>
          </a:p>
          <a:p>
            <a:pPr>
              <a:lnSpc>
                <a:spcPct val="90000"/>
              </a:lnSpc>
              <a:defRPr/>
            </a:pPr>
            <a:r>
              <a:rPr lang="en-US" sz="2800" dirty="0" smtClean="0">
                <a:latin typeface="Berlin Sans FB" pitchFamily="34" charset="0"/>
              </a:rPr>
              <a:t>Will be extended (</a:t>
            </a:r>
            <a:r>
              <a:rPr lang="en-US" sz="2800" dirty="0" smtClean="0">
                <a:latin typeface="Berlin Sans FB" pitchFamily="34" charset="0"/>
              </a:rPr>
              <a:t>somehow…….)</a:t>
            </a:r>
            <a:endParaRPr lang="en-US" sz="2800" dirty="0" smtClean="0">
              <a:latin typeface="Berlin Sans FB" pitchFamily="34" charset="0"/>
            </a:endParaRP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2590800" y="76200"/>
            <a:ext cx="59436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 anchor="ctr"/>
          <a:lstStyle/>
          <a:p>
            <a:pPr>
              <a:lnSpc>
                <a:spcPct val="90000"/>
              </a:lnSpc>
              <a:defRPr/>
            </a:pPr>
            <a:r>
              <a:rPr lang="en-US" sz="4000" dirty="0" smtClean="0">
                <a:latin typeface="Berlin Sans FB Demi" pitchFamily="34" charset="0"/>
              </a:rPr>
              <a:t>Urgent issues</a:t>
            </a:r>
            <a:endParaRPr lang="en-US" sz="4000" b="0" dirty="0" smtClean="0">
              <a:latin typeface="Berlin Sans FB Dem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5693959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47747</TotalTime>
  <Words>154</Words>
  <Application>Microsoft Office PowerPoint</Application>
  <PresentationFormat>On-screen Show (4:3)</PresentationFormat>
  <Paragraphs>77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kwyllie</dc:creator>
  <cp:lastModifiedBy>Ken Wyllie</cp:lastModifiedBy>
  <cp:revision>406</cp:revision>
  <cp:lastPrinted>2013-10-29T08:53:10Z</cp:lastPrinted>
  <dcterms:created xsi:type="dcterms:W3CDTF">2010-01-29T13:48:54Z</dcterms:created>
  <dcterms:modified xsi:type="dcterms:W3CDTF">2013-12-12T09:06:22Z</dcterms:modified>
</cp:coreProperties>
</file>