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3" r:id="rId2"/>
    <p:sldId id="271" r:id="rId3"/>
    <p:sldId id="303" r:id="rId4"/>
    <p:sldId id="305" r:id="rId5"/>
    <p:sldId id="321" r:id="rId6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00"/>
    <a:srgbClr val="FF6600"/>
    <a:srgbClr val="FDEE27"/>
    <a:srgbClr val="0033CC"/>
    <a:srgbClr val="33CC33"/>
    <a:srgbClr val="FFFF00"/>
    <a:srgbClr val="990000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554" autoAdjust="0"/>
    <p:restoredTop sz="98627" autoAdjust="0"/>
  </p:normalViewPr>
  <p:slideViewPr>
    <p:cSldViewPr>
      <p:cViewPr>
        <p:scale>
          <a:sx n="100" d="100"/>
          <a:sy n="100" d="100"/>
        </p:scale>
        <p:origin x="1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387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3" tIns="45937" rIns="91873" bIns="4593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3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3" tIns="45937" rIns="91873" bIns="4593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3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3" tIns="45937" rIns="91873" bIns="4593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3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3" tIns="45937" rIns="91873" bIns="4593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166321A6-5B7A-4FC2-B5B4-A7625F46E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77475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3" tIns="45937" rIns="91873" bIns="4593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3" tIns="45937" rIns="91873" bIns="4593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6463"/>
            <a:ext cx="543560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3" tIns="45937" rIns="91873" bIns="459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3" tIns="45937" rIns="91873" bIns="4593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3" tIns="45937" rIns="91873" bIns="4593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AAF3D225-F718-4329-A491-98C23235CE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07773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F3D225-F718-4329-A491-98C23235CE0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1339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F3D225-F718-4329-A491-98C23235CE0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7094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F3D225-F718-4329-A491-98C23235CE0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6222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F3D225-F718-4329-A491-98C23235CE0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2766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F3D225-F718-4329-A491-98C23235CE0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1517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59025"/>
            <a:ext cx="7772400" cy="1470025"/>
          </a:xfrm>
          <a:solidFill>
            <a:srgbClr val="FF6600"/>
          </a:solidFill>
        </p:spPr>
        <p:txBody>
          <a:bodyPr/>
          <a:lstStyle>
            <a:lvl1pPr algn="ctr"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292100" indent="-292100" algn="l">
              <a:buFont typeface="Wingdings" pitchFamily="2" charset="2"/>
              <a:buChar char="q"/>
              <a:defRPr/>
            </a:lvl1pPr>
            <a:lvl2pPr marL="690563" indent="-233363" algn="l">
              <a:buClr>
                <a:srgbClr val="0000FF"/>
              </a:buClr>
              <a:buFont typeface="Arial" pitchFamily="34" charset="0"/>
              <a:buChar char="–"/>
              <a:defRPr sz="1800"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</a:t>
            </a:r>
            <a:r>
              <a:rPr lang="en-US" smtClean="0"/>
              <a:t>subtitle style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2241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957222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5512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5616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099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06936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6600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19261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162402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6904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8434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3560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78308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363200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7" name="Line 7"/>
          <p:cNvSpPr>
            <a:spLocks noChangeShapeType="1"/>
          </p:cNvSpPr>
          <p:nvPr/>
        </p:nvSpPr>
        <p:spPr bwMode="auto">
          <a:xfrm>
            <a:off x="76200" y="6629400"/>
            <a:ext cx="89916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8" name="Text Box 8"/>
          <p:cNvSpPr txBox="1">
            <a:spLocks noChangeArrowheads="1"/>
          </p:cNvSpPr>
          <p:nvPr/>
        </p:nvSpPr>
        <p:spPr bwMode="auto">
          <a:xfrm>
            <a:off x="76200" y="6629400"/>
            <a:ext cx="9067800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" bIns="91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000" dirty="0" smtClean="0">
                <a:solidFill>
                  <a:srgbClr val="B3B3FF"/>
                </a:solidFill>
              </a:rPr>
              <a:t>Vacuum pressure profile for the Beam-gas Imaging for LHC 	 - </a:t>
            </a:r>
            <a:r>
              <a:rPr lang="en-US" sz="1000" dirty="0" err="1" smtClean="0">
                <a:solidFill>
                  <a:srgbClr val="B3B3FF"/>
                </a:solidFill>
              </a:rPr>
              <a:t>G.Bregliozzi</a:t>
            </a:r>
            <a:r>
              <a:rPr lang="en-US" sz="1000" dirty="0" smtClean="0">
                <a:solidFill>
                  <a:srgbClr val="B3B3FF"/>
                </a:solidFill>
              </a:rPr>
              <a:t> </a:t>
            </a:r>
            <a:r>
              <a:rPr lang="en-US" sz="1000" dirty="0" err="1" smtClean="0">
                <a:solidFill>
                  <a:srgbClr val="B3B3FF"/>
                </a:solidFill>
              </a:rPr>
              <a:t>TE-VSC_LBV</a:t>
            </a:r>
            <a:r>
              <a:rPr lang="en-US" sz="1000" dirty="0" smtClean="0">
                <a:solidFill>
                  <a:srgbClr val="B3B3FF"/>
                </a:solidFill>
              </a:rPr>
              <a:t>	     		                                  </a:t>
            </a:r>
            <a:fld id="{A7DE3043-6CED-4893-B93A-789F9D2832F1}" type="slidenum">
              <a:rPr lang="en-US" sz="1200" b="1" smtClean="0">
                <a:solidFill>
                  <a:srgbClr val="B3B3FF"/>
                </a:solidFill>
              </a:rPr>
              <a:pPr eaLnBrk="1" hangingPunct="1">
                <a:defRPr/>
              </a:pPr>
              <a:t>‹#›</a:t>
            </a:fld>
            <a:endParaRPr lang="en-US" sz="1200" b="1" dirty="0" smtClean="0">
              <a:solidFill>
                <a:srgbClr val="B3B3FF"/>
              </a:solidFill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33400"/>
          </a:xfrm>
          <a:prstGeom prst="rect">
            <a:avLst/>
          </a:prstGeom>
          <a:solidFill>
            <a:srgbClr val="FF66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vert="horz" wrap="square" lIns="274320" tIns="45720" rIns="2743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AEAEA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ts val="600"/>
        </a:spcBef>
        <a:spcAft>
          <a:spcPct val="0"/>
        </a:spcAft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ts val="600"/>
        </a:spcBef>
        <a:spcAft>
          <a:spcPct val="0"/>
        </a:spcAft>
        <a:buChar char="–"/>
        <a:defRPr>
          <a:solidFill>
            <a:srgbClr val="FF6600"/>
          </a:solidFill>
          <a:latin typeface="+mn-lt"/>
        </a:defRPr>
      </a:lvl2pPr>
      <a:lvl3pPr marL="1143000" indent="-228600" algn="l" rtl="0" eaLnBrk="0" fontAlgn="base" hangingPunct="0">
        <a:spcBef>
          <a:spcPts val="600"/>
        </a:spcBef>
        <a:spcAft>
          <a:spcPct val="0"/>
        </a:spcAft>
        <a:buFont typeface="Wingdings" pitchFamily="2" charset="2"/>
        <a:buChar char="§"/>
        <a:defRPr sz="1600">
          <a:solidFill>
            <a:srgbClr val="C00000"/>
          </a:solidFill>
          <a:latin typeface="+mn-lt"/>
        </a:defRPr>
      </a:lvl3pPr>
      <a:lvl4pPr marL="1600200" indent="-228600" algn="l" rtl="0" eaLnBrk="0" fontAlgn="base" hangingPunct="0">
        <a:spcBef>
          <a:spcPts val="6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ts val="6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19240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Preliminary vacuum pressure distribution for the beam gas imaging for the LHC</a:t>
            </a:r>
            <a:endParaRPr lang="en-GB" dirty="0"/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Proposed design specification</a:t>
            </a:r>
          </a:p>
          <a:p>
            <a:r>
              <a:rPr lang="en-US" dirty="0" smtClean="0"/>
              <a:t>Example of pressure distribution</a:t>
            </a:r>
          </a:p>
          <a:p>
            <a:pPr lvl="1">
              <a:buClr>
                <a:srgbClr val="990000"/>
              </a:buClr>
            </a:pPr>
            <a:r>
              <a:rPr lang="en-US" dirty="0" smtClean="0"/>
              <a:t>Different gas types</a:t>
            </a:r>
          </a:p>
          <a:p>
            <a:r>
              <a:rPr lang="en-US" dirty="0" smtClean="0"/>
              <a:t>Preliminary conclusions &amp; Outlook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CH" dirty="0" err="1" smtClean="0"/>
              <a:t>Proposed</a:t>
            </a:r>
            <a:r>
              <a:rPr lang="fr-CH" dirty="0" smtClean="0"/>
              <a:t> design for the </a:t>
            </a:r>
            <a:r>
              <a:rPr lang="fr-CH" dirty="0" err="1" smtClean="0"/>
              <a:t>BGV</a:t>
            </a:r>
            <a:r>
              <a:rPr lang="fr-CH" dirty="0" smtClean="0"/>
              <a:t> for LHC</a:t>
            </a:r>
            <a:endParaRPr lang="en-GB" dirty="0"/>
          </a:p>
        </p:txBody>
      </p:sp>
      <p:pic>
        <p:nvPicPr>
          <p:cNvPr id="10" name="Picture 2" descr="\\cern.ch\dfs\Users\m\massi\Desktop\bgvsketc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5450" y="628650"/>
            <a:ext cx="5619750" cy="561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705600" y="6063734"/>
            <a:ext cx="2339102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From M. Ferro- </a:t>
            </a:r>
            <a:r>
              <a:rPr lang="en-US" dirty="0" err="1" smtClean="0"/>
              <a:t>Luzzi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Required densities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943600"/>
          </a:xfrm>
        </p:spPr>
        <p:txBody>
          <a:bodyPr/>
          <a:lstStyle/>
          <a:p>
            <a:pPr>
              <a:defRPr/>
            </a:pPr>
            <a:r>
              <a:rPr lang="en-US" sz="1800" dirty="0"/>
              <a:t>D</a:t>
            </a:r>
            <a:r>
              <a:rPr lang="en-US" sz="1800" dirty="0" smtClean="0"/>
              <a:t>ensities </a:t>
            </a:r>
            <a:r>
              <a:rPr lang="en-US" sz="1800" dirty="0"/>
              <a:t>(averaged over 1m) that would be needed for the BGV to work adequately for some representative gas types. </a:t>
            </a:r>
            <a:endParaRPr lang="en-US" sz="1800" dirty="0" smtClean="0"/>
          </a:p>
          <a:p>
            <a:pPr>
              <a:lnSpc>
                <a:spcPct val="150000"/>
              </a:lnSpc>
              <a:defRPr/>
            </a:pPr>
            <a:endParaRPr lang="en-US" sz="1800" dirty="0" smtClean="0"/>
          </a:p>
          <a:p>
            <a:pPr>
              <a:lnSpc>
                <a:spcPct val="150000"/>
              </a:lnSpc>
              <a:defRPr/>
            </a:pPr>
            <a:endParaRPr lang="en-US" sz="1800" dirty="0" smtClean="0"/>
          </a:p>
          <a:p>
            <a:pPr>
              <a:lnSpc>
                <a:spcPct val="150000"/>
              </a:lnSpc>
              <a:defRPr/>
            </a:pPr>
            <a:endParaRPr lang="en-US" sz="1800" dirty="0" smtClean="0"/>
          </a:p>
          <a:p>
            <a:pPr>
              <a:lnSpc>
                <a:spcPct val="150000"/>
              </a:lnSpc>
              <a:defRPr/>
            </a:pPr>
            <a:endParaRPr lang="en-US" sz="1800" dirty="0" smtClean="0"/>
          </a:p>
          <a:p>
            <a:pPr marL="0" indent="0">
              <a:buFont typeface="Wingdings" pitchFamily="2" charset="2"/>
              <a:buNone/>
              <a:defRPr/>
            </a:pPr>
            <a:endParaRPr lang="en-US" sz="1800" dirty="0" smtClean="0"/>
          </a:p>
          <a:p>
            <a:pPr marL="800100" lvl="2" indent="0">
              <a:buFont typeface="Wingdings" pitchFamily="2" charset="2"/>
              <a:buNone/>
              <a:defRPr/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Notes: since we only simulated H, O and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</a:rPr>
              <a:t>Xe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, we did this: </a:t>
            </a:r>
            <a:endParaRPr lang="en-US" sz="11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800100" lvl="2" indent="0">
              <a:buFont typeface="Wingdings" pitchFamily="2" charset="2"/>
              <a:buNone/>
              <a:defRPr/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* A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and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F</a:t>
            </a:r>
            <a:r>
              <a:rPr lang="en-US" sz="1100" baseline="-25000" dirty="0" err="1" smtClean="0">
                <a:solidFill>
                  <a:schemeClr val="bg1">
                    <a:lumMod val="65000"/>
                  </a:schemeClr>
                </a:solidFill>
              </a:rPr>
              <a:t>good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for 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CO</a:t>
            </a:r>
            <a:r>
              <a:rPr lang="en-US" sz="1100" baseline="-25000" dirty="0" smtClean="0">
                <a:solidFill>
                  <a:schemeClr val="bg1">
                    <a:lumMod val="65000"/>
                  </a:schemeClr>
                </a:solidFill>
              </a:rPr>
              <a:t>2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approximated by 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O</a:t>
            </a:r>
            <a:r>
              <a:rPr lang="en-US" sz="1100" baseline="-25000" dirty="0" smtClean="0">
                <a:solidFill>
                  <a:schemeClr val="bg1">
                    <a:lumMod val="65000"/>
                  </a:schemeClr>
                </a:solidFill>
              </a:rPr>
              <a:t>3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pPr marL="800100" lvl="2" indent="0">
              <a:buFont typeface="Wingdings" pitchFamily="2" charset="2"/>
              <a:buNone/>
              <a:defRPr/>
            </a:pP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sz="1100" baseline="30000" dirty="0" smtClean="0">
                <a:solidFill>
                  <a:schemeClr val="bg1">
                    <a:lumMod val="65000"/>
                  </a:schemeClr>
                </a:solidFill>
              </a:rPr>
              <a:t>#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</a:rPr>
              <a:t>F</a:t>
            </a:r>
            <a:r>
              <a:rPr lang="en-US" sz="1100" baseline="-25000" dirty="0" err="1" smtClean="0">
                <a:solidFill>
                  <a:schemeClr val="bg1">
                    <a:lumMod val="65000"/>
                  </a:schemeClr>
                </a:solidFill>
              </a:rPr>
              <a:t>good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for Ne assumed same as for O (should be slightly better)</a:t>
            </a:r>
            <a:endParaRPr lang="en-US" sz="1100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defRPr/>
            </a:pPr>
            <a:r>
              <a:rPr lang="en-US" sz="1800" dirty="0" smtClean="0"/>
              <a:t>Can </a:t>
            </a:r>
            <a:r>
              <a:rPr lang="en-US" sz="1800" dirty="0"/>
              <a:t>estimate </a:t>
            </a:r>
            <a:r>
              <a:rPr lang="en-US" sz="1800" dirty="0" smtClean="0"/>
              <a:t>performance </a:t>
            </a:r>
            <a:r>
              <a:rPr lang="en-US" sz="1800" dirty="0"/>
              <a:t>of any other gas by estimating the </a:t>
            </a:r>
            <a:r>
              <a:rPr lang="en-US" sz="1800" dirty="0" err="1" smtClean="0"/>
              <a:t>F</a:t>
            </a:r>
            <a:r>
              <a:rPr lang="en-US" sz="1800" baseline="-25000" dirty="0" err="1" smtClean="0"/>
              <a:t>good</a:t>
            </a:r>
            <a:r>
              <a:rPr lang="en-US" sz="1800" dirty="0" smtClean="0"/>
              <a:t> </a:t>
            </a:r>
            <a:r>
              <a:rPr lang="en-US" sz="1800" dirty="0"/>
              <a:t>from the gas with the closest A and by scaling the density with </a:t>
            </a:r>
            <a:r>
              <a:rPr lang="en-US" sz="1800" dirty="0" smtClean="0"/>
              <a:t>A</a:t>
            </a:r>
            <a:r>
              <a:rPr lang="en-US" sz="1800" baseline="30000" dirty="0" smtClean="0"/>
              <a:t>2/3</a:t>
            </a:r>
            <a:r>
              <a:rPr lang="en-US" sz="1800" dirty="0" smtClean="0"/>
              <a:t> </a:t>
            </a:r>
            <a:r>
              <a:rPr lang="en-US" sz="1800" dirty="0"/>
              <a:t>(larger A, smaller density needed). </a:t>
            </a:r>
            <a:endParaRPr lang="en-US" sz="1800" dirty="0" smtClean="0"/>
          </a:p>
          <a:p>
            <a:pPr>
              <a:defRPr/>
            </a:pPr>
            <a:r>
              <a:rPr lang="en-US" sz="1800" dirty="0" smtClean="0"/>
              <a:t>Reminder 1: </a:t>
            </a:r>
            <a:r>
              <a:rPr lang="en-US" sz="1800" dirty="0" smtClean="0">
                <a:sym typeface="Symbol"/>
              </a:rPr>
              <a:t></a:t>
            </a:r>
            <a:r>
              <a:rPr lang="en-GB" sz="1800" dirty="0" smtClean="0">
                <a:sym typeface="Symbol"/>
              </a:rPr>
              <a:t> </a:t>
            </a:r>
            <a:r>
              <a:rPr lang="en-US" sz="1800" dirty="0" smtClean="0"/>
              <a:t>is </a:t>
            </a:r>
            <a:r>
              <a:rPr lang="en-US" sz="1800" dirty="0"/>
              <a:t>the molecular density, while the rate scales with the number of nuclei per </a:t>
            </a:r>
            <a:r>
              <a:rPr lang="en-US" sz="1800" dirty="0" smtClean="0"/>
              <a:t>cm</a:t>
            </a:r>
            <a:r>
              <a:rPr lang="en-US" sz="1800" baseline="30000" dirty="0" smtClean="0"/>
              <a:t>3</a:t>
            </a:r>
            <a:r>
              <a:rPr lang="en-US" sz="1800" dirty="0" smtClean="0"/>
              <a:t> </a:t>
            </a:r>
            <a:r>
              <a:rPr lang="en-US" sz="1800" dirty="0"/>
              <a:t>! </a:t>
            </a:r>
            <a:endParaRPr lang="en-US" sz="1800" dirty="0" smtClean="0"/>
          </a:p>
          <a:p>
            <a:pPr>
              <a:defRPr/>
            </a:pPr>
            <a:r>
              <a:rPr lang="en-US" sz="1800" dirty="0" smtClean="0"/>
              <a:t>Reminder 2: what really counts is the target thickness (</a:t>
            </a:r>
            <a:r>
              <a:rPr lang="en-US" sz="1800" dirty="0">
                <a:sym typeface="Symbol"/>
              </a:rPr>
              <a:t></a:t>
            </a:r>
            <a:r>
              <a:rPr lang="en-GB" sz="1800" dirty="0">
                <a:sym typeface="Symbol"/>
              </a:rPr>
              <a:t> </a:t>
            </a:r>
            <a:r>
              <a:rPr lang="en-GB" sz="1800" dirty="0" smtClean="0">
                <a:sym typeface="Symbol"/>
              </a:rPr>
              <a:t>integrated along the useful z range)</a:t>
            </a:r>
            <a:endParaRPr lang="en-US" sz="1800" dirty="0" smtClean="0"/>
          </a:p>
          <a:p>
            <a:pPr>
              <a:defRPr/>
            </a:pPr>
            <a:endParaRPr lang="en-US" sz="18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71600" y="1457325"/>
          <a:ext cx="6705600" cy="212407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41120"/>
                <a:gridCol w="1341120"/>
                <a:gridCol w="1341120"/>
                <a:gridCol w="1341120"/>
                <a:gridCol w="1341120"/>
              </a:tblGrid>
              <a:tr h="64027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Gas type</a:t>
                      </a:r>
                      <a:endParaRPr lang="en-GB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</a:t>
                      </a:r>
                      <a:endParaRPr lang="en-GB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F</a:t>
                      </a:r>
                      <a:r>
                        <a:rPr lang="en-US" sz="1800" baseline="-25000" dirty="0" err="1" smtClean="0"/>
                        <a:t>good</a:t>
                      </a:r>
                      <a:r>
                        <a:rPr lang="en-US" sz="1800" dirty="0" smtClean="0"/>
                        <a:t> </a:t>
                      </a:r>
                      <a:endParaRPr lang="en-GB" sz="1800" dirty="0" smtClean="0"/>
                    </a:p>
                    <a:p>
                      <a:endParaRPr lang="en-GB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ym typeface="Symbol"/>
                        </a:rPr>
                        <a:t></a:t>
                      </a:r>
                      <a:endParaRPr lang="en-GB" sz="1800" dirty="0" smtClean="0"/>
                    </a:p>
                    <a:p>
                      <a:r>
                        <a:rPr lang="en-US" sz="1800" dirty="0" smtClean="0"/>
                        <a:t>[10</a:t>
                      </a:r>
                      <a:r>
                        <a:rPr lang="en-US" sz="1800" baseline="30000" dirty="0" smtClean="0"/>
                        <a:t>7</a:t>
                      </a:r>
                      <a:r>
                        <a:rPr lang="en-US" sz="1800" dirty="0" smtClean="0"/>
                        <a:t> cm</a:t>
                      </a:r>
                      <a:r>
                        <a:rPr lang="en-US" sz="1800" baseline="30000" dirty="0" smtClean="0"/>
                        <a:t>-3</a:t>
                      </a:r>
                      <a:r>
                        <a:rPr lang="en-US" sz="1800" dirty="0" smtClean="0"/>
                        <a:t>] </a:t>
                      </a:r>
                      <a:endParaRPr lang="en-GB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 at 293 K [10</a:t>
                      </a:r>
                      <a:r>
                        <a:rPr lang="en-US" sz="1800" baseline="30000" dirty="0" smtClean="0"/>
                        <a:t>-9</a:t>
                      </a:r>
                      <a:r>
                        <a:rPr lang="en-US" sz="1800" dirty="0" smtClean="0"/>
                        <a:t>mbar] </a:t>
                      </a:r>
                      <a:endParaRPr lang="en-GB" sz="1800" dirty="0"/>
                    </a:p>
                  </a:txBody>
                  <a:tcPr marT="45734" marB="45734"/>
                </a:tc>
              </a:tr>
              <a:tr h="37095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Hydrogen </a:t>
                      </a:r>
                      <a:endParaRPr lang="en-GB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1</a:t>
                      </a:r>
                      <a:endParaRPr lang="en-GB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0.002</a:t>
                      </a:r>
                      <a:endParaRPr lang="en-GB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5800</a:t>
                      </a:r>
                      <a:endParaRPr lang="en-GB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2300 </a:t>
                      </a:r>
                      <a:endParaRPr lang="en-GB" sz="1800" dirty="0" smtClean="0"/>
                    </a:p>
                  </a:txBody>
                  <a:tcPr marT="45734" marB="45734"/>
                </a:tc>
              </a:tr>
              <a:tr h="37095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Neon </a:t>
                      </a:r>
                      <a:endParaRPr lang="en-GB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20</a:t>
                      </a:r>
                      <a:endParaRPr lang="en-GB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~0.020</a:t>
                      </a:r>
                      <a:r>
                        <a:rPr lang="en-US" sz="1800" baseline="30000" dirty="0" smtClean="0"/>
                        <a:t>#</a:t>
                      </a:r>
                      <a:endParaRPr lang="en-GB" sz="1800" baseline="300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160</a:t>
                      </a:r>
                      <a:endParaRPr lang="en-GB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64 </a:t>
                      </a:r>
                      <a:endParaRPr lang="en-GB" sz="1800" dirty="0" smtClean="0"/>
                    </a:p>
                  </a:txBody>
                  <a:tcPr marT="45734" marB="45734"/>
                </a:tc>
              </a:tr>
              <a:tr h="37095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</a:t>
                      </a:r>
                      <a:r>
                        <a:rPr lang="en-US" sz="1800" baseline="-25000" dirty="0" smtClean="0"/>
                        <a:t>2</a:t>
                      </a:r>
                      <a:endParaRPr lang="en-GB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16*</a:t>
                      </a:r>
                      <a:endParaRPr lang="en-GB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0.020*</a:t>
                      </a:r>
                      <a:endParaRPr lang="en-GB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60</a:t>
                      </a:r>
                      <a:endParaRPr lang="en-GB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25 </a:t>
                      </a:r>
                      <a:endParaRPr lang="en-GB" sz="1800" dirty="0" smtClean="0"/>
                    </a:p>
                  </a:txBody>
                  <a:tcPr marT="45734" marB="45734"/>
                </a:tc>
              </a:tr>
              <a:tr h="37095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Xenon</a:t>
                      </a:r>
                      <a:endParaRPr lang="en-GB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131</a:t>
                      </a:r>
                      <a:endParaRPr lang="en-GB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0.140</a:t>
                      </a:r>
                      <a:endParaRPr lang="en-GB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7</a:t>
                      </a:r>
                      <a:endParaRPr lang="en-GB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2.6 </a:t>
                      </a:r>
                      <a:endParaRPr lang="en-GB" sz="1800" dirty="0" smtClean="0"/>
                    </a:p>
                  </a:txBody>
                  <a:tcPr marT="45734" marB="45734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82896" y="6294456"/>
            <a:ext cx="1853392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From M. Ferro- </a:t>
            </a:r>
            <a:r>
              <a:rPr lang="en-US" sz="1400" dirty="0" err="1" smtClean="0"/>
              <a:t>Luzzi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Example of a Possible Vacuum Layout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81000" y="737325"/>
            <a:ext cx="7968848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Case of the </a:t>
            </a:r>
            <a:r>
              <a:rPr lang="en-US" dirty="0" err="1" smtClean="0"/>
              <a:t>BGV</a:t>
            </a:r>
            <a:r>
              <a:rPr lang="en-US" dirty="0" smtClean="0"/>
              <a:t> installed in 1 beam pipe</a:t>
            </a:r>
          </a:p>
          <a:p>
            <a:r>
              <a:rPr lang="en-US" dirty="0" smtClean="0"/>
              <a:t>For integration reasons the total length of the installed system is fixed to 7 m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28600" y="2563201"/>
            <a:ext cx="906600" cy="36000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Manual Operation 22"/>
          <p:cNvSpPr/>
          <p:nvPr/>
        </p:nvSpPr>
        <p:spPr>
          <a:xfrm rot="16200000">
            <a:off x="1232875" y="2476502"/>
            <a:ext cx="353650" cy="5334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676400" y="2634151"/>
            <a:ext cx="1295400" cy="218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286000" y="2438401"/>
            <a:ext cx="76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971800" y="1828801"/>
            <a:ext cx="21336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lowchart: Manual Operation 28"/>
          <p:cNvSpPr/>
          <p:nvPr/>
        </p:nvSpPr>
        <p:spPr>
          <a:xfrm rot="16200000">
            <a:off x="4686300" y="2247901"/>
            <a:ext cx="1828800" cy="9906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 flipH="1">
            <a:off x="7932600" y="2563200"/>
            <a:ext cx="906600" cy="36000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Manual Operation 32"/>
          <p:cNvSpPr/>
          <p:nvPr/>
        </p:nvSpPr>
        <p:spPr>
          <a:xfrm rot="5400000" flipH="1">
            <a:off x="7481275" y="2476501"/>
            <a:ext cx="353650" cy="5334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 flipH="1">
            <a:off x="6096000" y="2634150"/>
            <a:ext cx="1295400" cy="218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 flipH="1">
            <a:off x="6705600" y="2438400"/>
            <a:ext cx="76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Left Brace 29"/>
          <p:cNvSpPr/>
          <p:nvPr/>
        </p:nvSpPr>
        <p:spPr>
          <a:xfrm rot="16200000">
            <a:off x="4220300" y="1088300"/>
            <a:ext cx="754200" cy="84836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312706" y="5835134"/>
            <a:ext cx="569387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7 m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8580" y="1581835"/>
            <a:ext cx="1297667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 </a:t>
            </a:r>
            <a:r>
              <a:rPr lang="en-US" sz="1400" dirty="0" smtClean="0">
                <a:sym typeface="Symbol"/>
              </a:rPr>
              <a:t> </a:t>
            </a:r>
            <a:r>
              <a:rPr lang="en-US" sz="1400" dirty="0" smtClean="0"/>
              <a:t>8 cm</a:t>
            </a:r>
          </a:p>
          <a:p>
            <a:pPr algn="ctr"/>
            <a:r>
              <a:rPr lang="en-US" sz="1400" dirty="0" smtClean="0"/>
              <a:t>NEG Coating</a:t>
            </a:r>
          </a:p>
        </p:txBody>
      </p:sp>
      <p:cxnSp>
        <p:nvCxnSpPr>
          <p:cNvPr id="39" name="Straight Arrow Connector 38"/>
          <p:cNvCxnSpPr>
            <a:endCxn id="21" idx="0"/>
          </p:cNvCxnSpPr>
          <p:nvPr/>
        </p:nvCxnSpPr>
        <p:spPr>
          <a:xfrm>
            <a:off x="681900" y="2151966"/>
            <a:ext cx="0" cy="41123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1409700" y="3048000"/>
            <a:ext cx="0" cy="457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75885" y="3568701"/>
            <a:ext cx="1672254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Conical transition</a:t>
            </a:r>
          </a:p>
          <a:p>
            <a:pPr algn="ctr"/>
            <a:r>
              <a:rPr lang="en-US" sz="1400" dirty="0" smtClean="0">
                <a:sym typeface="Symbol"/>
              </a:rPr>
              <a:t> </a:t>
            </a:r>
            <a:r>
              <a:rPr lang="en-US" sz="1400" dirty="0" smtClean="0"/>
              <a:t>8 cm </a:t>
            </a:r>
            <a:r>
              <a:rPr lang="en-US" sz="1400" dirty="0" smtClean="0">
                <a:sym typeface="Symbol"/>
              </a:rPr>
              <a:t></a:t>
            </a:r>
            <a:r>
              <a:rPr lang="en-US" sz="1400" dirty="0" smtClean="0"/>
              <a:t>  </a:t>
            </a:r>
            <a:r>
              <a:rPr lang="en-US" sz="1400" dirty="0" smtClean="0">
                <a:sym typeface="Symbol"/>
              </a:rPr>
              <a:t> 4</a:t>
            </a:r>
            <a:r>
              <a:rPr lang="en-US" sz="1400" dirty="0" smtClean="0"/>
              <a:t> cm </a:t>
            </a:r>
          </a:p>
          <a:p>
            <a:pPr algn="ctr"/>
            <a:r>
              <a:rPr lang="en-US" sz="1400" dirty="0" smtClean="0"/>
              <a:t>NEG Coating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6733267" y="3200399"/>
            <a:ext cx="0" cy="457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747001" y="3902809"/>
            <a:ext cx="1975221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ym typeface="Symbol"/>
              </a:rPr>
              <a:t> 4</a:t>
            </a:r>
            <a:r>
              <a:rPr lang="en-US" sz="1400" dirty="0" smtClean="0"/>
              <a:t> cm + NEG Coating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Reduced aperture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6733267" y="1943096"/>
            <a:ext cx="10433" cy="432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867400" y="1588759"/>
            <a:ext cx="1737976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dirty="0" smtClean="0"/>
              <a:t>2 x NEG Cartridges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2971800" y="3276600"/>
            <a:ext cx="2133600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753906" y="2831067"/>
            <a:ext cx="569387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2 m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5143500" y="2714625"/>
            <a:ext cx="914399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374213" y="2215060"/>
            <a:ext cx="569387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1 m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4038600" y="3773269"/>
            <a:ext cx="0" cy="41773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418376" y="4213860"/>
            <a:ext cx="1229824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dirty="0" smtClean="0"/>
              <a:t>Gas Injection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98733" y="3107036"/>
            <a:ext cx="1445267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solidFill>
                  <a:srgbClr val="FF0000"/>
                </a:solidFill>
              </a:rPr>
              <a:t>Standard vacuum </a:t>
            </a:r>
            <a:r>
              <a:rPr lang="fr-FR" sz="1400" dirty="0" err="1" smtClean="0">
                <a:solidFill>
                  <a:srgbClr val="FF0000"/>
                </a:solidFill>
              </a:rPr>
              <a:t>chamber</a:t>
            </a:r>
            <a:endParaRPr lang="fr-FR" sz="1400" dirty="0" smtClean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831093" y="1482180"/>
            <a:ext cx="1297667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 </a:t>
            </a:r>
            <a:r>
              <a:rPr lang="en-US" sz="1400" dirty="0" smtClean="0">
                <a:sym typeface="Symbol"/>
              </a:rPr>
              <a:t> </a:t>
            </a:r>
            <a:r>
              <a:rPr lang="en-US" sz="1400" dirty="0" smtClean="0"/>
              <a:t>8 cm</a:t>
            </a:r>
          </a:p>
          <a:p>
            <a:pPr algn="ctr"/>
            <a:r>
              <a:rPr lang="en-US" sz="1400" dirty="0" smtClean="0"/>
              <a:t>NEG Coating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8444413" y="2052311"/>
            <a:ext cx="0" cy="41123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57400" y="2075676"/>
            <a:ext cx="569387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 smtClean="0"/>
              <a:t>0.5 m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123950" y="2228076"/>
            <a:ext cx="654346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 smtClean="0"/>
              <a:t>0.25 m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61950" y="2999601"/>
            <a:ext cx="654346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 smtClean="0"/>
              <a:t>1.25 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 and outlook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9438684"/>
              </p:ext>
            </p:extLst>
          </p:nvPr>
        </p:nvGraphicFramePr>
        <p:xfrm>
          <a:off x="609600" y="838200"/>
          <a:ext cx="7696200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700"/>
                <a:gridCol w="1282700"/>
                <a:gridCol w="1282700"/>
                <a:gridCol w="1282700"/>
                <a:gridCol w="1282700"/>
                <a:gridCol w="12827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>
                          <a:solidFill>
                            <a:srgbClr val="FF0000"/>
                          </a:solidFill>
                        </a:rPr>
                        <a:t>Gas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>
                          <a:solidFill>
                            <a:srgbClr val="FF0000"/>
                          </a:solidFill>
                        </a:rPr>
                        <a:t>Mean</a:t>
                      </a:r>
                      <a:r>
                        <a:rPr lang="fr-FR" baseline="0" dirty="0" smtClean="0">
                          <a:solidFill>
                            <a:srgbClr val="FF0000"/>
                          </a:solidFill>
                        </a:rPr>
                        <a:t> Pressure in </a:t>
                      </a:r>
                      <a:r>
                        <a:rPr lang="fr-FR" baseline="0" dirty="0" err="1" smtClean="0">
                          <a:solidFill>
                            <a:srgbClr val="FF0000"/>
                          </a:solidFill>
                        </a:rPr>
                        <a:t>BGV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&lt;</a:t>
                      </a:r>
                      <a:r>
                        <a:rPr lang="fr-FR" dirty="0" err="1" smtClean="0">
                          <a:solidFill>
                            <a:srgbClr val="FF0000"/>
                          </a:solidFill>
                        </a:rPr>
                        <a:t>Qinj</a:t>
                      </a:r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&gt;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>
                          <a:solidFill>
                            <a:srgbClr val="FF0000"/>
                          </a:solidFill>
                        </a:rPr>
                        <a:t>Pmax</a:t>
                      </a:r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r>
                        <a:rPr lang="fr-FR" dirty="0" err="1" smtClean="0">
                          <a:solidFill>
                            <a:srgbClr val="FF0000"/>
                          </a:solidFill>
                        </a:rPr>
                        <a:t>Pmin</a:t>
                      </a:r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 in </a:t>
                      </a:r>
                      <a:r>
                        <a:rPr lang="fr-FR" dirty="0" err="1" smtClean="0">
                          <a:solidFill>
                            <a:srgbClr val="FF0000"/>
                          </a:solidFill>
                        </a:rPr>
                        <a:t>BGV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P @ 1 m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P</a:t>
                      </a:r>
                      <a:r>
                        <a:rPr lang="fr-FR" smtClean="0">
                          <a:solidFill>
                            <a:srgbClr val="FF0000"/>
                          </a:solidFill>
                        </a:rPr>
                        <a:t>@ </a:t>
                      </a:r>
                      <a:r>
                        <a:rPr lang="fr-FR" smtClean="0">
                          <a:solidFill>
                            <a:srgbClr val="FF0000"/>
                          </a:solidFill>
                        </a:rPr>
                        <a:t>2.5 </a:t>
                      </a:r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H2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1E-7 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5E-5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≈ 1.5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5E-9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1E-11</a:t>
                      </a:r>
                      <a:endParaRPr lang="fr-FR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CO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5E-8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1E-5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≈ 1.5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5E-11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1E-11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CO2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2E-8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1E-6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≈ 1.5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5E-11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1E-11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81000" y="3352800"/>
            <a:ext cx="8229600" cy="2057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Investigation of favorable case</a:t>
            </a:r>
          </a:p>
          <a:p>
            <a:pPr>
              <a:defRPr/>
            </a:pPr>
            <a:r>
              <a:rPr lang="en-US" dirty="0" smtClean="0"/>
              <a:t>Limitation </a:t>
            </a:r>
            <a:r>
              <a:rPr lang="en-US" dirty="0" smtClean="0"/>
              <a:t>due </a:t>
            </a:r>
            <a:r>
              <a:rPr lang="en-US" dirty="0" smtClean="0"/>
              <a:t>to long term injection must be investigated</a:t>
            </a:r>
          </a:p>
          <a:p>
            <a:pPr lvl="2">
              <a:defRPr/>
            </a:pPr>
            <a:r>
              <a:rPr lang="en-US" dirty="0" smtClean="0"/>
              <a:t>Implies BGV performance reduction</a:t>
            </a:r>
          </a:p>
          <a:p>
            <a:pPr lvl="2">
              <a:defRPr/>
            </a:pPr>
            <a:r>
              <a:rPr lang="en-US" dirty="0" smtClean="0"/>
              <a:t>Implies possible LHC performance reduction (lifetime, vacuum instability, radiation …)</a:t>
            </a:r>
          </a:p>
          <a:p>
            <a:pPr lvl="2"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Reduced diameter aperture of 4 cm must be validation by optics team</a:t>
            </a:r>
            <a:endParaRPr lang="en-US" dirty="0"/>
          </a:p>
          <a:p>
            <a:pPr marL="914400" lvl="2" indent="0">
              <a:buNone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00138448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>
            <a:lumMod val="8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30330</TotalTime>
  <Words>296</Words>
  <Application>Microsoft Office PowerPoint</Application>
  <PresentationFormat>On-screen Show (4:3)</PresentationFormat>
  <Paragraphs>104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Preliminary vacuum pressure distribution for the beam gas imaging for the LHC</vt:lpstr>
      <vt:lpstr>Proposed design for the BGV for LHC</vt:lpstr>
      <vt:lpstr>Required densities</vt:lpstr>
      <vt:lpstr>Example of a Possible Vacuum Layout</vt:lpstr>
      <vt:lpstr>Preliminary results and outlook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massi</dc:creator>
  <cp:lastModifiedBy>dehning</cp:lastModifiedBy>
  <cp:revision>4040</cp:revision>
  <cp:lastPrinted>2013-01-11T07:10:11Z</cp:lastPrinted>
  <dcterms:created xsi:type="dcterms:W3CDTF">2004-11-30T14:38:27Z</dcterms:created>
  <dcterms:modified xsi:type="dcterms:W3CDTF">2013-01-15T17:53:47Z</dcterms:modified>
</cp:coreProperties>
</file>