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sldIdLst>
    <p:sldId id="262" r:id="rId2"/>
    <p:sldId id="304" r:id="rId3"/>
    <p:sldId id="306" r:id="rId4"/>
    <p:sldId id="307" r:id="rId5"/>
    <p:sldId id="309" r:id="rId6"/>
    <p:sldId id="317" r:id="rId7"/>
    <p:sldId id="292" r:id="rId8"/>
    <p:sldId id="267" r:id="rId9"/>
    <p:sldId id="268" r:id="rId10"/>
    <p:sldId id="269" r:id="rId11"/>
    <p:sldId id="271" r:id="rId12"/>
    <p:sldId id="273" r:id="rId13"/>
    <p:sldId id="318" r:id="rId14"/>
    <p:sldId id="290" r:id="rId15"/>
    <p:sldId id="291" r:id="rId16"/>
    <p:sldId id="285" r:id="rId17"/>
    <p:sldId id="293" r:id="rId18"/>
    <p:sldId id="294" r:id="rId19"/>
    <p:sldId id="295" r:id="rId20"/>
    <p:sldId id="296" r:id="rId21"/>
    <p:sldId id="299" r:id="rId22"/>
    <p:sldId id="298" r:id="rId23"/>
    <p:sldId id="297" r:id="rId24"/>
    <p:sldId id="300" r:id="rId25"/>
    <p:sldId id="278" r:id="rId26"/>
    <p:sldId id="286" r:id="rId27"/>
    <p:sldId id="280" r:id="rId28"/>
    <p:sldId id="301" r:id="rId29"/>
    <p:sldId id="303" r:id="rId30"/>
    <p:sldId id="284" r:id="rId31"/>
    <p:sldId id="281" r:id="rId32"/>
    <p:sldId id="282" r:id="rId33"/>
    <p:sldId id="288" r:id="rId34"/>
  </p:sldIdLst>
  <p:sldSz cx="9144000" cy="6858000" type="screen4x3"/>
  <p:notesSz cx="6807200" cy="99393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berto Gola" initials="AG" lastIdx="1" clrIdx="0">
    <p:extLst>
      <p:ext uri="{19B8F6BF-5375-455C-9EA6-DF929625EA0E}">
        <p15:presenceInfo xmlns:p15="http://schemas.microsoft.com/office/powerpoint/2012/main" userId="S-1-5-21-2103128890-231609770-29589445-1596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92D050"/>
    <a:srgbClr val="FFFF99"/>
    <a:srgbClr val="00B0F0"/>
    <a:srgbClr val="FD9203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29" autoAdjust="0"/>
    <p:restoredTop sz="93327" autoAdjust="0"/>
  </p:normalViewPr>
  <p:slideViewPr>
    <p:cSldViewPr snapToGrid="0">
      <p:cViewPr varScale="1">
        <p:scale>
          <a:sx n="124" d="100"/>
          <a:sy n="124" d="100"/>
        </p:scale>
        <p:origin x="106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EC12FD-F2AE-4091-AB1C-9F7B57AF5A4D}" type="datetimeFigureOut">
              <a:rPr lang="it-IT" smtClean="0"/>
              <a:pPr/>
              <a:t>19/02/2013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F3E949-FB75-415E-B859-03DD19757889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0817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3E949-FB75-415E-B859-03DD19757889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31230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3E949-FB75-415E-B859-03DD19757889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58648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3E949-FB75-415E-B859-03DD19757889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517876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baseline="0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3E949-FB75-415E-B859-03DD19757889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3840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3E949-FB75-415E-B859-03DD19757889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99611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noProof="0" dirty="0" smtClean="0"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8243558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noProof="0" dirty="0" smtClean="0"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9174060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3E949-FB75-415E-B859-03DD19757889}" type="slidenum">
              <a:rPr lang="it-IT" smtClean="0"/>
              <a:pPr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104492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3E949-FB75-415E-B859-03DD19757889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35408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3E949-FB75-415E-B859-03DD19757889}" type="slidenum">
              <a:rPr lang="it-IT" smtClean="0"/>
              <a:pPr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208739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3E949-FB75-415E-B859-03DD19757889}" type="slidenum">
              <a:rPr lang="it-IT" smtClean="0"/>
              <a:pPr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309692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3E949-FB75-415E-B859-03DD19757889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10459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3E949-FB75-415E-B859-03DD19757889}" type="slidenum">
              <a:rPr lang="it-IT" smtClean="0"/>
              <a:pPr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30298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3E949-FB75-415E-B859-03DD19757889}" type="slidenum">
              <a:rPr lang="it-IT" smtClean="0"/>
              <a:pPr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294216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3E949-FB75-415E-B859-03DD19757889}" type="slidenum">
              <a:rPr lang="it-IT" smtClean="0"/>
              <a:pPr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74628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u="none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3E949-FB75-415E-B859-03DD19757889}" type="slidenum">
              <a:rPr lang="it-IT" smtClean="0"/>
              <a:pPr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9013342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u="none" baseline="0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3E949-FB75-415E-B859-03DD19757889}" type="slidenum">
              <a:rPr lang="it-IT" smtClean="0"/>
              <a:pPr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296240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baseline="0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3E949-FB75-415E-B859-03DD19757889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81514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3E949-FB75-415E-B859-03DD19757889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02246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3E949-FB75-415E-B859-03DD19757889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55451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3E949-FB75-415E-B859-03DD19757889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13852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3E949-FB75-415E-B859-03DD19757889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771887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3E949-FB75-415E-B859-03DD19757889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96294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3E949-FB75-415E-B859-03DD19757889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34551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 </a:t>
            </a:r>
            <a:fld id="{7F46EF81-57B8-4175-AFD0-74386B9B8DB6}" type="slidenum">
              <a:rPr lang="it-IT">
                <a:solidFill>
                  <a:srgbClr val="005CAB"/>
                </a:solidFill>
              </a:rPr>
              <a:pPr/>
              <a:t>‹#›</a:t>
            </a:fld>
            <a:endParaRPr lang="it-IT">
              <a:solidFill>
                <a:srgbClr val="005CAB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 </a:t>
            </a:r>
            <a:fld id="{140F7E92-D3EC-4C3B-BFB3-4980EA2FF51D}" type="slidenum">
              <a:rPr lang="it-IT">
                <a:solidFill>
                  <a:srgbClr val="005CAB"/>
                </a:solidFill>
              </a:rPr>
              <a:pPr/>
              <a:t>‹#›</a:t>
            </a:fld>
            <a:endParaRPr lang="it-IT">
              <a:solidFill>
                <a:srgbClr val="005CAB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685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8"/>
          <p:cNvSpPr>
            <a:spLocks noChangeArrowheads="1"/>
          </p:cNvSpPr>
          <p:nvPr userDrawn="1"/>
        </p:nvSpPr>
        <p:spPr bwMode="auto">
          <a:xfrm>
            <a:off x="304800" y="6705600"/>
            <a:ext cx="8839200" cy="152400"/>
          </a:xfrm>
          <a:prstGeom prst="rect">
            <a:avLst/>
          </a:prstGeom>
          <a:gradFill rotWithShape="0">
            <a:gsLst>
              <a:gs pos="0">
                <a:srgbClr val="005296"/>
              </a:gs>
              <a:gs pos="100000">
                <a:srgbClr val="00305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it-IT" u="none">
              <a:cs typeface="+mn-cs"/>
            </a:endParaRPr>
          </a:p>
        </p:txBody>
      </p:sp>
      <p:sp>
        <p:nvSpPr>
          <p:cNvPr id="4" name="Rectangle 9"/>
          <p:cNvSpPr>
            <a:spLocks noChangeArrowheads="1"/>
          </p:cNvSpPr>
          <p:nvPr userDrawn="1"/>
        </p:nvSpPr>
        <p:spPr bwMode="auto">
          <a:xfrm>
            <a:off x="304800" y="0"/>
            <a:ext cx="8839200" cy="228600"/>
          </a:xfrm>
          <a:prstGeom prst="rect">
            <a:avLst/>
          </a:prstGeom>
          <a:gradFill rotWithShape="0">
            <a:gsLst>
              <a:gs pos="0">
                <a:srgbClr val="005296"/>
              </a:gs>
              <a:gs pos="100000">
                <a:srgbClr val="00305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it-IT" u="none">
              <a:solidFill>
                <a:srgbClr val="005CAB"/>
              </a:solidFill>
              <a:latin typeface="Times" pitchFamily="18" charset="0"/>
              <a:cs typeface="+mn-cs"/>
            </a:endParaRPr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400"/>
            </a:lvl1pPr>
          </a:lstStyle>
          <a:p>
            <a:pPr>
              <a:defRPr/>
            </a:pPr>
            <a:r>
              <a:rPr lang="it-IT"/>
              <a:t> </a:t>
            </a:r>
            <a:fld id="{7388CA79-8E3E-45F1-AAFF-4E663A5E8CBA}" type="slidenum">
              <a:rPr lang="it-IT">
                <a:solidFill>
                  <a:srgbClr val="005CAB"/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005C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4217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gif"/><Relationship Id="rId5" Type="http://schemas.openxmlformats.org/officeDocument/2006/relationships/image" Target="../media/image1.w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Titolo slide</a:t>
            </a:r>
            <a:endParaRPr lang="it-IT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1520" y="641554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r>
              <a:rPr lang="it-IT" smtClean="0"/>
              <a:t> </a:t>
            </a:r>
            <a:fld id="{1EAF2F00-D2B1-4248-9211-E700BF778679}" type="slidenum">
              <a:rPr lang="it-IT" smtClean="0"/>
              <a:pPr/>
              <a:t>‹#›</a:t>
            </a:fld>
            <a:endParaRPr lang="it-IT"/>
          </a:p>
        </p:txBody>
      </p:sp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685800" cy="581025"/>
          </a:xfrm>
          <a:prstGeom prst="rect">
            <a:avLst/>
          </a:prstGeom>
          <a:noFill/>
        </p:spPr>
      </p:pic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304800" y="6705600"/>
            <a:ext cx="8839200" cy="152400"/>
          </a:xfrm>
          <a:prstGeom prst="rect">
            <a:avLst/>
          </a:prstGeom>
          <a:gradFill rotWithShape="0">
            <a:gsLst>
              <a:gs pos="0">
                <a:srgbClr val="005296"/>
              </a:gs>
              <a:gs pos="100000">
                <a:srgbClr val="00305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304800" y="0"/>
            <a:ext cx="8839200" cy="228600"/>
          </a:xfrm>
          <a:prstGeom prst="rect">
            <a:avLst/>
          </a:prstGeom>
          <a:gradFill rotWithShape="0">
            <a:gsLst>
              <a:gs pos="0">
                <a:srgbClr val="005296"/>
              </a:gs>
              <a:gs pos="100000">
                <a:srgbClr val="00305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it-IT">
              <a:solidFill>
                <a:srgbClr val="005CAB"/>
              </a:solidFill>
              <a:latin typeface="Times" pitchFamily="18" charset="0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3574932" y="6432239"/>
            <a:ext cx="19941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Trento Workshop 2013</a:t>
            </a:r>
            <a:endParaRPr lang="it-IT" sz="1400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196645" y="6422405"/>
            <a:ext cx="7825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A. Gola</a:t>
            </a:r>
            <a:endParaRPr lang="it-IT" sz="1400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0292" y="306852"/>
            <a:ext cx="1255816" cy="576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7" r:id="rId2"/>
    <p:sldLayoutId id="2147483668" r:id="rId3"/>
  </p:sldLayoutIdLst>
  <p:transition>
    <p:pull dir="d"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5CAB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5CAB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5CAB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5CAB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5CAB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5CAB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5CAB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5CAB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5CAB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7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emf"/><Relationship Id="rId4" Type="http://schemas.openxmlformats.org/officeDocument/2006/relationships/image" Target="../media/image41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emf"/><Relationship Id="rId4" Type="http://schemas.openxmlformats.org/officeDocument/2006/relationships/image" Target="../media/image4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33375" y="4243810"/>
            <a:ext cx="5277250" cy="832912"/>
          </a:xfrm>
        </p:spPr>
        <p:txBody>
          <a:bodyPr/>
          <a:lstStyle/>
          <a:p>
            <a:r>
              <a:rPr lang="en-US" sz="2000" b="1" u="sng" dirty="0" smtClean="0"/>
              <a:t>A. Gola</a:t>
            </a:r>
            <a:r>
              <a:rPr lang="en-US" sz="2000" dirty="0" smtClean="0"/>
              <a:t>, A. </a:t>
            </a:r>
            <a:r>
              <a:rPr lang="en-US" sz="2000" dirty="0" err="1" smtClean="0"/>
              <a:t>Ferri</a:t>
            </a:r>
            <a:r>
              <a:rPr lang="en-US" sz="2000" dirty="0" smtClean="0"/>
              <a:t>, C. </a:t>
            </a:r>
            <a:r>
              <a:rPr lang="en-US" sz="2000" dirty="0" err="1" smtClean="0"/>
              <a:t>Piemonte</a:t>
            </a:r>
            <a:r>
              <a:rPr lang="en-US" sz="2000" dirty="0" smtClean="0"/>
              <a:t>, A. Picciotto, T. Pro, N. Serra, A. Tarolli, N. Zorzi</a:t>
            </a:r>
            <a:endParaRPr lang="it-IT" sz="2000" dirty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39903" y="1676188"/>
            <a:ext cx="7917180" cy="2096084"/>
          </a:xfrm>
        </p:spPr>
        <p:txBody>
          <a:bodyPr/>
          <a:lstStyle/>
          <a:p>
            <a:r>
              <a:rPr lang="en-US" b="1" dirty="0"/>
              <a:t>Optimization of timing performance of large-area FBK </a:t>
            </a:r>
            <a:r>
              <a:rPr lang="en-US" b="1" dirty="0" err="1"/>
              <a:t>SiPMs</a:t>
            </a:r>
            <a:r>
              <a:rPr lang="en-US" b="1" dirty="0"/>
              <a:t> in the scintillation light readout.</a:t>
            </a:r>
            <a:endParaRPr lang="it-IT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352799" y="6019799"/>
            <a:ext cx="24913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http://srs.fbk.eu</a:t>
            </a:r>
            <a:endParaRPr lang="it-IT" sz="2400" b="1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2" descr="C:\Users\piemonte\AppData\Local\Microsoft\Windows\Temporary Internet Files\Content.Outlook\R50IF3KH\Schema non invertente - senza scritt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415116" y="1504630"/>
            <a:ext cx="3654764" cy="1080000"/>
          </a:xfrm>
          <a:prstGeom prst="rect">
            <a:avLst/>
          </a:prstGeom>
          <a:noFill/>
        </p:spPr>
      </p:pic>
      <p:pic>
        <p:nvPicPr>
          <p:cNvPr id="1026" name="Picture 2" descr="C:\Users\piemonte\AppData\Local\Microsoft\Windows\Temporary Internet Files\Content.Outlook\R50IF3KH\Schema non invertente - senza scritt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43992" y="1506449"/>
            <a:ext cx="3654764" cy="1080000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7206916" y="6400800"/>
            <a:ext cx="1905000" cy="457200"/>
          </a:xfrm>
        </p:spPr>
        <p:txBody>
          <a:bodyPr/>
          <a:lstStyle/>
          <a:p>
            <a:r>
              <a:rPr lang="it-IT" dirty="0" smtClean="0"/>
              <a:t> </a:t>
            </a:r>
            <a:fld id="{140F7E92-D3EC-4C3B-BFB3-4980EA2FF51D}" type="slidenum">
              <a:rPr lang="it-IT" smtClean="0">
                <a:solidFill>
                  <a:srgbClr val="005CAB"/>
                </a:solidFill>
              </a:rPr>
              <a:pPr/>
              <a:t>10</a:t>
            </a:fld>
            <a:endParaRPr lang="it-IT" dirty="0">
              <a:solidFill>
                <a:srgbClr val="005CAB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91125" y="173423"/>
            <a:ext cx="677150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005CAB"/>
                </a:solidFill>
                <a:latin typeface="+mj-lt"/>
                <a:ea typeface="+mj-ea"/>
                <a:cs typeface="+mj-cs"/>
              </a:rPr>
              <a:t>Experimental set-up </a:t>
            </a:r>
            <a:endParaRPr lang="it-IT" sz="2800" b="1" dirty="0" smtClean="0">
              <a:solidFill>
                <a:srgbClr val="005CAB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8" name="Picture 2" descr="C:\Users\piemonte\Documents\PiemonteClaudio\AdvanSiD\web\foto\set-up.jpg"/>
          <p:cNvPicPr>
            <a:picLocks noChangeAspect="1" noChangeArrowheads="1"/>
          </p:cNvPicPr>
          <p:nvPr/>
        </p:nvPicPr>
        <p:blipFill>
          <a:blip r:embed="rId4" cstate="print"/>
          <a:srcRect l="32894" r="22199" b="40300"/>
          <a:stretch>
            <a:fillRect/>
          </a:stretch>
        </p:blipFill>
        <p:spPr bwMode="auto">
          <a:xfrm>
            <a:off x="3403599" y="1123493"/>
            <a:ext cx="2120900" cy="1289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3379790" y="796565"/>
            <a:ext cx="10583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Na</a:t>
            </a:r>
            <a:r>
              <a:rPr lang="en-US" sz="1400" baseline="30000" dirty="0" smtClean="0"/>
              <a:t>22</a:t>
            </a:r>
            <a:r>
              <a:rPr lang="en-US" sz="1400" dirty="0" smtClean="0"/>
              <a:t> </a:t>
            </a:r>
            <a:r>
              <a:rPr lang="en-US" sz="1200" dirty="0" smtClean="0"/>
              <a:t>source</a:t>
            </a:r>
            <a:endParaRPr lang="it-IT" sz="1400" dirty="0"/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4142660" y="1071520"/>
            <a:ext cx="269421" cy="32657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flipH="1">
            <a:off x="5037043" y="1066808"/>
            <a:ext cx="161490" cy="50976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4992731" y="806716"/>
            <a:ext cx="14405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SiPM + LYSO</a:t>
            </a:r>
            <a:endParaRPr lang="it-IT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6965418" y="660589"/>
            <a:ext cx="105670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current</a:t>
            </a:r>
          </a:p>
          <a:p>
            <a:r>
              <a:rPr lang="en-US" sz="1600" dirty="0" smtClean="0"/>
              <a:t>feedback</a:t>
            </a:r>
          </a:p>
          <a:p>
            <a:r>
              <a:rPr lang="en-US" sz="1600" dirty="0" smtClean="0"/>
              <a:t>amplifier</a:t>
            </a:r>
          </a:p>
        </p:txBody>
      </p:sp>
      <p:sp>
        <p:nvSpPr>
          <p:cNvPr id="30" name="Rounded Rectangle 29"/>
          <p:cNvSpPr/>
          <p:nvPr/>
        </p:nvSpPr>
        <p:spPr bwMode="auto">
          <a:xfrm>
            <a:off x="858252" y="2753891"/>
            <a:ext cx="7395411" cy="3729789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6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6">
                  <a:lumMod val="20000"/>
                  <a:lumOff val="8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Freeform 34"/>
          <p:cNvSpPr/>
          <p:nvPr/>
        </p:nvSpPr>
        <p:spPr bwMode="auto">
          <a:xfrm>
            <a:off x="409074" y="1824311"/>
            <a:ext cx="1784227" cy="4786339"/>
          </a:xfrm>
          <a:custGeom>
            <a:avLst/>
            <a:gdLst>
              <a:gd name="connsiteX0" fmla="*/ 3160294 w 3160294"/>
              <a:gd name="connsiteY0" fmla="*/ 0 h 4371473"/>
              <a:gd name="connsiteX1" fmla="*/ 16042 w 3160294"/>
              <a:gd name="connsiteY1" fmla="*/ 0 h 4371473"/>
              <a:gd name="connsiteX2" fmla="*/ 0 w 3160294"/>
              <a:gd name="connsiteY2" fmla="*/ 4371473 h 4371473"/>
              <a:gd name="connsiteX3" fmla="*/ 1532021 w 3160294"/>
              <a:gd name="connsiteY3" fmla="*/ 4371473 h 4371473"/>
              <a:gd name="connsiteX4" fmla="*/ 1532021 w 3160294"/>
              <a:gd name="connsiteY4" fmla="*/ 4098758 h 4371473"/>
              <a:gd name="connsiteX0" fmla="*/ 3160294 w 3160294"/>
              <a:gd name="connsiteY0" fmla="*/ 0 h 4371473"/>
              <a:gd name="connsiteX1" fmla="*/ 16042 w 3160294"/>
              <a:gd name="connsiteY1" fmla="*/ 0 h 4371473"/>
              <a:gd name="connsiteX2" fmla="*/ 0 w 3160294"/>
              <a:gd name="connsiteY2" fmla="*/ 4371473 h 4371473"/>
              <a:gd name="connsiteX3" fmla="*/ 1772652 w 3160294"/>
              <a:gd name="connsiteY3" fmla="*/ 4371473 h 4371473"/>
              <a:gd name="connsiteX4" fmla="*/ 1532021 w 3160294"/>
              <a:gd name="connsiteY4" fmla="*/ 4098758 h 4371473"/>
              <a:gd name="connsiteX0" fmla="*/ 3160294 w 3160294"/>
              <a:gd name="connsiteY0" fmla="*/ 0 h 4371473"/>
              <a:gd name="connsiteX1" fmla="*/ 16042 w 3160294"/>
              <a:gd name="connsiteY1" fmla="*/ 0 h 4371473"/>
              <a:gd name="connsiteX2" fmla="*/ 0 w 3160294"/>
              <a:gd name="connsiteY2" fmla="*/ 4371473 h 4371473"/>
              <a:gd name="connsiteX3" fmla="*/ 1772652 w 3160294"/>
              <a:gd name="connsiteY3" fmla="*/ 4371473 h 4371473"/>
              <a:gd name="connsiteX4" fmla="*/ 1772652 w 3160294"/>
              <a:gd name="connsiteY4" fmla="*/ 4138863 h 4371473"/>
              <a:gd name="connsiteX0" fmla="*/ 19161 w 1772652"/>
              <a:gd name="connsiteY0" fmla="*/ 0 h 4998006"/>
              <a:gd name="connsiteX1" fmla="*/ 16042 w 1772652"/>
              <a:gd name="connsiteY1" fmla="*/ 626533 h 4998006"/>
              <a:gd name="connsiteX2" fmla="*/ 0 w 1772652"/>
              <a:gd name="connsiteY2" fmla="*/ 4998006 h 4998006"/>
              <a:gd name="connsiteX3" fmla="*/ 1772652 w 1772652"/>
              <a:gd name="connsiteY3" fmla="*/ 4998006 h 4998006"/>
              <a:gd name="connsiteX4" fmla="*/ 1772652 w 1772652"/>
              <a:gd name="connsiteY4" fmla="*/ 4765396 h 4998006"/>
              <a:gd name="connsiteX0" fmla="*/ 19161 w 1772652"/>
              <a:gd name="connsiteY0" fmla="*/ 0 h 4786339"/>
              <a:gd name="connsiteX1" fmla="*/ 16042 w 1772652"/>
              <a:gd name="connsiteY1" fmla="*/ 414866 h 4786339"/>
              <a:gd name="connsiteX2" fmla="*/ 0 w 1772652"/>
              <a:gd name="connsiteY2" fmla="*/ 4786339 h 4786339"/>
              <a:gd name="connsiteX3" fmla="*/ 1772652 w 1772652"/>
              <a:gd name="connsiteY3" fmla="*/ 4786339 h 4786339"/>
              <a:gd name="connsiteX4" fmla="*/ 1772652 w 1772652"/>
              <a:gd name="connsiteY4" fmla="*/ 4553729 h 4786339"/>
              <a:gd name="connsiteX0" fmla="*/ 19161 w 1784227"/>
              <a:gd name="connsiteY0" fmla="*/ 0 h 4786339"/>
              <a:gd name="connsiteX1" fmla="*/ 16042 w 1784227"/>
              <a:gd name="connsiteY1" fmla="*/ 414866 h 4786339"/>
              <a:gd name="connsiteX2" fmla="*/ 0 w 1784227"/>
              <a:gd name="connsiteY2" fmla="*/ 4786339 h 4786339"/>
              <a:gd name="connsiteX3" fmla="*/ 1772652 w 1784227"/>
              <a:gd name="connsiteY3" fmla="*/ 4786339 h 4786339"/>
              <a:gd name="connsiteX4" fmla="*/ 1784227 w 1784227"/>
              <a:gd name="connsiteY4" fmla="*/ 4472707 h 4786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4227" h="4786339">
                <a:moveTo>
                  <a:pt x="19161" y="0"/>
                </a:moveTo>
                <a:cubicBezTo>
                  <a:pt x="18121" y="208844"/>
                  <a:pt x="17082" y="206022"/>
                  <a:pt x="16042" y="414866"/>
                </a:cubicBezTo>
                <a:cubicBezTo>
                  <a:pt x="10695" y="1872024"/>
                  <a:pt x="5347" y="3329181"/>
                  <a:pt x="0" y="4786339"/>
                </a:cubicBezTo>
                <a:lnTo>
                  <a:pt x="1772652" y="4786339"/>
                </a:lnTo>
                <a:lnTo>
                  <a:pt x="1784227" y="4472707"/>
                </a:lnTo>
              </a:path>
            </a:pathLst>
          </a:cu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Freeform 35"/>
          <p:cNvSpPr/>
          <p:nvPr/>
        </p:nvSpPr>
        <p:spPr bwMode="auto">
          <a:xfrm flipH="1">
            <a:off x="3446004" y="1743451"/>
            <a:ext cx="5144540" cy="4864558"/>
          </a:xfrm>
          <a:custGeom>
            <a:avLst/>
            <a:gdLst>
              <a:gd name="connsiteX0" fmla="*/ 3160294 w 3160294"/>
              <a:gd name="connsiteY0" fmla="*/ 0 h 4371473"/>
              <a:gd name="connsiteX1" fmla="*/ 16042 w 3160294"/>
              <a:gd name="connsiteY1" fmla="*/ 0 h 4371473"/>
              <a:gd name="connsiteX2" fmla="*/ 0 w 3160294"/>
              <a:gd name="connsiteY2" fmla="*/ 4371473 h 4371473"/>
              <a:gd name="connsiteX3" fmla="*/ 1532021 w 3160294"/>
              <a:gd name="connsiteY3" fmla="*/ 4371473 h 4371473"/>
              <a:gd name="connsiteX4" fmla="*/ 1532021 w 3160294"/>
              <a:gd name="connsiteY4" fmla="*/ 4098758 h 4371473"/>
              <a:gd name="connsiteX0" fmla="*/ 3160294 w 5352238"/>
              <a:gd name="connsiteY0" fmla="*/ 0 h 4371473"/>
              <a:gd name="connsiteX1" fmla="*/ 16042 w 5352238"/>
              <a:gd name="connsiteY1" fmla="*/ 0 h 4371473"/>
              <a:gd name="connsiteX2" fmla="*/ 0 w 5352238"/>
              <a:gd name="connsiteY2" fmla="*/ 4371473 h 4371473"/>
              <a:gd name="connsiteX3" fmla="*/ 5352238 w 5352238"/>
              <a:gd name="connsiteY3" fmla="*/ 4371473 h 4371473"/>
              <a:gd name="connsiteX4" fmla="*/ 1532021 w 5352238"/>
              <a:gd name="connsiteY4" fmla="*/ 4098758 h 4371473"/>
              <a:gd name="connsiteX0" fmla="*/ 3160294 w 5359570"/>
              <a:gd name="connsiteY0" fmla="*/ 0 h 4371473"/>
              <a:gd name="connsiteX1" fmla="*/ 16042 w 5359570"/>
              <a:gd name="connsiteY1" fmla="*/ 0 h 4371473"/>
              <a:gd name="connsiteX2" fmla="*/ 0 w 5359570"/>
              <a:gd name="connsiteY2" fmla="*/ 4371473 h 4371473"/>
              <a:gd name="connsiteX3" fmla="*/ 5352238 w 5359570"/>
              <a:gd name="connsiteY3" fmla="*/ 4371473 h 4371473"/>
              <a:gd name="connsiteX4" fmla="*/ 5359570 w 5359570"/>
              <a:gd name="connsiteY4" fmla="*/ 4098758 h 4371473"/>
              <a:gd name="connsiteX0" fmla="*/ 3160294 w 5359570"/>
              <a:gd name="connsiteY0" fmla="*/ 0 h 4371473"/>
              <a:gd name="connsiteX1" fmla="*/ 16042 w 5359570"/>
              <a:gd name="connsiteY1" fmla="*/ 0 h 4371473"/>
              <a:gd name="connsiteX2" fmla="*/ 0 w 5359570"/>
              <a:gd name="connsiteY2" fmla="*/ 4371473 h 4371473"/>
              <a:gd name="connsiteX3" fmla="*/ 4692315 w 5359570"/>
              <a:gd name="connsiteY3" fmla="*/ 4371473 h 4371473"/>
              <a:gd name="connsiteX4" fmla="*/ 5359570 w 5359570"/>
              <a:gd name="connsiteY4" fmla="*/ 4098758 h 4371473"/>
              <a:gd name="connsiteX0" fmla="*/ 3160294 w 4692315"/>
              <a:gd name="connsiteY0" fmla="*/ 0 h 4371473"/>
              <a:gd name="connsiteX1" fmla="*/ 16042 w 4692315"/>
              <a:gd name="connsiteY1" fmla="*/ 0 h 4371473"/>
              <a:gd name="connsiteX2" fmla="*/ 0 w 4692315"/>
              <a:gd name="connsiteY2" fmla="*/ 4371473 h 4371473"/>
              <a:gd name="connsiteX3" fmla="*/ 4692315 w 4692315"/>
              <a:gd name="connsiteY3" fmla="*/ 4371473 h 4371473"/>
              <a:gd name="connsiteX4" fmla="*/ 4692315 w 4692315"/>
              <a:gd name="connsiteY4" fmla="*/ 4175586 h 4371473"/>
              <a:gd name="connsiteX0" fmla="*/ 488535 w 4692315"/>
              <a:gd name="connsiteY0" fmla="*/ 0 h 4805296"/>
              <a:gd name="connsiteX1" fmla="*/ 16042 w 4692315"/>
              <a:gd name="connsiteY1" fmla="*/ 433823 h 4805296"/>
              <a:gd name="connsiteX2" fmla="*/ 0 w 4692315"/>
              <a:gd name="connsiteY2" fmla="*/ 4805296 h 4805296"/>
              <a:gd name="connsiteX3" fmla="*/ 4692315 w 4692315"/>
              <a:gd name="connsiteY3" fmla="*/ 4805296 h 4805296"/>
              <a:gd name="connsiteX4" fmla="*/ 4692315 w 4692315"/>
              <a:gd name="connsiteY4" fmla="*/ 4609409 h 4805296"/>
              <a:gd name="connsiteX0" fmla="*/ 488535 w 4692315"/>
              <a:gd name="connsiteY0" fmla="*/ 0 h 4805296"/>
              <a:gd name="connsiteX1" fmla="*/ 23854 w 4692315"/>
              <a:gd name="connsiteY1" fmla="*/ 0 h 4805296"/>
              <a:gd name="connsiteX2" fmla="*/ 0 w 4692315"/>
              <a:gd name="connsiteY2" fmla="*/ 4805296 h 4805296"/>
              <a:gd name="connsiteX3" fmla="*/ 4692315 w 4692315"/>
              <a:gd name="connsiteY3" fmla="*/ 4805296 h 4805296"/>
              <a:gd name="connsiteX4" fmla="*/ 4692315 w 4692315"/>
              <a:gd name="connsiteY4" fmla="*/ 4609409 h 4805296"/>
              <a:gd name="connsiteX0" fmla="*/ 27617 w 4692315"/>
              <a:gd name="connsiteY0" fmla="*/ 0 h 4821666"/>
              <a:gd name="connsiteX1" fmla="*/ 23854 w 4692315"/>
              <a:gd name="connsiteY1" fmla="*/ 16370 h 4821666"/>
              <a:gd name="connsiteX2" fmla="*/ 0 w 4692315"/>
              <a:gd name="connsiteY2" fmla="*/ 4821666 h 4821666"/>
              <a:gd name="connsiteX3" fmla="*/ 4692315 w 4692315"/>
              <a:gd name="connsiteY3" fmla="*/ 4821666 h 4821666"/>
              <a:gd name="connsiteX4" fmla="*/ 4692315 w 4692315"/>
              <a:gd name="connsiteY4" fmla="*/ 4625779 h 4821666"/>
              <a:gd name="connsiteX0" fmla="*/ 27617 w 4692315"/>
              <a:gd name="connsiteY0" fmla="*/ 0 h 4821666"/>
              <a:gd name="connsiteX1" fmla="*/ 23854 w 4692315"/>
              <a:gd name="connsiteY1" fmla="*/ 243438 h 4821666"/>
              <a:gd name="connsiteX2" fmla="*/ 0 w 4692315"/>
              <a:gd name="connsiteY2" fmla="*/ 4821666 h 4821666"/>
              <a:gd name="connsiteX3" fmla="*/ 4692315 w 4692315"/>
              <a:gd name="connsiteY3" fmla="*/ 4821666 h 4821666"/>
              <a:gd name="connsiteX4" fmla="*/ 4692315 w 4692315"/>
              <a:gd name="connsiteY4" fmla="*/ 4625779 h 4821666"/>
              <a:gd name="connsiteX0" fmla="*/ 12137 w 4692315"/>
              <a:gd name="connsiteY0" fmla="*/ 56666 h 4659374"/>
              <a:gd name="connsiteX1" fmla="*/ 23854 w 4692315"/>
              <a:gd name="connsiteY1" fmla="*/ 81146 h 4659374"/>
              <a:gd name="connsiteX2" fmla="*/ 0 w 4692315"/>
              <a:gd name="connsiteY2" fmla="*/ 4659374 h 4659374"/>
              <a:gd name="connsiteX3" fmla="*/ 4692315 w 4692315"/>
              <a:gd name="connsiteY3" fmla="*/ 4659374 h 4659374"/>
              <a:gd name="connsiteX4" fmla="*/ 4692315 w 4692315"/>
              <a:gd name="connsiteY4" fmla="*/ 4463487 h 4659374"/>
              <a:gd name="connsiteX0" fmla="*/ 12137 w 4702896"/>
              <a:gd name="connsiteY0" fmla="*/ 56666 h 4659374"/>
              <a:gd name="connsiteX1" fmla="*/ 23854 w 4702896"/>
              <a:gd name="connsiteY1" fmla="*/ 81146 h 4659374"/>
              <a:gd name="connsiteX2" fmla="*/ 0 w 4702896"/>
              <a:gd name="connsiteY2" fmla="*/ 4659374 h 4659374"/>
              <a:gd name="connsiteX3" fmla="*/ 4692315 w 4702896"/>
              <a:gd name="connsiteY3" fmla="*/ 4659374 h 4659374"/>
              <a:gd name="connsiteX4" fmla="*/ 4702896 w 4702896"/>
              <a:gd name="connsiteY4" fmla="*/ 4363709 h 4659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02896" h="4659374">
                <a:moveTo>
                  <a:pt x="12137" y="56666"/>
                </a:moveTo>
                <a:cubicBezTo>
                  <a:pt x="10883" y="137812"/>
                  <a:pt x="25108" y="0"/>
                  <a:pt x="23854" y="81146"/>
                </a:cubicBezTo>
                <a:cubicBezTo>
                  <a:pt x="18507" y="1538304"/>
                  <a:pt x="5347" y="3202216"/>
                  <a:pt x="0" y="4659374"/>
                </a:cubicBezTo>
                <a:lnTo>
                  <a:pt x="4692315" y="4659374"/>
                </a:lnTo>
                <a:lnTo>
                  <a:pt x="4702896" y="4363709"/>
                </a:lnTo>
              </a:path>
            </a:pathLst>
          </a:cu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9822" y="3392319"/>
            <a:ext cx="3513967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82778" y="3392318"/>
            <a:ext cx="3502274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" name="Oval 39"/>
          <p:cNvSpPr/>
          <p:nvPr/>
        </p:nvSpPr>
        <p:spPr bwMode="auto">
          <a:xfrm>
            <a:off x="3352800" y="6170859"/>
            <a:ext cx="176463" cy="184485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Oval 40"/>
          <p:cNvSpPr/>
          <p:nvPr/>
        </p:nvSpPr>
        <p:spPr bwMode="auto">
          <a:xfrm>
            <a:off x="2093494" y="6170859"/>
            <a:ext cx="176463" cy="184485"/>
          </a:xfrm>
          <a:prstGeom prst="ellipse">
            <a:avLst/>
          </a:prstGeom>
          <a:solidFill>
            <a:srgbClr val="0070C0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269870" y="2777094"/>
            <a:ext cx="4626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Digital scope (1GHz, 10GSa/s, 8 bit ADC)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494547" y="6080398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1M</a:t>
            </a:r>
            <a:r>
              <a:rPr lang="en-US" dirty="0" smtClean="0">
                <a:latin typeface="Symbol" pitchFamily="18" charset="2"/>
              </a:rPr>
              <a:t>W</a:t>
            </a:r>
            <a:endParaRPr lang="it-IT" dirty="0">
              <a:latin typeface="Symbol" pitchFamily="18" charset="2"/>
            </a:endParaRPr>
          </a:p>
        </p:txBody>
      </p:sp>
      <p:sp>
        <p:nvSpPr>
          <p:cNvPr id="43" name="Oval 42"/>
          <p:cNvSpPr/>
          <p:nvPr/>
        </p:nvSpPr>
        <p:spPr bwMode="auto">
          <a:xfrm>
            <a:off x="6713621" y="6154817"/>
            <a:ext cx="176463" cy="184485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" name="Oval 43"/>
          <p:cNvSpPr/>
          <p:nvPr/>
        </p:nvSpPr>
        <p:spPr bwMode="auto">
          <a:xfrm>
            <a:off x="5454315" y="6154817"/>
            <a:ext cx="176463" cy="184485"/>
          </a:xfrm>
          <a:prstGeom prst="ellipse">
            <a:avLst/>
          </a:prstGeom>
          <a:solidFill>
            <a:srgbClr val="0070C0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" name="Freeform 44"/>
          <p:cNvSpPr/>
          <p:nvPr/>
        </p:nvSpPr>
        <p:spPr bwMode="auto">
          <a:xfrm>
            <a:off x="3513221" y="6275133"/>
            <a:ext cx="3328737" cy="128337"/>
          </a:xfrm>
          <a:custGeom>
            <a:avLst/>
            <a:gdLst>
              <a:gd name="connsiteX0" fmla="*/ 0 w 3328737"/>
              <a:gd name="connsiteY0" fmla="*/ 0 h 128337"/>
              <a:gd name="connsiteX1" fmla="*/ 1018674 w 3328737"/>
              <a:gd name="connsiteY1" fmla="*/ 0 h 128337"/>
              <a:gd name="connsiteX2" fmla="*/ 1026695 w 3328737"/>
              <a:gd name="connsiteY2" fmla="*/ 128337 h 128337"/>
              <a:gd name="connsiteX3" fmla="*/ 3328737 w 3328737"/>
              <a:gd name="connsiteY3" fmla="*/ 128337 h 128337"/>
              <a:gd name="connsiteX4" fmla="*/ 3320716 w 3328737"/>
              <a:gd name="connsiteY4" fmla="*/ 16042 h 128337"/>
              <a:gd name="connsiteX5" fmla="*/ 3328737 w 3328737"/>
              <a:gd name="connsiteY5" fmla="*/ 8021 h 128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28737" h="128337">
                <a:moveTo>
                  <a:pt x="0" y="0"/>
                </a:moveTo>
                <a:lnTo>
                  <a:pt x="1018674" y="0"/>
                </a:lnTo>
                <a:lnTo>
                  <a:pt x="1026695" y="128337"/>
                </a:lnTo>
                <a:lnTo>
                  <a:pt x="3328737" y="128337"/>
                </a:lnTo>
                <a:lnTo>
                  <a:pt x="3320716" y="16042"/>
                </a:lnTo>
                <a:lnTo>
                  <a:pt x="3328737" y="8021"/>
                </a:lnTo>
              </a:path>
            </a:pathLst>
          </a:cu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Freeform 45"/>
          <p:cNvSpPr/>
          <p:nvPr/>
        </p:nvSpPr>
        <p:spPr bwMode="auto">
          <a:xfrm>
            <a:off x="2181726" y="6026480"/>
            <a:ext cx="3360821" cy="208548"/>
          </a:xfrm>
          <a:custGeom>
            <a:avLst/>
            <a:gdLst>
              <a:gd name="connsiteX0" fmla="*/ 0 w 3360821"/>
              <a:gd name="connsiteY0" fmla="*/ 192505 h 208548"/>
              <a:gd name="connsiteX1" fmla="*/ 0 w 3360821"/>
              <a:gd name="connsiteY1" fmla="*/ 0 h 208548"/>
              <a:gd name="connsiteX2" fmla="*/ 3360821 w 3360821"/>
              <a:gd name="connsiteY2" fmla="*/ 0 h 208548"/>
              <a:gd name="connsiteX3" fmla="*/ 3360821 w 3360821"/>
              <a:gd name="connsiteY3" fmla="*/ 208548 h 208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0821" h="208548">
                <a:moveTo>
                  <a:pt x="0" y="192505"/>
                </a:moveTo>
                <a:lnTo>
                  <a:pt x="0" y="0"/>
                </a:lnTo>
                <a:lnTo>
                  <a:pt x="3360821" y="0"/>
                </a:lnTo>
                <a:lnTo>
                  <a:pt x="3360821" y="208548"/>
                </a:lnTo>
              </a:path>
            </a:pathLst>
          </a:cu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935580" y="6042522"/>
            <a:ext cx="619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</a:t>
            </a:r>
            <a:r>
              <a:rPr lang="en-US" dirty="0" smtClean="0">
                <a:latin typeface="Symbol" pitchFamily="18" charset="2"/>
              </a:rPr>
              <a:t>W</a:t>
            </a:r>
            <a:endParaRPr lang="it-IT" dirty="0">
              <a:latin typeface="Symbol" pitchFamily="18" charset="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884947" y="3106817"/>
            <a:ext cx="1903085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Energy channels</a:t>
            </a:r>
            <a:endParaRPr lang="it-IT" dirty="0"/>
          </a:p>
        </p:txBody>
      </p:sp>
      <p:sp>
        <p:nvSpPr>
          <p:cNvPr id="49" name="TextBox 48"/>
          <p:cNvSpPr txBox="1"/>
          <p:nvPr/>
        </p:nvSpPr>
        <p:spPr>
          <a:xfrm>
            <a:off x="5478379" y="3098796"/>
            <a:ext cx="1856021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Timing channels</a:t>
            </a:r>
            <a:endParaRPr lang="it-IT" dirty="0"/>
          </a:p>
        </p:txBody>
      </p:sp>
      <p:sp>
        <p:nvSpPr>
          <p:cNvPr id="50" name="TextBox 49"/>
          <p:cNvSpPr txBox="1"/>
          <p:nvPr/>
        </p:nvSpPr>
        <p:spPr>
          <a:xfrm>
            <a:off x="1957280" y="6104503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Ch1</a:t>
            </a:r>
            <a:endParaRPr lang="it-IT" sz="1400" dirty="0"/>
          </a:p>
        </p:txBody>
      </p:sp>
      <p:sp>
        <p:nvSpPr>
          <p:cNvPr id="51" name="TextBox 50"/>
          <p:cNvSpPr txBox="1"/>
          <p:nvPr/>
        </p:nvSpPr>
        <p:spPr>
          <a:xfrm>
            <a:off x="3184501" y="6104503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Ch2</a:t>
            </a:r>
            <a:endParaRPr lang="it-IT" sz="1400" dirty="0"/>
          </a:p>
        </p:txBody>
      </p:sp>
      <p:sp>
        <p:nvSpPr>
          <p:cNvPr id="52" name="TextBox 51"/>
          <p:cNvSpPr txBox="1"/>
          <p:nvPr/>
        </p:nvSpPr>
        <p:spPr>
          <a:xfrm>
            <a:off x="5333999" y="6106691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Ch3</a:t>
            </a:r>
            <a:endParaRPr lang="it-IT" sz="1400" dirty="0"/>
          </a:p>
        </p:txBody>
      </p:sp>
      <p:sp>
        <p:nvSpPr>
          <p:cNvPr id="53" name="TextBox 52"/>
          <p:cNvSpPr txBox="1"/>
          <p:nvPr/>
        </p:nvSpPr>
        <p:spPr>
          <a:xfrm>
            <a:off x="6561220" y="6106691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Ch4</a:t>
            </a:r>
            <a:endParaRPr lang="it-IT" sz="1400" dirty="0"/>
          </a:p>
        </p:txBody>
      </p:sp>
      <p:sp>
        <p:nvSpPr>
          <p:cNvPr id="54" name="TextBox 53"/>
          <p:cNvSpPr txBox="1"/>
          <p:nvPr/>
        </p:nvSpPr>
        <p:spPr>
          <a:xfrm>
            <a:off x="2841171" y="3588654"/>
            <a:ext cx="13676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for energy </a:t>
            </a:r>
            <a:r>
              <a:rPr lang="en-US" sz="1400" dirty="0" err="1" smtClean="0"/>
              <a:t>eval</a:t>
            </a:r>
            <a:endParaRPr lang="it-IT" sz="1400" dirty="0"/>
          </a:p>
        </p:txBody>
      </p:sp>
      <p:sp>
        <p:nvSpPr>
          <p:cNvPr id="55" name="TextBox 54"/>
          <p:cNvSpPr txBox="1"/>
          <p:nvPr/>
        </p:nvSpPr>
        <p:spPr>
          <a:xfrm>
            <a:off x="6270584" y="4532990"/>
            <a:ext cx="179568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/>
              <a:t>same signals</a:t>
            </a:r>
          </a:p>
          <a:p>
            <a:pPr algn="r"/>
            <a:r>
              <a:rPr lang="en-US" sz="1400" dirty="0" smtClean="0"/>
              <a:t> in a very expanded </a:t>
            </a:r>
          </a:p>
          <a:p>
            <a:pPr algn="r"/>
            <a:r>
              <a:rPr lang="en-US" sz="1400" dirty="0" smtClean="0"/>
              <a:t>scale to reduce </a:t>
            </a:r>
          </a:p>
          <a:p>
            <a:pPr algn="r"/>
            <a:r>
              <a:rPr lang="en-US" sz="1400" dirty="0" smtClean="0"/>
              <a:t>quantization noise</a:t>
            </a:r>
            <a:endParaRPr lang="it-IT" sz="1400" dirty="0"/>
          </a:p>
        </p:txBody>
      </p:sp>
      <p:cxnSp>
        <p:nvCxnSpPr>
          <p:cNvPr id="57" name="Straight Arrow Connector 56"/>
          <p:cNvCxnSpPr/>
          <p:nvPr/>
        </p:nvCxnSpPr>
        <p:spPr bwMode="auto">
          <a:xfrm>
            <a:off x="5396593" y="4992910"/>
            <a:ext cx="122464" cy="24492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8" name="TextBox 57"/>
          <p:cNvSpPr txBox="1"/>
          <p:nvPr/>
        </p:nvSpPr>
        <p:spPr>
          <a:xfrm>
            <a:off x="5086351" y="4772474"/>
            <a:ext cx="9124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dark events</a:t>
            </a:r>
            <a:endParaRPr lang="it-IT" sz="1100" dirty="0"/>
          </a:p>
        </p:txBody>
      </p:sp>
      <p:sp>
        <p:nvSpPr>
          <p:cNvPr id="62" name="Oval 61"/>
          <p:cNvSpPr/>
          <p:nvPr/>
        </p:nvSpPr>
        <p:spPr bwMode="auto">
          <a:xfrm>
            <a:off x="8493648" y="1718056"/>
            <a:ext cx="176463" cy="184485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3" name="Oval 62"/>
          <p:cNvSpPr/>
          <p:nvPr/>
        </p:nvSpPr>
        <p:spPr bwMode="auto">
          <a:xfrm>
            <a:off x="336056" y="1727161"/>
            <a:ext cx="176463" cy="184485"/>
          </a:xfrm>
          <a:prstGeom prst="ellipse">
            <a:avLst/>
          </a:prstGeom>
          <a:solidFill>
            <a:srgbClr val="0070C0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140351" y="677522"/>
            <a:ext cx="105670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current</a:t>
            </a:r>
          </a:p>
          <a:p>
            <a:r>
              <a:rPr lang="en-US" sz="1600" dirty="0" smtClean="0"/>
              <a:t>feedback</a:t>
            </a:r>
          </a:p>
          <a:p>
            <a:r>
              <a:rPr lang="en-US" sz="1600" dirty="0" smtClean="0"/>
              <a:t>amplifier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476982" y="5104437"/>
            <a:ext cx="10615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4ns delay</a:t>
            </a:r>
            <a:endParaRPr lang="it-IT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5544273" y="1990846"/>
            <a:ext cx="3495552" cy="3252486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162041" y="868101"/>
            <a:ext cx="5301206" cy="5752619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it-IT" smtClean="0"/>
              <a:t> </a:t>
            </a:r>
            <a:fld id="{140F7E92-D3EC-4C3B-BFB3-4980EA2FF51D}" type="slidenum">
              <a:rPr lang="it-IT" smtClean="0">
                <a:solidFill>
                  <a:srgbClr val="005CAB"/>
                </a:solidFill>
              </a:rPr>
              <a:pPr/>
              <a:t>11</a:t>
            </a:fld>
            <a:endParaRPr lang="it-IT">
              <a:solidFill>
                <a:srgbClr val="005CAB"/>
              </a:solidFill>
            </a:endParaRPr>
          </a:p>
        </p:txBody>
      </p:sp>
      <p:pic>
        <p:nvPicPr>
          <p:cNvPr id="1026" name="Picture 2" descr="\\fbk\ricerca\CMMLNX-Srs\foto\SiPM con Cristalli\IMG_0584.JPG"/>
          <p:cNvPicPr>
            <a:picLocks noChangeAspect="1" noChangeArrowheads="1"/>
          </p:cNvPicPr>
          <p:nvPr/>
        </p:nvPicPr>
        <p:blipFill>
          <a:blip r:embed="rId3" cstate="print"/>
          <a:srcRect l="40238" t="22725" r="38461" b="33753"/>
          <a:stretch>
            <a:fillRect/>
          </a:stretch>
        </p:blipFill>
        <p:spPr bwMode="auto">
          <a:xfrm>
            <a:off x="246519" y="3613225"/>
            <a:ext cx="1887235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\\fbk\ricerca\CMMLNX-Srs\foto\SiPM con Cristalli\IMG_0590.JPG"/>
          <p:cNvPicPr>
            <a:picLocks noChangeAspect="1" noChangeArrowheads="1"/>
          </p:cNvPicPr>
          <p:nvPr/>
        </p:nvPicPr>
        <p:blipFill>
          <a:blip r:embed="rId4" cstate="print"/>
          <a:srcRect l="36592" t="37877" r="41441" b="33604"/>
          <a:stretch>
            <a:fillRect/>
          </a:stretch>
        </p:blipFill>
        <p:spPr bwMode="auto">
          <a:xfrm>
            <a:off x="375972" y="1448958"/>
            <a:ext cx="1588168" cy="15400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418167" y="915243"/>
            <a:ext cx="2545890" cy="461665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Detector “cube”</a:t>
            </a:r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68156" y="3113377"/>
            <a:ext cx="2425664" cy="461665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Detector “PET”</a:t>
            </a:r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10165" y="192435"/>
            <a:ext cx="677150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005CAB"/>
                </a:solidFill>
                <a:latin typeface="+mj-lt"/>
                <a:ea typeface="+mj-ea"/>
                <a:cs typeface="+mj-cs"/>
              </a:rPr>
              <a:t>Detectors tested</a:t>
            </a:r>
            <a:endParaRPr lang="it-IT" sz="2800" b="1" dirty="0" smtClean="0">
              <a:solidFill>
                <a:srgbClr val="005CAB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22327" y="1435257"/>
            <a:ext cx="3089820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LYSO crystal 3x3x5mm</a:t>
            </a:r>
            <a:r>
              <a:rPr lang="en-US" sz="2000" b="1" baseline="30000" dirty="0" smtClean="0"/>
              <a:t>3</a:t>
            </a:r>
          </a:p>
          <a:p>
            <a:endParaRPr lang="en-US" sz="1000" dirty="0" smtClean="0"/>
          </a:p>
          <a:p>
            <a:r>
              <a:rPr lang="en-US" sz="2000" dirty="0" smtClean="0"/>
              <a:t>height ~ side</a:t>
            </a:r>
          </a:p>
          <a:p>
            <a:endParaRPr lang="en-US" sz="1000" dirty="0" smtClean="0"/>
          </a:p>
          <a:p>
            <a:r>
              <a:rPr lang="en-US" sz="2000" dirty="0" smtClean="0"/>
              <a:t>to test ultimate SiPM </a:t>
            </a:r>
          </a:p>
          <a:p>
            <a:r>
              <a:rPr lang="en-US" sz="2000" dirty="0" smtClean="0"/>
              <a:t>performance</a:t>
            </a:r>
            <a:endParaRPr lang="it-IT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2258982" y="3844720"/>
            <a:ext cx="3232488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LYSO crystal 3x3x15mm</a:t>
            </a:r>
            <a:r>
              <a:rPr lang="en-US" sz="2000" b="1" baseline="30000" dirty="0" smtClean="0"/>
              <a:t>3</a:t>
            </a:r>
          </a:p>
          <a:p>
            <a:endParaRPr lang="en-US" sz="2000" dirty="0" smtClean="0"/>
          </a:p>
          <a:p>
            <a:r>
              <a:rPr lang="en-US" sz="2000" dirty="0" smtClean="0"/>
              <a:t>height ~ 5 x side</a:t>
            </a:r>
          </a:p>
          <a:p>
            <a:endParaRPr lang="en-US" sz="2000" dirty="0" smtClean="0"/>
          </a:p>
          <a:p>
            <a:r>
              <a:rPr lang="en-US" sz="2000" dirty="0" smtClean="0"/>
              <a:t>real PET configuration</a:t>
            </a:r>
          </a:p>
          <a:p>
            <a:r>
              <a:rPr lang="en-US" sz="2000" dirty="0" smtClean="0"/>
              <a:t>(timing affected by light </a:t>
            </a:r>
          </a:p>
          <a:p>
            <a:r>
              <a:rPr lang="en-US" sz="2000" dirty="0" smtClean="0"/>
              <a:t>propagation in crystal)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261421" y="2085359"/>
            <a:ext cx="1827744" cy="461665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SiPMs</a:t>
            </a:r>
            <a:r>
              <a:rPr lang="en-US" sz="2400" dirty="0" smtClean="0">
                <a:solidFill>
                  <a:srgbClr val="FF0000"/>
                </a:solidFill>
              </a:rPr>
              <a:t> used</a:t>
            </a:r>
            <a:endParaRPr lang="it-IT" sz="24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48116" y="2735480"/>
            <a:ext cx="360611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400" b="1" dirty="0" smtClean="0"/>
              <a:t> 3x3mm</a:t>
            </a:r>
            <a:r>
              <a:rPr lang="en-US" sz="2400" b="1" baseline="30000" dirty="0" smtClean="0"/>
              <a:t>2</a:t>
            </a:r>
          </a:p>
          <a:p>
            <a:pPr>
              <a:buFont typeface="Arial" charset="0"/>
              <a:buChar char="•"/>
            </a:pPr>
            <a:r>
              <a:rPr lang="en-US" sz="2400" b="1" dirty="0" smtClean="0"/>
              <a:t> 4x4mm</a:t>
            </a:r>
            <a:r>
              <a:rPr lang="en-US" sz="2400" b="1" baseline="30000" dirty="0" smtClean="0"/>
              <a:t>2</a:t>
            </a:r>
          </a:p>
          <a:p>
            <a:endParaRPr lang="en-US" sz="2400" dirty="0" smtClean="0"/>
          </a:p>
          <a:p>
            <a:r>
              <a:rPr lang="en-US" sz="2400" dirty="0" smtClean="0"/>
              <a:t>67um cell-size</a:t>
            </a:r>
            <a:endParaRPr lang="en-US" sz="2400" baseline="30000" dirty="0" smtClean="0"/>
          </a:p>
          <a:p>
            <a:endParaRPr lang="en-US" sz="2400" dirty="0" smtClean="0"/>
          </a:p>
          <a:p>
            <a:r>
              <a:rPr lang="en-US" sz="2400" dirty="0" smtClean="0"/>
              <a:t>produced by FBK, Trento</a:t>
            </a:r>
          </a:p>
        </p:txBody>
      </p:sp>
      <p:cxnSp>
        <p:nvCxnSpPr>
          <p:cNvPr id="15" name="Straight Arrow Connector 14"/>
          <p:cNvCxnSpPr/>
          <p:nvPr/>
        </p:nvCxnSpPr>
        <p:spPr bwMode="auto">
          <a:xfrm>
            <a:off x="1515534" y="3860800"/>
            <a:ext cx="8466" cy="16510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flipH="1">
            <a:off x="1439333" y="1659467"/>
            <a:ext cx="1" cy="36406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73" y="1926610"/>
            <a:ext cx="4794726" cy="36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it-IT" smtClean="0"/>
              <a:t> </a:t>
            </a:r>
            <a:fld id="{140F7E92-D3EC-4C3B-BFB3-4980EA2FF51D}" type="slidenum">
              <a:rPr lang="it-IT" smtClean="0">
                <a:solidFill>
                  <a:srgbClr val="005CAB"/>
                </a:solidFill>
              </a:rPr>
              <a:pPr/>
              <a:t>12</a:t>
            </a:fld>
            <a:endParaRPr lang="it-IT">
              <a:solidFill>
                <a:srgbClr val="005CAB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0125" y="192435"/>
            <a:ext cx="68103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005CAB"/>
                </a:solidFill>
                <a:latin typeface="+mj-lt"/>
                <a:ea typeface="+mj-ea"/>
                <a:cs typeface="+mj-cs"/>
              </a:rPr>
              <a:t>DLED vs. LED performance</a:t>
            </a:r>
            <a:endParaRPr lang="it-IT" sz="2800" b="1" dirty="0" smtClean="0">
              <a:solidFill>
                <a:srgbClr val="005CAB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9473" y="1082451"/>
            <a:ext cx="2323072" cy="830997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Detector cube,</a:t>
            </a:r>
          </a:p>
          <a:p>
            <a:pPr algn="just"/>
            <a:r>
              <a:rPr lang="en-US" sz="2400" b="1" dirty="0" smtClean="0">
                <a:solidFill>
                  <a:srgbClr val="FF0000"/>
                </a:solidFill>
              </a:rPr>
              <a:t>3x3mm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2</a:t>
            </a:r>
            <a:r>
              <a:rPr lang="en-US" sz="2400" b="1" dirty="0" smtClean="0">
                <a:solidFill>
                  <a:srgbClr val="FF0000"/>
                </a:solidFill>
              </a:rPr>
              <a:t> SiPM</a:t>
            </a:r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47177" y="4446297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DLED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40761" y="317501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LED</a:t>
            </a:r>
            <a:endParaRPr lang="it-IT" b="1" dirty="0">
              <a:solidFill>
                <a:srgbClr val="0070C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16983" y="1039510"/>
            <a:ext cx="3966150" cy="132343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Low over-voltage</a:t>
            </a:r>
            <a:r>
              <a:rPr lang="en-US" sz="2000" dirty="0" smtClean="0"/>
              <a:t>: </a:t>
            </a:r>
          </a:p>
          <a:p>
            <a:r>
              <a:rPr lang="en-US" sz="2000" dirty="0" smtClean="0"/>
              <a:t>low gain, low dark rate </a:t>
            </a:r>
          </a:p>
          <a:p>
            <a:r>
              <a:rPr lang="en-US" sz="2000" dirty="0" smtClean="0">
                <a:sym typeface="Wingdings" pitchFamily="2" charset="2"/>
              </a:rPr>
              <a:t></a:t>
            </a:r>
            <a:r>
              <a:rPr lang="en-US" sz="2000" dirty="0" smtClean="0"/>
              <a:t> electronic noise dominates</a:t>
            </a:r>
          </a:p>
          <a:p>
            <a:r>
              <a:rPr lang="en-US" sz="2000" dirty="0" smtClean="0">
                <a:sym typeface="Wingdings" pitchFamily="2" charset="2"/>
              </a:rPr>
              <a:t> </a:t>
            </a:r>
            <a:r>
              <a:rPr lang="en-US" sz="2000" dirty="0" smtClean="0"/>
              <a:t>DLED slightly worse than LED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710050" y="2235535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T=20C</a:t>
            </a:r>
            <a:endParaRPr lang="it-IT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846664" y="2286014"/>
            <a:ext cx="762000" cy="2641600"/>
          </a:xfrm>
          <a:prstGeom prst="rect">
            <a:avLst/>
          </a:prstGeom>
          <a:solidFill>
            <a:srgbClr val="00B0F0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1608664" y="2286014"/>
            <a:ext cx="1120607" cy="2641600"/>
          </a:xfrm>
          <a:prstGeom prst="rect">
            <a:avLst/>
          </a:prstGeom>
          <a:solidFill>
            <a:srgbClr val="92D050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718510" y="2277468"/>
            <a:ext cx="600422" cy="2641600"/>
          </a:xfrm>
          <a:prstGeom prst="rect">
            <a:avLst/>
          </a:prstGeom>
          <a:solidFill>
            <a:srgbClr val="FF0000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34127" y="4434172"/>
            <a:ext cx="3220753" cy="187743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High over-voltage</a:t>
            </a:r>
            <a:r>
              <a:rPr lang="en-US" sz="2000" dirty="0" smtClean="0"/>
              <a:t>: </a:t>
            </a:r>
          </a:p>
          <a:p>
            <a:r>
              <a:rPr lang="en-US" sz="2000" dirty="0" smtClean="0"/>
              <a:t>high dark noise/rate </a:t>
            </a:r>
          </a:p>
          <a:p>
            <a:pPr>
              <a:buFont typeface="Wingdings"/>
              <a:buChar char="è"/>
            </a:pPr>
            <a:r>
              <a:rPr lang="en-US" sz="2000" dirty="0" smtClean="0"/>
              <a:t> LED starts deteriorating</a:t>
            </a:r>
          </a:p>
          <a:p>
            <a:pPr>
              <a:buFont typeface="Wingdings"/>
              <a:buChar char="è"/>
            </a:pPr>
            <a:r>
              <a:rPr lang="en-US" sz="2000" dirty="0" smtClean="0"/>
              <a:t> DLED still improves </a:t>
            </a:r>
          </a:p>
          <a:p>
            <a:r>
              <a:rPr lang="en-US" dirty="0" smtClean="0"/>
              <a:t>     for high PDE and </a:t>
            </a:r>
          </a:p>
          <a:p>
            <a:r>
              <a:rPr lang="en-US" dirty="0" smtClean="0"/>
              <a:t>     good noise compensation</a:t>
            </a:r>
            <a:endParaRPr lang="it-IT" dirty="0"/>
          </a:p>
        </p:txBody>
      </p:sp>
      <p:sp>
        <p:nvSpPr>
          <p:cNvPr id="16" name="TextBox 15"/>
          <p:cNvSpPr txBox="1"/>
          <p:nvPr/>
        </p:nvSpPr>
        <p:spPr>
          <a:xfrm>
            <a:off x="5032462" y="2452691"/>
            <a:ext cx="3984538" cy="190821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</a:rPr>
              <a:t>Medium over-voltage</a:t>
            </a:r>
            <a:r>
              <a:rPr lang="en-US" sz="2000" dirty="0" smtClean="0"/>
              <a:t>: </a:t>
            </a:r>
          </a:p>
          <a:p>
            <a:r>
              <a:rPr lang="en-US" sz="2000" dirty="0" smtClean="0"/>
              <a:t>gain increases</a:t>
            </a:r>
          </a:p>
          <a:p>
            <a:r>
              <a:rPr lang="en-US" sz="2000" dirty="0" smtClean="0"/>
              <a:t>dark noise </a:t>
            </a:r>
            <a:r>
              <a:rPr lang="en-US" sz="2000" dirty="0" err="1" smtClean="0"/>
              <a:t>ampl</a:t>
            </a:r>
            <a:r>
              <a:rPr lang="en-US" sz="2000" dirty="0" smtClean="0"/>
              <a:t>. &gt; elect. noise</a:t>
            </a:r>
          </a:p>
          <a:p>
            <a:pPr>
              <a:buFont typeface="Wingdings"/>
              <a:buChar char="è"/>
            </a:pPr>
            <a:r>
              <a:rPr lang="en-US" sz="2000" dirty="0" smtClean="0"/>
              <a:t>LED is flat </a:t>
            </a:r>
            <a:r>
              <a:rPr lang="en-US" dirty="0" smtClean="0"/>
              <a:t>(increase of PDE is compensated by increase of noise)</a:t>
            </a:r>
            <a:endParaRPr lang="en-US" sz="2000" dirty="0" smtClean="0"/>
          </a:p>
          <a:p>
            <a:pPr>
              <a:buFont typeface="Wingdings"/>
              <a:buChar char="è"/>
            </a:pPr>
            <a:r>
              <a:rPr lang="en-US" sz="2000" dirty="0" smtClean="0"/>
              <a:t> DLED improves following PDE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318763" y="5678893"/>
            <a:ext cx="2537874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DLED </a:t>
            </a:r>
            <a:r>
              <a:rPr lang="en-US" sz="2400" b="1" dirty="0" smtClean="0">
                <a:latin typeface="Symbol" pitchFamily="18" charset="2"/>
              </a:rPr>
              <a:t>D</a:t>
            </a:r>
            <a:r>
              <a:rPr lang="en-US" sz="2400" b="1" dirty="0" smtClean="0"/>
              <a:t>T=500ps</a:t>
            </a:r>
            <a:endParaRPr lang="it-IT" sz="2400" b="1" dirty="0" smtClean="0"/>
          </a:p>
          <a:p>
            <a:r>
              <a:rPr lang="en-US" sz="2400" b="1" dirty="0" smtClean="0"/>
              <a:t>good up to 1ns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0" grpId="0" animBg="1"/>
      <p:bldP spid="11" grpId="0" animBg="1"/>
      <p:bldP spid="12" grpId="0" animBg="1"/>
      <p:bldP spid="13" grpId="0" animBg="1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592" y="1473591"/>
            <a:ext cx="4343736" cy="29910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95270" y="1478354"/>
            <a:ext cx="4353304" cy="29910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7043574" y="6447168"/>
            <a:ext cx="1905000" cy="422075"/>
          </a:xfrm>
        </p:spPr>
        <p:txBody>
          <a:bodyPr/>
          <a:lstStyle/>
          <a:p>
            <a:r>
              <a:rPr lang="it-IT" dirty="0" smtClean="0"/>
              <a:t> </a:t>
            </a:r>
            <a:fld id="{140F7E92-D3EC-4C3B-BFB3-4980EA2FF51D}" type="slidenum">
              <a:rPr lang="it-IT" smtClean="0">
                <a:solidFill>
                  <a:srgbClr val="005CAB"/>
                </a:solidFill>
              </a:rPr>
              <a:pPr/>
              <a:t>13</a:t>
            </a:fld>
            <a:endParaRPr lang="it-IT" dirty="0">
              <a:solidFill>
                <a:srgbClr val="005CAB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1722" y="192436"/>
            <a:ext cx="6778304" cy="596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005CAB"/>
                </a:solidFill>
                <a:latin typeface="+mj-lt"/>
                <a:ea typeface="+mj-ea"/>
                <a:cs typeface="+mj-cs"/>
              </a:rPr>
              <a:t>CRT vs. Temperature</a:t>
            </a:r>
            <a:endParaRPr lang="it-IT" sz="2800" b="1" dirty="0" smtClean="0">
              <a:solidFill>
                <a:srgbClr val="005CAB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64061" y="2338091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0C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69624" y="1298296"/>
            <a:ext cx="902811" cy="52322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LED</a:t>
            </a:r>
            <a:endParaRPr lang="it-IT" sz="2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425878" y="1298297"/>
            <a:ext cx="1162498" cy="52322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DLED</a:t>
            </a:r>
            <a:endParaRPr lang="it-IT" sz="2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573438" y="1994708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20C</a:t>
            </a:r>
            <a:endParaRPr lang="it-IT" b="1" dirty="0">
              <a:solidFill>
                <a:srgbClr val="0070C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682678" y="2664111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-20C</a:t>
            </a:r>
            <a:endParaRPr lang="it-IT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138932" y="2617812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0C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494607" y="2494348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20C</a:t>
            </a:r>
            <a:endParaRPr lang="it-IT" b="1" dirty="0">
              <a:solidFill>
                <a:srgbClr val="0070C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273997" y="3418397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-20C</a:t>
            </a:r>
            <a:endParaRPr lang="it-IT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98041" y="4865083"/>
            <a:ext cx="3690434" cy="1015663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000" dirty="0" smtClean="0"/>
              <a:t>LED strongly improves with </a:t>
            </a:r>
          </a:p>
          <a:p>
            <a:r>
              <a:rPr lang="en-US" sz="2000" dirty="0" smtClean="0"/>
              <a:t>temperature because of noise </a:t>
            </a:r>
          </a:p>
          <a:p>
            <a:r>
              <a:rPr lang="en-US" sz="2000" dirty="0" smtClean="0"/>
              <a:t>(DCR) reduction.</a:t>
            </a:r>
            <a:endParaRPr lang="it-IT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3388971" y="775494"/>
            <a:ext cx="2238113" cy="830997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Detector cube</a:t>
            </a:r>
          </a:p>
          <a:p>
            <a:pPr algn="just"/>
            <a:r>
              <a:rPr lang="en-US" sz="2400" b="1" dirty="0" smtClean="0">
                <a:solidFill>
                  <a:srgbClr val="FF0000"/>
                </a:solidFill>
              </a:rPr>
              <a:t>3x3mm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2</a:t>
            </a:r>
            <a:r>
              <a:rPr lang="en-US" sz="2400" b="1" dirty="0" smtClean="0">
                <a:solidFill>
                  <a:srgbClr val="FF0000"/>
                </a:solidFill>
              </a:rPr>
              <a:t> SiPM</a:t>
            </a:r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513589" y="4889304"/>
            <a:ext cx="4487126" cy="707886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000" dirty="0" smtClean="0"/>
              <a:t>DLED improves less with temperature</a:t>
            </a:r>
          </a:p>
          <a:p>
            <a:r>
              <a:rPr lang="en-US" sz="2000" dirty="0" smtClean="0"/>
              <a:t>and only at high over-voltages. </a:t>
            </a:r>
            <a:endParaRPr lang="it-IT" sz="2000" dirty="0"/>
          </a:p>
        </p:txBody>
      </p:sp>
      <p:sp>
        <p:nvSpPr>
          <p:cNvPr id="26" name="TextBox 25"/>
          <p:cNvSpPr txBox="1"/>
          <p:nvPr/>
        </p:nvSpPr>
        <p:spPr>
          <a:xfrm>
            <a:off x="1041722" y="6030020"/>
            <a:ext cx="69573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LED@-20C is almost equivalent to DLED@20C</a:t>
            </a:r>
            <a:endParaRPr lang="it-IT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477650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990600" y="277813"/>
            <a:ext cx="683894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5CA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Hardware Implementation</a:t>
            </a:r>
            <a:endParaRPr lang="en-US" dirty="0"/>
          </a:p>
        </p:txBody>
      </p:sp>
      <p:sp>
        <p:nvSpPr>
          <p:cNvPr id="10242" name="TextBox 3"/>
          <p:cNvSpPr txBox="1">
            <a:spLocks noChangeArrowheads="1"/>
          </p:cNvSpPr>
          <p:nvPr/>
        </p:nvSpPr>
        <p:spPr bwMode="auto">
          <a:xfrm>
            <a:off x="517525" y="949900"/>
            <a:ext cx="822642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Aft>
                <a:spcPct val="50000"/>
              </a:spcAft>
            </a:pPr>
            <a:r>
              <a:rPr lang="en-US" sz="1600" dirty="0" smtClean="0"/>
              <a:t>The DLED is </a:t>
            </a:r>
            <a:r>
              <a:rPr lang="en-US" sz="1600" dirty="0" smtClean="0">
                <a:solidFill>
                  <a:srgbClr val="00B050"/>
                </a:solidFill>
              </a:rPr>
              <a:t>difficult to integrate </a:t>
            </a:r>
            <a:r>
              <a:rPr lang="en-US" sz="1600" dirty="0" smtClean="0"/>
              <a:t>in an ASIC </a:t>
            </a:r>
            <a:r>
              <a:rPr lang="en-US" sz="1600" dirty="0" smtClean="0">
                <a:sym typeface="Wingdings" panose="05000000000000000000" pitchFamily="2" charset="2"/>
              </a:rPr>
              <a:t> </a:t>
            </a:r>
            <a:r>
              <a:rPr lang="en-US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Pole-Zero Compensation</a:t>
            </a:r>
            <a:r>
              <a:rPr lang="en-US" sz="1600" dirty="0" smtClean="0"/>
              <a:t>.</a:t>
            </a:r>
          </a:p>
        </p:txBody>
      </p:sp>
      <p:pic>
        <p:nvPicPr>
          <p:cNvPr id="10243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7525" y="2379663"/>
            <a:ext cx="2767013" cy="180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83288" y="2557463"/>
            <a:ext cx="2508250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Box 26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218100" y="3004974"/>
            <a:ext cx="1849550" cy="556434"/>
          </a:xfrm>
          <a:prstGeom prst="rect">
            <a:avLst/>
          </a:prstGeom>
          <a:blipFill rotWithShape="1">
            <a:blip r:embed="rId5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pic>
        <p:nvPicPr>
          <p:cNvPr id="10246" name="Picture 9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16100" y="4519613"/>
            <a:ext cx="2938463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13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83288" y="4679950"/>
            <a:ext cx="2508250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Right Arrow 14"/>
          <p:cNvSpPr>
            <a:spLocks noChangeArrowheads="1"/>
          </p:cNvSpPr>
          <p:nvPr/>
        </p:nvSpPr>
        <p:spPr bwMode="auto">
          <a:xfrm>
            <a:off x="5067300" y="3144838"/>
            <a:ext cx="488950" cy="276225"/>
          </a:xfrm>
          <a:prstGeom prst="rightArrow">
            <a:avLst>
              <a:gd name="adj1" fmla="val 50000"/>
              <a:gd name="adj2" fmla="val 49883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u="none"/>
          </a:p>
        </p:txBody>
      </p:sp>
      <p:sp>
        <p:nvSpPr>
          <p:cNvPr id="10249" name="Right Arrow 27"/>
          <p:cNvSpPr>
            <a:spLocks noChangeArrowheads="1"/>
          </p:cNvSpPr>
          <p:nvPr/>
        </p:nvSpPr>
        <p:spPr bwMode="auto">
          <a:xfrm>
            <a:off x="5067300" y="5267325"/>
            <a:ext cx="488950" cy="276225"/>
          </a:xfrm>
          <a:prstGeom prst="rightArrow">
            <a:avLst>
              <a:gd name="adj1" fmla="val 50000"/>
              <a:gd name="adj2" fmla="val 49883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u="none"/>
          </a:p>
        </p:txBody>
      </p:sp>
      <p:sp>
        <p:nvSpPr>
          <p:cNvPr id="10250" name="TextBox 3"/>
          <p:cNvSpPr txBox="1">
            <a:spLocks noChangeArrowheads="1"/>
          </p:cNvSpPr>
          <p:nvPr/>
        </p:nvSpPr>
        <p:spPr bwMode="auto">
          <a:xfrm>
            <a:off x="6122988" y="2225675"/>
            <a:ext cx="262096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Aft>
                <a:spcPct val="50000"/>
              </a:spcAft>
            </a:pPr>
            <a:r>
              <a:rPr lang="en-US" sz="1600" u="none" dirty="0">
                <a:solidFill>
                  <a:srgbClr val="FF0000"/>
                </a:solidFill>
              </a:rPr>
              <a:t>Non Compensated</a:t>
            </a:r>
          </a:p>
        </p:txBody>
      </p:sp>
      <p:sp>
        <p:nvSpPr>
          <p:cNvPr id="10251" name="TextBox 3"/>
          <p:cNvSpPr txBox="1">
            <a:spLocks noChangeArrowheads="1"/>
          </p:cNvSpPr>
          <p:nvPr/>
        </p:nvSpPr>
        <p:spPr bwMode="auto">
          <a:xfrm>
            <a:off x="6122988" y="4294188"/>
            <a:ext cx="262096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Aft>
                <a:spcPct val="50000"/>
              </a:spcAft>
            </a:pPr>
            <a:r>
              <a:rPr lang="en-US" sz="1600" u="none">
                <a:solidFill>
                  <a:srgbClr val="800080"/>
                </a:solidFill>
              </a:rPr>
              <a:t>Compensated</a:t>
            </a:r>
          </a:p>
        </p:txBody>
      </p:sp>
      <p:sp>
        <p:nvSpPr>
          <p:cNvPr id="16" name="Bent-Up Arrow 15"/>
          <p:cNvSpPr/>
          <p:nvPr/>
        </p:nvSpPr>
        <p:spPr bwMode="auto">
          <a:xfrm rot="5400000">
            <a:off x="865188" y="4873625"/>
            <a:ext cx="719137" cy="620713"/>
          </a:xfrm>
          <a:prstGeom prst="bent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u="none"/>
          </a:p>
        </p:txBody>
      </p:sp>
      <p:sp>
        <p:nvSpPr>
          <p:cNvPr id="3" name="Rectangle 2"/>
          <p:cNvSpPr/>
          <p:nvPr/>
        </p:nvSpPr>
        <p:spPr>
          <a:xfrm>
            <a:off x="517524" y="1283739"/>
            <a:ext cx="862647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spcAft>
                <a:spcPct val="50000"/>
              </a:spcAft>
            </a:pPr>
            <a:r>
              <a:rPr lang="en-US" sz="1600" dirty="0">
                <a:solidFill>
                  <a:srgbClr val="000000"/>
                </a:solidFill>
              </a:rPr>
              <a:t>The passive recharge of the cells of the SiPM corresponds to </a:t>
            </a:r>
            <a:r>
              <a:rPr lang="en-US" sz="1600" dirty="0">
                <a:solidFill>
                  <a:srgbClr val="FF0000"/>
                </a:solidFill>
              </a:rPr>
              <a:t>a single real pole in the pulse response</a:t>
            </a:r>
            <a:r>
              <a:rPr lang="en-US" sz="1600" dirty="0">
                <a:solidFill>
                  <a:srgbClr val="000000"/>
                </a:solidFill>
              </a:rPr>
              <a:t> of the detector in the frequency domain.</a:t>
            </a:r>
          </a:p>
          <a:p>
            <a:pPr lvl="0" eaLnBrk="0" hangingPunct="0">
              <a:spcAft>
                <a:spcPct val="50000"/>
              </a:spcAft>
            </a:pPr>
            <a:r>
              <a:rPr lang="en-US" sz="1600" dirty="0">
                <a:solidFill>
                  <a:srgbClr val="00B050"/>
                </a:solidFill>
                <a:sym typeface="Wingdings" pitchFamily="2" charset="2"/>
              </a:rPr>
              <a:t> Pole cancellation </a:t>
            </a:r>
            <a:r>
              <a:rPr lang="en-US" sz="1600" dirty="0">
                <a:solidFill>
                  <a:srgbClr val="000000"/>
                </a:solidFill>
                <a:sym typeface="Wingdings" pitchFamily="2" charset="2"/>
              </a:rPr>
              <a:t>through a zero at the same frequency in the front end.</a:t>
            </a:r>
            <a:endParaRPr 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390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4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0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3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6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9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10248" grpId="0" animBg="1"/>
      <p:bldP spid="10249" grpId="0" animBg="1"/>
      <p:bldP spid="10250" grpId="0"/>
      <p:bldP spid="10251" grpId="0"/>
      <p:bldP spid="16" grpId="0" animBg="1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1019175" y="271933"/>
            <a:ext cx="67913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5CA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The </a:t>
            </a:r>
            <a:r>
              <a:rPr lang="en-US" dirty="0" smtClean="0"/>
              <a:t>PZ in the Time </a:t>
            </a:r>
            <a:r>
              <a:rPr lang="en-US" dirty="0"/>
              <a:t>Domain</a:t>
            </a:r>
          </a:p>
        </p:txBody>
      </p:sp>
      <p:sp>
        <p:nvSpPr>
          <p:cNvPr id="27" name="TextBox 26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54784" y="1316796"/>
            <a:ext cx="2097798" cy="461665"/>
          </a:xfrm>
          <a:prstGeom prst="rect">
            <a:avLst/>
          </a:prstGeom>
          <a:blipFill rotWithShape="1">
            <a:blip r:embed="rId3"/>
            <a:stretch>
              <a:fillRect b="-2632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pic>
        <p:nvPicPr>
          <p:cNvPr id="12291" name="Picture 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73288" y="979488"/>
            <a:ext cx="5006975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15988" y="3630600"/>
            <a:ext cx="7312025" cy="279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293" name="Straight Arrow Connector 6"/>
          <p:cNvCxnSpPr>
            <a:cxnSpLocks noChangeShapeType="1"/>
          </p:cNvCxnSpPr>
          <p:nvPr/>
        </p:nvCxnSpPr>
        <p:spPr bwMode="auto">
          <a:xfrm flipH="1">
            <a:off x="5138738" y="3892538"/>
            <a:ext cx="1495425" cy="752475"/>
          </a:xfrm>
          <a:prstGeom prst="straightConnector1">
            <a:avLst/>
          </a:prstGeom>
          <a:noFill/>
          <a:ln w="22225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12295" name="TextBox 3"/>
          <p:cNvSpPr txBox="1">
            <a:spLocks noChangeArrowheads="1"/>
          </p:cNvSpPr>
          <p:nvPr/>
        </p:nvSpPr>
        <p:spPr bwMode="auto">
          <a:xfrm>
            <a:off x="6634163" y="3062275"/>
            <a:ext cx="234156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Aft>
                <a:spcPct val="50000"/>
              </a:spcAft>
            </a:pPr>
            <a:r>
              <a:rPr lang="en-US" sz="1600" u="none" dirty="0"/>
              <a:t>The tails have equal amplitudes and cancel each other if:</a:t>
            </a:r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262720" y="3058755"/>
            <a:ext cx="494288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Aft>
                <a:spcPct val="50000"/>
              </a:spcAft>
            </a:pPr>
            <a:r>
              <a:rPr lang="en-US" sz="1600" dirty="0" smtClean="0"/>
              <a:t>Simple </a:t>
            </a:r>
            <a:r>
              <a:rPr lang="en-US" sz="1600" dirty="0" smtClean="0">
                <a:solidFill>
                  <a:srgbClr val="00B050"/>
                </a:solidFill>
              </a:rPr>
              <a:t>circuit implementation </a:t>
            </a:r>
            <a:r>
              <a:rPr lang="en-US" sz="1600" dirty="0" smtClean="0"/>
              <a:t>of the PZ method.</a:t>
            </a:r>
            <a:endParaRPr lang="en-US" sz="1600" u="none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96851" y="3863014"/>
            <a:ext cx="1956986" cy="908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673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it-IT" smtClean="0"/>
              <a:t> </a:t>
            </a:r>
            <a:fld id="{140F7E92-D3EC-4C3B-BFB3-4980EA2FF51D}" type="slidenum">
              <a:rPr lang="it-IT" smtClean="0">
                <a:solidFill>
                  <a:srgbClr val="005CAB"/>
                </a:solidFill>
              </a:rPr>
              <a:pPr/>
              <a:t>16</a:t>
            </a:fld>
            <a:endParaRPr lang="it-IT">
              <a:solidFill>
                <a:srgbClr val="005CAB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28700" y="209364"/>
            <a:ext cx="680085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005CAB"/>
                </a:solidFill>
                <a:latin typeface="+mj-lt"/>
                <a:ea typeface="+mj-ea"/>
                <a:cs typeface="+mj-cs"/>
              </a:rPr>
              <a:t>CRT with PZ</a:t>
            </a:r>
            <a:endParaRPr lang="it-IT" sz="3200" b="1" dirty="0" smtClean="0">
              <a:solidFill>
                <a:srgbClr val="005CAB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4" name="Group 10"/>
          <p:cNvGrpSpPr/>
          <p:nvPr/>
        </p:nvGrpSpPr>
        <p:grpSpPr>
          <a:xfrm>
            <a:off x="1546233" y="1825486"/>
            <a:ext cx="6051534" cy="4543644"/>
            <a:chOff x="3167593" y="2108729"/>
            <a:chExt cx="4794725" cy="3600000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167593" y="2108729"/>
              <a:ext cx="4794725" cy="360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cxnSp>
          <p:nvCxnSpPr>
            <p:cNvPr id="6" name="Straight Connector 5"/>
            <p:cNvCxnSpPr/>
            <p:nvPr/>
          </p:nvCxnSpPr>
          <p:spPr bwMode="auto">
            <a:xfrm>
              <a:off x="5494867" y="2523067"/>
              <a:ext cx="321733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/>
            <p:cNvCxnSpPr/>
            <p:nvPr/>
          </p:nvCxnSpPr>
          <p:spPr bwMode="auto">
            <a:xfrm>
              <a:off x="5494867" y="2777067"/>
              <a:ext cx="321733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" name="TextBox 7"/>
            <p:cNvSpPr txBox="1"/>
            <p:nvPr/>
          </p:nvSpPr>
          <p:spPr>
            <a:xfrm>
              <a:off x="5799664" y="2342323"/>
              <a:ext cx="867722" cy="599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5000"/>
                </a:lnSpc>
              </a:pPr>
              <a:r>
                <a:rPr lang="en-US" sz="1600" dirty="0" smtClean="0"/>
                <a:t> DLED </a:t>
              </a:r>
              <a:r>
                <a:rPr lang="en-US" sz="1600" dirty="0" err="1" smtClean="0"/>
                <a:t>sw</a:t>
              </a:r>
              <a:endParaRPr lang="en-US" sz="1600" dirty="0" smtClean="0"/>
            </a:p>
            <a:p>
              <a:pPr>
                <a:lnSpc>
                  <a:spcPct val="135000"/>
                </a:lnSpc>
              </a:pPr>
              <a:r>
                <a:rPr lang="en-US" sz="1600" dirty="0" smtClean="0"/>
                <a:t> PZ hw</a:t>
              </a:r>
              <a:endParaRPr lang="it-IT" sz="16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570133" y="3750734"/>
              <a:ext cx="6078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20C</a:t>
              </a:r>
              <a:endParaRPr lang="it-IT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205133" y="3877734"/>
              <a:ext cx="6848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-20C</a:t>
              </a:r>
              <a:endParaRPr lang="it-IT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02400" y="988000"/>
            <a:ext cx="8694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</a:t>
            </a:r>
            <a:r>
              <a:rPr lang="en-US" sz="2000" dirty="0" smtClean="0">
                <a:solidFill>
                  <a:srgbClr val="FF0000"/>
                </a:solidFill>
              </a:rPr>
              <a:t>results are comparable or slightly better </a:t>
            </a:r>
            <a:r>
              <a:rPr lang="en-US" sz="2000" smtClean="0">
                <a:solidFill>
                  <a:srgbClr val="FF0000"/>
                </a:solidFill>
              </a:rPr>
              <a:t>with the PZ </a:t>
            </a:r>
            <a:r>
              <a:rPr lang="en-US" sz="2000" dirty="0" smtClean="0"/>
              <a:t>method than with DLED </a:t>
            </a:r>
            <a:r>
              <a:rPr lang="en-US" sz="2000" dirty="0" smtClean="0">
                <a:sym typeface="Wingdings" panose="05000000000000000000" pitchFamily="2" charset="2"/>
              </a:rPr>
              <a:t> less noise without numerical differentiation.</a:t>
            </a:r>
            <a:endParaRPr lang="it-IT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6250473" y="1892811"/>
            <a:ext cx="2238113" cy="830997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Detector cube</a:t>
            </a:r>
          </a:p>
          <a:p>
            <a:pPr algn="just"/>
            <a:r>
              <a:rPr lang="en-US" sz="2400" b="1" dirty="0" smtClean="0">
                <a:solidFill>
                  <a:srgbClr val="FF0000"/>
                </a:solidFill>
              </a:rPr>
              <a:t>3x3mm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2</a:t>
            </a:r>
            <a:r>
              <a:rPr lang="en-US" sz="2400" b="1" dirty="0" smtClean="0">
                <a:solidFill>
                  <a:srgbClr val="FF0000"/>
                </a:solidFill>
              </a:rPr>
              <a:t> SiPM</a:t>
            </a:r>
            <a:endParaRPr lang="it-IT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2380958"/>
            <a:ext cx="7772400" cy="2096084"/>
          </a:xfrm>
        </p:spPr>
        <p:txBody>
          <a:bodyPr/>
          <a:lstStyle/>
          <a:p>
            <a:r>
              <a:rPr lang="en-US" b="1" dirty="0" smtClean="0"/>
              <a:t>Effects of the SiPM noise: </a:t>
            </a:r>
            <a:br>
              <a:rPr lang="en-US" b="1" dirty="0" smtClean="0"/>
            </a:br>
            <a:r>
              <a:rPr lang="en-US" b="1" dirty="0" smtClean="0"/>
              <a:t>Optical Cross-talk Amplification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08987039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6959143" y="6379265"/>
            <a:ext cx="1917757" cy="484887"/>
          </a:xfrm>
        </p:spPr>
        <p:txBody>
          <a:bodyPr/>
          <a:lstStyle/>
          <a:p>
            <a:r>
              <a:rPr lang="it-IT" dirty="0" smtClean="0"/>
              <a:t> </a:t>
            </a:r>
            <a:fld id="{140F7E92-D3EC-4C3B-BFB3-4980EA2FF51D}" type="slidenum">
              <a:rPr lang="it-IT" smtClean="0">
                <a:solidFill>
                  <a:srgbClr val="005CAB"/>
                </a:solidFill>
              </a:rPr>
              <a:pPr/>
              <a:t>18</a:t>
            </a:fld>
            <a:endParaRPr lang="it-IT" dirty="0">
              <a:solidFill>
                <a:srgbClr val="005CAB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0125" y="217831"/>
            <a:ext cx="68103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005CAB"/>
                </a:solidFill>
                <a:latin typeface="+mj-lt"/>
                <a:ea typeface="+mj-ea"/>
                <a:cs typeface="+mj-cs"/>
              </a:rPr>
              <a:t>CRT limit at high over-voltage</a:t>
            </a:r>
            <a:endParaRPr lang="it-IT" sz="3200" b="1" dirty="0" smtClean="0">
              <a:solidFill>
                <a:srgbClr val="005CAB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5966" y="969506"/>
            <a:ext cx="87302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spcBef>
                <a:spcPts val="1200"/>
              </a:spcBef>
              <a:buNone/>
            </a:pPr>
            <a:r>
              <a:rPr lang="en-US" dirty="0"/>
              <a:t>With Pole-Zero </a:t>
            </a:r>
            <a:r>
              <a:rPr lang="en-US" dirty="0" smtClean="0"/>
              <a:t>noise </a:t>
            </a:r>
            <a:r>
              <a:rPr lang="en-US" dirty="0"/>
              <a:t>compensation and smaller detectors we observe almost </a:t>
            </a:r>
            <a:r>
              <a:rPr lang="en-US" dirty="0">
                <a:solidFill>
                  <a:srgbClr val="00B050"/>
                </a:solidFill>
              </a:rPr>
              <a:t>no dependence of the measured CRT on the DCR of the detector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timing resolution should be limited by PDE of the device only</a:t>
            </a:r>
            <a:r>
              <a:rPr lang="en-US" dirty="0">
                <a:sym typeface="Wingdings" pitchFamily="2" charset="2"/>
              </a:rPr>
              <a:t>.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5" name="Picture 10" descr="\\loki\gola\Grafici_Poster_NSS_2012\CRT_Sublima_W15_2x2_50um.e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89275" y="1892836"/>
            <a:ext cx="6403634" cy="4532895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5855679" y="1892822"/>
            <a:ext cx="2690673" cy="1015663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PZ method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1.8x1.8x2 mm</a:t>
            </a:r>
            <a:r>
              <a:rPr lang="en-US" sz="2000" b="1" baseline="30000" dirty="0" smtClean="0">
                <a:solidFill>
                  <a:srgbClr val="FF0000"/>
                </a:solidFill>
              </a:rPr>
              <a:t>3</a:t>
            </a:r>
            <a:r>
              <a:rPr lang="en-US" sz="2000" b="1" dirty="0" smtClean="0">
                <a:solidFill>
                  <a:srgbClr val="FF0000"/>
                </a:solidFill>
              </a:rPr>
              <a:t> LYSO</a:t>
            </a:r>
          </a:p>
          <a:p>
            <a:pPr algn="just"/>
            <a:r>
              <a:rPr lang="en-US" sz="2000" b="1" dirty="0" smtClean="0">
                <a:solidFill>
                  <a:srgbClr val="FF0000"/>
                </a:solidFill>
              </a:rPr>
              <a:t>2x2 mm</a:t>
            </a:r>
            <a:r>
              <a:rPr lang="en-US" sz="2000" b="1" baseline="30000" dirty="0" smtClean="0">
                <a:solidFill>
                  <a:srgbClr val="FF0000"/>
                </a:solidFill>
              </a:rPr>
              <a:t>2</a:t>
            </a:r>
            <a:r>
              <a:rPr lang="en-US" sz="2000" b="1" dirty="0" smtClean="0">
                <a:solidFill>
                  <a:srgbClr val="FF0000"/>
                </a:solidFill>
              </a:rPr>
              <a:t> SiPM</a:t>
            </a:r>
            <a:endParaRPr lang="it-IT" sz="2000" b="1" dirty="0">
              <a:solidFill>
                <a:srgbClr val="FF0000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3446661" y="2304102"/>
            <a:ext cx="1536193" cy="850299"/>
            <a:chOff x="24644537" y="26174998"/>
            <a:chExt cx="5166578" cy="2088232"/>
          </a:xfrm>
        </p:grpSpPr>
        <p:sp>
          <p:nvSpPr>
            <p:cNvPr id="28" name="Rounded Rectangular Callout 27"/>
            <p:cNvSpPr/>
            <p:nvPr/>
          </p:nvSpPr>
          <p:spPr>
            <a:xfrm rot="5400000">
              <a:off x="26183708" y="24635827"/>
              <a:ext cx="2088232" cy="5166573"/>
            </a:xfrm>
            <a:prstGeom prst="wedgeRoundRectCallout">
              <a:avLst>
                <a:gd name="adj1" fmla="val 27783"/>
                <a:gd name="adj2" fmla="val 60824"/>
                <a:gd name="adj3" fmla="val 16667"/>
              </a:avLst>
            </a:prstGeom>
            <a:solidFill>
              <a:srgbClr val="C3D69B"/>
            </a:solidFill>
            <a:ln w="12700">
              <a:solidFill>
                <a:srgbClr val="005DB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>
                <a:spcBef>
                  <a:spcPts val="1200"/>
                </a:spcBef>
              </a:pPr>
              <a:endParaRPr lang="en-US" sz="1400" b="1" i="1" dirty="0" smtClean="0">
                <a:solidFill>
                  <a:prstClr val="black"/>
                </a:solidFill>
                <a:latin typeface="Perpetua" pitchFamily="18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4879950" y="26319013"/>
              <a:ext cx="4931165" cy="18002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>
                <a:spcBef>
                  <a:spcPts val="1200"/>
                </a:spcBef>
              </a:pPr>
              <a:r>
                <a:rPr lang="en-US" sz="1400" dirty="0" smtClean="0">
                  <a:solidFill>
                    <a:schemeClr val="tx1"/>
                  </a:solidFill>
                  <a:latin typeface="+mj-lt"/>
                </a:rPr>
                <a:t>CRT limited by the </a:t>
              </a:r>
              <a:r>
                <a:rPr lang="en-US" sz="1400" dirty="0" smtClean="0">
                  <a:solidFill>
                    <a:srgbClr val="FF0000"/>
                  </a:solidFill>
                  <a:latin typeface="+mj-lt"/>
                </a:rPr>
                <a:t>front-end electronic noise</a:t>
              </a:r>
              <a:r>
                <a:rPr lang="en-US" sz="1400" dirty="0" smtClean="0">
                  <a:solidFill>
                    <a:schemeClr val="tx1"/>
                  </a:solidFill>
                  <a:latin typeface="+mj-lt"/>
                </a:rPr>
                <a:t>.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2232560" y="4903681"/>
            <a:ext cx="2166712" cy="849419"/>
            <a:chOff x="24644539" y="26175003"/>
            <a:chExt cx="5166576" cy="2088233"/>
          </a:xfrm>
        </p:grpSpPr>
        <p:sp>
          <p:nvSpPr>
            <p:cNvPr id="31" name="Rounded Rectangular Callout 30"/>
            <p:cNvSpPr/>
            <p:nvPr/>
          </p:nvSpPr>
          <p:spPr>
            <a:xfrm rot="5400000">
              <a:off x="26183709" y="24635833"/>
              <a:ext cx="2088233" cy="5166573"/>
            </a:xfrm>
            <a:prstGeom prst="wedgeRoundRectCallout">
              <a:avLst>
                <a:gd name="adj1" fmla="val -40661"/>
                <a:gd name="adj2" fmla="val -58053"/>
                <a:gd name="adj3" fmla="val 16667"/>
              </a:avLst>
            </a:prstGeom>
            <a:solidFill>
              <a:srgbClr val="C3D69B"/>
            </a:solidFill>
            <a:ln w="12700">
              <a:solidFill>
                <a:srgbClr val="005DB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>
                <a:spcBef>
                  <a:spcPts val="1200"/>
                </a:spcBef>
              </a:pPr>
              <a:endParaRPr lang="en-US" sz="2400" b="1" i="1" dirty="0" smtClean="0">
                <a:solidFill>
                  <a:prstClr val="black"/>
                </a:solidFill>
                <a:latin typeface="Perpetua" pitchFamily="18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4879950" y="26319013"/>
              <a:ext cx="4931165" cy="18002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>
                <a:spcBef>
                  <a:spcPts val="1200"/>
                </a:spcBef>
              </a:pPr>
              <a:r>
                <a:rPr lang="en-US" sz="1400" dirty="0" smtClean="0">
                  <a:solidFill>
                    <a:schemeClr val="tx1"/>
                  </a:solidFill>
                  <a:latin typeface="+mj-lt"/>
                </a:rPr>
                <a:t>CRT limited by the </a:t>
              </a:r>
              <a:r>
                <a:rPr lang="en-US" sz="1400" dirty="0" smtClean="0">
                  <a:solidFill>
                    <a:srgbClr val="FF0000"/>
                  </a:solidFill>
                  <a:latin typeface="+mj-lt"/>
                </a:rPr>
                <a:t>SiPM PDE </a:t>
              </a:r>
              <a:r>
                <a:rPr lang="en-US" sz="1400" dirty="0" smtClean="0">
                  <a:solidFill>
                    <a:schemeClr val="tx1"/>
                  </a:solidFill>
                  <a:latin typeface="+mj-lt"/>
                </a:rPr>
                <a:t>(light collection statistics).</a:t>
              </a: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7201015" y="3831801"/>
            <a:ext cx="1806592" cy="670561"/>
            <a:chOff x="24644539" y="26174996"/>
            <a:chExt cx="5166576" cy="2088232"/>
          </a:xfrm>
        </p:grpSpPr>
        <p:sp>
          <p:nvSpPr>
            <p:cNvPr id="34" name="Rounded Rectangular Callout 33"/>
            <p:cNvSpPr/>
            <p:nvPr/>
          </p:nvSpPr>
          <p:spPr>
            <a:xfrm rot="5400000">
              <a:off x="26183709" y="24635826"/>
              <a:ext cx="2088232" cy="5166572"/>
            </a:xfrm>
            <a:prstGeom prst="wedgeRoundRectCallout">
              <a:avLst>
                <a:gd name="adj1" fmla="val -25368"/>
                <a:gd name="adj2" fmla="val 60413"/>
                <a:gd name="adj3" fmla="val 16667"/>
              </a:avLst>
            </a:prstGeom>
            <a:solidFill>
              <a:srgbClr val="C3D69B"/>
            </a:solidFill>
            <a:ln w="12700">
              <a:solidFill>
                <a:srgbClr val="005DB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>
                <a:spcBef>
                  <a:spcPts val="1200"/>
                </a:spcBef>
              </a:pPr>
              <a:endParaRPr lang="en-US" sz="1600" b="1" i="1" dirty="0" smtClean="0">
                <a:solidFill>
                  <a:prstClr val="black"/>
                </a:solidFill>
                <a:latin typeface="Perpetua" pitchFamily="18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24879950" y="26319013"/>
              <a:ext cx="4931165" cy="18002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>
                <a:spcBef>
                  <a:spcPts val="1200"/>
                </a:spcBef>
              </a:pPr>
              <a:r>
                <a:rPr lang="en-US" sz="1400" dirty="0" smtClean="0">
                  <a:solidFill>
                    <a:schemeClr val="tx1"/>
                  </a:solidFill>
                  <a:latin typeface="+mj-lt"/>
                </a:rPr>
                <a:t>CRT </a:t>
              </a:r>
              <a:r>
                <a:rPr lang="en-US" sz="1400" dirty="0" smtClean="0">
                  <a:solidFill>
                    <a:srgbClr val="FF0000"/>
                  </a:solidFill>
                  <a:latin typeface="+mj-lt"/>
                </a:rPr>
                <a:t>divergence at high over-voltages</a:t>
              </a:r>
              <a:r>
                <a:rPr lang="en-US" sz="1400" dirty="0" smtClean="0">
                  <a:solidFill>
                    <a:schemeClr val="tx1"/>
                  </a:solidFill>
                  <a:latin typeface="+mj-lt"/>
                </a:rPr>
                <a:t>.</a:t>
              </a: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19" t="2290" r="2568" b="1906"/>
          <a:stretch/>
        </p:blipFill>
        <p:spPr>
          <a:xfrm>
            <a:off x="325966" y="2228639"/>
            <a:ext cx="1253832" cy="76896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6640134" y="6073645"/>
            <a:ext cx="22367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Very good value!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 bwMode="auto">
          <a:xfrm flipH="1" flipV="1">
            <a:off x="6372225" y="5524500"/>
            <a:ext cx="371475" cy="549146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626447602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6959143" y="6379265"/>
            <a:ext cx="1917757" cy="484887"/>
          </a:xfrm>
        </p:spPr>
        <p:txBody>
          <a:bodyPr/>
          <a:lstStyle/>
          <a:p>
            <a:r>
              <a:rPr lang="it-IT" dirty="0" smtClean="0"/>
              <a:t> </a:t>
            </a:r>
            <a:fld id="{140F7E92-D3EC-4C3B-BFB3-4980EA2FF51D}" type="slidenum">
              <a:rPr lang="it-IT" smtClean="0">
                <a:solidFill>
                  <a:srgbClr val="005CAB"/>
                </a:solidFill>
              </a:rPr>
              <a:pPr/>
              <a:t>19</a:t>
            </a:fld>
            <a:endParaRPr lang="it-IT" dirty="0">
              <a:solidFill>
                <a:srgbClr val="005CAB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0124" y="217831"/>
            <a:ext cx="681990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005CAB"/>
                </a:solidFill>
                <a:latin typeface="+mj-lt"/>
                <a:ea typeface="+mj-ea"/>
                <a:cs typeface="+mj-cs"/>
              </a:rPr>
              <a:t>CRT limit at high over-voltage</a:t>
            </a:r>
            <a:endParaRPr lang="it-IT" sz="3200" b="1" dirty="0" smtClean="0">
              <a:solidFill>
                <a:srgbClr val="005CAB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5966" y="969506"/>
            <a:ext cx="87302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spcBef>
                <a:spcPts val="1200"/>
              </a:spcBef>
              <a:buNone/>
            </a:pPr>
            <a:r>
              <a:rPr lang="en-US" sz="2400" dirty="0" smtClean="0"/>
              <a:t>The </a:t>
            </a:r>
            <a:r>
              <a:rPr lang="en-US" sz="2400" dirty="0" smtClean="0">
                <a:solidFill>
                  <a:srgbClr val="00B050"/>
                </a:solidFill>
              </a:rPr>
              <a:t>optimum CRT value</a:t>
            </a:r>
            <a:r>
              <a:rPr lang="en-US" sz="2400" dirty="0" smtClean="0"/>
              <a:t> is </a:t>
            </a:r>
            <a:r>
              <a:rPr lang="en-US" sz="2400" dirty="0" smtClean="0">
                <a:solidFill>
                  <a:srgbClr val="FF0000"/>
                </a:solidFill>
              </a:rPr>
              <a:t>not obtained at maximum PDE</a:t>
            </a:r>
            <a:r>
              <a:rPr lang="en-US" sz="2400" dirty="0" smtClean="0"/>
              <a:t>.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17" name="Picture 11" descr="\\loki\gola\Grafici_Poster_NSS_2012\PDE_Sublima_B400_50u.e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31166" y="1665288"/>
            <a:ext cx="5157998" cy="3651155"/>
          </a:xfrm>
          <a:prstGeom prst="rect">
            <a:avLst/>
          </a:prstGeom>
          <a:noFill/>
        </p:spPr>
      </p:pic>
      <p:pic>
        <p:nvPicPr>
          <p:cNvPr id="25" name="Picture 10" descr="\\loki\gola\Grafici_Poster_NSS_2012\CRT_Sublima_W15_2x2_50um.e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5966" y="1665288"/>
            <a:ext cx="3384236" cy="2395575"/>
          </a:xfrm>
          <a:prstGeom prst="rect">
            <a:avLst/>
          </a:prstGeom>
          <a:solidFill>
            <a:schemeClr val="bg1"/>
          </a:solidFill>
        </p:spPr>
      </p:pic>
      <p:cxnSp>
        <p:nvCxnSpPr>
          <p:cNvPr id="8" name="Straight Arrow Connector 7"/>
          <p:cNvCxnSpPr/>
          <p:nvPr/>
        </p:nvCxnSpPr>
        <p:spPr bwMode="auto">
          <a:xfrm flipV="1">
            <a:off x="2766060" y="2590926"/>
            <a:ext cx="3223260" cy="845820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325966" y="5550561"/>
            <a:ext cx="8730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spcBef>
                <a:spcPts val="1200"/>
              </a:spcBef>
              <a:buNone/>
            </a:pPr>
            <a:r>
              <a:rPr lang="en-US" sz="2400" dirty="0" smtClean="0"/>
              <a:t>There is some other </a:t>
            </a:r>
            <a:r>
              <a:rPr lang="en-US" sz="2400" dirty="0" smtClean="0">
                <a:solidFill>
                  <a:srgbClr val="00B050"/>
                </a:solidFill>
              </a:rPr>
              <a:t>effect that prevents to operate the device at higher over-voltage </a:t>
            </a:r>
            <a:r>
              <a:rPr lang="en-US" sz="2400" dirty="0" smtClean="0"/>
              <a:t>and PDE.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507096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2380958"/>
            <a:ext cx="7772400" cy="2096084"/>
          </a:xfrm>
        </p:spPr>
        <p:txBody>
          <a:bodyPr/>
          <a:lstStyle/>
          <a:p>
            <a:r>
              <a:rPr lang="en-US" b="1" dirty="0" smtClean="0"/>
              <a:t>Overview of the</a:t>
            </a:r>
            <a:br>
              <a:rPr lang="en-US" b="1" dirty="0" smtClean="0"/>
            </a:br>
            <a:r>
              <a:rPr lang="en-US" b="1" dirty="0" smtClean="0"/>
              <a:t>SiPM technology at FBK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37056995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6959143" y="6379265"/>
            <a:ext cx="1917757" cy="484887"/>
          </a:xfrm>
        </p:spPr>
        <p:txBody>
          <a:bodyPr/>
          <a:lstStyle/>
          <a:p>
            <a:r>
              <a:rPr lang="it-IT" dirty="0" smtClean="0"/>
              <a:t> </a:t>
            </a:r>
            <a:fld id="{140F7E92-D3EC-4C3B-BFB3-4980EA2FF51D}" type="slidenum">
              <a:rPr lang="it-IT" smtClean="0">
                <a:solidFill>
                  <a:srgbClr val="005CAB"/>
                </a:solidFill>
              </a:rPr>
              <a:pPr/>
              <a:t>20</a:t>
            </a:fld>
            <a:endParaRPr lang="it-IT" dirty="0">
              <a:solidFill>
                <a:srgbClr val="005CAB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0124" y="217831"/>
            <a:ext cx="68294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005CAB"/>
                </a:solidFill>
                <a:latin typeface="+mj-lt"/>
                <a:ea typeface="+mj-ea"/>
                <a:cs typeface="+mj-cs"/>
              </a:rPr>
              <a:t>Optical Cross-talk Amplification</a:t>
            </a:r>
            <a:endParaRPr lang="it-IT" sz="3200" b="1" dirty="0" smtClean="0">
              <a:solidFill>
                <a:srgbClr val="005CAB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5966" y="969506"/>
            <a:ext cx="8730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spcBef>
                <a:spcPts val="1200"/>
              </a:spcBef>
              <a:buNone/>
            </a:pPr>
            <a:r>
              <a:rPr lang="en-US" sz="2400" dirty="0" smtClean="0"/>
              <a:t>The scintillator </a:t>
            </a:r>
            <a:r>
              <a:rPr lang="en-US" sz="2400" dirty="0" smtClean="0">
                <a:solidFill>
                  <a:srgbClr val="00B050"/>
                </a:solidFill>
              </a:rPr>
              <a:t>reflects the photons emitted by the hot carriers </a:t>
            </a:r>
            <a:r>
              <a:rPr lang="en-US" sz="2400" dirty="0" smtClean="0"/>
              <a:t>during the avalanche.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9" name="Picture 12" descr="C:\Users\gola\Documents\AA_Poster_Nss_2012\Figure\Optical Cross-talk - Scintillatore - v2.e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00598" y="1800503"/>
            <a:ext cx="3980988" cy="363262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25966" y="5602946"/>
            <a:ext cx="8730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spcBef>
                <a:spcPts val="1200"/>
              </a:spcBef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Increase in the collection efficiency </a:t>
            </a:r>
            <a:r>
              <a:rPr lang="en-US" sz="2400" dirty="0" smtClean="0"/>
              <a:t>of the </a:t>
            </a:r>
            <a:r>
              <a:rPr lang="en-US" sz="2400" dirty="0"/>
              <a:t>optical cross-talk </a:t>
            </a:r>
            <a:r>
              <a:rPr lang="en-US" sz="2400" dirty="0" smtClean="0"/>
              <a:t>photons.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430948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6959143" y="6379265"/>
            <a:ext cx="1917757" cy="484887"/>
          </a:xfrm>
        </p:spPr>
        <p:txBody>
          <a:bodyPr/>
          <a:lstStyle/>
          <a:p>
            <a:r>
              <a:rPr lang="it-IT" dirty="0" smtClean="0"/>
              <a:t> </a:t>
            </a:r>
            <a:fld id="{140F7E92-D3EC-4C3B-BFB3-4980EA2FF51D}" type="slidenum">
              <a:rPr lang="it-IT" smtClean="0">
                <a:solidFill>
                  <a:srgbClr val="005CAB"/>
                </a:solidFill>
              </a:rPr>
              <a:pPr/>
              <a:t>21</a:t>
            </a:fld>
            <a:endParaRPr lang="it-IT" dirty="0">
              <a:solidFill>
                <a:srgbClr val="005CAB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5966" y="217831"/>
            <a:ext cx="881803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rgbClr val="005CAB"/>
                </a:solidFill>
              </a:rPr>
              <a:t>Reverse SiPM Current</a:t>
            </a:r>
            <a:endParaRPr lang="it-IT" sz="3200" b="1" dirty="0">
              <a:solidFill>
                <a:srgbClr val="005CAB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5966" y="969506"/>
            <a:ext cx="87302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spcBef>
                <a:spcPts val="1200"/>
              </a:spcBef>
              <a:buNone/>
            </a:pPr>
            <a:r>
              <a:rPr lang="en-US" sz="2000" dirty="0" smtClean="0"/>
              <a:t>The phenomenon can be </a:t>
            </a:r>
            <a:r>
              <a:rPr lang="en-US" sz="2000" dirty="0" smtClean="0">
                <a:solidFill>
                  <a:srgbClr val="FF0000"/>
                </a:solidFill>
              </a:rPr>
              <a:t>easily observed from the reverse current </a:t>
            </a:r>
            <a:r>
              <a:rPr lang="en-US" sz="2000" dirty="0" smtClean="0"/>
              <a:t>of the device, measured with and without the scintillator.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7" name="Picture 14" descr="\\loki\gola\Grafici_Poster_NSS_2012\IVrev_Sublima_2x2_50um.e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5966" y="1677392"/>
            <a:ext cx="6062049" cy="428375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25966" y="5924339"/>
            <a:ext cx="87302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spcBef>
                <a:spcPts val="1200"/>
              </a:spcBef>
              <a:buNone/>
            </a:pPr>
            <a:r>
              <a:rPr lang="en-US" sz="2000" dirty="0" smtClean="0"/>
              <a:t>The </a:t>
            </a:r>
            <a:r>
              <a:rPr lang="en-US" sz="2000" dirty="0" smtClean="0">
                <a:solidFill>
                  <a:srgbClr val="00B050"/>
                </a:solidFill>
              </a:rPr>
              <a:t>current increase is larger for the shorter scintillator</a:t>
            </a:r>
            <a:r>
              <a:rPr lang="en-US" sz="2000" dirty="0" smtClean="0"/>
              <a:t>.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17548" y="1782736"/>
            <a:ext cx="2753190" cy="1323439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3 cases:</a:t>
            </a:r>
          </a:p>
          <a:p>
            <a:pPr marL="342900" indent="-342900">
              <a:buFontTx/>
              <a:buChar char="-"/>
            </a:pPr>
            <a:r>
              <a:rPr lang="en-US" sz="2000" b="1" dirty="0" smtClean="0">
                <a:solidFill>
                  <a:srgbClr val="FF0000"/>
                </a:solidFill>
              </a:rPr>
              <a:t>No scintillator</a:t>
            </a:r>
          </a:p>
          <a:p>
            <a:pPr marL="342900" indent="-342900">
              <a:buFontTx/>
              <a:buChar char="-"/>
            </a:pPr>
            <a:r>
              <a:rPr lang="en-US" sz="2000" b="1" dirty="0" smtClean="0">
                <a:solidFill>
                  <a:srgbClr val="FF0000"/>
                </a:solidFill>
              </a:rPr>
              <a:t>2x2x2 mm</a:t>
            </a:r>
            <a:r>
              <a:rPr lang="en-US" sz="2000" b="1" baseline="30000" dirty="0" smtClean="0">
                <a:solidFill>
                  <a:srgbClr val="FF0000"/>
                </a:solidFill>
              </a:rPr>
              <a:t>3</a:t>
            </a:r>
            <a:r>
              <a:rPr lang="en-US" sz="2000" b="1" dirty="0" smtClean="0">
                <a:solidFill>
                  <a:srgbClr val="FF0000"/>
                </a:solidFill>
              </a:rPr>
              <a:t> LYSO</a:t>
            </a:r>
          </a:p>
          <a:p>
            <a:pPr marL="342900" indent="-342900">
              <a:buFontTx/>
              <a:buChar char="-"/>
            </a:pPr>
            <a:r>
              <a:rPr lang="en-US" sz="2000" b="1" dirty="0" smtClean="0">
                <a:solidFill>
                  <a:srgbClr val="FF0000"/>
                </a:solidFill>
              </a:rPr>
              <a:t>2x2x10 </a:t>
            </a:r>
            <a:r>
              <a:rPr lang="en-US" sz="2000" b="1" dirty="0">
                <a:solidFill>
                  <a:srgbClr val="FF0000"/>
                </a:solidFill>
              </a:rPr>
              <a:t>mm</a:t>
            </a:r>
            <a:r>
              <a:rPr lang="en-US" sz="2000" b="1" baseline="30000" dirty="0">
                <a:solidFill>
                  <a:srgbClr val="FF0000"/>
                </a:solidFill>
              </a:rPr>
              <a:t>3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LYSO</a:t>
            </a:r>
            <a:endParaRPr lang="it-IT" sz="20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17549" y="3363886"/>
            <a:ext cx="2753190" cy="707886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3 temperatures: 20°C, 0°C, -20°C</a:t>
            </a:r>
            <a:endParaRPr lang="it-IT" sz="2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468090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7" descr="\\loki\gola\Grafici_Poster_NSS_2012\Gamma_coeff_2mm_and_10mm_scint.e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" y="2185700"/>
            <a:ext cx="4785360" cy="4269765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6959143" y="6379265"/>
            <a:ext cx="1917757" cy="484887"/>
          </a:xfrm>
        </p:spPr>
        <p:txBody>
          <a:bodyPr/>
          <a:lstStyle/>
          <a:p>
            <a:r>
              <a:rPr lang="it-IT" dirty="0" smtClean="0"/>
              <a:t> </a:t>
            </a:r>
            <a:fld id="{140F7E92-D3EC-4C3B-BFB3-4980EA2FF51D}" type="slidenum">
              <a:rPr lang="it-IT" smtClean="0">
                <a:solidFill>
                  <a:srgbClr val="005CAB"/>
                </a:solidFill>
              </a:rPr>
              <a:pPr/>
              <a:t>22</a:t>
            </a:fld>
            <a:endParaRPr lang="it-IT" dirty="0">
              <a:solidFill>
                <a:srgbClr val="005CAB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5966" y="217831"/>
            <a:ext cx="881803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005CAB"/>
                </a:solidFill>
                <a:latin typeface="+mj-lt"/>
                <a:ea typeface="+mj-ea"/>
                <a:cs typeface="+mj-cs"/>
              </a:rPr>
              <a:t>DCR amplification</a:t>
            </a:r>
            <a:endParaRPr lang="it-IT" sz="3200" b="1" dirty="0" smtClean="0">
              <a:solidFill>
                <a:srgbClr val="005CAB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6700" y="969506"/>
            <a:ext cx="88773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spcBef>
                <a:spcPts val="1200"/>
              </a:spcBef>
              <a:buNone/>
            </a:pPr>
            <a:r>
              <a:rPr lang="en-US" sz="2000" dirty="0" smtClean="0"/>
              <a:t>It is possible to define a </a:t>
            </a:r>
            <a:r>
              <a:rPr lang="en-US" sz="2000" dirty="0" smtClean="0">
                <a:solidFill>
                  <a:srgbClr val="FF0000"/>
                </a:solidFill>
              </a:rPr>
              <a:t>DCR amplification coefficient </a:t>
            </a:r>
            <a:r>
              <a:rPr lang="en-US" sz="2000" dirty="0" smtClean="0"/>
              <a:t>due to the </a:t>
            </a:r>
            <a:r>
              <a:rPr lang="en-US" sz="2000" dirty="0" smtClean="0">
                <a:solidFill>
                  <a:srgbClr val="00B050"/>
                </a:solidFill>
              </a:rPr>
              <a:t>scintillator enhanced cross-talk</a:t>
            </a:r>
            <a:r>
              <a:rPr lang="en-US" sz="2000" dirty="0" smtClean="0"/>
              <a:t>.</a:t>
            </a:r>
            <a:endParaRPr lang="en-US" sz="2000" dirty="0">
              <a:solidFill>
                <a:srgbClr val="FF0000"/>
              </a:solidFill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1144276"/>
              </p:ext>
            </p:extLst>
          </p:nvPr>
        </p:nvGraphicFramePr>
        <p:xfrm>
          <a:off x="2834214" y="1555534"/>
          <a:ext cx="3801537" cy="752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0" name="Equazione" r:id="rId5" imgW="2184120" imgH="431640" progId="Equation.3">
                  <p:embed/>
                </p:oleObj>
              </mc:Choice>
              <mc:Fallback>
                <p:oleObj name="Equazione" r:id="rId5" imgW="21841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4214" y="1555534"/>
                        <a:ext cx="3801537" cy="7520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5192630" y="2517468"/>
            <a:ext cx="368427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  <a:buClr>
                <a:srgbClr val="D34817"/>
              </a:buClr>
              <a:buSzPct val="85000"/>
            </a:pPr>
            <a:r>
              <a:rPr lang="en-US" sz="2000" dirty="0" smtClean="0">
                <a:solidFill>
                  <a:prstClr val="black"/>
                </a:solidFill>
              </a:rPr>
              <a:t>There is no amplification if the LYSO </a:t>
            </a:r>
            <a:r>
              <a:rPr lang="en-US" sz="2000" dirty="0" smtClean="0">
                <a:solidFill>
                  <a:srgbClr val="00B050"/>
                </a:solidFill>
              </a:rPr>
              <a:t>top face is covered with black paint</a:t>
            </a:r>
            <a:r>
              <a:rPr lang="en-US" sz="2000" dirty="0" smtClean="0">
                <a:solidFill>
                  <a:prstClr val="black"/>
                </a:solidFill>
              </a:rPr>
              <a:t>.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753100" y="4143982"/>
            <a:ext cx="2819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  <a:buClr>
                <a:srgbClr val="D34817"/>
              </a:buClr>
              <a:buSzPct val="85000"/>
            </a:pPr>
            <a:r>
              <a:rPr lang="en-US" sz="2800" dirty="0" smtClean="0">
                <a:solidFill>
                  <a:srgbClr val="FF0000"/>
                </a:solidFill>
              </a:rPr>
              <a:t>Extremely high values!</a:t>
            </a:r>
            <a:endParaRPr lang="en-US" sz="2800" dirty="0">
              <a:solidFill>
                <a:srgbClr val="FF000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 bwMode="auto">
          <a:xfrm flipH="1" flipV="1">
            <a:off x="3712846" y="3025299"/>
            <a:ext cx="2040254" cy="134790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Straight Arrow Connector 16"/>
          <p:cNvCxnSpPr>
            <a:stCxn id="16" idx="1"/>
          </p:cNvCxnSpPr>
          <p:nvPr/>
        </p:nvCxnSpPr>
        <p:spPr bwMode="auto">
          <a:xfrm flipH="1">
            <a:off x="3916682" y="4621036"/>
            <a:ext cx="1836418" cy="47705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2" name="Rectangle 21"/>
          <p:cNvSpPr/>
          <p:nvPr/>
        </p:nvSpPr>
        <p:spPr>
          <a:xfrm>
            <a:off x="5753100" y="5090948"/>
            <a:ext cx="2819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  <a:buClr>
                <a:srgbClr val="D34817"/>
              </a:buClr>
              <a:buSzPct val="85000"/>
            </a:pPr>
            <a:r>
              <a:rPr lang="en-US" sz="2400" dirty="0" smtClean="0"/>
              <a:t>The process rapidly </a:t>
            </a:r>
            <a:r>
              <a:rPr lang="en-US" sz="2400" dirty="0" smtClean="0">
                <a:solidFill>
                  <a:srgbClr val="FF00FF"/>
                </a:solidFill>
              </a:rPr>
              <a:t>diverges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29261459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8" descr="\\loki\gola\Grafici_Poster_NSS_2012\CRT_Sublima_W15_2x2_50um_with_Gamma.e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5966" y="1573186"/>
            <a:ext cx="5960534" cy="4219240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6959143" y="6379265"/>
            <a:ext cx="1917757" cy="484887"/>
          </a:xfrm>
        </p:spPr>
        <p:txBody>
          <a:bodyPr/>
          <a:lstStyle/>
          <a:p>
            <a:r>
              <a:rPr lang="it-IT" dirty="0" smtClean="0"/>
              <a:t> </a:t>
            </a:r>
            <a:fld id="{140F7E92-D3EC-4C3B-BFB3-4980EA2FF51D}" type="slidenum">
              <a:rPr lang="it-IT" smtClean="0">
                <a:solidFill>
                  <a:srgbClr val="005CAB"/>
                </a:solidFill>
              </a:rPr>
              <a:pPr/>
              <a:t>23</a:t>
            </a:fld>
            <a:endParaRPr lang="it-IT" dirty="0">
              <a:solidFill>
                <a:srgbClr val="005CAB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5966" y="217831"/>
            <a:ext cx="881803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005CAB"/>
                </a:solidFill>
                <a:latin typeface="+mj-lt"/>
                <a:ea typeface="+mj-ea"/>
                <a:cs typeface="+mj-cs"/>
              </a:rPr>
              <a:t>Correlation with Timing</a:t>
            </a:r>
            <a:endParaRPr lang="it-IT" sz="3200" b="1" dirty="0" smtClean="0">
              <a:solidFill>
                <a:srgbClr val="005CAB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5966" y="969506"/>
            <a:ext cx="87302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spcBef>
                <a:spcPts val="1200"/>
              </a:spcBef>
              <a:buNone/>
            </a:pPr>
            <a:r>
              <a:rPr lang="en-US" sz="2200" dirty="0" smtClean="0"/>
              <a:t>The </a:t>
            </a:r>
            <a:r>
              <a:rPr lang="el-GR" sz="2200" dirty="0" smtClean="0"/>
              <a:t>γ</a:t>
            </a:r>
            <a:r>
              <a:rPr lang="it-IT" sz="2200" dirty="0" smtClean="0"/>
              <a:t> </a:t>
            </a:r>
            <a:r>
              <a:rPr lang="en-US" sz="2200" dirty="0" smtClean="0"/>
              <a:t>coefficient shows an </a:t>
            </a:r>
            <a:r>
              <a:rPr lang="en-US" sz="2200" dirty="0" smtClean="0">
                <a:solidFill>
                  <a:srgbClr val="00B050"/>
                </a:solidFill>
              </a:rPr>
              <a:t>almost perfect correlation with the CRT</a:t>
            </a:r>
            <a:r>
              <a:rPr lang="en-US" sz="2200" dirty="0" smtClean="0"/>
              <a:t>.</a:t>
            </a:r>
            <a:endParaRPr lang="en-US" sz="22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62675" y="2113768"/>
            <a:ext cx="2783577" cy="1015663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dirty="0"/>
              <a:t>The PZ filter can </a:t>
            </a:r>
            <a:r>
              <a:rPr lang="en-US" sz="2000" dirty="0">
                <a:solidFill>
                  <a:srgbClr val="FF0000"/>
                </a:solidFill>
              </a:rPr>
              <a:t>no longer compensate for the detector noise</a:t>
            </a:r>
            <a:r>
              <a:rPr lang="en-US" sz="2000" dirty="0"/>
              <a:t>. </a:t>
            </a:r>
            <a:endParaRPr lang="it-IT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6162675" y="3842806"/>
            <a:ext cx="2783577" cy="1015663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Reduction of the effective </a:t>
            </a:r>
            <a:r>
              <a:rPr lang="en-US" sz="2000" dirty="0" smtClean="0">
                <a:solidFill>
                  <a:srgbClr val="FF0000"/>
                </a:solidFill>
              </a:rPr>
              <a:t>PDE</a:t>
            </a:r>
            <a:r>
              <a:rPr lang="en-US" sz="2000" dirty="0" smtClean="0"/>
              <a:t>, due to cells busy with DCR.</a:t>
            </a:r>
            <a:endParaRPr lang="it-IT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4057650" y="5902121"/>
            <a:ext cx="49985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r">
              <a:spcBef>
                <a:spcPts val="1200"/>
              </a:spcBef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Basically, the SiPM stops working.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5" name="Down Arrow 4"/>
          <p:cNvSpPr/>
          <p:nvPr/>
        </p:nvSpPr>
        <p:spPr bwMode="auto">
          <a:xfrm>
            <a:off x="7124700" y="5165982"/>
            <a:ext cx="647700" cy="428625"/>
          </a:xfrm>
          <a:prstGeom prst="downArrow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4639534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6959143" y="6379265"/>
            <a:ext cx="1917757" cy="484887"/>
          </a:xfrm>
        </p:spPr>
        <p:txBody>
          <a:bodyPr/>
          <a:lstStyle/>
          <a:p>
            <a:r>
              <a:rPr lang="it-IT" dirty="0" smtClean="0"/>
              <a:t> </a:t>
            </a:r>
            <a:fld id="{140F7E92-D3EC-4C3B-BFB3-4980EA2FF51D}" type="slidenum">
              <a:rPr lang="it-IT" smtClean="0">
                <a:solidFill>
                  <a:srgbClr val="005CAB"/>
                </a:solidFill>
              </a:rPr>
              <a:pPr/>
              <a:t>24</a:t>
            </a:fld>
            <a:endParaRPr lang="it-IT" dirty="0">
              <a:solidFill>
                <a:srgbClr val="005CAB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5966" y="217831"/>
            <a:ext cx="881803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005CAB"/>
                </a:solidFill>
                <a:latin typeface="+mj-lt"/>
                <a:ea typeface="+mj-ea"/>
                <a:cs typeface="+mj-cs"/>
              </a:rPr>
              <a:t>Possible Solutions</a:t>
            </a:r>
            <a:endParaRPr lang="it-IT" sz="3200" b="1" dirty="0" smtClean="0">
              <a:solidFill>
                <a:srgbClr val="005CAB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5966" y="969506"/>
            <a:ext cx="87302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spcBef>
                <a:spcPts val="1200"/>
              </a:spcBef>
              <a:buNone/>
            </a:pPr>
            <a:r>
              <a:rPr lang="en-US" sz="2200" dirty="0" smtClean="0"/>
              <a:t>For reaching higher over-voltage and PDE, it is </a:t>
            </a:r>
            <a:r>
              <a:rPr lang="en-US" sz="2200" dirty="0" smtClean="0">
                <a:solidFill>
                  <a:srgbClr val="00B050"/>
                </a:solidFill>
              </a:rPr>
              <a:t>necessary to reduce the amount of cross-talk</a:t>
            </a:r>
            <a:r>
              <a:rPr lang="en-US" sz="2200" dirty="0" smtClean="0"/>
              <a:t>:</a:t>
            </a:r>
          </a:p>
        </p:txBody>
      </p:sp>
      <p:sp>
        <p:nvSpPr>
          <p:cNvPr id="4" name="Rectangle 3"/>
          <p:cNvSpPr/>
          <p:nvPr/>
        </p:nvSpPr>
        <p:spPr>
          <a:xfrm>
            <a:off x="325967" y="1918156"/>
            <a:ext cx="8730252" cy="3586323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342900" lvl="0" indent="-342900">
              <a:spcBef>
                <a:spcPts val="1200"/>
              </a:spcBef>
              <a:buFontTx/>
              <a:buChar char="-"/>
            </a:pPr>
            <a:r>
              <a:rPr lang="en-US" sz="2200" dirty="0" smtClean="0">
                <a:solidFill>
                  <a:srgbClr val="FF0000"/>
                </a:solidFill>
              </a:rPr>
              <a:t>Color filters in the scintillator</a:t>
            </a:r>
          </a:p>
          <a:p>
            <a:pPr marL="800100" lvl="1" indent="-342900">
              <a:spcBef>
                <a:spcPts val="1200"/>
              </a:spcBef>
              <a:buFontTx/>
              <a:buChar char="-"/>
            </a:pPr>
            <a:r>
              <a:rPr lang="en-US" sz="2200" dirty="0" smtClean="0"/>
              <a:t>Suppression of external cross-talk</a:t>
            </a:r>
          </a:p>
          <a:p>
            <a:pPr marL="342900" lvl="0" indent="-342900">
              <a:spcBef>
                <a:spcPts val="1200"/>
              </a:spcBef>
              <a:buFontTx/>
              <a:buChar char="-"/>
            </a:pPr>
            <a:r>
              <a:rPr lang="en-US" sz="2200" dirty="0" smtClean="0">
                <a:solidFill>
                  <a:srgbClr val="FF0000"/>
                </a:solidFill>
              </a:rPr>
              <a:t>Optical Trenches and Double Junction</a:t>
            </a:r>
          </a:p>
          <a:p>
            <a:pPr marL="800100" lvl="1" indent="-342900">
              <a:spcBef>
                <a:spcPts val="1200"/>
              </a:spcBef>
              <a:buFontTx/>
              <a:buChar char="-"/>
            </a:pPr>
            <a:r>
              <a:rPr lang="en-US" sz="2200" dirty="0" smtClean="0"/>
              <a:t>Suppression of internal cross-talk (total CT is determined by both internal and external components)</a:t>
            </a:r>
            <a:endParaRPr lang="en-US" sz="2200" dirty="0"/>
          </a:p>
          <a:p>
            <a:pPr marL="342900" lvl="0" indent="-342900">
              <a:spcBef>
                <a:spcPts val="1200"/>
              </a:spcBef>
              <a:buFontTx/>
              <a:buChar char="-"/>
            </a:pPr>
            <a:r>
              <a:rPr lang="en-US" sz="2200" dirty="0" smtClean="0">
                <a:solidFill>
                  <a:srgbClr val="FF0000"/>
                </a:solidFill>
              </a:rPr>
              <a:t>Smaller cells with smaller gain but same fill-factor</a:t>
            </a:r>
          </a:p>
          <a:p>
            <a:pPr marL="800100" lvl="1" indent="-342900">
              <a:spcBef>
                <a:spcPts val="1200"/>
              </a:spcBef>
              <a:buFontTx/>
              <a:buChar char="-"/>
            </a:pPr>
            <a:r>
              <a:rPr lang="en-US" sz="2200" dirty="0" smtClean="0"/>
              <a:t>Updated fabrication technology and cell-edge layout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171831304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it-IT" dirty="0" smtClean="0"/>
              <a:t> </a:t>
            </a:r>
            <a:fld id="{140F7E92-D3EC-4C3B-BFB3-4980EA2FF51D}" type="slidenum">
              <a:rPr lang="it-IT" smtClean="0">
                <a:solidFill>
                  <a:srgbClr val="005CAB"/>
                </a:solidFill>
              </a:rPr>
              <a:pPr/>
              <a:t>25</a:t>
            </a:fld>
            <a:endParaRPr lang="it-IT" dirty="0">
              <a:solidFill>
                <a:srgbClr val="005CAB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32922" y="209364"/>
            <a:ext cx="677150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005CAB"/>
                </a:solidFill>
                <a:latin typeface="+mj-lt"/>
                <a:ea typeface="+mj-ea"/>
                <a:cs typeface="+mj-cs"/>
              </a:rPr>
              <a:t>Conclusion</a:t>
            </a:r>
            <a:endParaRPr lang="it-IT" sz="3200" b="1" dirty="0" smtClean="0">
              <a:solidFill>
                <a:srgbClr val="005CAB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0797" y="3715738"/>
            <a:ext cx="8121426" cy="113624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2200" dirty="0" smtClean="0"/>
              <a:t>Once the effects of the DCR are removed, we can observe a </a:t>
            </a:r>
            <a:r>
              <a:rPr lang="en-US" sz="2200" dirty="0" smtClean="0">
                <a:solidFill>
                  <a:srgbClr val="FF0000"/>
                </a:solidFill>
              </a:rPr>
              <a:t>different phenomenon, limiting the timing resolution of the SiPM</a:t>
            </a:r>
            <a:r>
              <a:rPr lang="en-US" sz="2200" dirty="0" smtClean="0"/>
              <a:t>, related to the </a:t>
            </a:r>
            <a:r>
              <a:rPr lang="en-US" sz="2200" dirty="0" smtClean="0">
                <a:solidFill>
                  <a:srgbClr val="00B050"/>
                </a:solidFill>
              </a:rPr>
              <a:t>optical cross-talk, increased by the scintillator</a:t>
            </a:r>
            <a:r>
              <a:rPr lang="en-US" sz="2200" dirty="0" smtClean="0"/>
              <a:t>.</a:t>
            </a:r>
            <a:endParaRPr lang="it-IT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465871" y="1198081"/>
            <a:ext cx="8450323" cy="9964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2200" dirty="0" smtClean="0"/>
              <a:t>We have demonstrated that the </a:t>
            </a:r>
            <a:r>
              <a:rPr lang="en-US" sz="2200" dirty="0" smtClean="0">
                <a:solidFill>
                  <a:srgbClr val="FF0000"/>
                </a:solidFill>
              </a:rPr>
              <a:t>effect of dark noise </a:t>
            </a:r>
            <a:r>
              <a:rPr lang="en-US" sz="2200" dirty="0" smtClean="0"/>
              <a:t>on timing measurements with SiPM coupled to LYSO crystal </a:t>
            </a:r>
            <a:r>
              <a:rPr lang="en-US" sz="2200" dirty="0" smtClean="0">
                <a:solidFill>
                  <a:srgbClr val="FF0000"/>
                </a:solidFill>
              </a:rPr>
              <a:t>can be largely compensated</a:t>
            </a:r>
            <a:r>
              <a:rPr lang="en-US" sz="2200" dirty="0" smtClean="0"/>
              <a:t>.</a:t>
            </a:r>
            <a:endParaRPr lang="it-IT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433075" y="2458750"/>
            <a:ext cx="8129148" cy="83520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2200" dirty="0" smtClean="0"/>
              <a:t>The baseline compensation can be implemented with a simple, </a:t>
            </a:r>
            <a:r>
              <a:rPr lang="en-US" sz="2200" dirty="0" smtClean="0">
                <a:solidFill>
                  <a:srgbClr val="00B050"/>
                </a:solidFill>
              </a:rPr>
              <a:t>ASIC compatible, analog circuit</a:t>
            </a:r>
            <a:r>
              <a:rPr lang="en-US" sz="2200" dirty="0" smtClean="0"/>
              <a:t>.</a:t>
            </a:r>
            <a:endParaRPr lang="it-IT" sz="2200" dirty="0"/>
          </a:p>
        </p:txBody>
      </p:sp>
      <p:sp>
        <p:nvSpPr>
          <p:cNvPr id="10" name="TextBox 9"/>
          <p:cNvSpPr txBox="1"/>
          <p:nvPr/>
        </p:nvSpPr>
        <p:spPr>
          <a:xfrm>
            <a:off x="440797" y="5142533"/>
            <a:ext cx="8121426" cy="82166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2200" dirty="0" smtClean="0"/>
              <a:t>Possible solutions are under investigation, however the </a:t>
            </a:r>
            <a:r>
              <a:rPr lang="en-US" sz="2200" dirty="0" smtClean="0">
                <a:solidFill>
                  <a:srgbClr val="FF0000"/>
                </a:solidFill>
              </a:rPr>
              <a:t>HD technology</a:t>
            </a:r>
            <a:r>
              <a:rPr lang="en-US" sz="2200" dirty="0" smtClean="0"/>
              <a:t> seems a </a:t>
            </a:r>
            <a:r>
              <a:rPr lang="en-US" sz="2200" dirty="0" smtClean="0">
                <a:solidFill>
                  <a:srgbClr val="FF0000"/>
                </a:solidFill>
              </a:rPr>
              <a:t>very promising option</a:t>
            </a:r>
            <a:r>
              <a:rPr lang="en-US" sz="2200" dirty="0" smtClean="0"/>
              <a:t>.</a:t>
            </a:r>
            <a:endParaRPr lang="it-IT" sz="22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it-IT" smtClean="0"/>
              <a:t> </a:t>
            </a:r>
            <a:fld id="{140F7E92-D3EC-4C3B-BFB3-4980EA2FF51D}" type="slidenum">
              <a:rPr lang="it-IT" smtClean="0">
                <a:solidFill>
                  <a:srgbClr val="005CAB"/>
                </a:solidFill>
              </a:rPr>
              <a:pPr/>
              <a:t>26</a:t>
            </a:fld>
            <a:endParaRPr lang="it-IT">
              <a:solidFill>
                <a:srgbClr val="005CAB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32922" y="336689"/>
            <a:ext cx="677150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005CAB"/>
                </a:solidFill>
                <a:latin typeface="+mj-lt"/>
                <a:ea typeface="+mj-ea"/>
                <a:cs typeface="+mj-cs"/>
              </a:rPr>
              <a:t>Acknowledgments</a:t>
            </a:r>
            <a:endParaRPr lang="it-IT" sz="3200" b="1" dirty="0" smtClean="0">
              <a:solidFill>
                <a:srgbClr val="005CAB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1803" y="1851949"/>
            <a:ext cx="38731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HyperImage</a:t>
            </a:r>
            <a:r>
              <a:rPr lang="en-US" sz="3200" dirty="0" smtClean="0"/>
              <a:t> project </a:t>
            </a:r>
            <a:endParaRPr lang="it-IT" sz="3200" dirty="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8488" y="1386249"/>
            <a:ext cx="209550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8774" y="3040643"/>
            <a:ext cx="21812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823731" y="3323863"/>
            <a:ext cx="34209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SUBLIMA project </a:t>
            </a:r>
            <a:endParaRPr lang="it-IT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844951" y="4977114"/>
            <a:ext cx="57198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FBK-INFN MEMS2 agreement</a:t>
            </a:r>
            <a:endParaRPr lang="it-IT" sz="32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it-IT" smtClean="0"/>
              <a:t> </a:t>
            </a:r>
            <a:fld id="{140F7E92-D3EC-4C3B-BFB3-4980EA2FF51D}" type="slidenum">
              <a:rPr lang="it-IT" smtClean="0">
                <a:solidFill>
                  <a:srgbClr val="005CAB"/>
                </a:solidFill>
              </a:rPr>
              <a:pPr/>
              <a:t>27</a:t>
            </a:fld>
            <a:endParaRPr lang="it-IT">
              <a:solidFill>
                <a:srgbClr val="005CAB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58533" y="2658533"/>
            <a:ext cx="38555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Back-up slides</a:t>
            </a:r>
            <a:endParaRPr lang="it-IT" sz="44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it-IT" dirty="0" smtClean="0"/>
              <a:t> </a:t>
            </a:r>
            <a:fld id="{140F7E92-D3EC-4C3B-BFB3-4980EA2FF51D}" type="slidenum">
              <a:rPr lang="it-IT" smtClean="0">
                <a:solidFill>
                  <a:srgbClr val="005CAB"/>
                </a:solidFill>
              </a:rPr>
              <a:pPr/>
              <a:t>28</a:t>
            </a:fld>
            <a:endParaRPr lang="it-IT" dirty="0">
              <a:solidFill>
                <a:srgbClr val="005CAB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36622" y="1030140"/>
            <a:ext cx="5783692" cy="4745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005CAB"/>
                </a:solidFill>
                <a:latin typeface="+mj-lt"/>
                <a:ea typeface="+mj-ea"/>
                <a:cs typeface="+mj-cs"/>
              </a:rPr>
              <a:t>In the next slides:  </a:t>
            </a:r>
          </a:p>
          <a:p>
            <a:pPr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3200" b="1" dirty="0" smtClean="0">
                <a:solidFill>
                  <a:srgbClr val="005CAB"/>
                </a:solidFill>
                <a:latin typeface="+mj-lt"/>
                <a:ea typeface="+mj-ea"/>
                <a:cs typeface="+mj-cs"/>
              </a:rPr>
              <a:t>  CRT </a:t>
            </a:r>
            <a:r>
              <a:rPr lang="en-US" sz="3200" b="1" dirty="0" err="1" smtClean="0">
                <a:solidFill>
                  <a:srgbClr val="005CAB"/>
                </a:solidFill>
                <a:latin typeface="+mj-lt"/>
                <a:ea typeface="+mj-ea"/>
                <a:cs typeface="+mj-cs"/>
              </a:rPr>
              <a:t>vs</a:t>
            </a:r>
            <a:r>
              <a:rPr lang="en-US" sz="3200" b="1" dirty="0" smtClean="0">
                <a:solidFill>
                  <a:srgbClr val="005CAB"/>
                </a:solidFill>
                <a:latin typeface="+mj-lt"/>
                <a:ea typeface="+mj-ea"/>
                <a:cs typeface="+mj-cs"/>
              </a:rPr>
              <a:t> Temperature</a:t>
            </a:r>
          </a:p>
          <a:p>
            <a:pPr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3200" b="1" dirty="0" smtClean="0">
                <a:solidFill>
                  <a:srgbClr val="005CAB"/>
                </a:solidFill>
                <a:latin typeface="+mj-lt"/>
                <a:ea typeface="+mj-ea"/>
                <a:cs typeface="+mj-cs"/>
              </a:rPr>
              <a:t>  Threshold level</a:t>
            </a:r>
          </a:p>
          <a:p>
            <a:pPr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3200" b="1" dirty="0" smtClean="0">
                <a:solidFill>
                  <a:srgbClr val="005CAB"/>
                </a:solidFill>
                <a:latin typeface="+mj-lt"/>
                <a:ea typeface="+mj-ea"/>
                <a:cs typeface="+mj-cs"/>
              </a:rPr>
              <a:t>  crystal height</a:t>
            </a:r>
          </a:p>
          <a:p>
            <a:pPr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3200" b="1" dirty="0" smtClean="0">
                <a:solidFill>
                  <a:srgbClr val="005CAB"/>
                </a:solidFill>
                <a:latin typeface="+mj-lt"/>
                <a:ea typeface="+mj-ea"/>
                <a:cs typeface="+mj-cs"/>
              </a:rPr>
              <a:t>   SiPM size</a:t>
            </a:r>
            <a:endParaRPr lang="it-IT" sz="3200" b="1" dirty="0" smtClean="0">
              <a:solidFill>
                <a:srgbClr val="005CAB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215351415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457" y="1007917"/>
            <a:ext cx="3861099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84748" y="1012680"/>
            <a:ext cx="3869604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6832611" y="6411381"/>
            <a:ext cx="1905000" cy="457200"/>
          </a:xfrm>
        </p:spPr>
        <p:txBody>
          <a:bodyPr/>
          <a:lstStyle/>
          <a:p>
            <a:r>
              <a:rPr lang="it-IT" smtClean="0"/>
              <a:t> </a:t>
            </a:r>
            <a:fld id="{140F7E92-D3EC-4C3B-BFB3-4980EA2FF51D}" type="slidenum">
              <a:rPr lang="it-IT" smtClean="0">
                <a:solidFill>
                  <a:srgbClr val="005CAB"/>
                </a:solidFill>
              </a:rPr>
              <a:pPr/>
              <a:t>29</a:t>
            </a:fld>
            <a:endParaRPr lang="it-IT">
              <a:solidFill>
                <a:srgbClr val="005CAB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34530" y="141634"/>
            <a:ext cx="677150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005CAB"/>
                </a:solidFill>
                <a:latin typeface="+mj-lt"/>
                <a:ea typeface="+mj-ea"/>
                <a:cs typeface="+mj-cs"/>
              </a:rPr>
              <a:t>Optimum Threshold level</a:t>
            </a:r>
            <a:endParaRPr lang="it-IT" sz="2800" b="1" dirty="0" smtClean="0">
              <a:solidFill>
                <a:srgbClr val="005CAB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01591" y="1576084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0C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87294" y="841168"/>
            <a:ext cx="902811" cy="523220"/>
          </a:xfrm>
          <a:prstGeom prst="rect">
            <a:avLst/>
          </a:prstGeom>
          <a:solidFill>
            <a:schemeClr val="bg1">
              <a:lumMod val="6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LED</a:t>
            </a:r>
            <a:endParaRPr lang="it-IT" sz="2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535006" y="790527"/>
            <a:ext cx="1162498" cy="523220"/>
          </a:xfrm>
          <a:prstGeom prst="rect">
            <a:avLst/>
          </a:prstGeom>
          <a:solidFill>
            <a:schemeClr val="bg1">
              <a:lumMod val="6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DLED</a:t>
            </a:r>
            <a:endParaRPr lang="it-IT" sz="2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353302" y="1495168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20C</a:t>
            </a:r>
            <a:endParaRPr lang="it-IT" b="1" dirty="0">
              <a:solidFill>
                <a:srgbClr val="0070C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59342" y="2189970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-20C</a:t>
            </a:r>
            <a:endParaRPr lang="it-IT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181277" y="1974338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0C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596218" y="1884741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20C</a:t>
            </a:r>
            <a:endParaRPr lang="it-IT" b="1" dirty="0">
              <a:solidFill>
                <a:srgbClr val="0070C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231675" y="2834189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-20C</a:t>
            </a:r>
            <a:endParaRPr lang="it-IT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367605" y="661548"/>
            <a:ext cx="2238113" cy="830997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Detector cube</a:t>
            </a:r>
          </a:p>
          <a:p>
            <a:pPr algn="just"/>
            <a:r>
              <a:rPr lang="en-US" sz="2400" b="1" dirty="0" smtClean="0">
                <a:solidFill>
                  <a:srgbClr val="FF0000"/>
                </a:solidFill>
              </a:rPr>
              <a:t>3x3mm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2</a:t>
            </a:r>
            <a:r>
              <a:rPr lang="en-US" sz="2400" b="1" dirty="0" smtClean="0">
                <a:solidFill>
                  <a:srgbClr val="FF0000"/>
                </a:solidFill>
              </a:rPr>
              <a:t> SiPM</a:t>
            </a:r>
            <a:endParaRPr lang="it-IT" sz="2400" b="1" dirty="0">
              <a:solidFill>
                <a:srgbClr val="FF0000"/>
              </a:solidFill>
            </a:endParaRP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1120" y="3917610"/>
            <a:ext cx="3844229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7640" y="3917611"/>
            <a:ext cx="3844229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1" name="TextBox 30"/>
          <p:cNvSpPr txBox="1"/>
          <p:nvPr/>
        </p:nvSpPr>
        <p:spPr>
          <a:xfrm>
            <a:off x="2705257" y="4234617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0C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735235" y="4085968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20C</a:t>
            </a:r>
            <a:endParaRPr lang="it-IT" b="1" dirty="0">
              <a:solidFill>
                <a:srgbClr val="0070C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217009" y="4289703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-20C</a:t>
            </a:r>
            <a:endParaRPr lang="it-IT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937671" y="4666418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0C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416382" y="4534702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20C</a:t>
            </a:r>
            <a:endParaRPr lang="it-IT" b="1" dirty="0">
              <a:solidFill>
                <a:srgbClr val="0070C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212356" y="4814637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-20C</a:t>
            </a:r>
            <a:endParaRPr lang="it-IT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135735"/>
      </p:ext>
    </p:extLst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" grpId="0" animBg="1"/>
      <p:bldP spid="20" grpId="0"/>
      <p:bldP spid="21" grpId="0"/>
      <p:bldP spid="22" grpId="0"/>
      <p:bldP spid="34" grpId="0"/>
      <p:bldP spid="35" grpId="0"/>
      <p:bldP spid="3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"/>
          <p:cNvSpPr>
            <a:spLocks noGrp="1"/>
          </p:cNvSpPr>
          <p:nvPr/>
        </p:nvSpPr>
        <p:spPr bwMode="auto">
          <a:xfrm>
            <a:off x="7013206" y="6400800"/>
            <a:ext cx="18051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mtClean="0"/>
              <a:t> </a:t>
            </a:r>
            <a:fld id="{140F7E92-D3EC-4C3B-BFB3-4980EA2FF51D}" type="slidenum">
              <a:rPr lang="it-IT" smtClean="0">
                <a:solidFill>
                  <a:srgbClr val="005CAB"/>
                </a:solidFill>
              </a:rPr>
              <a:pPr/>
              <a:t>3</a:t>
            </a:fld>
            <a:endParaRPr lang="it-IT" dirty="0">
              <a:solidFill>
                <a:srgbClr val="005CAB"/>
              </a:solidFill>
            </a:endParaRPr>
          </a:p>
        </p:txBody>
      </p:sp>
      <p:sp>
        <p:nvSpPr>
          <p:cNvPr id="15" name="TextBox 3"/>
          <p:cNvSpPr txBox="1"/>
          <p:nvPr/>
        </p:nvSpPr>
        <p:spPr>
          <a:xfrm>
            <a:off x="556883" y="895351"/>
            <a:ext cx="3558988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/>
              <a:t>Original technology</a:t>
            </a:r>
            <a:endParaRPr lang="it-IT" sz="2800" b="1" dirty="0"/>
          </a:p>
        </p:txBody>
      </p:sp>
      <p:sp>
        <p:nvSpPr>
          <p:cNvPr id="18" name="TextBox 4"/>
          <p:cNvSpPr txBox="1"/>
          <p:nvPr/>
        </p:nvSpPr>
        <p:spPr>
          <a:xfrm>
            <a:off x="975360" y="231732"/>
            <a:ext cx="685038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CA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FBK technology evolution</a:t>
            </a:r>
            <a:endParaRPr lang="it-IT" dirty="0"/>
          </a:p>
        </p:txBody>
      </p:sp>
      <p:sp>
        <p:nvSpPr>
          <p:cNvPr id="19" name="TextBox 5"/>
          <p:cNvSpPr txBox="1"/>
          <p:nvPr/>
        </p:nvSpPr>
        <p:spPr>
          <a:xfrm>
            <a:off x="4277353" y="91298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2006</a:t>
            </a:r>
            <a:endParaRPr lang="it-IT" dirty="0"/>
          </a:p>
        </p:txBody>
      </p:sp>
      <p:grpSp>
        <p:nvGrpSpPr>
          <p:cNvPr id="21" name="Group 20"/>
          <p:cNvGrpSpPr/>
          <p:nvPr/>
        </p:nvGrpSpPr>
        <p:grpSpPr>
          <a:xfrm>
            <a:off x="207064" y="1521884"/>
            <a:ext cx="3970371" cy="2603777"/>
            <a:chOff x="161364" y="1642536"/>
            <a:chExt cx="3970371" cy="2603777"/>
          </a:xfrm>
        </p:grpSpPr>
        <p:sp>
          <p:nvSpPr>
            <p:cNvPr id="34" name="Rectangle 33"/>
            <p:cNvSpPr/>
            <p:nvPr/>
          </p:nvSpPr>
          <p:spPr>
            <a:xfrm>
              <a:off x="161364" y="2119261"/>
              <a:ext cx="3970371" cy="2088672"/>
            </a:xfrm>
            <a:prstGeom prst="rect">
              <a:avLst/>
            </a:prstGeom>
            <a:solidFill>
              <a:srgbClr val="BCE292"/>
            </a:solidFill>
            <a:ln w="38100">
              <a:solidFill>
                <a:srgbClr val="0099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/>
            </a:p>
          </p:txBody>
        </p:sp>
        <p:sp>
          <p:nvSpPr>
            <p:cNvPr id="35" name="TextBox 8"/>
            <p:cNvSpPr txBox="1"/>
            <p:nvPr/>
          </p:nvSpPr>
          <p:spPr>
            <a:xfrm>
              <a:off x="170453" y="2161127"/>
              <a:ext cx="3938899" cy="20851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b="1" dirty="0" smtClean="0">
                  <a:sym typeface="Wingdings" pitchFamily="2" charset="2"/>
                </a:rPr>
                <a:t>RGB-SiPM</a:t>
              </a:r>
            </a:p>
            <a:p>
              <a:pPr algn="ctr"/>
              <a:r>
                <a:rPr lang="en-US" sz="1100" b="1" dirty="0" smtClean="0">
                  <a:sym typeface="Wingdings" pitchFamily="2" charset="2"/>
                </a:rPr>
                <a:t>(Red-Green-Blue SiPM)</a:t>
              </a:r>
            </a:p>
            <a:p>
              <a:pPr algn="ctr"/>
              <a:endParaRPr lang="en-US" sz="1050" dirty="0" smtClean="0">
                <a:sym typeface="Wingdings" pitchFamily="2" charset="2"/>
              </a:endParaRPr>
            </a:p>
            <a:p>
              <a:pPr>
                <a:buFont typeface="Wingdings" pitchFamily="2" charset="2"/>
                <a:buChar char="Ø"/>
              </a:pPr>
              <a:r>
                <a:rPr lang="en-US" sz="1600" dirty="0" smtClean="0">
                  <a:sym typeface="Wingdings" pitchFamily="2" charset="2"/>
                </a:rPr>
                <a:t> excellent breakdown voltage uniformity</a:t>
              </a:r>
            </a:p>
            <a:p>
              <a:pPr>
                <a:buFont typeface="Wingdings" pitchFamily="2" charset="2"/>
                <a:buChar char="Ø"/>
              </a:pPr>
              <a:r>
                <a:rPr lang="en-US" sz="1600" dirty="0" smtClean="0">
                  <a:sym typeface="Wingdings" pitchFamily="2" charset="2"/>
                </a:rPr>
                <a:t> low breakdown voltage temperature </a:t>
              </a:r>
            </a:p>
            <a:p>
              <a:r>
                <a:rPr lang="en-US" sz="1600" dirty="0" smtClean="0">
                  <a:sym typeface="Wingdings" pitchFamily="2" charset="2"/>
                </a:rPr>
                <a:t>    dependence (gain variation &lt; 1%/C)</a:t>
              </a:r>
            </a:p>
            <a:p>
              <a:pPr>
                <a:buFont typeface="Wingdings" pitchFamily="2" charset="2"/>
                <a:buChar char="Ø"/>
              </a:pPr>
              <a:r>
                <a:rPr lang="en-US" sz="1600" dirty="0" smtClean="0">
                  <a:sym typeface="Wingdings" pitchFamily="2" charset="2"/>
                </a:rPr>
                <a:t> higher efficiency</a:t>
              </a:r>
            </a:p>
            <a:p>
              <a:pPr>
                <a:buFont typeface="Wingdings" pitchFamily="2" charset="2"/>
                <a:buChar char="Ø"/>
              </a:pPr>
              <a:r>
                <a:rPr lang="en-US" sz="1600" dirty="0" smtClean="0">
                  <a:sym typeface="Wingdings" pitchFamily="2" charset="2"/>
                </a:rPr>
                <a:t> lower noise</a:t>
              </a:r>
            </a:p>
          </p:txBody>
        </p:sp>
        <p:sp>
          <p:nvSpPr>
            <p:cNvPr id="36" name="Right Arrow 35"/>
            <p:cNvSpPr/>
            <p:nvPr/>
          </p:nvSpPr>
          <p:spPr>
            <a:xfrm rot="5400000">
              <a:off x="2190478" y="1601399"/>
              <a:ext cx="423335" cy="505610"/>
            </a:xfrm>
            <a:prstGeom prst="rightArrow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/>
            </a:p>
          </p:txBody>
        </p:sp>
        <p:sp>
          <p:nvSpPr>
            <p:cNvPr id="37" name="TextBox 10"/>
            <p:cNvSpPr txBox="1"/>
            <p:nvPr/>
          </p:nvSpPr>
          <p:spPr>
            <a:xfrm>
              <a:off x="206188" y="1690743"/>
              <a:ext cx="12993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400" b="1" dirty="0" smtClean="0"/>
                <a:t>2010-11</a:t>
              </a:r>
              <a:endParaRPr lang="it-IT" sz="2400" b="1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229167" y="1587389"/>
            <a:ext cx="4753489" cy="2795945"/>
            <a:chOff x="3971792" y="1716508"/>
            <a:chExt cx="4753489" cy="2795945"/>
          </a:xfrm>
        </p:grpSpPr>
        <p:sp>
          <p:nvSpPr>
            <p:cNvPr id="30" name="Rectangle 29"/>
            <p:cNvSpPr/>
            <p:nvPr/>
          </p:nvSpPr>
          <p:spPr>
            <a:xfrm>
              <a:off x="4668822" y="2122847"/>
              <a:ext cx="4051845" cy="2135889"/>
            </a:xfrm>
            <a:prstGeom prst="rect">
              <a:avLst/>
            </a:prstGeom>
            <a:solidFill>
              <a:srgbClr val="E2CFF1"/>
            </a:solidFill>
            <a:ln w="38100">
              <a:solidFill>
                <a:srgbClr val="C963C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/>
            </a:p>
          </p:txBody>
        </p:sp>
        <p:sp>
          <p:nvSpPr>
            <p:cNvPr id="31" name="TextBox 13"/>
            <p:cNvSpPr txBox="1"/>
            <p:nvPr/>
          </p:nvSpPr>
          <p:spPr>
            <a:xfrm>
              <a:off x="4786382" y="2142573"/>
              <a:ext cx="3938899" cy="23698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b="1" dirty="0" smtClean="0">
                  <a:sym typeface="Wingdings" pitchFamily="2" charset="2"/>
                </a:rPr>
                <a:t>NUV-SiPM</a:t>
              </a:r>
            </a:p>
            <a:p>
              <a:pPr algn="ctr"/>
              <a:r>
                <a:rPr lang="en-US" sz="1200" b="1" dirty="0" smtClean="0">
                  <a:sym typeface="Wingdings" pitchFamily="2" charset="2"/>
                </a:rPr>
                <a:t>(Near-UV SiPM)</a:t>
              </a:r>
            </a:p>
            <a:p>
              <a:pPr algn="ctr"/>
              <a:endParaRPr lang="en-US" sz="1200" b="1" dirty="0" smtClean="0">
                <a:sym typeface="Wingdings" pitchFamily="2" charset="2"/>
              </a:endParaRPr>
            </a:p>
            <a:p>
              <a:pPr>
                <a:buFont typeface="Wingdings" pitchFamily="2" charset="2"/>
                <a:buChar char="Ø"/>
              </a:pPr>
              <a:r>
                <a:rPr lang="en-US" sz="1600" dirty="0" smtClean="0">
                  <a:sym typeface="Wingdings" pitchFamily="2" charset="2"/>
                </a:rPr>
                <a:t> excellent breakdown voltage uniformity</a:t>
              </a:r>
            </a:p>
            <a:p>
              <a:pPr>
                <a:buFont typeface="Wingdings" pitchFamily="2" charset="2"/>
                <a:buChar char="Ø"/>
              </a:pPr>
              <a:r>
                <a:rPr lang="en-US" sz="1600" dirty="0" smtClean="0">
                  <a:sym typeface="Wingdings" pitchFamily="2" charset="2"/>
                </a:rPr>
                <a:t> low breakdown voltage temperature </a:t>
              </a:r>
            </a:p>
            <a:p>
              <a:r>
                <a:rPr lang="en-US" sz="1600" dirty="0" smtClean="0">
                  <a:sym typeface="Wingdings" pitchFamily="2" charset="2"/>
                </a:rPr>
                <a:t>    dependence (gain variation &lt; 1%/C) </a:t>
              </a:r>
            </a:p>
            <a:p>
              <a:pPr>
                <a:buFont typeface="Wingdings" pitchFamily="2" charset="2"/>
                <a:buChar char="Ø"/>
              </a:pPr>
              <a:r>
                <a:rPr lang="en-US" sz="1600" dirty="0" smtClean="0">
                  <a:sym typeface="Wingdings" pitchFamily="2" charset="2"/>
                </a:rPr>
                <a:t> high efficiency in the near-ultraviolet</a:t>
              </a:r>
            </a:p>
            <a:p>
              <a:pPr>
                <a:buFont typeface="Wingdings" pitchFamily="2" charset="2"/>
                <a:buChar char="Ø"/>
              </a:pPr>
              <a:r>
                <a:rPr lang="en-US" sz="1600" dirty="0" smtClean="0">
                  <a:sym typeface="Wingdings" pitchFamily="2" charset="2"/>
                </a:rPr>
                <a:t> very low dark noise</a:t>
              </a:r>
            </a:p>
            <a:p>
              <a:endParaRPr lang="en-US" dirty="0" smtClean="0">
                <a:sym typeface="Wingdings" pitchFamily="2" charset="2"/>
              </a:endParaRPr>
            </a:p>
          </p:txBody>
        </p:sp>
        <p:sp>
          <p:nvSpPr>
            <p:cNvPr id="32" name="Right Arrow 31"/>
            <p:cNvSpPr/>
            <p:nvPr/>
          </p:nvSpPr>
          <p:spPr>
            <a:xfrm>
              <a:off x="3971792" y="2826427"/>
              <a:ext cx="641593" cy="505610"/>
            </a:xfrm>
            <a:prstGeom prst="rightArrow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/>
            </a:p>
          </p:txBody>
        </p:sp>
        <p:sp>
          <p:nvSpPr>
            <p:cNvPr id="33" name="TextBox 15"/>
            <p:cNvSpPr txBox="1"/>
            <p:nvPr/>
          </p:nvSpPr>
          <p:spPr>
            <a:xfrm>
              <a:off x="4880285" y="1716508"/>
              <a:ext cx="8707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400" b="1" dirty="0" smtClean="0"/>
                <a:t>2012</a:t>
              </a:r>
              <a:endParaRPr lang="it-IT" sz="2400" b="1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17421" y="4129607"/>
            <a:ext cx="3960014" cy="2116676"/>
            <a:chOff x="171721" y="4385731"/>
            <a:chExt cx="3960014" cy="2116676"/>
          </a:xfrm>
        </p:grpSpPr>
        <p:sp>
          <p:nvSpPr>
            <p:cNvPr id="26" name="Rectangle 25"/>
            <p:cNvSpPr/>
            <p:nvPr/>
          </p:nvSpPr>
          <p:spPr>
            <a:xfrm>
              <a:off x="172122" y="4861447"/>
              <a:ext cx="3959613" cy="1640960"/>
            </a:xfrm>
            <a:prstGeom prst="rect">
              <a:avLst/>
            </a:prstGeom>
            <a:solidFill>
              <a:srgbClr val="BCE292"/>
            </a:solidFill>
            <a:ln w="38100">
              <a:solidFill>
                <a:srgbClr val="0099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/>
            </a:p>
          </p:txBody>
        </p:sp>
        <p:sp>
          <p:nvSpPr>
            <p:cNvPr id="27" name="Right Arrow 26"/>
            <p:cNvSpPr/>
            <p:nvPr/>
          </p:nvSpPr>
          <p:spPr>
            <a:xfrm rot="5400000">
              <a:off x="2175646" y="4347453"/>
              <a:ext cx="429053" cy="505610"/>
            </a:xfrm>
            <a:prstGeom prst="rightArrow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/>
            </a:p>
          </p:txBody>
        </p:sp>
        <p:sp>
          <p:nvSpPr>
            <p:cNvPr id="28" name="TextBox 19"/>
            <p:cNvSpPr txBox="1"/>
            <p:nvPr/>
          </p:nvSpPr>
          <p:spPr>
            <a:xfrm>
              <a:off x="171721" y="4469188"/>
              <a:ext cx="8707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400" b="1" dirty="0" smtClean="0"/>
                <a:t>2012</a:t>
              </a:r>
              <a:endParaRPr lang="it-IT" sz="2400" b="1" dirty="0"/>
            </a:p>
          </p:txBody>
        </p:sp>
        <p:sp>
          <p:nvSpPr>
            <p:cNvPr id="29" name="TextBox 20"/>
            <p:cNvSpPr txBox="1"/>
            <p:nvPr/>
          </p:nvSpPr>
          <p:spPr>
            <a:xfrm>
              <a:off x="450288" y="4918336"/>
              <a:ext cx="3414717" cy="15311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b="1" dirty="0" smtClean="0">
                  <a:sym typeface="Wingdings" pitchFamily="2" charset="2"/>
                </a:rPr>
                <a:t>RGB-</a:t>
              </a:r>
              <a:r>
                <a:rPr lang="en-US" sz="2400" b="1" dirty="0" err="1" smtClean="0">
                  <a:sym typeface="Wingdings" pitchFamily="2" charset="2"/>
                </a:rPr>
                <a:t>SiPM_HD</a:t>
              </a:r>
              <a:endParaRPr lang="en-US" sz="2400" b="1" dirty="0" smtClean="0">
                <a:sym typeface="Wingdings" pitchFamily="2" charset="2"/>
              </a:endParaRPr>
            </a:p>
            <a:p>
              <a:pPr algn="ctr"/>
              <a:r>
                <a:rPr lang="en-US" sz="1100" b="1" dirty="0" smtClean="0">
                  <a:sym typeface="Wingdings" pitchFamily="2" charset="2"/>
                </a:rPr>
                <a:t>(Red-Green-Blue SiPM – high density)</a:t>
              </a:r>
            </a:p>
            <a:p>
              <a:pPr algn="ctr"/>
              <a:endParaRPr lang="en-US" sz="1050" dirty="0" smtClean="0">
                <a:sym typeface="Wingdings" pitchFamily="2" charset="2"/>
              </a:endParaRPr>
            </a:p>
            <a:p>
              <a:pPr>
                <a:buFont typeface="Wingdings" pitchFamily="2" charset="2"/>
                <a:buChar char="Ø"/>
              </a:pPr>
              <a:r>
                <a:rPr lang="en-US" sz="1600" dirty="0" smtClean="0">
                  <a:sym typeface="Wingdings" pitchFamily="2" charset="2"/>
                </a:rPr>
                <a:t> small cell size with high fill factor:</a:t>
              </a:r>
            </a:p>
            <a:p>
              <a:r>
                <a:rPr lang="en-US" sz="1600" dirty="0" smtClean="0">
                  <a:sym typeface="Wingdings" pitchFamily="2" charset="2"/>
                </a:rPr>
                <a:t>	- high dynamic range</a:t>
              </a:r>
            </a:p>
            <a:p>
              <a:r>
                <a:rPr lang="en-US" sz="1600" dirty="0" smtClean="0">
                  <a:sym typeface="Wingdings" pitchFamily="2" charset="2"/>
                </a:rPr>
                <a:t>	- low excess noise factor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236699" y="4167717"/>
            <a:ext cx="3690907" cy="1612900"/>
            <a:chOff x="4236699" y="4167717"/>
            <a:chExt cx="3690907" cy="1612900"/>
          </a:xfrm>
        </p:grpSpPr>
        <p:sp>
          <p:nvSpPr>
            <p:cNvPr id="24" name="Striped Right Arrow 23"/>
            <p:cNvSpPr/>
            <p:nvPr/>
          </p:nvSpPr>
          <p:spPr bwMode="auto">
            <a:xfrm>
              <a:off x="4236699" y="5247217"/>
              <a:ext cx="626535" cy="533400"/>
            </a:xfrm>
            <a:prstGeom prst="stripedRightArrow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5" name="Striped Right Arrow 24"/>
            <p:cNvSpPr/>
            <p:nvPr/>
          </p:nvSpPr>
          <p:spPr bwMode="auto">
            <a:xfrm rot="5400000">
              <a:off x="6683566" y="4214285"/>
              <a:ext cx="626535" cy="533400"/>
            </a:xfrm>
            <a:prstGeom prst="stripedRightArrow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6098806" y="5283084"/>
              <a:ext cx="1828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24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71300"/>
      </p:ext>
    </p:extLst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/>
          <p:cNvSpPr/>
          <p:nvPr/>
        </p:nvSpPr>
        <p:spPr bwMode="auto">
          <a:xfrm>
            <a:off x="211667" y="1481559"/>
            <a:ext cx="8771466" cy="505813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2" name="Freeform 61"/>
          <p:cNvSpPr/>
          <p:nvPr/>
        </p:nvSpPr>
        <p:spPr bwMode="auto">
          <a:xfrm>
            <a:off x="6033339" y="3270930"/>
            <a:ext cx="2019300" cy="1604962"/>
          </a:xfrm>
          <a:custGeom>
            <a:avLst/>
            <a:gdLst>
              <a:gd name="connsiteX0" fmla="*/ 0 w 2019300"/>
              <a:gd name="connsiteY0" fmla="*/ 1604169 h 1604962"/>
              <a:gd name="connsiteX1" fmla="*/ 228600 w 2019300"/>
              <a:gd name="connsiteY1" fmla="*/ 1589881 h 1604962"/>
              <a:gd name="connsiteX2" fmla="*/ 442912 w 2019300"/>
              <a:gd name="connsiteY2" fmla="*/ 1513681 h 1604962"/>
              <a:gd name="connsiteX3" fmla="*/ 604837 w 2019300"/>
              <a:gd name="connsiteY3" fmla="*/ 1289844 h 1604962"/>
              <a:gd name="connsiteX4" fmla="*/ 752475 w 2019300"/>
              <a:gd name="connsiteY4" fmla="*/ 594519 h 1604962"/>
              <a:gd name="connsiteX5" fmla="*/ 981075 w 2019300"/>
              <a:gd name="connsiteY5" fmla="*/ 75406 h 1604962"/>
              <a:gd name="connsiteX6" fmla="*/ 1304925 w 2019300"/>
              <a:gd name="connsiteY6" fmla="*/ 142081 h 1604962"/>
              <a:gd name="connsiteX7" fmla="*/ 2019300 w 2019300"/>
              <a:gd name="connsiteY7" fmla="*/ 675481 h 1604962"/>
              <a:gd name="connsiteX8" fmla="*/ 2019300 w 2019300"/>
              <a:gd name="connsiteY8" fmla="*/ 675481 h 1604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19300" h="1604962">
                <a:moveTo>
                  <a:pt x="0" y="1604169"/>
                </a:moveTo>
                <a:cubicBezTo>
                  <a:pt x="77390" y="1604565"/>
                  <a:pt x="154781" y="1604962"/>
                  <a:pt x="228600" y="1589881"/>
                </a:cubicBezTo>
                <a:cubicBezTo>
                  <a:pt x="302419" y="1574800"/>
                  <a:pt x="380206" y="1563687"/>
                  <a:pt x="442912" y="1513681"/>
                </a:cubicBezTo>
                <a:cubicBezTo>
                  <a:pt x="505618" y="1463675"/>
                  <a:pt x="553243" y="1443038"/>
                  <a:pt x="604837" y="1289844"/>
                </a:cubicBezTo>
                <a:cubicBezTo>
                  <a:pt x="656431" y="1136650"/>
                  <a:pt x="689769" y="796925"/>
                  <a:pt x="752475" y="594519"/>
                </a:cubicBezTo>
                <a:cubicBezTo>
                  <a:pt x="815181" y="392113"/>
                  <a:pt x="889000" y="150812"/>
                  <a:pt x="981075" y="75406"/>
                </a:cubicBezTo>
                <a:cubicBezTo>
                  <a:pt x="1073150" y="0"/>
                  <a:pt x="1131888" y="42069"/>
                  <a:pt x="1304925" y="142081"/>
                </a:cubicBezTo>
                <a:cubicBezTo>
                  <a:pt x="1477963" y="242094"/>
                  <a:pt x="2019300" y="675481"/>
                  <a:pt x="2019300" y="675481"/>
                </a:cubicBezTo>
                <a:lnTo>
                  <a:pt x="2019300" y="675481"/>
                </a:lnTo>
              </a:path>
            </a:pathLst>
          </a:custGeom>
          <a:noFill/>
          <a:ln w="152400" cap="flat" cmpd="sng" algn="ctr">
            <a:solidFill>
              <a:srgbClr val="FD920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Freeform 32"/>
          <p:cNvSpPr/>
          <p:nvPr/>
        </p:nvSpPr>
        <p:spPr bwMode="auto">
          <a:xfrm>
            <a:off x="1763388" y="2116060"/>
            <a:ext cx="2019300" cy="1604962"/>
          </a:xfrm>
          <a:custGeom>
            <a:avLst/>
            <a:gdLst>
              <a:gd name="connsiteX0" fmla="*/ 0 w 2019300"/>
              <a:gd name="connsiteY0" fmla="*/ 1604169 h 1604962"/>
              <a:gd name="connsiteX1" fmla="*/ 228600 w 2019300"/>
              <a:gd name="connsiteY1" fmla="*/ 1589881 h 1604962"/>
              <a:gd name="connsiteX2" fmla="*/ 442912 w 2019300"/>
              <a:gd name="connsiteY2" fmla="*/ 1513681 h 1604962"/>
              <a:gd name="connsiteX3" fmla="*/ 604837 w 2019300"/>
              <a:gd name="connsiteY3" fmla="*/ 1289844 h 1604962"/>
              <a:gd name="connsiteX4" fmla="*/ 752475 w 2019300"/>
              <a:gd name="connsiteY4" fmla="*/ 594519 h 1604962"/>
              <a:gd name="connsiteX5" fmla="*/ 981075 w 2019300"/>
              <a:gd name="connsiteY5" fmla="*/ 75406 h 1604962"/>
              <a:gd name="connsiteX6" fmla="*/ 1304925 w 2019300"/>
              <a:gd name="connsiteY6" fmla="*/ 142081 h 1604962"/>
              <a:gd name="connsiteX7" fmla="*/ 2019300 w 2019300"/>
              <a:gd name="connsiteY7" fmla="*/ 675481 h 1604962"/>
              <a:gd name="connsiteX8" fmla="*/ 2019300 w 2019300"/>
              <a:gd name="connsiteY8" fmla="*/ 675481 h 1604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19300" h="1604962">
                <a:moveTo>
                  <a:pt x="0" y="1604169"/>
                </a:moveTo>
                <a:cubicBezTo>
                  <a:pt x="77390" y="1604565"/>
                  <a:pt x="154781" y="1604962"/>
                  <a:pt x="228600" y="1589881"/>
                </a:cubicBezTo>
                <a:cubicBezTo>
                  <a:pt x="302419" y="1574800"/>
                  <a:pt x="380206" y="1563687"/>
                  <a:pt x="442912" y="1513681"/>
                </a:cubicBezTo>
                <a:cubicBezTo>
                  <a:pt x="505618" y="1463675"/>
                  <a:pt x="553243" y="1443038"/>
                  <a:pt x="604837" y="1289844"/>
                </a:cubicBezTo>
                <a:cubicBezTo>
                  <a:pt x="656431" y="1136650"/>
                  <a:pt x="689769" y="796925"/>
                  <a:pt x="752475" y="594519"/>
                </a:cubicBezTo>
                <a:cubicBezTo>
                  <a:pt x="815181" y="392113"/>
                  <a:pt x="889000" y="150812"/>
                  <a:pt x="981075" y="75406"/>
                </a:cubicBezTo>
                <a:cubicBezTo>
                  <a:pt x="1073150" y="0"/>
                  <a:pt x="1131888" y="42069"/>
                  <a:pt x="1304925" y="142081"/>
                </a:cubicBezTo>
                <a:cubicBezTo>
                  <a:pt x="1477963" y="242094"/>
                  <a:pt x="2019300" y="675481"/>
                  <a:pt x="2019300" y="675481"/>
                </a:cubicBezTo>
                <a:lnTo>
                  <a:pt x="2019300" y="675481"/>
                </a:lnTo>
              </a:path>
            </a:pathLst>
          </a:custGeom>
          <a:noFill/>
          <a:ln w="152400" cap="flat" cmpd="sng" algn="ctr">
            <a:solidFill>
              <a:srgbClr val="FD920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it-IT" smtClean="0"/>
              <a:t> </a:t>
            </a:r>
            <a:fld id="{140F7E92-D3EC-4C3B-BFB3-4980EA2FF51D}" type="slidenum">
              <a:rPr lang="it-IT" smtClean="0">
                <a:solidFill>
                  <a:srgbClr val="005CAB"/>
                </a:solidFill>
              </a:rPr>
              <a:pPr/>
              <a:t>30</a:t>
            </a:fld>
            <a:endParaRPr lang="it-IT">
              <a:solidFill>
                <a:srgbClr val="005CAB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43752" y="181069"/>
            <a:ext cx="519943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005CAB"/>
                </a:solidFill>
                <a:latin typeface="+mj-lt"/>
                <a:ea typeface="+mj-ea"/>
                <a:cs typeface="+mj-cs"/>
              </a:rPr>
              <a:t>Leading Edge Discriminator</a:t>
            </a:r>
            <a:endParaRPr lang="it-IT" sz="2800" b="1" dirty="0" smtClean="0">
              <a:solidFill>
                <a:srgbClr val="005CAB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8311" y="2043613"/>
            <a:ext cx="1120820" cy="646331"/>
          </a:xfrm>
          <a:prstGeom prst="rect">
            <a:avLst/>
          </a:prstGeom>
          <a:solidFill>
            <a:srgbClr val="FD9203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signal </a:t>
            </a:r>
          </a:p>
          <a:p>
            <a:pPr algn="ctr"/>
            <a:r>
              <a:rPr lang="en-US" dirty="0" smtClean="0"/>
              <a:t>distortion</a:t>
            </a:r>
            <a:endParaRPr lang="it-IT" dirty="0"/>
          </a:p>
        </p:txBody>
      </p:sp>
      <p:sp>
        <p:nvSpPr>
          <p:cNvPr id="19" name="TextBox 18"/>
          <p:cNvSpPr txBox="1"/>
          <p:nvPr/>
        </p:nvSpPr>
        <p:spPr>
          <a:xfrm>
            <a:off x="324097" y="4585190"/>
            <a:ext cx="1236236" cy="646331"/>
          </a:xfrm>
          <a:prstGeom prst="rect">
            <a:avLst/>
          </a:prstGeom>
          <a:solidFill>
            <a:srgbClr val="FD9203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baseline </a:t>
            </a:r>
          </a:p>
          <a:p>
            <a:r>
              <a:rPr lang="en-US" dirty="0" smtClean="0"/>
              <a:t>fluctuation</a:t>
            </a:r>
            <a:endParaRPr lang="it-IT" dirty="0"/>
          </a:p>
        </p:txBody>
      </p:sp>
      <p:sp>
        <p:nvSpPr>
          <p:cNvPr id="20" name="TextBox 19"/>
          <p:cNvSpPr txBox="1"/>
          <p:nvPr/>
        </p:nvSpPr>
        <p:spPr>
          <a:xfrm>
            <a:off x="6192294" y="2317664"/>
            <a:ext cx="1838965" cy="646331"/>
          </a:xfrm>
          <a:prstGeom prst="rect">
            <a:avLst/>
          </a:prstGeom>
          <a:solidFill>
            <a:srgbClr val="FD9203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forced to use a</a:t>
            </a:r>
          </a:p>
          <a:p>
            <a:r>
              <a:rPr lang="en-US" dirty="0" smtClean="0"/>
              <a:t>higher threshold</a:t>
            </a:r>
            <a:endParaRPr lang="it-IT" dirty="0"/>
          </a:p>
        </p:txBody>
      </p:sp>
      <p:cxnSp>
        <p:nvCxnSpPr>
          <p:cNvPr id="22" name="Straight Arrow Connector 21"/>
          <p:cNvCxnSpPr/>
          <p:nvPr/>
        </p:nvCxnSpPr>
        <p:spPr bwMode="auto">
          <a:xfrm flipV="1">
            <a:off x="1765368" y="1932972"/>
            <a:ext cx="0" cy="179862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Straight Arrow Connector 26"/>
          <p:cNvCxnSpPr/>
          <p:nvPr/>
        </p:nvCxnSpPr>
        <p:spPr bwMode="auto">
          <a:xfrm flipV="1">
            <a:off x="1765368" y="3730791"/>
            <a:ext cx="2114550" cy="80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" name="Freeform 28"/>
          <p:cNvSpPr/>
          <p:nvPr/>
        </p:nvSpPr>
        <p:spPr bwMode="auto">
          <a:xfrm>
            <a:off x="1755843" y="2126622"/>
            <a:ext cx="2019300" cy="1604962"/>
          </a:xfrm>
          <a:custGeom>
            <a:avLst/>
            <a:gdLst>
              <a:gd name="connsiteX0" fmla="*/ 0 w 2019300"/>
              <a:gd name="connsiteY0" fmla="*/ 1604169 h 1604962"/>
              <a:gd name="connsiteX1" fmla="*/ 228600 w 2019300"/>
              <a:gd name="connsiteY1" fmla="*/ 1589881 h 1604962"/>
              <a:gd name="connsiteX2" fmla="*/ 442912 w 2019300"/>
              <a:gd name="connsiteY2" fmla="*/ 1513681 h 1604962"/>
              <a:gd name="connsiteX3" fmla="*/ 604837 w 2019300"/>
              <a:gd name="connsiteY3" fmla="*/ 1289844 h 1604962"/>
              <a:gd name="connsiteX4" fmla="*/ 752475 w 2019300"/>
              <a:gd name="connsiteY4" fmla="*/ 594519 h 1604962"/>
              <a:gd name="connsiteX5" fmla="*/ 981075 w 2019300"/>
              <a:gd name="connsiteY5" fmla="*/ 75406 h 1604962"/>
              <a:gd name="connsiteX6" fmla="*/ 1304925 w 2019300"/>
              <a:gd name="connsiteY6" fmla="*/ 142081 h 1604962"/>
              <a:gd name="connsiteX7" fmla="*/ 2019300 w 2019300"/>
              <a:gd name="connsiteY7" fmla="*/ 675481 h 1604962"/>
              <a:gd name="connsiteX8" fmla="*/ 2019300 w 2019300"/>
              <a:gd name="connsiteY8" fmla="*/ 675481 h 1604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19300" h="1604962">
                <a:moveTo>
                  <a:pt x="0" y="1604169"/>
                </a:moveTo>
                <a:cubicBezTo>
                  <a:pt x="77390" y="1604565"/>
                  <a:pt x="154781" y="1604962"/>
                  <a:pt x="228600" y="1589881"/>
                </a:cubicBezTo>
                <a:cubicBezTo>
                  <a:pt x="302419" y="1574800"/>
                  <a:pt x="380206" y="1563687"/>
                  <a:pt x="442912" y="1513681"/>
                </a:cubicBezTo>
                <a:cubicBezTo>
                  <a:pt x="505618" y="1463675"/>
                  <a:pt x="553243" y="1443038"/>
                  <a:pt x="604837" y="1289844"/>
                </a:cubicBezTo>
                <a:cubicBezTo>
                  <a:pt x="656431" y="1136650"/>
                  <a:pt x="689769" y="796925"/>
                  <a:pt x="752475" y="594519"/>
                </a:cubicBezTo>
                <a:cubicBezTo>
                  <a:pt x="815181" y="392113"/>
                  <a:pt x="889000" y="150812"/>
                  <a:pt x="981075" y="75406"/>
                </a:cubicBezTo>
                <a:cubicBezTo>
                  <a:pt x="1073150" y="0"/>
                  <a:pt x="1131888" y="42069"/>
                  <a:pt x="1304925" y="142081"/>
                </a:cubicBezTo>
                <a:cubicBezTo>
                  <a:pt x="1477963" y="242094"/>
                  <a:pt x="2019300" y="675481"/>
                  <a:pt x="2019300" y="675481"/>
                </a:cubicBezTo>
                <a:lnTo>
                  <a:pt x="2019300" y="675481"/>
                </a:lnTo>
              </a:path>
            </a:pathLst>
          </a:cu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Freeform 30"/>
          <p:cNvSpPr/>
          <p:nvPr/>
        </p:nvSpPr>
        <p:spPr bwMode="auto">
          <a:xfrm>
            <a:off x="1776480" y="2106778"/>
            <a:ext cx="1279525" cy="1685925"/>
          </a:xfrm>
          <a:custGeom>
            <a:avLst/>
            <a:gdLst>
              <a:gd name="connsiteX0" fmla="*/ 0 w 1279525"/>
              <a:gd name="connsiteY0" fmla="*/ 1625600 h 1685925"/>
              <a:gd name="connsiteX1" fmla="*/ 25400 w 1279525"/>
              <a:gd name="connsiteY1" fmla="*/ 1581150 h 1685925"/>
              <a:gd name="connsiteX2" fmla="*/ 50800 w 1279525"/>
              <a:gd name="connsiteY2" fmla="*/ 1663700 h 1685925"/>
              <a:gd name="connsiteX3" fmla="*/ 76200 w 1279525"/>
              <a:gd name="connsiteY3" fmla="*/ 1663700 h 1685925"/>
              <a:gd name="connsiteX4" fmla="*/ 104775 w 1279525"/>
              <a:gd name="connsiteY4" fmla="*/ 1571625 h 1685925"/>
              <a:gd name="connsiteX5" fmla="*/ 123825 w 1279525"/>
              <a:gd name="connsiteY5" fmla="*/ 1666875 h 1685925"/>
              <a:gd name="connsiteX6" fmla="*/ 152400 w 1279525"/>
              <a:gd name="connsiteY6" fmla="*/ 1517650 h 1685925"/>
              <a:gd name="connsiteX7" fmla="*/ 168275 w 1279525"/>
              <a:gd name="connsiteY7" fmla="*/ 1568450 h 1685925"/>
              <a:gd name="connsiteX8" fmla="*/ 196850 w 1279525"/>
              <a:gd name="connsiteY8" fmla="*/ 1651000 h 1685925"/>
              <a:gd name="connsiteX9" fmla="*/ 228600 w 1279525"/>
              <a:gd name="connsiteY9" fmla="*/ 1685925 h 1685925"/>
              <a:gd name="connsiteX10" fmla="*/ 254000 w 1279525"/>
              <a:gd name="connsiteY10" fmla="*/ 1514475 h 1685925"/>
              <a:gd name="connsiteX11" fmla="*/ 279400 w 1279525"/>
              <a:gd name="connsiteY11" fmla="*/ 1622425 h 1685925"/>
              <a:gd name="connsiteX12" fmla="*/ 295275 w 1279525"/>
              <a:gd name="connsiteY12" fmla="*/ 1562100 h 1685925"/>
              <a:gd name="connsiteX13" fmla="*/ 323850 w 1279525"/>
              <a:gd name="connsiteY13" fmla="*/ 1647825 h 1685925"/>
              <a:gd name="connsiteX14" fmla="*/ 330200 w 1279525"/>
              <a:gd name="connsiteY14" fmla="*/ 1511300 h 1685925"/>
              <a:gd name="connsiteX15" fmla="*/ 349250 w 1279525"/>
              <a:gd name="connsiteY15" fmla="*/ 1676400 h 1685925"/>
              <a:gd name="connsiteX16" fmla="*/ 371475 w 1279525"/>
              <a:gd name="connsiteY16" fmla="*/ 1612900 h 1685925"/>
              <a:gd name="connsiteX17" fmla="*/ 393700 w 1279525"/>
              <a:gd name="connsiteY17" fmla="*/ 1479550 h 1685925"/>
              <a:gd name="connsiteX18" fmla="*/ 403225 w 1279525"/>
              <a:gd name="connsiteY18" fmla="*/ 1587500 h 1685925"/>
              <a:gd name="connsiteX19" fmla="*/ 422275 w 1279525"/>
              <a:gd name="connsiteY19" fmla="*/ 1476375 h 1685925"/>
              <a:gd name="connsiteX20" fmla="*/ 476250 w 1279525"/>
              <a:gd name="connsiteY20" fmla="*/ 1587500 h 1685925"/>
              <a:gd name="connsiteX21" fmla="*/ 476250 w 1279525"/>
              <a:gd name="connsiteY21" fmla="*/ 1431925 h 1685925"/>
              <a:gd name="connsiteX22" fmla="*/ 504825 w 1279525"/>
              <a:gd name="connsiteY22" fmla="*/ 1520825 h 1685925"/>
              <a:gd name="connsiteX23" fmla="*/ 527050 w 1279525"/>
              <a:gd name="connsiteY23" fmla="*/ 1371600 h 1685925"/>
              <a:gd name="connsiteX24" fmla="*/ 546100 w 1279525"/>
              <a:gd name="connsiteY24" fmla="*/ 1498600 h 1685925"/>
              <a:gd name="connsiteX25" fmla="*/ 565150 w 1279525"/>
              <a:gd name="connsiteY25" fmla="*/ 1438275 h 1685925"/>
              <a:gd name="connsiteX26" fmla="*/ 571500 w 1279525"/>
              <a:gd name="connsiteY26" fmla="*/ 1219200 h 1685925"/>
              <a:gd name="connsiteX27" fmla="*/ 587375 w 1279525"/>
              <a:gd name="connsiteY27" fmla="*/ 1381125 h 1685925"/>
              <a:gd name="connsiteX28" fmla="*/ 612775 w 1279525"/>
              <a:gd name="connsiteY28" fmla="*/ 1336675 h 1685925"/>
              <a:gd name="connsiteX29" fmla="*/ 603250 w 1279525"/>
              <a:gd name="connsiteY29" fmla="*/ 1127125 h 1685925"/>
              <a:gd name="connsiteX30" fmla="*/ 638175 w 1279525"/>
              <a:gd name="connsiteY30" fmla="*/ 1260475 h 1685925"/>
              <a:gd name="connsiteX31" fmla="*/ 654050 w 1279525"/>
              <a:gd name="connsiteY31" fmla="*/ 1174750 h 1685925"/>
              <a:gd name="connsiteX32" fmla="*/ 638175 w 1279525"/>
              <a:gd name="connsiteY32" fmla="*/ 939800 h 1685925"/>
              <a:gd name="connsiteX33" fmla="*/ 673100 w 1279525"/>
              <a:gd name="connsiteY33" fmla="*/ 1073150 h 1685925"/>
              <a:gd name="connsiteX34" fmla="*/ 679450 w 1279525"/>
              <a:gd name="connsiteY34" fmla="*/ 1012825 h 1685925"/>
              <a:gd name="connsiteX35" fmla="*/ 685800 w 1279525"/>
              <a:gd name="connsiteY35" fmla="*/ 885825 h 1685925"/>
              <a:gd name="connsiteX36" fmla="*/ 688975 w 1279525"/>
              <a:gd name="connsiteY36" fmla="*/ 790575 h 1685925"/>
              <a:gd name="connsiteX37" fmla="*/ 688975 w 1279525"/>
              <a:gd name="connsiteY37" fmla="*/ 657225 h 1685925"/>
              <a:gd name="connsiteX38" fmla="*/ 695325 w 1279525"/>
              <a:gd name="connsiteY38" fmla="*/ 666750 h 1685925"/>
              <a:gd name="connsiteX39" fmla="*/ 727075 w 1279525"/>
              <a:gd name="connsiteY39" fmla="*/ 530225 h 1685925"/>
              <a:gd name="connsiteX40" fmla="*/ 752475 w 1279525"/>
              <a:gd name="connsiteY40" fmla="*/ 698500 h 1685925"/>
              <a:gd name="connsiteX41" fmla="*/ 771525 w 1279525"/>
              <a:gd name="connsiteY41" fmla="*/ 606425 h 1685925"/>
              <a:gd name="connsiteX42" fmla="*/ 796925 w 1279525"/>
              <a:gd name="connsiteY42" fmla="*/ 508000 h 1685925"/>
              <a:gd name="connsiteX43" fmla="*/ 803275 w 1279525"/>
              <a:gd name="connsiteY43" fmla="*/ 323850 h 1685925"/>
              <a:gd name="connsiteX44" fmla="*/ 831850 w 1279525"/>
              <a:gd name="connsiteY44" fmla="*/ 409575 h 1685925"/>
              <a:gd name="connsiteX45" fmla="*/ 835025 w 1279525"/>
              <a:gd name="connsiteY45" fmla="*/ 203200 h 1685925"/>
              <a:gd name="connsiteX46" fmla="*/ 873125 w 1279525"/>
              <a:gd name="connsiteY46" fmla="*/ 317500 h 1685925"/>
              <a:gd name="connsiteX47" fmla="*/ 882650 w 1279525"/>
              <a:gd name="connsiteY47" fmla="*/ 149225 h 1685925"/>
              <a:gd name="connsiteX48" fmla="*/ 927100 w 1279525"/>
              <a:gd name="connsiteY48" fmla="*/ 222250 h 1685925"/>
              <a:gd name="connsiteX49" fmla="*/ 942975 w 1279525"/>
              <a:gd name="connsiteY49" fmla="*/ 73025 h 1685925"/>
              <a:gd name="connsiteX50" fmla="*/ 974725 w 1279525"/>
              <a:gd name="connsiteY50" fmla="*/ 136525 h 1685925"/>
              <a:gd name="connsiteX51" fmla="*/ 1000125 w 1279525"/>
              <a:gd name="connsiteY51" fmla="*/ 114300 h 1685925"/>
              <a:gd name="connsiteX52" fmla="*/ 1009650 w 1279525"/>
              <a:gd name="connsiteY52" fmla="*/ 12700 h 1685925"/>
              <a:gd name="connsiteX53" fmla="*/ 1035050 w 1279525"/>
              <a:gd name="connsiteY53" fmla="*/ 0 h 1685925"/>
              <a:gd name="connsiteX54" fmla="*/ 1057275 w 1279525"/>
              <a:gd name="connsiteY54" fmla="*/ 25400 h 1685925"/>
              <a:gd name="connsiteX55" fmla="*/ 1076325 w 1279525"/>
              <a:gd name="connsiteY55" fmla="*/ 117475 h 1685925"/>
              <a:gd name="connsiteX56" fmla="*/ 1123950 w 1279525"/>
              <a:gd name="connsiteY56" fmla="*/ 31750 h 1685925"/>
              <a:gd name="connsiteX57" fmla="*/ 1143000 w 1279525"/>
              <a:gd name="connsiteY57" fmla="*/ 123825 h 1685925"/>
              <a:gd name="connsiteX58" fmla="*/ 1196975 w 1279525"/>
              <a:gd name="connsiteY58" fmla="*/ 73025 h 1685925"/>
              <a:gd name="connsiteX59" fmla="*/ 1209675 w 1279525"/>
              <a:gd name="connsiteY59" fmla="*/ 171450 h 1685925"/>
              <a:gd name="connsiteX60" fmla="*/ 1241425 w 1279525"/>
              <a:gd name="connsiteY60" fmla="*/ 190500 h 1685925"/>
              <a:gd name="connsiteX61" fmla="*/ 1279525 w 1279525"/>
              <a:gd name="connsiteY61" fmla="*/ 98425 h 1685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1279525" h="1685925">
                <a:moveTo>
                  <a:pt x="0" y="1625600"/>
                </a:moveTo>
                <a:lnTo>
                  <a:pt x="25400" y="1581150"/>
                </a:lnTo>
                <a:lnTo>
                  <a:pt x="50800" y="1663700"/>
                </a:lnTo>
                <a:lnTo>
                  <a:pt x="76200" y="1663700"/>
                </a:lnTo>
                <a:lnTo>
                  <a:pt x="104775" y="1571625"/>
                </a:lnTo>
                <a:lnTo>
                  <a:pt x="123825" y="1666875"/>
                </a:lnTo>
                <a:lnTo>
                  <a:pt x="152400" y="1517650"/>
                </a:lnTo>
                <a:lnTo>
                  <a:pt x="168275" y="1568450"/>
                </a:lnTo>
                <a:lnTo>
                  <a:pt x="196850" y="1651000"/>
                </a:lnTo>
                <a:lnTo>
                  <a:pt x="228600" y="1685925"/>
                </a:lnTo>
                <a:lnTo>
                  <a:pt x="254000" y="1514475"/>
                </a:lnTo>
                <a:lnTo>
                  <a:pt x="279400" y="1622425"/>
                </a:lnTo>
                <a:lnTo>
                  <a:pt x="295275" y="1562100"/>
                </a:lnTo>
                <a:lnTo>
                  <a:pt x="323850" y="1647825"/>
                </a:lnTo>
                <a:lnTo>
                  <a:pt x="330200" y="1511300"/>
                </a:lnTo>
                <a:lnTo>
                  <a:pt x="349250" y="1676400"/>
                </a:lnTo>
                <a:lnTo>
                  <a:pt x="371475" y="1612900"/>
                </a:lnTo>
                <a:lnTo>
                  <a:pt x="393700" y="1479550"/>
                </a:lnTo>
                <a:lnTo>
                  <a:pt x="403225" y="1587500"/>
                </a:lnTo>
                <a:lnTo>
                  <a:pt x="422275" y="1476375"/>
                </a:lnTo>
                <a:lnTo>
                  <a:pt x="476250" y="1587500"/>
                </a:lnTo>
                <a:lnTo>
                  <a:pt x="476250" y="1431925"/>
                </a:lnTo>
                <a:lnTo>
                  <a:pt x="504825" y="1520825"/>
                </a:lnTo>
                <a:lnTo>
                  <a:pt x="527050" y="1371600"/>
                </a:lnTo>
                <a:lnTo>
                  <a:pt x="546100" y="1498600"/>
                </a:lnTo>
                <a:lnTo>
                  <a:pt x="565150" y="1438275"/>
                </a:lnTo>
                <a:lnTo>
                  <a:pt x="571500" y="1219200"/>
                </a:lnTo>
                <a:lnTo>
                  <a:pt x="587375" y="1381125"/>
                </a:lnTo>
                <a:lnTo>
                  <a:pt x="612775" y="1336675"/>
                </a:lnTo>
                <a:lnTo>
                  <a:pt x="603250" y="1127125"/>
                </a:lnTo>
                <a:lnTo>
                  <a:pt x="638175" y="1260475"/>
                </a:lnTo>
                <a:lnTo>
                  <a:pt x="654050" y="1174750"/>
                </a:lnTo>
                <a:lnTo>
                  <a:pt x="638175" y="939800"/>
                </a:lnTo>
                <a:lnTo>
                  <a:pt x="673100" y="1073150"/>
                </a:lnTo>
                <a:lnTo>
                  <a:pt x="679450" y="1012825"/>
                </a:lnTo>
                <a:lnTo>
                  <a:pt x="685800" y="885825"/>
                </a:lnTo>
                <a:lnTo>
                  <a:pt x="688975" y="790575"/>
                </a:lnTo>
                <a:lnTo>
                  <a:pt x="688975" y="657225"/>
                </a:lnTo>
                <a:lnTo>
                  <a:pt x="695325" y="666750"/>
                </a:lnTo>
                <a:lnTo>
                  <a:pt x="727075" y="530225"/>
                </a:lnTo>
                <a:lnTo>
                  <a:pt x="752475" y="698500"/>
                </a:lnTo>
                <a:lnTo>
                  <a:pt x="771525" y="606425"/>
                </a:lnTo>
                <a:lnTo>
                  <a:pt x="796925" y="508000"/>
                </a:lnTo>
                <a:lnTo>
                  <a:pt x="803275" y="323850"/>
                </a:lnTo>
                <a:lnTo>
                  <a:pt x="831850" y="409575"/>
                </a:lnTo>
                <a:cubicBezTo>
                  <a:pt x="832908" y="340783"/>
                  <a:pt x="833967" y="271992"/>
                  <a:pt x="835025" y="203200"/>
                </a:cubicBezTo>
                <a:lnTo>
                  <a:pt x="873125" y="317500"/>
                </a:lnTo>
                <a:lnTo>
                  <a:pt x="882650" y="149225"/>
                </a:lnTo>
                <a:lnTo>
                  <a:pt x="927100" y="222250"/>
                </a:lnTo>
                <a:lnTo>
                  <a:pt x="942975" y="73025"/>
                </a:lnTo>
                <a:lnTo>
                  <a:pt x="974725" y="136525"/>
                </a:lnTo>
                <a:lnTo>
                  <a:pt x="1000125" y="114300"/>
                </a:lnTo>
                <a:lnTo>
                  <a:pt x="1009650" y="12700"/>
                </a:lnTo>
                <a:lnTo>
                  <a:pt x="1035050" y="0"/>
                </a:lnTo>
                <a:lnTo>
                  <a:pt x="1057275" y="25400"/>
                </a:lnTo>
                <a:lnTo>
                  <a:pt x="1076325" y="117475"/>
                </a:lnTo>
                <a:lnTo>
                  <a:pt x="1123950" y="31750"/>
                </a:lnTo>
                <a:lnTo>
                  <a:pt x="1143000" y="123825"/>
                </a:lnTo>
                <a:lnTo>
                  <a:pt x="1196975" y="73025"/>
                </a:lnTo>
                <a:lnTo>
                  <a:pt x="1209675" y="171450"/>
                </a:lnTo>
                <a:lnTo>
                  <a:pt x="1241425" y="190500"/>
                </a:lnTo>
                <a:lnTo>
                  <a:pt x="1279525" y="98425"/>
                </a:lnTo>
              </a:path>
            </a:pathLst>
          </a:custGeom>
          <a:noFill/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5" name="Straight Connector 34"/>
          <p:cNvCxnSpPr/>
          <p:nvPr/>
        </p:nvCxnSpPr>
        <p:spPr bwMode="auto">
          <a:xfrm flipV="1">
            <a:off x="2265147" y="3496202"/>
            <a:ext cx="0" cy="516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/>
          <p:cNvCxnSpPr/>
          <p:nvPr/>
        </p:nvCxnSpPr>
        <p:spPr bwMode="auto">
          <a:xfrm flipV="1">
            <a:off x="2399440" y="3494693"/>
            <a:ext cx="0" cy="516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Arrow Connector 39"/>
          <p:cNvCxnSpPr/>
          <p:nvPr/>
        </p:nvCxnSpPr>
        <p:spPr bwMode="auto">
          <a:xfrm>
            <a:off x="1984490" y="3930768"/>
            <a:ext cx="29876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1" name="Straight Arrow Connector 40"/>
          <p:cNvCxnSpPr/>
          <p:nvPr/>
        </p:nvCxnSpPr>
        <p:spPr bwMode="auto">
          <a:xfrm flipH="1">
            <a:off x="2390387" y="3938313"/>
            <a:ext cx="29876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3" name="Straight Arrow Connector 42"/>
          <p:cNvCxnSpPr/>
          <p:nvPr/>
        </p:nvCxnSpPr>
        <p:spPr bwMode="auto">
          <a:xfrm flipH="1" flipV="1">
            <a:off x="1765926" y="4002836"/>
            <a:ext cx="0" cy="21867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/>
          <p:nvPr/>
        </p:nvCxnSpPr>
        <p:spPr bwMode="auto">
          <a:xfrm flipV="1">
            <a:off x="1765926" y="6188824"/>
            <a:ext cx="2114550" cy="80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5" name="Freeform 44"/>
          <p:cNvSpPr/>
          <p:nvPr/>
        </p:nvSpPr>
        <p:spPr bwMode="auto">
          <a:xfrm>
            <a:off x="1756401" y="4584655"/>
            <a:ext cx="2019300" cy="1604962"/>
          </a:xfrm>
          <a:custGeom>
            <a:avLst/>
            <a:gdLst>
              <a:gd name="connsiteX0" fmla="*/ 0 w 2019300"/>
              <a:gd name="connsiteY0" fmla="*/ 1604169 h 1604962"/>
              <a:gd name="connsiteX1" fmla="*/ 228600 w 2019300"/>
              <a:gd name="connsiteY1" fmla="*/ 1589881 h 1604962"/>
              <a:gd name="connsiteX2" fmla="*/ 442912 w 2019300"/>
              <a:gd name="connsiteY2" fmla="*/ 1513681 h 1604962"/>
              <a:gd name="connsiteX3" fmla="*/ 604837 w 2019300"/>
              <a:gd name="connsiteY3" fmla="*/ 1289844 h 1604962"/>
              <a:gd name="connsiteX4" fmla="*/ 752475 w 2019300"/>
              <a:gd name="connsiteY4" fmla="*/ 594519 h 1604962"/>
              <a:gd name="connsiteX5" fmla="*/ 981075 w 2019300"/>
              <a:gd name="connsiteY5" fmla="*/ 75406 h 1604962"/>
              <a:gd name="connsiteX6" fmla="*/ 1304925 w 2019300"/>
              <a:gd name="connsiteY6" fmla="*/ 142081 h 1604962"/>
              <a:gd name="connsiteX7" fmla="*/ 2019300 w 2019300"/>
              <a:gd name="connsiteY7" fmla="*/ 675481 h 1604962"/>
              <a:gd name="connsiteX8" fmla="*/ 2019300 w 2019300"/>
              <a:gd name="connsiteY8" fmla="*/ 675481 h 1604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19300" h="1604962">
                <a:moveTo>
                  <a:pt x="0" y="1604169"/>
                </a:moveTo>
                <a:cubicBezTo>
                  <a:pt x="77390" y="1604565"/>
                  <a:pt x="154781" y="1604962"/>
                  <a:pt x="228600" y="1589881"/>
                </a:cubicBezTo>
                <a:cubicBezTo>
                  <a:pt x="302419" y="1574800"/>
                  <a:pt x="380206" y="1563687"/>
                  <a:pt x="442912" y="1513681"/>
                </a:cubicBezTo>
                <a:cubicBezTo>
                  <a:pt x="505618" y="1463675"/>
                  <a:pt x="553243" y="1443038"/>
                  <a:pt x="604837" y="1289844"/>
                </a:cubicBezTo>
                <a:cubicBezTo>
                  <a:pt x="656431" y="1136650"/>
                  <a:pt x="689769" y="796925"/>
                  <a:pt x="752475" y="594519"/>
                </a:cubicBezTo>
                <a:cubicBezTo>
                  <a:pt x="815181" y="392113"/>
                  <a:pt x="889000" y="150812"/>
                  <a:pt x="981075" y="75406"/>
                </a:cubicBezTo>
                <a:cubicBezTo>
                  <a:pt x="1073150" y="0"/>
                  <a:pt x="1131888" y="42069"/>
                  <a:pt x="1304925" y="142081"/>
                </a:cubicBezTo>
                <a:cubicBezTo>
                  <a:pt x="1477963" y="242094"/>
                  <a:pt x="2019300" y="675481"/>
                  <a:pt x="2019300" y="675481"/>
                </a:cubicBezTo>
                <a:lnTo>
                  <a:pt x="2019300" y="675481"/>
                </a:lnTo>
              </a:path>
            </a:pathLst>
          </a:cu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7" name="Straight Connector 46"/>
          <p:cNvCxnSpPr/>
          <p:nvPr/>
        </p:nvCxnSpPr>
        <p:spPr bwMode="auto">
          <a:xfrm flipV="1">
            <a:off x="2211384" y="5845594"/>
            <a:ext cx="0" cy="516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/>
          <p:cNvCxnSpPr/>
          <p:nvPr/>
        </p:nvCxnSpPr>
        <p:spPr bwMode="auto">
          <a:xfrm flipV="1">
            <a:off x="2381891" y="5844084"/>
            <a:ext cx="0" cy="516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Arrow Connector 48"/>
          <p:cNvCxnSpPr/>
          <p:nvPr/>
        </p:nvCxnSpPr>
        <p:spPr bwMode="auto">
          <a:xfrm>
            <a:off x="1930727" y="6280160"/>
            <a:ext cx="29876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traight Arrow Connector 49"/>
          <p:cNvCxnSpPr/>
          <p:nvPr/>
        </p:nvCxnSpPr>
        <p:spPr bwMode="auto">
          <a:xfrm flipH="1">
            <a:off x="2372838" y="6287704"/>
            <a:ext cx="29876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1" name="Freeform 50"/>
          <p:cNvSpPr/>
          <p:nvPr/>
        </p:nvSpPr>
        <p:spPr bwMode="auto">
          <a:xfrm>
            <a:off x="1763946" y="4320596"/>
            <a:ext cx="2019300" cy="1604962"/>
          </a:xfrm>
          <a:custGeom>
            <a:avLst/>
            <a:gdLst>
              <a:gd name="connsiteX0" fmla="*/ 0 w 2019300"/>
              <a:gd name="connsiteY0" fmla="*/ 1604169 h 1604962"/>
              <a:gd name="connsiteX1" fmla="*/ 228600 w 2019300"/>
              <a:gd name="connsiteY1" fmla="*/ 1589881 h 1604962"/>
              <a:gd name="connsiteX2" fmla="*/ 442912 w 2019300"/>
              <a:gd name="connsiteY2" fmla="*/ 1513681 h 1604962"/>
              <a:gd name="connsiteX3" fmla="*/ 604837 w 2019300"/>
              <a:gd name="connsiteY3" fmla="*/ 1289844 h 1604962"/>
              <a:gd name="connsiteX4" fmla="*/ 752475 w 2019300"/>
              <a:gd name="connsiteY4" fmla="*/ 594519 h 1604962"/>
              <a:gd name="connsiteX5" fmla="*/ 981075 w 2019300"/>
              <a:gd name="connsiteY5" fmla="*/ 75406 h 1604962"/>
              <a:gd name="connsiteX6" fmla="*/ 1304925 w 2019300"/>
              <a:gd name="connsiteY6" fmla="*/ 142081 h 1604962"/>
              <a:gd name="connsiteX7" fmla="*/ 2019300 w 2019300"/>
              <a:gd name="connsiteY7" fmla="*/ 675481 h 1604962"/>
              <a:gd name="connsiteX8" fmla="*/ 2019300 w 2019300"/>
              <a:gd name="connsiteY8" fmla="*/ 675481 h 1604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19300" h="1604962">
                <a:moveTo>
                  <a:pt x="0" y="1604169"/>
                </a:moveTo>
                <a:cubicBezTo>
                  <a:pt x="77390" y="1604565"/>
                  <a:pt x="154781" y="1604962"/>
                  <a:pt x="228600" y="1589881"/>
                </a:cubicBezTo>
                <a:cubicBezTo>
                  <a:pt x="302419" y="1574800"/>
                  <a:pt x="380206" y="1563687"/>
                  <a:pt x="442912" y="1513681"/>
                </a:cubicBezTo>
                <a:cubicBezTo>
                  <a:pt x="505618" y="1463675"/>
                  <a:pt x="553243" y="1443038"/>
                  <a:pt x="604837" y="1289844"/>
                </a:cubicBezTo>
                <a:cubicBezTo>
                  <a:pt x="656431" y="1136650"/>
                  <a:pt x="689769" y="796925"/>
                  <a:pt x="752475" y="594519"/>
                </a:cubicBezTo>
                <a:cubicBezTo>
                  <a:pt x="815181" y="392113"/>
                  <a:pt x="889000" y="150812"/>
                  <a:pt x="981075" y="75406"/>
                </a:cubicBezTo>
                <a:cubicBezTo>
                  <a:pt x="1073150" y="0"/>
                  <a:pt x="1131888" y="42069"/>
                  <a:pt x="1304925" y="142081"/>
                </a:cubicBezTo>
                <a:cubicBezTo>
                  <a:pt x="1477963" y="242094"/>
                  <a:pt x="2019300" y="675481"/>
                  <a:pt x="2019300" y="675481"/>
                </a:cubicBezTo>
                <a:lnTo>
                  <a:pt x="2019300" y="675481"/>
                </a:lnTo>
              </a:path>
            </a:pathLst>
          </a:custGeom>
          <a:noFill/>
          <a:ln w="28575" cap="flat" cmpd="sng" algn="ctr">
            <a:solidFill>
              <a:srgbClr val="FD920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3" name="Straight Connector 52"/>
          <p:cNvCxnSpPr/>
          <p:nvPr/>
        </p:nvCxnSpPr>
        <p:spPr bwMode="auto">
          <a:xfrm>
            <a:off x="1767206" y="3505255"/>
            <a:ext cx="94156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Connector 53"/>
          <p:cNvCxnSpPr/>
          <p:nvPr/>
        </p:nvCxnSpPr>
        <p:spPr bwMode="auto">
          <a:xfrm>
            <a:off x="1767765" y="5836540"/>
            <a:ext cx="94156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Straight Arrow Connector 54"/>
          <p:cNvCxnSpPr/>
          <p:nvPr/>
        </p:nvCxnSpPr>
        <p:spPr bwMode="auto">
          <a:xfrm flipH="1" flipV="1">
            <a:off x="6035319" y="2953170"/>
            <a:ext cx="0" cy="21867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6" name="Straight Arrow Connector 55"/>
          <p:cNvCxnSpPr/>
          <p:nvPr/>
        </p:nvCxnSpPr>
        <p:spPr bwMode="auto">
          <a:xfrm flipV="1">
            <a:off x="6035319" y="5139158"/>
            <a:ext cx="2114550" cy="80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7" name="Freeform 56"/>
          <p:cNvSpPr/>
          <p:nvPr/>
        </p:nvSpPr>
        <p:spPr bwMode="auto">
          <a:xfrm>
            <a:off x="6025794" y="3534989"/>
            <a:ext cx="2019300" cy="1604962"/>
          </a:xfrm>
          <a:custGeom>
            <a:avLst/>
            <a:gdLst>
              <a:gd name="connsiteX0" fmla="*/ 0 w 2019300"/>
              <a:gd name="connsiteY0" fmla="*/ 1604169 h 1604962"/>
              <a:gd name="connsiteX1" fmla="*/ 228600 w 2019300"/>
              <a:gd name="connsiteY1" fmla="*/ 1589881 h 1604962"/>
              <a:gd name="connsiteX2" fmla="*/ 442912 w 2019300"/>
              <a:gd name="connsiteY2" fmla="*/ 1513681 h 1604962"/>
              <a:gd name="connsiteX3" fmla="*/ 604837 w 2019300"/>
              <a:gd name="connsiteY3" fmla="*/ 1289844 h 1604962"/>
              <a:gd name="connsiteX4" fmla="*/ 752475 w 2019300"/>
              <a:gd name="connsiteY4" fmla="*/ 594519 h 1604962"/>
              <a:gd name="connsiteX5" fmla="*/ 981075 w 2019300"/>
              <a:gd name="connsiteY5" fmla="*/ 75406 h 1604962"/>
              <a:gd name="connsiteX6" fmla="*/ 1304925 w 2019300"/>
              <a:gd name="connsiteY6" fmla="*/ 142081 h 1604962"/>
              <a:gd name="connsiteX7" fmla="*/ 2019300 w 2019300"/>
              <a:gd name="connsiteY7" fmla="*/ 675481 h 1604962"/>
              <a:gd name="connsiteX8" fmla="*/ 2019300 w 2019300"/>
              <a:gd name="connsiteY8" fmla="*/ 675481 h 1604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19300" h="1604962">
                <a:moveTo>
                  <a:pt x="0" y="1604169"/>
                </a:moveTo>
                <a:cubicBezTo>
                  <a:pt x="77390" y="1604565"/>
                  <a:pt x="154781" y="1604962"/>
                  <a:pt x="228600" y="1589881"/>
                </a:cubicBezTo>
                <a:cubicBezTo>
                  <a:pt x="302419" y="1574800"/>
                  <a:pt x="380206" y="1563687"/>
                  <a:pt x="442912" y="1513681"/>
                </a:cubicBezTo>
                <a:cubicBezTo>
                  <a:pt x="505618" y="1463675"/>
                  <a:pt x="553243" y="1443038"/>
                  <a:pt x="604837" y="1289844"/>
                </a:cubicBezTo>
                <a:cubicBezTo>
                  <a:pt x="656431" y="1136650"/>
                  <a:pt x="689769" y="796925"/>
                  <a:pt x="752475" y="594519"/>
                </a:cubicBezTo>
                <a:cubicBezTo>
                  <a:pt x="815181" y="392113"/>
                  <a:pt x="889000" y="150812"/>
                  <a:pt x="981075" y="75406"/>
                </a:cubicBezTo>
                <a:cubicBezTo>
                  <a:pt x="1073150" y="0"/>
                  <a:pt x="1131888" y="42069"/>
                  <a:pt x="1304925" y="142081"/>
                </a:cubicBezTo>
                <a:cubicBezTo>
                  <a:pt x="1477963" y="242094"/>
                  <a:pt x="2019300" y="675481"/>
                  <a:pt x="2019300" y="675481"/>
                </a:cubicBezTo>
                <a:lnTo>
                  <a:pt x="2019300" y="675481"/>
                </a:lnTo>
              </a:path>
            </a:pathLst>
          </a:cu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3" name="Straight Connector 62"/>
          <p:cNvCxnSpPr/>
          <p:nvPr/>
        </p:nvCxnSpPr>
        <p:spPr bwMode="auto">
          <a:xfrm>
            <a:off x="6037158" y="5076585"/>
            <a:ext cx="94156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Straight Connector 63"/>
          <p:cNvCxnSpPr/>
          <p:nvPr/>
        </p:nvCxnSpPr>
        <p:spPr bwMode="auto">
          <a:xfrm>
            <a:off x="6035649" y="4712938"/>
            <a:ext cx="94156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65" name="Right Arrow 64"/>
          <p:cNvSpPr/>
          <p:nvPr/>
        </p:nvSpPr>
        <p:spPr bwMode="auto">
          <a:xfrm rot="16200000">
            <a:off x="6682972" y="4789892"/>
            <a:ext cx="316871" cy="226337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638392" y="1508140"/>
            <a:ext cx="5649303" cy="4610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is the effect of noise on timing?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2636338" y="3804009"/>
            <a:ext cx="7377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jitter</a:t>
            </a:r>
            <a:endParaRPr lang="it-IT" sz="2000" b="1" dirty="0">
              <a:solidFill>
                <a:srgbClr val="FF0000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645951" y="6216775"/>
            <a:ext cx="7377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jitter</a:t>
            </a:r>
            <a:endParaRPr lang="it-IT" sz="2000" b="1" dirty="0">
              <a:solidFill>
                <a:srgbClr val="FF0000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143549" y="5363764"/>
            <a:ext cx="22349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jitter for worse 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photon statistics</a:t>
            </a:r>
            <a:endParaRPr lang="it-IT" sz="2000" b="1" dirty="0">
              <a:solidFill>
                <a:srgbClr val="FF0000"/>
              </a:solidFill>
            </a:endParaRPr>
          </a:p>
        </p:txBody>
      </p:sp>
      <p:sp>
        <p:nvSpPr>
          <p:cNvPr id="42" name="Right Arrow 41"/>
          <p:cNvSpPr/>
          <p:nvPr/>
        </p:nvSpPr>
        <p:spPr bwMode="auto">
          <a:xfrm>
            <a:off x="4282628" y="3497934"/>
            <a:ext cx="1385104" cy="981477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05611" y="264822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HF noise</a:t>
            </a:r>
            <a:endParaRPr lang="it-IT" dirty="0"/>
          </a:p>
        </p:txBody>
      </p:sp>
      <p:sp>
        <p:nvSpPr>
          <p:cNvPr id="52" name="TextBox 51"/>
          <p:cNvSpPr txBox="1"/>
          <p:nvPr/>
        </p:nvSpPr>
        <p:spPr>
          <a:xfrm>
            <a:off x="426669" y="524173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LF noise</a:t>
            </a:r>
            <a:endParaRPr lang="it-IT" dirty="0"/>
          </a:p>
        </p:txBody>
      </p:sp>
      <p:sp>
        <p:nvSpPr>
          <p:cNvPr id="66" name="TextBox 65"/>
          <p:cNvSpPr txBox="1"/>
          <p:nvPr/>
        </p:nvSpPr>
        <p:spPr>
          <a:xfrm>
            <a:off x="4236328" y="3125174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furthermore</a:t>
            </a:r>
            <a:endParaRPr lang="it-IT" dirty="0"/>
          </a:p>
        </p:txBody>
      </p:sp>
      <p:sp>
        <p:nvSpPr>
          <p:cNvPr id="69" name="TextBox 68"/>
          <p:cNvSpPr txBox="1"/>
          <p:nvPr/>
        </p:nvSpPr>
        <p:spPr>
          <a:xfrm>
            <a:off x="752354" y="983847"/>
            <a:ext cx="59865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LED is widely used in PMT-based systems</a:t>
            </a:r>
            <a:endParaRPr lang="it-IT" sz="24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it-IT" smtClean="0"/>
              <a:t> </a:t>
            </a:r>
            <a:fld id="{140F7E92-D3EC-4C3B-BFB3-4980EA2FF51D}" type="slidenum">
              <a:rPr lang="it-IT" smtClean="0">
                <a:solidFill>
                  <a:srgbClr val="005CAB"/>
                </a:solidFill>
              </a:rPr>
              <a:pPr/>
              <a:t>31</a:t>
            </a:fld>
            <a:endParaRPr lang="it-IT">
              <a:solidFill>
                <a:srgbClr val="005CAB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76865" y="238735"/>
            <a:ext cx="677150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005CAB"/>
                </a:solidFill>
                <a:latin typeface="+mj-lt"/>
                <a:ea typeface="+mj-ea"/>
                <a:cs typeface="+mj-cs"/>
              </a:rPr>
              <a:t>First approach: SiPM signal shape</a:t>
            </a:r>
            <a:endParaRPr lang="it-IT" sz="2800" b="1" dirty="0" smtClean="0">
              <a:solidFill>
                <a:srgbClr val="005CAB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051" name="Picture 3" descr="C:\Users\piemonte\Documents\PiemonteClaudio\present\mie\2011\2011-10-20_NSS\talk\SiPM_signal.emf"/>
          <p:cNvPicPr>
            <a:picLocks noChangeAspect="1" noChangeArrowheads="1"/>
          </p:cNvPicPr>
          <p:nvPr/>
        </p:nvPicPr>
        <p:blipFill>
          <a:blip r:embed="rId2" cstate="print"/>
          <a:srcRect l="3066" r="7846" b="6429"/>
          <a:stretch>
            <a:fillRect/>
          </a:stretch>
        </p:blipFill>
        <p:spPr bwMode="auto">
          <a:xfrm>
            <a:off x="4944594" y="985913"/>
            <a:ext cx="3887787" cy="2880000"/>
          </a:xfrm>
          <a:prstGeom prst="rect">
            <a:avLst/>
          </a:prstGeom>
          <a:noFill/>
          <a:effectLst/>
        </p:spPr>
      </p:pic>
      <p:sp>
        <p:nvSpPr>
          <p:cNvPr id="13" name="TextBox 12"/>
          <p:cNvSpPr txBox="1"/>
          <p:nvPr/>
        </p:nvSpPr>
        <p:spPr>
          <a:xfrm>
            <a:off x="158082" y="1264300"/>
            <a:ext cx="441338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 this case we increase both </a:t>
            </a:r>
          </a:p>
          <a:p>
            <a:r>
              <a:rPr lang="en-US" sz="2400" dirty="0" smtClean="0"/>
              <a:t>the quenching resistor and the </a:t>
            </a:r>
          </a:p>
          <a:p>
            <a:r>
              <a:rPr lang="en-US" sz="2400" dirty="0" smtClean="0"/>
              <a:t>quenching capacitor in order</a:t>
            </a:r>
          </a:p>
          <a:p>
            <a:r>
              <a:rPr lang="en-US" sz="2400" dirty="0" smtClean="0"/>
              <a:t>to enhance the fast component</a:t>
            </a:r>
          </a:p>
          <a:p>
            <a:r>
              <a:rPr lang="en-US" sz="2400" dirty="0" smtClean="0"/>
              <a:t>and decrease the slow one.</a:t>
            </a:r>
          </a:p>
        </p:txBody>
      </p:sp>
      <p:cxnSp>
        <p:nvCxnSpPr>
          <p:cNvPr id="15" name="Straight Arrow Connector 14"/>
          <p:cNvCxnSpPr/>
          <p:nvPr/>
        </p:nvCxnSpPr>
        <p:spPr bwMode="auto">
          <a:xfrm flipH="1">
            <a:off x="6499614" y="2883698"/>
            <a:ext cx="201336" cy="31878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6683567" y="2640720"/>
            <a:ext cx="9124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slow tail</a:t>
            </a:r>
            <a:endParaRPr lang="it-IT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6193625" y="1489046"/>
            <a:ext cx="15888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fast component</a:t>
            </a:r>
            <a:endParaRPr lang="it-IT" sz="1600" dirty="0"/>
          </a:p>
        </p:txBody>
      </p:sp>
      <p:cxnSp>
        <p:nvCxnSpPr>
          <p:cNvPr id="18" name="Straight Arrow Connector 17"/>
          <p:cNvCxnSpPr/>
          <p:nvPr/>
        </p:nvCxnSpPr>
        <p:spPr bwMode="auto">
          <a:xfrm flipH="1">
            <a:off x="6100592" y="1774119"/>
            <a:ext cx="201336" cy="31878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5553663" y="889511"/>
            <a:ext cx="2719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SCR of a 4x4mm</a:t>
            </a:r>
            <a:r>
              <a:rPr lang="en-US" b="1" baseline="30000" dirty="0" smtClean="0">
                <a:solidFill>
                  <a:srgbClr val="FF0000"/>
                </a:solidFill>
              </a:rPr>
              <a:t>2</a:t>
            </a:r>
            <a:r>
              <a:rPr lang="en-US" b="1" dirty="0" smtClean="0">
                <a:solidFill>
                  <a:srgbClr val="FF0000"/>
                </a:solidFill>
              </a:rPr>
              <a:t> SiPM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20" name="Right Arrow 19"/>
          <p:cNvSpPr/>
          <p:nvPr/>
        </p:nvSpPr>
        <p:spPr bwMode="auto">
          <a:xfrm>
            <a:off x="4351241" y="1919778"/>
            <a:ext cx="570506" cy="562062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Right Arrow 20"/>
          <p:cNvSpPr/>
          <p:nvPr/>
        </p:nvSpPr>
        <p:spPr bwMode="auto">
          <a:xfrm rot="5400000">
            <a:off x="1782637" y="3533589"/>
            <a:ext cx="645990" cy="865865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1773" y="4647351"/>
            <a:ext cx="37962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Steeper rising edge of the </a:t>
            </a:r>
          </a:p>
          <a:p>
            <a:pPr algn="ctr"/>
            <a:r>
              <a:rPr lang="en-US" sz="2400" dirty="0" smtClean="0"/>
              <a:t>gamma pulse and lower </a:t>
            </a:r>
          </a:p>
          <a:p>
            <a:pPr algn="ctr"/>
            <a:r>
              <a:rPr lang="en-US" sz="2400" dirty="0" smtClean="0"/>
              <a:t>baseline fluctuation</a:t>
            </a:r>
            <a:endParaRPr lang="it-IT" sz="2400" dirty="0"/>
          </a:p>
        </p:txBody>
      </p:sp>
      <p:sp>
        <p:nvSpPr>
          <p:cNvPr id="23" name="Right Arrow 22"/>
          <p:cNvSpPr/>
          <p:nvPr/>
        </p:nvSpPr>
        <p:spPr bwMode="auto">
          <a:xfrm>
            <a:off x="4206483" y="4874081"/>
            <a:ext cx="449796" cy="668362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90390" y="3812043"/>
            <a:ext cx="4146667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8" name="Straight Connector 27"/>
          <p:cNvCxnSpPr/>
          <p:nvPr/>
        </p:nvCxnSpPr>
        <p:spPr bwMode="auto">
          <a:xfrm flipV="1">
            <a:off x="5585884" y="5692347"/>
            <a:ext cx="275967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TextBox 28"/>
          <p:cNvSpPr txBox="1"/>
          <p:nvPr/>
        </p:nvSpPr>
        <p:spPr>
          <a:xfrm>
            <a:off x="6220198" y="3838833"/>
            <a:ext cx="21335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- SiPM 4x4mm</a:t>
            </a:r>
            <a:r>
              <a:rPr lang="en-US" b="1" baseline="30000" dirty="0" smtClean="0">
                <a:solidFill>
                  <a:srgbClr val="FF0000"/>
                </a:solidFill>
              </a:rPr>
              <a:t>2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- LYSO 3x3x5mm</a:t>
            </a:r>
            <a:r>
              <a:rPr lang="en-US" b="1" baseline="30000" dirty="0" smtClean="0">
                <a:solidFill>
                  <a:srgbClr val="FF0000"/>
                </a:solidFill>
              </a:rPr>
              <a:t>3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- LED</a:t>
            </a:r>
            <a:endParaRPr lang="it-IT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51594" y="3399082"/>
            <a:ext cx="4505860" cy="324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it-IT" smtClean="0"/>
              <a:t> </a:t>
            </a:r>
            <a:fld id="{140F7E92-D3EC-4C3B-BFB3-4980EA2FF51D}" type="slidenum">
              <a:rPr lang="it-IT" smtClean="0">
                <a:solidFill>
                  <a:srgbClr val="005CAB"/>
                </a:solidFill>
              </a:rPr>
              <a:pPr/>
              <a:t>32</a:t>
            </a:fld>
            <a:endParaRPr lang="it-IT">
              <a:solidFill>
                <a:srgbClr val="005CAB"/>
              </a:solidFill>
            </a:endParaRPr>
          </a:p>
        </p:txBody>
      </p:sp>
      <p:grpSp>
        <p:nvGrpSpPr>
          <p:cNvPr id="3" name="Group 19"/>
          <p:cNvGrpSpPr/>
          <p:nvPr/>
        </p:nvGrpSpPr>
        <p:grpSpPr>
          <a:xfrm>
            <a:off x="156186" y="812189"/>
            <a:ext cx="4513395" cy="3240000"/>
            <a:chOff x="179632" y="460497"/>
            <a:chExt cx="4513395" cy="32400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632" y="460497"/>
              <a:ext cx="4513395" cy="324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cxnSp>
          <p:nvCxnSpPr>
            <p:cNvPr id="7" name="Straight Arrow Connector 6"/>
            <p:cNvCxnSpPr/>
            <p:nvPr/>
          </p:nvCxnSpPr>
          <p:spPr bwMode="auto">
            <a:xfrm>
              <a:off x="2725122" y="1266388"/>
              <a:ext cx="484700" cy="18563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8" name="Straight Arrow Connector 7"/>
            <p:cNvCxnSpPr/>
            <p:nvPr/>
          </p:nvCxnSpPr>
          <p:spPr bwMode="auto">
            <a:xfrm>
              <a:off x="2725122" y="1266388"/>
              <a:ext cx="1093154" cy="82503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9" name="TextBox 8"/>
            <p:cNvSpPr txBox="1"/>
            <p:nvPr/>
          </p:nvSpPr>
          <p:spPr>
            <a:xfrm>
              <a:off x="1786657" y="884814"/>
              <a:ext cx="92685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original</a:t>
              </a:r>
            </a:p>
            <a:p>
              <a:r>
                <a:rPr lang="en-US" sz="1600" dirty="0" smtClean="0"/>
                <a:t>gamma </a:t>
              </a:r>
            </a:p>
            <a:p>
              <a:r>
                <a:rPr lang="en-US" sz="1600" dirty="0" smtClean="0"/>
                <a:t>signals</a:t>
              </a:r>
              <a:endParaRPr lang="it-IT" sz="16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662904" y="2132662"/>
              <a:ext cx="118442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differential </a:t>
              </a:r>
            </a:p>
            <a:p>
              <a:r>
                <a:rPr lang="en-US" sz="1600" dirty="0" smtClean="0"/>
                <a:t>gamma</a:t>
              </a:r>
            </a:p>
            <a:p>
              <a:r>
                <a:rPr lang="en-US" sz="1600" dirty="0" smtClean="0"/>
                <a:t>signals</a:t>
              </a:r>
              <a:endParaRPr lang="it-IT" sz="1600" dirty="0"/>
            </a:p>
          </p:txBody>
        </p:sp>
        <p:cxnSp>
          <p:nvCxnSpPr>
            <p:cNvPr id="11" name="Straight Arrow Connector 10"/>
            <p:cNvCxnSpPr/>
            <p:nvPr/>
          </p:nvCxnSpPr>
          <p:spPr bwMode="auto">
            <a:xfrm>
              <a:off x="2838562" y="2431733"/>
              <a:ext cx="1030053" cy="84821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2" name="Straight Arrow Connector 11"/>
            <p:cNvCxnSpPr/>
            <p:nvPr/>
          </p:nvCxnSpPr>
          <p:spPr bwMode="auto">
            <a:xfrm>
              <a:off x="2817936" y="2431733"/>
              <a:ext cx="472341" cy="334913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15" name="TextBox 14"/>
          <p:cNvSpPr txBox="1"/>
          <p:nvPr/>
        </p:nvSpPr>
        <p:spPr>
          <a:xfrm>
            <a:off x="5080699" y="1512200"/>
            <a:ext cx="38202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+ initial part of gamma ray </a:t>
            </a:r>
          </a:p>
          <a:p>
            <a:r>
              <a:rPr lang="en-US" sz="2400" dirty="0" smtClean="0"/>
              <a:t>   signal preserved</a:t>
            </a:r>
            <a:endParaRPr lang="it-IT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264322" y="5133055"/>
            <a:ext cx="40975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+ baseline compensated;</a:t>
            </a:r>
          </a:p>
          <a:p>
            <a:r>
              <a:rPr lang="en-US" sz="2400" dirty="0" smtClean="0"/>
              <a:t>+ electronic noise increased;</a:t>
            </a:r>
            <a:endParaRPr lang="it-IT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1234532" y="200902"/>
            <a:ext cx="677150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005CAB"/>
                </a:solidFill>
                <a:latin typeface="+mj-lt"/>
                <a:ea typeface="+mj-ea"/>
                <a:cs typeface="+mj-cs"/>
              </a:rPr>
              <a:t>Example</a:t>
            </a:r>
            <a:endParaRPr lang="it-IT" sz="2800" b="1" dirty="0" smtClean="0">
              <a:solidFill>
                <a:srgbClr val="005CAB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2" name="Bent Arrow 21"/>
          <p:cNvSpPr/>
          <p:nvPr/>
        </p:nvSpPr>
        <p:spPr bwMode="auto">
          <a:xfrm rot="5400000">
            <a:off x="4971328" y="2204979"/>
            <a:ext cx="1018570" cy="2002420"/>
          </a:xfrm>
          <a:prstGeom prst="bentArrow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354502" y="2754775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expanded y scale</a:t>
            </a:r>
            <a:endParaRPr lang="it-IT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Box 37"/>
          <p:cNvSpPr txBox="1"/>
          <p:nvPr/>
        </p:nvSpPr>
        <p:spPr>
          <a:xfrm>
            <a:off x="5717213" y="575183"/>
            <a:ext cx="2117887" cy="6370975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Detector PET</a:t>
            </a: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02413" y="575183"/>
            <a:ext cx="2238113" cy="6370975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Detector cube</a:t>
            </a: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rot="16200000">
            <a:off x="3507563" y="-2070744"/>
            <a:ext cx="2198038" cy="8956298"/>
          </a:xfrm>
          <a:prstGeom prst="rect">
            <a:avLst/>
          </a:prstGeom>
          <a:solidFill>
            <a:srgbClr val="CCEC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SiPM 3x3mm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2</a:t>
            </a: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it-IT" sz="2400" b="1" dirty="0" smtClean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 rot="16200000">
            <a:off x="3507563" y="875658"/>
            <a:ext cx="2198038" cy="8956298"/>
          </a:xfrm>
          <a:prstGeom prst="rect">
            <a:avLst/>
          </a:prstGeom>
          <a:solidFill>
            <a:srgbClr val="CCEC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SiPM 4x4mm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2</a:t>
            </a: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endParaRPr lang="it-IT" sz="2400" b="1" dirty="0" smtClean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6747941" y="6470650"/>
            <a:ext cx="1905000" cy="457200"/>
          </a:xfrm>
        </p:spPr>
        <p:txBody>
          <a:bodyPr/>
          <a:lstStyle/>
          <a:p>
            <a:r>
              <a:rPr lang="it-IT" smtClean="0"/>
              <a:t> </a:t>
            </a:r>
            <a:fld id="{140F7E92-D3EC-4C3B-BFB3-4980EA2FF51D}" type="slidenum">
              <a:rPr lang="it-IT" smtClean="0">
                <a:solidFill>
                  <a:srgbClr val="005CAB"/>
                </a:solidFill>
              </a:rPr>
              <a:pPr/>
              <a:t>33</a:t>
            </a:fld>
            <a:endParaRPr lang="it-IT">
              <a:solidFill>
                <a:srgbClr val="005CAB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69998" y="69931"/>
            <a:ext cx="677150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005CAB"/>
                </a:solidFill>
                <a:latin typeface="+mj-lt"/>
                <a:ea typeface="+mj-ea"/>
                <a:cs typeface="+mj-cs"/>
              </a:rPr>
              <a:t>DLED – comparison</a:t>
            </a:r>
            <a:endParaRPr lang="it-IT" sz="3200" b="1" dirty="0" smtClean="0">
              <a:solidFill>
                <a:srgbClr val="005CAB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3" name="Group 40"/>
          <p:cNvGrpSpPr/>
          <p:nvPr/>
        </p:nvGrpSpPr>
        <p:grpSpPr>
          <a:xfrm>
            <a:off x="757179" y="987445"/>
            <a:ext cx="3811079" cy="2880000"/>
            <a:chOff x="757179" y="952720"/>
            <a:chExt cx="3811079" cy="2880000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57179" y="952720"/>
              <a:ext cx="3747165" cy="2880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3" name="TextBox 22"/>
            <p:cNvSpPr txBox="1"/>
            <p:nvPr/>
          </p:nvSpPr>
          <p:spPr>
            <a:xfrm>
              <a:off x="3145540" y="2022891"/>
              <a:ext cx="6078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70C0"/>
                  </a:solidFill>
                </a:rPr>
                <a:t>20C</a:t>
              </a:r>
              <a:endParaRPr lang="it-IT" b="1" dirty="0">
                <a:solidFill>
                  <a:srgbClr val="0070C0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883455" y="2821117"/>
              <a:ext cx="6848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1">
                      <a:lumMod val="50000"/>
                    </a:schemeClr>
                  </a:solidFill>
                </a:rPr>
                <a:t>-20C</a:t>
              </a:r>
              <a:endParaRPr lang="it-IT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grpSp>
        <p:nvGrpSpPr>
          <p:cNvPr id="4" name="Group 41"/>
          <p:cNvGrpSpPr/>
          <p:nvPr/>
        </p:nvGrpSpPr>
        <p:grpSpPr>
          <a:xfrm>
            <a:off x="4896152" y="999021"/>
            <a:ext cx="3777040" cy="2880000"/>
            <a:chOff x="4896152" y="964296"/>
            <a:chExt cx="3777040" cy="2880000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96152" y="964296"/>
              <a:ext cx="3753495" cy="2880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0" name="TextBox 19"/>
            <p:cNvSpPr txBox="1"/>
            <p:nvPr/>
          </p:nvSpPr>
          <p:spPr>
            <a:xfrm>
              <a:off x="7402340" y="1916362"/>
              <a:ext cx="6078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70C0"/>
                  </a:solidFill>
                </a:rPr>
                <a:t>20C</a:t>
              </a:r>
              <a:endParaRPr lang="it-IT" b="1" dirty="0">
                <a:solidFill>
                  <a:srgbClr val="0070C0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988389" y="2641062"/>
              <a:ext cx="6848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1">
                      <a:lumMod val="50000"/>
                    </a:schemeClr>
                  </a:solidFill>
                </a:rPr>
                <a:t>-20C</a:t>
              </a:r>
              <a:endParaRPr lang="it-IT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cxnSp>
        <p:nvCxnSpPr>
          <p:cNvPr id="10" name="Straight Connector 9"/>
          <p:cNvCxnSpPr/>
          <p:nvPr/>
        </p:nvCxnSpPr>
        <p:spPr bwMode="auto">
          <a:xfrm>
            <a:off x="1365926" y="2868702"/>
            <a:ext cx="723878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6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pSp>
        <p:nvGrpSpPr>
          <p:cNvPr id="7" name="Group 44"/>
          <p:cNvGrpSpPr/>
          <p:nvPr/>
        </p:nvGrpSpPr>
        <p:grpSpPr>
          <a:xfrm>
            <a:off x="713652" y="3920125"/>
            <a:ext cx="3835780" cy="2880000"/>
            <a:chOff x="713652" y="3885400"/>
            <a:chExt cx="3835780" cy="2880000"/>
          </a:xfrm>
        </p:grpSpPr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13652" y="3885400"/>
              <a:ext cx="3835780" cy="2880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1" name="TextBox 30"/>
            <p:cNvSpPr txBox="1"/>
            <p:nvPr/>
          </p:nvSpPr>
          <p:spPr>
            <a:xfrm>
              <a:off x="2902674" y="5027161"/>
              <a:ext cx="6078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70C0"/>
                  </a:solidFill>
                </a:rPr>
                <a:t>20C</a:t>
              </a:r>
              <a:endParaRPr lang="it-IT" b="1" dirty="0">
                <a:solidFill>
                  <a:srgbClr val="0070C0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557637" y="5656271"/>
              <a:ext cx="6848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1">
                      <a:lumMod val="50000"/>
                    </a:schemeClr>
                  </a:solidFill>
                </a:rPr>
                <a:t>-20C</a:t>
              </a:r>
              <a:endParaRPr lang="it-IT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 bwMode="auto">
            <a:xfrm>
              <a:off x="3611301" y="4097438"/>
              <a:ext cx="823732" cy="148155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400" b="0" i="0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8" name="Group 46"/>
          <p:cNvGrpSpPr/>
          <p:nvPr/>
        </p:nvGrpSpPr>
        <p:grpSpPr>
          <a:xfrm>
            <a:off x="4873725" y="3931700"/>
            <a:ext cx="3829451" cy="2880000"/>
            <a:chOff x="4873725" y="3896975"/>
            <a:chExt cx="3829451" cy="2880000"/>
          </a:xfrm>
        </p:grpSpPr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873725" y="3896975"/>
              <a:ext cx="3829451" cy="2880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8" name="TextBox 27"/>
            <p:cNvSpPr txBox="1"/>
            <p:nvPr/>
          </p:nvSpPr>
          <p:spPr>
            <a:xfrm>
              <a:off x="7108793" y="4807998"/>
              <a:ext cx="6078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70C0"/>
                  </a:solidFill>
                </a:rPr>
                <a:t>20C</a:t>
              </a:r>
              <a:endParaRPr lang="it-IT" b="1" dirty="0">
                <a:solidFill>
                  <a:srgbClr val="0070C0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804908" y="5347290"/>
              <a:ext cx="6848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1">
                      <a:lumMod val="50000"/>
                    </a:schemeClr>
                  </a:solidFill>
                </a:rPr>
                <a:t>-20C</a:t>
              </a:r>
              <a:endParaRPr lang="it-IT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 bwMode="auto">
            <a:xfrm>
              <a:off x="7685590" y="4120587"/>
              <a:ext cx="706056" cy="107644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6" name="Rectangle 45"/>
            <p:cNvSpPr/>
            <p:nvPr/>
          </p:nvSpPr>
          <p:spPr bwMode="auto">
            <a:xfrm>
              <a:off x="5511479" y="4076218"/>
              <a:ext cx="148541" cy="21799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 bwMode="auto">
          <a:xfrm>
            <a:off x="1311161" y="6141120"/>
            <a:ext cx="723878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6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/>
          <p:cNvCxnSpPr/>
          <p:nvPr/>
        </p:nvCxnSpPr>
        <p:spPr bwMode="auto">
          <a:xfrm>
            <a:off x="1356280" y="3183147"/>
            <a:ext cx="723878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6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/>
          <p:cNvCxnSpPr/>
          <p:nvPr/>
        </p:nvCxnSpPr>
        <p:spPr bwMode="auto">
          <a:xfrm>
            <a:off x="1358209" y="5893552"/>
            <a:ext cx="723878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6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"/>
          <p:cNvSpPr>
            <a:spLocks noGrp="1"/>
          </p:cNvSpPr>
          <p:nvPr/>
        </p:nvSpPr>
        <p:spPr bwMode="auto">
          <a:xfrm>
            <a:off x="7013206" y="6400800"/>
            <a:ext cx="18051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mtClean="0"/>
              <a:t> </a:t>
            </a:r>
            <a:fld id="{140F7E92-D3EC-4C3B-BFB3-4980EA2FF51D}" type="slidenum">
              <a:rPr lang="it-IT" smtClean="0">
                <a:solidFill>
                  <a:srgbClr val="005CAB"/>
                </a:solidFill>
              </a:rPr>
              <a:pPr/>
              <a:t>4</a:t>
            </a:fld>
            <a:endParaRPr lang="it-IT" dirty="0">
              <a:solidFill>
                <a:srgbClr val="005CAB"/>
              </a:solidFill>
            </a:endParaRPr>
          </a:p>
        </p:txBody>
      </p:sp>
      <p:sp>
        <p:nvSpPr>
          <p:cNvPr id="18" name="TextBox 4"/>
          <p:cNvSpPr txBox="1"/>
          <p:nvPr/>
        </p:nvSpPr>
        <p:spPr>
          <a:xfrm>
            <a:off x="975360" y="231732"/>
            <a:ext cx="685038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CA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RGB-SiPM HD</a:t>
            </a:r>
            <a:endParaRPr lang="it-IT" dirty="0"/>
          </a:p>
        </p:txBody>
      </p:sp>
      <p:sp>
        <p:nvSpPr>
          <p:cNvPr id="43" name="Rectangle 42"/>
          <p:cNvSpPr/>
          <p:nvPr/>
        </p:nvSpPr>
        <p:spPr>
          <a:xfrm>
            <a:off x="344905" y="1774496"/>
            <a:ext cx="3834063" cy="4625340"/>
          </a:xfrm>
          <a:prstGeom prst="rect">
            <a:avLst/>
          </a:prstGeom>
          <a:solidFill>
            <a:srgbClr val="FFFFCC"/>
          </a:solidFill>
          <a:ln>
            <a:solidFill>
              <a:srgbClr val="FD920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4" name="Rectangle 43"/>
          <p:cNvSpPr/>
          <p:nvPr/>
        </p:nvSpPr>
        <p:spPr>
          <a:xfrm>
            <a:off x="4606725" y="1775460"/>
            <a:ext cx="4421529" cy="4625340"/>
          </a:xfrm>
          <a:prstGeom prst="rect">
            <a:avLst/>
          </a:prstGeom>
          <a:solidFill>
            <a:srgbClr val="FFFFCC"/>
          </a:solidFill>
          <a:ln>
            <a:solidFill>
              <a:srgbClr val="FD920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5" name="TextBox 44"/>
          <p:cNvSpPr txBox="1"/>
          <p:nvPr/>
        </p:nvSpPr>
        <p:spPr>
          <a:xfrm>
            <a:off x="602296" y="1910986"/>
            <a:ext cx="288412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SiPM:</a:t>
            </a:r>
          </a:p>
          <a:p>
            <a:r>
              <a:rPr lang="en-US" sz="2400" dirty="0" smtClean="0"/>
              <a:t>size: </a:t>
            </a:r>
            <a:r>
              <a:rPr lang="en-US" sz="2400" b="1" dirty="0" smtClean="0"/>
              <a:t>4x4mm</a:t>
            </a:r>
            <a:r>
              <a:rPr lang="en-US" sz="2400" b="1" baseline="30000" dirty="0" smtClean="0"/>
              <a:t>2</a:t>
            </a:r>
          </a:p>
          <a:p>
            <a:r>
              <a:rPr lang="en-US" sz="2400" dirty="0" smtClean="0"/>
              <a:t>cell size: </a:t>
            </a:r>
            <a:r>
              <a:rPr lang="en-US" sz="2400" b="1" dirty="0" smtClean="0"/>
              <a:t>30x30um</a:t>
            </a:r>
            <a:r>
              <a:rPr lang="en-US" sz="2400" b="1" baseline="30000" dirty="0" smtClean="0"/>
              <a:t>2</a:t>
            </a:r>
          </a:p>
          <a:p>
            <a:r>
              <a:rPr lang="en-US" sz="2400" dirty="0" smtClean="0"/>
              <a:t># cells: ~17000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251983" y="1905846"/>
            <a:ext cx="288412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SiPM:</a:t>
            </a:r>
          </a:p>
          <a:p>
            <a:r>
              <a:rPr lang="en-US" sz="2400" dirty="0" smtClean="0"/>
              <a:t>size: </a:t>
            </a:r>
            <a:r>
              <a:rPr lang="en-US" sz="2400" b="1" dirty="0" smtClean="0"/>
              <a:t>2.2x2.2mm</a:t>
            </a:r>
            <a:r>
              <a:rPr lang="en-US" sz="2400" b="1" baseline="30000" dirty="0" smtClean="0"/>
              <a:t>2</a:t>
            </a:r>
          </a:p>
          <a:p>
            <a:r>
              <a:rPr lang="en-US" sz="2400" dirty="0" smtClean="0"/>
              <a:t>cell size: </a:t>
            </a:r>
            <a:r>
              <a:rPr lang="en-US" sz="2400" b="1" dirty="0" smtClean="0"/>
              <a:t>15x15um</a:t>
            </a:r>
            <a:r>
              <a:rPr lang="en-US" sz="2400" b="1" baseline="30000" dirty="0" smtClean="0"/>
              <a:t>2</a:t>
            </a:r>
          </a:p>
          <a:p>
            <a:r>
              <a:rPr lang="en-US" sz="2400" dirty="0" smtClean="0"/>
              <a:t># cells: 21316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13463" y="3582507"/>
            <a:ext cx="2534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Fill factor = 74%</a:t>
            </a:r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04821" y="3539475"/>
            <a:ext cx="2534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Fill factor = 48%</a:t>
            </a:r>
            <a:endParaRPr lang="it-IT" sz="2400" b="1" dirty="0">
              <a:solidFill>
                <a:srgbClr val="FF0000"/>
              </a:solidFill>
            </a:endParaRPr>
          </a:p>
        </p:txBody>
      </p:sp>
      <p:pic>
        <p:nvPicPr>
          <p:cNvPr id="49" name="Picture 3"/>
          <p:cNvPicPr>
            <a:picLocks noChangeAspect="1" noChangeArrowheads="1"/>
          </p:cNvPicPr>
          <p:nvPr/>
        </p:nvPicPr>
        <p:blipFill rotWithShape="1">
          <a:blip r:embed="rId3" cstate="print"/>
          <a:srcRect l="32504"/>
          <a:stretch/>
        </p:blipFill>
        <p:spPr bwMode="auto">
          <a:xfrm>
            <a:off x="7105220" y="4322486"/>
            <a:ext cx="182153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1450" y="4170341"/>
            <a:ext cx="2362266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Picture 3" descr="\\fbk\ricerca\CMMLNX-Srs\Misure\SiPM\SiPM_CMS\Microscopio SiPM_CMS\w16\IMG_0054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059" t="5206" r="46698" b="67136"/>
          <a:stretch/>
        </p:blipFill>
        <p:spPr bwMode="auto">
          <a:xfrm>
            <a:off x="798991" y="4170341"/>
            <a:ext cx="2957065" cy="2160000"/>
          </a:xfrm>
          <a:prstGeom prst="rect">
            <a:avLst/>
          </a:prstGeom>
          <a:noFill/>
        </p:spPr>
      </p:pic>
      <p:sp>
        <p:nvSpPr>
          <p:cNvPr id="52" name="TextBox 51"/>
          <p:cNvSpPr txBox="1"/>
          <p:nvPr/>
        </p:nvSpPr>
        <p:spPr>
          <a:xfrm>
            <a:off x="367714" y="935522"/>
            <a:ext cx="8628805" cy="35129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r>
              <a:rPr lang="en-US" sz="2000" dirty="0" smtClean="0">
                <a:solidFill>
                  <a:srgbClr val="00B050"/>
                </a:solidFill>
              </a:rPr>
              <a:t>Redesigned cell border</a:t>
            </a:r>
            <a:r>
              <a:rPr lang="en-US" sz="2000" dirty="0" smtClean="0"/>
              <a:t>, for obtaining </a:t>
            </a:r>
            <a:r>
              <a:rPr lang="en-US" sz="2000" dirty="0" smtClean="0">
                <a:solidFill>
                  <a:srgbClr val="FF0000"/>
                </a:solidFill>
              </a:rPr>
              <a:t>small cells with high Fill Factor</a:t>
            </a:r>
            <a:r>
              <a:rPr lang="en-US" sz="2000" dirty="0" smtClean="0"/>
              <a:t> (FF).</a:t>
            </a:r>
          </a:p>
        </p:txBody>
      </p:sp>
      <p:sp>
        <p:nvSpPr>
          <p:cNvPr id="3" name="Rectangle 2"/>
          <p:cNvSpPr/>
          <p:nvPr/>
        </p:nvSpPr>
        <p:spPr>
          <a:xfrm>
            <a:off x="344904" y="1307932"/>
            <a:ext cx="86833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dirty="0">
                <a:solidFill>
                  <a:srgbClr val="000000"/>
                </a:solidFill>
              </a:rPr>
              <a:t>The 15 um cell </a:t>
            </a:r>
            <a:r>
              <a:rPr lang="en-US" dirty="0" smtClean="0">
                <a:solidFill>
                  <a:srgbClr val="000000"/>
                </a:solidFill>
              </a:rPr>
              <a:t>RGB-HD has </a:t>
            </a:r>
            <a:r>
              <a:rPr lang="en-US" dirty="0">
                <a:solidFill>
                  <a:srgbClr val="000000"/>
                </a:solidFill>
              </a:rPr>
              <a:t>the same FF of the 50 um cell </a:t>
            </a:r>
            <a:r>
              <a:rPr lang="en-US" dirty="0" smtClean="0">
                <a:solidFill>
                  <a:srgbClr val="000000"/>
                </a:solidFill>
              </a:rPr>
              <a:t>RGB technology.</a:t>
            </a:r>
            <a:endParaRPr lang="it-IT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947861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"/>
          <p:cNvSpPr>
            <a:spLocks noGrp="1"/>
          </p:cNvSpPr>
          <p:nvPr/>
        </p:nvSpPr>
        <p:spPr bwMode="auto">
          <a:xfrm>
            <a:off x="7013206" y="6400800"/>
            <a:ext cx="18051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mtClean="0"/>
              <a:t> </a:t>
            </a:r>
            <a:fld id="{140F7E92-D3EC-4C3B-BFB3-4980EA2FF51D}" type="slidenum">
              <a:rPr lang="it-IT" smtClean="0">
                <a:solidFill>
                  <a:srgbClr val="005CAB"/>
                </a:solidFill>
              </a:rPr>
              <a:pPr/>
              <a:t>5</a:t>
            </a:fld>
            <a:endParaRPr lang="it-IT" dirty="0">
              <a:solidFill>
                <a:srgbClr val="005CAB"/>
              </a:solidFill>
            </a:endParaRPr>
          </a:p>
        </p:txBody>
      </p:sp>
      <p:sp>
        <p:nvSpPr>
          <p:cNvPr id="18" name="TextBox 4"/>
          <p:cNvSpPr txBox="1"/>
          <p:nvPr/>
        </p:nvSpPr>
        <p:spPr>
          <a:xfrm>
            <a:off x="975360" y="231732"/>
            <a:ext cx="685038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CA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RGB-SiPM HD</a:t>
            </a:r>
            <a:endParaRPr lang="it-IT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 l="49918"/>
          <a:stretch>
            <a:fillRect/>
          </a:stretch>
        </p:blipFill>
        <p:spPr bwMode="auto">
          <a:xfrm>
            <a:off x="244430" y="2493720"/>
            <a:ext cx="4193844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6" name="TextBox 15"/>
          <p:cNvSpPr txBox="1"/>
          <p:nvPr/>
        </p:nvSpPr>
        <p:spPr>
          <a:xfrm>
            <a:off x="2732989" y="2755330"/>
            <a:ext cx="1165704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Symbol" pitchFamily="18" charset="2"/>
              </a:rPr>
              <a:t>t</a:t>
            </a:r>
            <a:r>
              <a:rPr lang="en-US" sz="2400" dirty="0" smtClean="0">
                <a:solidFill>
                  <a:srgbClr val="FF0000"/>
                </a:solidFill>
              </a:rPr>
              <a:t> = 9ns</a:t>
            </a:r>
            <a:endParaRPr lang="it-IT" sz="24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59820" y="790506"/>
            <a:ext cx="3156405" cy="523220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2.2x2.2mm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 15um</a:t>
            </a:r>
            <a:endParaRPr lang="it-IT" sz="2800" dirty="0"/>
          </a:p>
        </p:txBody>
      </p:sp>
      <p:sp>
        <p:nvSpPr>
          <p:cNvPr id="22" name="TextBox 21"/>
          <p:cNvSpPr txBox="1"/>
          <p:nvPr/>
        </p:nvSpPr>
        <p:spPr>
          <a:xfrm>
            <a:off x="244430" y="1540058"/>
            <a:ext cx="34820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9900"/>
                </a:solidFill>
              </a:rPr>
              <a:t>Response to fast light </a:t>
            </a:r>
          </a:p>
          <a:p>
            <a:r>
              <a:rPr lang="en-US" sz="2400" b="1" dirty="0" smtClean="0">
                <a:solidFill>
                  <a:srgbClr val="009900"/>
                </a:solidFill>
              </a:rPr>
              <a:t>pulse from LED</a:t>
            </a:r>
            <a:endParaRPr lang="it-IT" sz="2400" b="1" dirty="0">
              <a:solidFill>
                <a:srgbClr val="0099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36990" y="5496385"/>
            <a:ext cx="30219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very short decay!!</a:t>
            </a:r>
            <a:endParaRPr lang="it-IT" sz="2800" dirty="0"/>
          </a:p>
        </p:txBody>
      </p:sp>
      <p:grpSp>
        <p:nvGrpSpPr>
          <p:cNvPr id="2" name="Group 1"/>
          <p:cNvGrpSpPr/>
          <p:nvPr/>
        </p:nvGrpSpPr>
        <p:grpSpPr>
          <a:xfrm>
            <a:off x="4638022" y="1704113"/>
            <a:ext cx="4372212" cy="3669607"/>
            <a:chOff x="4638022" y="1704113"/>
            <a:chExt cx="4372212" cy="3669607"/>
          </a:xfrm>
        </p:grpSpPr>
        <p:pic>
          <p:nvPicPr>
            <p:cNvPr id="25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38023" y="2493720"/>
              <a:ext cx="4372211" cy="288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6" name="TextBox 25"/>
            <p:cNvSpPr txBox="1"/>
            <p:nvPr/>
          </p:nvSpPr>
          <p:spPr>
            <a:xfrm>
              <a:off x="4638022" y="1704113"/>
              <a:ext cx="41152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009900"/>
                  </a:solidFill>
                </a:rPr>
                <a:t>Photo-detection efficiency </a:t>
              </a:r>
              <a:endParaRPr lang="it-IT" sz="2400" b="1" dirty="0">
                <a:solidFill>
                  <a:srgbClr val="00990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624921" y="4499391"/>
              <a:ext cx="2398413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dirty="0" smtClean="0"/>
                <a:t>measurement by Musienko @ CERN</a:t>
              </a:r>
              <a:endParaRPr lang="it-IT" sz="1050" dirty="0"/>
            </a:p>
          </p:txBody>
        </p:sp>
      </p:grpSp>
    </p:spTree>
    <p:extLst>
      <p:ext uri="{BB962C8B-B14F-4D97-AF65-F5344CB8AC3E}">
        <p14:creationId xmlns:p14="http://schemas.microsoft.com/office/powerpoint/2010/main" val="3286675274"/>
      </p:ext>
    </p:extLst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"/>
          <p:cNvSpPr>
            <a:spLocks noGrp="1"/>
          </p:cNvSpPr>
          <p:nvPr/>
        </p:nvSpPr>
        <p:spPr bwMode="auto">
          <a:xfrm>
            <a:off x="7013206" y="6400800"/>
            <a:ext cx="18051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mtClean="0"/>
              <a:t> </a:t>
            </a:r>
            <a:fld id="{140F7E92-D3EC-4C3B-BFB3-4980EA2FF51D}" type="slidenum">
              <a:rPr lang="it-IT" smtClean="0">
                <a:solidFill>
                  <a:srgbClr val="005CAB"/>
                </a:solidFill>
              </a:rPr>
              <a:pPr/>
              <a:t>6</a:t>
            </a:fld>
            <a:endParaRPr lang="it-IT" dirty="0">
              <a:solidFill>
                <a:srgbClr val="005CAB"/>
              </a:solidFill>
            </a:endParaRPr>
          </a:p>
        </p:txBody>
      </p:sp>
      <p:sp>
        <p:nvSpPr>
          <p:cNvPr id="18" name="TextBox 4"/>
          <p:cNvSpPr txBox="1"/>
          <p:nvPr/>
        </p:nvSpPr>
        <p:spPr>
          <a:xfrm>
            <a:off x="975360" y="231732"/>
            <a:ext cx="685038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5CA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NUV-SiPM</a:t>
            </a:r>
            <a:endParaRPr lang="it-IT"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696325" y="-28575"/>
            <a:ext cx="447675" cy="2571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4DE96F9-932F-4AE1-81EC-87ED77D96E7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367714" y="966002"/>
            <a:ext cx="8628805" cy="74409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r>
              <a:rPr lang="en-US" sz="2000" dirty="0" smtClean="0"/>
              <a:t>The NUV SiPM is based on a </a:t>
            </a:r>
            <a:r>
              <a:rPr lang="en-US" sz="2000" dirty="0" smtClean="0">
                <a:solidFill>
                  <a:srgbClr val="00B050"/>
                </a:solidFill>
              </a:rPr>
              <a:t>p-on-n junction</a:t>
            </a:r>
            <a:r>
              <a:rPr lang="en-US" sz="2000" dirty="0" smtClean="0"/>
              <a:t>, for </a:t>
            </a:r>
            <a:r>
              <a:rPr lang="en-US" sz="2000" dirty="0" smtClean="0">
                <a:solidFill>
                  <a:srgbClr val="FF0000"/>
                </a:solidFill>
              </a:rPr>
              <a:t>increased PDE at short wavelengths</a:t>
            </a:r>
            <a:r>
              <a:rPr lang="en-US" sz="2000" dirty="0" smtClean="0"/>
              <a:t>. 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4753721" y="1911572"/>
            <a:ext cx="4242798" cy="4692934"/>
            <a:chOff x="4753721" y="1911572"/>
            <a:chExt cx="4242798" cy="4692934"/>
          </a:xfrm>
        </p:grpSpPr>
        <p:pic>
          <p:nvPicPr>
            <p:cNvPr id="45" name="Picture 3" descr="\\loki\Disco\loki0\home\piemonte\NUV_article\NUV_figures\dcr\dcr_w6.png"/>
            <p:cNvPicPr>
              <a:picLocks noChangeAspect="1" noChangeArrowheads="1"/>
            </p:cNvPicPr>
            <p:nvPr/>
          </p:nvPicPr>
          <p:blipFill>
            <a:blip r:embed="rId3" cstate="print"/>
            <a:srcRect t="9172" r="8930" b="4750"/>
            <a:stretch>
              <a:fillRect/>
            </a:stretch>
          </p:blipFill>
          <p:spPr bwMode="auto">
            <a:xfrm>
              <a:off x="4753722" y="2346854"/>
              <a:ext cx="4242797" cy="30988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46" name="TextBox 45"/>
            <p:cNvSpPr txBox="1"/>
            <p:nvPr/>
          </p:nvSpPr>
          <p:spPr>
            <a:xfrm>
              <a:off x="4753721" y="5588843"/>
              <a:ext cx="4242797" cy="101566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sz="1600" dirty="0" smtClean="0"/>
                <a:t>NUV-SiPM: 1x1mm</a:t>
              </a:r>
              <a:r>
                <a:rPr lang="en-US" sz="1600" baseline="30000" dirty="0" smtClean="0"/>
                <a:t>2</a:t>
              </a:r>
              <a:r>
                <a:rPr lang="en-US" sz="1600" dirty="0" smtClean="0"/>
                <a:t> 50x50um</a:t>
              </a:r>
              <a:r>
                <a:rPr lang="en-US" sz="1600" baseline="30000" dirty="0" smtClean="0"/>
                <a:t>2</a:t>
              </a:r>
              <a:r>
                <a:rPr lang="en-US" sz="1600" dirty="0" smtClean="0"/>
                <a:t>.</a:t>
              </a:r>
              <a:r>
                <a:rPr lang="en-US" sz="1600" i="1" dirty="0" smtClean="0"/>
                <a:t>Total </a:t>
              </a:r>
              <a:r>
                <a:rPr lang="en-US" sz="1600" dirty="0" smtClean="0"/>
                <a:t>and </a:t>
              </a:r>
              <a:r>
                <a:rPr lang="en-US" sz="1600" i="1" dirty="0" smtClean="0"/>
                <a:t>primary </a:t>
              </a:r>
              <a:r>
                <a:rPr lang="en-US" sz="1600" dirty="0" smtClean="0"/>
                <a:t>dark count rate at 0.5 </a:t>
              </a:r>
              <a:r>
                <a:rPr lang="en-US" sz="1600" dirty="0" err="1" smtClean="0"/>
                <a:t>phe</a:t>
              </a:r>
              <a:r>
                <a:rPr lang="en-US" sz="1600" dirty="0" smtClean="0"/>
                <a:t>.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312740" y="1911572"/>
              <a:ext cx="3400931" cy="461665"/>
            </a:xfrm>
            <a:prstGeom prst="rect">
              <a:avLst/>
            </a:prstGeom>
            <a:solidFill>
              <a:srgbClr val="FFFF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FF0000"/>
                  </a:solidFill>
                </a:rPr>
                <a:t>Very low primary DCR</a:t>
              </a:r>
              <a:endParaRPr lang="it-IT" sz="2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93066" y="1911572"/>
            <a:ext cx="4237745" cy="4600601"/>
            <a:chOff x="93066" y="1911572"/>
            <a:chExt cx="4237745" cy="4600601"/>
          </a:xfrm>
        </p:grpSpPr>
        <p:pic>
          <p:nvPicPr>
            <p:cNvPr id="40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3066" y="2346854"/>
              <a:ext cx="4237745" cy="310078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42" name="TextBox 41"/>
            <p:cNvSpPr txBox="1"/>
            <p:nvPr/>
          </p:nvSpPr>
          <p:spPr>
            <a:xfrm>
              <a:off x="93066" y="5588843"/>
              <a:ext cx="4237745" cy="92333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sz="1600" dirty="0" smtClean="0"/>
                <a:t>PDE vs. wavelength for a NUV-SiPM and RGB-SiPM with 50x50um</a:t>
              </a:r>
              <a:r>
                <a:rPr lang="en-US" sz="1600" baseline="30000" dirty="0" smtClean="0"/>
                <a:t>2</a:t>
              </a:r>
              <a:r>
                <a:rPr lang="en-US" sz="1600" dirty="0" smtClean="0"/>
                <a:t> cell, 42% fill factor.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35650" y="1911572"/>
              <a:ext cx="3552576" cy="461665"/>
            </a:xfrm>
            <a:prstGeom prst="rect">
              <a:avLst/>
            </a:prstGeom>
            <a:solidFill>
              <a:srgbClr val="FFFF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FF0000"/>
                  </a:solidFill>
                </a:rPr>
                <a:t>Increased PDE at low </a:t>
              </a:r>
              <a:r>
                <a:rPr lang="el-GR" sz="2400" b="1" dirty="0" smtClean="0">
                  <a:solidFill>
                    <a:srgbClr val="FF0000"/>
                  </a:solidFill>
                </a:rPr>
                <a:t>λ</a:t>
              </a:r>
              <a:endParaRPr lang="it-IT" sz="24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5" name="Straight Arrow Connector 4"/>
            <p:cNvCxnSpPr/>
            <p:nvPr/>
          </p:nvCxnSpPr>
          <p:spPr bwMode="auto">
            <a:xfrm flipH="1">
              <a:off x="1074420" y="2720340"/>
              <a:ext cx="655320" cy="0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323472310"/>
      </p:ext>
    </p:extLst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2380958"/>
            <a:ext cx="7772400" cy="2096084"/>
          </a:xfrm>
        </p:spPr>
        <p:txBody>
          <a:bodyPr/>
          <a:lstStyle/>
          <a:p>
            <a:r>
              <a:rPr lang="en-US" b="1" dirty="0" smtClean="0"/>
              <a:t>Effects of the SiPM noise: </a:t>
            </a:r>
            <a:br>
              <a:rPr lang="en-US" b="1" dirty="0" smtClean="0"/>
            </a:br>
            <a:r>
              <a:rPr lang="en-US" b="1" dirty="0" smtClean="0"/>
              <a:t>Dark Count Rate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80611915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5571447" y="4651675"/>
            <a:ext cx="3331361" cy="830997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high LED threshold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  <a:sym typeface="Wingdings" pitchFamily="2" charset="2"/>
              </a:rPr>
              <a:t> worse photon stat.</a:t>
            </a:r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16" name="Down Arrow 15"/>
          <p:cNvSpPr/>
          <p:nvPr/>
        </p:nvSpPr>
        <p:spPr bwMode="auto">
          <a:xfrm>
            <a:off x="6177578" y="4023877"/>
            <a:ext cx="1902940" cy="667265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it-IT" smtClean="0"/>
              <a:t> </a:t>
            </a:r>
            <a:fld id="{140F7E92-D3EC-4C3B-BFB3-4980EA2FF51D}" type="slidenum">
              <a:rPr lang="it-IT" smtClean="0">
                <a:solidFill>
                  <a:srgbClr val="005CAB"/>
                </a:solidFill>
              </a:rPr>
              <a:pPr/>
              <a:t>8</a:t>
            </a:fld>
            <a:endParaRPr lang="it-IT" dirty="0">
              <a:solidFill>
                <a:srgbClr val="005CAB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77619" y="190927"/>
            <a:ext cx="519943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005CAB"/>
                </a:solidFill>
                <a:latin typeface="+mj-lt"/>
                <a:ea typeface="+mj-ea"/>
                <a:cs typeface="+mj-cs"/>
              </a:rPr>
              <a:t>Effect of dark noise in LED</a:t>
            </a:r>
            <a:endParaRPr lang="it-IT" sz="2800" b="1" dirty="0" smtClean="0">
              <a:solidFill>
                <a:srgbClr val="005CAB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88927" y="3208130"/>
            <a:ext cx="3071674" cy="830997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baseline fluctuation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  <a:sym typeface="Wingdings" pitchFamily="2" charset="2"/>
              </a:rPr>
              <a:t> time jitter</a:t>
            </a:r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7714" y="5728845"/>
            <a:ext cx="87762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 </a:t>
            </a:r>
            <a:r>
              <a:rPr lang="en-US" sz="2000" dirty="0" smtClean="0">
                <a:solidFill>
                  <a:srgbClr val="00B050"/>
                </a:solidFill>
              </a:rPr>
              <a:t>large area </a:t>
            </a:r>
            <a:r>
              <a:rPr lang="en-US" sz="2000" dirty="0" err="1" smtClean="0">
                <a:solidFill>
                  <a:srgbClr val="00B050"/>
                </a:solidFill>
              </a:rPr>
              <a:t>SiPMs</a:t>
            </a:r>
            <a:r>
              <a:rPr lang="en-US" sz="2000" dirty="0" smtClean="0">
                <a:solidFill>
                  <a:srgbClr val="00B050"/>
                </a:solidFill>
              </a:rPr>
              <a:t> </a:t>
            </a:r>
            <a:r>
              <a:rPr lang="en-US" sz="2000" dirty="0" smtClean="0"/>
              <a:t>the dark rate can be quite high and consequently also the effect described above.</a:t>
            </a:r>
            <a:endParaRPr lang="it-IT" sz="2000" dirty="0"/>
          </a:p>
        </p:txBody>
      </p:sp>
      <p:pic>
        <p:nvPicPr>
          <p:cNvPr id="1027" name="Picture 3" descr="C:\Users\piemonte\Documents\PiemonteClaudio\present\mie\2011\2011-10-20_NSS\talk\LED-noise.emf"/>
          <p:cNvPicPr>
            <a:picLocks noChangeAspect="1" noChangeArrowheads="1"/>
          </p:cNvPicPr>
          <p:nvPr/>
        </p:nvPicPr>
        <p:blipFill>
          <a:blip r:embed="rId3" cstate="print"/>
          <a:srcRect l="10780" t="9456" r="10384" b="46881"/>
          <a:stretch>
            <a:fillRect/>
          </a:stretch>
        </p:blipFill>
        <p:spPr bwMode="auto">
          <a:xfrm>
            <a:off x="254642" y="2014002"/>
            <a:ext cx="4603971" cy="36000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67714" y="966002"/>
            <a:ext cx="8628805" cy="830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r>
              <a:rPr lang="en-US" sz="2400" dirty="0" smtClean="0">
                <a:solidFill>
                  <a:srgbClr val="00B050"/>
                </a:solidFill>
              </a:rPr>
              <a:t>Leading Edge Discriminator </a:t>
            </a:r>
            <a:r>
              <a:rPr lang="en-US" sz="2400" dirty="0" smtClean="0"/>
              <a:t>(LED) is commonly used for time pick-off with </a:t>
            </a:r>
            <a:r>
              <a:rPr lang="en-US" sz="2400" dirty="0" err="1" smtClean="0">
                <a:solidFill>
                  <a:srgbClr val="00B050"/>
                </a:solidFill>
              </a:rPr>
              <a:t>PMTs</a:t>
            </a:r>
            <a:r>
              <a:rPr lang="en-US" sz="2400" dirty="0" err="1" smtClean="0"/>
              <a:t>.</a:t>
            </a:r>
            <a:endParaRPr lang="it-IT" sz="2400" dirty="0"/>
          </a:p>
        </p:txBody>
      </p:sp>
      <p:sp>
        <p:nvSpPr>
          <p:cNvPr id="8" name="Down Arrow 7"/>
          <p:cNvSpPr/>
          <p:nvPr/>
        </p:nvSpPr>
        <p:spPr bwMode="auto">
          <a:xfrm>
            <a:off x="6165221" y="2152906"/>
            <a:ext cx="1902940" cy="1093127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26482" y="1930545"/>
            <a:ext cx="1750800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</a:rPr>
              <a:t>high dark rate</a:t>
            </a:r>
            <a:endParaRPr lang="it-IT" sz="2000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97025" y="1751867"/>
            <a:ext cx="1850185" cy="707886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B050"/>
                </a:solidFill>
              </a:rPr>
              <a:t>long tail of the </a:t>
            </a:r>
          </a:p>
          <a:p>
            <a:pPr algn="ctr"/>
            <a:r>
              <a:rPr lang="en-US" sz="2000" dirty="0" smtClean="0">
                <a:solidFill>
                  <a:srgbClr val="00B050"/>
                </a:solidFill>
              </a:rPr>
              <a:t>dark events</a:t>
            </a:r>
            <a:endParaRPr lang="it-IT" sz="2000" dirty="0">
              <a:solidFill>
                <a:srgbClr val="00B050"/>
              </a:solidFill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2870522" y="4919241"/>
            <a:ext cx="1192192" cy="648182"/>
          </a:xfrm>
          <a:prstGeom prst="ellipse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6" grpId="0" animBg="1"/>
      <p:bldP spid="9" grpId="0" animBg="1"/>
      <p:bldP spid="20" grpId="0"/>
      <p:bldP spid="8" grpId="0" animBg="1"/>
      <p:bldP spid="6" grpId="0" animBg="1"/>
      <p:bldP spid="7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7091520" y="6415548"/>
            <a:ext cx="1905000" cy="442452"/>
          </a:xfrm>
        </p:spPr>
        <p:txBody>
          <a:bodyPr/>
          <a:lstStyle/>
          <a:p>
            <a:r>
              <a:rPr lang="it-IT" dirty="0" smtClean="0"/>
              <a:t> </a:t>
            </a:r>
            <a:fld id="{140F7E92-D3EC-4C3B-BFB3-4980EA2FF51D}" type="slidenum">
              <a:rPr lang="it-IT" smtClean="0">
                <a:solidFill>
                  <a:srgbClr val="005CAB"/>
                </a:solidFill>
              </a:rPr>
              <a:pPr/>
              <a:t>9</a:t>
            </a:fld>
            <a:endParaRPr lang="it-IT" dirty="0">
              <a:solidFill>
                <a:srgbClr val="005CAB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76865" y="238736"/>
            <a:ext cx="6771503" cy="625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005CAB"/>
                </a:solidFill>
                <a:latin typeface="+mj-lt"/>
                <a:ea typeface="+mj-ea"/>
                <a:cs typeface="+mj-cs"/>
              </a:rPr>
              <a:t>SiPM Signal filtering: DLED</a:t>
            </a:r>
            <a:endParaRPr lang="it-IT" sz="2800" b="1" dirty="0" smtClean="0">
              <a:solidFill>
                <a:srgbClr val="005CAB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19652" y="1153604"/>
            <a:ext cx="5717309" cy="3621907"/>
            <a:chOff x="635277" y="1372830"/>
            <a:chExt cx="5717309" cy="3240000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35277" y="1372830"/>
              <a:ext cx="5717309" cy="3240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TextBox 4"/>
            <p:cNvSpPr txBox="1"/>
            <p:nvPr/>
          </p:nvSpPr>
          <p:spPr>
            <a:xfrm>
              <a:off x="845968" y="1720959"/>
              <a:ext cx="1811714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FF0000"/>
                  </a:solidFill>
                </a:rPr>
                <a:t>Original signal</a:t>
              </a:r>
              <a:endParaRPr lang="it-IT" sz="2000" dirty="0">
                <a:solidFill>
                  <a:srgbClr val="FF0000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39092" y="3037779"/>
              <a:ext cx="1954381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chemeClr val="accent5">
                      <a:lumMod val="50000"/>
                    </a:schemeClr>
                  </a:solidFill>
                </a:rPr>
                <a:t>Delayed replica</a:t>
              </a:r>
              <a:endParaRPr lang="it-IT" sz="2000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099807" y="3899866"/>
              <a:ext cx="2148537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FF0000"/>
                  </a:solidFill>
                </a:rPr>
                <a:t>Differential signal</a:t>
              </a:r>
              <a:endParaRPr lang="it-IT" sz="2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6070723" y="2020007"/>
            <a:ext cx="3065647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We exploit the difference </a:t>
            </a:r>
          </a:p>
          <a:p>
            <a:r>
              <a:rPr lang="en-US" sz="2000" dirty="0" smtClean="0"/>
              <a:t>between rise time and </a:t>
            </a:r>
          </a:p>
          <a:p>
            <a:r>
              <a:rPr lang="en-US" sz="2000" dirty="0" smtClean="0"/>
              <a:t>decay time to obtain a</a:t>
            </a:r>
          </a:p>
          <a:p>
            <a:r>
              <a:rPr lang="en-US" sz="2000" dirty="0" smtClean="0"/>
              <a:t>signal: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 “free” from baseline </a:t>
            </a:r>
          </a:p>
          <a:p>
            <a:r>
              <a:rPr lang="en-US" sz="2000" b="1" dirty="0" smtClean="0"/>
              <a:t>   fluctuations 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 identical initial part </a:t>
            </a:r>
          </a:p>
          <a:p>
            <a:r>
              <a:rPr lang="en-US" sz="2000" b="1" dirty="0" smtClean="0"/>
              <a:t>  of the gamma signal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6575" y="5619930"/>
            <a:ext cx="85411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Important</a:t>
            </a:r>
            <a:r>
              <a:rPr lang="en-US" sz="2400" dirty="0" smtClean="0">
                <a:solidFill>
                  <a:srgbClr val="FF0000"/>
                </a:solidFill>
              </a:rPr>
              <a:t>: electronic noise is ~ √2 higher in differential 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signal so its effect must be negligible for DLED to be effective</a:t>
            </a:r>
            <a:endParaRPr lang="it-IT" sz="2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7545" y="5140947"/>
            <a:ext cx="7819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Then, we use the LED on the differential signal s</a:t>
            </a:r>
            <a:r>
              <a:rPr lang="en-US" sz="2400" b="1" baseline="-25000" dirty="0" smtClean="0"/>
              <a:t>2</a:t>
            </a:r>
            <a:r>
              <a:rPr lang="en-US" sz="2400" b="1" dirty="0" smtClean="0"/>
              <a:t>(t).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altLang="it-IT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altLang="it-IT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4875</TotalTime>
  <Words>1539</Words>
  <Application>Microsoft Office PowerPoint</Application>
  <PresentationFormat>On-screen Show (4:3)</PresentationFormat>
  <Paragraphs>442</Paragraphs>
  <Slides>33</Slides>
  <Notes>24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1" baseType="lpstr">
      <vt:lpstr>Arial</vt:lpstr>
      <vt:lpstr>Calibri</vt:lpstr>
      <vt:lpstr>Perpetua</vt:lpstr>
      <vt:lpstr>Symbol</vt:lpstr>
      <vt:lpstr>Times</vt:lpstr>
      <vt:lpstr>Wingdings</vt:lpstr>
      <vt:lpstr>Default Design</vt:lpstr>
      <vt:lpstr>Equazione</vt:lpstr>
      <vt:lpstr>Optimization of timing performance of large-area FBK SiPMs in the scintillation light readout.</vt:lpstr>
      <vt:lpstr>Overview of the SiPM technology at FBK</vt:lpstr>
      <vt:lpstr>PowerPoint Presentation</vt:lpstr>
      <vt:lpstr>PowerPoint Presentation</vt:lpstr>
      <vt:lpstr>PowerPoint Presentation</vt:lpstr>
      <vt:lpstr>PowerPoint Presentation</vt:lpstr>
      <vt:lpstr>Effects of the SiPM noise:  Dark Count Rate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Effects of the SiPM noise:  Optical Cross-talk Amplification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Activity on radiation detectors (i)</dc:title>
  <dc:creator>Claudio Piemonte</dc:creator>
  <cp:lastModifiedBy>Alberto Gola</cp:lastModifiedBy>
  <cp:revision>377</cp:revision>
  <dcterms:created xsi:type="dcterms:W3CDTF">2006-08-16T00:00:00Z</dcterms:created>
  <dcterms:modified xsi:type="dcterms:W3CDTF">2013-02-19T11:35:53Z</dcterms:modified>
</cp:coreProperties>
</file>