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5" r:id="rId2"/>
    <p:sldId id="274" r:id="rId3"/>
    <p:sldId id="275" r:id="rId4"/>
    <p:sldId id="277" r:id="rId5"/>
    <p:sldId id="281" r:id="rId6"/>
    <p:sldId id="257" r:id="rId7"/>
    <p:sldId id="272" r:id="rId8"/>
    <p:sldId id="271" r:id="rId9"/>
    <p:sldId id="282" r:id="rId10"/>
    <p:sldId id="279" r:id="rId11"/>
    <p:sldId id="278" r:id="rId12"/>
    <p:sldId id="283" r:id="rId13"/>
    <p:sldId id="284" r:id="rId14"/>
    <p:sldId id="285" r:id="rId15"/>
    <p:sldId id="286" r:id="rId16"/>
    <p:sldId id="287" r:id="rId17"/>
    <p:sldId id="270" r:id="rId18"/>
    <p:sldId id="264" r:id="rId19"/>
    <p:sldId id="280" r:id="rId20"/>
    <p:sldId id="28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>
      <p:cViewPr varScale="1">
        <p:scale>
          <a:sx n="80" d="100"/>
          <a:sy n="80" d="100"/>
        </p:scale>
        <p:origin x="-9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6BE72-89FD-4D99-A53E-1AECC4EB1452}" type="datetimeFigureOut">
              <a:rPr lang="en-GB" smtClean="0"/>
              <a:pPr/>
              <a:t>19/03/2013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B1C64-41F6-4D7A-8E91-38D84E31C16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91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1697-9714-4F24-B1D5-3871573B8312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FB214-2DB7-4CF4-8541-C45113E8083F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D298-5E9A-42DB-AF85-A9FE4FF67D88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99771-9245-43E4-B805-E76DF859E216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0BA1-F159-40C1-AF43-D584FFF05DB2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E1EE-12EE-4814-B8EC-E36D9A4E0CD1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A7447-F6CD-4A49-9784-600F98B05604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7D0E8-2F35-4B27-9AE2-9B6630D24FB0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40A4D-DA09-4170-964C-C1B47E2E91D2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0D22-AF76-40C5-8F84-7AFBAAF89ABE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CCA17-BBAB-482E-A4FC-80DB01AE9913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F292F-7C74-4E40-82FD-4D987A0A1613}" type="datetime1">
              <a:rPr lang="en-GB" smtClean="0"/>
              <a:pPr/>
              <a:t>19/03/2013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7B6DA-11E3-4AB0-BDB9-C3E53F2173A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0" Type="http://schemas.openxmlformats.org/officeDocument/2006/relationships/image" Target="../media/image25.png"/><Relationship Id="rId11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2738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u="sng" dirty="0" smtClean="0">
                <a:solidFill>
                  <a:srgbClr val="FF0000"/>
                </a:solidFill>
              </a:rPr>
              <a:t>C</a:t>
            </a:r>
            <a:r>
              <a:rPr lang="en-GB" sz="4400" b="1" dirty="0" smtClean="0">
                <a:solidFill>
                  <a:srgbClr val="0000FF"/>
                </a:solidFill>
              </a:rPr>
              <a:t>harged </a:t>
            </a:r>
            <a:r>
              <a:rPr lang="en-GB" sz="4400" b="1" u="sng" dirty="0" smtClean="0">
                <a:solidFill>
                  <a:srgbClr val="FF0000"/>
                </a:solidFill>
              </a:rPr>
              <a:t>P</a:t>
            </a:r>
            <a:r>
              <a:rPr lang="en-GB" sz="4400" b="1" dirty="0" smtClean="0">
                <a:solidFill>
                  <a:srgbClr val="0000FF"/>
                </a:solidFill>
              </a:rPr>
              <a:t>article </a:t>
            </a:r>
            <a:r>
              <a:rPr lang="en-GB" sz="4400" b="1" u="sng" dirty="0" smtClean="0">
                <a:solidFill>
                  <a:srgbClr val="FF0000"/>
                </a:solidFill>
              </a:rPr>
              <a:t>G</a:t>
            </a:r>
            <a:r>
              <a:rPr lang="en-GB" sz="4400" b="1" dirty="0" smtClean="0">
                <a:solidFill>
                  <a:srgbClr val="0000FF"/>
                </a:solidFill>
              </a:rPr>
              <a:t>enerated </a:t>
            </a:r>
            <a:r>
              <a:rPr lang="en-GB" sz="4400" b="1" u="sng" dirty="0" smtClean="0">
                <a:solidFill>
                  <a:srgbClr val="FF0000"/>
                </a:solidFill>
              </a:rPr>
              <a:t>E</a:t>
            </a:r>
            <a:r>
              <a:rPr lang="en-GB" sz="4400" b="1" dirty="0" smtClean="0">
                <a:solidFill>
                  <a:srgbClr val="0000FF"/>
                </a:solidFill>
              </a:rPr>
              <a:t>lectro</a:t>
            </a:r>
            <a:r>
              <a:rPr lang="en-GB" sz="4400" b="1" u="sng" dirty="0" smtClean="0">
                <a:solidFill>
                  <a:srgbClr val="FF0000"/>
                </a:solidFill>
              </a:rPr>
              <a:t>m</a:t>
            </a:r>
            <a:r>
              <a:rPr lang="en-GB" sz="4400" b="1" dirty="0" smtClean="0">
                <a:solidFill>
                  <a:srgbClr val="0000FF"/>
                </a:solidFill>
              </a:rPr>
              <a:t>agnetic Fields and Radiation</a:t>
            </a:r>
            <a:endParaRPr lang="en-GB" sz="44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11565" y="2564904"/>
            <a:ext cx="640833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P. Karataev – The co-ordinator</a:t>
            </a:r>
          </a:p>
          <a:p>
            <a:r>
              <a:rPr lang="en-GB" sz="2400" i="1" dirty="0" smtClean="0"/>
              <a:t>John Adams Institute for Accelerator Science at</a:t>
            </a:r>
          </a:p>
          <a:p>
            <a:r>
              <a:rPr lang="en-GB" sz="2400" i="1" dirty="0" smtClean="0"/>
              <a:t>Royal Holloway, University of London, Egham, UK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1556792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u="sng" dirty="0" smtClean="0">
                <a:solidFill>
                  <a:srgbClr val="FF0000"/>
                </a:solidFill>
              </a:rPr>
              <a:t>CPGEM</a:t>
            </a:r>
            <a:endParaRPr lang="en-GB" sz="54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3861048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 smtClean="0">
                <a:solidFill>
                  <a:srgbClr val="008000"/>
                </a:solidFill>
              </a:rPr>
              <a:t>7</a:t>
            </a:r>
            <a:r>
              <a:rPr lang="en-GB" sz="4000" b="1" u="sng" baseline="30000" dirty="0" smtClean="0">
                <a:solidFill>
                  <a:srgbClr val="008000"/>
                </a:solidFill>
              </a:rPr>
              <a:t>th</a:t>
            </a:r>
            <a:r>
              <a:rPr lang="en-GB" sz="4000" b="1" u="sng" dirty="0" smtClean="0">
                <a:solidFill>
                  <a:srgbClr val="008000"/>
                </a:solidFill>
              </a:rPr>
              <a:t> Framework Programme</a:t>
            </a:r>
          </a:p>
          <a:p>
            <a:pPr algn="ctr"/>
            <a:r>
              <a:rPr lang="en-GB" sz="4000" b="1" u="sng" dirty="0" smtClean="0">
                <a:solidFill>
                  <a:srgbClr val="008000"/>
                </a:solidFill>
              </a:rPr>
              <a:t>Marie Curie Initial Training Network</a:t>
            </a:r>
            <a:endParaRPr lang="en-GB" sz="4000" b="1" dirty="0">
              <a:solidFill>
                <a:srgbClr val="008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5445224"/>
            <a:ext cx="1440160" cy="14401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6448" y="5495032"/>
            <a:ext cx="1431116" cy="13629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1135" y="5445224"/>
            <a:ext cx="1502953" cy="14127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56792"/>
            <a:ext cx="2843808" cy="8175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4328" y="1556792"/>
            <a:ext cx="3016184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560" y="1628800"/>
            <a:ext cx="8573888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Overall co-ordination;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Organization of events: Schools, Topical Workshops, Secondments, meetings, </a:t>
            </a:r>
            <a:r>
              <a:rPr lang="en-GB" sz="2800" b="1" u="sng" dirty="0" err="1" smtClean="0">
                <a:solidFill>
                  <a:srgbClr val="FF6600"/>
                </a:solidFill>
              </a:rPr>
              <a:t>etc</a:t>
            </a:r>
            <a:r>
              <a:rPr lang="en-GB" sz="2800" b="1" u="sng" dirty="0" smtClean="0">
                <a:solidFill>
                  <a:srgbClr val="FF6600"/>
                </a:solidFill>
              </a:rPr>
              <a:t>;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Provide specialised and transferable skills training;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Dissemination of the results, collating newsletters;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Financial management;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Preparation of Midterm and Final reports;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Monitor the milestones and achieving deliverables;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Work Package 1: Management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296380" y="764704"/>
            <a:ext cx="66599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8000"/>
                </a:solidFill>
              </a:rPr>
              <a:t>Leader: Dr. Pavel Karataev, RHUL (UK)</a:t>
            </a:r>
            <a:endParaRPr lang="en-US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90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Management Structure of the Network</a:t>
            </a:r>
            <a:endParaRPr lang="en-US" sz="3600" b="1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2060848"/>
            <a:ext cx="1872208" cy="830997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CPGEM Coordinator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07904" y="692696"/>
            <a:ext cx="1872208" cy="830997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Steering  Committee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07904" y="3462099"/>
            <a:ext cx="1872208" cy="830997"/>
          </a:xfrm>
          <a:prstGeom prst="rect">
            <a:avLst/>
          </a:prstGeom>
          <a:solidFill>
            <a:schemeClr val="bg2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Supervisory Board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43608" y="2060848"/>
            <a:ext cx="1872208" cy="830997"/>
          </a:xfrm>
          <a:prstGeom prst="rect">
            <a:avLst/>
          </a:prstGeom>
          <a:solidFill>
            <a:schemeClr val="tx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European Commission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0192" y="2060848"/>
            <a:ext cx="1944216" cy="830997"/>
          </a:xfrm>
          <a:prstGeom prst="rect">
            <a:avLst/>
          </a:prstGeom>
          <a:solidFill>
            <a:schemeClr val="bg2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Management Team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892967"/>
            <a:ext cx="1512168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b="1" dirty="0" smtClean="0"/>
              <a:t>CPGEM</a:t>
            </a:r>
          </a:p>
          <a:p>
            <a:pPr algn="ctr"/>
            <a:r>
              <a:rPr lang="en-US" b="1" dirty="0" smtClean="0"/>
              <a:t>Participant 1</a:t>
            </a:r>
          </a:p>
          <a:p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555776" y="4892967"/>
            <a:ext cx="1440160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b="1" dirty="0" smtClean="0"/>
              <a:t>CPGEM</a:t>
            </a:r>
          </a:p>
          <a:p>
            <a:pPr algn="ctr"/>
            <a:r>
              <a:rPr lang="en-US" b="1" dirty="0" smtClean="0"/>
              <a:t>Participant 2</a:t>
            </a:r>
          </a:p>
          <a:p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5436096" y="4892967"/>
            <a:ext cx="1440160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b="1" dirty="0" smtClean="0"/>
              <a:t>CPGEM</a:t>
            </a:r>
          </a:p>
          <a:p>
            <a:pPr algn="ctr"/>
            <a:r>
              <a:rPr lang="en-US" b="1" dirty="0" smtClean="0"/>
              <a:t>Participant 8</a:t>
            </a:r>
          </a:p>
          <a:p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7164288" y="4892967"/>
            <a:ext cx="1440160" cy="12003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pPr algn="ctr"/>
            <a:r>
              <a:rPr lang="en-US" b="1" dirty="0" smtClean="0"/>
              <a:t>CPGEM</a:t>
            </a:r>
          </a:p>
          <a:p>
            <a:pPr algn="ctr"/>
            <a:r>
              <a:rPr lang="en-US" b="1" dirty="0" smtClean="0"/>
              <a:t>Participant 9</a:t>
            </a:r>
          </a:p>
          <a:p>
            <a:endParaRPr lang="en-US" dirty="0" smtClean="0"/>
          </a:p>
        </p:txBody>
      </p:sp>
      <p:sp>
        <p:nvSpPr>
          <p:cNvPr id="18" name="Oval 17"/>
          <p:cNvSpPr/>
          <p:nvPr/>
        </p:nvSpPr>
        <p:spPr>
          <a:xfrm>
            <a:off x="4283968" y="5397023"/>
            <a:ext cx="144016" cy="144016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644008" y="5397023"/>
            <a:ext cx="144016" cy="144016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004048" y="5397023"/>
            <a:ext cx="144016" cy="144016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13" idx="3"/>
            <a:endCxn id="3" idx="1"/>
          </p:cNvCxnSpPr>
          <p:nvPr/>
        </p:nvCxnSpPr>
        <p:spPr>
          <a:xfrm>
            <a:off x="2915816" y="2476347"/>
            <a:ext cx="792088" cy="0"/>
          </a:xfrm>
          <a:prstGeom prst="straightConnector1">
            <a:avLst/>
          </a:prstGeom>
          <a:ln w="381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3" idx="3"/>
            <a:endCxn id="14" idx="1"/>
          </p:cNvCxnSpPr>
          <p:nvPr/>
        </p:nvCxnSpPr>
        <p:spPr>
          <a:xfrm>
            <a:off x="5580112" y="2476347"/>
            <a:ext cx="720080" cy="0"/>
          </a:xfrm>
          <a:prstGeom prst="straightConnector1">
            <a:avLst/>
          </a:prstGeom>
          <a:ln w="381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2"/>
            <a:endCxn id="3" idx="0"/>
          </p:cNvCxnSpPr>
          <p:nvPr/>
        </p:nvCxnSpPr>
        <p:spPr>
          <a:xfrm>
            <a:off x="4644008" y="1523693"/>
            <a:ext cx="0" cy="537155"/>
          </a:xfrm>
          <a:prstGeom prst="straightConnector1">
            <a:avLst/>
          </a:prstGeom>
          <a:ln w="381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3" idx="2"/>
            <a:endCxn id="12" idx="0"/>
          </p:cNvCxnSpPr>
          <p:nvPr/>
        </p:nvCxnSpPr>
        <p:spPr>
          <a:xfrm>
            <a:off x="4644008" y="2891845"/>
            <a:ext cx="0" cy="570254"/>
          </a:xfrm>
          <a:prstGeom prst="straightConnector1">
            <a:avLst/>
          </a:prstGeom>
          <a:ln w="381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2" idx="2"/>
          </p:cNvCxnSpPr>
          <p:nvPr/>
        </p:nvCxnSpPr>
        <p:spPr>
          <a:xfrm>
            <a:off x="4644008" y="4293096"/>
            <a:ext cx="0" cy="28803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403648" y="4581128"/>
            <a:ext cx="324036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5" idx="0"/>
          </p:cNvCxnSpPr>
          <p:nvPr/>
        </p:nvCxnSpPr>
        <p:spPr>
          <a:xfrm flipV="1">
            <a:off x="3275856" y="4581129"/>
            <a:ext cx="72008" cy="31183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1367644" y="4581128"/>
            <a:ext cx="36004" cy="31184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644008" y="4581128"/>
            <a:ext cx="316835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16" idx="0"/>
          </p:cNvCxnSpPr>
          <p:nvPr/>
        </p:nvCxnSpPr>
        <p:spPr>
          <a:xfrm flipH="1" flipV="1">
            <a:off x="6084168" y="4581129"/>
            <a:ext cx="72008" cy="31183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17" idx="0"/>
          </p:cNvCxnSpPr>
          <p:nvPr/>
        </p:nvCxnSpPr>
        <p:spPr>
          <a:xfrm flipH="1" flipV="1">
            <a:off x="7812360" y="4581129"/>
            <a:ext cx="72008" cy="31183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23528" y="6381328"/>
            <a:ext cx="856895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8892480" y="2492896"/>
            <a:ext cx="0" cy="388843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323528" y="1124744"/>
            <a:ext cx="0" cy="525658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endCxn id="11" idx="1"/>
          </p:cNvCxnSpPr>
          <p:nvPr/>
        </p:nvCxnSpPr>
        <p:spPr>
          <a:xfrm flipV="1">
            <a:off x="323528" y="1108195"/>
            <a:ext cx="3384376" cy="1654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endCxn id="14" idx="3"/>
          </p:cNvCxnSpPr>
          <p:nvPr/>
        </p:nvCxnSpPr>
        <p:spPr>
          <a:xfrm flipH="1" flipV="1">
            <a:off x="8244408" y="2476347"/>
            <a:ext cx="648072" cy="1654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4" idx="2"/>
          </p:cNvCxnSpPr>
          <p:nvPr/>
        </p:nvCxnSpPr>
        <p:spPr>
          <a:xfrm>
            <a:off x="1367644" y="6093296"/>
            <a:ext cx="36004" cy="28803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15" idx="2"/>
          </p:cNvCxnSpPr>
          <p:nvPr/>
        </p:nvCxnSpPr>
        <p:spPr>
          <a:xfrm>
            <a:off x="3275856" y="6093296"/>
            <a:ext cx="72008" cy="28803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16" idx="2"/>
          </p:cNvCxnSpPr>
          <p:nvPr/>
        </p:nvCxnSpPr>
        <p:spPr>
          <a:xfrm flipH="1">
            <a:off x="6084168" y="6093296"/>
            <a:ext cx="72008" cy="28803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17" idx="2"/>
          </p:cNvCxnSpPr>
          <p:nvPr/>
        </p:nvCxnSpPr>
        <p:spPr>
          <a:xfrm flipH="1">
            <a:off x="7812360" y="6093296"/>
            <a:ext cx="72008" cy="28803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6300192" y="692696"/>
            <a:ext cx="2304256" cy="830997"/>
          </a:xfrm>
          <a:prstGeom prst="rect">
            <a:avLst/>
          </a:prstGeom>
          <a:solidFill>
            <a:schemeClr val="bg2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Industry Advisory Board</a:t>
            </a:r>
            <a:endParaRPr lang="en-US" sz="2400" b="1" dirty="0"/>
          </a:p>
        </p:txBody>
      </p:sp>
      <p:cxnSp>
        <p:nvCxnSpPr>
          <p:cNvPr id="91" name="Straight Arrow Connector 90"/>
          <p:cNvCxnSpPr>
            <a:stCxn id="89" idx="1"/>
            <a:endCxn id="11" idx="3"/>
          </p:cNvCxnSpPr>
          <p:nvPr/>
        </p:nvCxnSpPr>
        <p:spPr>
          <a:xfrm flipH="1">
            <a:off x="5580112" y="1108195"/>
            <a:ext cx="720080" cy="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378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478388"/>
            <a:ext cx="91440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Development of intense THz and soft X-ray source (</a:t>
            </a:r>
            <a:r>
              <a:rPr lang="en-GB" sz="2800" b="1" u="sng" dirty="0" smtClean="0">
                <a:solidFill>
                  <a:srgbClr val="008000"/>
                </a:solidFill>
              </a:rPr>
              <a:t>RHUL, P. Karataev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Development and Application of Advanced Linac based THz </a:t>
            </a:r>
            <a:r>
              <a:rPr lang="en-GB" sz="2800" b="1" u="sng" dirty="0" err="1" smtClean="0">
                <a:solidFill>
                  <a:srgbClr val="FF6600"/>
                </a:solidFill>
              </a:rPr>
              <a:t>Radiaiton</a:t>
            </a:r>
            <a:r>
              <a:rPr lang="en-GB" sz="2800" b="1" u="sng" dirty="0" smtClean="0">
                <a:solidFill>
                  <a:srgbClr val="FF6600"/>
                </a:solidFill>
              </a:rPr>
              <a:t> Sources (</a:t>
            </a:r>
            <a:r>
              <a:rPr lang="en-GB" sz="2800" b="1" u="sng" dirty="0" smtClean="0">
                <a:solidFill>
                  <a:srgbClr val="008000"/>
                </a:solidFill>
              </a:rPr>
              <a:t>INFN, E. </a:t>
            </a:r>
            <a:r>
              <a:rPr lang="en-GB" sz="2800" b="1" u="sng" dirty="0" err="1" smtClean="0">
                <a:solidFill>
                  <a:srgbClr val="008000"/>
                </a:solidFill>
              </a:rPr>
              <a:t>Chiadroni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 smtClean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Coherent Smith-Purcell Radiation as an intense THz radiation source and potential tool for non-invasive </a:t>
            </a:r>
            <a:r>
              <a:rPr lang="en-GB" sz="2800" b="1" u="sng" dirty="0" err="1" smtClean="0">
                <a:solidFill>
                  <a:srgbClr val="FF6600"/>
                </a:solidFill>
              </a:rPr>
              <a:t>chaged</a:t>
            </a:r>
            <a:r>
              <a:rPr lang="en-GB" sz="2800" b="1" u="sng" dirty="0" smtClean="0">
                <a:solidFill>
                  <a:srgbClr val="FF6600"/>
                </a:solidFill>
              </a:rPr>
              <a:t> particle beam diagnostics (</a:t>
            </a:r>
            <a:r>
              <a:rPr lang="en-GB" sz="2800" b="1" u="sng" dirty="0" smtClean="0">
                <a:solidFill>
                  <a:srgbClr val="008000"/>
                </a:solidFill>
              </a:rPr>
              <a:t>TPU, A. </a:t>
            </a:r>
            <a:r>
              <a:rPr lang="en-GB" sz="2800" b="1" u="sng" dirty="0" err="1" smtClean="0">
                <a:solidFill>
                  <a:srgbClr val="008000"/>
                </a:solidFill>
              </a:rPr>
              <a:t>Potylitsyn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Micro- and Nano- focusing X-ray optics                   (</a:t>
            </a:r>
            <a:r>
              <a:rPr lang="en-GB" sz="2800" b="1" u="sng" dirty="0" smtClean="0">
                <a:solidFill>
                  <a:srgbClr val="008000"/>
                </a:solidFill>
              </a:rPr>
              <a:t>INFN, </a:t>
            </a:r>
            <a:r>
              <a:rPr lang="en-GB" sz="2800" b="1" u="sng" dirty="0" err="1" smtClean="0">
                <a:solidFill>
                  <a:srgbClr val="008000"/>
                </a:solidFill>
              </a:rPr>
              <a:t>S.Dabagov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6206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Work Package 2: Novel Radiation Sources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799" y="692696"/>
            <a:ext cx="90752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8000"/>
                </a:solidFill>
              </a:rPr>
              <a:t>Leader: Professor Alexander </a:t>
            </a:r>
            <a:r>
              <a:rPr lang="en-US" sz="3200" b="1" dirty="0" err="1" smtClean="0">
                <a:solidFill>
                  <a:srgbClr val="008000"/>
                </a:solidFill>
              </a:rPr>
              <a:t>Potylitsyn</a:t>
            </a:r>
            <a:r>
              <a:rPr lang="en-US" sz="3200" b="1" dirty="0" smtClean="0">
                <a:solidFill>
                  <a:srgbClr val="008000"/>
                </a:solidFill>
              </a:rPr>
              <a:t>, TPU (Russia)</a:t>
            </a:r>
            <a:endParaRPr lang="en-US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692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Work Package 3: Detectors and Detection Systems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408688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Sensitive far- and mid-infrared semiconductor detectors (</a:t>
            </a:r>
            <a:r>
              <a:rPr lang="en-GB" sz="2800" b="1" u="sng" dirty="0" smtClean="0">
                <a:solidFill>
                  <a:srgbClr val="008000"/>
                </a:solidFill>
              </a:rPr>
              <a:t>RHUL, V. </a:t>
            </a:r>
            <a:r>
              <a:rPr lang="en-GB" sz="2800" b="1" u="sng" dirty="0" err="1" smtClean="0">
                <a:solidFill>
                  <a:srgbClr val="008000"/>
                </a:solidFill>
              </a:rPr>
              <a:t>Antonov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Ultra-fast broadband THz detectors (</a:t>
            </a:r>
            <a:r>
              <a:rPr lang="en-GB" sz="2800" b="1" u="sng" dirty="0" smtClean="0">
                <a:solidFill>
                  <a:srgbClr val="008000"/>
                </a:solidFill>
              </a:rPr>
              <a:t>TCL, </a:t>
            </a:r>
            <a:r>
              <a:rPr lang="en-GB" sz="2800" b="1" u="sng" dirty="0" err="1" smtClean="0">
                <a:solidFill>
                  <a:srgbClr val="008000"/>
                </a:solidFill>
              </a:rPr>
              <a:t>B.Aldermann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 smtClean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 Development of non-cryogenic detectors and detector systems (</a:t>
            </a:r>
            <a:r>
              <a:rPr lang="en-GB" sz="2800" b="1" u="sng" dirty="0" smtClean="0">
                <a:solidFill>
                  <a:srgbClr val="008000"/>
                </a:solidFill>
              </a:rPr>
              <a:t>OI, </a:t>
            </a:r>
            <a:r>
              <a:rPr lang="en-US" sz="2800" b="1" dirty="0" smtClean="0">
                <a:solidFill>
                  <a:srgbClr val="008000"/>
                </a:solidFill>
              </a:rPr>
              <a:t>A. </a:t>
            </a:r>
            <a:r>
              <a:rPr lang="en-US" sz="2800" b="1" dirty="0" err="1">
                <a:solidFill>
                  <a:srgbClr val="008000"/>
                </a:solidFill>
              </a:rPr>
              <a:t>Emrich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799" y="1260048"/>
            <a:ext cx="90752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8000"/>
                </a:solidFill>
              </a:rPr>
              <a:t>Leader: Dr. Anders </a:t>
            </a:r>
            <a:r>
              <a:rPr lang="en-US" sz="3200" b="1" dirty="0" err="1" smtClean="0">
                <a:solidFill>
                  <a:srgbClr val="008000"/>
                </a:solidFill>
              </a:rPr>
              <a:t>Emrich</a:t>
            </a:r>
            <a:r>
              <a:rPr lang="en-US" sz="3200" b="1" dirty="0" smtClean="0">
                <a:solidFill>
                  <a:srgbClr val="008000"/>
                </a:solidFill>
              </a:rPr>
              <a:t>, OI (Sweden)</a:t>
            </a:r>
            <a:endParaRPr lang="en-US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109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Work Package 4: Advanced Simulations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98884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Enhanced simulation of EM fields and secondary effects in open cavities in the THz regime (</a:t>
            </a:r>
            <a:r>
              <a:rPr lang="en-GB" sz="2800" b="1" u="sng" dirty="0" smtClean="0">
                <a:solidFill>
                  <a:srgbClr val="008000"/>
                </a:solidFill>
              </a:rPr>
              <a:t>TUB, </a:t>
            </a:r>
            <a:r>
              <a:rPr lang="en-GB" sz="2800" b="1" u="sng" dirty="0" err="1" smtClean="0">
                <a:solidFill>
                  <a:srgbClr val="008000"/>
                </a:solidFill>
              </a:rPr>
              <a:t>R.Schuhmann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Hybrid </a:t>
            </a:r>
            <a:r>
              <a:rPr lang="en-GB" sz="2800" b="1" u="sng" dirty="0" err="1" smtClean="0">
                <a:solidFill>
                  <a:srgbClr val="FF6600"/>
                </a:solidFill>
              </a:rPr>
              <a:t>multiscale</a:t>
            </a:r>
            <a:r>
              <a:rPr lang="en-GB" sz="2800" b="1" u="sng" dirty="0" smtClean="0">
                <a:solidFill>
                  <a:srgbClr val="FF6600"/>
                </a:solidFill>
              </a:rPr>
              <a:t> algorithms for high frequency or optical simulations of accelerator devices (</a:t>
            </a:r>
            <a:r>
              <a:rPr lang="en-GB" sz="2800" b="1" u="sng" dirty="0" smtClean="0">
                <a:solidFill>
                  <a:srgbClr val="008000"/>
                </a:solidFill>
              </a:rPr>
              <a:t>KUL, </a:t>
            </a:r>
            <a:r>
              <a:rPr lang="en-GB" sz="2800" b="1" u="sng" dirty="0" err="1" smtClean="0">
                <a:solidFill>
                  <a:srgbClr val="008000"/>
                </a:solidFill>
              </a:rPr>
              <a:t>H.DeGersem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 smtClean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 Optimization of the performance of the radiation sources (</a:t>
            </a:r>
            <a:r>
              <a:rPr lang="en-GB" sz="2800" b="1" u="sng" dirty="0" smtClean="0">
                <a:solidFill>
                  <a:srgbClr val="008000"/>
                </a:solidFill>
              </a:rPr>
              <a:t>ULIV,  </a:t>
            </a:r>
            <a:r>
              <a:rPr lang="en-US" sz="2800" b="1" u="sng" dirty="0" smtClean="0">
                <a:solidFill>
                  <a:srgbClr val="008000"/>
                </a:solidFill>
              </a:rPr>
              <a:t>C. </a:t>
            </a:r>
            <a:r>
              <a:rPr lang="en-US" sz="2800" b="1" u="sng" dirty="0" err="1" smtClean="0">
                <a:solidFill>
                  <a:srgbClr val="008000"/>
                </a:solidFill>
              </a:rPr>
              <a:t>Welsch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799" y="1044024"/>
            <a:ext cx="90752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8000"/>
                </a:solidFill>
              </a:rPr>
              <a:t>Leader: Professor Rolf </a:t>
            </a:r>
            <a:r>
              <a:rPr lang="en-US" sz="3200" b="1" dirty="0" err="1" smtClean="0">
                <a:solidFill>
                  <a:srgbClr val="008000"/>
                </a:solidFill>
              </a:rPr>
              <a:t>Schuhmann</a:t>
            </a:r>
            <a:r>
              <a:rPr lang="en-US" sz="3200" b="1" dirty="0" smtClean="0">
                <a:solidFill>
                  <a:srgbClr val="008000"/>
                </a:solidFill>
              </a:rPr>
              <a:t>, TUB (Germany)</a:t>
            </a:r>
            <a:endParaRPr lang="en-US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76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Work Package 5: Short Wavelength Diagnostics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196147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Non-invasive diagnostics of proton beams using diffraction Cherenkov radiation (</a:t>
            </a:r>
            <a:r>
              <a:rPr lang="en-GB" sz="2800" b="1" u="sng" dirty="0" smtClean="0">
                <a:solidFill>
                  <a:srgbClr val="008000"/>
                </a:solidFill>
              </a:rPr>
              <a:t>CERN, T. </a:t>
            </a:r>
            <a:r>
              <a:rPr lang="en-GB" sz="2800" b="1" u="sng" dirty="0" err="1" smtClean="0">
                <a:solidFill>
                  <a:srgbClr val="008000"/>
                </a:solidFill>
              </a:rPr>
              <a:t>Lefevre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Development of fast, directional, single particle counting detector using Cherenkov radiation (</a:t>
            </a:r>
            <a:r>
              <a:rPr lang="en-GB" sz="2800" b="1" u="sng" dirty="0" smtClean="0">
                <a:solidFill>
                  <a:srgbClr val="008000"/>
                </a:solidFill>
              </a:rPr>
              <a:t>CERN, </a:t>
            </a:r>
            <a:r>
              <a:rPr lang="en-GB" sz="2800" b="1" u="sng" dirty="0" err="1" smtClean="0">
                <a:solidFill>
                  <a:srgbClr val="008000"/>
                </a:solidFill>
              </a:rPr>
              <a:t>A.Dabrowski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 smtClean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Conceptual design and realization of compact THz FEL source based on short undulator, metallic gratings and corrugated pipes (</a:t>
            </a:r>
            <a:r>
              <a:rPr lang="en-GB" sz="2800" b="1" u="sng" dirty="0" smtClean="0">
                <a:solidFill>
                  <a:srgbClr val="008000"/>
                </a:solidFill>
              </a:rPr>
              <a:t>UOXF,  </a:t>
            </a:r>
            <a:r>
              <a:rPr lang="en-US" sz="2800" b="1" dirty="0" smtClean="0">
                <a:solidFill>
                  <a:srgbClr val="008000"/>
                </a:solidFill>
              </a:rPr>
              <a:t>R. </a:t>
            </a:r>
            <a:r>
              <a:rPr lang="en-US" sz="2800" b="1" dirty="0" err="1" smtClean="0">
                <a:solidFill>
                  <a:srgbClr val="008000"/>
                </a:solidFill>
              </a:rPr>
              <a:t>Bartolini</a:t>
            </a:r>
            <a:r>
              <a:rPr lang="en-GB" sz="2800" b="1" u="sng" dirty="0" smtClean="0">
                <a:solidFill>
                  <a:srgbClr val="FF6600"/>
                </a:solidFill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799" y="1260048"/>
            <a:ext cx="90752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8000"/>
                </a:solidFill>
              </a:rPr>
              <a:t>Leader: Dr. </a:t>
            </a:r>
            <a:r>
              <a:rPr lang="en-US" sz="3200" b="1" dirty="0" err="1" smtClean="0">
                <a:solidFill>
                  <a:srgbClr val="008000"/>
                </a:solidFill>
              </a:rPr>
              <a:t>Thibaut</a:t>
            </a:r>
            <a:r>
              <a:rPr lang="en-US" sz="3200" b="1" dirty="0" smtClean="0">
                <a:solidFill>
                  <a:srgbClr val="008000"/>
                </a:solidFill>
              </a:rPr>
              <a:t> </a:t>
            </a:r>
            <a:r>
              <a:rPr lang="en-US" sz="3200" b="1" dirty="0" err="1" smtClean="0">
                <a:solidFill>
                  <a:srgbClr val="008000"/>
                </a:solidFill>
              </a:rPr>
              <a:t>Lefevre</a:t>
            </a:r>
            <a:r>
              <a:rPr lang="en-US" sz="3200" b="1" dirty="0" smtClean="0">
                <a:solidFill>
                  <a:srgbClr val="008000"/>
                </a:solidFill>
              </a:rPr>
              <a:t>, CERN (Switzerland)</a:t>
            </a:r>
            <a:endParaRPr lang="en-US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107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Work Package 6: Outreach Activity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99" y="764704"/>
            <a:ext cx="90752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8000"/>
                </a:solidFill>
              </a:rPr>
              <a:t>Leader: Dr. Pavel Karataev, RHUL (UK)</a:t>
            </a:r>
            <a:endParaRPr lang="en-US" sz="3200" b="1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834946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Improve </a:t>
            </a:r>
            <a:r>
              <a:rPr lang="en-GB" sz="2800" b="1" u="sng" dirty="0" err="1" smtClean="0">
                <a:solidFill>
                  <a:srgbClr val="FF6600"/>
                </a:solidFill>
              </a:rPr>
              <a:t>wikipedia</a:t>
            </a:r>
            <a:r>
              <a:rPr lang="en-GB" sz="2800" b="1" u="sng" dirty="0" smtClean="0">
                <a:solidFill>
                  <a:srgbClr val="FF6600"/>
                </a:solidFill>
              </a:rPr>
              <a:t> web-pages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A web-page on the CPGEM website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A poster for a non-physics community to support the web-pages</a:t>
            </a:r>
          </a:p>
          <a:p>
            <a:pPr marL="800100" lvl="1" indent="-342900">
              <a:buFont typeface="Wingdings" charset="2"/>
              <a:buChar char="Ø"/>
            </a:pPr>
            <a:endParaRPr lang="en-GB" sz="2800" b="1" u="sng" dirty="0" smtClean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800" b="1" u="sng" dirty="0" smtClean="0">
                <a:solidFill>
                  <a:srgbClr val="FF6600"/>
                </a:solidFill>
              </a:rPr>
              <a:t>Organize or join an open day event to disseminate the information about the network</a:t>
            </a:r>
          </a:p>
        </p:txBody>
      </p:sp>
    </p:spTree>
    <p:extLst>
      <p:ext uri="{BB962C8B-B14F-4D97-AF65-F5344CB8AC3E}">
        <p14:creationId xmlns:p14="http://schemas.microsoft.com/office/powerpoint/2010/main" val="4219339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35696" y="-27384"/>
            <a:ext cx="52802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3366FF"/>
                </a:solidFill>
              </a:rPr>
              <a:t>Schools for young researchers</a:t>
            </a:r>
            <a:endParaRPr lang="en-GB" sz="3200" b="1" u="sng" dirty="0" smtClean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96" y="514410"/>
            <a:ext cx="9108504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GB" sz="2400" b="1" dirty="0" smtClean="0">
                <a:solidFill>
                  <a:srgbClr val="008000"/>
                </a:solidFill>
              </a:rPr>
              <a:t>Accelerator Physics </a:t>
            </a:r>
            <a:r>
              <a:rPr lang="en-GB" sz="2400" b="1" dirty="0" smtClean="0">
                <a:solidFill>
                  <a:srgbClr val="008000"/>
                </a:solidFill>
              </a:rPr>
              <a:t>School:</a:t>
            </a:r>
            <a:endParaRPr lang="en-GB" sz="2400" b="1" dirty="0" smtClean="0">
              <a:solidFill>
                <a:srgbClr val="0080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400" b="1" dirty="0" smtClean="0">
                <a:solidFill>
                  <a:srgbClr val="FF6600"/>
                </a:solidFill>
              </a:rPr>
              <a:t>CERN Accelerator School – Elementary Level;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2400" b="1" dirty="0" smtClean="0">
                <a:solidFill>
                  <a:srgbClr val="008000"/>
                </a:solidFill>
              </a:rPr>
              <a:t>School on EM fields and radiation – Elementary </a:t>
            </a:r>
            <a:r>
              <a:rPr lang="en-GB" sz="2400" b="1" dirty="0" smtClean="0">
                <a:solidFill>
                  <a:srgbClr val="008000"/>
                </a:solidFill>
              </a:rPr>
              <a:t>Level (</a:t>
            </a:r>
            <a:r>
              <a:rPr lang="en-GB" sz="2400" b="1" dirty="0" smtClean="0">
                <a:solidFill>
                  <a:srgbClr val="0000FF"/>
                </a:solidFill>
              </a:rPr>
              <a:t>INFN, Italy</a:t>
            </a:r>
            <a:r>
              <a:rPr lang="en-GB" sz="2400" b="1" dirty="0" smtClean="0">
                <a:solidFill>
                  <a:srgbClr val="008000"/>
                </a:solidFill>
              </a:rPr>
              <a:t>):</a:t>
            </a:r>
            <a:endParaRPr lang="en-GB" sz="2400" b="1" dirty="0">
              <a:solidFill>
                <a:srgbClr val="0080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400" b="1" dirty="0" smtClean="0">
                <a:solidFill>
                  <a:srgbClr val="FF6600"/>
                </a:solidFill>
              </a:rPr>
              <a:t>Basics, Classical Optics, Electromagnetism, Introduction to Radiation Physics and Overview of Applications, Introduction to RF theory and technology; etc.;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2400" b="1" dirty="0" smtClean="0">
                <a:solidFill>
                  <a:srgbClr val="008000"/>
                </a:solidFill>
              </a:rPr>
              <a:t>Transferable Skills </a:t>
            </a:r>
            <a:r>
              <a:rPr lang="en-GB" sz="2400" b="1" dirty="0" smtClean="0">
                <a:solidFill>
                  <a:srgbClr val="008000"/>
                </a:solidFill>
              </a:rPr>
              <a:t>Training (</a:t>
            </a:r>
            <a:r>
              <a:rPr lang="en-GB" sz="2400" b="1" dirty="0" smtClean="0">
                <a:solidFill>
                  <a:srgbClr val="0000FF"/>
                </a:solidFill>
              </a:rPr>
              <a:t>RHUL, UK</a:t>
            </a:r>
            <a:r>
              <a:rPr lang="en-GB" sz="2400" b="1" dirty="0" smtClean="0">
                <a:solidFill>
                  <a:srgbClr val="008000"/>
                </a:solidFill>
              </a:rPr>
              <a:t>):</a:t>
            </a:r>
            <a:endParaRPr lang="en-GB" sz="2400" b="1" dirty="0" smtClean="0">
              <a:solidFill>
                <a:srgbClr val="0080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400" b="1" dirty="0" smtClean="0">
                <a:solidFill>
                  <a:srgbClr val="FF6600"/>
                </a:solidFill>
              </a:rPr>
              <a:t>Presentation Skills, Entrepreneurship, Project Management, Time Planning, Grant Applications, CV Writing, Scientific Writing, etc.;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2400" b="1" dirty="0" smtClean="0">
                <a:solidFill>
                  <a:srgbClr val="008000"/>
                </a:solidFill>
              </a:rPr>
              <a:t>School on EM fields and radiation – Intermediate </a:t>
            </a:r>
            <a:r>
              <a:rPr lang="en-GB" sz="2400" b="1" dirty="0" smtClean="0">
                <a:solidFill>
                  <a:srgbClr val="008000"/>
                </a:solidFill>
              </a:rPr>
              <a:t>Level (</a:t>
            </a:r>
            <a:r>
              <a:rPr lang="en-GB" sz="2400" b="1" dirty="0" err="1" smtClean="0">
                <a:solidFill>
                  <a:srgbClr val="0000FF"/>
                </a:solidFill>
              </a:rPr>
              <a:t>MEPhI</a:t>
            </a:r>
            <a:r>
              <a:rPr lang="en-GB" sz="2400" b="1" dirty="0" smtClean="0">
                <a:solidFill>
                  <a:srgbClr val="0000FF"/>
                </a:solidFill>
              </a:rPr>
              <a:t>, Russia</a:t>
            </a:r>
            <a:r>
              <a:rPr lang="en-GB" sz="2400" b="1" dirty="0" smtClean="0">
                <a:solidFill>
                  <a:srgbClr val="008000"/>
                </a:solidFill>
              </a:rPr>
              <a:t>):</a:t>
            </a:r>
            <a:endParaRPr lang="en-GB" sz="2400" b="1" dirty="0" smtClean="0">
              <a:solidFill>
                <a:srgbClr val="0080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2400" b="1" dirty="0" smtClean="0">
                <a:solidFill>
                  <a:srgbClr val="FF6600"/>
                </a:solidFill>
              </a:rPr>
              <a:t>Overview of Radiation Processes, Synchrotron Radiation, Transition Radiation, Diffraction Radiation, Smith-Purcell Radiation, Introduction to X-ray radiation processes, RF cavities, Higher-Order Modes, Advanced diagnostics; </a:t>
            </a:r>
            <a:r>
              <a:rPr lang="en-GB" sz="2400" b="1" dirty="0" err="1" smtClean="0">
                <a:solidFill>
                  <a:srgbClr val="FF6600"/>
                </a:solidFill>
              </a:rPr>
              <a:t>etc</a:t>
            </a:r>
            <a:r>
              <a:rPr lang="en-GB" sz="2400" b="1" dirty="0" smtClean="0">
                <a:solidFill>
                  <a:srgbClr val="FF6600"/>
                </a:solidFill>
              </a:rPr>
              <a:t>;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540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37859" y="-27384"/>
            <a:ext cx="38351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u="sng" dirty="0" smtClean="0">
                <a:solidFill>
                  <a:srgbClr val="3366FF"/>
                </a:solidFill>
              </a:rPr>
              <a:t>6 Topical Workshops:</a:t>
            </a:r>
            <a:endParaRPr lang="en-GB" sz="3200" b="1" u="sng" dirty="0">
              <a:solidFill>
                <a:srgbClr val="33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31477"/>
            <a:ext cx="92525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GB" sz="2800" b="1" dirty="0" smtClean="0">
                <a:solidFill>
                  <a:srgbClr val="008000"/>
                </a:solidFill>
              </a:rPr>
              <a:t> We plan a series of 2 day Topical Workshops</a:t>
            </a:r>
            <a:endParaRPr lang="en-GB" sz="2800" b="1" dirty="0">
              <a:solidFill>
                <a:srgbClr val="008000"/>
              </a:solidFill>
            </a:endParaRPr>
          </a:p>
          <a:p>
            <a:pPr marL="342900" indent="-342900">
              <a:buFont typeface="Wingdings" charset="2"/>
              <a:buChar char="u"/>
            </a:pPr>
            <a:r>
              <a:rPr lang="en-GB" sz="2800" b="1" dirty="0" smtClean="0">
                <a:solidFill>
                  <a:srgbClr val="008000"/>
                </a:solidFill>
              </a:rPr>
              <a:t>A list is</a:t>
            </a:r>
            <a:endParaRPr lang="en-GB" sz="2800" b="1" dirty="0">
              <a:solidFill>
                <a:srgbClr val="008000"/>
              </a:solidFill>
            </a:endParaRPr>
          </a:p>
          <a:p>
            <a:pPr marL="914400" lvl="1" indent="-457200">
              <a:buFont typeface="Wingdings" charset="2"/>
              <a:buChar char="Ø"/>
            </a:pPr>
            <a:r>
              <a:rPr lang="en-GB" sz="2800" b="1" dirty="0" smtClean="0">
                <a:solidFill>
                  <a:srgbClr val="FF6600"/>
                </a:solidFill>
              </a:rPr>
              <a:t>EM radiation for beam diagnostics (</a:t>
            </a:r>
            <a:r>
              <a:rPr lang="en-GB" sz="2800" b="1" dirty="0" smtClean="0">
                <a:solidFill>
                  <a:srgbClr val="008000"/>
                </a:solidFill>
              </a:rPr>
              <a:t>CERN, Switzerland</a:t>
            </a:r>
            <a:r>
              <a:rPr lang="en-GB" sz="2800" b="1" dirty="0" smtClean="0">
                <a:solidFill>
                  <a:srgbClr val="FF6600"/>
                </a:solidFill>
              </a:rPr>
              <a:t>)</a:t>
            </a:r>
          </a:p>
          <a:p>
            <a:pPr marL="914400" lvl="1" indent="-457200">
              <a:buFont typeface="Wingdings" charset="2"/>
              <a:buChar char="Ø"/>
            </a:pPr>
            <a:r>
              <a:rPr lang="en-GB" sz="2800" b="1" dirty="0" smtClean="0">
                <a:solidFill>
                  <a:srgbClr val="FF6600"/>
                </a:solidFill>
              </a:rPr>
              <a:t>Smith-Purcell Radiation: theory, simulations, experiment (</a:t>
            </a:r>
            <a:r>
              <a:rPr lang="en-GB" sz="2800" b="1" dirty="0" smtClean="0">
                <a:solidFill>
                  <a:srgbClr val="008000"/>
                </a:solidFill>
              </a:rPr>
              <a:t>UOXF, UK</a:t>
            </a:r>
            <a:r>
              <a:rPr lang="en-GB" sz="2800" b="1" dirty="0" smtClean="0">
                <a:solidFill>
                  <a:srgbClr val="FF6600"/>
                </a:solidFill>
              </a:rPr>
              <a:t>)</a:t>
            </a:r>
          </a:p>
          <a:p>
            <a:pPr marL="914400" lvl="1" indent="-457200">
              <a:buFont typeface="Wingdings" charset="2"/>
              <a:buChar char="Ø"/>
            </a:pPr>
            <a:r>
              <a:rPr lang="en-GB" sz="2800" b="1" dirty="0" smtClean="0">
                <a:solidFill>
                  <a:srgbClr val="FF6600"/>
                </a:solidFill>
              </a:rPr>
              <a:t>EM simulations (</a:t>
            </a:r>
            <a:r>
              <a:rPr lang="en-GB" sz="2800" b="1" dirty="0" smtClean="0">
                <a:solidFill>
                  <a:srgbClr val="008000"/>
                </a:solidFill>
              </a:rPr>
              <a:t>TUB, Germany</a:t>
            </a:r>
            <a:r>
              <a:rPr lang="en-GB" sz="2800" b="1" dirty="0" smtClean="0">
                <a:solidFill>
                  <a:srgbClr val="FF6600"/>
                </a:solidFill>
              </a:rPr>
              <a:t>)</a:t>
            </a:r>
          </a:p>
          <a:p>
            <a:pPr marL="914400" lvl="1" indent="-457200">
              <a:buFont typeface="Wingdings" charset="2"/>
              <a:buChar char="Ø"/>
            </a:pPr>
            <a:r>
              <a:rPr lang="en-GB" sz="2800" b="1" dirty="0" smtClean="0">
                <a:solidFill>
                  <a:srgbClr val="FF6600"/>
                </a:solidFill>
              </a:rPr>
              <a:t>THz radiation generation and measurements (</a:t>
            </a:r>
            <a:r>
              <a:rPr lang="en-GB" sz="2800" b="1" dirty="0" smtClean="0">
                <a:solidFill>
                  <a:srgbClr val="008000"/>
                </a:solidFill>
              </a:rPr>
              <a:t>KEK, Japan</a:t>
            </a:r>
            <a:r>
              <a:rPr lang="en-GB" sz="2800" b="1" dirty="0" smtClean="0">
                <a:solidFill>
                  <a:srgbClr val="FF6600"/>
                </a:solidFill>
              </a:rPr>
              <a:t>)</a:t>
            </a:r>
          </a:p>
          <a:p>
            <a:pPr marL="914400" lvl="1" indent="-457200">
              <a:buFont typeface="Wingdings" charset="2"/>
              <a:buChar char="Ø"/>
            </a:pPr>
            <a:r>
              <a:rPr lang="en-GB" sz="2800" b="1" dirty="0" smtClean="0">
                <a:solidFill>
                  <a:srgbClr val="FF6600"/>
                </a:solidFill>
              </a:rPr>
              <a:t>Detectors and Detection systems (</a:t>
            </a:r>
            <a:r>
              <a:rPr lang="en-GB" sz="2800" b="1" dirty="0" smtClean="0">
                <a:solidFill>
                  <a:srgbClr val="008000"/>
                </a:solidFill>
              </a:rPr>
              <a:t>OI, Sweden</a:t>
            </a:r>
            <a:r>
              <a:rPr lang="en-GB" sz="2800" b="1" dirty="0" smtClean="0">
                <a:solidFill>
                  <a:srgbClr val="FF6600"/>
                </a:solidFill>
              </a:rPr>
              <a:t>)</a:t>
            </a:r>
          </a:p>
          <a:p>
            <a:pPr marL="914400" lvl="1" indent="-457200">
              <a:buFont typeface="Wingdings" charset="2"/>
              <a:buChar char="Ø"/>
            </a:pPr>
            <a:r>
              <a:rPr lang="en-GB" sz="2800" b="1" dirty="0" smtClean="0">
                <a:solidFill>
                  <a:srgbClr val="FF6600"/>
                </a:solidFill>
              </a:rPr>
              <a:t>Novel X-ray sources (</a:t>
            </a:r>
            <a:r>
              <a:rPr lang="en-GB" sz="2800" b="1" dirty="0" smtClean="0">
                <a:solidFill>
                  <a:srgbClr val="008000"/>
                </a:solidFill>
              </a:rPr>
              <a:t>INFN, Italy</a:t>
            </a:r>
            <a:r>
              <a:rPr lang="en-GB" sz="2800" b="1" dirty="0" smtClean="0">
                <a:solidFill>
                  <a:srgbClr val="FF6600"/>
                </a:solidFill>
              </a:rPr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9872" y="0"/>
            <a:ext cx="24185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u="sng" dirty="0" smtClean="0">
                <a:solidFill>
                  <a:srgbClr val="0000FF"/>
                </a:solidFill>
              </a:rPr>
              <a:t>Summary</a:t>
            </a:r>
            <a:endParaRPr lang="en-GB" sz="4400" b="1" u="sng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208940"/>
            <a:ext cx="9036496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GB" sz="3600" b="1" dirty="0" smtClean="0">
                <a:solidFill>
                  <a:srgbClr val="008000"/>
                </a:solidFill>
              </a:rPr>
              <a:t> We are setting up a multinational network to combine Research, Training, Industrial Applications and Outreach Activity;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3600" b="1" dirty="0">
                <a:solidFill>
                  <a:srgbClr val="008000"/>
                </a:solidFill>
              </a:rPr>
              <a:t> </a:t>
            </a:r>
            <a:r>
              <a:rPr lang="en-GB" sz="3600" b="1" dirty="0" smtClean="0">
                <a:solidFill>
                  <a:srgbClr val="008000"/>
                </a:solidFill>
              </a:rPr>
              <a:t>We shall organize a set of International events, including 3 schools, </a:t>
            </a:r>
            <a:r>
              <a:rPr lang="en-GB" sz="3600" b="1" dirty="0">
                <a:solidFill>
                  <a:srgbClr val="008000"/>
                </a:solidFill>
              </a:rPr>
              <a:t>6</a:t>
            </a:r>
            <a:r>
              <a:rPr lang="en-GB" sz="3600" b="1" dirty="0" smtClean="0">
                <a:solidFill>
                  <a:srgbClr val="008000"/>
                </a:solidFill>
              </a:rPr>
              <a:t> Topical Workshops; and a CPGEM conference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3600" b="1" dirty="0">
                <a:solidFill>
                  <a:srgbClr val="008000"/>
                </a:solidFill>
              </a:rPr>
              <a:t> </a:t>
            </a:r>
            <a:r>
              <a:rPr lang="en-GB" sz="3600" b="1" dirty="0" smtClean="0">
                <a:solidFill>
                  <a:srgbClr val="008000"/>
                </a:solidFill>
              </a:rPr>
              <a:t>The first evaluation results of the bid will be known later this month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633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7</a:t>
            </a:r>
            <a:r>
              <a:rPr lang="en-US" b="1" baseline="30000" dirty="0" smtClean="0">
                <a:solidFill>
                  <a:srgbClr val="0000FF"/>
                </a:solidFill>
              </a:rPr>
              <a:t>th</a:t>
            </a:r>
            <a:r>
              <a:rPr lang="en-US" b="1" dirty="0" smtClean="0">
                <a:solidFill>
                  <a:srgbClr val="0000FF"/>
                </a:solidFill>
              </a:rPr>
              <a:t> Framework </a:t>
            </a:r>
            <a:r>
              <a:rPr lang="en-US" b="1" dirty="0" err="1" smtClean="0">
                <a:solidFill>
                  <a:srgbClr val="0000FF"/>
                </a:solidFill>
              </a:rPr>
              <a:t>Programme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8" y="764704"/>
            <a:ext cx="1907704" cy="19077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7704" y="980728"/>
            <a:ext cx="7164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800000"/>
                </a:solidFill>
              </a:rPr>
              <a:t>7</a:t>
            </a:r>
            <a:r>
              <a:rPr lang="en-US" sz="2400" b="1" baseline="30000" dirty="0" smtClean="0">
                <a:solidFill>
                  <a:srgbClr val="800000"/>
                </a:solidFill>
              </a:rPr>
              <a:t>th</a:t>
            </a:r>
            <a:r>
              <a:rPr lang="en-US" sz="2400" b="1" dirty="0" smtClean="0">
                <a:solidFill>
                  <a:srgbClr val="800000"/>
                </a:solidFill>
              </a:rPr>
              <a:t> Framework </a:t>
            </a:r>
            <a:r>
              <a:rPr lang="en-US" sz="2400" b="1" dirty="0" err="1" smtClean="0">
                <a:solidFill>
                  <a:srgbClr val="800000"/>
                </a:solidFill>
              </a:rPr>
              <a:t>Programme</a:t>
            </a:r>
            <a:r>
              <a:rPr lang="en-US" sz="2400" b="1" dirty="0" smtClean="0">
                <a:solidFill>
                  <a:srgbClr val="800000"/>
                </a:solidFill>
              </a:rPr>
              <a:t> was set-up by European Community for Research, Technological Development and Demonstration Activities within four types of activities: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2841897"/>
            <a:ext cx="8568952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b="1" dirty="0" smtClean="0">
                <a:solidFill>
                  <a:srgbClr val="008000"/>
                </a:solidFill>
              </a:rPr>
              <a:t> trans</a:t>
            </a:r>
            <a:r>
              <a:rPr lang="en-US" sz="2800" b="1" dirty="0">
                <a:solidFill>
                  <a:srgbClr val="008000"/>
                </a:solidFill>
              </a:rPr>
              <a:t>-</a:t>
            </a:r>
            <a:r>
              <a:rPr lang="en-US" sz="2800" b="1" dirty="0" smtClean="0">
                <a:solidFill>
                  <a:srgbClr val="008000"/>
                </a:solidFill>
              </a:rPr>
              <a:t>national cooperation </a:t>
            </a:r>
            <a:r>
              <a:rPr lang="en-US" sz="2800" b="1" dirty="0">
                <a:solidFill>
                  <a:srgbClr val="008000"/>
                </a:solidFill>
              </a:rPr>
              <a:t>on policy-defined themes </a:t>
            </a:r>
            <a:r>
              <a:rPr lang="en-US" sz="2800" b="1" dirty="0" smtClean="0">
                <a:solidFill>
                  <a:srgbClr val="008000"/>
                </a:solidFill>
              </a:rPr>
              <a:t>- the </a:t>
            </a:r>
            <a:r>
              <a:rPr lang="en-US" sz="2800" b="1" dirty="0">
                <a:solidFill>
                  <a:srgbClr val="008000"/>
                </a:solidFill>
              </a:rPr>
              <a:t>‘</a:t>
            </a:r>
            <a:r>
              <a:rPr lang="en-US" sz="2800" b="1" dirty="0">
                <a:solidFill>
                  <a:srgbClr val="FF0000"/>
                </a:solidFill>
              </a:rPr>
              <a:t>Cooperation</a:t>
            </a:r>
            <a:r>
              <a:rPr lang="en-US" sz="2800" b="1" dirty="0">
                <a:solidFill>
                  <a:srgbClr val="008000"/>
                </a:solidFill>
              </a:rPr>
              <a:t>’ </a:t>
            </a:r>
            <a:r>
              <a:rPr lang="en-US" sz="2800" b="1" dirty="0" err="1" smtClean="0">
                <a:solidFill>
                  <a:srgbClr val="008000"/>
                </a:solidFill>
              </a:rPr>
              <a:t>programme</a:t>
            </a:r>
            <a:r>
              <a:rPr lang="en-US" sz="2800" b="1" dirty="0" smtClean="0">
                <a:solidFill>
                  <a:srgbClr val="008000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dirty="0" smtClean="0">
                <a:solidFill>
                  <a:srgbClr val="008000"/>
                </a:solidFill>
              </a:rPr>
              <a:t> investigator</a:t>
            </a:r>
            <a:r>
              <a:rPr lang="en-US" sz="2800" b="1" dirty="0">
                <a:solidFill>
                  <a:srgbClr val="008000"/>
                </a:solidFill>
              </a:rPr>
              <a:t>-driven research based on the initiative of the research community </a:t>
            </a:r>
            <a:r>
              <a:rPr lang="en-US" sz="2800" b="1" dirty="0" smtClean="0">
                <a:solidFill>
                  <a:srgbClr val="008000"/>
                </a:solidFill>
              </a:rPr>
              <a:t>- the </a:t>
            </a:r>
            <a:r>
              <a:rPr lang="en-US" sz="2800" b="1" dirty="0">
                <a:solidFill>
                  <a:srgbClr val="008000"/>
                </a:solidFill>
              </a:rPr>
              <a:t>‘</a:t>
            </a:r>
            <a:r>
              <a:rPr lang="en-US" sz="2800" b="1" dirty="0">
                <a:solidFill>
                  <a:srgbClr val="FF0000"/>
                </a:solidFill>
              </a:rPr>
              <a:t>Ideas</a:t>
            </a:r>
            <a:r>
              <a:rPr lang="en-US" sz="2800" b="1" dirty="0">
                <a:solidFill>
                  <a:srgbClr val="008000"/>
                </a:solidFill>
              </a:rPr>
              <a:t>’ </a:t>
            </a:r>
            <a:r>
              <a:rPr lang="en-US" sz="2800" b="1" dirty="0" err="1" smtClean="0">
                <a:solidFill>
                  <a:srgbClr val="008000"/>
                </a:solidFill>
              </a:rPr>
              <a:t>programme</a:t>
            </a:r>
            <a:r>
              <a:rPr lang="en-US" sz="2800" b="1" dirty="0" smtClean="0">
                <a:solidFill>
                  <a:srgbClr val="008000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b="1" dirty="0" smtClean="0">
                <a:solidFill>
                  <a:srgbClr val="008000"/>
                </a:solidFill>
              </a:rPr>
              <a:t> support </a:t>
            </a:r>
            <a:r>
              <a:rPr lang="en-US" sz="2800" b="1" dirty="0">
                <a:solidFill>
                  <a:srgbClr val="008000"/>
                </a:solidFill>
              </a:rPr>
              <a:t>for individual researchers </a:t>
            </a:r>
            <a:r>
              <a:rPr lang="en-US" sz="2800" b="1" dirty="0" smtClean="0">
                <a:solidFill>
                  <a:srgbClr val="008000"/>
                </a:solidFill>
              </a:rPr>
              <a:t>- the </a:t>
            </a:r>
            <a:r>
              <a:rPr lang="en-US" sz="2800" b="1" dirty="0">
                <a:solidFill>
                  <a:srgbClr val="008000"/>
                </a:solidFill>
              </a:rPr>
              <a:t>‘</a:t>
            </a:r>
            <a:r>
              <a:rPr lang="en-US" sz="2800" b="1" dirty="0">
                <a:solidFill>
                  <a:srgbClr val="FF0000"/>
                </a:solidFill>
              </a:rPr>
              <a:t>People</a:t>
            </a:r>
            <a:r>
              <a:rPr lang="en-US" sz="2800" b="1" dirty="0">
                <a:solidFill>
                  <a:srgbClr val="008000"/>
                </a:solidFill>
              </a:rPr>
              <a:t>’ </a:t>
            </a:r>
            <a:r>
              <a:rPr lang="en-US" sz="2800" b="1" dirty="0" err="1" smtClean="0">
                <a:solidFill>
                  <a:srgbClr val="008000"/>
                </a:solidFill>
              </a:rPr>
              <a:t>programme</a:t>
            </a:r>
            <a:r>
              <a:rPr lang="en-US" sz="2800" b="1" dirty="0">
                <a:solidFill>
                  <a:srgbClr val="008000"/>
                </a:solidFill>
              </a:rPr>
              <a:t>;</a:t>
            </a:r>
            <a:r>
              <a:rPr lang="en-US" sz="2800" b="1" dirty="0" smtClean="0">
                <a:solidFill>
                  <a:srgbClr val="008000"/>
                </a:solidFill>
              </a:rPr>
              <a:t> </a:t>
            </a:r>
            <a:endParaRPr lang="en-US" sz="2800" b="1" dirty="0">
              <a:solidFill>
                <a:srgbClr val="008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b="1" dirty="0" smtClean="0">
                <a:solidFill>
                  <a:srgbClr val="008000"/>
                </a:solidFill>
              </a:rPr>
              <a:t> support </a:t>
            </a:r>
            <a:r>
              <a:rPr lang="en-US" sz="2800" b="1" dirty="0">
                <a:solidFill>
                  <a:srgbClr val="008000"/>
                </a:solidFill>
              </a:rPr>
              <a:t>for research capacities </a:t>
            </a:r>
            <a:r>
              <a:rPr lang="en-US" sz="2800" b="1" dirty="0" smtClean="0">
                <a:solidFill>
                  <a:srgbClr val="008000"/>
                </a:solidFill>
              </a:rPr>
              <a:t>- the </a:t>
            </a:r>
            <a:r>
              <a:rPr lang="en-US" sz="2800" b="1" dirty="0">
                <a:solidFill>
                  <a:srgbClr val="008000"/>
                </a:solidFill>
              </a:rPr>
              <a:t>‘</a:t>
            </a:r>
            <a:r>
              <a:rPr lang="en-US" sz="2800" b="1" dirty="0">
                <a:solidFill>
                  <a:srgbClr val="FF0000"/>
                </a:solidFill>
              </a:rPr>
              <a:t>Capacities</a:t>
            </a:r>
            <a:r>
              <a:rPr lang="en-US" sz="2800" b="1" dirty="0">
                <a:solidFill>
                  <a:srgbClr val="008000"/>
                </a:solidFill>
              </a:rPr>
              <a:t>’ </a:t>
            </a:r>
            <a:r>
              <a:rPr lang="en-US" sz="2800" b="1" dirty="0" err="1" smtClean="0">
                <a:solidFill>
                  <a:srgbClr val="008000"/>
                </a:solidFill>
              </a:rPr>
              <a:t>programme</a:t>
            </a:r>
            <a:r>
              <a:rPr lang="en-US" sz="2800" b="1" dirty="0" smtClean="0">
                <a:solidFill>
                  <a:srgbClr val="008000"/>
                </a:solidFill>
              </a:rPr>
              <a:t>.</a:t>
            </a:r>
            <a:endParaRPr lang="en-US" sz="28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402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0"/>
            <a:ext cx="40862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u="sng" dirty="0" smtClean="0">
                <a:solidFill>
                  <a:srgbClr val="0000FF"/>
                </a:solidFill>
              </a:rPr>
              <a:t>Summary (cont.)</a:t>
            </a:r>
            <a:endParaRPr lang="en-GB" sz="4400" b="1" u="sng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208940"/>
            <a:ext cx="9036496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GB" sz="3600" b="1" dirty="0" smtClean="0">
                <a:solidFill>
                  <a:srgbClr val="008000"/>
                </a:solidFill>
              </a:rPr>
              <a:t> The network events are opened to a wide international community; all members of the radiation physics network (especially researchers at early stage of their career) are welcome</a:t>
            </a:r>
          </a:p>
          <a:p>
            <a:pPr marL="342900" indent="-342900">
              <a:buFont typeface="Wingdings" charset="2"/>
              <a:buChar char="u"/>
            </a:pPr>
            <a:endParaRPr lang="en-GB" sz="3600" b="1" dirty="0" smtClean="0">
              <a:solidFill>
                <a:srgbClr val="008000"/>
              </a:solidFill>
            </a:endParaRPr>
          </a:p>
          <a:p>
            <a:pPr marL="342900" indent="-342900">
              <a:buFont typeface="Wingdings" charset="2"/>
              <a:buChar char="u"/>
            </a:pPr>
            <a:r>
              <a:rPr lang="en-GB" sz="3600" b="1" dirty="0">
                <a:solidFill>
                  <a:srgbClr val="008000"/>
                </a:solidFill>
              </a:rPr>
              <a:t> </a:t>
            </a:r>
            <a:r>
              <a:rPr lang="en-GB" sz="3600" b="1" dirty="0" smtClean="0">
                <a:solidFill>
                  <a:srgbClr val="008000"/>
                </a:solidFill>
              </a:rPr>
              <a:t>A mechanism will be setup to include more partners in the network;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95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562074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Marie Curie Actions - ‘</a:t>
            </a:r>
            <a:r>
              <a:rPr lang="en-US" sz="3200" b="1" dirty="0" smtClean="0">
                <a:solidFill>
                  <a:srgbClr val="FF0000"/>
                </a:solidFill>
              </a:rPr>
              <a:t>People</a:t>
            </a:r>
            <a:r>
              <a:rPr lang="en-US" sz="3200" b="1" dirty="0" smtClean="0">
                <a:solidFill>
                  <a:srgbClr val="0000FF"/>
                </a:solidFill>
              </a:rPr>
              <a:t>’ </a:t>
            </a:r>
            <a:r>
              <a:rPr lang="en-US" sz="3200" b="1" dirty="0" err="1" smtClean="0">
                <a:solidFill>
                  <a:srgbClr val="0000FF"/>
                </a:solidFill>
              </a:rPr>
              <a:t>Programme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2564904"/>
            <a:ext cx="1732766" cy="16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7704" y="2204864"/>
            <a:ext cx="7164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800000"/>
                </a:solidFill>
              </a:rPr>
              <a:t>Marie Curie Actions is a major part of the People </a:t>
            </a:r>
            <a:r>
              <a:rPr lang="en-US" sz="2400" b="1" dirty="0" err="1" smtClean="0">
                <a:solidFill>
                  <a:srgbClr val="800000"/>
                </a:solidFill>
              </a:rPr>
              <a:t>programme</a:t>
            </a:r>
            <a:r>
              <a:rPr lang="en-US" sz="2400" b="1" dirty="0" smtClean="0">
                <a:solidFill>
                  <a:srgbClr val="800000"/>
                </a:solidFill>
              </a:rPr>
              <a:t> designed to</a:t>
            </a:r>
          </a:p>
          <a:p>
            <a:pPr algn="just"/>
            <a:endParaRPr lang="en-US" sz="2400" b="1" dirty="0">
              <a:solidFill>
                <a:srgbClr val="800000"/>
              </a:solidFill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US" sz="2400" b="1" dirty="0" smtClean="0">
                <a:solidFill>
                  <a:srgbClr val="800000"/>
                </a:solidFill>
              </a:rPr>
              <a:t>Train-through-research </a:t>
            </a:r>
          </a:p>
          <a:p>
            <a:pPr marL="800100" lvl="1" indent="-342900" algn="just">
              <a:buFontTx/>
              <a:buChar char="-"/>
            </a:pPr>
            <a:r>
              <a:rPr lang="en-US" sz="2400" b="1" dirty="0" smtClean="0">
                <a:solidFill>
                  <a:srgbClr val="800000"/>
                </a:solidFill>
              </a:rPr>
              <a:t>Early Stage Researchers (Doctoral Level)</a:t>
            </a:r>
          </a:p>
          <a:p>
            <a:pPr marL="800100" lvl="1" indent="-342900" algn="just">
              <a:buFontTx/>
              <a:buChar char="-"/>
            </a:pPr>
            <a:r>
              <a:rPr lang="en-US" sz="2400" b="1" dirty="0" smtClean="0">
                <a:solidFill>
                  <a:srgbClr val="800000"/>
                </a:solidFill>
              </a:rPr>
              <a:t>Experienced Researchers (Post-Doctoral-Level)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588744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008000"/>
                </a:solidFill>
              </a:rPr>
              <a:t>The People </a:t>
            </a:r>
            <a:r>
              <a:rPr lang="en-US" sz="2400" b="1" dirty="0" err="1" smtClean="0">
                <a:solidFill>
                  <a:srgbClr val="008000"/>
                </a:solidFill>
              </a:rPr>
              <a:t>programme</a:t>
            </a:r>
            <a:r>
              <a:rPr lang="en-US" sz="2400" b="1" dirty="0" smtClean="0">
                <a:solidFill>
                  <a:srgbClr val="008000"/>
                </a:solidFill>
              </a:rPr>
              <a:t> has been designed to </a:t>
            </a:r>
            <a:r>
              <a:rPr lang="en-US" sz="2400" b="1" dirty="0">
                <a:solidFill>
                  <a:srgbClr val="008000"/>
                </a:solidFill>
              </a:rPr>
              <a:t>bring </a:t>
            </a:r>
            <a:r>
              <a:rPr lang="en-US" sz="2400" b="1" dirty="0">
                <a:solidFill>
                  <a:srgbClr val="FF0000"/>
                </a:solidFill>
              </a:rPr>
              <a:t>education</a:t>
            </a:r>
            <a:r>
              <a:rPr lang="en-US" sz="2400" b="1" dirty="0">
                <a:solidFill>
                  <a:srgbClr val="008000"/>
                </a:solidFill>
              </a:rPr>
              <a:t>, </a:t>
            </a:r>
            <a:r>
              <a:rPr lang="en-US" sz="2400" b="1" dirty="0">
                <a:solidFill>
                  <a:srgbClr val="FF0000"/>
                </a:solidFill>
              </a:rPr>
              <a:t>research</a:t>
            </a:r>
            <a:r>
              <a:rPr lang="en-US" sz="2400" b="1" dirty="0">
                <a:solidFill>
                  <a:srgbClr val="008000"/>
                </a:solidFill>
              </a:rPr>
              <a:t> and </a:t>
            </a:r>
            <a:r>
              <a:rPr lang="en-US" sz="2400" b="1" dirty="0">
                <a:solidFill>
                  <a:srgbClr val="FF0000"/>
                </a:solidFill>
              </a:rPr>
              <a:t>innovation</a:t>
            </a:r>
            <a:r>
              <a:rPr lang="en-US" sz="2400" b="1" dirty="0">
                <a:solidFill>
                  <a:srgbClr val="008000"/>
                </a:solidFill>
              </a:rPr>
              <a:t> closer to each other to </a:t>
            </a:r>
            <a:r>
              <a:rPr lang="en-US" sz="2400" b="1" dirty="0">
                <a:solidFill>
                  <a:srgbClr val="800000"/>
                </a:solidFill>
              </a:rPr>
              <a:t>attract</a:t>
            </a:r>
            <a:r>
              <a:rPr lang="en-US" sz="2400" b="1" dirty="0">
                <a:solidFill>
                  <a:srgbClr val="008000"/>
                </a:solidFill>
              </a:rPr>
              <a:t>, </a:t>
            </a:r>
            <a:r>
              <a:rPr lang="en-US" sz="2400" b="1" dirty="0">
                <a:solidFill>
                  <a:srgbClr val="800000"/>
                </a:solidFill>
              </a:rPr>
              <a:t>train</a:t>
            </a:r>
            <a:r>
              <a:rPr lang="en-US" sz="2400" b="1" dirty="0">
                <a:solidFill>
                  <a:srgbClr val="008000"/>
                </a:solidFill>
              </a:rPr>
              <a:t> and </a:t>
            </a:r>
            <a:r>
              <a:rPr lang="en-US" sz="2400" b="1" dirty="0">
                <a:solidFill>
                  <a:srgbClr val="800000"/>
                </a:solidFill>
              </a:rPr>
              <a:t>retain</a:t>
            </a:r>
            <a:r>
              <a:rPr lang="en-US" sz="2400" b="1" dirty="0">
                <a:solidFill>
                  <a:srgbClr val="008000"/>
                </a:solidFill>
              </a:rPr>
              <a:t> in Europe the next generation of researchers who will be able to address major societal challenges.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4730368"/>
            <a:ext cx="7164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charset="2"/>
              <a:buChar char="Ø"/>
            </a:pPr>
            <a:r>
              <a:rPr lang="en-US" sz="2400" b="1" dirty="0" smtClean="0">
                <a:solidFill>
                  <a:srgbClr val="800000"/>
                </a:solidFill>
              </a:rPr>
              <a:t>Involvement of Industry, including SMEs;</a:t>
            </a:r>
          </a:p>
          <a:p>
            <a:pPr marL="342900" indent="-342900" algn="just">
              <a:buFont typeface="Wingdings" charset="2"/>
              <a:buChar char="Ø"/>
            </a:pPr>
            <a:endParaRPr lang="en-US" sz="2400" b="1" dirty="0">
              <a:solidFill>
                <a:srgbClr val="800000"/>
              </a:solidFill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US" sz="2400" b="1" dirty="0" smtClean="0">
                <a:solidFill>
                  <a:srgbClr val="800000"/>
                </a:solidFill>
              </a:rPr>
              <a:t>International Cooperation;</a:t>
            </a:r>
          </a:p>
          <a:p>
            <a:pPr marL="342900" indent="-342900" algn="just">
              <a:buFont typeface="Wingdings" charset="2"/>
              <a:buChar char="Ø"/>
            </a:pPr>
            <a:endParaRPr lang="en-US" sz="2400" b="1" dirty="0" smtClean="0">
              <a:solidFill>
                <a:srgbClr val="800000"/>
              </a:solidFill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US" sz="2400" b="1" dirty="0" smtClean="0">
                <a:solidFill>
                  <a:srgbClr val="800000"/>
                </a:solidFill>
              </a:rPr>
              <a:t>Knowledge sharing, dissemination and open access.</a:t>
            </a:r>
          </a:p>
        </p:txBody>
      </p:sp>
    </p:spTree>
    <p:extLst>
      <p:ext uri="{BB962C8B-B14F-4D97-AF65-F5344CB8AC3E}">
        <p14:creationId xmlns:p14="http://schemas.microsoft.com/office/powerpoint/2010/main" val="643873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7028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u="sng" dirty="0" smtClean="0">
                <a:solidFill>
                  <a:srgbClr val="FF0000"/>
                </a:solidFill>
              </a:rPr>
              <a:t>C</a:t>
            </a:r>
            <a:r>
              <a:rPr lang="en-GB" sz="4400" b="1" dirty="0" smtClean="0">
                <a:solidFill>
                  <a:srgbClr val="0000FF"/>
                </a:solidFill>
              </a:rPr>
              <a:t>harged </a:t>
            </a:r>
            <a:r>
              <a:rPr lang="en-GB" sz="4400" b="1" u="sng" dirty="0" smtClean="0">
                <a:solidFill>
                  <a:srgbClr val="FF0000"/>
                </a:solidFill>
              </a:rPr>
              <a:t>P</a:t>
            </a:r>
            <a:r>
              <a:rPr lang="en-GB" sz="4400" b="1" dirty="0" smtClean="0">
                <a:solidFill>
                  <a:srgbClr val="0000FF"/>
                </a:solidFill>
              </a:rPr>
              <a:t>article </a:t>
            </a:r>
            <a:r>
              <a:rPr lang="en-GB" sz="4400" b="1" u="sng" dirty="0" smtClean="0">
                <a:solidFill>
                  <a:srgbClr val="FF0000"/>
                </a:solidFill>
              </a:rPr>
              <a:t>G</a:t>
            </a:r>
            <a:r>
              <a:rPr lang="en-GB" sz="4400" b="1" dirty="0" smtClean="0">
                <a:solidFill>
                  <a:srgbClr val="0000FF"/>
                </a:solidFill>
              </a:rPr>
              <a:t>enerated </a:t>
            </a:r>
            <a:r>
              <a:rPr lang="en-GB" sz="4400" b="1" u="sng" dirty="0" smtClean="0">
                <a:solidFill>
                  <a:srgbClr val="FF0000"/>
                </a:solidFill>
              </a:rPr>
              <a:t>E</a:t>
            </a:r>
            <a:r>
              <a:rPr lang="en-GB" sz="4400" b="1" dirty="0" smtClean="0">
                <a:solidFill>
                  <a:srgbClr val="0000FF"/>
                </a:solidFill>
              </a:rPr>
              <a:t>lectro</a:t>
            </a:r>
            <a:r>
              <a:rPr lang="en-GB" sz="4400" b="1" u="sng" dirty="0" smtClean="0">
                <a:solidFill>
                  <a:srgbClr val="FF0000"/>
                </a:solidFill>
              </a:rPr>
              <a:t>m</a:t>
            </a:r>
            <a:r>
              <a:rPr lang="en-GB" sz="4400" b="1" dirty="0" smtClean="0">
                <a:solidFill>
                  <a:srgbClr val="0000FF"/>
                </a:solidFill>
              </a:rPr>
              <a:t>agnetic Fields and Radiation</a:t>
            </a:r>
            <a:endParaRPr lang="en-GB" sz="4400" b="1" dirty="0">
              <a:solidFill>
                <a:srgbClr val="0000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987824" y="1772816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u="sng" dirty="0" smtClean="0">
                <a:solidFill>
                  <a:srgbClr val="FF0000"/>
                </a:solidFill>
              </a:rPr>
              <a:t>CPGEM</a:t>
            </a:r>
            <a:endParaRPr lang="en-GB" sz="54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063712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8000"/>
                </a:solidFill>
              </a:rPr>
              <a:t>	</a:t>
            </a:r>
            <a:r>
              <a:rPr lang="en-US" sz="2400" b="1" dirty="0" smtClean="0">
                <a:solidFill>
                  <a:srgbClr val="008000"/>
                </a:solidFill>
              </a:rPr>
              <a:t>Participants:</a:t>
            </a:r>
          </a:p>
          <a:p>
            <a:pPr algn="just"/>
            <a:r>
              <a:rPr lang="en-US" sz="2400" b="1" dirty="0" smtClean="0">
                <a:solidFill>
                  <a:srgbClr val="800000"/>
                </a:solidFill>
              </a:rPr>
              <a:t>Level 1: </a:t>
            </a:r>
            <a:r>
              <a:rPr lang="en-US" sz="2400" b="1" dirty="0" smtClean="0">
                <a:solidFill>
                  <a:srgbClr val="008000"/>
                </a:solidFill>
              </a:rPr>
              <a:t>Full Partners contribute directly to implementation of the network, i.e. recruitment of ESRs and SRs, lead the researchers, assess the outcome and appraisal of the trainees;  </a:t>
            </a:r>
            <a:endParaRPr lang="en-US" sz="2400" b="1" dirty="0">
              <a:solidFill>
                <a:srgbClr val="008000"/>
              </a:solidFill>
            </a:endParaRPr>
          </a:p>
          <a:p>
            <a:pPr algn="just"/>
            <a:r>
              <a:rPr lang="en-US" sz="2400" b="1" dirty="0" smtClean="0">
                <a:solidFill>
                  <a:srgbClr val="800000"/>
                </a:solidFill>
              </a:rPr>
              <a:t>Level 2:	</a:t>
            </a:r>
            <a:r>
              <a:rPr lang="en-US" sz="2400" b="1" dirty="0" smtClean="0">
                <a:solidFill>
                  <a:srgbClr val="008000"/>
                </a:solidFill>
              </a:rPr>
              <a:t>Associate Partners help with implementation of the network and benefit from the knowledge exchange, joint research and development.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544" y="-99392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 smtClean="0">
                <a:solidFill>
                  <a:srgbClr val="FF6600"/>
                </a:solidFill>
              </a:rPr>
              <a:t>Marie Curie – Initial Training Network</a:t>
            </a:r>
            <a:r>
              <a:rPr lang="ru-RU" sz="3200" b="1" u="sng" dirty="0" smtClean="0">
                <a:solidFill>
                  <a:srgbClr val="FF6600"/>
                </a:solidFill>
              </a:rPr>
              <a:t>!</a:t>
            </a:r>
            <a:endParaRPr lang="en-US" sz="3200" b="1" u="sng" dirty="0">
              <a:solidFill>
                <a:srgbClr val="FF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33" y="2852936"/>
            <a:ext cx="871296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800000"/>
                </a:solidFill>
              </a:rPr>
              <a:t>This action aims in training-through-research the Early Stage Researchers and improve their carrier perspectives in both public and private sectors. </a:t>
            </a:r>
            <a:endParaRPr lang="en-US" sz="2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84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01" y="911376"/>
            <a:ext cx="8786487" cy="592732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7544" y="-13171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CPGEM</a:t>
            </a:r>
            <a:r>
              <a:rPr lang="en-US" b="1" u="sng" baseline="0" dirty="0" smtClean="0">
                <a:solidFill>
                  <a:srgbClr val="FF0000"/>
                </a:solidFill>
              </a:rPr>
              <a:t> partners</a:t>
            </a:r>
            <a:endParaRPr lang="en-US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507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26569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10 - Full Network Partners from 6 countries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018012"/>
              </p:ext>
            </p:extLst>
          </p:nvPr>
        </p:nvGraphicFramePr>
        <p:xfrm>
          <a:off x="35496" y="836712"/>
          <a:ext cx="6552728" cy="573785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53282"/>
                <a:gridCol w="1923083"/>
                <a:gridCol w="3276363"/>
              </a:tblGrid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b="0" dirty="0" smtClean="0">
                          <a:effectLst/>
                        </a:rPr>
                        <a:t>RHUL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b="0" dirty="0" smtClean="0">
                          <a:effectLst/>
                        </a:rPr>
                        <a:t>UK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b="0" dirty="0" smtClean="0">
                          <a:effectLst/>
                        </a:rPr>
                        <a:t>Pavel Karataev</a:t>
                      </a:r>
                    </a:p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b="0" dirty="0" smtClean="0">
                          <a:effectLst/>
                        </a:rPr>
                        <a:t>Vladimir </a:t>
                      </a:r>
                      <a:r>
                        <a:rPr lang="en-GB" sz="2800" b="0" dirty="0" err="1" smtClean="0">
                          <a:effectLst/>
                        </a:rPr>
                        <a:t>Antonov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CERN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Switzerland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Thibaut</a:t>
                      </a:r>
                      <a:r>
                        <a:rPr lang="en-GB" sz="2800" dirty="0">
                          <a:effectLst/>
                        </a:rPr>
                        <a:t> </a:t>
                      </a:r>
                      <a:r>
                        <a:rPr lang="en-GB" sz="2800" dirty="0" err="1" smtClean="0">
                          <a:effectLst/>
                        </a:rPr>
                        <a:t>Lefevre</a:t>
                      </a:r>
                      <a:endParaRPr lang="en-GB" sz="2800" dirty="0" smtClean="0">
                        <a:effectLst/>
                      </a:endParaRPr>
                    </a:p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Anne </a:t>
                      </a:r>
                      <a:r>
                        <a:rPr lang="en-GB" sz="2800" dirty="0" err="1" smtClean="0">
                          <a:effectLst/>
                        </a:rPr>
                        <a:t>Dabrowski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TCL</a:t>
                      </a:r>
                      <a:endParaRPr lang="en-GB" sz="2800" b="0" dirty="0">
                        <a:solidFill>
                          <a:srgbClr val="FF0000"/>
                        </a:solidFill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UK</a:t>
                      </a:r>
                      <a:endParaRPr lang="en-GB" sz="2800" b="0" dirty="0">
                        <a:solidFill>
                          <a:srgbClr val="FF0000"/>
                        </a:solidFill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Byron Alderman</a:t>
                      </a:r>
                      <a:endParaRPr lang="en-GB" sz="2800" b="0" dirty="0">
                        <a:solidFill>
                          <a:srgbClr val="FF0000"/>
                        </a:solidFill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TUB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Germany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Rolf </a:t>
                      </a:r>
                      <a:r>
                        <a:rPr lang="en-GB" sz="2800" dirty="0" err="1" smtClean="0">
                          <a:effectLst/>
                        </a:rPr>
                        <a:t>Schuhmann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KUL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Belgium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Herbert De </a:t>
                      </a:r>
                      <a:r>
                        <a:rPr lang="en-GB" sz="2800" dirty="0" err="1" smtClean="0">
                          <a:effectLst/>
                        </a:rPr>
                        <a:t>Gersem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INFN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Italy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Enrica</a:t>
                      </a:r>
                      <a:r>
                        <a:rPr lang="en-GB" sz="2800" dirty="0">
                          <a:effectLst/>
                        </a:rPr>
                        <a:t> </a:t>
                      </a:r>
                      <a:r>
                        <a:rPr lang="en-GB" sz="2800" dirty="0" err="1" smtClean="0">
                          <a:effectLst/>
                        </a:rPr>
                        <a:t>Ciadroni</a:t>
                      </a:r>
                      <a:endParaRPr lang="en-GB" sz="2800" dirty="0" smtClean="0">
                        <a:effectLst/>
                      </a:endParaRPr>
                    </a:p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Sultan </a:t>
                      </a:r>
                      <a:r>
                        <a:rPr lang="en-GB" sz="2800" dirty="0" err="1" smtClean="0">
                          <a:effectLst/>
                        </a:rPr>
                        <a:t>Dabagov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UOXF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UK</a:t>
                      </a:r>
                      <a:endParaRPr lang="en-GB" sz="2800" b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Riccardo </a:t>
                      </a:r>
                      <a:r>
                        <a:rPr lang="en-GB" sz="2800" dirty="0" err="1">
                          <a:effectLst/>
                        </a:rPr>
                        <a:t>Bartolini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TPU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Russia</a:t>
                      </a:r>
                      <a:endParaRPr lang="en-GB" sz="2800" b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Alexander </a:t>
                      </a:r>
                      <a:r>
                        <a:rPr lang="en-GB" sz="2800" dirty="0" err="1">
                          <a:effectLst/>
                        </a:rPr>
                        <a:t>Potylitsyn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ULIV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>
                          <a:effectLst/>
                        </a:rPr>
                        <a:t>UK</a:t>
                      </a:r>
                      <a:endParaRPr lang="en-GB" sz="2800" b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err="1">
                          <a:effectLst/>
                        </a:rPr>
                        <a:t>Carsten</a:t>
                      </a:r>
                      <a:r>
                        <a:rPr lang="en-GB" sz="2800" dirty="0">
                          <a:effectLst/>
                        </a:rPr>
                        <a:t> </a:t>
                      </a:r>
                      <a:r>
                        <a:rPr lang="en-GB" sz="2800" dirty="0" err="1">
                          <a:effectLst/>
                        </a:rPr>
                        <a:t>Welsch</a:t>
                      </a:r>
                      <a:endParaRPr lang="en-GB" sz="28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OI</a:t>
                      </a:r>
                      <a:endParaRPr lang="en-GB" sz="2800" b="0" dirty="0">
                        <a:solidFill>
                          <a:srgbClr val="FF0000"/>
                        </a:solidFill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Sweden</a:t>
                      </a:r>
                      <a:endParaRPr lang="en-GB" sz="2800" b="0" dirty="0">
                        <a:solidFill>
                          <a:srgbClr val="FF0000"/>
                        </a:solidFill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effectLst/>
                        </a:rPr>
                        <a:t>Anders </a:t>
                      </a:r>
                      <a:r>
                        <a:rPr lang="en-GB" sz="2800" dirty="0" err="1" smtClean="0">
                          <a:effectLst/>
                        </a:rPr>
                        <a:t>Emrich</a:t>
                      </a:r>
                      <a:endParaRPr lang="en-GB" sz="2800" b="0" dirty="0">
                        <a:solidFill>
                          <a:srgbClr val="FF0000"/>
                        </a:solidFill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549" y="620688"/>
            <a:ext cx="2100939" cy="5760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2276873"/>
            <a:ext cx="1032467" cy="10801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612" y="1241307"/>
            <a:ext cx="2227884" cy="4595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2276872"/>
            <a:ext cx="1366391" cy="10058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2240" y="3429000"/>
            <a:ext cx="1098741" cy="108011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28384" y="3356993"/>
            <a:ext cx="1008112" cy="117897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2240" y="1746171"/>
            <a:ext cx="2304256" cy="5307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48264" y="6219825"/>
            <a:ext cx="838200" cy="622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48264" y="4589884"/>
            <a:ext cx="2152211" cy="7113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76256" y="5373216"/>
            <a:ext cx="2126748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5877272"/>
            <a:ext cx="4680520" cy="8487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6569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9 - Associate Network Partners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315411"/>
              </p:ext>
            </p:extLst>
          </p:nvPr>
        </p:nvGraphicFramePr>
        <p:xfrm>
          <a:off x="107504" y="516943"/>
          <a:ext cx="5904655" cy="459704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56184"/>
                <a:gridCol w="1656184"/>
                <a:gridCol w="2592287"/>
              </a:tblGrid>
              <a:tr h="475253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KEK</a:t>
                      </a:r>
                      <a:endParaRPr lang="en-GB" sz="24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</a:rPr>
                        <a:t>Japan</a:t>
                      </a:r>
                      <a:endParaRPr lang="en-GB" sz="24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b="0" dirty="0" err="1">
                          <a:effectLst/>
                        </a:rPr>
                        <a:t>Junji</a:t>
                      </a:r>
                      <a:r>
                        <a:rPr lang="en-GB" sz="2400" b="0" dirty="0">
                          <a:effectLst/>
                        </a:rPr>
                        <a:t> Urakawa</a:t>
                      </a:r>
                      <a:endParaRPr lang="en-GB" sz="2400" b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253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RAL/STFC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UK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Peter Huggard</a:t>
                      </a:r>
                      <a:endParaRPr lang="en-GB" sz="24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253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Diamond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UK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Guenther </a:t>
                      </a:r>
                      <a:r>
                        <a:rPr lang="en-GB" sz="2400" dirty="0" err="1">
                          <a:effectLst/>
                        </a:rPr>
                        <a:t>Rehm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253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WBFC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Germany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Warner </a:t>
                      </a:r>
                      <a:r>
                        <a:rPr lang="en-GB" sz="2400" dirty="0" err="1" smtClean="0">
                          <a:effectLst/>
                        </a:rPr>
                        <a:t>Bruns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253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MEPhI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Russia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Alexey</a:t>
                      </a:r>
                      <a:r>
                        <a:rPr lang="en-GB" sz="2400" baseline="0" dirty="0" smtClean="0">
                          <a:effectLst/>
                        </a:rPr>
                        <a:t> </a:t>
                      </a:r>
                      <a:r>
                        <a:rPr lang="en-GB" sz="2400" baseline="0" dirty="0" err="1" smtClean="0">
                          <a:effectLst/>
                        </a:rPr>
                        <a:t>Tishchenko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253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CTH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Sweden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Sergey</a:t>
                      </a:r>
                    </a:p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Cherednichenko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253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err="1" smtClean="0">
                          <a:effectLst/>
                        </a:rPr>
                        <a:t>OptiSense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UK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Michael </a:t>
                      </a:r>
                      <a:r>
                        <a:rPr lang="en-GB" sz="2400" dirty="0" err="1" smtClean="0">
                          <a:effectLst/>
                        </a:rPr>
                        <a:t>Andreo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253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TA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Kazakhstan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Alexander </a:t>
                      </a:r>
                      <a:r>
                        <a:rPr lang="en-GB" sz="2400" dirty="0" err="1" smtClean="0">
                          <a:effectLst/>
                        </a:rPr>
                        <a:t>Verigin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5253"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UM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USA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5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Roger </a:t>
                      </a:r>
                      <a:r>
                        <a:rPr lang="en-GB" sz="2400" dirty="0" err="1" smtClean="0">
                          <a:effectLst/>
                        </a:rPr>
                        <a:t>Rusack</a:t>
                      </a:r>
                      <a:endParaRPr lang="en-GB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476672"/>
            <a:ext cx="2160240" cy="13887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5949280"/>
            <a:ext cx="1728192" cy="7872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05264"/>
            <a:ext cx="2160240" cy="9258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176" y="1988840"/>
            <a:ext cx="1389922" cy="14401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2240" y="5373216"/>
            <a:ext cx="1800200" cy="4358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96335" y="2060848"/>
            <a:ext cx="1527239" cy="13681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76256" y="3645024"/>
            <a:ext cx="1638183" cy="15121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5640" y="5157192"/>
            <a:ext cx="2298128" cy="7200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1840" y="5200252"/>
            <a:ext cx="3168352" cy="60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305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1268760"/>
            <a:ext cx="7848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GB" sz="4000" b="1" dirty="0">
                <a:solidFill>
                  <a:srgbClr val="008000"/>
                </a:solidFill>
              </a:rPr>
              <a:t> </a:t>
            </a:r>
            <a:r>
              <a:rPr lang="en-GB" sz="4000" b="1" dirty="0" smtClean="0">
                <a:solidFill>
                  <a:srgbClr val="008000"/>
                </a:solidFill>
              </a:rPr>
              <a:t>19 partners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4000" b="1" dirty="0">
                <a:solidFill>
                  <a:srgbClr val="008000"/>
                </a:solidFill>
              </a:rPr>
              <a:t> </a:t>
            </a:r>
            <a:r>
              <a:rPr lang="en-GB" sz="4000" b="1" dirty="0" smtClean="0">
                <a:solidFill>
                  <a:srgbClr val="008000"/>
                </a:solidFill>
              </a:rPr>
              <a:t>10 countries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4000" b="1" dirty="0">
                <a:solidFill>
                  <a:srgbClr val="008000"/>
                </a:solidFill>
              </a:rPr>
              <a:t> </a:t>
            </a:r>
            <a:r>
              <a:rPr lang="en-GB" sz="4000" b="1" dirty="0" smtClean="0">
                <a:solidFill>
                  <a:srgbClr val="008000"/>
                </a:solidFill>
              </a:rPr>
              <a:t>5 private sector companies including SMEs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4000" b="1" dirty="0">
                <a:solidFill>
                  <a:srgbClr val="008000"/>
                </a:solidFill>
              </a:rPr>
              <a:t> </a:t>
            </a:r>
            <a:r>
              <a:rPr lang="en-GB" sz="4000" b="1" dirty="0" smtClean="0">
                <a:solidFill>
                  <a:srgbClr val="008000"/>
                </a:solidFill>
              </a:rPr>
              <a:t>9 Universities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4000" b="1" dirty="0">
                <a:solidFill>
                  <a:srgbClr val="008000"/>
                </a:solidFill>
              </a:rPr>
              <a:t> </a:t>
            </a:r>
            <a:r>
              <a:rPr lang="en-GB" sz="4000" b="1" dirty="0" smtClean="0">
                <a:solidFill>
                  <a:srgbClr val="008000"/>
                </a:solidFill>
              </a:rPr>
              <a:t>5 Research laboratories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4000" b="1" dirty="0">
                <a:solidFill>
                  <a:srgbClr val="008000"/>
                </a:solidFill>
              </a:rPr>
              <a:t> </a:t>
            </a:r>
            <a:r>
              <a:rPr lang="en-GB" sz="4000" b="1" dirty="0" smtClean="0">
                <a:solidFill>
                  <a:srgbClr val="008000"/>
                </a:solidFill>
              </a:rPr>
              <a:t>€ 3.3 million budget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Summary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41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3648" y="404664"/>
            <a:ext cx="655272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lang="en-GB" sz="3200" b="1" u="sng" dirty="0">
                <a:solidFill>
                  <a:srgbClr val="008000"/>
                </a:solidFill>
              </a:rPr>
              <a:t> </a:t>
            </a:r>
            <a:r>
              <a:rPr lang="en-GB" sz="3200" b="1" u="sng" dirty="0" smtClean="0">
                <a:solidFill>
                  <a:srgbClr val="008000"/>
                </a:solidFill>
              </a:rPr>
              <a:t>WP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3200" b="1" u="sng" dirty="0" smtClean="0">
                <a:solidFill>
                  <a:srgbClr val="FF6600"/>
                </a:solidFill>
              </a:rPr>
              <a:t> 6 Work Packages;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3200" b="1" u="sng" dirty="0" smtClean="0">
                <a:solidFill>
                  <a:srgbClr val="008000"/>
                </a:solidFill>
              </a:rPr>
              <a:t> Trainees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3200" b="1" u="sng" dirty="0" smtClean="0">
                <a:solidFill>
                  <a:srgbClr val="FF6600"/>
                </a:solidFill>
              </a:rPr>
              <a:t> 13 Early Stage Researchers;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3200" b="1" u="sng" dirty="0" smtClean="0">
                <a:solidFill>
                  <a:srgbClr val="008000"/>
                </a:solidFill>
              </a:rPr>
              <a:t> Events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3200" b="1" u="sng" dirty="0" smtClean="0">
                <a:solidFill>
                  <a:srgbClr val="FF6600"/>
                </a:solidFill>
              </a:rPr>
              <a:t> 3 International Schools;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3200" b="1" u="sng" dirty="0" smtClean="0">
                <a:solidFill>
                  <a:srgbClr val="FF6600"/>
                </a:solidFill>
              </a:rPr>
              <a:t> </a:t>
            </a:r>
            <a:r>
              <a:rPr lang="en-GB" sz="3200" b="1" u="sng" dirty="0">
                <a:solidFill>
                  <a:srgbClr val="FF6600"/>
                </a:solidFill>
              </a:rPr>
              <a:t>6</a:t>
            </a:r>
            <a:r>
              <a:rPr lang="en-GB" sz="3200" b="1" u="sng" dirty="0" smtClean="0">
                <a:solidFill>
                  <a:srgbClr val="FF6600"/>
                </a:solidFill>
              </a:rPr>
              <a:t> Topical Workshops;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GB" sz="3200" b="1" u="sng" dirty="0" smtClean="0">
                <a:solidFill>
                  <a:srgbClr val="FF6600"/>
                </a:solidFill>
              </a:rPr>
              <a:t> 1 CPGEM conference</a:t>
            </a:r>
          </a:p>
          <a:p>
            <a:pPr marL="342900" indent="-342900">
              <a:buFont typeface="Wingdings" charset="2"/>
              <a:buChar char="u"/>
            </a:pPr>
            <a:r>
              <a:rPr lang="en-GB" sz="3200" b="1" u="sng" dirty="0">
                <a:solidFill>
                  <a:srgbClr val="008000"/>
                </a:solidFill>
              </a:rPr>
              <a:t> </a:t>
            </a:r>
            <a:r>
              <a:rPr lang="en-GB" sz="3200" b="1" u="sng" dirty="0" smtClean="0">
                <a:solidFill>
                  <a:srgbClr val="008000"/>
                </a:solidFill>
              </a:rPr>
              <a:t>Meetings</a:t>
            </a:r>
            <a:endParaRPr lang="en-GB" sz="3200" b="1" u="sng" dirty="0">
              <a:solidFill>
                <a:srgbClr val="0080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3200" b="1" u="sng" dirty="0">
                <a:solidFill>
                  <a:srgbClr val="FF6600"/>
                </a:solidFill>
              </a:rPr>
              <a:t> </a:t>
            </a:r>
            <a:r>
              <a:rPr lang="en-GB" sz="3200" b="1" u="sng" dirty="0" smtClean="0">
                <a:solidFill>
                  <a:srgbClr val="FF6600"/>
                </a:solidFill>
              </a:rPr>
              <a:t>Kick-off Meeting</a:t>
            </a:r>
            <a:endParaRPr lang="en-GB" sz="3200" b="1" u="sng" dirty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3200" b="1" u="sng" dirty="0">
                <a:solidFill>
                  <a:srgbClr val="FF6600"/>
                </a:solidFill>
              </a:rPr>
              <a:t> </a:t>
            </a:r>
            <a:r>
              <a:rPr lang="en-GB" sz="3200" b="1" u="sng" dirty="0" smtClean="0">
                <a:solidFill>
                  <a:srgbClr val="FF6600"/>
                </a:solidFill>
              </a:rPr>
              <a:t>Mid-term review meeting</a:t>
            </a:r>
            <a:endParaRPr lang="en-GB" sz="3200" b="1" u="sng" dirty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3200" b="1" u="sng" dirty="0">
                <a:solidFill>
                  <a:srgbClr val="FF6600"/>
                </a:solidFill>
              </a:rPr>
              <a:t> </a:t>
            </a:r>
            <a:r>
              <a:rPr lang="en-GB" sz="3200" b="1" u="sng" dirty="0" smtClean="0">
                <a:solidFill>
                  <a:srgbClr val="FF6600"/>
                </a:solidFill>
              </a:rPr>
              <a:t>Final conference</a:t>
            </a:r>
            <a:endParaRPr lang="en-GB" sz="3200" b="1" u="sng" dirty="0">
              <a:solidFill>
                <a:srgbClr val="FF6600"/>
              </a:solidFill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GB" sz="3200" b="1" u="sng" dirty="0" smtClean="0">
                <a:solidFill>
                  <a:srgbClr val="FF6600"/>
                </a:solidFill>
              </a:rPr>
              <a:t> 7 Steering Committee Meetings</a:t>
            </a:r>
            <a:endParaRPr lang="en-GB" sz="3200" b="1" u="sng" dirty="0">
              <a:solidFill>
                <a:srgbClr val="FF66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7B6DA-11E3-4AB0-BDB9-C3E53F2173A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Network Content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95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12391</TotalTime>
  <Words>1260</Words>
  <Application>Microsoft Macintosh PowerPoint</Application>
  <PresentationFormat>On-screen Show (4:3)</PresentationFormat>
  <Paragraphs>230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7th Framework Programme</vt:lpstr>
      <vt:lpstr>Marie Curie Actions - ‘People’ Programme</vt:lpstr>
      <vt:lpstr>PowerPoint Presentation</vt:lpstr>
      <vt:lpstr>CPGEM partners</vt:lpstr>
      <vt:lpstr>PowerPoint Presentation</vt:lpstr>
      <vt:lpstr>PowerPoint Presentation</vt:lpstr>
      <vt:lpstr>Summary</vt:lpstr>
      <vt:lpstr>Network Content</vt:lpstr>
      <vt:lpstr>Work Package 1: Management</vt:lpstr>
      <vt:lpstr>Management Structure of the Network</vt:lpstr>
      <vt:lpstr>Work Package 2: Novel Radiation Sources</vt:lpstr>
      <vt:lpstr>Work Package 3: Detectors and Detection Systems</vt:lpstr>
      <vt:lpstr>Work Package 4: Advanced Simulations</vt:lpstr>
      <vt:lpstr>Work Package 5: Short Wavelength Diagnostics</vt:lpstr>
      <vt:lpstr>Work Package 6: Outreach Activity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Konstantin</dc:creator>
  <cp:lastModifiedBy>Pavel Karataev</cp:lastModifiedBy>
  <cp:revision>129</cp:revision>
  <dcterms:created xsi:type="dcterms:W3CDTF">2012-07-24T08:03:06Z</dcterms:created>
  <dcterms:modified xsi:type="dcterms:W3CDTF">2013-03-19T02:35:54Z</dcterms:modified>
</cp:coreProperties>
</file>