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34" r:id="rId2"/>
    <p:sldMasterId id="2147483746" r:id="rId3"/>
    <p:sldMasterId id="2147483758" r:id="rId4"/>
    <p:sldMasterId id="2147483770" r:id="rId5"/>
  </p:sldMasterIdLst>
  <p:notesMasterIdLst>
    <p:notesMasterId r:id="rId66"/>
  </p:notesMasterIdLst>
  <p:sldIdLst>
    <p:sldId id="386" r:id="rId6"/>
    <p:sldId id="418" r:id="rId7"/>
    <p:sldId id="388" r:id="rId8"/>
    <p:sldId id="493" r:id="rId9"/>
    <p:sldId id="474" r:id="rId10"/>
    <p:sldId id="496" r:id="rId11"/>
    <p:sldId id="497" r:id="rId12"/>
    <p:sldId id="498" r:id="rId13"/>
    <p:sldId id="499" r:id="rId14"/>
    <p:sldId id="502" r:id="rId15"/>
    <p:sldId id="503" r:id="rId16"/>
    <p:sldId id="504" r:id="rId17"/>
    <p:sldId id="505" r:id="rId18"/>
    <p:sldId id="506" r:id="rId19"/>
    <p:sldId id="507" r:id="rId20"/>
    <p:sldId id="508" r:id="rId21"/>
    <p:sldId id="509" r:id="rId22"/>
    <p:sldId id="510" r:id="rId23"/>
    <p:sldId id="511" r:id="rId24"/>
    <p:sldId id="512" r:id="rId25"/>
    <p:sldId id="513" r:id="rId26"/>
    <p:sldId id="514" r:id="rId27"/>
    <p:sldId id="515" r:id="rId28"/>
    <p:sldId id="516" r:id="rId29"/>
    <p:sldId id="519" r:id="rId30"/>
    <p:sldId id="520" r:id="rId31"/>
    <p:sldId id="521" r:id="rId32"/>
    <p:sldId id="522" r:id="rId33"/>
    <p:sldId id="523" r:id="rId34"/>
    <p:sldId id="524" r:id="rId35"/>
    <p:sldId id="500" r:id="rId36"/>
    <p:sldId id="501" r:id="rId37"/>
    <p:sldId id="459" r:id="rId38"/>
    <p:sldId id="460" r:id="rId39"/>
    <p:sldId id="461" r:id="rId40"/>
    <p:sldId id="478" r:id="rId41"/>
    <p:sldId id="462" r:id="rId42"/>
    <p:sldId id="447" r:id="rId43"/>
    <p:sldId id="432" r:id="rId44"/>
    <p:sldId id="477" r:id="rId45"/>
    <p:sldId id="434" r:id="rId46"/>
    <p:sldId id="437" r:id="rId47"/>
    <p:sldId id="481" r:id="rId48"/>
    <p:sldId id="482" r:id="rId49"/>
    <p:sldId id="483" r:id="rId50"/>
    <p:sldId id="484" r:id="rId51"/>
    <p:sldId id="485" r:id="rId52"/>
    <p:sldId id="487" r:id="rId53"/>
    <p:sldId id="491" r:id="rId54"/>
    <p:sldId id="492" r:id="rId55"/>
    <p:sldId id="469" r:id="rId56"/>
    <p:sldId id="415" r:id="rId57"/>
    <p:sldId id="470" r:id="rId58"/>
    <p:sldId id="463" r:id="rId59"/>
    <p:sldId id="479" r:id="rId60"/>
    <p:sldId id="476" r:id="rId61"/>
    <p:sldId id="464" r:id="rId62"/>
    <p:sldId id="494" r:id="rId63"/>
    <p:sldId id="495" r:id="rId64"/>
    <p:sldId id="465" r:id="rId65"/>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123" autoAdjust="0"/>
    <p:restoredTop sz="94660"/>
  </p:normalViewPr>
  <p:slideViewPr>
    <p:cSldViewPr>
      <p:cViewPr>
        <p:scale>
          <a:sx n="66" d="100"/>
          <a:sy n="66" d="100"/>
        </p:scale>
        <p:origin x="-126" y="-96"/>
      </p:cViewPr>
      <p:guideLst>
        <p:guide orient="horz" pos="2160"/>
        <p:guide pos="2880"/>
      </p:guideLst>
    </p:cSldViewPr>
  </p:slideViewPr>
  <p:notesTextViewPr>
    <p:cViewPr>
      <p:scale>
        <a:sx n="1" d="1"/>
        <a:sy n="1" d="1"/>
      </p:scale>
      <p:origin x="0" y="0"/>
    </p:cViewPr>
  </p:notesTextViewPr>
  <p:sorterViewPr>
    <p:cViewPr>
      <p:scale>
        <a:sx n="100" d="100"/>
        <a:sy n="100" d="100"/>
      </p:scale>
      <p:origin x="0" y="1888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viewProps" Target="viewProps.xml"/><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61" Type="http://schemas.openxmlformats.org/officeDocument/2006/relationships/slide" Target="slides/slide56.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theme" Target="theme/theme1.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presProps" Target="presProp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37.wmf"/><Relationship Id="rId1" Type="http://schemas.openxmlformats.org/officeDocument/2006/relationships/image" Target="../media/image3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1.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43.wmf"/><Relationship Id="rId1" Type="http://schemas.openxmlformats.org/officeDocument/2006/relationships/image" Target="../media/image42.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4.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81.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86.wmf"/><Relationship Id="rId2" Type="http://schemas.openxmlformats.org/officeDocument/2006/relationships/image" Target="../media/image85.wmf"/><Relationship Id="rId1" Type="http://schemas.openxmlformats.org/officeDocument/2006/relationships/image" Target="../media/image8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AB6BB3-BD4E-494B-ADFB-7BC181D56E56}" type="datetimeFigureOut">
              <a:rPr kumimoji="1" lang="ja-JP" altLang="en-US" smtClean="0"/>
              <a:pPr/>
              <a:t>2013/3/18</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C36812D-CA0A-4D36-96B1-0B9A9A72D634}" type="slidenum">
              <a:rPr kumimoji="1" lang="ja-JP" altLang="en-US" smtClean="0"/>
              <a:pPr/>
              <a:t>‹#›</a:t>
            </a:fld>
            <a:endParaRPr kumimoji="1" lang="ja-JP" altLang="en-US"/>
          </a:p>
        </p:txBody>
      </p:sp>
    </p:spTree>
    <p:extLst>
      <p:ext uri="{BB962C8B-B14F-4D97-AF65-F5344CB8AC3E}">
        <p14:creationId xmlns:p14="http://schemas.microsoft.com/office/powerpoint/2010/main" val="238311984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C36812D-CA0A-4D36-96B1-0B9A9A72D634}" type="slidenum">
              <a:rPr kumimoji="1" lang="ja-JP" altLang="en-US" smtClean="0"/>
              <a:pPr/>
              <a:t>56</a:t>
            </a:fld>
            <a:endParaRPr kumimoji="1" lang="ja-JP" altLang="en-US"/>
          </a:p>
        </p:txBody>
      </p:sp>
    </p:spTree>
    <p:extLst>
      <p:ext uri="{BB962C8B-B14F-4D97-AF65-F5344CB8AC3E}">
        <p14:creationId xmlns:p14="http://schemas.microsoft.com/office/powerpoint/2010/main" val="38647867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ja-JP" smtClean="0"/>
              <a:t>This viewgraph shows the principle nuclear material detection by laser Compton gamma-rays.</a:t>
            </a:r>
          </a:p>
          <a:p>
            <a:pPr eaLnBrk="1" hangingPunct="1">
              <a:spcBef>
                <a:spcPct val="0"/>
              </a:spcBef>
            </a:pPr>
            <a:r>
              <a:rPr lang="en-US" altLang="ja-JP" smtClean="0"/>
              <a:t>Laser Compton scattering is a scheme to generate monochromatic gamma-rays by collision of a high-energy electron beam and a laser beam. The gamma-ray energy can be easily tunable by changing electron energy or laser wavelength.</a:t>
            </a:r>
          </a:p>
          <a:p>
            <a:pPr eaLnBrk="1" hangingPunct="1">
              <a:spcBef>
                <a:spcPct val="0"/>
              </a:spcBef>
            </a:pPr>
            <a:r>
              <a:rPr lang="en-US" altLang="ja-JP" smtClean="0"/>
              <a:t>If we irradiate a gamma-ray beam tuned at an energy specific to Pu 239, 2143 keV, nucleus of Pu-239 is excited by gamma-ray absorption and re-emitt another gamma-ray instantaneously. Observing this re-emitted gamma-ray, we can detect Pu-239.</a:t>
            </a:r>
          </a:p>
          <a:p>
            <a:pPr eaLnBrk="1" hangingPunct="1">
              <a:spcBef>
                <a:spcPct val="0"/>
              </a:spcBef>
            </a:pPr>
            <a:r>
              <a:rPr lang="en-US" altLang="ja-JP" smtClean="0"/>
              <a:t>This is nuclear resonance fluorescence.</a:t>
            </a:r>
          </a:p>
          <a:p>
            <a:pPr eaLnBrk="1" hangingPunct="1">
              <a:spcBef>
                <a:spcPct val="0"/>
              </a:spcBef>
            </a:pPr>
            <a:r>
              <a:rPr lang="en-US" altLang="ja-JP" smtClean="0"/>
              <a:t>The combination of laser Compton gamma-ray and nuclear resonance fluorescence has several advantages. First, nondestructive detection of radioactive and stable nuclides is possible. Second, We have excellent signal-to-noise ratio in the energy resolved gamma-ray detection. Third, detecting many kind of nuclides by scanning gamma-ray energy is also available. Fourth, we can detect materials through a thick shield. Finally, this is full utilization of high-power lasers and high-brightness electron beams, which show tremendous progress continuously.</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ja-JP" altLang="en-US"/>
          </a:p>
        </p:txBody>
      </p:sp>
      <p:sp>
        <p:nvSpPr>
          <p:cNvPr id="4" name="日付プレースホルダー 3"/>
          <p:cNvSpPr>
            <a:spLocks noGrp="1"/>
          </p:cNvSpPr>
          <p:nvPr>
            <p:ph type="dt" sz="half" idx="10"/>
          </p:nvPr>
        </p:nvSpPr>
        <p:spPr/>
        <p:txBody>
          <a:bodyPr/>
          <a:lstStyle>
            <a:lvl1pPr>
              <a:defRPr/>
            </a:lvl1pPr>
          </a:lstStyle>
          <a:p>
            <a:pPr>
              <a:defRPr/>
            </a:pPr>
            <a:fld id="{E46EE745-57FE-4ABC-8BDD-0D69B70ADF5E}" type="datetimeFigureOut">
              <a:rPr lang="ja-JP" altLang="en-US">
                <a:solidFill>
                  <a:prstClr val="black">
                    <a:tint val="75000"/>
                  </a:prstClr>
                </a:solidFill>
              </a:rPr>
              <a:pPr>
                <a:defRPr/>
              </a:pPr>
              <a:t>2013/3/18</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lvl1pPr>
              <a:defRPr/>
            </a:lvl1pPr>
          </a:lstStyle>
          <a:p>
            <a:pPr>
              <a:defRPr/>
            </a:pPr>
            <a:fld id="{05FC97AC-8219-4DC2-A389-DD05EAFE0BB2}" type="slidenum">
              <a:rPr lang="ja-JP" altLang="en-US">
                <a:solidFill>
                  <a:prstClr val="black">
                    <a:tint val="75000"/>
                  </a:prstClr>
                </a:solidFill>
              </a:rPr>
              <a:pPr>
                <a:defRPr/>
              </a:pPr>
              <a:t>‹#›</a:t>
            </a:fld>
            <a:endParaRPr lang="ja-JP" altLang="en-US">
              <a:solidFill>
                <a:prstClr val="black">
                  <a:tint val="75000"/>
                </a:prstClr>
              </a:solidFill>
            </a:endParaRPr>
          </a:p>
        </p:txBody>
      </p:sp>
    </p:spTree>
    <p:extLst>
      <p:ext uri="{BB962C8B-B14F-4D97-AF65-F5344CB8AC3E}">
        <p14:creationId xmlns:p14="http://schemas.microsoft.com/office/powerpoint/2010/main" val="35693975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pPr>
              <a:defRPr/>
            </a:pPr>
            <a:fld id="{094B3F11-AA63-43E8-9466-C998A6ADBCE3}" type="datetimeFigureOut">
              <a:rPr lang="ja-JP" altLang="en-US">
                <a:solidFill>
                  <a:prstClr val="black">
                    <a:tint val="75000"/>
                  </a:prstClr>
                </a:solidFill>
              </a:rPr>
              <a:pPr>
                <a:defRPr/>
              </a:pPr>
              <a:t>2013/3/18</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lvl1pPr>
              <a:defRPr/>
            </a:lvl1pPr>
          </a:lstStyle>
          <a:p>
            <a:pPr>
              <a:defRPr/>
            </a:pPr>
            <a:fld id="{589D33ED-1959-49BA-BFE5-8EA3F6A311C3}" type="slidenum">
              <a:rPr lang="ja-JP" altLang="en-US">
                <a:solidFill>
                  <a:prstClr val="black">
                    <a:tint val="75000"/>
                  </a:prstClr>
                </a:solidFill>
              </a:rPr>
              <a:pPr>
                <a:defRPr/>
              </a:pPr>
              <a:t>‹#›</a:t>
            </a:fld>
            <a:endParaRPr lang="ja-JP" altLang="en-US">
              <a:solidFill>
                <a:prstClr val="black">
                  <a:tint val="75000"/>
                </a:prstClr>
              </a:solidFill>
            </a:endParaRPr>
          </a:p>
        </p:txBody>
      </p:sp>
    </p:spTree>
    <p:extLst>
      <p:ext uri="{BB962C8B-B14F-4D97-AF65-F5344CB8AC3E}">
        <p14:creationId xmlns:p14="http://schemas.microsoft.com/office/powerpoint/2010/main" val="39425827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pPr>
              <a:defRPr/>
            </a:pPr>
            <a:fld id="{44FE02D4-394C-4EFC-8EB1-D6AFAB8FDC1E}" type="datetimeFigureOut">
              <a:rPr lang="ja-JP" altLang="en-US">
                <a:solidFill>
                  <a:prstClr val="black">
                    <a:tint val="75000"/>
                  </a:prstClr>
                </a:solidFill>
              </a:rPr>
              <a:pPr>
                <a:defRPr/>
              </a:pPr>
              <a:t>2013/3/18</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lvl1pPr>
              <a:defRPr/>
            </a:lvl1pPr>
          </a:lstStyle>
          <a:p>
            <a:pPr>
              <a:defRPr/>
            </a:pPr>
            <a:fld id="{0FE8DFA9-5D85-4640-9868-80896F02C34D}" type="slidenum">
              <a:rPr lang="ja-JP" altLang="en-US">
                <a:solidFill>
                  <a:prstClr val="black">
                    <a:tint val="75000"/>
                  </a:prstClr>
                </a:solidFill>
              </a:rPr>
              <a:pPr>
                <a:defRPr/>
              </a:pPr>
              <a:t>‹#›</a:t>
            </a:fld>
            <a:endParaRPr lang="ja-JP" altLang="en-US">
              <a:solidFill>
                <a:prstClr val="black">
                  <a:tint val="75000"/>
                </a:prstClr>
              </a:solidFill>
            </a:endParaRPr>
          </a:p>
        </p:txBody>
      </p:sp>
    </p:spTree>
    <p:extLst>
      <p:ext uri="{BB962C8B-B14F-4D97-AF65-F5344CB8AC3E}">
        <p14:creationId xmlns:p14="http://schemas.microsoft.com/office/powerpoint/2010/main" val="32764419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64350"/>
            <a:chOff x="0" y="0"/>
            <a:chExt cx="5760" cy="4324"/>
          </a:xfrm>
        </p:grpSpPr>
        <p:sp>
          <p:nvSpPr>
            <p:cNvPr id="5" name="Rectangle 3"/>
            <p:cNvSpPr>
              <a:spLocks noChangeArrowheads="1"/>
            </p:cNvSpPr>
            <p:nvPr userDrawn="1"/>
          </p:nvSpPr>
          <p:spPr bwMode="white">
            <a:xfrm>
              <a:off x="0" y="331"/>
              <a:ext cx="5760" cy="3326"/>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ja-JP" altLang="en-US" smtClean="0">
                <a:solidFill>
                  <a:srgbClr val="2E2E48"/>
                </a:solidFill>
              </a:endParaRPr>
            </a:p>
          </p:txBody>
        </p:sp>
        <p:sp>
          <p:nvSpPr>
            <p:cNvPr id="6" name="Rectangle 4"/>
            <p:cNvSpPr>
              <a:spLocks noChangeArrowheads="1"/>
            </p:cNvSpPr>
            <p:nvPr userDrawn="1"/>
          </p:nvSpPr>
          <p:spPr bwMode="white">
            <a:xfrm>
              <a:off x="0" y="0"/>
              <a:ext cx="5760" cy="351"/>
            </a:xfrm>
            <a:prstGeom prst="rect">
              <a:avLst/>
            </a:prstGeom>
            <a:gradFill rotWithShape="0">
              <a:gsLst>
                <a:gs pos="0">
                  <a:schemeClr val="hlink"/>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ja-JP" altLang="en-US" smtClean="0">
                <a:solidFill>
                  <a:srgbClr val="2E2E48"/>
                </a:solidFill>
              </a:endParaRPr>
            </a:p>
          </p:txBody>
        </p:sp>
        <p:sp>
          <p:nvSpPr>
            <p:cNvPr id="7" name="Freeform 5"/>
            <p:cNvSpPr>
              <a:spLocks/>
            </p:cNvSpPr>
            <p:nvPr userDrawn="1"/>
          </p:nvSpPr>
          <p:spPr bwMode="ltGray">
            <a:xfrm>
              <a:off x="0" y="1596"/>
              <a:ext cx="5760" cy="1651"/>
            </a:xfrm>
            <a:custGeom>
              <a:avLst/>
              <a:gdLst/>
              <a:ahLst/>
              <a:cxnLst>
                <a:cxn ang="0">
                  <a:pos x="0" y="960"/>
                </a:cxn>
                <a:cxn ang="0">
                  <a:pos x="773" y="852"/>
                </a:cxn>
                <a:cxn ang="0">
                  <a:pos x="1536" y="594"/>
                </a:cxn>
                <a:cxn ang="0">
                  <a:pos x="2438" y="156"/>
                </a:cxn>
                <a:cxn ang="0">
                  <a:pos x="2678" y="24"/>
                </a:cxn>
                <a:cxn ang="0">
                  <a:pos x="2816" y="30"/>
                </a:cxn>
                <a:cxn ang="0">
                  <a:pos x="2876" y="0"/>
                </a:cxn>
                <a:cxn ang="0">
                  <a:pos x="3032" y="30"/>
                </a:cxn>
                <a:cxn ang="0">
                  <a:pos x="3086" y="12"/>
                </a:cxn>
                <a:cxn ang="0">
                  <a:pos x="3183" y="42"/>
                </a:cxn>
                <a:cxn ang="0">
                  <a:pos x="3333" y="120"/>
                </a:cxn>
                <a:cxn ang="0">
                  <a:pos x="3483" y="234"/>
                </a:cxn>
                <a:cxn ang="0">
                  <a:pos x="3741" y="396"/>
                </a:cxn>
                <a:cxn ang="0">
                  <a:pos x="4156" y="636"/>
                </a:cxn>
                <a:cxn ang="0">
                  <a:pos x="4510" y="768"/>
                </a:cxn>
                <a:cxn ang="0">
                  <a:pos x="4913" y="906"/>
                </a:cxn>
                <a:cxn ang="0">
                  <a:pos x="5304" y="1074"/>
                </a:cxn>
                <a:cxn ang="0">
                  <a:pos x="5760" y="1150"/>
                </a:cxn>
                <a:cxn ang="0">
                  <a:pos x="5760" y="1651"/>
                </a:cxn>
                <a:cxn ang="0">
                  <a:pos x="0" y="1651"/>
                </a:cxn>
                <a:cxn ang="0">
                  <a:pos x="0" y="960"/>
                </a:cxn>
              </a:cxnLst>
              <a:rect l="0" t="0" r="r" b="b"/>
              <a:pathLst>
                <a:path w="5760" h="1651">
                  <a:moveTo>
                    <a:pt x="0" y="960"/>
                  </a:moveTo>
                  <a:cubicBezTo>
                    <a:pt x="237" y="952"/>
                    <a:pt x="517" y="913"/>
                    <a:pt x="773" y="852"/>
                  </a:cubicBezTo>
                  <a:cubicBezTo>
                    <a:pt x="1029" y="791"/>
                    <a:pt x="1259" y="710"/>
                    <a:pt x="1536" y="594"/>
                  </a:cubicBezTo>
                  <a:cubicBezTo>
                    <a:pt x="1814" y="478"/>
                    <a:pt x="2247" y="251"/>
                    <a:pt x="2438" y="156"/>
                  </a:cubicBezTo>
                  <a:cubicBezTo>
                    <a:pt x="2628" y="61"/>
                    <a:pt x="2615" y="45"/>
                    <a:pt x="2678" y="24"/>
                  </a:cubicBezTo>
                  <a:cubicBezTo>
                    <a:pt x="2741" y="3"/>
                    <a:pt x="2783" y="34"/>
                    <a:pt x="2816" y="30"/>
                  </a:cubicBezTo>
                  <a:cubicBezTo>
                    <a:pt x="2849" y="26"/>
                    <a:pt x="2840" y="0"/>
                    <a:pt x="2876" y="0"/>
                  </a:cubicBezTo>
                  <a:cubicBezTo>
                    <a:pt x="2912" y="0"/>
                    <a:pt x="2997" y="28"/>
                    <a:pt x="3032" y="30"/>
                  </a:cubicBezTo>
                  <a:cubicBezTo>
                    <a:pt x="3067" y="32"/>
                    <a:pt x="3061" y="10"/>
                    <a:pt x="3086" y="12"/>
                  </a:cubicBezTo>
                  <a:cubicBezTo>
                    <a:pt x="3112" y="14"/>
                    <a:pt x="3142" y="24"/>
                    <a:pt x="3183" y="42"/>
                  </a:cubicBezTo>
                  <a:cubicBezTo>
                    <a:pt x="3224" y="60"/>
                    <a:pt x="3283" y="88"/>
                    <a:pt x="3333" y="120"/>
                  </a:cubicBezTo>
                  <a:cubicBezTo>
                    <a:pt x="3383" y="152"/>
                    <a:pt x="3415" y="188"/>
                    <a:pt x="3483" y="234"/>
                  </a:cubicBezTo>
                  <a:cubicBezTo>
                    <a:pt x="3551" y="280"/>
                    <a:pt x="3629" y="329"/>
                    <a:pt x="3741" y="396"/>
                  </a:cubicBezTo>
                  <a:cubicBezTo>
                    <a:pt x="3854" y="463"/>
                    <a:pt x="4028" y="574"/>
                    <a:pt x="4156" y="636"/>
                  </a:cubicBezTo>
                  <a:cubicBezTo>
                    <a:pt x="4284" y="698"/>
                    <a:pt x="4384" y="723"/>
                    <a:pt x="4510" y="768"/>
                  </a:cubicBezTo>
                  <a:cubicBezTo>
                    <a:pt x="4637" y="813"/>
                    <a:pt x="4781" y="855"/>
                    <a:pt x="4913" y="906"/>
                  </a:cubicBezTo>
                  <a:cubicBezTo>
                    <a:pt x="5045" y="957"/>
                    <a:pt x="5163" y="1033"/>
                    <a:pt x="5304" y="1074"/>
                  </a:cubicBezTo>
                  <a:cubicBezTo>
                    <a:pt x="5445" y="1115"/>
                    <a:pt x="5543" y="1125"/>
                    <a:pt x="5760" y="1150"/>
                  </a:cubicBezTo>
                  <a:cubicBezTo>
                    <a:pt x="5760" y="1400"/>
                    <a:pt x="5760" y="1651"/>
                    <a:pt x="5760" y="1651"/>
                  </a:cubicBezTo>
                  <a:lnTo>
                    <a:pt x="0" y="1651"/>
                  </a:lnTo>
                  <a:lnTo>
                    <a:pt x="0" y="960"/>
                  </a:lnTo>
                  <a:close/>
                </a:path>
              </a:pathLst>
            </a:custGeom>
            <a:gradFill rotWithShape="0">
              <a:gsLst>
                <a:gs pos="0">
                  <a:schemeClr val="bg2"/>
                </a:gs>
                <a:gs pos="100000">
                  <a:schemeClr val="bg2">
                    <a:gamma/>
                    <a:shade val="66667"/>
                    <a:invGamma/>
                  </a:schemeClr>
                </a:gs>
              </a:gsLst>
              <a:lin ang="5400000" scaled="1"/>
            </a:gradFill>
            <a:ln w="9525">
              <a:noFill/>
              <a:round/>
              <a:headEnd/>
              <a:tailEnd/>
            </a:ln>
            <a:effectLst/>
          </p:spPr>
          <p:txBody>
            <a:bodyPr wrap="none" anchor="ctr"/>
            <a:lstStyle/>
            <a:p>
              <a:pPr fontAlgn="base">
                <a:spcBef>
                  <a:spcPct val="0"/>
                </a:spcBef>
                <a:spcAft>
                  <a:spcPct val="0"/>
                </a:spcAft>
                <a:defRPr/>
              </a:pPr>
              <a:endParaRPr lang="ja-JP" altLang="en-US">
                <a:solidFill>
                  <a:srgbClr val="2E2E48"/>
                </a:solidFill>
              </a:endParaRPr>
            </a:p>
          </p:txBody>
        </p:sp>
        <p:sp>
          <p:nvSpPr>
            <p:cNvPr id="8" name="Freeform 6"/>
            <p:cNvSpPr>
              <a:spLocks/>
            </p:cNvSpPr>
            <p:nvPr userDrawn="1"/>
          </p:nvSpPr>
          <p:spPr bwMode="ltGray">
            <a:xfrm>
              <a:off x="380" y="1597"/>
              <a:ext cx="2495" cy="1054"/>
            </a:xfrm>
            <a:custGeom>
              <a:avLst/>
              <a:gdLst>
                <a:gd name="T0" fmla="*/ 909 w 2495"/>
                <a:gd name="T1" fmla="*/ 650 h 1054"/>
                <a:gd name="T2" fmla="*/ 2028 w 2495"/>
                <a:gd name="T3" fmla="*/ 116 h 1054"/>
                <a:gd name="T4" fmla="*/ 2253 w 2495"/>
                <a:gd name="T5" fmla="*/ 20 h 1054"/>
                <a:gd name="T6" fmla="*/ 2304 w 2495"/>
                <a:gd name="T7" fmla="*/ 8 h 1054"/>
                <a:gd name="T8" fmla="*/ 2388 w 2495"/>
                <a:gd name="T9" fmla="*/ 20 h 1054"/>
                <a:gd name="T10" fmla="*/ 2490 w 2495"/>
                <a:gd name="T11" fmla="*/ 8 h 1054"/>
                <a:gd name="T12" fmla="*/ 2424 w 2495"/>
                <a:gd name="T13" fmla="*/ 62 h 1054"/>
                <a:gd name="T14" fmla="*/ 2349 w 2495"/>
                <a:gd name="T15" fmla="*/ 158 h 1054"/>
                <a:gd name="T16" fmla="*/ 2295 w 2495"/>
                <a:gd name="T17" fmla="*/ 182 h 1054"/>
                <a:gd name="T18" fmla="*/ 2271 w 2495"/>
                <a:gd name="T19" fmla="*/ 251 h 1054"/>
                <a:gd name="T20" fmla="*/ 2304 w 2495"/>
                <a:gd name="T21" fmla="*/ 332 h 1054"/>
                <a:gd name="T22" fmla="*/ 2253 w 2495"/>
                <a:gd name="T23" fmla="*/ 326 h 1054"/>
                <a:gd name="T24" fmla="*/ 2226 w 2495"/>
                <a:gd name="T25" fmla="*/ 386 h 1054"/>
                <a:gd name="T26" fmla="*/ 2130 w 2495"/>
                <a:gd name="T27" fmla="*/ 491 h 1054"/>
                <a:gd name="T28" fmla="*/ 1980 w 2495"/>
                <a:gd name="T29" fmla="*/ 710 h 1054"/>
                <a:gd name="T30" fmla="*/ 1884 w 2495"/>
                <a:gd name="T31" fmla="*/ 758 h 1054"/>
                <a:gd name="T32" fmla="*/ 1782 w 2495"/>
                <a:gd name="T33" fmla="*/ 845 h 1054"/>
                <a:gd name="T34" fmla="*/ 1629 w 2495"/>
                <a:gd name="T35" fmla="*/ 959 h 1054"/>
                <a:gd name="T36" fmla="*/ 1458 w 2495"/>
                <a:gd name="T37" fmla="*/ 1052 h 1054"/>
                <a:gd name="T38" fmla="*/ 1560 w 2495"/>
                <a:gd name="T39" fmla="*/ 932 h 1054"/>
                <a:gd name="T40" fmla="*/ 1701 w 2495"/>
                <a:gd name="T41" fmla="*/ 770 h 1054"/>
                <a:gd name="T42" fmla="*/ 1785 w 2495"/>
                <a:gd name="T43" fmla="*/ 644 h 1054"/>
                <a:gd name="T44" fmla="*/ 1935 w 2495"/>
                <a:gd name="T45" fmla="*/ 476 h 1054"/>
                <a:gd name="T46" fmla="*/ 2034 w 2495"/>
                <a:gd name="T47" fmla="*/ 350 h 1054"/>
                <a:gd name="T48" fmla="*/ 2016 w 2495"/>
                <a:gd name="T49" fmla="*/ 323 h 1054"/>
                <a:gd name="T50" fmla="*/ 1947 w 2495"/>
                <a:gd name="T51" fmla="*/ 434 h 1054"/>
                <a:gd name="T52" fmla="*/ 1821 w 2495"/>
                <a:gd name="T53" fmla="*/ 587 h 1054"/>
                <a:gd name="T54" fmla="*/ 1704 w 2495"/>
                <a:gd name="T55" fmla="*/ 662 h 1054"/>
                <a:gd name="T56" fmla="*/ 1620 w 2495"/>
                <a:gd name="T57" fmla="*/ 761 h 1054"/>
                <a:gd name="T58" fmla="*/ 1584 w 2495"/>
                <a:gd name="T59" fmla="*/ 728 h 1054"/>
                <a:gd name="T60" fmla="*/ 1731 w 2495"/>
                <a:gd name="T61" fmla="*/ 581 h 1054"/>
                <a:gd name="T62" fmla="*/ 1851 w 2495"/>
                <a:gd name="T63" fmla="*/ 467 h 1054"/>
                <a:gd name="T64" fmla="*/ 1875 w 2495"/>
                <a:gd name="T65" fmla="*/ 413 h 1054"/>
                <a:gd name="T66" fmla="*/ 1788 w 2495"/>
                <a:gd name="T67" fmla="*/ 515 h 1054"/>
                <a:gd name="T68" fmla="*/ 1689 w 2495"/>
                <a:gd name="T69" fmla="*/ 611 h 1054"/>
                <a:gd name="T70" fmla="*/ 1605 w 2495"/>
                <a:gd name="T71" fmla="*/ 665 h 1054"/>
                <a:gd name="T72" fmla="*/ 1689 w 2495"/>
                <a:gd name="T73" fmla="*/ 548 h 1054"/>
                <a:gd name="T74" fmla="*/ 1746 w 2495"/>
                <a:gd name="T75" fmla="*/ 506 h 1054"/>
                <a:gd name="T76" fmla="*/ 1596 w 2495"/>
                <a:gd name="T77" fmla="*/ 611 h 1054"/>
                <a:gd name="T78" fmla="*/ 1542 w 2495"/>
                <a:gd name="T79" fmla="*/ 689 h 1054"/>
                <a:gd name="T80" fmla="*/ 1500 w 2495"/>
                <a:gd name="T81" fmla="*/ 632 h 1054"/>
                <a:gd name="T82" fmla="*/ 1590 w 2495"/>
                <a:gd name="T83" fmla="*/ 563 h 1054"/>
                <a:gd name="T84" fmla="*/ 1704 w 2495"/>
                <a:gd name="T85" fmla="*/ 476 h 1054"/>
                <a:gd name="T86" fmla="*/ 1659 w 2495"/>
                <a:gd name="T87" fmla="*/ 485 h 1054"/>
                <a:gd name="T88" fmla="*/ 1596 w 2495"/>
                <a:gd name="T89" fmla="*/ 524 h 1054"/>
                <a:gd name="T90" fmla="*/ 1530 w 2495"/>
                <a:gd name="T91" fmla="*/ 560 h 1054"/>
                <a:gd name="T92" fmla="*/ 1470 w 2495"/>
                <a:gd name="T93" fmla="*/ 623 h 1054"/>
                <a:gd name="T94" fmla="*/ 1401 w 2495"/>
                <a:gd name="T95" fmla="*/ 662 h 1054"/>
                <a:gd name="T96" fmla="*/ 1362 w 2495"/>
                <a:gd name="T97" fmla="*/ 665 h 1054"/>
                <a:gd name="T98" fmla="*/ 1263 w 2495"/>
                <a:gd name="T99" fmla="*/ 653 h 1054"/>
                <a:gd name="T100" fmla="*/ 1194 w 2495"/>
                <a:gd name="T101" fmla="*/ 668 h 1054"/>
                <a:gd name="T102" fmla="*/ 879 w 2495"/>
                <a:gd name="T103" fmla="*/ 788 h 1054"/>
                <a:gd name="T104" fmla="*/ 492 w 2495"/>
                <a:gd name="T105" fmla="*/ 917 h 1054"/>
                <a:gd name="T106" fmla="*/ 657 w 2495"/>
                <a:gd name="T107" fmla="*/ 851 h 1054"/>
                <a:gd name="T108" fmla="*/ 1035 w 2495"/>
                <a:gd name="T109" fmla="*/ 716 h 1054"/>
                <a:gd name="T110" fmla="*/ 1062 w 2495"/>
                <a:gd name="T111" fmla="*/ 689 h 1054"/>
                <a:gd name="T112" fmla="*/ 714 w 2495"/>
                <a:gd name="T113" fmla="*/ 806 h 1054"/>
                <a:gd name="T114" fmla="*/ 288 w 2495"/>
                <a:gd name="T115" fmla="*/ 905 h 1054"/>
                <a:gd name="T116" fmla="*/ 207 w 2495"/>
                <a:gd name="T117" fmla="*/ 902 h 1054"/>
                <a:gd name="T118" fmla="*/ 84 w 2495"/>
                <a:gd name="T119" fmla="*/ 929 h 1054"/>
                <a:gd name="T120" fmla="*/ 135 w 2495"/>
                <a:gd name="T121" fmla="*/ 902 h 105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495" h="1054">
                  <a:moveTo>
                    <a:pt x="135" y="902"/>
                  </a:moveTo>
                  <a:cubicBezTo>
                    <a:pt x="270" y="859"/>
                    <a:pt x="683" y="732"/>
                    <a:pt x="909" y="650"/>
                  </a:cubicBezTo>
                  <a:cubicBezTo>
                    <a:pt x="1135" y="568"/>
                    <a:pt x="1305" y="499"/>
                    <a:pt x="1491" y="410"/>
                  </a:cubicBezTo>
                  <a:cubicBezTo>
                    <a:pt x="1677" y="321"/>
                    <a:pt x="1911" y="179"/>
                    <a:pt x="2028" y="116"/>
                  </a:cubicBezTo>
                  <a:cubicBezTo>
                    <a:pt x="2145" y="53"/>
                    <a:pt x="2156" y="48"/>
                    <a:pt x="2193" y="32"/>
                  </a:cubicBezTo>
                  <a:cubicBezTo>
                    <a:pt x="2230" y="16"/>
                    <a:pt x="2238" y="22"/>
                    <a:pt x="2253" y="20"/>
                  </a:cubicBezTo>
                  <a:cubicBezTo>
                    <a:pt x="2268" y="18"/>
                    <a:pt x="2278" y="22"/>
                    <a:pt x="2286" y="20"/>
                  </a:cubicBezTo>
                  <a:cubicBezTo>
                    <a:pt x="2294" y="18"/>
                    <a:pt x="2296" y="10"/>
                    <a:pt x="2304" y="8"/>
                  </a:cubicBezTo>
                  <a:cubicBezTo>
                    <a:pt x="2312" y="6"/>
                    <a:pt x="2320" y="6"/>
                    <a:pt x="2334" y="8"/>
                  </a:cubicBezTo>
                  <a:cubicBezTo>
                    <a:pt x="2348" y="10"/>
                    <a:pt x="2372" y="21"/>
                    <a:pt x="2388" y="20"/>
                  </a:cubicBezTo>
                  <a:cubicBezTo>
                    <a:pt x="2404" y="19"/>
                    <a:pt x="2416" y="4"/>
                    <a:pt x="2433" y="2"/>
                  </a:cubicBezTo>
                  <a:cubicBezTo>
                    <a:pt x="2450" y="0"/>
                    <a:pt x="2485" y="4"/>
                    <a:pt x="2490" y="8"/>
                  </a:cubicBezTo>
                  <a:cubicBezTo>
                    <a:pt x="2495" y="12"/>
                    <a:pt x="2474" y="17"/>
                    <a:pt x="2463" y="26"/>
                  </a:cubicBezTo>
                  <a:cubicBezTo>
                    <a:pt x="2452" y="35"/>
                    <a:pt x="2437" y="47"/>
                    <a:pt x="2424" y="62"/>
                  </a:cubicBezTo>
                  <a:cubicBezTo>
                    <a:pt x="2411" y="77"/>
                    <a:pt x="2397" y="103"/>
                    <a:pt x="2385" y="119"/>
                  </a:cubicBezTo>
                  <a:cubicBezTo>
                    <a:pt x="2373" y="135"/>
                    <a:pt x="2358" y="149"/>
                    <a:pt x="2349" y="158"/>
                  </a:cubicBezTo>
                  <a:cubicBezTo>
                    <a:pt x="2340" y="167"/>
                    <a:pt x="2340" y="172"/>
                    <a:pt x="2331" y="176"/>
                  </a:cubicBezTo>
                  <a:cubicBezTo>
                    <a:pt x="2322" y="180"/>
                    <a:pt x="2303" y="174"/>
                    <a:pt x="2295" y="182"/>
                  </a:cubicBezTo>
                  <a:cubicBezTo>
                    <a:pt x="2287" y="190"/>
                    <a:pt x="2284" y="216"/>
                    <a:pt x="2280" y="227"/>
                  </a:cubicBezTo>
                  <a:cubicBezTo>
                    <a:pt x="2276" y="238"/>
                    <a:pt x="2268" y="245"/>
                    <a:pt x="2271" y="251"/>
                  </a:cubicBezTo>
                  <a:cubicBezTo>
                    <a:pt x="2274" y="257"/>
                    <a:pt x="2293" y="253"/>
                    <a:pt x="2298" y="266"/>
                  </a:cubicBezTo>
                  <a:cubicBezTo>
                    <a:pt x="2303" y="279"/>
                    <a:pt x="2309" y="319"/>
                    <a:pt x="2304" y="332"/>
                  </a:cubicBezTo>
                  <a:cubicBezTo>
                    <a:pt x="2299" y="345"/>
                    <a:pt x="2273" y="345"/>
                    <a:pt x="2265" y="344"/>
                  </a:cubicBezTo>
                  <a:cubicBezTo>
                    <a:pt x="2257" y="343"/>
                    <a:pt x="2258" y="326"/>
                    <a:pt x="2253" y="326"/>
                  </a:cubicBezTo>
                  <a:cubicBezTo>
                    <a:pt x="2248" y="326"/>
                    <a:pt x="2236" y="337"/>
                    <a:pt x="2232" y="347"/>
                  </a:cubicBezTo>
                  <a:cubicBezTo>
                    <a:pt x="2228" y="357"/>
                    <a:pt x="2228" y="376"/>
                    <a:pt x="2226" y="386"/>
                  </a:cubicBezTo>
                  <a:cubicBezTo>
                    <a:pt x="2224" y="396"/>
                    <a:pt x="2236" y="390"/>
                    <a:pt x="2220" y="407"/>
                  </a:cubicBezTo>
                  <a:cubicBezTo>
                    <a:pt x="2204" y="424"/>
                    <a:pt x="2157" y="463"/>
                    <a:pt x="2130" y="491"/>
                  </a:cubicBezTo>
                  <a:cubicBezTo>
                    <a:pt x="2103" y="519"/>
                    <a:pt x="2083" y="539"/>
                    <a:pt x="2058" y="575"/>
                  </a:cubicBezTo>
                  <a:cubicBezTo>
                    <a:pt x="2033" y="611"/>
                    <a:pt x="1998" y="679"/>
                    <a:pt x="1980" y="710"/>
                  </a:cubicBezTo>
                  <a:cubicBezTo>
                    <a:pt x="1962" y="741"/>
                    <a:pt x="1966" y="756"/>
                    <a:pt x="1950" y="764"/>
                  </a:cubicBezTo>
                  <a:cubicBezTo>
                    <a:pt x="1934" y="772"/>
                    <a:pt x="1906" y="756"/>
                    <a:pt x="1884" y="758"/>
                  </a:cubicBezTo>
                  <a:cubicBezTo>
                    <a:pt x="1862" y="760"/>
                    <a:pt x="1832" y="762"/>
                    <a:pt x="1815" y="776"/>
                  </a:cubicBezTo>
                  <a:cubicBezTo>
                    <a:pt x="1798" y="790"/>
                    <a:pt x="1800" y="826"/>
                    <a:pt x="1782" y="845"/>
                  </a:cubicBezTo>
                  <a:cubicBezTo>
                    <a:pt x="1764" y="864"/>
                    <a:pt x="1730" y="871"/>
                    <a:pt x="1704" y="890"/>
                  </a:cubicBezTo>
                  <a:cubicBezTo>
                    <a:pt x="1678" y="909"/>
                    <a:pt x="1657" y="942"/>
                    <a:pt x="1629" y="959"/>
                  </a:cubicBezTo>
                  <a:cubicBezTo>
                    <a:pt x="1601" y="976"/>
                    <a:pt x="1561" y="980"/>
                    <a:pt x="1533" y="995"/>
                  </a:cubicBezTo>
                  <a:cubicBezTo>
                    <a:pt x="1505" y="1010"/>
                    <a:pt x="1469" y="1050"/>
                    <a:pt x="1458" y="1052"/>
                  </a:cubicBezTo>
                  <a:cubicBezTo>
                    <a:pt x="1447" y="1054"/>
                    <a:pt x="1450" y="1027"/>
                    <a:pt x="1467" y="1007"/>
                  </a:cubicBezTo>
                  <a:cubicBezTo>
                    <a:pt x="1484" y="987"/>
                    <a:pt x="1533" y="955"/>
                    <a:pt x="1560" y="932"/>
                  </a:cubicBezTo>
                  <a:cubicBezTo>
                    <a:pt x="1587" y="909"/>
                    <a:pt x="1606" y="893"/>
                    <a:pt x="1629" y="866"/>
                  </a:cubicBezTo>
                  <a:cubicBezTo>
                    <a:pt x="1652" y="839"/>
                    <a:pt x="1687" y="796"/>
                    <a:pt x="1701" y="770"/>
                  </a:cubicBezTo>
                  <a:cubicBezTo>
                    <a:pt x="1715" y="744"/>
                    <a:pt x="1699" y="731"/>
                    <a:pt x="1713" y="710"/>
                  </a:cubicBezTo>
                  <a:cubicBezTo>
                    <a:pt x="1727" y="689"/>
                    <a:pt x="1759" y="671"/>
                    <a:pt x="1785" y="644"/>
                  </a:cubicBezTo>
                  <a:cubicBezTo>
                    <a:pt x="1811" y="617"/>
                    <a:pt x="1844" y="573"/>
                    <a:pt x="1869" y="545"/>
                  </a:cubicBezTo>
                  <a:cubicBezTo>
                    <a:pt x="1894" y="517"/>
                    <a:pt x="1918" y="500"/>
                    <a:pt x="1935" y="476"/>
                  </a:cubicBezTo>
                  <a:cubicBezTo>
                    <a:pt x="1952" y="452"/>
                    <a:pt x="1955" y="422"/>
                    <a:pt x="1971" y="401"/>
                  </a:cubicBezTo>
                  <a:cubicBezTo>
                    <a:pt x="1987" y="380"/>
                    <a:pt x="2019" y="364"/>
                    <a:pt x="2034" y="350"/>
                  </a:cubicBezTo>
                  <a:cubicBezTo>
                    <a:pt x="2049" y="336"/>
                    <a:pt x="2064" y="318"/>
                    <a:pt x="2061" y="314"/>
                  </a:cubicBezTo>
                  <a:cubicBezTo>
                    <a:pt x="2058" y="310"/>
                    <a:pt x="2031" y="314"/>
                    <a:pt x="2016" y="323"/>
                  </a:cubicBezTo>
                  <a:cubicBezTo>
                    <a:pt x="2001" y="332"/>
                    <a:pt x="1982" y="350"/>
                    <a:pt x="1971" y="368"/>
                  </a:cubicBezTo>
                  <a:cubicBezTo>
                    <a:pt x="1960" y="386"/>
                    <a:pt x="1960" y="412"/>
                    <a:pt x="1947" y="434"/>
                  </a:cubicBezTo>
                  <a:cubicBezTo>
                    <a:pt x="1934" y="456"/>
                    <a:pt x="1914" y="475"/>
                    <a:pt x="1893" y="500"/>
                  </a:cubicBezTo>
                  <a:cubicBezTo>
                    <a:pt x="1872" y="525"/>
                    <a:pt x="1841" y="565"/>
                    <a:pt x="1821" y="587"/>
                  </a:cubicBezTo>
                  <a:cubicBezTo>
                    <a:pt x="1801" y="609"/>
                    <a:pt x="1790" y="619"/>
                    <a:pt x="1770" y="632"/>
                  </a:cubicBezTo>
                  <a:cubicBezTo>
                    <a:pt x="1750" y="645"/>
                    <a:pt x="1727" y="647"/>
                    <a:pt x="1704" y="662"/>
                  </a:cubicBezTo>
                  <a:cubicBezTo>
                    <a:pt x="1681" y="677"/>
                    <a:pt x="1646" y="709"/>
                    <a:pt x="1632" y="725"/>
                  </a:cubicBezTo>
                  <a:cubicBezTo>
                    <a:pt x="1618" y="741"/>
                    <a:pt x="1627" y="754"/>
                    <a:pt x="1620" y="761"/>
                  </a:cubicBezTo>
                  <a:cubicBezTo>
                    <a:pt x="1613" y="768"/>
                    <a:pt x="1593" y="775"/>
                    <a:pt x="1587" y="770"/>
                  </a:cubicBezTo>
                  <a:cubicBezTo>
                    <a:pt x="1581" y="765"/>
                    <a:pt x="1566" y="749"/>
                    <a:pt x="1584" y="728"/>
                  </a:cubicBezTo>
                  <a:cubicBezTo>
                    <a:pt x="1602" y="707"/>
                    <a:pt x="1668" y="665"/>
                    <a:pt x="1692" y="641"/>
                  </a:cubicBezTo>
                  <a:cubicBezTo>
                    <a:pt x="1716" y="617"/>
                    <a:pt x="1714" y="599"/>
                    <a:pt x="1731" y="581"/>
                  </a:cubicBezTo>
                  <a:cubicBezTo>
                    <a:pt x="1748" y="563"/>
                    <a:pt x="1774" y="552"/>
                    <a:pt x="1794" y="533"/>
                  </a:cubicBezTo>
                  <a:cubicBezTo>
                    <a:pt x="1814" y="514"/>
                    <a:pt x="1837" y="482"/>
                    <a:pt x="1851" y="467"/>
                  </a:cubicBezTo>
                  <a:cubicBezTo>
                    <a:pt x="1865" y="452"/>
                    <a:pt x="1874" y="452"/>
                    <a:pt x="1878" y="443"/>
                  </a:cubicBezTo>
                  <a:cubicBezTo>
                    <a:pt x="1882" y="434"/>
                    <a:pt x="1882" y="413"/>
                    <a:pt x="1875" y="413"/>
                  </a:cubicBezTo>
                  <a:cubicBezTo>
                    <a:pt x="1868" y="413"/>
                    <a:pt x="1847" y="426"/>
                    <a:pt x="1833" y="443"/>
                  </a:cubicBezTo>
                  <a:cubicBezTo>
                    <a:pt x="1819" y="460"/>
                    <a:pt x="1804" y="495"/>
                    <a:pt x="1788" y="515"/>
                  </a:cubicBezTo>
                  <a:cubicBezTo>
                    <a:pt x="1772" y="535"/>
                    <a:pt x="1751" y="550"/>
                    <a:pt x="1734" y="566"/>
                  </a:cubicBezTo>
                  <a:cubicBezTo>
                    <a:pt x="1717" y="582"/>
                    <a:pt x="1704" y="595"/>
                    <a:pt x="1689" y="611"/>
                  </a:cubicBezTo>
                  <a:cubicBezTo>
                    <a:pt x="1674" y="627"/>
                    <a:pt x="1655" y="656"/>
                    <a:pt x="1641" y="665"/>
                  </a:cubicBezTo>
                  <a:cubicBezTo>
                    <a:pt x="1627" y="674"/>
                    <a:pt x="1609" y="674"/>
                    <a:pt x="1605" y="665"/>
                  </a:cubicBezTo>
                  <a:cubicBezTo>
                    <a:pt x="1601" y="656"/>
                    <a:pt x="1603" y="627"/>
                    <a:pt x="1617" y="608"/>
                  </a:cubicBezTo>
                  <a:cubicBezTo>
                    <a:pt x="1631" y="589"/>
                    <a:pt x="1672" y="560"/>
                    <a:pt x="1689" y="548"/>
                  </a:cubicBezTo>
                  <a:cubicBezTo>
                    <a:pt x="1706" y="536"/>
                    <a:pt x="1713" y="540"/>
                    <a:pt x="1722" y="533"/>
                  </a:cubicBezTo>
                  <a:cubicBezTo>
                    <a:pt x="1731" y="526"/>
                    <a:pt x="1752" y="507"/>
                    <a:pt x="1746" y="506"/>
                  </a:cubicBezTo>
                  <a:cubicBezTo>
                    <a:pt x="1740" y="505"/>
                    <a:pt x="1711" y="513"/>
                    <a:pt x="1686" y="530"/>
                  </a:cubicBezTo>
                  <a:cubicBezTo>
                    <a:pt x="1661" y="547"/>
                    <a:pt x="1617" y="587"/>
                    <a:pt x="1596" y="611"/>
                  </a:cubicBezTo>
                  <a:cubicBezTo>
                    <a:pt x="1575" y="635"/>
                    <a:pt x="1569" y="661"/>
                    <a:pt x="1560" y="674"/>
                  </a:cubicBezTo>
                  <a:cubicBezTo>
                    <a:pt x="1551" y="687"/>
                    <a:pt x="1549" y="694"/>
                    <a:pt x="1542" y="689"/>
                  </a:cubicBezTo>
                  <a:cubicBezTo>
                    <a:pt x="1535" y="684"/>
                    <a:pt x="1525" y="650"/>
                    <a:pt x="1518" y="641"/>
                  </a:cubicBezTo>
                  <a:cubicBezTo>
                    <a:pt x="1511" y="632"/>
                    <a:pt x="1496" y="639"/>
                    <a:pt x="1500" y="632"/>
                  </a:cubicBezTo>
                  <a:cubicBezTo>
                    <a:pt x="1504" y="625"/>
                    <a:pt x="1527" y="607"/>
                    <a:pt x="1542" y="596"/>
                  </a:cubicBezTo>
                  <a:cubicBezTo>
                    <a:pt x="1557" y="585"/>
                    <a:pt x="1571" y="574"/>
                    <a:pt x="1590" y="563"/>
                  </a:cubicBezTo>
                  <a:cubicBezTo>
                    <a:pt x="1609" y="552"/>
                    <a:pt x="1637" y="541"/>
                    <a:pt x="1656" y="527"/>
                  </a:cubicBezTo>
                  <a:cubicBezTo>
                    <a:pt x="1675" y="513"/>
                    <a:pt x="1692" y="489"/>
                    <a:pt x="1704" y="476"/>
                  </a:cubicBezTo>
                  <a:cubicBezTo>
                    <a:pt x="1716" y="463"/>
                    <a:pt x="1735" y="451"/>
                    <a:pt x="1728" y="452"/>
                  </a:cubicBezTo>
                  <a:cubicBezTo>
                    <a:pt x="1721" y="453"/>
                    <a:pt x="1673" y="473"/>
                    <a:pt x="1659" y="485"/>
                  </a:cubicBezTo>
                  <a:cubicBezTo>
                    <a:pt x="1645" y="497"/>
                    <a:pt x="1652" y="517"/>
                    <a:pt x="1641" y="524"/>
                  </a:cubicBezTo>
                  <a:cubicBezTo>
                    <a:pt x="1630" y="531"/>
                    <a:pt x="1608" y="518"/>
                    <a:pt x="1596" y="524"/>
                  </a:cubicBezTo>
                  <a:cubicBezTo>
                    <a:pt x="1584" y="530"/>
                    <a:pt x="1583" y="554"/>
                    <a:pt x="1572" y="560"/>
                  </a:cubicBezTo>
                  <a:cubicBezTo>
                    <a:pt x="1561" y="566"/>
                    <a:pt x="1541" y="553"/>
                    <a:pt x="1530" y="560"/>
                  </a:cubicBezTo>
                  <a:cubicBezTo>
                    <a:pt x="1519" y="567"/>
                    <a:pt x="1516" y="594"/>
                    <a:pt x="1506" y="605"/>
                  </a:cubicBezTo>
                  <a:cubicBezTo>
                    <a:pt x="1496" y="616"/>
                    <a:pt x="1481" y="611"/>
                    <a:pt x="1470" y="623"/>
                  </a:cubicBezTo>
                  <a:cubicBezTo>
                    <a:pt x="1459" y="635"/>
                    <a:pt x="1448" y="671"/>
                    <a:pt x="1437" y="677"/>
                  </a:cubicBezTo>
                  <a:cubicBezTo>
                    <a:pt x="1426" y="683"/>
                    <a:pt x="1406" y="671"/>
                    <a:pt x="1401" y="662"/>
                  </a:cubicBezTo>
                  <a:cubicBezTo>
                    <a:pt x="1396" y="653"/>
                    <a:pt x="1410" y="623"/>
                    <a:pt x="1404" y="623"/>
                  </a:cubicBezTo>
                  <a:cubicBezTo>
                    <a:pt x="1398" y="623"/>
                    <a:pt x="1384" y="656"/>
                    <a:pt x="1362" y="665"/>
                  </a:cubicBezTo>
                  <a:cubicBezTo>
                    <a:pt x="1340" y="674"/>
                    <a:pt x="1288" y="682"/>
                    <a:pt x="1272" y="680"/>
                  </a:cubicBezTo>
                  <a:cubicBezTo>
                    <a:pt x="1256" y="678"/>
                    <a:pt x="1268" y="660"/>
                    <a:pt x="1263" y="653"/>
                  </a:cubicBezTo>
                  <a:cubicBezTo>
                    <a:pt x="1258" y="646"/>
                    <a:pt x="1253" y="636"/>
                    <a:pt x="1242" y="638"/>
                  </a:cubicBezTo>
                  <a:cubicBezTo>
                    <a:pt x="1231" y="640"/>
                    <a:pt x="1224" y="654"/>
                    <a:pt x="1194" y="668"/>
                  </a:cubicBezTo>
                  <a:cubicBezTo>
                    <a:pt x="1164" y="682"/>
                    <a:pt x="1111" y="702"/>
                    <a:pt x="1059" y="722"/>
                  </a:cubicBezTo>
                  <a:cubicBezTo>
                    <a:pt x="1007" y="742"/>
                    <a:pt x="950" y="763"/>
                    <a:pt x="879" y="788"/>
                  </a:cubicBezTo>
                  <a:cubicBezTo>
                    <a:pt x="808" y="813"/>
                    <a:pt x="698" y="853"/>
                    <a:pt x="633" y="875"/>
                  </a:cubicBezTo>
                  <a:cubicBezTo>
                    <a:pt x="568" y="897"/>
                    <a:pt x="513" y="914"/>
                    <a:pt x="492" y="917"/>
                  </a:cubicBezTo>
                  <a:cubicBezTo>
                    <a:pt x="471" y="920"/>
                    <a:pt x="477" y="904"/>
                    <a:pt x="504" y="893"/>
                  </a:cubicBezTo>
                  <a:cubicBezTo>
                    <a:pt x="531" y="882"/>
                    <a:pt x="602" y="869"/>
                    <a:pt x="657" y="851"/>
                  </a:cubicBezTo>
                  <a:cubicBezTo>
                    <a:pt x="712" y="833"/>
                    <a:pt x="774" y="807"/>
                    <a:pt x="837" y="785"/>
                  </a:cubicBezTo>
                  <a:cubicBezTo>
                    <a:pt x="900" y="763"/>
                    <a:pt x="994" y="733"/>
                    <a:pt x="1035" y="716"/>
                  </a:cubicBezTo>
                  <a:cubicBezTo>
                    <a:pt x="1076" y="699"/>
                    <a:pt x="1079" y="690"/>
                    <a:pt x="1083" y="686"/>
                  </a:cubicBezTo>
                  <a:cubicBezTo>
                    <a:pt x="1087" y="682"/>
                    <a:pt x="1091" y="679"/>
                    <a:pt x="1062" y="689"/>
                  </a:cubicBezTo>
                  <a:cubicBezTo>
                    <a:pt x="1033" y="699"/>
                    <a:pt x="964" y="727"/>
                    <a:pt x="906" y="746"/>
                  </a:cubicBezTo>
                  <a:cubicBezTo>
                    <a:pt x="848" y="765"/>
                    <a:pt x="779" y="788"/>
                    <a:pt x="714" y="806"/>
                  </a:cubicBezTo>
                  <a:cubicBezTo>
                    <a:pt x="649" y="824"/>
                    <a:pt x="584" y="838"/>
                    <a:pt x="513" y="854"/>
                  </a:cubicBezTo>
                  <a:cubicBezTo>
                    <a:pt x="442" y="870"/>
                    <a:pt x="344" y="893"/>
                    <a:pt x="288" y="905"/>
                  </a:cubicBezTo>
                  <a:cubicBezTo>
                    <a:pt x="232" y="917"/>
                    <a:pt x="190" y="926"/>
                    <a:pt x="177" y="926"/>
                  </a:cubicBezTo>
                  <a:cubicBezTo>
                    <a:pt x="164" y="926"/>
                    <a:pt x="208" y="904"/>
                    <a:pt x="207" y="902"/>
                  </a:cubicBezTo>
                  <a:cubicBezTo>
                    <a:pt x="206" y="900"/>
                    <a:pt x="188" y="907"/>
                    <a:pt x="168" y="911"/>
                  </a:cubicBezTo>
                  <a:cubicBezTo>
                    <a:pt x="148" y="915"/>
                    <a:pt x="95" y="929"/>
                    <a:pt x="84" y="929"/>
                  </a:cubicBezTo>
                  <a:cubicBezTo>
                    <a:pt x="73" y="929"/>
                    <a:pt x="91" y="912"/>
                    <a:pt x="99" y="908"/>
                  </a:cubicBezTo>
                  <a:cubicBezTo>
                    <a:pt x="107" y="904"/>
                    <a:pt x="0" y="945"/>
                    <a:pt x="135" y="902"/>
                  </a:cubicBezTo>
                  <a:close/>
                </a:path>
              </a:pathLst>
            </a:custGeom>
            <a:gradFill rotWithShape="0">
              <a:gsLst>
                <a:gs pos="0">
                  <a:schemeClr val="accent2"/>
                </a:gs>
                <a:gs pos="100000">
                  <a:schemeClr val="bg2"/>
                </a:gs>
              </a:gsLst>
              <a:lin ang="5400000" scaled="1"/>
            </a:gra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anchor="ctr"/>
            <a:lstStyle/>
            <a:p>
              <a:pPr fontAlgn="base">
                <a:spcBef>
                  <a:spcPct val="0"/>
                </a:spcBef>
                <a:spcAft>
                  <a:spcPct val="0"/>
                </a:spcAft>
              </a:pPr>
              <a:endParaRPr lang="ja-JP" altLang="en-US" smtClean="0">
                <a:solidFill>
                  <a:srgbClr val="2E2E48"/>
                </a:solidFill>
              </a:endParaRPr>
            </a:p>
          </p:txBody>
        </p:sp>
        <p:sp>
          <p:nvSpPr>
            <p:cNvPr id="9" name="Freeform 7"/>
            <p:cNvSpPr>
              <a:spLocks/>
            </p:cNvSpPr>
            <p:nvPr userDrawn="1"/>
          </p:nvSpPr>
          <p:spPr bwMode="ltGray">
            <a:xfrm>
              <a:off x="2761" y="1582"/>
              <a:ext cx="1090" cy="944"/>
            </a:xfrm>
            <a:custGeom>
              <a:avLst/>
              <a:gdLst>
                <a:gd name="T0" fmla="*/ 262 w 1090"/>
                <a:gd name="T1" fmla="*/ 29 h 944"/>
                <a:gd name="T2" fmla="*/ 310 w 1090"/>
                <a:gd name="T3" fmla="*/ 5 h 944"/>
                <a:gd name="T4" fmla="*/ 415 w 1090"/>
                <a:gd name="T5" fmla="*/ 80 h 944"/>
                <a:gd name="T6" fmla="*/ 415 w 1090"/>
                <a:gd name="T7" fmla="*/ 164 h 944"/>
                <a:gd name="T8" fmla="*/ 439 w 1090"/>
                <a:gd name="T9" fmla="*/ 239 h 944"/>
                <a:gd name="T10" fmla="*/ 532 w 1090"/>
                <a:gd name="T11" fmla="*/ 266 h 944"/>
                <a:gd name="T12" fmla="*/ 544 w 1090"/>
                <a:gd name="T13" fmla="*/ 338 h 944"/>
                <a:gd name="T14" fmla="*/ 646 w 1090"/>
                <a:gd name="T15" fmla="*/ 431 h 944"/>
                <a:gd name="T16" fmla="*/ 982 w 1090"/>
                <a:gd name="T17" fmla="*/ 641 h 944"/>
                <a:gd name="T18" fmla="*/ 1084 w 1090"/>
                <a:gd name="T19" fmla="*/ 740 h 944"/>
                <a:gd name="T20" fmla="*/ 922 w 1090"/>
                <a:gd name="T21" fmla="*/ 722 h 944"/>
                <a:gd name="T22" fmla="*/ 826 w 1090"/>
                <a:gd name="T23" fmla="*/ 740 h 944"/>
                <a:gd name="T24" fmla="*/ 607 w 1090"/>
                <a:gd name="T25" fmla="*/ 548 h 944"/>
                <a:gd name="T26" fmla="*/ 496 w 1090"/>
                <a:gd name="T27" fmla="*/ 536 h 944"/>
                <a:gd name="T28" fmla="*/ 520 w 1090"/>
                <a:gd name="T29" fmla="*/ 722 h 944"/>
                <a:gd name="T30" fmla="*/ 472 w 1090"/>
                <a:gd name="T31" fmla="*/ 800 h 944"/>
                <a:gd name="T32" fmla="*/ 364 w 1090"/>
                <a:gd name="T33" fmla="*/ 833 h 944"/>
                <a:gd name="T34" fmla="*/ 205 w 1090"/>
                <a:gd name="T35" fmla="*/ 944 h 944"/>
                <a:gd name="T36" fmla="*/ 139 w 1090"/>
                <a:gd name="T37" fmla="*/ 899 h 944"/>
                <a:gd name="T38" fmla="*/ 148 w 1090"/>
                <a:gd name="T39" fmla="*/ 818 h 944"/>
                <a:gd name="T40" fmla="*/ 103 w 1090"/>
                <a:gd name="T41" fmla="*/ 785 h 944"/>
                <a:gd name="T42" fmla="*/ 25 w 1090"/>
                <a:gd name="T43" fmla="*/ 815 h 944"/>
                <a:gd name="T44" fmla="*/ 220 w 1090"/>
                <a:gd name="T45" fmla="*/ 647 h 944"/>
                <a:gd name="T46" fmla="*/ 307 w 1090"/>
                <a:gd name="T47" fmla="*/ 542 h 944"/>
                <a:gd name="T48" fmla="*/ 235 w 1090"/>
                <a:gd name="T49" fmla="*/ 473 h 944"/>
                <a:gd name="T50" fmla="*/ 211 w 1090"/>
                <a:gd name="T51" fmla="*/ 404 h 944"/>
                <a:gd name="T52" fmla="*/ 190 w 1090"/>
                <a:gd name="T53" fmla="*/ 335 h 944"/>
                <a:gd name="T54" fmla="*/ 157 w 1090"/>
                <a:gd name="T55" fmla="*/ 296 h 944"/>
                <a:gd name="T56" fmla="*/ 148 w 1090"/>
                <a:gd name="T57" fmla="*/ 236 h 944"/>
                <a:gd name="T58" fmla="*/ 121 w 1090"/>
                <a:gd name="T59" fmla="*/ 164 h 944"/>
                <a:gd name="T60" fmla="*/ 88 w 1090"/>
                <a:gd name="T61" fmla="*/ 68 h 944"/>
                <a:gd name="T62" fmla="*/ 127 w 1090"/>
                <a:gd name="T63" fmla="*/ 89 h 944"/>
                <a:gd name="T64" fmla="*/ 139 w 1090"/>
                <a:gd name="T65" fmla="*/ 56 h 944"/>
                <a:gd name="T66" fmla="*/ 148 w 1090"/>
                <a:gd name="T67" fmla="*/ 23 h 944"/>
                <a:gd name="T68" fmla="*/ 187 w 1090"/>
                <a:gd name="T69" fmla="*/ 53 h 944"/>
                <a:gd name="T70" fmla="*/ 196 w 1090"/>
                <a:gd name="T71" fmla="*/ 107 h 944"/>
                <a:gd name="T72" fmla="*/ 244 w 1090"/>
                <a:gd name="T73" fmla="*/ 122 h 944"/>
                <a:gd name="T74" fmla="*/ 319 w 1090"/>
                <a:gd name="T75" fmla="*/ 155 h 944"/>
                <a:gd name="T76" fmla="*/ 361 w 1090"/>
                <a:gd name="T77" fmla="*/ 152 h 944"/>
                <a:gd name="T78" fmla="*/ 259 w 1090"/>
                <a:gd name="T79" fmla="*/ 92 h 944"/>
                <a:gd name="T80" fmla="*/ 220 w 1090"/>
                <a:gd name="T81" fmla="*/ 44 h 94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090" h="944">
                  <a:moveTo>
                    <a:pt x="220" y="44"/>
                  </a:moveTo>
                  <a:cubicBezTo>
                    <a:pt x="214" y="39"/>
                    <a:pt x="250" y="35"/>
                    <a:pt x="262" y="29"/>
                  </a:cubicBezTo>
                  <a:cubicBezTo>
                    <a:pt x="274" y="23"/>
                    <a:pt x="284" y="9"/>
                    <a:pt x="292" y="5"/>
                  </a:cubicBezTo>
                  <a:cubicBezTo>
                    <a:pt x="300" y="1"/>
                    <a:pt x="299" y="0"/>
                    <a:pt x="310" y="5"/>
                  </a:cubicBezTo>
                  <a:cubicBezTo>
                    <a:pt x="321" y="10"/>
                    <a:pt x="341" y="23"/>
                    <a:pt x="358" y="35"/>
                  </a:cubicBezTo>
                  <a:cubicBezTo>
                    <a:pt x="375" y="47"/>
                    <a:pt x="402" y="64"/>
                    <a:pt x="415" y="80"/>
                  </a:cubicBezTo>
                  <a:cubicBezTo>
                    <a:pt x="428" y="96"/>
                    <a:pt x="436" y="114"/>
                    <a:pt x="436" y="128"/>
                  </a:cubicBezTo>
                  <a:cubicBezTo>
                    <a:pt x="436" y="142"/>
                    <a:pt x="414" y="155"/>
                    <a:pt x="415" y="164"/>
                  </a:cubicBezTo>
                  <a:cubicBezTo>
                    <a:pt x="416" y="173"/>
                    <a:pt x="441" y="172"/>
                    <a:pt x="445" y="185"/>
                  </a:cubicBezTo>
                  <a:cubicBezTo>
                    <a:pt x="449" y="198"/>
                    <a:pt x="431" y="226"/>
                    <a:pt x="439" y="239"/>
                  </a:cubicBezTo>
                  <a:cubicBezTo>
                    <a:pt x="447" y="252"/>
                    <a:pt x="475" y="262"/>
                    <a:pt x="490" y="266"/>
                  </a:cubicBezTo>
                  <a:cubicBezTo>
                    <a:pt x="505" y="270"/>
                    <a:pt x="517" y="256"/>
                    <a:pt x="532" y="266"/>
                  </a:cubicBezTo>
                  <a:cubicBezTo>
                    <a:pt x="547" y="276"/>
                    <a:pt x="575" y="314"/>
                    <a:pt x="577" y="326"/>
                  </a:cubicBezTo>
                  <a:cubicBezTo>
                    <a:pt x="579" y="338"/>
                    <a:pt x="546" y="331"/>
                    <a:pt x="544" y="338"/>
                  </a:cubicBezTo>
                  <a:cubicBezTo>
                    <a:pt x="542" y="345"/>
                    <a:pt x="545" y="356"/>
                    <a:pt x="562" y="371"/>
                  </a:cubicBezTo>
                  <a:cubicBezTo>
                    <a:pt x="579" y="386"/>
                    <a:pt x="604" y="404"/>
                    <a:pt x="646" y="431"/>
                  </a:cubicBezTo>
                  <a:cubicBezTo>
                    <a:pt x="688" y="458"/>
                    <a:pt x="761" y="501"/>
                    <a:pt x="817" y="536"/>
                  </a:cubicBezTo>
                  <a:cubicBezTo>
                    <a:pt x="873" y="571"/>
                    <a:pt x="949" y="617"/>
                    <a:pt x="982" y="641"/>
                  </a:cubicBezTo>
                  <a:cubicBezTo>
                    <a:pt x="1015" y="665"/>
                    <a:pt x="995" y="664"/>
                    <a:pt x="1012" y="680"/>
                  </a:cubicBezTo>
                  <a:cubicBezTo>
                    <a:pt x="1029" y="696"/>
                    <a:pt x="1078" y="726"/>
                    <a:pt x="1084" y="740"/>
                  </a:cubicBezTo>
                  <a:cubicBezTo>
                    <a:pt x="1090" y="754"/>
                    <a:pt x="1078" y="767"/>
                    <a:pt x="1051" y="764"/>
                  </a:cubicBezTo>
                  <a:cubicBezTo>
                    <a:pt x="1024" y="761"/>
                    <a:pt x="950" y="724"/>
                    <a:pt x="922" y="722"/>
                  </a:cubicBezTo>
                  <a:cubicBezTo>
                    <a:pt x="894" y="720"/>
                    <a:pt x="896" y="746"/>
                    <a:pt x="880" y="749"/>
                  </a:cubicBezTo>
                  <a:cubicBezTo>
                    <a:pt x="864" y="752"/>
                    <a:pt x="858" y="758"/>
                    <a:pt x="826" y="740"/>
                  </a:cubicBezTo>
                  <a:cubicBezTo>
                    <a:pt x="794" y="722"/>
                    <a:pt x="725" y="673"/>
                    <a:pt x="688" y="641"/>
                  </a:cubicBezTo>
                  <a:cubicBezTo>
                    <a:pt x="651" y="609"/>
                    <a:pt x="630" y="570"/>
                    <a:pt x="607" y="548"/>
                  </a:cubicBezTo>
                  <a:cubicBezTo>
                    <a:pt x="584" y="526"/>
                    <a:pt x="565" y="508"/>
                    <a:pt x="547" y="506"/>
                  </a:cubicBezTo>
                  <a:cubicBezTo>
                    <a:pt x="529" y="504"/>
                    <a:pt x="510" y="515"/>
                    <a:pt x="496" y="536"/>
                  </a:cubicBezTo>
                  <a:cubicBezTo>
                    <a:pt x="482" y="557"/>
                    <a:pt x="459" y="601"/>
                    <a:pt x="463" y="632"/>
                  </a:cubicBezTo>
                  <a:cubicBezTo>
                    <a:pt x="467" y="663"/>
                    <a:pt x="514" y="695"/>
                    <a:pt x="520" y="722"/>
                  </a:cubicBezTo>
                  <a:cubicBezTo>
                    <a:pt x="526" y="749"/>
                    <a:pt x="510" y="784"/>
                    <a:pt x="502" y="797"/>
                  </a:cubicBezTo>
                  <a:cubicBezTo>
                    <a:pt x="494" y="810"/>
                    <a:pt x="480" y="802"/>
                    <a:pt x="472" y="800"/>
                  </a:cubicBezTo>
                  <a:cubicBezTo>
                    <a:pt x="464" y="798"/>
                    <a:pt x="469" y="780"/>
                    <a:pt x="451" y="785"/>
                  </a:cubicBezTo>
                  <a:cubicBezTo>
                    <a:pt x="433" y="790"/>
                    <a:pt x="393" y="814"/>
                    <a:pt x="364" y="833"/>
                  </a:cubicBezTo>
                  <a:cubicBezTo>
                    <a:pt x="335" y="852"/>
                    <a:pt x="303" y="881"/>
                    <a:pt x="277" y="899"/>
                  </a:cubicBezTo>
                  <a:cubicBezTo>
                    <a:pt x="251" y="917"/>
                    <a:pt x="222" y="944"/>
                    <a:pt x="205" y="944"/>
                  </a:cubicBezTo>
                  <a:cubicBezTo>
                    <a:pt x="188" y="944"/>
                    <a:pt x="183" y="906"/>
                    <a:pt x="172" y="899"/>
                  </a:cubicBezTo>
                  <a:cubicBezTo>
                    <a:pt x="161" y="892"/>
                    <a:pt x="150" y="901"/>
                    <a:pt x="139" y="899"/>
                  </a:cubicBezTo>
                  <a:cubicBezTo>
                    <a:pt x="128" y="897"/>
                    <a:pt x="102" y="897"/>
                    <a:pt x="103" y="884"/>
                  </a:cubicBezTo>
                  <a:cubicBezTo>
                    <a:pt x="104" y="871"/>
                    <a:pt x="133" y="839"/>
                    <a:pt x="148" y="818"/>
                  </a:cubicBezTo>
                  <a:cubicBezTo>
                    <a:pt x="163" y="797"/>
                    <a:pt x="203" y="760"/>
                    <a:pt x="196" y="755"/>
                  </a:cubicBezTo>
                  <a:cubicBezTo>
                    <a:pt x="189" y="750"/>
                    <a:pt x="133" y="768"/>
                    <a:pt x="103" y="785"/>
                  </a:cubicBezTo>
                  <a:cubicBezTo>
                    <a:pt x="73" y="802"/>
                    <a:pt x="26" y="852"/>
                    <a:pt x="13" y="857"/>
                  </a:cubicBezTo>
                  <a:cubicBezTo>
                    <a:pt x="0" y="862"/>
                    <a:pt x="5" y="836"/>
                    <a:pt x="25" y="815"/>
                  </a:cubicBezTo>
                  <a:cubicBezTo>
                    <a:pt x="45" y="794"/>
                    <a:pt x="97" y="756"/>
                    <a:pt x="130" y="728"/>
                  </a:cubicBezTo>
                  <a:cubicBezTo>
                    <a:pt x="163" y="700"/>
                    <a:pt x="199" y="671"/>
                    <a:pt x="220" y="647"/>
                  </a:cubicBezTo>
                  <a:cubicBezTo>
                    <a:pt x="241" y="623"/>
                    <a:pt x="245" y="602"/>
                    <a:pt x="259" y="584"/>
                  </a:cubicBezTo>
                  <a:cubicBezTo>
                    <a:pt x="273" y="566"/>
                    <a:pt x="301" y="556"/>
                    <a:pt x="307" y="542"/>
                  </a:cubicBezTo>
                  <a:cubicBezTo>
                    <a:pt x="313" y="528"/>
                    <a:pt x="310" y="511"/>
                    <a:pt x="298" y="500"/>
                  </a:cubicBezTo>
                  <a:cubicBezTo>
                    <a:pt x="286" y="489"/>
                    <a:pt x="240" y="485"/>
                    <a:pt x="235" y="473"/>
                  </a:cubicBezTo>
                  <a:cubicBezTo>
                    <a:pt x="230" y="461"/>
                    <a:pt x="272" y="436"/>
                    <a:pt x="268" y="425"/>
                  </a:cubicBezTo>
                  <a:cubicBezTo>
                    <a:pt x="264" y="414"/>
                    <a:pt x="218" y="414"/>
                    <a:pt x="211" y="404"/>
                  </a:cubicBezTo>
                  <a:cubicBezTo>
                    <a:pt x="204" y="394"/>
                    <a:pt x="229" y="376"/>
                    <a:pt x="226" y="365"/>
                  </a:cubicBezTo>
                  <a:cubicBezTo>
                    <a:pt x="223" y="354"/>
                    <a:pt x="196" y="343"/>
                    <a:pt x="190" y="335"/>
                  </a:cubicBezTo>
                  <a:cubicBezTo>
                    <a:pt x="184" y="327"/>
                    <a:pt x="192" y="320"/>
                    <a:pt x="187" y="314"/>
                  </a:cubicBezTo>
                  <a:cubicBezTo>
                    <a:pt x="182" y="308"/>
                    <a:pt x="167" y="304"/>
                    <a:pt x="157" y="296"/>
                  </a:cubicBezTo>
                  <a:cubicBezTo>
                    <a:pt x="147" y="288"/>
                    <a:pt x="129" y="276"/>
                    <a:pt x="127" y="266"/>
                  </a:cubicBezTo>
                  <a:cubicBezTo>
                    <a:pt x="125" y="256"/>
                    <a:pt x="144" y="246"/>
                    <a:pt x="148" y="236"/>
                  </a:cubicBezTo>
                  <a:cubicBezTo>
                    <a:pt x="152" y="226"/>
                    <a:pt x="155" y="218"/>
                    <a:pt x="151" y="206"/>
                  </a:cubicBezTo>
                  <a:cubicBezTo>
                    <a:pt x="147" y="194"/>
                    <a:pt x="134" y="178"/>
                    <a:pt x="121" y="164"/>
                  </a:cubicBezTo>
                  <a:cubicBezTo>
                    <a:pt x="108" y="150"/>
                    <a:pt x="78" y="141"/>
                    <a:pt x="73" y="125"/>
                  </a:cubicBezTo>
                  <a:cubicBezTo>
                    <a:pt x="68" y="109"/>
                    <a:pt x="78" y="68"/>
                    <a:pt x="88" y="68"/>
                  </a:cubicBezTo>
                  <a:cubicBezTo>
                    <a:pt x="98" y="68"/>
                    <a:pt x="130" y="125"/>
                    <a:pt x="136" y="128"/>
                  </a:cubicBezTo>
                  <a:cubicBezTo>
                    <a:pt x="142" y="131"/>
                    <a:pt x="132" y="100"/>
                    <a:pt x="127" y="89"/>
                  </a:cubicBezTo>
                  <a:cubicBezTo>
                    <a:pt x="122" y="78"/>
                    <a:pt x="101" y="67"/>
                    <a:pt x="103" y="62"/>
                  </a:cubicBezTo>
                  <a:cubicBezTo>
                    <a:pt x="105" y="57"/>
                    <a:pt x="135" y="61"/>
                    <a:pt x="139" y="56"/>
                  </a:cubicBezTo>
                  <a:cubicBezTo>
                    <a:pt x="143" y="51"/>
                    <a:pt x="126" y="37"/>
                    <a:pt x="127" y="32"/>
                  </a:cubicBezTo>
                  <a:cubicBezTo>
                    <a:pt x="128" y="27"/>
                    <a:pt x="142" y="20"/>
                    <a:pt x="148" y="23"/>
                  </a:cubicBezTo>
                  <a:cubicBezTo>
                    <a:pt x="154" y="26"/>
                    <a:pt x="157" y="45"/>
                    <a:pt x="163" y="50"/>
                  </a:cubicBezTo>
                  <a:cubicBezTo>
                    <a:pt x="169" y="55"/>
                    <a:pt x="186" y="42"/>
                    <a:pt x="187" y="53"/>
                  </a:cubicBezTo>
                  <a:cubicBezTo>
                    <a:pt x="188" y="64"/>
                    <a:pt x="171" y="110"/>
                    <a:pt x="172" y="119"/>
                  </a:cubicBezTo>
                  <a:cubicBezTo>
                    <a:pt x="173" y="128"/>
                    <a:pt x="190" y="112"/>
                    <a:pt x="196" y="107"/>
                  </a:cubicBezTo>
                  <a:cubicBezTo>
                    <a:pt x="202" y="102"/>
                    <a:pt x="203" y="86"/>
                    <a:pt x="211" y="89"/>
                  </a:cubicBezTo>
                  <a:cubicBezTo>
                    <a:pt x="219" y="92"/>
                    <a:pt x="237" y="112"/>
                    <a:pt x="244" y="122"/>
                  </a:cubicBezTo>
                  <a:cubicBezTo>
                    <a:pt x="251" y="132"/>
                    <a:pt x="244" y="144"/>
                    <a:pt x="256" y="149"/>
                  </a:cubicBezTo>
                  <a:cubicBezTo>
                    <a:pt x="268" y="154"/>
                    <a:pt x="307" y="148"/>
                    <a:pt x="319" y="155"/>
                  </a:cubicBezTo>
                  <a:cubicBezTo>
                    <a:pt x="331" y="162"/>
                    <a:pt x="318" y="192"/>
                    <a:pt x="325" y="191"/>
                  </a:cubicBezTo>
                  <a:cubicBezTo>
                    <a:pt x="332" y="190"/>
                    <a:pt x="362" y="160"/>
                    <a:pt x="361" y="152"/>
                  </a:cubicBezTo>
                  <a:cubicBezTo>
                    <a:pt x="360" y="144"/>
                    <a:pt x="336" y="153"/>
                    <a:pt x="319" y="143"/>
                  </a:cubicBezTo>
                  <a:cubicBezTo>
                    <a:pt x="302" y="133"/>
                    <a:pt x="262" y="105"/>
                    <a:pt x="259" y="92"/>
                  </a:cubicBezTo>
                  <a:cubicBezTo>
                    <a:pt x="256" y="79"/>
                    <a:pt x="304" y="69"/>
                    <a:pt x="298" y="62"/>
                  </a:cubicBezTo>
                  <a:cubicBezTo>
                    <a:pt x="292" y="55"/>
                    <a:pt x="226" y="49"/>
                    <a:pt x="220" y="44"/>
                  </a:cubicBezTo>
                  <a:close/>
                </a:path>
              </a:pathLst>
            </a:custGeom>
            <a:gradFill rotWithShape="0">
              <a:gsLst>
                <a:gs pos="0">
                  <a:schemeClr val="accent2"/>
                </a:gs>
                <a:gs pos="100000">
                  <a:schemeClr val="bg2"/>
                </a:gs>
              </a:gsLst>
              <a:lin ang="5400000" scaled="1"/>
            </a:gra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anchor="ctr"/>
            <a:lstStyle/>
            <a:p>
              <a:pPr fontAlgn="base">
                <a:spcBef>
                  <a:spcPct val="0"/>
                </a:spcBef>
                <a:spcAft>
                  <a:spcPct val="0"/>
                </a:spcAft>
              </a:pPr>
              <a:endParaRPr lang="ja-JP" altLang="en-US" smtClean="0">
                <a:solidFill>
                  <a:srgbClr val="2E2E48"/>
                </a:solidFill>
              </a:endParaRPr>
            </a:p>
          </p:txBody>
        </p:sp>
        <p:sp>
          <p:nvSpPr>
            <p:cNvPr id="10" name="Freeform 8"/>
            <p:cNvSpPr>
              <a:spLocks/>
            </p:cNvSpPr>
            <p:nvPr userDrawn="1"/>
          </p:nvSpPr>
          <p:spPr bwMode="ltGray">
            <a:xfrm>
              <a:off x="0" y="2659"/>
              <a:ext cx="5760" cy="1413"/>
            </a:xfrm>
            <a:custGeom>
              <a:avLst/>
              <a:gdLst/>
              <a:ahLst/>
              <a:cxnLst>
                <a:cxn ang="0">
                  <a:pos x="0" y="230"/>
                </a:cxn>
                <a:cxn ang="0">
                  <a:pos x="702" y="104"/>
                </a:cxn>
                <a:cxn ang="0">
                  <a:pos x="1144" y="0"/>
                </a:cxn>
                <a:cxn ang="0">
                  <a:pos x="1461" y="50"/>
                </a:cxn>
                <a:cxn ang="0">
                  <a:pos x="1720" y="75"/>
                </a:cxn>
                <a:cxn ang="0">
                  <a:pos x="2054" y="17"/>
                </a:cxn>
                <a:cxn ang="0">
                  <a:pos x="2296" y="84"/>
                </a:cxn>
                <a:cxn ang="0">
                  <a:pos x="3423" y="117"/>
                </a:cxn>
                <a:cxn ang="0">
                  <a:pos x="3823" y="25"/>
                </a:cxn>
                <a:cxn ang="0">
                  <a:pos x="3982" y="75"/>
                </a:cxn>
                <a:cxn ang="0">
                  <a:pos x="4082" y="117"/>
                </a:cxn>
                <a:cxn ang="0">
                  <a:pos x="4726" y="135"/>
                </a:cxn>
                <a:cxn ang="0">
                  <a:pos x="4979" y="112"/>
                </a:cxn>
                <a:cxn ang="0">
                  <a:pos x="5397" y="222"/>
                </a:cxn>
                <a:cxn ang="0">
                  <a:pos x="5760" y="206"/>
                </a:cxn>
                <a:cxn ang="0">
                  <a:pos x="5760" y="1224"/>
                </a:cxn>
                <a:cxn ang="0">
                  <a:pos x="0" y="1224"/>
                </a:cxn>
                <a:cxn ang="0">
                  <a:pos x="0" y="230"/>
                </a:cxn>
              </a:cxnLst>
              <a:rect l="0" t="0" r="r" b="b"/>
              <a:pathLst>
                <a:path w="5760" h="1224">
                  <a:moveTo>
                    <a:pt x="0" y="230"/>
                  </a:moveTo>
                  <a:lnTo>
                    <a:pt x="702" y="104"/>
                  </a:lnTo>
                  <a:lnTo>
                    <a:pt x="1144" y="0"/>
                  </a:lnTo>
                  <a:lnTo>
                    <a:pt x="1461" y="50"/>
                  </a:lnTo>
                  <a:lnTo>
                    <a:pt x="1720" y="75"/>
                  </a:lnTo>
                  <a:lnTo>
                    <a:pt x="2054" y="17"/>
                  </a:lnTo>
                  <a:cubicBezTo>
                    <a:pt x="2054" y="17"/>
                    <a:pt x="2068" y="67"/>
                    <a:pt x="2296" y="84"/>
                  </a:cubicBezTo>
                  <a:cubicBezTo>
                    <a:pt x="2579" y="384"/>
                    <a:pt x="3089" y="242"/>
                    <a:pt x="3423" y="117"/>
                  </a:cubicBezTo>
                  <a:cubicBezTo>
                    <a:pt x="3556" y="59"/>
                    <a:pt x="3656" y="33"/>
                    <a:pt x="3823" y="25"/>
                  </a:cubicBezTo>
                  <a:cubicBezTo>
                    <a:pt x="3917" y="13"/>
                    <a:pt x="3832" y="57"/>
                    <a:pt x="3982" y="75"/>
                  </a:cubicBezTo>
                  <a:cubicBezTo>
                    <a:pt x="4025" y="90"/>
                    <a:pt x="3958" y="107"/>
                    <a:pt x="4082" y="117"/>
                  </a:cubicBezTo>
                  <a:cubicBezTo>
                    <a:pt x="4206" y="127"/>
                    <a:pt x="4577" y="136"/>
                    <a:pt x="4726" y="135"/>
                  </a:cubicBezTo>
                  <a:lnTo>
                    <a:pt x="4979" y="112"/>
                  </a:lnTo>
                  <a:lnTo>
                    <a:pt x="5397" y="222"/>
                  </a:lnTo>
                  <a:lnTo>
                    <a:pt x="5760" y="206"/>
                  </a:lnTo>
                  <a:lnTo>
                    <a:pt x="5760" y="1224"/>
                  </a:lnTo>
                  <a:lnTo>
                    <a:pt x="0" y="1224"/>
                  </a:lnTo>
                  <a:lnTo>
                    <a:pt x="0" y="230"/>
                  </a:lnTo>
                  <a:close/>
                </a:path>
              </a:pathLst>
            </a:custGeom>
            <a:gradFill rotWithShape="0">
              <a:gsLst>
                <a:gs pos="0">
                  <a:schemeClr val="bg2">
                    <a:gamma/>
                    <a:shade val="69804"/>
                    <a:invGamma/>
                  </a:schemeClr>
                </a:gs>
                <a:gs pos="100000">
                  <a:schemeClr val="bg2"/>
                </a:gs>
              </a:gsLst>
              <a:lin ang="5400000" scaled="1"/>
            </a:gradFill>
            <a:ln w="9525" cap="flat" cmpd="sng">
              <a:noFill/>
              <a:prstDash val="solid"/>
              <a:round/>
              <a:headEnd type="none" w="med" len="med"/>
              <a:tailEnd type="none" w="med" len="med"/>
            </a:ln>
            <a:effectLst/>
          </p:spPr>
          <p:txBody>
            <a:bodyPr wrap="none" anchor="ctr"/>
            <a:lstStyle/>
            <a:p>
              <a:pPr fontAlgn="base">
                <a:spcBef>
                  <a:spcPct val="0"/>
                </a:spcBef>
                <a:spcAft>
                  <a:spcPct val="0"/>
                </a:spcAft>
                <a:defRPr/>
              </a:pPr>
              <a:endParaRPr lang="ja-JP" altLang="en-US">
                <a:solidFill>
                  <a:srgbClr val="2E2E48"/>
                </a:solidFill>
              </a:endParaRPr>
            </a:p>
          </p:txBody>
        </p:sp>
        <p:sp>
          <p:nvSpPr>
            <p:cNvPr id="11" name="Freeform 9"/>
            <p:cNvSpPr>
              <a:spLocks/>
            </p:cNvSpPr>
            <p:nvPr userDrawn="1"/>
          </p:nvSpPr>
          <p:spPr bwMode="ltGray">
            <a:xfrm>
              <a:off x="0" y="3138"/>
              <a:ext cx="5760" cy="1186"/>
            </a:xfrm>
            <a:custGeom>
              <a:avLst/>
              <a:gdLst/>
              <a:ahLst/>
              <a:cxnLst>
                <a:cxn ang="0">
                  <a:pos x="0" y="1027"/>
                </a:cxn>
                <a:cxn ang="0">
                  <a:pos x="5760" y="1027"/>
                </a:cxn>
                <a:cxn ang="0">
                  <a:pos x="5760" y="409"/>
                </a:cxn>
                <a:cxn ang="0">
                  <a:pos x="4658" y="401"/>
                </a:cxn>
                <a:cxn ang="0">
                  <a:pos x="3948" y="309"/>
                </a:cxn>
                <a:cxn ang="0">
                  <a:pos x="2905" y="351"/>
                </a:cxn>
                <a:cxn ang="0">
                  <a:pos x="1419" y="175"/>
                </a:cxn>
                <a:cxn ang="0">
                  <a:pos x="659" y="84"/>
                </a:cxn>
                <a:cxn ang="0">
                  <a:pos x="0" y="0"/>
                </a:cxn>
                <a:cxn ang="0">
                  <a:pos x="0" y="1027"/>
                </a:cxn>
              </a:cxnLst>
              <a:rect l="0" t="0" r="r" b="b"/>
              <a:pathLst>
                <a:path w="5760" h="1027">
                  <a:moveTo>
                    <a:pt x="0" y="1027"/>
                  </a:moveTo>
                  <a:lnTo>
                    <a:pt x="5760" y="1027"/>
                  </a:lnTo>
                  <a:lnTo>
                    <a:pt x="5760" y="409"/>
                  </a:lnTo>
                  <a:cubicBezTo>
                    <a:pt x="5576" y="305"/>
                    <a:pt x="4960" y="418"/>
                    <a:pt x="4658" y="401"/>
                  </a:cubicBezTo>
                  <a:cubicBezTo>
                    <a:pt x="4356" y="384"/>
                    <a:pt x="4240" y="317"/>
                    <a:pt x="3948" y="309"/>
                  </a:cubicBezTo>
                  <a:cubicBezTo>
                    <a:pt x="3656" y="301"/>
                    <a:pt x="3326" y="373"/>
                    <a:pt x="2905" y="351"/>
                  </a:cubicBezTo>
                  <a:cubicBezTo>
                    <a:pt x="2404" y="342"/>
                    <a:pt x="1978" y="192"/>
                    <a:pt x="1419" y="175"/>
                  </a:cubicBezTo>
                  <a:cubicBezTo>
                    <a:pt x="1045" y="130"/>
                    <a:pt x="918" y="167"/>
                    <a:pt x="659" y="84"/>
                  </a:cubicBezTo>
                  <a:cubicBezTo>
                    <a:pt x="342" y="75"/>
                    <a:pt x="150" y="17"/>
                    <a:pt x="0" y="0"/>
                  </a:cubicBezTo>
                  <a:cubicBezTo>
                    <a:pt x="0" y="513"/>
                    <a:pt x="0" y="1027"/>
                    <a:pt x="0" y="1027"/>
                  </a:cubicBezTo>
                  <a:close/>
                </a:path>
              </a:pathLst>
            </a:custGeom>
            <a:gradFill rotWithShape="0">
              <a:gsLst>
                <a:gs pos="0">
                  <a:schemeClr val="bg2">
                    <a:gamma/>
                    <a:shade val="69804"/>
                    <a:invGamma/>
                  </a:schemeClr>
                </a:gs>
                <a:gs pos="100000">
                  <a:schemeClr val="bg2"/>
                </a:gs>
              </a:gsLst>
              <a:lin ang="5400000" scaled="1"/>
            </a:gradFill>
            <a:ln w="9525" cap="flat" cmpd="sng">
              <a:noFill/>
              <a:prstDash val="solid"/>
              <a:round/>
              <a:headEnd type="none" w="med" len="med"/>
              <a:tailEnd type="none" w="med" len="med"/>
            </a:ln>
            <a:effectLst/>
          </p:spPr>
          <p:txBody>
            <a:bodyPr wrap="none" anchor="ctr"/>
            <a:lstStyle/>
            <a:p>
              <a:pPr fontAlgn="base">
                <a:spcBef>
                  <a:spcPct val="0"/>
                </a:spcBef>
                <a:spcAft>
                  <a:spcPct val="0"/>
                </a:spcAft>
                <a:defRPr/>
              </a:pPr>
              <a:endParaRPr lang="ja-JP" altLang="en-US">
                <a:solidFill>
                  <a:srgbClr val="2E2E48"/>
                </a:solidFill>
              </a:endParaRPr>
            </a:p>
          </p:txBody>
        </p:sp>
      </p:grpSp>
      <p:sp>
        <p:nvSpPr>
          <p:cNvPr id="5130" name="Rectangle 10"/>
          <p:cNvSpPr>
            <a:spLocks noGrp="1" noChangeArrowheads="1"/>
          </p:cNvSpPr>
          <p:nvPr>
            <p:ph type="ctrTitle"/>
          </p:nvPr>
        </p:nvSpPr>
        <p:spPr>
          <a:xfrm>
            <a:off x="673100" y="1236663"/>
            <a:ext cx="7772400" cy="1143000"/>
          </a:xfrm>
        </p:spPr>
        <p:txBody>
          <a:bodyPr/>
          <a:lstStyle>
            <a:lvl1pPr>
              <a:defRPr/>
            </a:lvl1pPr>
          </a:lstStyle>
          <a:p>
            <a:r>
              <a:rPr lang="ja-JP" altLang="en-US"/>
              <a:t>マスタ タイトルの書式設定</a:t>
            </a:r>
          </a:p>
        </p:txBody>
      </p:sp>
      <p:sp>
        <p:nvSpPr>
          <p:cNvPr id="5131" name="Rectangle 11"/>
          <p:cNvSpPr>
            <a:spLocks noGrp="1" noChangeArrowheads="1"/>
          </p:cNvSpPr>
          <p:nvPr>
            <p:ph type="subTitle" idx="1"/>
          </p:nvPr>
        </p:nvSpPr>
        <p:spPr>
          <a:xfrm>
            <a:off x="1681163" y="3403600"/>
            <a:ext cx="5781675" cy="2581275"/>
          </a:xfrm>
        </p:spPr>
        <p:txBody>
          <a:bodyPr anchor="ctr"/>
          <a:lstStyle>
            <a:lvl1pPr marL="0" indent="0" algn="ctr">
              <a:buFont typeface="Wingdings" pitchFamily="2" charset="2"/>
              <a:buNone/>
              <a:defRPr/>
            </a:lvl1pPr>
          </a:lstStyle>
          <a:p>
            <a:r>
              <a:rPr lang="ja-JP" altLang="en-US"/>
              <a:t>マスタ サブタイトルの書式設定</a:t>
            </a:r>
          </a:p>
        </p:txBody>
      </p:sp>
      <p:sp>
        <p:nvSpPr>
          <p:cNvPr id="12" name="Rectangle 12"/>
          <p:cNvSpPr>
            <a:spLocks noGrp="1" noChangeArrowheads="1"/>
          </p:cNvSpPr>
          <p:nvPr>
            <p:ph type="dt" sz="half" idx="10"/>
          </p:nvPr>
        </p:nvSpPr>
        <p:spPr/>
        <p:txBody>
          <a:bodyPr/>
          <a:lstStyle>
            <a:lvl1pPr>
              <a:defRPr/>
            </a:lvl1pPr>
          </a:lstStyle>
          <a:p>
            <a:pPr>
              <a:defRPr/>
            </a:pPr>
            <a:endParaRPr lang="en-US" altLang="ja-JP">
              <a:solidFill>
                <a:srgbClr val="2E2E48"/>
              </a:solidFill>
            </a:endParaRPr>
          </a:p>
        </p:txBody>
      </p:sp>
      <p:sp>
        <p:nvSpPr>
          <p:cNvPr id="13" name="Rectangle 13"/>
          <p:cNvSpPr>
            <a:spLocks noGrp="1" noChangeArrowheads="1"/>
          </p:cNvSpPr>
          <p:nvPr>
            <p:ph type="ftr" sz="quarter" idx="11"/>
          </p:nvPr>
        </p:nvSpPr>
        <p:spPr/>
        <p:txBody>
          <a:bodyPr/>
          <a:lstStyle>
            <a:lvl1pPr>
              <a:defRPr/>
            </a:lvl1pPr>
          </a:lstStyle>
          <a:p>
            <a:pPr>
              <a:defRPr/>
            </a:pPr>
            <a:endParaRPr lang="en-US" altLang="ja-JP">
              <a:solidFill>
                <a:srgbClr val="2E2E48"/>
              </a:solidFill>
            </a:endParaRPr>
          </a:p>
        </p:txBody>
      </p:sp>
      <p:sp>
        <p:nvSpPr>
          <p:cNvPr id="14" name="Rectangle 14"/>
          <p:cNvSpPr>
            <a:spLocks noGrp="1" noChangeArrowheads="1"/>
          </p:cNvSpPr>
          <p:nvPr>
            <p:ph type="sldNum" sz="quarter" idx="12"/>
          </p:nvPr>
        </p:nvSpPr>
        <p:spPr/>
        <p:txBody>
          <a:bodyPr/>
          <a:lstStyle>
            <a:lvl1pPr>
              <a:defRPr/>
            </a:lvl1pPr>
          </a:lstStyle>
          <a:p>
            <a:pPr>
              <a:defRPr/>
            </a:pPr>
            <a:fld id="{48D349D1-81DF-48EE-976A-8C0790F1A685}" type="slidenum">
              <a:rPr lang="en-US" altLang="ja-JP">
                <a:solidFill>
                  <a:srgbClr val="2E2E48"/>
                </a:solidFill>
              </a:rPr>
              <a:pPr>
                <a:defRPr/>
              </a:pPr>
              <a:t>‹#›</a:t>
            </a:fld>
            <a:endParaRPr lang="en-US" altLang="ja-JP">
              <a:solidFill>
                <a:srgbClr val="2E2E48"/>
              </a:solidFill>
            </a:endParaRPr>
          </a:p>
        </p:txBody>
      </p:sp>
    </p:spTree>
    <p:extLst>
      <p:ext uri="{BB962C8B-B14F-4D97-AF65-F5344CB8AC3E}">
        <p14:creationId xmlns:p14="http://schemas.microsoft.com/office/powerpoint/2010/main" val="27459242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12"/>
          <p:cNvSpPr>
            <a:spLocks noGrp="1" noChangeArrowheads="1"/>
          </p:cNvSpPr>
          <p:nvPr>
            <p:ph type="dt" sz="half" idx="10"/>
          </p:nvPr>
        </p:nvSpPr>
        <p:spPr>
          <a:ln/>
        </p:spPr>
        <p:txBody>
          <a:bodyPr/>
          <a:lstStyle>
            <a:lvl1pPr>
              <a:defRPr/>
            </a:lvl1pPr>
          </a:lstStyle>
          <a:p>
            <a:pPr>
              <a:defRPr/>
            </a:pPr>
            <a:endParaRPr lang="en-US" altLang="ja-JP">
              <a:solidFill>
                <a:srgbClr val="2E2E48"/>
              </a:solidFill>
            </a:endParaRPr>
          </a:p>
        </p:txBody>
      </p:sp>
      <p:sp>
        <p:nvSpPr>
          <p:cNvPr id="5" name="Rectangle 13"/>
          <p:cNvSpPr>
            <a:spLocks noGrp="1" noChangeArrowheads="1"/>
          </p:cNvSpPr>
          <p:nvPr>
            <p:ph type="ftr" sz="quarter" idx="11"/>
          </p:nvPr>
        </p:nvSpPr>
        <p:spPr>
          <a:ln/>
        </p:spPr>
        <p:txBody>
          <a:bodyPr/>
          <a:lstStyle>
            <a:lvl1pPr>
              <a:defRPr/>
            </a:lvl1pPr>
          </a:lstStyle>
          <a:p>
            <a:pPr>
              <a:defRPr/>
            </a:pPr>
            <a:endParaRPr lang="en-US" altLang="ja-JP">
              <a:solidFill>
                <a:srgbClr val="2E2E48"/>
              </a:solidFill>
            </a:endParaRPr>
          </a:p>
        </p:txBody>
      </p:sp>
      <p:sp>
        <p:nvSpPr>
          <p:cNvPr id="6" name="Rectangle 14"/>
          <p:cNvSpPr>
            <a:spLocks noGrp="1" noChangeArrowheads="1"/>
          </p:cNvSpPr>
          <p:nvPr>
            <p:ph type="sldNum" sz="quarter" idx="12"/>
          </p:nvPr>
        </p:nvSpPr>
        <p:spPr>
          <a:ln/>
        </p:spPr>
        <p:txBody>
          <a:bodyPr/>
          <a:lstStyle>
            <a:lvl1pPr>
              <a:defRPr/>
            </a:lvl1pPr>
          </a:lstStyle>
          <a:p>
            <a:pPr>
              <a:defRPr/>
            </a:pPr>
            <a:fld id="{61D676F2-E833-4B8E-A51F-F07481E0586B}" type="slidenum">
              <a:rPr lang="en-US" altLang="ja-JP">
                <a:solidFill>
                  <a:srgbClr val="2E2E48"/>
                </a:solidFill>
              </a:rPr>
              <a:pPr>
                <a:defRPr/>
              </a:pPr>
              <a:t>‹#›</a:t>
            </a:fld>
            <a:endParaRPr lang="en-US" altLang="ja-JP">
              <a:solidFill>
                <a:srgbClr val="2E2E48"/>
              </a:solidFill>
            </a:endParaRPr>
          </a:p>
        </p:txBody>
      </p:sp>
    </p:spTree>
    <p:extLst>
      <p:ext uri="{BB962C8B-B14F-4D97-AF65-F5344CB8AC3E}">
        <p14:creationId xmlns:p14="http://schemas.microsoft.com/office/powerpoint/2010/main" val="5448067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12"/>
          <p:cNvSpPr>
            <a:spLocks noGrp="1" noChangeArrowheads="1"/>
          </p:cNvSpPr>
          <p:nvPr>
            <p:ph type="dt" sz="half" idx="10"/>
          </p:nvPr>
        </p:nvSpPr>
        <p:spPr>
          <a:ln/>
        </p:spPr>
        <p:txBody>
          <a:bodyPr/>
          <a:lstStyle>
            <a:lvl1pPr>
              <a:defRPr/>
            </a:lvl1pPr>
          </a:lstStyle>
          <a:p>
            <a:pPr>
              <a:defRPr/>
            </a:pPr>
            <a:endParaRPr lang="en-US" altLang="ja-JP">
              <a:solidFill>
                <a:srgbClr val="2E2E48"/>
              </a:solidFill>
            </a:endParaRPr>
          </a:p>
        </p:txBody>
      </p:sp>
      <p:sp>
        <p:nvSpPr>
          <p:cNvPr id="5" name="Rectangle 13"/>
          <p:cNvSpPr>
            <a:spLocks noGrp="1" noChangeArrowheads="1"/>
          </p:cNvSpPr>
          <p:nvPr>
            <p:ph type="ftr" sz="quarter" idx="11"/>
          </p:nvPr>
        </p:nvSpPr>
        <p:spPr>
          <a:ln/>
        </p:spPr>
        <p:txBody>
          <a:bodyPr/>
          <a:lstStyle>
            <a:lvl1pPr>
              <a:defRPr/>
            </a:lvl1pPr>
          </a:lstStyle>
          <a:p>
            <a:pPr>
              <a:defRPr/>
            </a:pPr>
            <a:endParaRPr lang="en-US" altLang="ja-JP">
              <a:solidFill>
                <a:srgbClr val="2E2E48"/>
              </a:solidFill>
            </a:endParaRPr>
          </a:p>
        </p:txBody>
      </p:sp>
      <p:sp>
        <p:nvSpPr>
          <p:cNvPr id="6" name="Rectangle 14"/>
          <p:cNvSpPr>
            <a:spLocks noGrp="1" noChangeArrowheads="1"/>
          </p:cNvSpPr>
          <p:nvPr>
            <p:ph type="sldNum" sz="quarter" idx="12"/>
          </p:nvPr>
        </p:nvSpPr>
        <p:spPr>
          <a:ln/>
        </p:spPr>
        <p:txBody>
          <a:bodyPr/>
          <a:lstStyle>
            <a:lvl1pPr>
              <a:defRPr/>
            </a:lvl1pPr>
          </a:lstStyle>
          <a:p>
            <a:pPr>
              <a:defRPr/>
            </a:pPr>
            <a:fld id="{508234F0-5E24-420C-A40D-D3127501BB29}" type="slidenum">
              <a:rPr lang="en-US" altLang="ja-JP">
                <a:solidFill>
                  <a:srgbClr val="2E2E48"/>
                </a:solidFill>
              </a:rPr>
              <a:pPr>
                <a:defRPr/>
              </a:pPr>
              <a:t>‹#›</a:t>
            </a:fld>
            <a:endParaRPr lang="en-US" altLang="ja-JP">
              <a:solidFill>
                <a:srgbClr val="2E2E48"/>
              </a:solidFill>
            </a:endParaRPr>
          </a:p>
        </p:txBody>
      </p:sp>
    </p:spTree>
    <p:extLst>
      <p:ext uri="{BB962C8B-B14F-4D97-AF65-F5344CB8AC3E}">
        <p14:creationId xmlns:p14="http://schemas.microsoft.com/office/powerpoint/2010/main" val="1391130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12"/>
          <p:cNvSpPr>
            <a:spLocks noGrp="1" noChangeArrowheads="1"/>
          </p:cNvSpPr>
          <p:nvPr>
            <p:ph type="dt" sz="half" idx="10"/>
          </p:nvPr>
        </p:nvSpPr>
        <p:spPr>
          <a:ln/>
        </p:spPr>
        <p:txBody>
          <a:bodyPr/>
          <a:lstStyle>
            <a:lvl1pPr>
              <a:defRPr/>
            </a:lvl1pPr>
          </a:lstStyle>
          <a:p>
            <a:pPr>
              <a:defRPr/>
            </a:pPr>
            <a:endParaRPr lang="en-US" altLang="ja-JP">
              <a:solidFill>
                <a:srgbClr val="2E2E48"/>
              </a:solidFill>
            </a:endParaRPr>
          </a:p>
        </p:txBody>
      </p:sp>
      <p:sp>
        <p:nvSpPr>
          <p:cNvPr id="6" name="Rectangle 13"/>
          <p:cNvSpPr>
            <a:spLocks noGrp="1" noChangeArrowheads="1"/>
          </p:cNvSpPr>
          <p:nvPr>
            <p:ph type="ftr" sz="quarter" idx="11"/>
          </p:nvPr>
        </p:nvSpPr>
        <p:spPr>
          <a:ln/>
        </p:spPr>
        <p:txBody>
          <a:bodyPr/>
          <a:lstStyle>
            <a:lvl1pPr>
              <a:defRPr/>
            </a:lvl1pPr>
          </a:lstStyle>
          <a:p>
            <a:pPr>
              <a:defRPr/>
            </a:pPr>
            <a:endParaRPr lang="en-US" altLang="ja-JP">
              <a:solidFill>
                <a:srgbClr val="2E2E48"/>
              </a:solidFill>
            </a:endParaRPr>
          </a:p>
        </p:txBody>
      </p:sp>
      <p:sp>
        <p:nvSpPr>
          <p:cNvPr id="7" name="Rectangle 14"/>
          <p:cNvSpPr>
            <a:spLocks noGrp="1" noChangeArrowheads="1"/>
          </p:cNvSpPr>
          <p:nvPr>
            <p:ph type="sldNum" sz="quarter" idx="12"/>
          </p:nvPr>
        </p:nvSpPr>
        <p:spPr>
          <a:ln/>
        </p:spPr>
        <p:txBody>
          <a:bodyPr/>
          <a:lstStyle>
            <a:lvl1pPr>
              <a:defRPr/>
            </a:lvl1pPr>
          </a:lstStyle>
          <a:p>
            <a:pPr>
              <a:defRPr/>
            </a:pPr>
            <a:fld id="{AD907442-AB9F-40B6-8B1D-E358C3B017D8}" type="slidenum">
              <a:rPr lang="en-US" altLang="ja-JP">
                <a:solidFill>
                  <a:srgbClr val="2E2E48"/>
                </a:solidFill>
              </a:rPr>
              <a:pPr>
                <a:defRPr/>
              </a:pPr>
              <a:t>‹#›</a:t>
            </a:fld>
            <a:endParaRPr lang="en-US" altLang="ja-JP">
              <a:solidFill>
                <a:srgbClr val="2E2E48"/>
              </a:solidFill>
            </a:endParaRPr>
          </a:p>
        </p:txBody>
      </p:sp>
    </p:spTree>
    <p:extLst>
      <p:ext uri="{BB962C8B-B14F-4D97-AF65-F5344CB8AC3E}">
        <p14:creationId xmlns:p14="http://schemas.microsoft.com/office/powerpoint/2010/main" val="24718116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12"/>
          <p:cNvSpPr>
            <a:spLocks noGrp="1" noChangeArrowheads="1"/>
          </p:cNvSpPr>
          <p:nvPr>
            <p:ph type="dt" sz="half" idx="10"/>
          </p:nvPr>
        </p:nvSpPr>
        <p:spPr>
          <a:ln/>
        </p:spPr>
        <p:txBody>
          <a:bodyPr/>
          <a:lstStyle>
            <a:lvl1pPr>
              <a:defRPr/>
            </a:lvl1pPr>
          </a:lstStyle>
          <a:p>
            <a:pPr>
              <a:defRPr/>
            </a:pPr>
            <a:endParaRPr lang="en-US" altLang="ja-JP">
              <a:solidFill>
                <a:srgbClr val="2E2E48"/>
              </a:solidFill>
            </a:endParaRPr>
          </a:p>
        </p:txBody>
      </p:sp>
      <p:sp>
        <p:nvSpPr>
          <p:cNvPr id="8" name="Rectangle 13"/>
          <p:cNvSpPr>
            <a:spLocks noGrp="1" noChangeArrowheads="1"/>
          </p:cNvSpPr>
          <p:nvPr>
            <p:ph type="ftr" sz="quarter" idx="11"/>
          </p:nvPr>
        </p:nvSpPr>
        <p:spPr>
          <a:ln/>
        </p:spPr>
        <p:txBody>
          <a:bodyPr/>
          <a:lstStyle>
            <a:lvl1pPr>
              <a:defRPr/>
            </a:lvl1pPr>
          </a:lstStyle>
          <a:p>
            <a:pPr>
              <a:defRPr/>
            </a:pPr>
            <a:endParaRPr lang="en-US" altLang="ja-JP">
              <a:solidFill>
                <a:srgbClr val="2E2E48"/>
              </a:solidFill>
            </a:endParaRPr>
          </a:p>
        </p:txBody>
      </p:sp>
      <p:sp>
        <p:nvSpPr>
          <p:cNvPr id="9" name="Rectangle 14"/>
          <p:cNvSpPr>
            <a:spLocks noGrp="1" noChangeArrowheads="1"/>
          </p:cNvSpPr>
          <p:nvPr>
            <p:ph type="sldNum" sz="quarter" idx="12"/>
          </p:nvPr>
        </p:nvSpPr>
        <p:spPr>
          <a:ln/>
        </p:spPr>
        <p:txBody>
          <a:bodyPr/>
          <a:lstStyle>
            <a:lvl1pPr>
              <a:defRPr/>
            </a:lvl1pPr>
          </a:lstStyle>
          <a:p>
            <a:pPr>
              <a:defRPr/>
            </a:pPr>
            <a:fld id="{ADA01068-5A5C-47FC-8518-8F854C055122}" type="slidenum">
              <a:rPr lang="en-US" altLang="ja-JP">
                <a:solidFill>
                  <a:srgbClr val="2E2E48"/>
                </a:solidFill>
              </a:rPr>
              <a:pPr>
                <a:defRPr/>
              </a:pPr>
              <a:t>‹#›</a:t>
            </a:fld>
            <a:endParaRPr lang="en-US" altLang="ja-JP">
              <a:solidFill>
                <a:srgbClr val="2E2E48"/>
              </a:solidFill>
            </a:endParaRPr>
          </a:p>
        </p:txBody>
      </p:sp>
    </p:spTree>
    <p:extLst>
      <p:ext uri="{BB962C8B-B14F-4D97-AF65-F5344CB8AC3E}">
        <p14:creationId xmlns:p14="http://schemas.microsoft.com/office/powerpoint/2010/main" val="6243647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12"/>
          <p:cNvSpPr>
            <a:spLocks noGrp="1" noChangeArrowheads="1"/>
          </p:cNvSpPr>
          <p:nvPr>
            <p:ph type="dt" sz="half" idx="10"/>
          </p:nvPr>
        </p:nvSpPr>
        <p:spPr>
          <a:ln/>
        </p:spPr>
        <p:txBody>
          <a:bodyPr/>
          <a:lstStyle>
            <a:lvl1pPr>
              <a:defRPr/>
            </a:lvl1pPr>
          </a:lstStyle>
          <a:p>
            <a:pPr>
              <a:defRPr/>
            </a:pPr>
            <a:endParaRPr lang="en-US" altLang="ja-JP">
              <a:solidFill>
                <a:srgbClr val="2E2E48"/>
              </a:solidFill>
            </a:endParaRPr>
          </a:p>
        </p:txBody>
      </p:sp>
      <p:sp>
        <p:nvSpPr>
          <p:cNvPr id="4" name="Rectangle 13"/>
          <p:cNvSpPr>
            <a:spLocks noGrp="1" noChangeArrowheads="1"/>
          </p:cNvSpPr>
          <p:nvPr>
            <p:ph type="ftr" sz="quarter" idx="11"/>
          </p:nvPr>
        </p:nvSpPr>
        <p:spPr>
          <a:ln/>
        </p:spPr>
        <p:txBody>
          <a:bodyPr/>
          <a:lstStyle>
            <a:lvl1pPr>
              <a:defRPr/>
            </a:lvl1pPr>
          </a:lstStyle>
          <a:p>
            <a:pPr>
              <a:defRPr/>
            </a:pPr>
            <a:endParaRPr lang="en-US" altLang="ja-JP">
              <a:solidFill>
                <a:srgbClr val="2E2E48"/>
              </a:solidFill>
            </a:endParaRPr>
          </a:p>
        </p:txBody>
      </p:sp>
      <p:sp>
        <p:nvSpPr>
          <p:cNvPr id="5" name="Rectangle 14"/>
          <p:cNvSpPr>
            <a:spLocks noGrp="1" noChangeArrowheads="1"/>
          </p:cNvSpPr>
          <p:nvPr>
            <p:ph type="sldNum" sz="quarter" idx="12"/>
          </p:nvPr>
        </p:nvSpPr>
        <p:spPr>
          <a:ln/>
        </p:spPr>
        <p:txBody>
          <a:bodyPr/>
          <a:lstStyle>
            <a:lvl1pPr>
              <a:defRPr/>
            </a:lvl1pPr>
          </a:lstStyle>
          <a:p>
            <a:pPr>
              <a:defRPr/>
            </a:pPr>
            <a:fld id="{8FBB56A0-6F07-48F7-9027-F6498B4BC552}" type="slidenum">
              <a:rPr lang="en-US" altLang="ja-JP">
                <a:solidFill>
                  <a:srgbClr val="2E2E48"/>
                </a:solidFill>
              </a:rPr>
              <a:pPr>
                <a:defRPr/>
              </a:pPr>
              <a:t>‹#›</a:t>
            </a:fld>
            <a:endParaRPr lang="en-US" altLang="ja-JP">
              <a:solidFill>
                <a:srgbClr val="2E2E48"/>
              </a:solidFill>
            </a:endParaRPr>
          </a:p>
        </p:txBody>
      </p:sp>
    </p:spTree>
    <p:extLst>
      <p:ext uri="{BB962C8B-B14F-4D97-AF65-F5344CB8AC3E}">
        <p14:creationId xmlns:p14="http://schemas.microsoft.com/office/powerpoint/2010/main" val="26061613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12"/>
          <p:cNvSpPr>
            <a:spLocks noGrp="1" noChangeArrowheads="1"/>
          </p:cNvSpPr>
          <p:nvPr>
            <p:ph type="dt" sz="half" idx="10"/>
          </p:nvPr>
        </p:nvSpPr>
        <p:spPr>
          <a:ln/>
        </p:spPr>
        <p:txBody>
          <a:bodyPr/>
          <a:lstStyle>
            <a:lvl1pPr>
              <a:defRPr/>
            </a:lvl1pPr>
          </a:lstStyle>
          <a:p>
            <a:pPr>
              <a:defRPr/>
            </a:pPr>
            <a:endParaRPr lang="en-US" altLang="ja-JP">
              <a:solidFill>
                <a:srgbClr val="2E2E48"/>
              </a:solidFill>
            </a:endParaRPr>
          </a:p>
        </p:txBody>
      </p:sp>
      <p:sp>
        <p:nvSpPr>
          <p:cNvPr id="3" name="Rectangle 13"/>
          <p:cNvSpPr>
            <a:spLocks noGrp="1" noChangeArrowheads="1"/>
          </p:cNvSpPr>
          <p:nvPr>
            <p:ph type="ftr" sz="quarter" idx="11"/>
          </p:nvPr>
        </p:nvSpPr>
        <p:spPr>
          <a:ln/>
        </p:spPr>
        <p:txBody>
          <a:bodyPr/>
          <a:lstStyle>
            <a:lvl1pPr>
              <a:defRPr/>
            </a:lvl1pPr>
          </a:lstStyle>
          <a:p>
            <a:pPr>
              <a:defRPr/>
            </a:pPr>
            <a:endParaRPr lang="en-US" altLang="ja-JP">
              <a:solidFill>
                <a:srgbClr val="2E2E48"/>
              </a:solidFill>
            </a:endParaRPr>
          </a:p>
        </p:txBody>
      </p:sp>
      <p:sp>
        <p:nvSpPr>
          <p:cNvPr id="4" name="Rectangle 14"/>
          <p:cNvSpPr>
            <a:spLocks noGrp="1" noChangeArrowheads="1"/>
          </p:cNvSpPr>
          <p:nvPr>
            <p:ph type="sldNum" sz="quarter" idx="12"/>
          </p:nvPr>
        </p:nvSpPr>
        <p:spPr>
          <a:ln/>
        </p:spPr>
        <p:txBody>
          <a:bodyPr/>
          <a:lstStyle>
            <a:lvl1pPr>
              <a:defRPr/>
            </a:lvl1pPr>
          </a:lstStyle>
          <a:p>
            <a:pPr>
              <a:defRPr/>
            </a:pPr>
            <a:fld id="{8D037D52-4C77-4A2A-9CF8-00E0C50B01A9}" type="slidenum">
              <a:rPr lang="en-US" altLang="ja-JP">
                <a:solidFill>
                  <a:srgbClr val="2E2E48"/>
                </a:solidFill>
              </a:rPr>
              <a:pPr>
                <a:defRPr/>
              </a:pPr>
              <a:t>‹#›</a:t>
            </a:fld>
            <a:endParaRPr lang="en-US" altLang="ja-JP">
              <a:solidFill>
                <a:srgbClr val="2E2E48"/>
              </a:solidFill>
            </a:endParaRPr>
          </a:p>
        </p:txBody>
      </p:sp>
    </p:spTree>
    <p:extLst>
      <p:ext uri="{BB962C8B-B14F-4D97-AF65-F5344CB8AC3E}">
        <p14:creationId xmlns:p14="http://schemas.microsoft.com/office/powerpoint/2010/main" val="21568066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12"/>
          <p:cNvSpPr>
            <a:spLocks noGrp="1" noChangeArrowheads="1"/>
          </p:cNvSpPr>
          <p:nvPr>
            <p:ph type="dt" sz="half" idx="10"/>
          </p:nvPr>
        </p:nvSpPr>
        <p:spPr>
          <a:ln/>
        </p:spPr>
        <p:txBody>
          <a:bodyPr/>
          <a:lstStyle>
            <a:lvl1pPr>
              <a:defRPr/>
            </a:lvl1pPr>
          </a:lstStyle>
          <a:p>
            <a:pPr>
              <a:defRPr/>
            </a:pPr>
            <a:endParaRPr lang="en-US" altLang="ja-JP">
              <a:solidFill>
                <a:srgbClr val="2E2E48"/>
              </a:solidFill>
            </a:endParaRPr>
          </a:p>
        </p:txBody>
      </p:sp>
      <p:sp>
        <p:nvSpPr>
          <p:cNvPr id="6" name="Rectangle 13"/>
          <p:cNvSpPr>
            <a:spLocks noGrp="1" noChangeArrowheads="1"/>
          </p:cNvSpPr>
          <p:nvPr>
            <p:ph type="ftr" sz="quarter" idx="11"/>
          </p:nvPr>
        </p:nvSpPr>
        <p:spPr>
          <a:ln/>
        </p:spPr>
        <p:txBody>
          <a:bodyPr/>
          <a:lstStyle>
            <a:lvl1pPr>
              <a:defRPr/>
            </a:lvl1pPr>
          </a:lstStyle>
          <a:p>
            <a:pPr>
              <a:defRPr/>
            </a:pPr>
            <a:endParaRPr lang="en-US" altLang="ja-JP">
              <a:solidFill>
                <a:srgbClr val="2E2E48"/>
              </a:solidFill>
            </a:endParaRPr>
          </a:p>
        </p:txBody>
      </p:sp>
      <p:sp>
        <p:nvSpPr>
          <p:cNvPr id="7" name="Rectangle 14"/>
          <p:cNvSpPr>
            <a:spLocks noGrp="1" noChangeArrowheads="1"/>
          </p:cNvSpPr>
          <p:nvPr>
            <p:ph type="sldNum" sz="quarter" idx="12"/>
          </p:nvPr>
        </p:nvSpPr>
        <p:spPr>
          <a:ln/>
        </p:spPr>
        <p:txBody>
          <a:bodyPr/>
          <a:lstStyle>
            <a:lvl1pPr>
              <a:defRPr/>
            </a:lvl1pPr>
          </a:lstStyle>
          <a:p>
            <a:pPr>
              <a:defRPr/>
            </a:pPr>
            <a:fld id="{A93E9A0D-989E-43F8-9DAB-53AEA29BC4BA}" type="slidenum">
              <a:rPr lang="en-US" altLang="ja-JP">
                <a:solidFill>
                  <a:srgbClr val="2E2E48"/>
                </a:solidFill>
              </a:rPr>
              <a:pPr>
                <a:defRPr/>
              </a:pPr>
              <a:t>‹#›</a:t>
            </a:fld>
            <a:endParaRPr lang="en-US" altLang="ja-JP">
              <a:solidFill>
                <a:srgbClr val="2E2E48"/>
              </a:solidFill>
            </a:endParaRPr>
          </a:p>
        </p:txBody>
      </p:sp>
    </p:spTree>
    <p:extLst>
      <p:ext uri="{BB962C8B-B14F-4D97-AF65-F5344CB8AC3E}">
        <p14:creationId xmlns:p14="http://schemas.microsoft.com/office/powerpoint/2010/main" val="22071044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pPr>
              <a:defRPr/>
            </a:pPr>
            <a:fld id="{B283B597-F455-4B43-AFFB-5286D21FF37C}" type="datetimeFigureOut">
              <a:rPr lang="ja-JP" altLang="en-US">
                <a:solidFill>
                  <a:prstClr val="black">
                    <a:tint val="75000"/>
                  </a:prstClr>
                </a:solidFill>
              </a:rPr>
              <a:pPr>
                <a:defRPr/>
              </a:pPr>
              <a:t>2013/3/18</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lvl1pPr>
              <a:defRPr/>
            </a:lvl1pPr>
          </a:lstStyle>
          <a:p>
            <a:pPr>
              <a:defRPr/>
            </a:pPr>
            <a:fld id="{D2318EA5-4576-4C0C-A77B-5227B7D4A43A}" type="slidenum">
              <a:rPr lang="ja-JP" altLang="en-US">
                <a:solidFill>
                  <a:prstClr val="black">
                    <a:tint val="75000"/>
                  </a:prstClr>
                </a:solidFill>
              </a:rPr>
              <a:pPr>
                <a:defRPr/>
              </a:pPr>
              <a:t>‹#›</a:t>
            </a:fld>
            <a:endParaRPr lang="ja-JP" altLang="en-US">
              <a:solidFill>
                <a:prstClr val="black">
                  <a:tint val="75000"/>
                </a:prstClr>
              </a:solidFill>
            </a:endParaRPr>
          </a:p>
        </p:txBody>
      </p:sp>
    </p:spTree>
    <p:extLst>
      <p:ext uri="{BB962C8B-B14F-4D97-AF65-F5344CB8AC3E}">
        <p14:creationId xmlns:p14="http://schemas.microsoft.com/office/powerpoint/2010/main" val="298335502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12"/>
          <p:cNvSpPr>
            <a:spLocks noGrp="1" noChangeArrowheads="1"/>
          </p:cNvSpPr>
          <p:nvPr>
            <p:ph type="dt" sz="half" idx="10"/>
          </p:nvPr>
        </p:nvSpPr>
        <p:spPr>
          <a:ln/>
        </p:spPr>
        <p:txBody>
          <a:bodyPr/>
          <a:lstStyle>
            <a:lvl1pPr>
              <a:defRPr/>
            </a:lvl1pPr>
          </a:lstStyle>
          <a:p>
            <a:pPr>
              <a:defRPr/>
            </a:pPr>
            <a:endParaRPr lang="en-US" altLang="ja-JP">
              <a:solidFill>
                <a:srgbClr val="2E2E48"/>
              </a:solidFill>
            </a:endParaRPr>
          </a:p>
        </p:txBody>
      </p:sp>
      <p:sp>
        <p:nvSpPr>
          <p:cNvPr id="6" name="Rectangle 13"/>
          <p:cNvSpPr>
            <a:spLocks noGrp="1" noChangeArrowheads="1"/>
          </p:cNvSpPr>
          <p:nvPr>
            <p:ph type="ftr" sz="quarter" idx="11"/>
          </p:nvPr>
        </p:nvSpPr>
        <p:spPr>
          <a:ln/>
        </p:spPr>
        <p:txBody>
          <a:bodyPr/>
          <a:lstStyle>
            <a:lvl1pPr>
              <a:defRPr/>
            </a:lvl1pPr>
          </a:lstStyle>
          <a:p>
            <a:pPr>
              <a:defRPr/>
            </a:pPr>
            <a:endParaRPr lang="en-US" altLang="ja-JP">
              <a:solidFill>
                <a:srgbClr val="2E2E48"/>
              </a:solidFill>
            </a:endParaRPr>
          </a:p>
        </p:txBody>
      </p:sp>
      <p:sp>
        <p:nvSpPr>
          <p:cNvPr id="7" name="Rectangle 14"/>
          <p:cNvSpPr>
            <a:spLocks noGrp="1" noChangeArrowheads="1"/>
          </p:cNvSpPr>
          <p:nvPr>
            <p:ph type="sldNum" sz="quarter" idx="12"/>
          </p:nvPr>
        </p:nvSpPr>
        <p:spPr>
          <a:ln/>
        </p:spPr>
        <p:txBody>
          <a:bodyPr/>
          <a:lstStyle>
            <a:lvl1pPr>
              <a:defRPr/>
            </a:lvl1pPr>
          </a:lstStyle>
          <a:p>
            <a:pPr>
              <a:defRPr/>
            </a:pPr>
            <a:fld id="{5B90F311-80D3-417C-981B-BE89CF8C766A}" type="slidenum">
              <a:rPr lang="en-US" altLang="ja-JP">
                <a:solidFill>
                  <a:srgbClr val="2E2E48"/>
                </a:solidFill>
              </a:rPr>
              <a:pPr>
                <a:defRPr/>
              </a:pPr>
              <a:t>‹#›</a:t>
            </a:fld>
            <a:endParaRPr lang="en-US" altLang="ja-JP">
              <a:solidFill>
                <a:srgbClr val="2E2E48"/>
              </a:solidFill>
            </a:endParaRPr>
          </a:p>
        </p:txBody>
      </p:sp>
    </p:spTree>
    <p:extLst>
      <p:ext uri="{BB962C8B-B14F-4D97-AF65-F5344CB8AC3E}">
        <p14:creationId xmlns:p14="http://schemas.microsoft.com/office/powerpoint/2010/main" val="39641848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12"/>
          <p:cNvSpPr>
            <a:spLocks noGrp="1" noChangeArrowheads="1"/>
          </p:cNvSpPr>
          <p:nvPr>
            <p:ph type="dt" sz="half" idx="10"/>
          </p:nvPr>
        </p:nvSpPr>
        <p:spPr>
          <a:ln/>
        </p:spPr>
        <p:txBody>
          <a:bodyPr/>
          <a:lstStyle>
            <a:lvl1pPr>
              <a:defRPr/>
            </a:lvl1pPr>
          </a:lstStyle>
          <a:p>
            <a:pPr>
              <a:defRPr/>
            </a:pPr>
            <a:endParaRPr lang="en-US" altLang="ja-JP">
              <a:solidFill>
                <a:srgbClr val="2E2E48"/>
              </a:solidFill>
            </a:endParaRPr>
          </a:p>
        </p:txBody>
      </p:sp>
      <p:sp>
        <p:nvSpPr>
          <p:cNvPr id="5" name="Rectangle 13"/>
          <p:cNvSpPr>
            <a:spLocks noGrp="1" noChangeArrowheads="1"/>
          </p:cNvSpPr>
          <p:nvPr>
            <p:ph type="ftr" sz="quarter" idx="11"/>
          </p:nvPr>
        </p:nvSpPr>
        <p:spPr>
          <a:ln/>
        </p:spPr>
        <p:txBody>
          <a:bodyPr/>
          <a:lstStyle>
            <a:lvl1pPr>
              <a:defRPr/>
            </a:lvl1pPr>
          </a:lstStyle>
          <a:p>
            <a:pPr>
              <a:defRPr/>
            </a:pPr>
            <a:endParaRPr lang="en-US" altLang="ja-JP">
              <a:solidFill>
                <a:srgbClr val="2E2E48"/>
              </a:solidFill>
            </a:endParaRPr>
          </a:p>
        </p:txBody>
      </p:sp>
      <p:sp>
        <p:nvSpPr>
          <p:cNvPr id="6" name="Rectangle 14"/>
          <p:cNvSpPr>
            <a:spLocks noGrp="1" noChangeArrowheads="1"/>
          </p:cNvSpPr>
          <p:nvPr>
            <p:ph type="sldNum" sz="quarter" idx="12"/>
          </p:nvPr>
        </p:nvSpPr>
        <p:spPr>
          <a:ln/>
        </p:spPr>
        <p:txBody>
          <a:bodyPr/>
          <a:lstStyle>
            <a:lvl1pPr>
              <a:defRPr/>
            </a:lvl1pPr>
          </a:lstStyle>
          <a:p>
            <a:pPr>
              <a:defRPr/>
            </a:pPr>
            <a:fld id="{2FCA3727-233C-4177-90C8-12DA6A6805F4}" type="slidenum">
              <a:rPr lang="en-US" altLang="ja-JP">
                <a:solidFill>
                  <a:srgbClr val="2E2E48"/>
                </a:solidFill>
              </a:rPr>
              <a:pPr>
                <a:defRPr/>
              </a:pPr>
              <a:t>‹#›</a:t>
            </a:fld>
            <a:endParaRPr lang="en-US" altLang="ja-JP">
              <a:solidFill>
                <a:srgbClr val="2E2E48"/>
              </a:solidFill>
            </a:endParaRPr>
          </a:p>
        </p:txBody>
      </p:sp>
    </p:spTree>
    <p:extLst>
      <p:ext uri="{BB962C8B-B14F-4D97-AF65-F5344CB8AC3E}">
        <p14:creationId xmlns:p14="http://schemas.microsoft.com/office/powerpoint/2010/main" val="40100675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9400"/>
            <a:ext cx="2057400" cy="5816600"/>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9400"/>
            <a:ext cx="6019800" cy="5816600"/>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12"/>
          <p:cNvSpPr>
            <a:spLocks noGrp="1" noChangeArrowheads="1"/>
          </p:cNvSpPr>
          <p:nvPr>
            <p:ph type="dt" sz="half" idx="10"/>
          </p:nvPr>
        </p:nvSpPr>
        <p:spPr>
          <a:ln/>
        </p:spPr>
        <p:txBody>
          <a:bodyPr/>
          <a:lstStyle>
            <a:lvl1pPr>
              <a:defRPr/>
            </a:lvl1pPr>
          </a:lstStyle>
          <a:p>
            <a:pPr>
              <a:defRPr/>
            </a:pPr>
            <a:endParaRPr lang="en-US" altLang="ja-JP">
              <a:solidFill>
                <a:srgbClr val="2E2E48"/>
              </a:solidFill>
            </a:endParaRPr>
          </a:p>
        </p:txBody>
      </p:sp>
      <p:sp>
        <p:nvSpPr>
          <p:cNvPr id="5" name="Rectangle 13"/>
          <p:cNvSpPr>
            <a:spLocks noGrp="1" noChangeArrowheads="1"/>
          </p:cNvSpPr>
          <p:nvPr>
            <p:ph type="ftr" sz="quarter" idx="11"/>
          </p:nvPr>
        </p:nvSpPr>
        <p:spPr>
          <a:ln/>
        </p:spPr>
        <p:txBody>
          <a:bodyPr/>
          <a:lstStyle>
            <a:lvl1pPr>
              <a:defRPr/>
            </a:lvl1pPr>
          </a:lstStyle>
          <a:p>
            <a:pPr>
              <a:defRPr/>
            </a:pPr>
            <a:endParaRPr lang="en-US" altLang="ja-JP">
              <a:solidFill>
                <a:srgbClr val="2E2E48"/>
              </a:solidFill>
            </a:endParaRPr>
          </a:p>
        </p:txBody>
      </p:sp>
      <p:sp>
        <p:nvSpPr>
          <p:cNvPr id="6" name="Rectangle 14"/>
          <p:cNvSpPr>
            <a:spLocks noGrp="1" noChangeArrowheads="1"/>
          </p:cNvSpPr>
          <p:nvPr>
            <p:ph type="sldNum" sz="quarter" idx="12"/>
          </p:nvPr>
        </p:nvSpPr>
        <p:spPr>
          <a:ln/>
        </p:spPr>
        <p:txBody>
          <a:bodyPr/>
          <a:lstStyle>
            <a:lvl1pPr>
              <a:defRPr/>
            </a:lvl1pPr>
          </a:lstStyle>
          <a:p>
            <a:pPr>
              <a:defRPr/>
            </a:pPr>
            <a:fld id="{A35E0512-F84D-4781-B6B3-CAA4037183B2}" type="slidenum">
              <a:rPr lang="en-US" altLang="ja-JP">
                <a:solidFill>
                  <a:srgbClr val="2E2E48"/>
                </a:solidFill>
              </a:rPr>
              <a:pPr>
                <a:defRPr/>
              </a:pPr>
              <a:t>‹#›</a:t>
            </a:fld>
            <a:endParaRPr lang="en-US" altLang="ja-JP">
              <a:solidFill>
                <a:srgbClr val="2E2E48"/>
              </a:solidFill>
            </a:endParaRPr>
          </a:p>
        </p:txBody>
      </p:sp>
    </p:spTree>
    <p:extLst>
      <p:ext uri="{BB962C8B-B14F-4D97-AF65-F5344CB8AC3E}">
        <p14:creationId xmlns:p14="http://schemas.microsoft.com/office/powerpoint/2010/main" val="193496074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ja-JP" altLang="en-US"/>
          </a:p>
        </p:txBody>
      </p:sp>
      <p:sp>
        <p:nvSpPr>
          <p:cNvPr id="4" name="日付プレースホルダー 3"/>
          <p:cNvSpPr>
            <a:spLocks noGrp="1"/>
          </p:cNvSpPr>
          <p:nvPr>
            <p:ph type="dt" sz="half" idx="10"/>
          </p:nvPr>
        </p:nvSpPr>
        <p:spPr/>
        <p:txBody>
          <a:bodyPr/>
          <a:lstStyle>
            <a:lvl1pPr fontAlgn="base">
              <a:spcBef>
                <a:spcPct val="0"/>
              </a:spcBef>
              <a:spcAft>
                <a:spcPct val="0"/>
              </a:spcAft>
              <a:defRPr>
                <a:latin typeface="Times New Roman" pitchFamily="18" charset="0"/>
                <a:ea typeface="ＭＳ Ｐゴシック" pitchFamily="50" charset="-128"/>
              </a:defRPr>
            </a:lvl1pPr>
          </a:lstStyle>
          <a:p>
            <a:pPr>
              <a:defRPr/>
            </a:pPr>
            <a:fld id="{0B2F7744-858D-4955-B4BC-0C9BAB576893}" type="datetimeFigureOut">
              <a:rPr lang="ja-JP" altLang="en-US"/>
              <a:pPr>
                <a:defRPr/>
              </a:pPr>
              <a:t>2013/3/18</a:t>
            </a:fld>
            <a:endParaRPr lang="ja-JP" altLang="en-US"/>
          </a:p>
        </p:txBody>
      </p:sp>
      <p:sp>
        <p:nvSpPr>
          <p:cNvPr id="5" name="フッター プレースホルダー 4"/>
          <p:cNvSpPr>
            <a:spLocks noGrp="1"/>
          </p:cNvSpPr>
          <p:nvPr>
            <p:ph type="ftr" sz="quarter" idx="11"/>
          </p:nvPr>
        </p:nvSpPr>
        <p:spPr/>
        <p:txBody>
          <a:bodyPr/>
          <a:lstStyle>
            <a:lvl1pPr fontAlgn="base">
              <a:spcBef>
                <a:spcPct val="0"/>
              </a:spcBef>
              <a:spcAft>
                <a:spcPct val="0"/>
              </a:spcAft>
              <a:defRPr>
                <a:latin typeface="Times New Roman" pitchFamily="18" charset="0"/>
                <a:ea typeface="ＭＳ Ｐゴシック" pitchFamily="50" charset="-128"/>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fontAlgn="base">
              <a:spcBef>
                <a:spcPct val="0"/>
              </a:spcBef>
              <a:spcAft>
                <a:spcPct val="0"/>
              </a:spcAft>
              <a:defRPr>
                <a:latin typeface="Times New Roman" pitchFamily="18" charset="0"/>
                <a:ea typeface="ＭＳ Ｐゴシック" pitchFamily="50" charset="-128"/>
              </a:defRPr>
            </a:lvl1pPr>
          </a:lstStyle>
          <a:p>
            <a:pPr>
              <a:defRPr/>
            </a:pPr>
            <a:fld id="{6BCAA46B-841E-443C-8278-C0E3B2CCF039}" type="slidenum">
              <a:rPr lang="ja-JP" altLang="en-US"/>
              <a:pPr>
                <a:defRPr/>
              </a:pPr>
              <a:t>‹#›</a:t>
            </a:fld>
            <a:endParaRPr lang="ja-JP" altLang="en-US"/>
          </a:p>
        </p:txBody>
      </p:sp>
    </p:spTree>
    <p:extLst>
      <p:ext uri="{BB962C8B-B14F-4D97-AF65-F5344CB8AC3E}">
        <p14:creationId xmlns:p14="http://schemas.microsoft.com/office/powerpoint/2010/main" val="124559689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fontAlgn="base">
              <a:spcBef>
                <a:spcPct val="0"/>
              </a:spcBef>
              <a:spcAft>
                <a:spcPct val="0"/>
              </a:spcAft>
              <a:defRPr>
                <a:latin typeface="Times New Roman" pitchFamily="18" charset="0"/>
                <a:ea typeface="ＭＳ Ｐゴシック" pitchFamily="50" charset="-128"/>
              </a:defRPr>
            </a:lvl1pPr>
          </a:lstStyle>
          <a:p>
            <a:pPr>
              <a:defRPr/>
            </a:pPr>
            <a:fld id="{A7FDDED0-01DA-423B-B732-2D8C5FE87466}" type="datetimeFigureOut">
              <a:rPr lang="ja-JP" altLang="en-US"/>
              <a:pPr>
                <a:defRPr/>
              </a:pPr>
              <a:t>2013/3/18</a:t>
            </a:fld>
            <a:endParaRPr lang="ja-JP" altLang="en-US"/>
          </a:p>
        </p:txBody>
      </p:sp>
      <p:sp>
        <p:nvSpPr>
          <p:cNvPr id="5" name="フッター プレースホルダー 4"/>
          <p:cNvSpPr>
            <a:spLocks noGrp="1"/>
          </p:cNvSpPr>
          <p:nvPr>
            <p:ph type="ftr" sz="quarter" idx="11"/>
          </p:nvPr>
        </p:nvSpPr>
        <p:spPr/>
        <p:txBody>
          <a:bodyPr/>
          <a:lstStyle>
            <a:lvl1pPr fontAlgn="base">
              <a:spcBef>
                <a:spcPct val="0"/>
              </a:spcBef>
              <a:spcAft>
                <a:spcPct val="0"/>
              </a:spcAft>
              <a:defRPr>
                <a:latin typeface="Times New Roman" pitchFamily="18" charset="0"/>
                <a:ea typeface="ＭＳ Ｐゴシック" pitchFamily="50" charset="-128"/>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fontAlgn="base">
              <a:spcBef>
                <a:spcPct val="0"/>
              </a:spcBef>
              <a:spcAft>
                <a:spcPct val="0"/>
              </a:spcAft>
              <a:defRPr>
                <a:latin typeface="Times New Roman" pitchFamily="18" charset="0"/>
                <a:ea typeface="ＭＳ Ｐゴシック" pitchFamily="50" charset="-128"/>
              </a:defRPr>
            </a:lvl1pPr>
          </a:lstStyle>
          <a:p>
            <a:pPr>
              <a:defRPr/>
            </a:pPr>
            <a:fld id="{361911A4-F74C-46DA-A49F-66A822F7CE57}" type="slidenum">
              <a:rPr lang="ja-JP" altLang="en-US"/>
              <a:pPr>
                <a:defRPr/>
              </a:pPr>
              <a:t>‹#›</a:t>
            </a:fld>
            <a:endParaRPr lang="ja-JP" altLang="en-US"/>
          </a:p>
        </p:txBody>
      </p:sp>
    </p:spTree>
    <p:extLst>
      <p:ext uri="{BB962C8B-B14F-4D97-AF65-F5344CB8AC3E}">
        <p14:creationId xmlns:p14="http://schemas.microsoft.com/office/powerpoint/2010/main" val="31739611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日付プレースホルダー 3"/>
          <p:cNvSpPr>
            <a:spLocks noGrp="1"/>
          </p:cNvSpPr>
          <p:nvPr>
            <p:ph type="dt" sz="half" idx="10"/>
          </p:nvPr>
        </p:nvSpPr>
        <p:spPr/>
        <p:txBody>
          <a:bodyPr/>
          <a:lstStyle>
            <a:lvl1pPr fontAlgn="base">
              <a:spcBef>
                <a:spcPct val="0"/>
              </a:spcBef>
              <a:spcAft>
                <a:spcPct val="0"/>
              </a:spcAft>
              <a:defRPr>
                <a:latin typeface="Times New Roman" pitchFamily="18" charset="0"/>
                <a:ea typeface="ＭＳ Ｐゴシック" pitchFamily="50" charset="-128"/>
              </a:defRPr>
            </a:lvl1pPr>
          </a:lstStyle>
          <a:p>
            <a:pPr>
              <a:defRPr/>
            </a:pPr>
            <a:fld id="{531063B9-1B72-49B9-B7F3-FA5DAF384E4B}" type="datetimeFigureOut">
              <a:rPr lang="ja-JP" altLang="en-US"/>
              <a:pPr>
                <a:defRPr/>
              </a:pPr>
              <a:t>2013/3/18</a:t>
            </a:fld>
            <a:endParaRPr lang="ja-JP" altLang="en-US"/>
          </a:p>
        </p:txBody>
      </p:sp>
      <p:sp>
        <p:nvSpPr>
          <p:cNvPr id="5" name="フッター プレースホルダー 4"/>
          <p:cNvSpPr>
            <a:spLocks noGrp="1"/>
          </p:cNvSpPr>
          <p:nvPr>
            <p:ph type="ftr" sz="quarter" idx="11"/>
          </p:nvPr>
        </p:nvSpPr>
        <p:spPr/>
        <p:txBody>
          <a:bodyPr/>
          <a:lstStyle>
            <a:lvl1pPr fontAlgn="base">
              <a:spcBef>
                <a:spcPct val="0"/>
              </a:spcBef>
              <a:spcAft>
                <a:spcPct val="0"/>
              </a:spcAft>
              <a:defRPr>
                <a:latin typeface="Times New Roman" pitchFamily="18" charset="0"/>
                <a:ea typeface="ＭＳ Ｐゴシック" pitchFamily="50" charset="-128"/>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fontAlgn="base">
              <a:spcBef>
                <a:spcPct val="0"/>
              </a:spcBef>
              <a:spcAft>
                <a:spcPct val="0"/>
              </a:spcAft>
              <a:defRPr>
                <a:latin typeface="Times New Roman" pitchFamily="18" charset="0"/>
                <a:ea typeface="ＭＳ Ｐゴシック" pitchFamily="50" charset="-128"/>
              </a:defRPr>
            </a:lvl1pPr>
          </a:lstStyle>
          <a:p>
            <a:pPr>
              <a:defRPr/>
            </a:pPr>
            <a:fld id="{BB76FF2C-236D-4545-B708-7157CA1C704F}" type="slidenum">
              <a:rPr lang="ja-JP" altLang="en-US"/>
              <a:pPr>
                <a:defRPr/>
              </a:pPr>
              <a:t>‹#›</a:t>
            </a:fld>
            <a:endParaRPr lang="ja-JP" altLang="en-US"/>
          </a:p>
        </p:txBody>
      </p:sp>
    </p:spTree>
    <p:extLst>
      <p:ext uri="{BB962C8B-B14F-4D97-AF65-F5344CB8AC3E}">
        <p14:creationId xmlns:p14="http://schemas.microsoft.com/office/powerpoint/2010/main" val="29436619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ー 4"/>
          <p:cNvSpPr>
            <a:spLocks noGrp="1"/>
          </p:cNvSpPr>
          <p:nvPr>
            <p:ph type="dt" sz="half" idx="10"/>
          </p:nvPr>
        </p:nvSpPr>
        <p:spPr/>
        <p:txBody>
          <a:bodyPr/>
          <a:lstStyle>
            <a:lvl1pPr fontAlgn="base">
              <a:spcBef>
                <a:spcPct val="0"/>
              </a:spcBef>
              <a:spcAft>
                <a:spcPct val="0"/>
              </a:spcAft>
              <a:defRPr>
                <a:latin typeface="Times New Roman" pitchFamily="18" charset="0"/>
                <a:ea typeface="ＭＳ Ｐゴシック" pitchFamily="50" charset="-128"/>
              </a:defRPr>
            </a:lvl1pPr>
          </a:lstStyle>
          <a:p>
            <a:pPr>
              <a:defRPr/>
            </a:pPr>
            <a:fld id="{EC31C4E1-36A3-4EBF-8288-040FEED6C2B4}" type="datetimeFigureOut">
              <a:rPr lang="ja-JP" altLang="en-US"/>
              <a:pPr>
                <a:defRPr/>
              </a:pPr>
              <a:t>2013/3/18</a:t>
            </a:fld>
            <a:endParaRPr lang="ja-JP" altLang="en-US"/>
          </a:p>
        </p:txBody>
      </p:sp>
      <p:sp>
        <p:nvSpPr>
          <p:cNvPr id="6" name="フッター プレースホルダー 5"/>
          <p:cNvSpPr>
            <a:spLocks noGrp="1"/>
          </p:cNvSpPr>
          <p:nvPr>
            <p:ph type="ftr" sz="quarter" idx="11"/>
          </p:nvPr>
        </p:nvSpPr>
        <p:spPr/>
        <p:txBody>
          <a:bodyPr/>
          <a:lstStyle>
            <a:lvl1pPr fontAlgn="base">
              <a:spcBef>
                <a:spcPct val="0"/>
              </a:spcBef>
              <a:spcAft>
                <a:spcPct val="0"/>
              </a:spcAft>
              <a:defRPr>
                <a:latin typeface="Times New Roman" pitchFamily="18" charset="0"/>
                <a:ea typeface="ＭＳ Ｐゴシック" pitchFamily="50" charset="-128"/>
              </a:defRPr>
            </a:lvl1pPr>
          </a:lstStyle>
          <a:p>
            <a:pPr>
              <a:defRPr/>
            </a:pPr>
            <a:endParaRPr lang="ja-JP" altLang="en-US"/>
          </a:p>
        </p:txBody>
      </p:sp>
      <p:sp>
        <p:nvSpPr>
          <p:cNvPr id="7" name="スライド番号プレースホルダー 6"/>
          <p:cNvSpPr>
            <a:spLocks noGrp="1"/>
          </p:cNvSpPr>
          <p:nvPr>
            <p:ph type="sldNum" sz="quarter" idx="12"/>
          </p:nvPr>
        </p:nvSpPr>
        <p:spPr/>
        <p:txBody>
          <a:bodyPr/>
          <a:lstStyle>
            <a:lvl1pPr fontAlgn="base">
              <a:spcBef>
                <a:spcPct val="0"/>
              </a:spcBef>
              <a:spcAft>
                <a:spcPct val="0"/>
              </a:spcAft>
              <a:defRPr>
                <a:latin typeface="Times New Roman" pitchFamily="18" charset="0"/>
                <a:ea typeface="ＭＳ Ｐゴシック" pitchFamily="50" charset="-128"/>
              </a:defRPr>
            </a:lvl1pPr>
          </a:lstStyle>
          <a:p>
            <a:pPr>
              <a:defRPr/>
            </a:pPr>
            <a:fld id="{412A90EA-6A8B-404A-886F-79901E6404D8}" type="slidenum">
              <a:rPr lang="ja-JP" altLang="en-US"/>
              <a:pPr>
                <a:defRPr/>
              </a:pPr>
              <a:t>‹#›</a:t>
            </a:fld>
            <a:endParaRPr lang="ja-JP" altLang="en-US"/>
          </a:p>
        </p:txBody>
      </p:sp>
    </p:spTree>
    <p:extLst>
      <p:ext uri="{BB962C8B-B14F-4D97-AF65-F5344CB8AC3E}">
        <p14:creationId xmlns:p14="http://schemas.microsoft.com/office/powerpoint/2010/main" val="25063132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ー 6"/>
          <p:cNvSpPr>
            <a:spLocks noGrp="1"/>
          </p:cNvSpPr>
          <p:nvPr>
            <p:ph type="dt" sz="half" idx="10"/>
          </p:nvPr>
        </p:nvSpPr>
        <p:spPr/>
        <p:txBody>
          <a:bodyPr/>
          <a:lstStyle>
            <a:lvl1pPr fontAlgn="base">
              <a:spcBef>
                <a:spcPct val="0"/>
              </a:spcBef>
              <a:spcAft>
                <a:spcPct val="0"/>
              </a:spcAft>
              <a:defRPr>
                <a:latin typeface="Times New Roman" pitchFamily="18" charset="0"/>
                <a:ea typeface="ＭＳ Ｐゴシック" pitchFamily="50" charset="-128"/>
              </a:defRPr>
            </a:lvl1pPr>
          </a:lstStyle>
          <a:p>
            <a:pPr>
              <a:defRPr/>
            </a:pPr>
            <a:fld id="{7C35D6CD-8EE7-4679-BB52-8A19B4EC4A10}" type="datetimeFigureOut">
              <a:rPr lang="ja-JP" altLang="en-US"/>
              <a:pPr>
                <a:defRPr/>
              </a:pPr>
              <a:t>2013/3/18</a:t>
            </a:fld>
            <a:endParaRPr lang="ja-JP" altLang="en-US"/>
          </a:p>
        </p:txBody>
      </p:sp>
      <p:sp>
        <p:nvSpPr>
          <p:cNvPr id="8" name="フッター プレースホルダー 7"/>
          <p:cNvSpPr>
            <a:spLocks noGrp="1"/>
          </p:cNvSpPr>
          <p:nvPr>
            <p:ph type="ftr" sz="quarter" idx="11"/>
          </p:nvPr>
        </p:nvSpPr>
        <p:spPr/>
        <p:txBody>
          <a:bodyPr/>
          <a:lstStyle>
            <a:lvl1pPr fontAlgn="base">
              <a:spcBef>
                <a:spcPct val="0"/>
              </a:spcBef>
              <a:spcAft>
                <a:spcPct val="0"/>
              </a:spcAft>
              <a:defRPr>
                <a:latin typeface="Times New Roman" pitchFamily="18" charset="0"/>
                <a:ea typeface="ＭＳ Ｐゴシック" pitchFamily="50" charset="-128"/>
              </a:defRPr>
            </a:lvl1pPr>
          </a:lstStyle>
          <a:p>
            <a:pPr>
              <a:defRPr/>
            </a:pPr>
            <a:endParaRPr lang="ja-JP" altLang="en-US"/>
          </a:p>
        </p:txBody>
      </p:sp>
      <p:sp>
        <p:nvSpPr>
          <p:cNvPr id="9" name="スライド番号プレースホルダー 8"/>
          <p:cNvSpPr>
            <a:spLocks noGrp="1"/>
          </p:cNvSpPr>
          <p:nvPr>
            <p:ph type="sldNum" sz="quarter" idx="12"/>
          </p:nvPr>
        </p:nvSpPr>
        <p:spPr/>
        <p:txBody>
          <a:bodyPr/>
          <a:lstStyle>
            <a:lvl1pPr fontAlgn="base">
              <a:spcBef>
                <a:spcPct val="0"/>
              </a:spcBef>
              <a:spcAft>
                <a:spcPct val="0"/>
              </a:spcAft>
              <a:defRPr>
                <a:latin typeface="Times New Roman" pitchFamily="18" charset="0"/>
                <a:ea typeface="ＭＳ Ｐゴシック" pitchFamily="50" charset="-128"/>
              </a:defRPr>
            </a:lvl1pPr>
          </a:lstStyle>
          <a:p>
            <a:pPr>
              <a:defRPr/>
            </a:pPr>
            <a:fld id="{5AA4F32A-32C9-4580-B944-6C7D75E6C54D}" type="slidenum">
              <a:rPr lang="ja-JP" altLang="en-US"/>
              <a:pPr>
                <a:defRPr/>
              </a:pPr>
              <a:t>‹#›</a:t>
            </a:fld>
            <a:endParaRPr lang="ja-JP" altLang="en-US"/>
          </a:p>
        </p:txBody>
      </p:sp>
    </p:spTree>
    <p:extLst>
      <p:ext uri="{BB962C8B-B14F-4D97-AF65-F5344CB8AC3E}">
        <p14:creationId xmlns:p14="http://schemas.microsoft.com/office/powerpoint/2010/main" val="180165806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日付プレースホルダー 2"/>
          <p:cNvSpPr>
            <a:spLocks noGrp="1"/>
          </p:cNvSpPr>
          <p:nvPr>
            <p:ph type="dt" sz="half" idx="10"/>
          </p:nvPr>
        </p:nvSpPr>
        <p:spPr/>
        <p:txBody>
          <a:bodyPr/>
          <a:lstStyle>
            <a:lvl1pPr fontAlgn="base">
              <a:spcBef>
                <a:spcPct val="0"/>
              </a:spcBef>
              <a:spcAft>
                <a:spcPct val="0"/>
              </a:spcAft>
              <a:defRPr>
                <a:latin typeface="Times New Roman" pitchFamily="18" charset="0"/>
                <a:ea typeface="ＭＳ Ｐゴシック" pitchFamily="50" charset="-128"/>
              </a:defRPr>
            </a:lvl1pPr>
          </a:lstStyle>
          <a:p>
            <a:pPr>
              <a:defRPr/>
            </a:pPr>
            <a:fld id="{0C8BAE59-DC9A-4076-9BD3-19C68B7E33D2}" type="datetimeFigureOut">
              <a:rPr lang="ja-JP" altLang="en-US"/>
              <a:pPr>
                <a:defRPr/>
              </a:pPr>
              <a:t>2013/3/18</a:t>
            </a:fld>
            <a:endParaRPr lang="ja-JP" altLang="en-US"/>
          </a:p>
        </p:txBody>
      </p:sp>
      <p:sp>
        <p:nvSpPr>
          <p:cNvPr id="4" name="フッター プレースホルダー 3"/>
          <p:cNvSpPr>
            <a:spLocks noGrp="1"/>
          </p:cNvSpPr>
          <p:nvPr>
            <p:ph type="ftr" sz="quarter" idx="11"/>
          </p:nvPr>
        </p:nvSpPr>
        <p:spPr/>
        <p:txBody>
          <a:bodyPr/>
          <a:lstStyle>
            <a:lvl1pPr fontAlgn="base">
              <a:spcBef>
                <a:spcPct val="0"/>
              </a:spcBef>
              <a:spcAft>
                <a:spcPct val="0"/>
              </a:spcAft>
              <a:defRPr>
                <a:latin typeface="Times New Roman" pitchFamily="18" charset="0"/>
                <a:ea typeface="ＭＳ Ｐゴシック" pitchFamily="50" charset="-128"/>
              </a:defRPr>
            </a:lvl1pPr>
          </a:lstStyle>
          <a:p>
            <a:pPr>
              <a:defRPr/>
            </a:pPr>
            <a:endParaRPr lang="ja-JP" altLang="en-US"/>
          </a:p>
        </p:txBody>
      </p:sp>
      <p:sp>
        <p:nvSpPr>
          <p:cNvPr id="5" name="スライド番号プレースホルダー 4"/>
          <p:cNvSpPr>
            <a:spLocks noGrp="1"/>
          </p:cNvSpPr>
          <p:nvPr>
            <p:ph type="sldNum" sz="quarter" idx="12"/>
          </p:nvPr>
        </p:nvSpPr>
        <p:spPr/>
        <p:txBody>
          <a:bodyPr/>
          <a:lstStyle>
            <a:lvl1pPr fontAlgn="base">
              <a:spcBef>
                <a:spcPct val="0"/>
              </a:spcBef>
              <a:spcAft>
                <a:spcPct val="0"/>
              </a:spcAft>
              <a:defRPr>
                <a:latin typeface="Times New Roman" pitchFamily="18" charset="0"/>
                <a:ea typeface="ＭＳ Ｐゴシック" pitchFamily="50" charset="-128"/>
              </a:defRPr>
            </a:lvl1pPr>
          </a:lstStyle>
          <a:p>
            <a:pPr>
              <a:defRPr/>
            </a:pPr>
            <a:fld id="{6EB499EB-5B0F-49D1-BD35-ADA4019C887F}" type="slidenum">
              <a:rPr lang="ja-JP" altLang="en-US"/>
              <a:pPr>
                <a:defRPr/>
              </a:pPr>
              <a:t>‹#›</a:t>
            </a:fld>
            <a:endParaRPr lang="ja-JP" altLang="en-US"/>
          </a:p>
        </p:txBody>
      </p:sp>
    </p:spTree>
    <p:extLst>
      <p:ext uri="{BB962C8B-B14F-4D97-AF65-F5344CB8AC3E}">
        <p14:creationId xmlns:p14="http://schemas.microsoft.com/office/powerpoint/2010/main" val="274230207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fontAlgn="base">
              <a:spcBef>
                <a:spcPct val="0"/>
              </a:spcBef>
              <a:spcAft>
                <a:spcPct val="0"/>
              </a:spcAft>
              <a:defRPr>
                <a:latin typeface="Times New Roman" pitchFamily="18" charset="0"/>
                <a:ea typeface="ＭＳ Ｐゴシック" pitchFamily="50" charset="-128"/>
              </a:defRPr>
            </a:lvl1pPr>
          </a:lstStyle>
          <a:p>
            <a:pPr>
              <a:defRPr/>
            </a:pPr>
            <a:fld id="{E535138C-4357-405E-B0FC-B86FCD58B7CC}" type="datetimeFigureOut">
              <a:rPr lang="ja-JP" altLang="en-US"/>
              <a:pPr>
                <a:defRPr/>
              </a:pPr>
              <a:t>2013/3/18</a:t>
            </a:fld>
            <a:endParaRPr lang="ja-JP" altLang="en-US"/>
          </a:p>
        </p:txBody>
      </p:sp>
      <p:sp>
        <p:nvSpPr>
          <p:cNvPr id="3" name="フッター プレースホルダー 2"/>
          <p:cNvSpPr>
            <a:spLocks noGrp="1"/>
          </p:cNvSpPr>
          <p:nvPr>
            <p:ph type="ftr" sz="quarter" idx="11"/>
          </p:nvPr>
        </p:nvSpPr>
        <p:spPr/>
        <p:txBody>
          <a:bodyPr/>
          <a:lstStyle>
            <a:lvl1pPr fontAlgn="base">
              <a:spcBef>
                <a:spcPct val="0"/>
              </a:spcBef>
              <a:spcAft>
                <a:spcPct val="0"/>
              </a:spcAft>
              <a:defRPr>
                <a:latin typeface="Times New Roman" pitchFamily="18" charset="0"/>
                <a:ea typeface="ＭＳ Ｐゴシック" pitchFamily="50" charset="-128"/>
              </a:defRPr>
            </a:lvl1pPr>
          </a:lstStyle>
          <a:p>
            <a:pPr>
              <a:defRPr/>
            </a:pPr>
            <a:endParaRPr lang="ja-JP" altLang="en-US"/>
          </a:p>
        </p:txBody>
      </p:sp>
      <p:sp>
        <p:nvSpPr>
          <p:cNvPr id="4" name="スライド番号プレースホルダー 3"/>
          <p:cNvSpPr>
            <a:spLocks noGrp="1"/>
          </p:cNvSpPr>
          <p:nvPr>
            <p:ph type="sldNum" sz="quarter" idx="12"/>
          </p:nvPr>
        </p:nvSpPr>
        <p:spPr/>
        <p:txBody>
          <a:bodyPr/>
          <a:lstStyle>
            <a:lvl1pPr fontAlgn="base">
              <a:spcBef>
                <a:spcPct val="0"/>
              </a:spcBef>
              <a:spcAft>
                <a:spcPct val="0"/>
              </a:spcAft>
              <a:defRPr>
                <a:latin typeface="Times New Roman" pitchFamily="18" charset="0"/>
                <a:ea typeface="ＭＳ Ｐゴシック" pitchFamily="50" charset="-128"/>
              </a:defRPr>
            </a:lvl1pPr>
          </a:lstStyle>
          <a:p>
            <a:pPr>
              <a:defRPr/>
            </a:pPr>
            <a:fld id="{574413B1-0990-4D2E-8DAD-6FE56AE5843D}" type="slidenum">
              <a:rPr lang="ja-JP" altLang="en-US"/>
              <a:pPr>
                <a:defRPr/>
              </a:pPr>
              <a:t>‹#›</a:t>
            </a:fld>
            <a:endParaRPr lang="ja-JP" altLang="en-US"/>
          </a:p>
        </p:txBody>
      </p:sp>
    </p:spTree>
    <p:extLst>
      <p:ext uri="{BB962C8B-B14F-4D97-AF65-F5344CB8AC3E}">
        <p14:creationId xmlns:p14="http://schemas.microsoft.com/office/powerpoint/2010/main" val="15161600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日付プレースホルダー 3"/>
          <p:cNvSpPr>
            <a:spLocks noGrp="1"/>
          </p:cNvSpPr>
          <p:nvPr>
            <p:ph type="dt" sz="half" idx="10"/>
          </p:nvPr>
        </p:nvSpPr>
        <p:spPr/>
        <p:txBody>
          <a:bodyPr/>
          <a:lstStyle>
            <a:lvl1pPr>
              <a:defRPr/>
            </a:lvl1pPr>
          </a:lstStyle>
          <a:p>
            <a:pPr>
              <a:defRPr/>
            </a:pPr>
            <a:fld id="{49B9CBDC-2EEA-4FD6-B059-E53DE9BF0843}" type="datetimeFigureOut">
              <a:rPr lang="ja-JP" altLang="en-US">
                <a:solidFill>
                  <a:prstClr val="black">
                    <a:tint val="75000"/>
                  </a:prstClr>
                </a:solidFill>
              </a:rPr>
              <a:pPr>
                <a:defRPr/>
              </a:pPr>
              <a:t>2013/3/18</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lvl1pPr>
              <a:defRPr/>
            </a:lvl1pPr>
          </a:lstStyle>
          <a:p>
            <a:pPr>
              <a:defRPr/>
            </a:pPr>
            <a:fld id="{7957EEC5-6332-4720-81EF-A59920E63A4A}" type="slidenum">
              <a:rPr lang="ja-JP" altLang="en-US">
                <a:solidFill>
                  <a:prstClr val="black">
                    <a:tint val="75000"/>
                  </a:prstClr>
                </a:solidFill>
              </a:rPr>
              <a:pPr>
                <a:defRPr/>
              </a:pPr>
              <a:t>‹#›</a:t>
            </a:fld>
            <a:endParaRPr lang="ja-JP" altLang="en-US">
              <a:solidFill>
                <a:prstClr val="black">
                  <a:tint val="75000"/>
                </a:prstClr>
              </a:solidFill>
            </a:endParaRPr>
          </a:p>
        </p:txBody>
      </p:sp>
    </p:spTree>
    <p:extLst>
      <p:ext uri="{BB962C8B-B14F-4D97-AF65-F5344CB8AC3E}">
        <p14:creationId xmlns:p14="http://schemas.microsoft.com/office/powerpoint/2010/main" val="50420542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fontAlgn="base">
              <a:spcBef>
                <a:spcPct val="0"/>
              </a:spcBef>
              <a:spcAft>
                <a:spcPct val="0"/>
              </a:spcAft>
              <a:defRPr>
                <a:latin typeface="Times New Roman" pitchFamily="18" charset="0"/>
                <a:ea typeface="ＭＳ Ｐゴシック" pitchFamily="50" charset="-128"/>
              </a:defRPr>
            </a:lvl1pPr>
          </a:lstStyle>
          <a:p>
            <a:pPr>
              <a:defRPr/>
            </a:pPr>
            <a:fld id="{2E75B11B-E75D-49AF-B04F-E45F714B5797}" type="datetimeFigureOut">
              <a:rPr lang="ja-JP" altLang="en-US"/>
              <a:pPr>
                <a:defRPr/>
              </a:pPr>
              <a:t>2013/3/18</a:t>
            </a:fld>
            <a:endParaRPr lang="ja-JP" altLang="en-US"/>
          </a:p>
        </p:txBody>
      </p:sp>
      <p:sp>
        <p:nvSpPr>
          <p:cNvPr id="6" name="フッター プレースホルダー 5"/>
          <p:cNvSpPr>
            <a:spLocks noGrp="1"/>
          </p:cNvSpPr>
          <p:nvPr>
            <p:ph type="ftr" sz="quarter" idx="11"/>
          </p:nvPr>
        </p:nvSpPr>
        <p:spPr/>
        <p:txBody>
          <a:bodyPr/>
          <a:lstStyle>
            <a:lvl1pPr fontAlgn="base">
              <a:spcBef>
                <a:spcPct val="0"/>
              </a:spcBef>
              <a:spcAft>
                <a:spcPct val="0"/>
              </a:spcAft>
              <a:defRPr>
                <a:latin typeface="Times New Roman" pitchFamily="18" charset="0"/>
                <a:ea typeface="ＭＳ Ｐゴシック" pitchFamily="50" charset="-128"/>
              </a:defRPr>
            </a:lvl1pPr>
          </a:lstStyle>
          <a:p>
            <a:pPr>
              <a:defRPr/>
            </a:pPr>
            <a:endParaRPr lang="ja-JP" altLang="en-US"/>
          </a:p>
        </p:txBody>
      </p:sp>
      <p:sp>
        <p:nvSpPr>
          <p:cNvPr id="7" name="スライド番号プレースホルダー 6"/>
          <p:cNvSpPr>
            <a:spLocks noGrp="1"/>
          </p:cNvSpPr>
          <p:nvPr>
            <p:ph type="sldNum" sz="quarter" idx="12"/>
          </p:nvPr>
        </p:nvSpPr>
        <p:spPr/>
        <p:txBody>
          <a:bodyPr/>
          <a:lstStyle>
            <a:lvl1pPr fontAlgn="base">
              <a:spcBef>
                <a:spcPct val="0"/>
              </a:spcBef>
              <a:spcAft>
                <a:spcPct val="0"/>
              </a:spcAft>
              <a:defRPr>
                <a:latin typeface="Times New Roman" pitchFamily="18" charset="0"/>
                <a:ea typeface="ＭＳ Ｐゴシック" pitchFamily="50" charset="-128"/>
              </a:defRPr>
            </a:lvl1pPr>
          </a:lstStyle>
          <a:p>
            <a:pPr>
              <a:defRPr/>
            </a:pPr>
            <a:fld id="{398FF991-FED1-4E6A-A16C-F1D54C95CD50}" type="slidenum">
              <a:rPr lang="ja-JP" altLang="en-US"/>
              <a:pPr>
                <a:defRPr/>
              </a:pPr>
              <a:t>‹#›</a:t>
            </a:fld>
            <a:endParaRPr lang="ja-JP" altLang="en-US"/>
          </a:p>
        </p:txBody>
      </p:sp>
    </p:spTree>
    <p:extLst>
      <p:ext uri="{BB962C8B-B14F-4D97-AF65-F5344CB8AC3E}">
        <p14:creationId xmlns:p14="http://schemas.microsoft.com/office/powerpoint/2010/main" val="160900014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fontAlgn="base">
              <a:spcBef>
                <a:spcPct val="0"/>
              </a:spcBef>
              <a:spcAft>
                <a:spcPct val="0"/>
              </a:spcAft>
              <a:defRPr>
                <a:latin typeface="Times New Roman" pitchFamily="18" charset="0"/>
                <a:ea typeface="ＭＳ Ｐゴシック" pitchFamily="50" charset="-128"/>
              </a:defRPr>
            </a:lvl1pPr>
          </a:lstStyle>
          <a:p>
            <a:pPr>
              <a:defRPr/>
            </a:pPr>
            <a:fld id="{AF5D5EE9-B31A-4233-96C1-37366C3217B9}" type="datetimeFigureOut">
              <a:rPr lang="ja-JP" altLang="en-US"/>
              <a:pPr>
                <a:defRPr/>
              </a:pPr>
              <a:t>2013/3/18</a:t>
            </a:fld>
            <a:endParaRPr lang="ja-JP" altLang="en-US"/>
          </a:p>
        </p:txBody>
      </p:sp>
      <p:sp>
        <p:nvSpPr>
          <p:cNvPr id="6" name="フッター プレースホルダー 5"/>
          <p:cNvSpPr>
            <a:spLocks noGrp="1"/>
          </p:cNvSpPr>
          <p:nvPr>
            <p:ph type="ftr" sz="quarter" idx="11"/>
          </p:nvPr>
        </p:nvSpPr>
        <p:spPr/>
        <p:txBody>
          <a:bodyPr/>
          <a:lstStyle>
            <a:lvl1pPr fontAlgn="base">
              <a:spcBef>
                <a:spcPct val="0"/>
              </a:spcBef>
              <a:spcAft>
                <a:spcPct val="0"/>
              </a:spcAft>
              <a:defRPr>
                <a:latin typeface="Times New Roman" pitchFamily="18" charset="0"/>
                <a:ea typeface="ＭＳ Ｐゴシック" pitchFamily="50" charset="-128"/>
              </a:defRPr>
            </a:lvl1pPr>
          </a:lstStyle>
          <a:p>
            <a:pPr>
              <a:defRPr/>
            </a:pPr>
            <a:endParaRPr lang="ja-JP" altLang="en-US"/>
          </a:p>
        </p:txBody>
      </p:sp>
      <p:sp>
        <p:nvSpPr>
          <p:cNvPr id="7" name="スライド番号プレースホルダー 6"/>
          <p:cNvSpPr>
            <a:spLocks noGrp="1"/>
          </p:cNvSpPr>
          <p:nvPr>
            <p:ph type="sldNum" sz="quarter" idx="12"/>
          </p:nvPr>
        </p:nvSpPr>
        <p:spPr/>
        <p:txBody>
          <a:bodyPr/>
          <a:lstStyle>
            <a:lvl1pPr fontAlgn="base">
              <a:spcBef>
                <a:spcPct val="0"/>
              </a:spcBef>
              <a:spcAft>
                <a:spcPct val="0"/>
              </a:spcAft>
              <a:defRPr>
                <a:latin typeface="Times New Roman" pitchFamily="18" charset="0"/>
                <a:ea typeface="ＭＳ Ｐゴシック" pitchFamily="50" charset="-128"/>
              </a:defRPr>
            </a:lvl1pPr>
          </a:lstStyle>
          <a:p>
            <a:pPr>
              <a:defRPr/>
            </a:pPr>
            <a:fld id="{B8630A11-FC28-4855-9085-BE629AE9C95C}" type="slidenum">
              <a:rPr lang="ja-JP" altLang="en-US"/>
              <a:pPr>
                <a:defRPr/>
              </a:pPr>
              <a:t>‹#›</a:t>
            </a:fld>
            <a:endParaRPr lang="ja-JP" altLang="en-US"/>
          </a:p>
        </p:txBody>
      </p:sp>
    </p:spTree>
    <p:extLst>
      <p:ext uri="{BB962C8B-B14F-4D97-AF65-F5344CB8AC3E}">
        <p14:creationId xmlns:p14="http://schemas.microsoft.com/office/powerpoint/2010/main" val="401179964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fontAlgn="base">
              <a:spcBef>
                <a:spcPct val="0"/>
              </a:spcBef>
              <a:spcAft>
                <a:spcPct val="0"/>
              </a:spcAft>
              <a:defRPr>
                <a:latin typeface="Times New Roman" pitchFamily="18" charset="0"/>
                <a:ea typeface="ＭＳ Ｐゴシック" pitchFamily="50" charset="-128"/>
              </a:defRPr>
            </a:lvl1pPr>
          </a:lstStyle>
          <a:p>
            <a:pPr>
              <a:defRPr/>
            </a:pPr>
            <a:fld id="{1D9D0870-2150-4325-8796-0DF0A4CB8878}" type="datetimeFigureOut">
              <a:rPr lang="ja-JP" altLang="en-US"/>
              <a:pPr>
                <a:defRPr/>
              </a:pPr>
              <a:t>2013/3/18</a:t>
            </a:fld>
            <a:endParaRPr lang="ja-JP" altLang="en-US"/>
          </a:p>
        </p:txBody>
      </p:sp>
      <p:sp>
        <p:nvSpPr>
          <p:cNvPr id="5" name="フッター プレースホルダー 4"/>
          <p:cNvSpPr>
            <a:spLocks noGrp="1"/>
          </p:cNvSpPr>
          <p:nvPr>
            <p:ph type="ftr" sz="quarter" idx="11"/>
          </p:nvPr>
        </p:nvSpPr>
        <p:spPr/>
        <p:txBody>
          <a:bodyPr/>
          <a:lstStyle>
            <a:lvl1pPr fontAlgn="base">
              <a:spcBef>
                <a:spcPct val="0"/>
              </a:spcBef>
              <a:spcAft>
                <a:spcPct val="0"/>
              </a:spcAft>
              <a:defRPr>
                <a:latin typeface="Times New Roman" pitchFamily="18" charset="0"/>
                <a:ea typeface="ＭＳ Ｐゴシック" pitchFamily="50" charset="-128"/>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fontAlgn="base">
              <a:spcBef>
                <a:spcPct val="0"/>
              </a:spcBef>
              <a:spcAft>
                <a:spcPct val="0"/>
              </a:spcAft>
              <a:defRPr>
                <a:latin typeface="Times New Roman" pitchFamily="18" charset="0"/>
                <a:ea typeface="ＭＳ Ｐゴシック" pitchFamily="50" charset="-128"/>
              </a:defRPr>
            </a:lvl1pPr>
          </a:lstStyle>
          <a:p>
            <a:pPr>
              <a:defRPr/>
            </a:pPr>
            <a:fld id="{F780410C-D44A-407A-BDD1-949881A2F39D}" type="slidenum">
              <a:rPr lang="ja-JP" altLang="en-US"/>
              <a:pPr>
                <a:defRPr/>
              </a:pPr>
              <a:t>‹#›</a:t>
            </a:fld>
            <a:endParaRPr lang="ja-JP" altLang="en-US"/>
          </a:p>
        </p:txBody>
      </p:sp>
    </p:spTree>
    <p:extLst>
      <p:ext uri="{BB962C8B-B14F-4D97-AF65-F5344CB8AC3E}">
        <p14:creationId xmlns:p14="http://schemas.microsoft.com/office/powerpoint/2010/main" val="408904067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fontAlgn="base">
              <a:spcBef>
                <a:spcPct val="0"/>
              </a:spcBef>
              <a:spcAft>
                <a:spcPct val="0"/>
              </a:spcAft>
              <a:defRPr>
                <a:latin typeface="Times New Roman" pitchFamily="18" charset="0"/>
                <a:ea typeface="ＭＳ Ｐゴシック" pitchFamily="50" charset="-128"/>
              </a:defRPr>
            </a:lvl1pPr>
          </a:lstStyle>
          <a:p>
            <a:pPr>
              <a:defRPr/>
            </a:pPr>
            <a:fld id="{F4232CDF-9155-458D-B327-175191D4A2B0}" type="datetimeFigureOut">
              <a:rPr lang="ja-JP" altLang="en-US"/>
              <a:pPr>
                <a:defRPr/>
              </a:pPr>
              <a:t>2013/3/18</a:t>
            </a:fld>
            <a:endParaRPr lang="ja-JP" altLang="en-US"/>
          </a:p>
        </p:txBody>
      </p:sp>
      <p:sp>
        <p:nvSpPr>
          <p:cNvPr id="5" name="フッター プレースホルダー 4"/>
          <p:cNvSpPr>
            <a:spLocks noGrp="1"/>
          </p:cNvSpPr>
          <p:nvPr>
            <p:ph type="ftr" sz="quarter" idx="11"/>
          </p:nvPr>
        </p:nvSpPr>
        <p:spPr/>
        <p:txBody>
          <a:bodyPr/>
          <a:lstStyle>
            <a:lvl1pPr fontAlgn="base">
              <a:spcBef>
                <a:spcPct val="0"/>
              </a:spcBef>
              <a:spcAft>
                <a:spcPct val="0"/>
              </a:spcAft>
              <a:defRPr>
                <a:latin typeface="Times New Roman" pitchFamily="18" charset="0"/>
                <a:ea typeface="ＭＳ Ｐゴシック" pitchFamily="50" charset="-128"/>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fontAlgn="base">
              <a:spcBef>
                <a:spcPct val="0"/>
              </a:spcBef>
              <a:spcAft>
                <a:spcPct val="0"/>
              </a:spcAft>
              <a:defRPr>
                <a:latin typeface="Times New Roman" pitchFamily="18" charset="0"/>
                <a:ea typeface="ＭＳ Ｐゴシック" pitchFamily="50" charset="-128"/>
              </a:defRPr>
            </a:lvl1pPr>
          </a:lstStyle>
          <a:p>
            <a:pPr>
              <a:defRPr/>
            </a:pPr>
            <a:fld id="{C192312B-24CA-435B-A740-98597B311DD9}" type="slidenum">
              <a:rPr lang="ja-JP" altLang="en-US"/>
              <a:pPr>
                <a:defRPr/>
              </a:pPr>
              <a:t>‹#›</a:t>
            </a:fld>
            <a:endParaRPr lang="ja-JP" altLang="en-US"/>
          </a:p>
        </p:txBody>
      </p:sp>
    </p:spTree>
    <p:extLst>
      <p:ext uri="{BB962C8B-B14F-4D97-AF65-F5344CB8AC3E}">
        <p14:creationId xmlns:p14="http://schemas.microsoft.com/office/powerpoint/2010/main" val="191408580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マスター サブタイトルの書式設定</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solidFill>
                <a:srgbClr val="000000"/>
              </a:solidFill>
            </a:endParaRPr>
          </a:p>
        </p:txBody>
      </p:sp>
      <p:sp>
        <p:nvSpPr>
          <p:cNvPr id="5" name="フッター プレースホルダー 4"/>
          <p:cNvSpPr>
            <a:spLocks noGrp="1"/>
          </p:cNvSpPr>
          <p:nvPr>
            <p:ph type="ftr" sz="quarter" idx="11"/>
          </p:nvPr>
        </p:nvSpPr>
        <p:spPr/>
        <p:txBody>
          <a:bodyPr/>
          <a:lstStyle>
            <a:lvl1pPr>
              <a:defRPr/>
            </a:lvl1pPr>
          </a:lstStyle>
          <a:p>
            <a:endParaRPr lang="en-US" altLang="ja-JP">
              <a:solidFill>
                <a:srgbClr val="000000"/>
              </a:solidFill>
            </a:endParaRPr>
          </a:p>
        </p:txBody>
      </p:sp>
      <p:sp>
        <p:nvSpPr>
          <p:cNvPr id="6" name="スライド番号プレースホルダー 5"/>
          <p:cNvSpPr>
            <a:spLocks noGrp="1"/>
          </p:cNvSpPr>
          <p:nvPr>
            <p:ph type="sldNum" sz="quarter" idx="12"/>
          </p:nvPr>
        </p:nvSpPr>
        <p:spPr/>
        <p:txBody>
          <a:bodyPr/>
          <a:lstStyle>
            <a:lvl1pPr>
              <a:defRPr/>
            </a:lvl1pPr>
          </a:lstStyle>
          <a:p>
            <a:fld id="{682CE9FA-1DD4-49F0-81E7-6A8F25098E0B}"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303666399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solidFill>
                <a:srgbClr val="000000"/>
              </a:solidFill>
            </a:endParaRPr>
          </a:p>
        </p:txBody>
      </p:sp>
      <p:sp>
        <p:nvSpPr>
          <p:cNvPr id="5" name="フッター プレースホルダー 4"/>
          <p:cNvSpPr>
            <a:spLocks noGrp="1"/>
          </p:cNvSpPr>
          <p:nvPr>
            <p:ph type="ftr" sz="quarter" idx="11"/>
          </p:nvPr>
        </p:nvSpPr>
        <p:spPr/>
        <p:txBody>
          <a:bodyPr/>
          <a:lstStyle>
            <a:lvl1pPr>
              <a:defRPr/>
            </a:lvl1pPr>
          </a:lstStyle>
          <a:p>
            <a:endParaRPr lang="en-US" altLang="ja-JP">
              <a:solidFill>
                <a:srgbClr val="000000"/>
              </a:solidFill>
            </a:endParaRPr>
          </a:p>
        </p:txBody>
      </p:sp>
      <p:sp>
        <p:nvSpPr>
          <p:cNvPr id="6" name="スライド番号プレースホルダー 5"/>
          <p:cNvSpPr>
            <a:spLocks noGrp="1"/>
          </p:cNvSpPr>
          <p:nvPr>
            <p:ph type="sldNum" sz="quarter" idx="12"/>
          </p:nvPr>
        </p:nvSpPr>
        <p:spPr/>
        <p:txBody>
          <a:bodyPr/>
          <a:lstStyle>
            <a:lvl1pPr>
              <a:defRPr/>
            </a:lvl1pPr>
          </a:lstStyle>
          <a:p>
            <a:fld id="{704BA395-B309-4EB8-9D85-A9583F210F35}"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255433170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solidFill>
                <a:srgbClr val="000000"/>
              </a:solidFill>
            </a:endParaRPr>
          </a:p>
        </p:txBody>
      </p:sp>
      <p:sp>
        <p:nvSpPr>
          <p:cNvPr id="5" name="フッター プレースホルダー 4"/>
          <p:cNvSpPr>
            <a:spLocks noGrp="1"/>
          </p:cNvSpPr>
          <p:nvPr>
            <p:ph type="ftr" sz="quarter" idx="11"/>
          </p:nvPr>
        </p:nvSpPr>
        <p:spPr/>
        <p:txBody>
          <a:bodyPr/>
          <a:lstStyle>
            <a:lvl1pPr>
              <a:defRPr/>
            </a:lvl1pPr>
          </a:lstStyle>
          <a:p>
            <a:endParaRPr lang="en-US" altLang="ja-JP">
              <a:solidFill>
                <a:srgbClr val="000000"/>
              </a:solidFill>
            </a:endParaRPr>
          </a:p>
        </p:txBody>
      </p:sp>
      <p:sp>
        <p:nvSpPr>
          <p:cNvPr id="6" name="スライド番号プレースホルダー 5"/>
          <p:cNvSpPr>
            <a:spLocks noGrp="1"/>
          </p:cNvSpPr>
          <p:nvPr>
            <p:ph type="sldNum" sz="quarter" idx="12"/>
          </p:nvPr>
        </p:nvSpPr>
        <p:spPr/>
        <p:txBody>
          <a:bodyPr/>
          <a:lstStyle>
            <a:lvl1pPr>
              <a:defRPr/>
            </a:lvl1pPr>
          </a:lstStyle>
          <a:p>
            <a:fld id="{2D096FC8-8AE3-4DDC-9602-02B9BCCC40F1}"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167343925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ー 4"/>
          <p:cNvSpPr>
            <a:spLocks noGrp="1"/>
          </p:cNvSpPr>
          <p:nvPr>
            <p:ph type="dt" sz="half" idx="10"/>
          </p:nvPr>
        </p:nvSpPr>
        <p:spPr/>
        <p:txBody>
          <a:bodyPr/>
          <a:lstStyle>
            <a:lvl1pPr>
              <a:defRPr/>
            </a:lvl1pPr>
          </a:lstStyle>
          <a:p>
            <a:endParaRPr lang="en-US" altLang="ja-JP">
              <a:solidFill>
                <a:srgbClr val="000000"/>
              </a:solidFill>
            </a:endParaRPr>
          </a:p>
        </p:txBody>
      </p:sp>
      <p:sp>
        <p:nvSpPr>
          <p:cNvPr id="6" name="フッター プレースホルダー 5"/>
          <p:cNvSpPr>
            <a:spLocks noGrp="1"/>
          </p:cNvSpPr>
          <p:nvPr>
            <p:ph type="ftr" sz="quarter" idx="11"/>
          </p:nvPr>
        </p:nvSpPr>
        <p:spPr/>
        <p:txBody>
          <a:bodyPr/>
          <a:lstStyle>
            <a:lvl1pPr>
              <a:defRPr/>
            </a:lvl1pPr>
          </a:lstStyle>
          <a:p>
            <a:endParaRPr lang="en-US" altLang="ja-JP">
              <a:solidFill>
                <a:srgbClr val="000000"/>
              </a:solidFill>
            </a:endParaRPr>
          </a:p>
        </p:txBody>
      </p:sp>
      <p:sp>
        <p:nvSpPr>
          <p:cNvPr id="7" name="スライド番号プレースホルダー 6"/>
          <p:cNvSpPr>
            <a:spLocks noGrp="1"/>
          </p:cNvSpPr>
          <p:nvPr>
            <p:ph type="sldNum" sz="quarter" idx="12"/>
          </p:nvPr>
        </p:nvSpPr>
        <p:spPr/>
        <p:txBody>
          <a:bodyPr/>
          <a:lstStyle>
            <a:lvl1pPr>
              <a:defRPr/>
            </a:lvl1pPr>
          </a:lstStyle>
          <a:p>
            <a:fld id="{B82647F2-EE40-44AD-A969-0B8661D8197B}"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415425121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ー 6"/>
          <p:cNvSpPr>
            <a:spLocks noGrp="1"/>
          </p:cNvSpPr>
          <p:nvPr>
            <p:ph type="dt" sz="half" idx="10"/>
          </p:nvPr>
        </p:nvSpPr>
        <p:spPr/>
        <p:txBody>
          <a:bodyPr/>
          <a:lstStyle>
            <a:lvl1pPr>
              <a:defRPr/>
            </a:lvl1pPr>
          </a:lstStyle>
          <a:p>
            <a:endParaRPr lang="en-US" altLang="ja-JP">
              <a:solidFill>
                <a:srgbClr val="000000"/>
              </a:solidFill>
            </a:endParaRPr>
          </a:p>
        </p:txBody>
      </p:sp>
      <p:sp>
        <p:nvSpPr>
          <p:cNvPr id="8" name="フッター プレースホルダー 7"/>
          <p:cNvSpPr>
            <a:spLocks noGrp="1"/>
          </p:cNvSpPr>
          <p:nvPr>
            <p:ph type="ftr" sz="quarter" idx="11"/>
          </p:nvPr>
        </p:nvSpPr>
        <p:spPr/>
        <p:txBody>
          <a:bodyPr/>
          <a:lstStyle>
            <a:lvl1pPr>
              <a:defRPr/>
            </a:lvl1pPr>
          </a:lstStyle>
          <a:p>
            <a:endParaRPr lang="en-US" altLang="ja-JP">
              <a:solidFill>
                <a:srgbClr val="000000"/>
              </a:solidFill>
            </a:endParaRPr>
          </a:p>
        </p:txBody>
      </p:sp>
      <p:sp>
        <p:nvSpPr>
          <p:cNvPr id="9" name="スライド番号プレースホルダー 8"/>
          <p:cNvSpPr>
            <a:spLocks noGrp="1"/>
          </p:cNvSpPr>
          <p:nvPr>
            <p:ph type="sldNum" sz="quarter" idx="12"/>
          </p:nvPr>
        </p:nvSpPr>
        <p:spPr/>
        <p:txBody>
          <a:bodyPr/>
          <a:lstStyle>
            <a:lvl1pPr>
              <a:defRPr/>
            </a:lvl1pPr>
          </a:lstStyle>
          <a:p>
            <a:fld id="{E9C67B4B-2F2B-422F-B0D5-F4F10817D098}"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112507399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日付プレースホルダー 2"/>
          <p:cNvSpPr>
            <a:spLocks noGrp="1"/>
          </p:cNvSpPr>
          <p:nvPr>
            <p:ph type="dt" sz="half" idx="10"/>
          </p:nvPr>
        </p:nvSpPr>
        <p:spPr/>
        <p:txBody>
          <a:bodyPr/>
          <a:lstStyle>
            <a:lvl1pPr>
              <a:defRPr/>
            </a:lvl1pPr>
          </a:lstStyle>
          <a:p>
            <a:endParaRPr lang="en-US" altLang="ja-JP">
              <a:solidFill>
                <a:srgbClr val="000000"/>
              </a:solidFill>
            </a:endParaRPr>
          </a:p>
        </p:txBody>
      </p:sp>
      <p:sp>
        <p:nvSpPr>
          <p:cNvPr id="4" name="フッター プレースホルダー 3"/>
          <p:cNvSpPr>
            <a:spLocks noGrp="1"/>
          </p:cNvSpPr>
          <p:nvPr>
            <p:ph type="ftr" sz="quarter" idx="11"/>
          </p:nvPr>
        </p:nvSpPr>
        <p:spPr/>
        <p:txBody>
          <a:bodyPr/>
          <a:lstStyle>
            <a:lvl1pPr>
              <a:defRPr/>
            </a:lvl1pPr>
          </a:lstStyle>
          <a:p>
            <a:endParaRPr lang="en-US" altLang="ja-JP">
              <a:solidFill>
                <a:srgbClr val="000000"/>
              </a:solidFill>
            </a:endParaRPr>
          </a:p>
        </p:txBody>
      </p:sp>
      <p:sp>
        <p:nvSpPr>
          <p:cNvPr id="5" name="スライド番号プレースホルダー 4"/>
          <p:cNvSpPr>
            <a:spLocks noGrp="1"/>
          </p:cNvSpPr>
          <p:nvPr>
            <p:ph type="sldNum" sz="quarter" idx="12"/>
          </p:nvPr>
        </p:nvSpPr>
        <p:spPr/>
        <p:txBody>
          <a:bodyPr/>
          <a:lstStyle>
            <a:lvl1pPr>
              <a:defRPr/>
            </a:lvl1pPr>
          </a:lstStyle>
          <a:p>
            <a:fld id="{D7924667-5225-407D-B2C6-AC00E52C2936}"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14662554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ー 3"/>
          <p:cNvSpPr>
            <a:spLocks noGrp="1"/>
          </p:cNvSpPr>
          <p:nvPr>
            <p:ph type="dt" sz="half" idx="10"/>
          </p:nvPr>
        </p:nvSpPr>
        <p:spPr/>
        <p:txBody>
          <a:bodyPr/>
          <a:lstStyle>
            <a:lvl1pPr>
              <a:defRPr/>
            </a:lvl1pPr>
          </a:lstStyle>
          <a:p>
            <a:pPr>
              <a:defRPr/>
            </a:pPr>
            <a:fld id="{61432849-9A5C-4BB1-A0EA-CBB68D3CA94D}" type="datetimeFigureOut">
              <a:rPr lang="ja-JP" altLang="en-US">
                <a:solidFill>
                  <a:prstClr val="black">
                    <a:tint val="75000"/>
                  </a:prstClr>
                </a:solidFill>
              </a:rPr>
              <a:pPr>
                <a:defRPr/>
              </a:pPr>
              <a:t>2013/3/18</a:t>
            </a:fld>
            <a:endParaRPr lang="ja-JP" altLang="en-US">
              <a:solidFill>
                <a:prstClr val="black">
                  <a:tint val="75000"/>
                </a:prstClr>
              </a:solidFill>
            </a:endParaRPr>
          </a:p>
        </p:txBody>
      </p:sp>
      <p:sp>
        <p:nvSpPr>
          <p:cNvPr id="6" name="フッター プレースホルダー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7" name="スライド番号プレースホルダー 5"/>
          <p:cNvSpPr>
            <a:spLocks noGrp="1"/>
          </p:cNvSpPr>
          <p:nvPr>
            <p:ph type="sldNum" sz="quarter" idx="12"/>
          </p:nvPr>
        </p:nvSpPr>
        <p:spPr/>
        <p:txBody>
          <a:bodyPr/>
          <a:lstStyle>
            <a:lvl1pPr>
              <a:defRPr/>
            </a:lvl1pPr>
          </a:lstStyle>
          <a:p>
            <a:pPr>
              <a:defRPr/>
            </a:pPr>
            <a:fld id="{1047D13D-719F-4161-8D45-9DD450052505}" type="slidenum">
              <a:rPr lang="ja-JP" altLang="en-US">
                <a:solidFill>
                  <a:prstClr val="black">
                    <a:tint val="75000"/>
                  </a:prstClr>
                </a:solidFill>
              </a:rPr>
              <a:pPr>
                <a:defRPr/>
              </a:pPr>
              <a:t>‹#›</a:t>
            </a:fld>
            <a:endParaRPr lang="ja-JP" altLang="en-US">
              <a:solidFill>
                <a:prstClr val="black">
                  <a:tint val="75000"/>
                </a:prstClr>
              </a:solidFill>
            </a:endParaRPr>
          </a:p>
        </p:txBody>
      </p:sp>
    </p:spTree>
    <p:extLst>
      <p:ext uri="{BB962C8B-B14F-4D97-AF65-F5344CB8AC3E}">
        <p14:creationId xmlns:p14="http://schemas.microsoft.com/office/powerpoint/2010/main" val="390886851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solidFill>
                <a:srgbClr val="000000"/>
              </a:solidFill>
            </a:endParaRPr>
          </a:p>
        </p:txBody>
      </p:sp>
      <p:sp>
        <p:nvSpPr>
          <p:cNvPr id="3" name="フッター プレースホルダー 2"/>
          <p:cNvSpPr>
            <a:spLocks noGrp="1"/>
          </p:cNvSpPr>
          <p:nvPr>
            <p:ph type="ftr" sz="quarter" idx="11"/>
          </p:nvPr>
        </p:nvSpPr>
        <p:spPr/>
        <p:txBody>
          <a:bodyPr/>
          <a:lstStyle>
            <a:lvl1pPr>
              <a:defRPr/>
            </a:lvl1pPr>
          </a:lstStyle>
          <a:p>
            <a:endParaRPr lang="en-US" altLang="ja-JP">
              <a:solidFill>
                <a:srgbClr val="000000"/>
              </a:solidFill>
            </a:endParaRPr>
          </a:p>
        </p:txBody>
      </p:sp>
      <p:sp>
        <p:nvSpPr>
          <p:cNvPr id="4" name="スライド番号プレースホルダー 3"/>
          <p:cNvSpPr>
            <a:spLocks noGrp="1"/>
          </p:cNvSpPr>
          <p:nvPr>
            <p:ph type="sldNum" sz="quarter" idx="12"/>
          </p:nvPr>
        </p:nvSpPr>
        <p:spPr/>
        <p:txBody>
          <a:bodyPr/>
          <a:lstStyle>
            <a:lvl1pPr>
              <a:defRPr/>
            </a:lvl1pPr>
          </a:lstStyle>
          <a:p>
            <a:fld id="{B41D68E8-5A75-447E-A291-6C464E6970C4}"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147292367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solidFill>
                <a:srgbClr val="000000"/>
              </a:solidFill>
            </a:endParaRPr>
          </a:p>
        </p:txBody>
      </p:sp>
      <p:sp>
        <p:nvSpPr>
          <p:cNvPr id="6" name="フッター プレースホルダー 5"/>
          <p:cNvSpPr>
            <a:spLocks noGrp="1"/>
          </p:cNvSpPr>
          <p:nvPr>
            <p:ph type="ftr" sz="quarter" idx="11"/>
          </p:nvPr>
        </p:nvSpPr>
        <p:spPr/>
        <p:txBody>
          <a:bodyPr/>
          <a:lstStyle>
            <a:lvl1pPr>
              <a:defRPr/>
            </a:lvl1pPr>
          </a:lstStyle>
          <a:p>
            <a:endParaRPr lang="en-US" altLang="ja-JP">
              <a:solidFill>
                <a:srgbClr val="000000"/>
              </a:solidFill>
            </a:endParaRPr>
          </a:p>
        </p:txBody>
      </p:sp>
      <p:sp>
        <p:nvSpPr>
          <p:cNvPr id="7" name="スライド番号プレースホルダー 6"/>
          <p:cNvSpPr>
            <a:spLocks noGrp="1"/>
          </p:cNvSpPr>
          <p:nvPr>
            <p:ph type="sldNum" sz="quarter" idx="12"/>
          </p:nvPr>
        </p:nvSpPr>
        <p:spPr/>
        <p:txBody>
          <a:bodyPr/>
          <a:lstStyle>
            <a:lvl1pPr>
              <a:defRPr/>
            </a:lvl1pPr>
          </a:lstStyle>
          <a:p>
            <a:fld id="{C80ECA14-BBC5-4332-AFCE-6B6C411A6C14}"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140854783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solidFill>
                <a:srgbClr val="000000"/>
              </a:solidFill>
            </a:endParaRPr>
          </a:p>
        </p:txBody>
      </p:sp>
      <p:sp>
        <p:nvSpPr>
          <p:cNvPr id="6" name="フッター プレースホルダー 5"/>
          <p:cNvSpPr>
            <a:spLocks noGrp="1"/>
          </p:cNvSpPr>
          <p:nvPr>
            <p:ph type="ftr" sz="quarter" idx="11"/>
          </p:nvPr>
        </p:nvSpPr>
        <p:spPr/>
        <p:txBody>
          <a:bodyPr/>
          <a:lstStyle>
            <a:lvl1pPr>
              <a:defRPr/>
            </a:lvl1pPr>
          </a:lstStyle>
          <a:p>
            <a:endParaRPr lang="en-US" altLang="ja-JP">
              <a:solidFill>
                <a:srgbClr val="000000"/>
              </a:solidFill>
            </a:endParaRPr>
          </a:p>
        </p:txBody>
      </p:sp>
      <p:sp>
        <p:nvSpPr>
          <p:cNvPr id="7" name="スライド番号プレースホルダー 6"/>
          <p:cNvSpPr>
            <a:spLocks noGrp="1"/>
          </p:cNvSpPr>
          <p:nvPr>
            <p:ph type="sldNum" sz="quarter" idx="12"/>
          </p:nvPr>
        </p:nvSpPr>
        <p:spPr/>
        <p:txBody>
          <a:bodyPr/>
          <a:lstStyle>
            <a:lvl1pPr>
              <a:defRPr/>
            </a:lvl1pPr>
          </a:lstStyle>
          <a:p>
            <a:fld id="{B3099D58-106A-4D52-B5C5-170118BDD152}"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171879006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solidFill>
                <a:srgbClr val="000000"/>
              </a:solidFill>
            </a:endParaRPr>
          </a:p>
        </p:txBody>
      </p:sp>
      <p:sp>
        <p:nvSpPr>
          <p:cNvPr id="5" name="フッター プレースホルダー 4"/>
          <p:cNvSpPr>
            <a:spLocks noGrp="1"/>
          </p:cNvSpPr>
          <p:nvPr>
            <p:ph type="ftr" sz="quarter" idx="11"/>
          </p:nvPr>
        </p:nvSpPr>
        <p:spPr/>
        <p:txBody>
          <a:bodyPr/>
          <a:lstStyle>
            <a:lvl1pPr>
              <a:defRPr/>
            </a:lvl1pPr>
          </a:lstStyle>
          <a:p>
            <a:endParaRPr lang="en-US" altLang="ja-JP">
              <a:solidFill>
                <a:srgbClr val="000000"/>
              </a:solidFill>
            </a:endParaRPr>
          </a:p>
        </p:txBody>
      </p:sp>
      <p:sp>
        <p:nvSpPr>
          <p:cNvPr id="6" name="スライド番号プレースホルダー 5"/>
          <p:cNvSpPr>
            <a:spLocks noGrp="1"/>
          </p:cNvSpPr>
          <p:nvPr>
            <p:ph type="sldNum" sz="quarter" idx="12"/>
          </p:nvPr>
        </p:nvSpPr>
        <p:spPr/>
        <p:txBody>
          <a:bodyPr/>
          <a:lstStyle>
            <a:lvl1pPr>
              <a:defRPr/>
            </a:lvl1pPr>
          </a:lstStyle>
          <a:p>
            <a:fld id="{4E39AB90-00A4-4151-8D64-7D182BC0C401}"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247687805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solidFill>
                <a:srgbClr val="000000"/>
              </a:solidFill>
            </a:endParaRPr>
          </a:p>
        </p:txBody>
      </p:sp>
      <p:sp>
        <p:nvSpPr>
          <p:cNvPr id="5" name="フッター プレースホルダー 4"/>
          <p:cNvSpPr>
            <a:spLocks noGrp="1"/>
          </p:cNvSpPr>
          <p:nvPr>
            <p:ph type="ftr" sz="quarter" idx="11"/>
          </p:nvPr>
        </p:nvSpPr>
        <p:spPr/>
        <p:txBody>
          <a:bodyPr/>
          <a:lstStyle>
            <a:lvl1pPr>
              <a:defRPr/>
            </a:lvl1pPr>
          </a:lstStyle>
          <a:p>
            <a:endParaRPr lang="en-US" altLang="ja-JP">
              <a:solidFill>
                <a:srgbClr val="000000"/>
              </a:solidFill>
            </a:endParaRPr>
          </a:p>
        </p:txBody>
      </p:sp>
      <p:sp>
        <p:nvSpPr>
          <p:cNvPr id="6" name="スライド番号プレースホルダー 5"/>
          <p:cNvSpPr>
            <a:spLocks noGrp="1"/>
          </p:cNvSpPr>
          <p:nvPr>
            <p:ph type="sldNum" sz="quarter" idx="12"/>
          </p:nvPr>
        </p:nvSpPr>
        <p:spPr/>
        <p:txBody>
          <a:bodyPr/>
          <a:lstStyle>
            <a:lvl1pPr>
              <a:defRPr/>
            </a:lvl1pPr>
          </a:lstStyle>
          <a:p>
            <a:fld id="{28C0F735-18DF-413A-A5F7-57ACBEC42E56}"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251311828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99470617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1519177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71067452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066800"/>
            <a:ext cx="3810000" cy="5181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3810000" cy="5181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0738311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64521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ー 3"/>
          <p:cNvSpPr>
            <a:spLocks noGrp="1"/>
          </p:cNvSpPr>
          <p:nvPr>
            <p:ph type="dt" sz="half" idx="10"/>
          </p:nvPr>
        </p:nvSpPr>
        <p:spPr/>
        <p:txBody>
          <a:bodyPr/>
          <a:lstStyle>
            <a:lvl1pPr>
              <a:defRPr/>
            </a:lvl1pPr>
          </a:lstStyle>
          <a:p>
            <a:pPr>
              <a:defRPr/>
            </a:pPr>
            <a:fld id="{3139392E-5A2A-466B-BF33-D4B4549215A8}" type="datetimeFigureOut">
              <a:rPr lang="ja-JP" altLang="en-US">
                <a:solidFill>
                  <a:prstClr val="black">
                    <a:tint val="75000"/>
                  </a:prstClr>
                </a:solidFill>
              </a:rPr>
              <a:pPr>
                <a:defRPr/>
              </a:pPr>
              <a:t>2013/3/18</a:t>
            </a:fld>
            <a:endParaRPr lang="ja-JP" altLang="en-US">
              <a:solidFill>
                <a:prstClr val="black">
                  <a:tint val="75000"/>
                </a:prstClr>
              </a:solidFill>
            </a:endParaRPr>
          </a:p>
        </p:txBody>
      </p:sp>
      <p:sp>
        <p:nvSpPr>
          <p:cNvPr id="8" name="フッター プレースホルダー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9" name="スライド番号プレースホルダー 5"/>
          <p:cNvSpPr>
            <a:spLocks noGrp="1"/>
          </p:cNvSpPr>
          <p:nvPr>
            <p:ph type="sldNum" sz="quarter" idx="12"/>
          </p:nvPr>
        </p:nvSpPr>
        <p:spPr/>
        <p:txBody>
          <a:bodyPr/>
          <a:lstStyle>
            <a:lvl1pPr>
              <a:defRPr/>
            </a:lvl1pPr>
          </a:lstStyle>
          <a:p>
            <a:pPr>
              <a:defRPr/>
            </a:pPr>
            <a:fld id="{642E91D9-07D1-433D-B23C-791C443107C8}" type="slidenum">
              <a:rPr lang="ja-JP" altLang="en-US">
                <a:solidFill>
                  <a:prstClr val="black">
                    <a:tint val="75000"/>
                  </a:prstClr>
                </a:solidFill>
              </a:rPr>
              <a:pPr>
                <a:defRPr/>
              </a:pPr>
              <a:t>‹#›</a:t>
            </a:fld>
            <a:endParaRPr lang="ja-JP" altLang="en-US">
              <a:solidFill>
                <a:prstClr val="black">
                  <a:tint val="75000"/>
                </a:prstClr>
              </a:solidFill>
            </a:endParaRPr>
          </a:p>
        </p:txBody>
      </p:sp>
    </p:spTree>
    <p:extLst>
      <p:ext uri="{BB962C8B-B14F-4D97-AF65-F5344CB8AC3E}">
        <p14:creationId xmlns:p14="http://schemas.microsoft.com/office/powerpoint/2010/main" val="8179901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TextBox 3"/>
          <p:cNvSpPr txBox="1">
            <a:spLocks noChangeArrowheads="1"/>
          </p:cNvSpPr>
          <p:nvPr userDrawn="1"/>
        </p:nvSpPr>
        <p:spPr bwMode="auto">
          <a:xfrm>
            <a:off x="6618288" y="6491288"/>
            <a:ext cx="14620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charset="-128"/>
              </a:defRPr>
            </a:lvl1pPr>
            <a:lvl2pPr marL="742950" indent="-285750" eaLnBrk="0" hangingPunct="0">
              <a:defRPr kumimoji="1">
                <a:solidFill>
                  <a:schemeClr val="tx1"/>
                </a:solidFill>
                <a:latin typeface="Times New Roman" pitchFamily="18" charset="0"/>
                <a:ea typeface="ＭＳ Ｐゴシック" charset="-128"/>
              </a:defRPr>
            </a:lvl2pPr>
            <a:lvl3pPr marL="1143000" indent="-228600" eaLnBrk="0" hangingPunct="0">
              <a:defRPr kumimoji="1">
                <a:solidFill>
                  <a:schemeClr val="tx1"/>
                </a:solidFill>
                <a:latin typeface="Times New Roman" pitchFamily="18" charset="0"/>
                <a:ea typeface="ＭＳ Ｐゴシック" charset="-128"/>
              </a:defRPr>
            </a:lvl3pPr>
            <a:lvl4pPr marL="1600200" indent="-228600" eaLnBrk="0" hangingPunct="0">
              <a:defRPr kumimoji="1">
                <a:solidFill>
                  <a:schemeClr val="tx1"/>
                </a:solidFill>
                <a:latin typeface="Times New Roman" pitchFamily="18" charset="0"/>
                <a:ea typeface="ＭＳ Ｐゴシック" charset="-128"/>
              </a:defRPr>
            </a:lvl4pPr>
            <a:lvl5pPr marL="2057400" indent="-228600" eaLnBrk="0" hangingPunct="0">
              <a:defRPr kumimoji="1">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charset="-128"/>
              </a:defRPr>
            </a:lvl9pPr>
          </a:lstStyle>
          <a:p>
            <a:pPr fontAlgn="base">
              <a:spcBef>
                <a:spcPct val="0"/>
              </a:spcBef>
              <a:spcAft>
                <a:spcPct val="0"/>
              </a:spcAft>
              <a:defRPr/>
            </a:pPr>
            <a:r>
              <a:rPr kumimoji="0" lang="en-US" altLang="ja-JP" sz="1600" smtClean="0">
                <a:solidFill>
                  <a:srgbClr val="000000"/>
                </a:solidFill>
                <a:latin typeface="Arial" charset="0"/>
              </a:rPr>
              <a:t>Slide </a:t>
            </a:r>
            <a:fld id="{A90E4AA0-B006-46AD-BD4E-58EAA5DFE97E}" type="slidenum">
              <a:rPr kumimoji="0" lang="en-US" altLang="ja-JP" sz="1600" smtClean="0">
                <a:solidFill>
                  <a:srgbClr val="000000"/>
                </a:solidFill>
                <a:latin typeface="Arial" charset="0"/>
              </a:rPr>
              <a:pPr fontAlgn="base">
                <a:spcBef>
                  <a:spcPct val="0"/>
                </a:spcBef>
                <a:spcAft>
                  <a:spcPct val="0"/>
                </a:spcAft>
                <a:defRPr/>
              </a:pPr>
              <a:t>‹#›</a:t>
            </a:fld>
            <a:r>
              <a:rPr kumimoji="0" lang="en-US" altLang="ja-JP" sz="1600" smtClean="0">
                <a:solidFill>
                  <a:srgbClr val="000000"/>
                </a:solidFill>
                <a:latin typeface="Arial" charset="0"/>
              </a:rPr>
              <a:t> of 52</a:t>
            </a:r>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17387443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6945110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7076540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3223721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1229248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76200"/>
            <a:ext cx="1943100" cy="6172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76200"/>
            <a:ext cx="5676900" cy="6172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3021161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76200"/>
            <a:ext cx="7772400" cy="6172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360691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日付プレースホルダー 3"/>
          <p:cNvSpPr>
            <a:spLocks noGrp="1"/>
          </p:cNvSpPr>
          <p:nvPr>
            <p:ph type="dt" sz="half" idx="10"/>
          </p:nvPr>
        </p:nvSpPr>
        <p:spPr/>
        <p:txBody>
          <a:bodyPr/>
          <a:lstStyle>
            <a:lvl1pPr>
              <a:defRPr/>
            </a:lvl1pPr>
          </a:lstStyle>
          <a:p>
            <a:pPr>
              <a:defRPr/>
            </a:pPr>
            <a:fld id="{5BC9A23A-B6CA-44C5-B49C-1A7365F98972}" type="datetimeFigureOut">
              <a:rPr lang="ja-JP" altLang="en-US">
                <a:solidFill>
                  <a:prstClr val="black">
                    <a:tint val="75000"/>
                  </a:prstClr>
                </a:solidFill>
              </a:rPr>
              <a:pPr>
                <a:defRPr/>
              </a:pPr>
              <a:t>2013/3/18</a:t>
            </a:fld>
            <a:endParaRPr lang="ja-JP" altLang="en-US">
              <a:solidFill>
                <a:prstClr val="black">
                  <a:tint val="75000"/>
                </a:prstClr>
              </a:solidFill>
            </a:endParaRPr>
          </a:p>
        </p:txBody>
      </p:sp>
      <p:sp>
        <p:nvSpPr>
          <p:cNvPr id="4" name="フッター プレースホルダー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5" name="スライド番号プレースホルダー 5"/>
          <p:cNvSpPr>
            <a:spLocks noGrp="1"/>
          </p:cNvSpPr>
          <p:nvPr>
            <p:ph type="sldNum" sz="quarter" idx="12"/>
          </p:nvPr>
        </p:nvSpPr>
        <p:spPr/>
        <p:txBody>
          <a:bodyPr/>
          <a:lstStyle>
            <a:lvl1pPr>
              <a:defRPr/>
            </a:lvl1pPr>
          </a:lstStyle>
          <a:p>
            <a:pPr>
              <a:defRPr/>
            </a:pPr>
            <a:fld id="{65B06C8B-A1E3-4358-8E67-89A26D289017}" type="slidenum">
              <a:rPr lang="ja-JP" altLang="en-US">
                <a:solidFill>
                  <a:prstClr val="black">
                    <a:tint val="75000"/>
                  </a:prstClr>
                </a:solidFill>
              </a:rPr>
              <a:pPr>
                <a:defRPr/>
              </a:pPr>
              <a:t>‹#›</a:t>
            </a:fld>
            <a:endParaRPr lang="ja-JP" altLang="en-US">
              <a:solidFill>
                <a:prstClr val="black">
                  <a:tint val="75000"/>
                </a:prstClr>
              </a:solidFill>
            </a:endParaRPr>
          </a:p>
        </p:txBody>
      </p:sp>
    </p:spTree>
    <p:extLst>
      <p:ext uri="{BB962C8B-B14F-4D97-AF65-F5344CB8AC3E}">
        <p14:creationId xmlns:p14="http://schemas.microsoft.com/office/powerpoint/2010/main" val="23084819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3"/>
          <p:cNvSpPr>
            <a:spLocks noGrp="1"/>
          </p:cNvSpPr>
          <p:nvPr>
            <p:ph type="dt" sz="half" idx="10"/>
          </p:nvPr>
        </p:nvSpPr>
        <p:spPr/>
        <p:txBody>
          <a:bodyPr/>
          <a:lstStyle>
            <a:lvl1pPr>
              <a:defRPr/>
            </a:lvl1pPr>
          </a:lstStyle>
          <a:p>
            <a:pPr>
              <a:defRPr/>
            </a:pPr>
            <a:fld id="{7C8CAC8B-2E92-4C14-9DA0-7B3180EA0C3D}" type="datetimeFigureOut">
              <a:rPr lang="ja-JP" altLang="en-US">
                <a:solidFill>
                  <a:prstClr val="black">
                    <a:tint val="75000"/>
                  </a:prstClr>
                </a:solidFill>
              </a:rPr>
              <a:pPr>
                <a:defRPr/>
              </a:pPr>
              <a:t>2013/3/18</a:t>
            </a:fld>
            <a:endParaRPr lang="ja-JP" altLang="en-US">
              <a:solidFill>
                <a:prstClr val="black">
                  <a:tint val="75000"/>
                </a:prstClr>
              </a:solidFill>
            </a:endParaRPr>
          </a:p>
        </p:txBody>
      </p:sp>
      <p:sp>
        <p:nvSpPr>
          <p:cNvPr id="3" name="フッター プレースホルダー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4" name="スライド番号プレースホルダー 5"/>
          <p:cNvSpPr>
            <a:spLocks noGrp="1"/>
          </p:cNvSpPr>
          <p:nvPr>
            <p:ph type="sldNum" sz="quarter" idx="12"/>
          </p:nvPr>
        </p:nvSpPr>
        <p:spPr/>
        <p:txBody>
          <a:bodyPr/>
          <a:lstStyle>
            <a:lvl1pPr>
              <a:defRPr/>
            </a:lvl1pPr>
          </a:lstStyle>
          <a:p>
            <a:pPr>
              <a:defRPr/>
            </a:pPr>
            <a:fld id="{F79FF067-9E96-46C4-94F6-E776AD8F5B68}" type="slidenum">
              <a:rPr lang="ja-JP" altLang="en-US">
                <a:solidFill>
                  <a:prstClr val="black">
                    <a:tint val="75000"/>
                  </a:prstClr>
                </a:solidFill>
              </a:rPr>
              <a:pPr>
                <a:defRPr/>
              </a:pPr>
              <a:t>‹#›</a:t>
            </a:fld>
            <a:endParaRPr lang="ja-JP" altLang="en-US">
              <a:solidFill>
                <a:prstClr val="black">
                  <a:tint val="75000"/>
                </a:prstClr>
              </a:solidFill>
            </a:endParaRPr>
          </a:p>
        </p:txBody>
      </p:sp>
    </p:spTree>
    <p:extLst>
      <p:ext uri="{BB962C8B-B14F-4D97-AF65-F5344CB8AC3E}">
        <p14:creationId xmlns:p14="http://schemas.microsoft.com/office/powerpoint/2010/main" val="14390548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3"/>
          <p:cNvSpPr>
            <a:spLocks noGrp="1"/>
          </p:cNvSpPr>
          <p:nvPr>
            <p:ph type="dt" sz="half" idx="10"/>
          </p:nvPr>
        </p:nvSpPr>
        <p:spPr/>
        <p:txBody>
          <a:bodyPr/>
          <a:lstStyle>
            <a:lvl1pPr>
              <a:defRPr/>
            </a:lvl1pPr>
          </a:lstStyle>
          <a:p>
            <a:pPr>
              <a:defRPr/>
            </a:pPr>
            <a:fld id="{BC88585A-8368-45F1-A4BA-5269716CB873}" type="datetimeFigureOut">
              <a:rPr lang="ja-JP" altLang="en-US">
                <a:solidFill>
                  <a:prstClr val="black">
                    <a:tint val="75000"/>
                  </a:prstClr>
                </a:solidFill>
              </a:rPr>
              <a:pPr>
                <a:defRPr/>
              </a:pPr>
              <a:t>2013/3/18</a:t>
            </a:fld>
            <a:endParaRPr lang="ja-JP" altLang="en-US">
              <a:solidFill>
                <a:prstClr val="black">
                  <a:tint val="75000"/>
                </a:prstClr>
              </a:solidFill>
            </a:endParaRPr>
          </a:p>
        </p:txBody>
      </p:sp>
      <p:sp>
        <p:nvSpPr>
          <p:cNvPr id="6" name="フッター プレースホルダー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7" name="スライド番号プレースホルダー 5"/>
          <p:cNvSpPr>
            <a:spLocks noGrp="1"/>
          </p:cNvSpPr>
          <p:nvPr>
            <p:ph type="sldNum" sz="quarter" idx="12"/>
          </p:nvPr>
        </p:nvSpPr>
        <p:spPr/>
        <p:txBody>
          <a:bodyPr/>
          <a:lstStyle>
            <a:lvl1pPr>
              <a:defRPr/>
            </a:lvl1pPr>
          </a:lstStyle>
          <a:p>
            <a:pPr>
              <a:defRPr/>
            </a:pPr>
            <a:fld id="{8C699991-93BC-4252-88E4-F444534B6155}" type="slidenum">
              <a:rPr lang="ja-JP" altLang="en-US">
                <a:solidFill>
                  <a:prstClr val="black">
                    <a:tint val="75000"/>
                  </a:prstClr>
                </a:solidFill>
              </a:rPr>
              <a:pPr>
                <a:defRPr/>
              </a:pPr>
              <a:t>‹#›</a:t>
            </a:fld>
            <a:endParaRPr lang="ja-JP" altLang="en-US">
              <a:solidFill>
                <a:prstClr val="black">
                  <a:tint val="75000"/>
                </a:prstClr>
              </a:solidFill>
            </a:endParaRPr>
          </a:p>
        </p:txBody>
      </p:sp>
    </p:spTree>
    <p:extLst>
      <p:ext uri="{BB962C8B-B14F-4D97-AF65-F5344CB8AC3E}">
        <p14:creationId xmlns:p14="http://schemas.microsoft.com/office/powerpoint/2010/main" val="33721590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3"/>
          <p:cNvSpPr>
            <a:spLocks noGrp="1"/>
          </p:cNvSpPr>
          <p:nvPr>
            <p:ph type="dt" sz="half" idx="10"/>
          </p:nvPr>
        </p:nvSpPr>
        <p:spPr/>
        <p:txBody>
          <a:bodyPr/>
          <a:lstStyle>
            <a:lvl1pPr>
              <a:defRPr/>
            </a:lvl1pPr>
          </a:lstStyle>
          <a:p>
            <a:pPr>
              <a:defRPr/>
            </a:pPr>
            <a:fld id="{FAF3B10A-A2ED-44A8-B00C-D7E7161688B9}" type="datetimeFigureOut">
              <a:rPr lang="ja-JP" altLang="en-US">
                <a:solidFill>
                  <a:prstClr val="black">
                    <a:tint val="75000"/>
                  </a:prstClr>
                </a:solidFill>
              </a:rPr>
              <a:pPr>
                <a:defRPr/>
              </a:pPr>
              <a:t>2013/3/18</a:t>
            </a:fld>
            <a:endParaRPr lang="ja-JP" altLang="en-US">
              <a:solidFill>
                <a:prstClr val="black">
                  <a:tint val="75000"/>
                </a:prstClr>
              </a:solidFill>
            </a:endParaRPr>
          </a:p>
        </p:txBody>
      </p:sp>
      <p:sp>
        <p:nvSpPr>
          <p:cNvPr id="6" name="フッター プレースホルダー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7" name="スライド番号プレースホルダー 5"/>
          <p:cNvSpPr>
            <a:spLocks noGrp="1"/>
          </p:cNvSpPr>
          <p:nvPr>
            <p:ph type="sldNum" sz="quarter" idx="12"/>
          </p:nvPr>
        </p:nvSpPr>
        <p:spPr/>
        <p:txBody>
          <a:bodyPr/>
          <a:lstStyle>
            <a:lvl1pPr>
              <a:defRPr/>
            </a:lvl1pPr>
          </a:lstStyle>
          <a:p>
            <a:pPr>
              <a:defRPr/>
            </a:pPr>
            <a:fld id="{739FA2CE-E2B8-4BC1-9471-80CB1E38DA82}" type="slidenum">
              <a:rPr lang="ja-JP" altLang="en-US">
                <a:solidFill>
                  <a:prstClr val="black">
                    <a:tint val="75000"/>
                  </a:prstClr>
                </a:solidFill>
              </a:rPr>
              <a:pPr>
                <a:defRPr/>
              </a:pPr>
              <a:t>‹#›</a:t>
            </a:fld>
            <a:endParaRPr lang="ja-JP" altLang="en-US">
              <a:solidFill>
                <a:prstClr val="black">
                  <a:tint val="75000"/>
                </a:prstClr>
              </a:solidFill>
            </a:endParaRPr>
          </a:p>
        </p:txBody>
      </p:sp>
    </p:spTree>
    <p:extLst>
      <p:ext uri="{BB962C8B-B14F-4D97-AF65-F5344CB8AC3E}">
        <p14:creationId xmlns:p14="http://schemas.microsoft.com/office/powerpoint/2010/main" val="40851381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theme" Target="../theme/theme5.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slideLayout" Target="../slideLayouts/slideLayout56.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122" name="タイトル プレースホルダー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マスター タイトルの書式設定</a:t>
            </a:r>
          </a:p>
        </p:txBody>
      </p:sp>
      <p:sp>
        <p:nvSpPr>
          <p:cNvPr id="5123" name="テキスト プレースホルダー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E7FCE47C-149E-47C5-8F08-DD2ABF49D528}" type="datetimeFigureOut">
              <a:rPr lang="ja-JP" altLang="en-US">
                <a:solidFill>
                  <a:prstClr val="black">
                    <a:tint val="75000"/>
                  </a:prstClr>
                </a:solidFill>
              </a:rPr>
              <a:pPr>
                <a:defRPr/>
              </a:pPr>
              <a:t>2013/3/18</a:t>
            </a:fld>
            <a:endParaRPr lang="ja-JP" altLang="en-US">
              <a:solidFill>
                <a:prstClr val="black">
                  <a:tint val="75000"/>
                </a:prstClr>
              </a:solidFill>
            </a:endParaRPr>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ja-JP" altLang="en-US">
              <a:solidFill>
                <a:prstClr val="black">
                  <a:tint val="75000"/>
                </a:prstClr>
              </a:solidFill>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44E4596A-C51B-4AEC-A4DC-C2600EEC73E8}" type="slidenum">
              <a:rPr lang="ja-JP" altLang="en-US">
                <a:solidFill>
                  <a:prstClr val="black">
                    <a:tint val="75000"/>
                  </a:prstClr>
                </a:solidFill>
              </a:rPr>
              <a:pPr>
                <a:defRPr/>
              </a:pPr>
              <a:t>‹#›</a:t>
            </a:fld>
            <a:endParaRPr lang="ja-JP" altLang="en-US">
              <a:solidFill>
                <a:prstClr val="black">
                  <a:tint val="75000"/>
                </a:prstClr>
              </a:solidFill>
            </a:endParaRPr>
          </a:p>
        </p:txBody>
      </p:sp>
    </p:spTree>
    <p:extLst>
      <p:ext uri="{BB962C8B-B14F-4D97-AF65-F5344CB8AC3E}">
        <p14:creationId xmlns:p14="http://schemas.microsoft.com/office/powerpoint/2010/main" val="31752680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5pPr>
      <a:lvl6pPr marL="457200" algn="ctr" rtl="0" fontAlgn="base">
        <a:spcBef>
          <a:spcPct val="0"/>
        </a:spcBef>
        <a:spcAft>
          <a:spcPct val="0"/>
        </a:spcAft>
        <a:defRPr kumimoji="1" sz="4400">
          <a:solidFill>
            <a:schemeClr val="tx1"/>
          </a:solidFill>
          <a:latin typeface="Calibri" pitchFamily="34" charset="0"/>
          <a:ea typeface="ＭＳ Ｐゴシック" pitchFamily="50" charset="-128"/>
        </a:defRPr>
      </a:lvl6pPr>
      <a:lvl7pPr marL="914400" algn="ctr" rtl="0" fontAlgn="base">
        <a:spcBef>
          <a:spcPct val="0"/>
        </a:spcBef>
        <a:spcAft>
          <a:spcPct val="0"/>
        </a:spcAft>
        <a:defRPr kumimoji="1" sz="4400">
          <a:solidFill>
            <a:schemeClr val="tx1"/>
          </a:solidFill>
          <a:latin typeface="Calibri" pitchFamily="34" charset="0"/>
          <a:ea typeface="ＭＳ Ｐゴシック" pitchFamily="50"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pitchFamily="50"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pitchFamily="50" charset="-128"/>
        </a:defRPr>
      </a:lvl9pPr>
    </p:titleStyle>
    <p:bodyStyle>
      <a:lvl1pPr marL="342900" indent="-342900"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9144000" cy="6864350"/>
            <a:chOff x="0" y="0"/>
            <a:chExt cx="5760" cy="4324"/>
          </a:xfrm>
        </p:grpSpPr>
        <p:sp>
          <p:nvSpPr>
            <p:cNvPr id="1032" name="Rectangle 3"/>
            <p:cNvSpPr>
              <a:spLocks noChangeArrowheads="1"/>
            </p:cNvSpPr>
            <p:nvPr userDrawn="1"/>
          </p:nvSpPr>
          <p:spPr bwMode="white">
            <a:xfrm>
              <a:off x="0" y="331"/>
              <a:ext cx="5760" cy="3326"/>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ja-JP" altLang="en-US" smtClean="0">
                <a:solidFill>
                  <a:srgbClr val="2E2E48"/>
                </a:solidFill>
              </a:endParaRPr>
            </a:p>
          </p:txBody>
        </p:sp>
        <p:sp>
          <p:nvSpPr>
            <p:cNvPr id="1033" name="Rectangle 4"/>
            <p:cNvSpPr>
              <a:spLocks noChangeArrowheads="1"/>
            </p:cNvSpPr>
            <p:nvPr userDrawn="1"/>
          </p:nvSpPr>
          <p:spPr bwMode="white">
            <a:xfrm>
              <a:off x="0" y="0"/>
              <a:ext cx="5760" cy="351"/>
            </a:xfrm>
            <a:prstGeom prst="rect">
              <a:avLst/>
            </a:prstGeom>
            <a:gradFill rotWithShape="0">
              <a:gsLst>
                <a:gs pos="0">
                  <a:schemeClr val="hlink"/>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ja-JP" altLang="en-US" smtClean="0">
                <a:solidFill>
                  <a:srgbClr val="2E2E48"/>
                </a:solidFill>
              </a:endParaRPr>
            </a:p>
          </p:txBody>
        </p:sp>
        <p:sp>
          <p:nvSpPr>
            <p:cNvPr id="4101" name="Freeform 5"/>
            <p:cNvSpPr>
              <a:spLocks/>
            </p:cNvSpPr>
            <p:nvPr userDrawn="1"/>
          </p:nvSpPr>
          <p:spPr bwMode="white">
            <a:xfrm>
              <a:off x="0" y="1596"/>
              <a:ext cx="5760" cy="1651"/>
            </a:xfrm>
            <a:custGeom>
              <a:avLst/>
              <a:gdLst/>
              <a:ahLst/>
              <a:cxnLst>
                <a:cxn ang="0">
                  <a:pos x="0" y="960"/>
                </a:cxn>
                <a:cxn ang="0">
                  <a:pos x="773" y="852"/>
                </a:cxn>
                <a:cxn ang="0">
                  <a:pos x="1536" y="594"/>
                </a:cxn>
                <a:cxn ang="0">
                  <a:pos x="2438" y="156"/>
                </a:cxn>
                <a:cxn ang="0">
                  <a:pos x="2678" y="24"/>
                </a:cxn>
                <a:cxn ang="0">
                  <a:pos x="2816" y="30"/>
                </a:cxn>
                <a:cxn ang="0">
                  <a:pos x="2876" y="0"/>
                </a:cxn>
                <a:cxn ang="0">
                  <a:pos x="3032" y="30"/>
                </a:cxn>
                <a:cxn ang="0">
                  <a:pos x="3086" y="12"/>
                </a:cxn>
                <a:cxn ang="0">
                  <a:pos x="3183" y="42"/>
                </a:cxn>
                <a:cxn ang="0">
                  <a:pos x="3333" y="120"/>
                </a:cxn>
                <a:cxn ang="0">
                  <a:pos x="3483" y="234"/>
                </a:cxn>
                <a:cxn ang="0">
                  <a:pos x="3741" y="396"/>
                </a:cxn>
                <a:cxn ang="0">
                  <a:pos x="4156" y="636"/>
                </a:cxn>
                <a:cxn ang="0">
                  <a:pos x="4510" y="768"/>
                </a:cxn>
                <a:cxn ang="0">
                  <a:pos x="4913" y="906"/>
                </a:cxn>
                <a:cxn ang="0">
                  <a:pos x="5304" y="1074"/>
                </a:cxn>
                <a:cxn ang="0">
                  <a:pos x="5760" y="1150"/>
                </a:cxn>
                <a:cxn ang="0">
                  <a:pos x="5760" y="1651"/>
                </a:cxn>
                <a:cxn ang="0">
                  <a:pos x="0" y="1651"/>
                </a:cxn>
                <a:cxn ang="0">
                  <a:pos x="0" y="960"/>
                </a:cxn>
              </a:cxnLst>
              <a:rect l="0" t="0" r="r" b="b"/>
              <a:pathLst>
                <a:path w="5760" h="1651">
                  <a:moveTo>
                    <a:pt x="0" y="960"/>
                  </a:moveTo>
                  <a:cubicBezTo>
                    <a:pt x="237" y="952"/>
                    <a:pt x="517" y="913"/>
                    <a:pt x="773" y="852"/>
                  </a:cubicBezTo>
                  <a:cubicBezTo>
                    <a:pt x="1029" y="791"/>
                    <a:pt x="1259" y="710"/>
                    <a:pt x="1536" y="594"/>
                  </a:cubicBezTo>
                  <a:cubicBezTo>
                    <a:pt x="1814" y="478"/>
                    <a:pt x="2247" y="251"/>
                    <a:pt x="2438" y="156"/>
                  </a:cubicBezTo>
                  <a:cubicBezTo>
                    <a:pt x="2628" y="61"/>
                    <a:pt x="2615" y="45"/>
                    <a:pt x="2678" y="24"/>
                  </a:cubicBezTo>
                  <a:cubicBezTo>
                    <a:pt x="2741" y="3"/>
                    <a:pt x="2783" y="34"/>
                    <a:pt x="2816" y="30"/>
                  </a:cubicBezTo>
                  <a:cubicBezTo>
                    <a:pt x="2849" y="26"/>
                    <a:pt x="2840" y="0"/>
                    <a:pt x="2876" y="0"/>
                  </a:cubicBezTo>
                  <a:cubicBezTo>
                    <a:pt x="2912" y="0"/>
                    <a:pt x="2997" y="28"/>
                    <a:pt x="3032" y="30"/>
                  </a:cubicBezTo>
                  <a:cubicBezTo>
                    <a:pt x="3067" y="32"/>
                    <a:pt x="3061" y="10"/>
                    <a:pt x="3086" y="12"/>
                  </a:cubicBezTo>
                  <a:cubicBezTo>
                    <a:pt x="3112" y="14"/>
                    <a:pt x="3142" y="24"/>
                    <a:pt x="3183" y="42"/>
                  </a:cubicBezTo>
                  <a:cubicBezTo>
                    <a:pt x="3224" y="60"/>
                    <a:pt x="3283" y="88"/>
                    <a:pt x="3333" y="120"/>
                  </a:cubicBezTo>
                  <a:cubicBezTo>
                    <a:pt x="3383" y="152"/>
                    <a:pt x="3415" y="188"/>
                    <a:pt x="3483" y="234"/>
                  </a:cubicBezTo>
                  <a:cubicBezTo>
                    <a:pt x="3551" y="280"/>
                    <a:pt x="3629" y="329"/>
                    <a:pt x="3741" y="396"/>
                  </a:cubicBezTo>
                  <a:cubicBezTo>
                    <a:pt x="3854" y="463"/>
                    <a:pt x="4028" y="574"/>
                    <a:pt x="4156" y="636"/>
                  </a:cubicBezTo>
                  <a:cubicBezTo>
                    <a:pt x="4284" y="698"/>
                    <a:pt x="4384" y="723"/>
                    <a:pt x="4510" y="768"/>
                  </a:cubicBezTo>
                  <a:cubicBezTo>
                    <a:pt x="4637" y="813"/>
                    <a:pt x="4781" y="855"/>
                    <a:pt x="4913" y="906"/>
                  </a:cubicBezTo>
                  <a:cubicBezTo>
                    <a:pt x="5045" y="957"/>
                    <a:pt x="5163" y="1033"/>
                    <a:pt x="5304" y="1074"/>
                  </a:cubicBezTo>
                  <a:cubicBezTo>
                    <a:pt x="5445" y="1115"/>
                    <a:pt x="5543" y="1125"/>
                    <a:pt x="5760" y="1150"/>
                  </a:cubicBezTo>
                  <a:cubicBezTo>
                    <a:pt x="5760" y="1400"/>
                    <a:pt x="5760" y="1651"/>
                    <a:pt x="5760" y="1651"/>
                  </a:cubicBezTo>
                  <a:lnTo>
                    <a:pt x="0" y="1651"/>
                  </a:lnTo>
                  <a:lnTo>
                    <a:pt x="0" y="960"/>
                  </a:lnTo>
                  <a:close/>
                </a:path>
              </a:pathLst>
            </a:custGeom>
            <a:gradFill rotWithShape="0">
              <a:gsLst>
                <a:gs pos="0">
                  <a:schemeClr val="bg2"/>
                </a:gs>
                <a:gs pos="100000">
                  <a:schemeClr val="bg2">
                    <a:gamma/>
                    <a:shade val="66667"/>
                    <a:invGamma/>
                  </a:schemeClr>
                </a:gs>
              </a:gsLst>
              <a:lin ang="5400000" scaled="1"/>
            </a:gradFill>
            <a:ln w="9525">
              <a:noFill/>
              <a:round/>
              <a:headEnd/>
              <a:tailEnd/>
            </a:ln>
            <a:effectLst/>
          </p:spPr>
          <p:txBody>
            <a:bodyPr wrap="none" anchor="ctr"/>
            <a:lstStyle/>
            <a:p>
              <a:pPr fontAlgn="base">
                <a:spcBef>
                  <a:spcPct val="0"/>
                </a:spcBef>
                <a:spcAft>
                  <a:spcPct val="0"/>
                </a:spcAft>
                <a:defRPr/>
              </a:pPr>
              <a:endParaRPr lang="ja-JP" altLang="en-US">
                <a:solidFill>
                  <a:srgbClr val="2E2E48"/>
                </a:solidFill>
              </a:endParaRPr>
            </a:p>
          </p:txBody>
        </p:sp>
        <p:sp>
          <p:nvSpPr>
            <p:cNvPr id="1035" name="Freeform 6"/>
            <p:cNvSpPr>
              <a:spLocks/>
            </p:cNvSpPr>
            <p:nvPr userDrawn="1"/>
          </p:nvSpPr>
          <p:spPr bwMode="white">
            <a:xfrm>
              <a:off x="380" y="1597"/>
              <a:ext cx="2495" cy="1054"/>
            </a:xfrm>
            <a:custGeom>
              <a:avLst/>
              <a:gdLst>
                <a:gd name="T0" fmla="*/ 909 w 2495"/>
                <a:gd name="T1" fmla="*/ 650 h 1054"/>
                <a:gd name="T2" fmla="*/ 2028 w 2495"/>
                <a:gd name="T3" fmla="*/ 116 h 1054"/>
                <a:gd name="T4" fmla="*/ 2253 w 2495"/>
                <a:gd name="T5" fmla="*/ 20 h 1054"/>
                <a:gd name="T6" fmla="*/ 2304 w 2495"/>
                <a:gd name="T7" fmla="*/ 8 h 1054"/>
                <a:gd name="T8" fmla="*/ 2388 w 2495"/>
                <a:gd name="T9" fmla="*/ 20 h 1054"/>
                <a:gd name="T10" fmla="*/ 2490 w 2495"/>
                <a:gd name="T11" fmla="*/ 8 h 1054"/>
                <a:gd name="T12" fmla="*/ 2424 w 2495"/>
                <a:gd name="T13" fmla="*/ 62 h 1054"/>
                <a:gd name="T14" fmla="*/ 2349 w 2495"/>
                <a:gd name="T15" fmla="*/ 158 h 1054"/>
                <a:gd name="T16" fmla="*/ 2295 w 2495"/>
                <a:gd name="T17" fmla="*/ 182 h 1054"/>
                <a:gd name="T18" fmla="*/ 2271 w 2495"/>
                <a:gd name="T19" fmla="*/ 251 h 1054"/>
                <a:gd name="T20" fmla="*/ 2304 w 2495"/>
                <a:gd name="T21" fmla="*/ 332 h 1054"/>
                <a:gd name="T22" fmla="*/ 2253 w 2495"/>
                <a:gd name="T23" fmla="*/ 326 h 1054"/>
                <a:gd name="T24" fmla="*/ 2226 w 2495"/>
                <a:gd name="T25" fmla="*/ 386 h 1054"/>
                <a:gd name="T26" fmla="*/ 2130 w 2495"/>
                <a:gd name="T27" fmla="*/ 491 h 1054"/>
                <a:gd name="T28" fmla="*/ 1980 w 2495"/>
                <a:gd name="T29" fmla="*/ 710 h 1054"/>
                <a:gd name="T30" fmla="*/ 1884 w 2495"/>
                <a:gd name="T31" fmla="*/ 758 h 1054"/>
                <a:gd name="T32" fmla="*/ 1782 w 2495"/>
                <a:gd name="T33" fmla="*/ 845 h 1054"/>
                <a:gd name="T34" fmla="*/ 1629 w 2495"/>
                <a:gd name="T35" fmla="*/ 959 h 1054"/>
                <a:gd name="T36" fmla="*/ 1458 w 2495"/>
                <a:gd name="T37" fmla="*/ 1052 h 1054"/>
                <a:gd name="T38" fmla="*/ 1560 w 2495"/>
                <a:gd name="T39" fmla="*/ 932 h 1054"/>
                <a:gd name="T40" fmla="*/ 1701 w 2495"/>
                <a:gd name="T41" fmla="*/ 770 h 1054"/>
                <a:gd name="T42" fmla="*/ 1785 w 2495"/>
                <a:gd name="T43" fmla="*/ 644 h 1054"/>
                <a:gd name="T44" fmla="*/ 1935 w 2495"/>
                <a:gd name="T45" fmla="*/ 476 h 1054"/>
                <a:gd name="T46" fmla="*/ 2034 w 2495"/>
                <a:gd name="T47" fmla="*/ 350 h 1054"/>
                <a:gd name="T48" fmla="*/ 2016 w 2495"/>
                <a:gd name="T49" fmla="*/ 323 h 1054"/>
                <a:gd name="T50" fmla="*/ 1947 w 2495"/>
                <a:gd name="T51" fmla="*/ 434 h 1054"/>
                <a:gd name="T52" fmla="*/ 1821 w 2495"/>
                <a:gd name="T53" fmla="*/ 587 h 1054"/>
                <a:gd name="T54" fmla="*/ 1704 w 2495"/>
                <a:gd name="T55" fmla="*/ 662 h 1054"/>
                <a:gd name="T56" fmla="*/ 1620 w 2495"/>
                <a:gd name="T57" fmla="*/ 761 h 1054"/>
                <a:gd name="T58" fmla="*/ 1584 w 2495"/>
                <a:gd name="T59" fmla="*/ 728 h 1054"/>
                <a:gd name="T60" fmla="*/ 1731 w 2495"/>
                <a:gd name="T61" fmla="*/ 581 h 1054"/>
                <a:gd name="T62" fmla="*/ 1851 w 2495"/>
                <a:gd name="T63" fmla="*/ 467 h 1054"/>
                <a:gd name="T64" fmla="*/ 1875 w 2495"/>
                <a:gd name="T65" fmla="*/ 413 h 1054"/>
                <a:gd name="T66" fmla="*/ 1788 w 2495"/>
                <a:gd name="T67" fmla="*/ 515 h 1054"/>
                <a:gd name="T68" fmla="*/ 1689 w 2495"/>
                <a:gd name="T69" fmla="*/ 611 h 1054"/>
                <a:gd name="T70" fmla="*/ 1605 w 2495"/>
                <a:gd name="T71" fmla="*/ 665 h 1054"/>
                <a:gd name="T72" fmla="*/ 1689 w 2495"/>
                <a:gd name="T73" fmla="*/ 548 h 1054"/>
                <a:gd name="T74" fmla="*/ 1746 w 2495"/>
                <a:gd name="T75" fmla="*/ 506 h 1054"/>
                <a:gd name="T76" fmla="*/ 1596 w 2495"/>
                <a:gd name="T77" fmla="*/ 611 h 1054"/>
                <a:gd name="T78" fmla="*/ 1542 w 2495"/>
                <a:gd name="T79" fmla="*/ 689 h 1054"/>
                <a:gd name="T80" fmla="*/ 1500 w 2495"/>
                <a:gd name="T81" fmla="*/ 632 h 1054"/>
                <a:gd name="T82" fmla="*/ 1590 w 2495"/>
                <a:gd name="T83" fmla="*/ 563 h 1054"/>
                <a:gd name="T84" fmla="*/ 1704 w 2495"/>
                <a:gd name="T85" fmla="*/ 476 h 1054"/>
                <a:gd name="T86" fmla="*/ 1659 w 2495"/>
                <a:gd name="T87" fmla="*/ 485 h 1054"/>
                <a:gd name="T88" fmla="*/ 1596 w 2495"/>
                <a:gd name="T89" fmla="*/ 524 h 1054"/>
                <a:gd name="T90" fmla="*/ 1530 w 2495"/>
                <a:gd name="T91" fmla="*/ 560 h 1054"/>
                <a:gd name="T92" fmla="*/ 1470 w 2495"/>
                <a:gd name="T93" fmla="*/ 623 h 1054"/>
                <a:gd name="T94" fmla="*/ 1401 w 2495"/>
                <a:gd name="T95" fmla="*/ 662 h 1054"/>
                <a:gd name="T96" fmla="*/ 1362 w 2495"/>
                <a:gd name="T97" fmla="*/ 665 h 1054"/>
                <a:gd name="T98" fmla="*/ 1263 w 2495"/>
                <a:gd name="T99" fmla="*/ 653 h 1054"/>
                <a:gd name="T100" fmla="*/ 1194 w 2495"/>
                <a:gd name="T101" fmla="*/ 668 h 1054"/>
                <a:gd name="T102" fmla="*/ 879 w 2495"/>
                <a:gd name="T103" fmla="*/ 788 h 1054"/>
                <a:gd name="T104" fmla="*/ 492 w 2495"/>
                <a:gd name="T105" fmla="*/ 917 h 1054"/>
                <a:gd name="T106" fmla="*/ 657 w 2495"/>
                <a:gd name="T107" fmla="*/ 851 h 1054"/>
                <a:gd name="T108" fmla="*/ 1035 w 2495"/>
                <a:gd name="T109" fmla="*/ 716 h 1054"/>
                <a:gd name="T110" fmla="*/ 1062 w 2495"/>
                <a:gd name="T111" fmla="*/ 689 h 1054"/>
                <a:gd name="T112" fmla="*/ 714 w 2495"/>
                <a:gd name="T113" fmla="*/ 806 h 1054"/>
                <a:gd name="T114" fmla="*/ 288 w 2495"/>
                <a:gd name="T115" fmla="*/ 905 h 1054"/>
                <a:gd name="T116" fmla="*/ 207 w 2495"/>
                <a:gd name="T117" fmla="*/ 902 h 1054"/>
                <a:gd name="T118" fmla="*/ 84 w 2495"/>
                <a:gd name="T119" fmla="*/ 929 h 1054"/>
                <a:gd name="T120" fmla="*/ 135 w 2495"/>
                <a:gd name="T121" fmla="*/ 902 h 105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495" h="1054">
                  <a:moveTo>
                    <a:pt x="135" y="902"/>
                  </a:moveTo>
                  <a:cubicBezTo>
                    <a:pt x="270" y="859"/>
                    <a:pt x="683" y="732"/>
                    <a:pt x="909" y="650"/>
                  </a:cubicBezTo>
                  <a:cubicBezTo>
                    <a:pt x="1135" y="568"/>
                    <a:pt x="1305" y="499"/>
                    <a:pt x="1491" y="410"/>
                  </a:cubicBezTo>
                  <a:cubicBezTo>
                    <a:pt x="1677" y="321"/>
                    <a:pt x="1911" y="179"/>
                    <a:pt x="2028" y="116"/>
                  </a:cubicBezTo>
                  <a:cubicBezTo>
                    <a:pt x="2145" y="53"/>
                    <a:pt x="2156" y="48"/>
                    <a:pt x="2193" y="32"/>
                  </a:cubicBezTo>
                  <a:cubicBezTo>
                    <a:pt x="2230" y="16"/>
                    <a:pt x="2238" y="22"/>
                    <a:pt x="2253" y="20"/>
                  </a:cubicBezTo>
                  <a:cubicBezTo>
                    <a:pt x="2268" y="18"/>
                    <a:pt x="2278" y="22"/>
                    <a:pt x="2286" y="20"/>
                  </a:cubicBezTo>
                  <a:cubicBezTo>
                    <a:pt x="2294" y="18"/>
                    <a:pt x="2296" y="10"/>
                    <a:pt x="2304" y="8"/>
                  </a:cubicBezTo>
                  <a:cubicBezTo>
                    <a:pt x="2312" y="6"/>
                    <a:pt x="2320" y="6"/>
                    <a:pt x="2334" y="8"/>
                  </a:cubicBezTo>
                  <a:cubicBezTo>
                    <a:pt x="2348" y="10"/>
                    <a:pt x="2372" y="21"/>
                    <a:pt x="2388" y="20"/>
                  </a:cubicBezTo>
                  <a:cubicBezTo>
                    <a:pt x="2404" y="19"/>
                    <a:pt x="2416" y="4"/>
                    <a:pt x="2433" y="2"/>
                  </a:cubicBezTo>
                  <a:cubicBezTo>
                    <a:pt x="2450" y="0"/>
                    <a:pt x="2485" y="4"/>
                    <a:pt x="2490" y="8"/>
                  </a:cubicBezTo>
                  <a:cubicBezTo>
                    <a:pt x="2495" y="12"/>
                    <a:pt x="2474" y="17"/>
                    <a:pt x="2463" y="26"/>
                  </a:cubicBezTo>
                  <a:cubicBezTo>
                    <a:pt x="2452" y="35"/>
                    <a:pt x="2437" y="47"/>
                    <a:pt x="2424" y="62"/>
                  </a:cubicBezTo>
                  <a:cubicBezTo>
                    <a:pt x="2411" y="77"/>
                    <a:pt x="2397" y="103"/>
                    <a:pt x="2385" y="119"/>
                  </a:cubicBezTo>
                  <a:cubicBezTo>
                    <a:pt x="2373" y="135"/>
                    <a:pt x="2358" y="149"/>
                    <a:pt x="2349" y="158"/>
                  </a:cubicBezTo>
                  <a:cubicBezTo>
                    <a:pt x="2340" y="167"/>
                    <a:pt x="2340" y="172"/>
                    <a:pt x="2331" y="176"/>
                  </a:cubicBezTo>
                  <a:cubicBezTo>
                    <a:pt x="2322" y="180"/>
                    <a:pt x="2303" y="174"/>
                    <a:pt x="2295" y="182"/>
                  </a:cubicBezTo>
                  <a:cubicBezTo>
                    <a:pt x="2287" y="190"/>
                    <a:pt x="2284" y="216"/>
                    <a:pt x="2280" y="227"/>
                  </a:cubicBezTo>
                  <a:cubicBezTo>
                    <a:pt x="2276" y="238"/>
                    <a:pt x="2268" y="245"/>
                    <a:pt x="2271" y="251"/>
                  </a:cubicBezTo>
                  <a:cubicBezTo>
                    <a:pt x="2274" y="257"/>
                    <a:pt x="2293" y="253"/>
                    <a:pt x="2298" y="266"/>
                  </a:cubicBezTo>
                  <a:cubicBezTo>
                    <a:pt x="2303" y="279"/>
                    <a:pt x="2309" y="319"/>
                    <a:pt x="2304" y="332"/>
                  </a:cubicBezTo>
                  <a:cubicBezTo>
                    <a:pt x="2299" y="345"/>
                    <a:pt x="2273" y="345"/>
                    <a:pt x="2265" y="344"/>
                  </a:cubicBezTo>
                  <a:cubicBezTo>
                    <a:pt x="2257" y="343"/>
                    <a:pt x="2258" y="326"/>
                    <a:pt x="2253" y="326"/>
                  </a:cubicBezTo>
                  <a:cubicBezTo>
                    <a:pt x="2248" y="326"/>
                    <a:pt x="2236" y="337"/>
                    <a:pt x="2232" y="347"/>
                  </a:cubicBezTo>
                  <a:cubicBezTo>
                    <a:pt x="2228" y="357"/>
                    <a:pt x="2228" y="376"/>
                    <a:pt x="2226" y="386"/>
                  </a:cubicBezTo>
                  <a:cubicBezTo>
                    <a:pt x="2224" y="396"/>
                    <a:pt x="2236" y="390"/>
                    <a:pt x="2220" y="407"/>
                  </a:cubicBezTo>
                  <a:cubicBezTo>
                    <a:pt x="2204" y="424"/>
                    <a:pt x="2157" y="463"/>
                    <a:pt x="2130" y="491"/>
                  </a:cubicBezTo>
                  <a:cubicBezTo>
                    <a:pt x="2103" y="519"/>
                    <a:pt x="2083" y="539"/>
                    <a:pt x="2058" y="575"/>
                  </a:cubicBezTo>
                  <a:cubicBezTo>
                    <a:pt x="2033" y="611"/>
                    <a:pt x="1998" y="679"/>
                    <a:pt x="1980" y="710"/>
                  </a:cubicBezTo>
                  <a:cubicBezTo>
                    <a:pt x="1962" y="741"/>
                    <a:pt x="1966" y="756"/>
                    <a:pt x="1950" y="764"/>
                  </a:cubicBezTo>
                  <a:cubicBezTo>
                    <a:pt x="1934" y="772"/>
                    <a:pt x="1906" y="756"/>
                    <a:pt x="1884" y="758"/>
                  </a:cubicBezTo>
                  <a:cubicBezTo>
                    <a:pt x="1862" y="760"/>
                    <a:pt x="1832" y="762"/>
                    <a:pt x="1815" y="776"/>
                  </a:cubicBezTo>
                  <a:cubicBezTo>
                    <a:pt x="1798" y="790"/>
                    <a:pt x="1800" y="826"/>
                    <a:pt x="1782" y="845"/>
                  </a:cubicBezTo>
                  <a:cubicBezTo>
                    <a:pt x="1764" y="864"/>
                    <a:pt x="1730" y="871"/>
                    <a:pt x="1704" y="890"/>
                  </a:cubicBezTo>
                  <a:cubicBezTo>
                    <a:pt x="1678" y="909"/>
                    <a:pt x="1657" y="942"/>
                    <a:pt x="1629" y="959"/>
                  </a:cubicBezTo>
                  <a:cubicBezTo>
                    <a:pt x="1601" y="976"/>
                    <a:pt x="1561" y="980"/>
                    <a:pt x="1533" y="995"/>
                  </a:cubicBezTo>
                  <a:cubicBezTo>
                    <a:pt x="1505" y="1010"/>
                    <a:pt x="1469" y="1050"/>
                    <a:pt x="1458" y="1052"/>
                  </a:cubicBezTo>
                  <a:cubicBezTo>
                    <a:pt x="1447" y="1054"/>
                    <a:pt x="1450" y="1027"/>
                    <a:pt x="1467" y="1007"/>
                  </a:cubicBezTo>
                  <a:cubicBezTo>
                    <a:pt x="1484" y="987"/>
                    <a:pt x="1533" y="955"/>
                    <a:pt x="1560" y="932"/>
                  </a:cubicBezTo>
                  <a:cubicBezTo>
                    <a:pt x="1587" y="909"/>
                    <a:pt x="1606" y="893"/>
                    <a:pt x="1629" y="866"/>
                  </a:cubicBezTo>
                  <a:cubicBezTo>
                    <a:pt x="1652" y="839"/>
                    <a:pt x="1687" y="796"/>
                    <a:pt x="1701" y="770"/>
                  </a:cubicBezTo>
                  <a:cubicBezTo>
                    <a:pt x="1715" y="744"/>
                    <a:pt x="1699" y="731"/>
                    <a:pt x="1713" y="710"/>
                  </a:cubicBezTo>
                  <a:cubicBezTo>
                    <a:pt x="1727" y="689"/>
                    <a:pt x="1759" y="671"/>
                    <a:pt x="1785" y="644"/>
                  </a:cubicBezTo>
                  <a:cubicBezTo>
                    <a:pt x="1811" y="617"/>
                    <a:pt x="1844" y="573"/>
                    <a:pt x="1869" y="545"/>
                  </a:cubicBezTo>
                  <a:cubicBezTo>
                    <a:pt x="1894" y="517"/>
                    <a:pt x="1918" y="500"/>
                    <a:pt x="1935" y="476"/>
                  </a:cubicBezTo>
                  <a:cubicBezTo>
                    <a:pt x="1952" y="452"/>
                    <a:pt x="1955" y="422"/>
                    <a:pt x="1971" y="401"/>
                  </a:cubicBezTo>
                  <a:cubicBezTo>
                    <a:pt x="1987" y="380"/>
                    <a:pt x="2019" y="364"/>
                    <a:pt x="2034" y="350"/>
                  </a:cubicBezTo>
                  <a:cubicBezTo>
                    <a:pt x="2049" y="336"/>
                    <a:pt x="2064" y="318"/>
                    <a:pt x="2061" y="314"/>
                  </a:cubicBezTo>
                  <a:cubicBezTo>
                    <a:pt x="2058" y="310"/>
                    <a:pt x="2031" y="314"/>
                    <a:pt x="2016" y="323"/>
                  </a:cubicBezTo>
                  <a:cubicBezTo>
                    <a:pt x="2001" y="332"/>
                    <a:pt x="1982" y="350"/>
                    <a:pt x="1971" y="368"/>
                  </a:cubicBezTo>
                  <a:cubicBezTo>
                    <a:pt x="1960" y="386"/>
                    <a:pt x="1960" y="412"/>
                    <a:pt x="1947" y="434"/>
                  </a:cubicBezTo>
                  <a:cubicBezTo>
                    <a:pt x="1934" y="456"/>
                    <a:pt x="1914" y="475"/>
                    <a:pt x="1893" y="500"/>
                  </a:cubicBezTo>
                  <a:cubicBezTo>
                    <a:pt x="1872" y="525"/>
                    <a:pt x="1841" y="565"/>
                    <a:pt x="1821" y="587"/>
                  </a:cubicBezTo>
                  <a:cubicBezTo>
                    <a:pt x="1801" y="609"/>
                    <a:pt x="1790" y="619"/>
                    <a:pt x="1770" y="632"/>
                  </a:cubicBezTo>
                  <a:cubicBezTo>
                    <a:pt x="1750" y="645"/>
                    <a:pt x="1727" y="647"/>
                    <a:pt x="1704" y="662"/>
                  </a:cubicBezTo>
                  <a:cubicBezTo>
                    <a:pt x="1681" y="677"/>
                    <a:pt x="1646" y="709"/>
                    <a:pt x="1632" y="725"/>
                  </a:cubicBezTo>
                  <a:cubicBezTo>
                    <a:pt x="1618" y="741"/>
                    <a:pt x="1627" y="754"/>
                    <a:pt x="1620" y="761"/>
                  </a:cubicBezTo>
                  <a:cubicBezTo>
                    <a:pt x="1613" y="768"/>
                    <a:pt x="1593" y="775"/>
                    <a:pt x="1587" y="770"/>
                  </a:cubicBezTo>
                  <a:cubicBezTo>
                    <a:pt x="1581" y="765"/>
                    <a:pt x="1566" y="749"/>
                    <a:pt x="1584" y="728"/>
                  </a:cubicBezTo>
                  <a:cubicBezTo>
                    <a:pt x="1602" y="707"/>
                    <a:pt x="1668" y="665"/>
                    <a:pt x="1692" y="641"/>
                  </a:cubicBezTo>
                  <a:cubicBezTo>
                    <a:pt x="1716" y="617"/>
                    <a:pt x="1714" y="599"/>
                    <a:pt x="1731" y="581"/>
                  </a:cubicBezTo>
                  <a:cubicBezTo>
                    <a:pt x="1748" y="563"/>
                    <a:pt x="1774" y="552"/>
                    <a:pt x="1794" y="533"/>
                  </a:cubicBezTo>
                  <a:cubicBezTo>
                    <a:pt x="1814" y="514"/>
                    <a:pt x="1837" y="482"/>
                    <a:pt x="1851" y="467"/>
                  </a:cubicBezTo>
                  <a:cubicBezTo>
                    <a:pt x="1865" y="452"/>
                    <a:pt x="1874" y="452"/>
                    <a:pt x="1878" y="443"/>
                  </a:cubicBezTo>
                  <a:cubicBezTo>
                    <a:pt x="1882" y="434"/>
                    <a:pt x="1882" y="413"/>
                    <a:pt x="1875" y="413"/>
                  </a:cubicBezTo>
                  <a:cubicBezTo>
                    <a:pt x="1868" y="413"/>
                    <a:pt x="1847" y="426"/>
                    <a:pt x="1833" y="443"/>
                  </a:cubicBezTo>
                  <a:cubicBezTo>
                    <a:pt x="1819" y="460"/>
                    <a:pt x="1804" y="495"/>
                    <a:pt x="1788" y="515"/>
                  </a:cubicBezTo>
                  <a:cubicBezTo>
                    <a:pt x="1772" y="535"/>
                    <a:pt x="1751" y="550"/>
                    <a:pt x="1734" y="566"/>
                  </a:cubicBezTo>
                  <a:cubicBezTo>
                    <a:pt x="1717" y="582"/>
                    <a:pt x="1704" y="595"/>
                    <a:pt x="1689" y="611"/>
                  </a:cubicBezTo>
                  <a:cubicBezTo>
                    <a:pt x="1674" y="627"/>
                    <a:pt x="1655" y="656"/>
                    <a:pt x="1641" y="665"/>
                  </a:cubicBezTo>
                  <a:cubicBezTo>
                    <a:pt x="1627" y="674"/>
                    <a:pt x="1609" y="674"/>
                    <a:pt x="1605" y="665"/>
                  </a:cubicBezTo>
                  <a:cubicBezTo>
                    <a:pt x="1601" y="656"/>
                    <a:pt x="1603" y="627"/>
                    <a:pt x="1617" y="608"/>
                  </a:cubicBezTo>
                  <a:cubicBezTo>
                    <a:pt x="1631" y="589"/>
                    <a:pt x="1672" y="560"/>
                    <a:pt x="1689" y="548"/>
                  </a:cubicBezTo>
                  <a:cubicBezTo>
                    <a:pt x="1706" y="536"/>
                    <a:pt x="1713" y="540"/>
                    <a:pt x="1722" y="533"/>
                  </a:cubicBezTo>
                  <a:cubicBezTo>
                    <a:pt x="1731" y="526"/>
                    <a:pt x="1752" y="507"/>
                    <a:pt x="1746" y="506"/>
                  </a:cubicBezTo>
                  <a:cubicBezTo>
                    <a:pt x="1740" y="505"/>
                    <a:pt x="1711" y="513"/>
                    <a:pt x="1686" y="530"/>
                  </a:cubicBezTo>
                  <a:cubicBezTo>
                    <a:pt x="1661" y="547"/>
                    <a:pt x="1617" y="587"/>
                    <a:pt x="1596" y="611"/>
                  </a:cubicBezTo>
                  <a:cubicBezTo>
                    <a:pt x="1575" y="635"/>
                    <a:pt x="1569" y="661"/>
                    <a:pt x="1560" y="674"/>
                  </a:cubicBezTo>
                  <a:cubicBezTo>
                    <a:pt x="1551" y="687"/>
                    <a:pt x="1549" y="694"/>
                    <a:pt x="1542" y="689"/>
                  </a:cubicBezTo>
                  <a:cubicBezTo>
                    <a:pt x="1535" y="684"/>
                    <a:pt x="1525" y="650"/>
                    <a:pt x="1518" y="641"/>
                  </a:cubicBezTo>
                  <a:cubicBezTo>
                    <a:pt x="1511" y="632"/>
                    <a:pt x="1496" y="639"/>
                    <a:pt x="1500" y="632"/>
                  </a:cubicBezTo>
                  <a:cubicBezTo>
                    <a:pt x="1504" y="625"/>
                    <a:pt x="1527" y="607"/>
                    <a:pt x="1542" y="596"/>
                  </a:cubicBezTo>
                  <a:cubicBezTo>
                    <a:pt x="1557" y="585"/>
                    <a:pt x="1571" y="574"/>
                    <a:pt x="1590" y="563"/>
                  </a:cubicBezTo>
                  <a:cubicBezTo>
                    <a:pt x="1609" y="552"/>
                    <a:pt x="1637" y="541"/>
                    <a:pt x="1656" y="527"/>
                  </a:cubicBezTo>
                  <a:cubicBezTo>
                    <a:pt x="1675" y="513"/>
                    <a:pt x="1692" y="489"/>
                    <a:pt x="1704" y="476"/>
                  </a:cubicBezTo>
                  <a:cubicBezTo>
                    <a:pt x="1716" y="463"/>
                    <a:pt x="1735" y="451"/>
                    <a:pt x="1728" y="452"/>
                  </a:cubicBezTo>
                  <a:cubicBezTo>
                    <a:pt x="1721" y="453"/>
                    <a:pt x="1673" y="473"/>
                    <a:pt x="1659" y="485"/>
                  </a:cubicBezTo>
                  <a:cubicBezTo>
                    <a:pt x="1645" y="497"/>
                    <a:pt x="1652" y="517"/>
                    <a:pt x="1641" y="524"/>
                  </a:cubicBezTo>
                  <a:cubicBezTo>
                    <a:pt x="1630" y="531"/>
                    <a:pt x="1608" y="518"/>
                    <a:pt x="1596" y="524"/>
                  </a:cubicBezTo>
                  <a:cubicBezTo>
                    <a:pt x="1584" y="530"/>
                    <a:pt x="1583" y="554"/>
                    <a:pt x="1572" y="560"/>
                  </a:cubicBezTo>
                  <a:cubicBezTo>
                    <a:pt x="1561" y="566"/>
                    <a:pt x="1541" y="553"/>
                    <a:pt x="1530" y="560"/>
                  </a:cubicBezTo>
                  <a:cubicBezTo>
                    <a:pt x="1519" y="567"/>
                    <a:pt x="1516" y="594"/>
                    <a:pt x="1506" y="605"/>
                  </a:cubicBezTo>
                  <a:cubicBezTo>
                    <a:pt x="1496" y="616"/>
                    <a:pt x="1481" y="611"/>
                    <a:pt x="1470" y="623"/>
                  </a:cubicBezTo>
                  <a:cubicBezTo>
                    <a:pt x="1459" y="635"/>
                    <a:pt x="1448" y="671"/>
                    <a:pt x="1437" y="677"/>
                  </a:cubicBezTo>
                  <a:cubicBezTo>
                    <a:pt x="1426" y="683"/>
                    <a:pt x="1406" y="671"/>
                    <a:pt x="1401" y="662"/>
                  </a:cubicBezTo>
                  <a:cubicBezTo>
                    <a:pt x="1396" y="653"/>
                    <a:pt x="1410" y="623"/>
                    <a:pt x="1404" y="623"/>
                  </a:cubicBezTo>
                  <a:cubicBezTo>
                    <a:pt x="1398" y="623"/>
                    <a:pt x="1384" y="656"/>
                    <a:pt x="1362" y="665"/>
                  </a:cubicBezTo>
                  <a:cubicBezTo>
                    <a:pt x="1340" y="674"/>
                    <a:pt x="1288" y="682"/>
                    <a:pt x="1272" y="680"/>
                  </a:cubicBezTo>
                  <a:cubicBezTo>
                    <a:pt x="1256" y="678"/>
                    <a:pt x="1268" y="660"/>
                    <a:pt x="1263" y="653"/>
                  </a:cubicBezTo>
                  <a:cubicBezTo>
                    <a:pt x="1258" y="646"/>
                    <a:pt x="1253" y="636"/>
                    <a:pt x="1242" y="638"/>
                  </a:cubicBezTo>
                  <a:cubicBezTo>
                    <a:pt x="1231" y="640"/>
                    <a:pt x="1224" y="654"/>
                    <a:pt x="1194" y="668"/>
                  </a:cubicBezTo>
                  <a:cubicBezTo>
                    <a:pt x="1164" y="682"/>
                    <a:pt x="1111" y="702"/>
                    <a:pt x="1059" y="722"/>
                  </a:cubicBezTo>
                  <a:cubicBezTo>
                    <a:pt x="1007" y="742"/>
                    <a:pt x="950" y="763"/>
                    <a:pt x="879" y="788"/>
                  </a:cubicBezTo>
                  <a:cubicBezTo>
                    <a:pt x="808" y="813"/>
                    <a:pt x="698" y="853"/>
                    <a:pt x="633" y="875"/>
                  </a:cubicBezTo>
                  <a:cubicBezTo>
                    <a:pt x="568" y="897"/>
                    <a:pt x="513" y="914"/>
                    <a:pt x="492" y="917"/>
                  </a:cubicBezTo>
                  <a:cubicBezTo>
                    <a:pt x="471" y="920"/>
                    <a:pt x="477" y="904"/>
                    <a:pt x="504" y="893"/>
                  </a:cubicBezTo>
                  <a:cubicBezTo>
                    <a:pt x="531" y="882"/>
                    <a:pt x="602" y="869"/>
                    <a:pt x="657" y="851"/>
                  </a:cubicBezTo>
                  <a:cubicBezTo>
                    <a:pt x="712" y="833"/>
                    <a:pt x="774" y="807"/>
                    <a:pt x="837" y="785"/>
                  </a:cubicBezTo>
                  <a:cubicBezTo>
                    <a:pt x="900" y="763"/>
                    <a:pt x="994" y="733"/>
                    <a:pt x="1035" y="716"/>
                  </a:cubicBezTo>
                  <a:cubicBezTo>
                    <a:pt x="1076" y="699"/>
                    <a:pt x="1079" y="690"/>
                    <a:pt x="1083" y="686"/>
                  </a:cubicBezTo>
                  <a:cubicBezTo>
                    <a:pt x="1087" y="682"/>
                    <a:pt x="1091" y="679"/>
                    <a:pt x="1062" y="689"/>
                  </a:cubicBezTo>
                  <a:cubicBezTo>
                    <a:pt x="1033" y="699"/>
                    <a:pt x="964" y="727"/>
                    <a:pt x="906" y="746"/>
                  </a:cubicBezTo>
                  <a:cubicBezTo>
                    <a:pt x="848" y="765"/>
                    <a:pt x="779" y="788"/>
                    <a:pt x="714" y="806"/>
                  </a:cubicBezTo>
                  <a:cubicBezTo>
                    <a:pt x="649" y="824"/>
                    <a:pt x="584" y="838"/>
                    <a:pt x="513" y="854"/>
                  </a:cubicBezTo>
                  <a:cubicBezTo>
                    <a:pt x="442" y="870"/>
                    <a:pt x="344" y="893"/>
                    <a:pt x="288" y="905"/>
                  </a:cubicBezTo>
                  <a:cubicBezTo>
                    <a:pt x="232" y="917"/>
                    <a:pt x="190" y="926"/>
                    <a:pt x="177" y="926"/>
                  </a:cubicBezTo>
                  <a:cubicBezTo>
                    <a:pt x="164" y="926"/>
                    <a:pt x="208" y="904"/>
                    <a:pt x="207" y="902"/>
                  </a:cubicBezTo>
                  <a:cubicBezTo>
                    <a:pt x="206" y="900"/>
                    <a:pt x="188" y="907"/>
                    <a:pt x="168" y="911"/>
                  </a:cubicBezTo>
                  <a:cubicBezTo>
                    <a:pt x="148" y="915"/>
                    <a:pt x="95" y="929"/>
                    <a:pt x="84" y="929"/>
                  </a:cubicBezTo>
                  <a:cubicBezTo>
                    <a:pt x="73" y="929"/>
                    <a:pt x="91" y="912"/>
                    <a:pt x="99" y="908"/>
                  </a:cubicBezTo>
                  <a:cubicBezTo>
                    <a:pt x="107" y="904"/>
                    <a:pt x="0" y="945"/>
                    <a:pt x="135" y="902"/>
                  </a:cubicBezTo>
                  <a:close/>
                </a:path>
              </a:pathLst>
            </a:custGeom>
            <a:gradFill rotWithShape="0">
              <a:gsLst>
                <a:gs pos="0">
                  <a:schemeClr val="accent2"/>
                </a:gs>
                <a:gs pos="100000">
                  <a:schemeClr val="bg2"/>
                </a:gs>
              </a:gsLst>
              <a:lin ang="5400000" scaled="1"/>
            </a:gra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anchor="ctr"/>
            <a:lstStyle/>
            <a:p>
              <a:pPr fontAlgn="base">
                <a:spcBef>
                  <a:spcPct val="0"/>
                </a:spcBef>
                <a:spcAft>
                  <a:spcPct val="0"/>
                </a:spcAft>
              </a:pPr>
              <a:endParaRPr lang="ja-JP" altLang="en-US" smtClean="0">
                <a:solidFill>
                  <a:srgbClr val="2E2E48"/>
                </a:solidFill>
              </a:endParaRPr>
            </a:p>
          </p:txBody>
        </p:sp>
        <p:sp>
          <p:nvSpPr>
            <p:cNvPr id="1036" name="Freeform 7"/>
            <p:cNvSpPr>
              <a:spLocks/>
            </p:cNvSpPr>
            <p:nvPr userDrawn="1"/>
          </p:nvSpPr>
          <p:spPr bwMode="white">
            <a:xfrm>
              <a:off x="2761" y="1582"/>
              <a:ext cx="1090" cy="944"/>
            </a:xfrm>
            <a:custGeom>
              <a:avLst/>
              <a:gdLst>
                <a:gd name="T0" fmla="*/ 262 w 1090"/>
                <a:gd name="T1" fmla="*/ 29 h 944"/>
                <a:gd name="T2" fmla="*/ 310 w 1090"/>
                <a:gd name="T3" fmla="*/ 5 h 944"/>
                <a:gd name="T4" fmla="*/ 415 w 1090"/>
                <a:gd name="T5" fmla="*/ 80 h 944"/>
                <a:gd name="T6" fmla="*/ 415 w 1090"/>
                <a:gd name="T7" fmla="*/ 164 h 944"/>
                <a:gd name="T8" fmla="*/ 439 w 1090"/>
                <a:gd name="T9" fmla="*/ 239 h 944"/>
                <a:gd name="T10" fmla="*/ 532 w 1090"/>
                <a:gd name="T11" fmla="*/ 266 h 944"/>
                <a:gd name="T12" fmla="*/ 544 w 1090"/>
                <a:gd name="T13" fmla="*/ 338 h 944"/>
                <a:gd name="T14" fmla="*/ 646 w 1090"/>
                <a:gd name="T15" fmla="*/ 431 h 944"/>
                <a:gd name="T16" fmla="*/ 982 w 1090"/>
                <a:gd name="T17" fmla="*/ 641 h 944"/>
                <a:gd name="T18" fmla="*/ 1084 w 1090"/>
                <a:gd name="T19" fmla="*/ 740 h 944"/>
                <a:gd name="T20" fmla="*/ 922 w 1090"/>
                <a:gd name="T21" fmla="*/ 722 h 944"/>
                <a:gd name="T22" fmla="*/ 826 w 1090"/>
                <a:gd name="T23" fmla="*/ 740 h 944"/>
                <a:gd name="T24" fmla="*/ 607 w 1090"/>
                <a:gd name="T25" fmla="*/ 548 h 944"/>
                <a:gd name="T26" fmla="*/ 496 w 1090"/>
                <a:gd name="T27" fmla="*/ 536 h 944"/>
                <a:gd name="T28" fmla="*/ 520 w 1090"/>
                <a:gd name="T29" fmla="*/ 722 h 944"/>
                <a:gd name="T30" fmla="*/ 472 w 1090"/>
                <a:gd name="T31" fmla="*/ 800 h 944"/>
                <a:gd name="T32" fmla="*/ 364 w 1090"/>
                <a:gd name="T33" fmla="*/ 833 h 944"/>
                <a:gd name="T34" fmla="*/ 205 w 1090"/>
                <a:gd name="T35" fmla="*/ 944 h 944"/>
                <a:gd name="T36" fmla="*/ 139 w 1090"/>
                <a:gd name="T37" fmla="*/ 899 h 944"/>
                <a:gd name="T38" fmla="*/ 148 w 1090"/>
                <a:gd name="T39" fmla="*/ 818 h 944"/>
                <a:gd name="T40" fmla="*/ 103 w 1090"/>
                <a:gd name="T41" fmla="*/ 785 h 944"/>
                <a:gd name="T42" fmla="*/ 25 w 1090"/>
                <a:gd name="T43" fmla="*/ 815 h 944"/>
                <a:gd name="T44" fmla="*/ 220 w 1090"/>
                <a:gd name="T45" fmla="*/ 647 h 944"/>
                <a:gd name="T46" fmla="*/ 307 w 1090"/>
                <a:gd name="T47" fmla="*/ 542 h 944"/>
                <a:gd name="T48" fmla="*/ 235 w 1090"/>
                <a:gd name="T49" fmla="*/ 473 h 944"/>
                <a:gd name="T50" fmla="*/ 211 w 1090"/>
                <a:gd name="T51" fmla="*/ 404 h 944"/>
                <a:gd name="T52" fmla="*/ 190 w 1090"/>
                <a:gd name="T53" fmla="*/ 335 h 944"/>
                <a:gd name="T54" fmla="*/ 157 w 1090"/>
                <a:gd name="T55" fmla="*/ 296 h 944"/>
                <a:gd name="T56" fmla="*/ 148 w 1090"/>
                <a:gd name="T57" fmla="*/ 236 h 944"/>
                <a:gd name="T58" fmla="*/ 121 w 1090"/>
                <a:gd name="T59" fmla="*/ 164 h 944"/>
                <a:gd name="T60" fmla="*/ 88 w 1090"/>
                <a:gd name="T61" fmla="*/ 68 h 944"/>
                <a:gd name="T62" fmla="*/ 127 w 1090"/>
                <a:gd name="T63" fmla="*/ 89 h 944"/>
                <a:gd name="T64" fmla="*/ 139 w 1090"/>
                <a:gd name="T65" fmla="*/ 56 h 944"/>
                <a:gd name="T66" fmla="*/ 148 w 1090"/>
                <a:gd name="T67" fmla="*/ 23 h 944"/>
                <a:gd name="T68" fmla="*/ 187 w 1090"/>
                <a:gd name="T69" fmla="*/ 53 h 944"/>
                <a:gd name="T70" fmla="*/ 196 w 1090"/>
                <a:gd name="T71" fmla="*/ 107 h 944"/>
                <a:gd name="T72" fmla="*/ 244 w 1090"/>
                <a:gd name="T73" fmla="*/ 122 h 944"/>
                <a:gd name="T74" fmla="*/ 319 w 1090"/>
                <a:gd name="T75" fmla="*/ 155 h 944"/>
                <a:gd name="T76" fmla="*/ 361 w 1090"/>
                <a:gd name="T77" fmla="*/ 152 h 944"/>
                <a:gd name="T78" fmla="*/ 259 w 1090"/>
                <a:gd name="T79" fmla="*/ 92 h 944"/>
                <a:gd name="T80" fmla="*/ 220 w 1090"/>
                <a:gd name="T81" fmla="*/ 44 h 94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090" h="944">
                  <a:moveTo>
                    <a:pt x="220" y="44"/>
                  </a:moveTo>
                  <a:cubicBezTo>
                    <a:pt x="214" y="39"/>
                    <a:pt x="250" y="35"/>
                    <a:pt x="262" y="29"/>
                  </a:cubicBezTo>
                  <a:cubicBezTo>
                    <a:pt x="274" y="23"/>
                    <a:pt x="284" y="9"/>
                    <a:pt x="292" y="5"/>
                  </a:cubicBezTo>
                  <a:cubicBezTo>
                    <a:pt x="300" y="1"/>
                    <a:pt x="299" y="0"/>
                    <a:pt x="310" y="5"/>
                  </a:cubicBezTo>
                  <a:cubicBezTo>
                    <a:pt x="321" y="10"/>
                    <a:pt x="341" y="23"/>
                    <a:pt x="358" y="35"/>
                  </a:cubicBezTo>
                  <a:cubicBezTo>
                    <a:pt x="375" y="47"/>
                    <a:pt x="402" y="64"/>
                    <a:pt x="415" y="80"/>
                  </a:cubicBezTo>
                  <a:cubicBezTo>
                    <a:pt x="428" y="96"/>
                    <a:pt x="436" y="114"/>
                    <a:pt x="436" y="128"/>
                  </a:cubicBezTo>
                  <a:cubicBezTo>
                    <a:pt x="436" y="142"/>
                    <a:pt x="414" y="155"/>
                    <a:pt x="415" y="164"/>
                  </a:cubicBezTo>
                  <a:cubicBezTo>
                    <a:pt x="416" y="173"/>
                    <a:pt x="441" y="172"/>
                    <a:pt x="445" y="185"/>
                  </a:cubicBezTo>
                  <a:cubicBezTo>
                    <a:pt x="449" y="198"/>
                    <a:pt x="431" y="226"/>
                    <a:pt x="439" y="239"/>
                  </a:cubicBezTo>
                  <a:cubicBezTo>
                    <a:pt x="447" y="252"/>
                    <a:pt x="475" y="262"/>
                    <a:pt x="490" y="266"/>
                  </a:cubicBezTo>
                  <a:cubicBezTo>
                    <a:pt x="505" y="270"/>
                    <a:pt x="517" y="256"/>
                    <a:pt x="532" y="266"/>
                  </a:cubicBezTo>
                  <a:cubicBezTo>
                    <a:pt x="547" y="276"/>
                    <a:pt x="575" y="314"/>
                    <a:pt x="577" y="326"/>
                  </a:cubicBezTo>
                  <a:cubicBezTo>
                    <a:pt x="579" y="338"/>
                    <a:pt x="546" y="331"/>
                    <a:pt x="544" y="338"/>
                  </a:cubicBezTo>
                  <a:cubicBezTo>
                    <a:pt x="542" y="345"/>
                    <a:pt x="545" y="356"/>
                    <a:pt x="562" y="371"/>
                  </a:cubicBezTo>
                  <a:cubicBezTo>
                    <a:pt x="579" y="386"/>
                    <a:pt x="604" y="404"/>
                    <a:pt x="646" y="431"/>
                  </a:cubicBezTo>
                  <a:cubicBezTo>
                    <a:pt x="688" y="458"/>
                    <a:pt x="761" y="501"/>
                    <a:pt x="817" y="536"/>
                  </a:cubicBezTo>
                  <a:cubicBezTo>
                    <a:pt x="873" y="571"/>
                    <a:pt x="949" y="617"/>
                    <a:pt x="982" y="641"/>
                  </a:cubicBezTo>
                  <a:cubicBezTo>
                    <a:pt x="1015" y="665"/>
                    <a:pt x="995" y="664"/>
                    <a:pt x="1012" y="680"/>
                  </a:cubicBezTo>
                  <a:cubicBezTo>
                    <a:pt x="1029" y="696"/>
                    <a:pt x="1078" y="726"/>
                    <a:pt x="1084" y="740"/>
                  </a:cubicBezTo>
                  <a:cubicBezTo>
                    <a:pt x="1090" y="754"/>
                    <a:pt x="1078" y="767"/>
                    <a:pt x="1051" y="764"/>
                  </a:cubicBezTo>
                  <a:cubicBezTo>
                    <a:pt x="1024" y="761"/>
                    <a:pt x="950" y="724"/>
                    <a:pt x="922" y="722"/>
                  </a:cubicBezTo>
                  <a:cubicBezTo>
                    <a:pt x="894" y="720"/>
                    <a:pt x="896" y="746"/>
                    <a:pt x="880" y="749"/>
                  </a:cubicBezTo>
                  <a:cubicBezTo>
                    <a:pt x="864" y="752"/>
                    <a:pt x="858" y="758"/>
                    <a:pt x="826" y="740"/>
                  </a:cubicBezTo>
                  <a:cubicBezTo>
                    <a:pt x="794" y="722"/>
                    <a:pt x="725" y="673"/>
                    <a:pt x="688" y="641"/>
                  </a:cubicBezTo>
                  <a:cubicBezTo>
                    <a:pt x="651" y="609"/>
                    <a:pt x="630" y="570"/>
                    <a:pt x="607" y="548"/>
                  </a:cubicBezTo>
                  <a:cubicBezTo>
                    <a:pt x="584" y="526"/>
                    <a:pt x="565" y="508"/>
                    <a:pt x="547" y="506"/>
                  </a:cubicBezTo>
                  <a:cubicBezTo>
                    <a:pt x="529" y="504"/>
                    <a:pt x="510" y="515"/>
                    <a:pt x="496" y="536"/>
                  </a:cubicBezTo>
                  <a:cubicBezTo>
                    <a:pt x="482" y="557"/>
                    <a:pt x="459" y="601"/>
                    <a:pt x="463" y="632"/>
                  </a:cubicBezTo>
                  <a:cubicBezTo>
                    <a:pt x="467" y="663"/>
                    <a:pt x="514" y="695"/>
                    <a:pt x="520" y="722"/>
                  </a:cubicBezTo>
                  <a:cubicBezTo>
                    <a:pt x="526" y="749"/>
                    <a:pt x="510" y="784"/>
                    <a:pt x="502" y="797"/>
                  </a:cubicBezTo>
                  <a:cubicBezTo>
                    <a:pt x="494" y="810"/>
                    <a:pt x="480" y="802"/>
                    <a:pt x="472" y="800"/>
                  </a:cubicBezTo>
                  <a:cubicBezTo>
                    <a:pt x="464" y="798"/>
                    <a:pt x="469" y="780"/>
                    <a:pt x="451" y="785"/>
                  </a:cubicBezTo>
                  <a:cubicBezTo>
                    <a:pt x="433" y="790"/>
                    <a:pt x="393" y="814"/>
                    <a:pt x="364" y="833"/>
                  </a:cubicBezTo>
                  <a:cubicBezTo>
                    <a:pt x="335" y="852"/>
                    <a:pt x="303" y="881"/>
                    <a:pt x="277" y="899"/>
                  </a:cubicBezTo>
                  <a:cubicBezTo>
                    <a:pt x="251" y="917"/>
                    <a:pt x="222" y="944"/>
                    <a:pt x="205" y="944"/>
                  </a:cubicBezTo>
                  <a:cubicBezTo>
                    <a:pt x="188" y="944"/>
                    <a:pt x="183" y="906"/>
                    <a:pt x="172" y="899"/>
                  </a:cubicBezTo>
                  <a:cubicBezTo>
                    <a:pt x="161" y="892"/>
                    <a:pt x="150" y="901"/>
                    <a:pt x="139" y="899"/>
                  </a:cubicBezTo>
                  <a:cubicBezTo>
                    <a:pt x="128" y="897"/>
                    <a:pt x="102" y="897"/>
                    <a:pt x="103" y="884"/>
                  </a:cubicBezTo>
                  <a:cubicBezTo>
                    <a:pt x="104" y="871"/>
                    <a:pt x="133" y="839"/>
                    <a:pt x="148" y="818"/>
                  </a:cubicBezTo>
                  <a:cubicBezTo>
                    <a:pt x="163" y="797"/>
                    <a:pt x="203" y="760"/>
                    <a:pt x="196" y="755"/>
                  </a:cubicBezTo>
                  <a:cubicBezTo>
                    <a:pt x="189" y="750"/>
                    <a:pt x="133" y="768"/>
                    <a:pt x="103" y="785"/>
                  </a:cubicBezTo>
                  <a:cubicBezTo>
                    <a:pt x="73" y="802"/>
                    <a:pt x="26" y="852"/>
                    <a:pt x="13" y="857"/>
                  </a:cubicBezTo>
                  <a:cubicBezTo>
                    <a:pt x="0" y="862"/>
                    <a:pt x="5" y="836"/>
                    <a:pt x="25" y="815"/>
                  </a:cubicBezTo>
                  <a:cubicBezTo>
                    <a:pt x="45" y="794"/>
                    <a:pt x="97" y="756"/>
                    <a:pt x="130" y="728"/>
                  </a:cubicBezTo>
                  <a:cubicBezTo>
                    <a:pt x="163" y="700"/>
                    <a:pt x="199" y="671"/>
                    <a:pt x="220" y="647"/>
                  </a:cubicBezTo>
                  <a:cubicBezTo>
                    <a:pt x="241" y="623"/>
                    <a:pt x="245" y="602"/>
                    <a:pt x="259" y="584"/>
                  </a:cubicBezTo>
                  <a:cubicBezTo>
                    <a:pt x="273" y="566"/>
                    <a:pt x="301" y="556"/>
                    <a:pt x="307" y="542"/>
                  </a:cubicBezTo>
                  <a:cubicBezTo>
                    <a:pt x="313" y="528"/>
                    <a:pt x="310" y="511"/>
                    <a:pt x="298" y="500"/>
                  </a:cubicBezTo>
                  <a:cubicBezTo>
                    <a:pt x="286" y="489"/>
                    <a:pt x="240" y="485"/>
                    <a:pt x="235" y="473"/>
                  </a:cubicBezTo>
                  <a:cubicBezTo>
                    <a:pt x="230" y="461"/>
                    <a:pt x="272" y="436"/>
                    <a:pt x="268" y="425"/>
                  </a:cubicBezTo>
                  <a:cubicBezTo>
                    <a:pt x="264" y="414"/>
                    <a:pt x="218" y="414"/>
                    <a:pt x="211" y="404"/>
                  </a:cubicBezTo>
                  <a:cubicBezTo>
                    <a:pt x="204" y="394"/>
                    <a:pt x="229" y="376"/>
                    <a:pt x="226" y="365"/>
                  </a:cubicBezTo>
                  <a:cubicBezTo>
                    <a:pt x="223" y="354"/>
                    <a:pt x="196" y="343"/>
                    <a:pt x="190" y="335"/>
                  </a:cubicBezTo>
                  <a:cubicBezTo>
                    <a:pt x="184" y="327"/>
                    <a:pt x="192" y="320"/>
                    <a:pt x="187" y="314"/>
                  </a:cubicBezTo>
                  <a:cubicBezTo>
                    <a:pt x="182" y="308"/>
                    <a:pt x="167" y="304"/>
                    <a:pt x="157" y="296"/>
                  </a:cubicBezTo>
                  <a:cubicBezTo>
                    <a:pt x="147" y="288"/>
                    <a:pt x="129" y="276"/>
                    <a:pt x="127" y="266"/>
                  </a:cubicBezTo>
                  <a:cubicBezTo>
                    <a:pt x="125" y="256"/>
                    <a:pt x="144" y="246"/>
                    <a:pt x="148" y="236"/>
                  </a:cubicBezTo>
                  <a:cubicBezTo>
                    <a:pt x="152" y="226"/>
                    <a:pt x="155" y="218"/>
                    <a:pt x="151" y="206"/>
                  </a:cubicBezTo>
                  <a:cubicBezTo>
                    <a:pt x="147" y="194"/>
                    <a:pt x="134" y="178"/>
                    <a:pt x="121" y="164"/>
                  </a:cubicBezTo>
                  <a:cubicBezTo>
                    <a:pt x="108" y="150"/>
                    <a:pt x="78" y="141"/>
                    <a:pt x="73" y="125"/>
                  </a:cubicBezTo>
                  <a:cubicBezTo>
                    <a:pt x="68" y="109"/>
                    <a:pt x="78" y="68"/>
                    <a:pt x="88" y="68"/>
                  </a:cubicBezTo>
                  <a:cubicBezTo>
                    <a:pt x="98" y="68"/>
                    <a:pt x="130" y="125"/>
                    <a:pt x="136" y="128"/>
                  </a:cubicBezTo>
                  <a:cubicBezTo>
                    <a:pt x="142" y="131"/>
                    <a:pt x="132" y="100"/>
                    <a:pt x="127" y="89"/>
                  </a:cubicBezTo>
                  <a:cubicBezTo>
                    <a:pt x="122" y="78"/>
                    <a:pt x="101" y="67"/>
                    <a:pt x="103" y="62"/>
                  </a:cubicBezTo>
                  <a:cubicBezTo>
                    <a:pt x="105" y="57"/>
                    <a:pt x="135" y="61"/>
                    <a:pt x="139" y="56"/>
                  </a:cubicBezTo>
                  <a:cubicBezTo>
                    <a:pt x="143" y="51"/>
                    <a:pt x="126" y="37"/>
                    <a:pt x="127" y="32"/>
                  </a:cubicBezTo>
                  <a:cubicBezTo>
                    <a:pt x="128" y="27"/>
                    <a:pt x="142" y="20"/>
                    <a:pt x="148" y="23"/>
                  </a:cubicBezTo>
                  <a:cubicBezTo>
                    <a:pt x="154" y="26"/>
                    <a:pt x="157" y="45"/>
                    <a:pt x="163" y="50"/>
                  </a:cubicBezTo>
                  <a:cubicBezTo>
                    <a:pt x="169" y="55"/>
                    <a:pt x="186" y="42"/>
                    <a:pt x="187" y="53"/>
                  </a:cubicBezTo>
                  <a:cubicBezTo>
                    <a:pt x="188" y="64"/>
                    <a:pt x="171" y="110"/>
                    <a:pt x="172" y="119"/>
                  </a:cubicBezTo>
                  <a:cubicBezTo>
                    <a:pt x="173" y="128"/>
                    <a:pt x="190" y="112"/>
                    <a:pt x="196" y="107"/>
                  </a:cubicBezTo>
                  <a:cubicBezTo>
                    <a:pt x="202" y="102"/>
                    <a:pt x="203" y="86"/>
                    <a:pt x="211" y="89"/>
                  </a:cubicBezTo>
                  <a:cubicBezTo>
                    <a:pt x="219" y="92"/>
                    <a:pt x="237" y="112"/>
                    <a:pt x="244" y="122"/>
                  </a:cubicBezTo>
                  <a:cubicBezTo>
                    <a:pt x="251" y="132"/>
                    <a:pt x="244" y="144"/>
                    <a:pt x="256" y="149"/>
                  </a:cubicBezTo>
                  <a:cubicBezTo>
                    <a:pt x="268" y="154"/>
                    <a:pt x="307" y="148"/>
                    <a:pt x="319" y="155"/>
                  </a:cubicBezTo>
                  <a:cubicBezTo>
                    <a:pt x="331" y="162"/>
                    <a:pt x="318" y="192"/>
                    <a:pt x="325" y="191"/>
                  </a:cubicBezTo>
                  <a:cubicBezTo>
                    <a:pt x="332" y="190"/>
                    <a:pt x="362" y="160"/>
                    <a:pt x="361" y="152"/>
                  </a:cubicBezTo>
                  <a:cubicBezTo>
                    <a:pt x="360" y="144"/>
                    <a:pt x="336" y="153"/>
                    <a:pt x="319" y="143"/>
                  </a:cubicBezTo>
                  <a:cubicBezTo>
                    <a:pt x="302" y="133"/>
                    <a:pt x="262" y="105"/>
                    <a:pt x="259" y="92"/>
                  </a:cubicBezTo>
                  <a:cubicBezTo>
                    <a:pt x="256" y="79"/>
                    <a:pt x="304" y="69"/>
                    <a:pt x="298" y="62"/>
                  </a:cubicBezTo>
                  <a:cubicBezTo>
                    <a:pt x="292" y="55"/>
                    <a:pt x="226" y="49"/>
                    <a:pt x="220" y="44"/>
                  </a:cubicBezTo>
                  <a:close/>
                </a:path>
              </a:pathLst>
            </a:custGeom>
            <a:gradFill rotWithShape="0">
              <a:gsLst>
                <a:gs pos="0">
                  <a:schemeClr val="accent2"/>
                </a:gs>
                <a:gs pos="100000">
                  <a:schemeClr val="bg2"/>
                </a:gs>
              </a:gsLst>
              <a:lin ang="5400000" scaled="1"/>
            </a:gra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anchor="ctr"/>
            <a:lstStyle/>
            <a:p>
              <a:pPr fontAlgn="base">
                <a:spcBef>
                  <a:spcPct val="0"/>
                </a:spcBef>
                <a:spcAft>
                  <a:spcPct val="0"/>
                </a:spcAft>
              </a:pPr>
              <a:endParaRPr lang="ja-JP" altLang="en-US" smtClean="0">
                <a:solidFill>
                  <a:srgbClr val="2E2E48"/>
                </a:solidFill>
              </a:endParaRPr>
            </a:p>
          </p:txBody>
        </p:sp>
        <p:sp>
          <p:nvSpPr>
            <p:cNvPr id="4104" name="Freeform 8"/>
            <p:cNvSpPr>
              <a:spLocks/>
            </p:cNvSpPr>
            <p:nvPr userDrawn="1"/>
          </p:nvSpPr>
          <p:spPr bwMode="white">
            <a:xfrm>
              <a:off x="0" y="2659"/>
              <a:ext cx="5760" cy="1413"/>
            </a:xfrm>
            <a:custGeom>
              <a:avLst/>
              <a:gdLst/>
              <a:ahLst/>
              <a:cxnLst>
                <a:cxn ang="0">
                  <a:pos x="0" y="230"/>
                </a:cxn>
                <a:cxn ang="0">
                  <a:pos x="702" y="104"/>
                </a:cxn>
                <a:cxn ang="0">
                  <a:pos x="1144" y="0"/>
                </a:cxn>
                <a:cxn ang="0">
                  <a:pos x="1461" y="50"/>
                </a:cxn>
                <a:cxn ang="0">
                  <a:pos x="1720" y="75"/>
                </a:cxn>
                <a:cxn ang="0">
                  <a:pos x="2054" y="17"/>
                </a:cxn>
                <a:cxn ang="0">
                  <a:pos x="2296" y="84"/>
                </a:cxn>
                <a:cxn ang="0">
                  <a:pos x="3423" y="117"/>
                </a:cxn>
                <a:cxn ang="0">
                  <a:pos x="3823" y="25"/>
                </a:cxn>
                <a:cxn ang="0">
                  <a:pos x="3982" y="75"/>
                </a:cxn>
                <a:cxn ang="0">
                  <a:pos x="4082" y="117"/>
                </a:cxn>
                <a:cxn ang="0">
                  <a:pos x="4726" y="135"/>
                </a:cxn>
                <a:cxn ang="0">
                  <a:pos x="4979" y="112"/>
                </a:cxn>
                <a:cxn ang="0">
                  <a:pos x="5397" y="222"/>
                </a:cxn>
                <a:cxn ang="0">
                  <a:pos x="5760" y="206"/>
                </a:cxn>
                <a:cxn ang="0">
                  <a:pos x="5760" y="1224"/>
                </a:cxn>
                <a:cxn ang="0">
                  <a:pos x="0" y="1224"/>
                </a:cxn>
                <a:cxn ang="0">
                  <a:pos x="0" y="230"/>
                </a:cxn>
              </a:cxnLst>
              <a:rect l="0" t="0" r="r" b="b"/>
              <a:pathLst>
                <a:path w="5760" h="1224">
                  <a:moveTo>
                    <a:pt x="0" y="230"/>
                  </a:moveTo>
                  <a:lnTo>
                    <a:pt x="702" y="104"/>
                  </a:lnTo>
                  <a:lnTo>
                    <a:pt x="1144" y="0"/>
                  </a:lnTo>
                  <a:lnTo>
                    <a:pt x="1461" y="50"/>
                  </a:lnTo>
                  <a:lnTo>
                    <a:pt x="1720" y="75"/>
                  </a:lnTo>
                  <a:lnTo>
                    <a:pt x="2054" y="17"/>
                  </a:lnTo>
                  <a:cubicBezTo>
                    <a:pt x="2054" y="17"/>
                    <a:pt x="2068" y="67"/>
                    <a:pt x="2296" y="84"/>
                  </a:cubicBezTo>
                  <a:cubicBezTo>
                    <a:pt x="2579" y="384"/>
                    <a:pt x="3089" y="242"/>
                    <a:pt x="3423" y="117"/>
                  </a:cubicBezTo>
                  <a:cubicBezTo>
                    <a:pt x="3556" y="59"/>
                    <a:pt x="3656" y="33"/>
                    <a:pt x="3823" y="25"/>
                  </a:cubicBezTo>
                  <a:cubicBezTo>
                    <a:pt x="3917" y="13"/>
                    <a:pt x="3832" y="57"/>
                    <a:pt x="3982" y="75"/>
                  </a:cubicBezTo>
                  <a:cubicBezTo>
                    <a:pt x="4025" y="90"/>
                    <a:pt x="3958" y="107"/>
                    <a:pt x="4082" y="117"/>
                  </a:cubicBezTo>
                  <a:cubicBezTo>
                    <a:pt x="4206" y="127"/>
                    <a:pt x="4577" y="136"/>
                    <a:pt x="4726" y="135"/>
                  </a:cubicBezTo>
                  <a:lnTo>
                    <a:pt x="4979" y="112"/>
                  </a:lnTo>
                  <a:lnTo>
                    <a:pt x="5397" y="222"/>
                  </a:lnTo>
                  <a:lnTo>
                    <a:pt x="5760" y="206"/>
                  </a:lnTo>
                  <a:lnTo>
                    <a:pt x="5760" y="1224"/>
                  </a:lnTo>
                  <a:lnTo>
                    <a:pt x="0" y="1224"/>
                  </a:lnTo>
                  <a:lnTo>
                    <a:pt x="0" y="230"/>
                  </a:lnTo>
                  <a:close/>
                </a:path>
              </a:pathLst>
            </a:custGeom>
            <a:gradFill rotWithShape="0">
              <a:gsLst>
                <a:gs pos="0">
                  <a:schemeClr val="bg2">
                    <a:gamma/>
                    <a:shade val="69804"/>
                    <a:invGamma/>
                  </a:schemeClr>
                </a:gs>
                <a:gs pos="100000">
                  <a:schemeClr val="bg2"/>
                </a:gs>
              </a:gsLst>
              <a:lin ang="5400000" scaled="1"/>
            </a:gradFill>
            <a:ln w="9525" cap="flat" cmpd="sng">
              <a:noFill/>
              <a:prstDash val="solid"/>
              <a:round/>
              <a:headEnd type="none" w="med" len="med"/>
              <a:tailEnd type="none" w="med" len="med"/>
            </a:ln>
            <a:effectLst/>
          </p:spPr>
          <p:txBody>
            <a:bodyPr wrap="none" anchor="ctr"/>
            <a:lstStyle/>
            <a:p>
              <a:pPr fontAlgn="base">
                <a:spcBef>
                  <a:spcPct val="0"/>
                </a:spcBef>
                <a:spcAft>
                  <a:spcPct val="0"/>
                </a:spcAft>
                <a:defRPr/>
              </a:pPr>
              <a:endParaRPr lang="ja-JP" altLang="en-US">
                <a:solidFill>
                  <a:srgbClr val="2E2E48"/>
                </a:solidFill>
              </a:endParaRPr>
            </a:p>
          </p:txBody>
        </p:sp>
        <p:sp>
          <p:nvSpPr>
            <p:cNvPr id="4105" name="Freeform 9"/>
            <p:cNvSpPr>
              <a:spLocks/>
            </p:cNvSpPr>
            <p:nvPr userDrawn="1"/>
          </p:nvSpPr>
          <p:spPr bwMode="white">
            <a:xfrm>
              <a:off x="0" y="3138"/>
              <a:ext cx="5760" cy="1186"/>
            </a:xfrm>
            <a:custGeom>
              <a:avLst/>
              <a:gdLst/>
              <a:ahLst/>
              <a:cxnLst>
                <a:cxn ang="0">
                  <a:pos x="0" y="1027"/>
                </a:cxn>
                <a:cxn ang="0">
                  <a:pos x="5760" y="1027"/>
                </a:cxn>
                <a:cxn ang="0">
                  <a:pos x="5760" y="409"/>
                </a:cxn>
                <a:cxn ang="0">
                  <a:pos x="4658" y="401"/>
                </a:cxn>
                <a:cxn ang="0">
                  <a:pos x="3948" y="309"/>
                </a:cxn>
                <a:cxn ang="0">
                  <a:pos x="2905" y="351"/>
                </a:cxn>
                <a:cxn ang="0">
                  <a:pos x="1419" y="175"/>
                </a:cxn>
                <a:cxn ang="0">
                  <a:pos x="659" y="84"/>
                </a:cxn>
                <a:cxn ang="0">
                  <a:pos x="0" y="0"/>
                </a:cxn>
                <a:cxn ang="0">
                  <a:pos x="0" y="1027"/>
                </a:cxn>
              </a:cxnLst>
              <a:rect l="0" t="0" r="r" b="b"/>
              <a:pathLst>
                <a:path w="5760" h="1027">
                  <a:moveTo>
                    <a:pt x="0" y="1027"/>
                  </a:moveTo>
                  <a:lnTo>
                    <a:pt x="5760" y="1027"/>
                  </a:lnTo>
                  <a:lnTo>
                    <a:pt x="5760" y="409"/>
                  </a:lnTo>
                  <a:cubicBezTo>
                    <a:pt x="5576" y="305"/>
                    <a:pt x="4960" y="418"/>
                    <a:pt x="4658" y="401"/>
                  </a:cubicBezTo>
                  <a:cubicBezTo>
                    <a:pt x="4356" y="384"/>
                    <a:pt x="4240" y="317"/>
                    <a:pt x="3948" y="309"/>
                  </a:cubicBezTo>
                  <a:cubicBezTo>
                    <a:pt x="3656" y="301"/>
                    <a:pt x="3326" y="373"/>
                    <a:pt x="2905" y="351"/>
                  </a:cubicBezTo>
                  <a:cubicBezTo>
                    <a:pt x="2404" y="342"/>
                    <a:pt x="1978" y="192"/>
                    <a:pt x="1419" y="175"/>
                  </a:cubicBezTo>
                  <a:cubicBezTo>
                    <a:pt x="1045" y="130"/>
                    <a:pt x="918" y="167"/>
                    <a:pt x="659" y="84"/>
                  </a:cubicBezTo>
                  <a:cubicBezTo>
                    <a:pt x="342" y="75"/>
                    <a:pt x="150" y="17"/>
                    <a:pt x="0" y="0"/>
                  </a:cubicBezTo>
                  <a:cubicBezTo>
                    <a:pt x="0" y="513"/>
                    <a:pt x="0" y="1027"/>
                    <a:pt x="0" y="1027"/>
                  </a:cubicBezTo>
                  <a:close/>
                </a:path>
              </a:pathLst>
            </a:custGeom>
            <a:gradFill rotWithShape="0">
              <a:gsLst>
                <a:gs pos="0">
                  <a:schemeClr val="bg2">
                    <a:gamma/>
                    <a:shade val="69804"/>
                    <a:invGamma/>
                  </a:schemeClr>
                </a:gs>
                <a:gs pos="100000">
                  <a:schemeClr val="bg2"/>
                </a:gs>
              </a:gsLst>
              <a:lin ang="5400000" scaled="1"/>
            </a:gradFill>
            <a:ln w="9525" cap="flat" cmpd="sng">
              <a:noFill/>
              <a:prstDash val="solid"/>
              <a:round/>
              <a:headEnd type="none" w="med" len="med"/>
              <a:tailEnd type="none" w="med" len="med"/>
            </a:ln>
            <a:effectLst/>
          </p:spPr>
          <p:txBody>
            <a:bodyPr wrap="none" anchor="ctr"/>
            <a:lstStyle/>
            <a:p>
              <a:pPr fontAlgn="base">
                <a:spcBef>
                  <a:spcPct val="0"/>
                </a:spcBef>
                <a:spcAft>
                  <a:spcPct val="0"/>
                </a:spcAft>
                <a:defRPr/>
              </a:pPr>
              <a:endParaRPr lang="ja-JP" altLang="en-US">
                <a:solidFill>
                  <a:srgbClr val="2E2E48"/>
                </a:solidFill>
              </a:endParaRPr>
            </a:p>
          </p:txBody>
        </p:sp>
      </p:grpSp>
      <p:sp>
        <p:nvSpPr>
          <p:cNvPr id="1027" name="Rectangle 10"/>
          <p:cNvSpPr>
            <a:spLocks noGrp="1" noChangeArrowheads="1"/>
          </p:cNvSpPr>
          <p:nvPr>
            <p:ph type="title"/>
          </p:nvPr>
        </p:nvSpPr>
        <p:spPr bwMode="auto">
          <a:xfrm>
            <a:off x="457200" y="2794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8" name="Rectangle 11"/>
          <p:cNvSpPr>
            <a:spLocks noGrp="1" noChangeArrowheads="1"/>
          </p:cNvSpPr>
          <p:nvPr>
            <p:ph type="body" idx="1"/>
          </p:nvPr>
        </p:nvSpPr>
        <p:spPr bwMode="auto">
          <a:xfrm>
            <a:off x="457200" y="1600200"/>
            <a:ext cx="82296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108" name="Rectangle 12"/>
          <p:cNvSpPr>
            <a:spLocks noGrp="1" noChangeArrowheads="1"/>
          </p:cNvSpPr>
          <p:nvPr>
            <p:ph type="dt" sz="half" idx="2"/>
          </p:nvPr>
        </p:nvSpPr>
        <p:spPr bwMode="auto">
          <a:xfrm>
            <a:off x="457200" y="62484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400">
                <a:latin typeface="Times New Roman" pitchFamily="18" charset="0"/>
                <a:ea typeface="ＭＳ Ｐゴシック" pitchFamily="50" charset="-128"/>
              </a:defRPr>
            </a:lvl1pPr>
          </a:lstStyle>
          <a:p>
            <a:pPr fontAlgn="base">
              <a:spcBef>
                <a:spcPct val="0"/>
              </a:spcBef>
              <a:spcAft>
                <a:spcPct val="0"/>
              </a:spcAft>
              <a:defRPr/>
            </a:pPr>
            <a:endParaRPr lang="en-US" altLang="ja-JP">
              <a:solidFill>
                <a:srgbClr val="2E2E48"/>
              </a:solidFill>
            </a:endParaRPr>
          </a:p>
        </p:txBody>
      </p:sp>
      <p:sp>
        <p:nvSpPr>
          <p:cNvPr id="4109" name="Rectangle 13"/>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a:latin typeface="Times New Roman" pitchFamily="18" charset="0"/>
                <a:ea typeface="ＭＳ Ｐゴシック" pitchFamily="50" charset="-128"/>
              </a:defRPr>
            </a:lvl1pPr>
          </a:lstStyle>
          <a:p>
            <a:pPr fontAlgn="base">
              <a:spcBef>
                <a:spcPct val="0"/>
              </a:spcBef>
              <a:spcAft>
                <a:spcPct val="0"/>
              </a:spcAft>
              <a:defRPr/>
            </a:pPr>
            <a:endParaRPr lang="en-US" altLang="ja-JP">
              <a:solidFill>
                <a:srgbClr val="2E2E48"/>
              </a:solidFill>
            </a:endParaRPr>
          </a:p>
        </p:txBody>
      </p:sp>
      <p:sp>
        <p:nvSpPr>
          <p:cNvPr id="4110" name="Rectangle 14"/>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a:latin typeface="Times New Roman" pitchFamily="18" charset="0"/>
                <a:ea typeface="ＭＳ Ｐゴシック" pitchFamily="50" charset="-128"/>
              </a:defRPr>
            </a:lvl1pPr>
          </a:lstStyle>
          <a:p>
            <a:pPr fontAlgn="base">
              <a:spcBef>
                <a:spcPct val="0"/>
              </a:spcBef>
              <a:spcAft>
                <a:spcPct val="0"/>
              </a:spcAft>
              <a:defRPr/>
            </a:pPr>
            <a:fld id="{C3203018-966F-4178-A4C4-C5831DCB0C2D}" type="slidenum">
              <a:rPr lang="en-US" altLang="ja-JP">
                <a:solidFill>
                  <a:srgbClr val="2E2E48"/>
                </a:solidFill>
              </a:rPr>
              <a:pPr fontAlgn="base">
                <a:spcBef>
                  <a:spcPct val="0"/>
                </a:spcBef>
                <a:spcAft>
                  <a:spcPct val="0"/>
                </a:spcAft>
                <a:defRPr/>
              </a:pPr>
              <a:t>‹#›</a:t>
            </a:fld>
            <a:endParaRPr lang="en-US" altLang="ja-JP">
              <a:solidFill>
                <a:srgbClr val="2E2E48"/>
              </a:solidFill>
            </a:endParaRPr>
          </a:p>
        </p:txBody>
      </p:sp>
    </p:spTree>
    <p:extLst>
      <p:ext uri="{BB962C8B-B14F-4D97-AF65-F5344CB8AC3E}">
        <p14:creationId xmlns:p14="http://schemas.microsoft.com/office/powerpoint/2010/main" val="3076926310"/>
      </p:ext>
    </p:extLst>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Lst>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5pPr>
      <a:lvl6pPr marL="457200" algn="ctr" rtl="0" fontAlgn="base">
        <a:spcBef>
          <a:spcPct val="0"/>
        </a:spcBef>
        <a:spcAft>
          <a:spcPct val="0"/>
        </a:spcAft>
        <a:defRPr kumimoji="1" sz="4400">
          <a:solidFill>
            <a:schemeClr val="tx2"/>
          </a:solidFill>
          <a:latin typeface="Times New Roman" pitchFamily="18" charset="0"/>
          <a:ea typeface="ＭＳ Ｐゴシック" pitchFamily="50" charset="-128"/>
        </a:defRPr>
      </a:lvl6pPr>
      <a:lvl7pPr marL="914400" algn="ctr" rtl="0" fontAlgn="base">
        <a:spcBef>
          <a:spcPct val="0"/>
        </a:spcBef>
        <a:spcAft>
          <a:spcPct val="0"/>
        </a:spcAft>
        <a:defRPr kumimoji="1" sz="4400">
          <a:solidFill>
            <a:schemeClr val="tx2"/>
          </a:solidFill>
          <a:latin typeface="Times New Roman" pitchFamily="18" charset="0"/>
          <a:ea typeface="ＭＳ Ｐゴシック" pitchFamily="50" charset="-128"/>
        </a:defRPr>
      </a:lvl7pPr>
      <a:lvl8pPr marL="1371600" algn="ctr" rtl="0" fontAlgn="base">
        <a:spcBef>
          <a:spcPct val="0"/>
        </a:spcBef>
        <a:spcAft>
          <a:spcPct val="0"/>
        </a:spcAft>
        <a:defRPr kumimoji="1" sz="4400">
          <a:solidFill>
            <a:schemeClr val="tx2"/>
          </a:solidFill>
          <a:latin typeface="Times New Roman" pitchFamily="18" charset="0"/>
          <a:ea typeface="ＭＳ Ｐゴシック" pitchFamily="50" charset="-128"/>
        </a:defRPr>
      </a:lvl8pPr>
      <a:lvl9pPr marL="1828800" algn="ctr" rtl="0" fontAlgn="base">
        <a:spcBef>
          <a:spcPct val="0"/>
        </a:spcBef>
        <a:spcAft>
          <a:spcPct val="0"/>
        </a:spcAft>
        <a:defRPr kumimoji="1" sz="4400">
          <a:solidFill>
            <a:schemeClr val="tx2"/>
          </a:solidFill>
          <a:latin typeface="Times New Roman" pitchFamily="18" charset="0"/>
          <a:ea typeface="ＭＳ Ｐゴシック" pitchFamily="50" charset="-128"/>
        </a:defRPr>
      </a:lvl9pPr>
    </p:titleStyle>
    <p:bodyStyle>
      <a:lvl1pPr marL="342900" indent="-342900" algn="l" rtl="0" eaLnBrk="0" fontAlgn="base" hangingPunct="0">
        <a:spcBef>
          <a:spcPct val="20000"/>
        </a:spcBef>
        <a:spcAft>
          <a:spcPct val="0"/>
        </a:spcAft>
        <a:buClr>
          <a:schemeClr val="tx2"/>
        </a:buClr>
        <a:buSzPct val="60000"/>
        <a:buFont typeface="Wingdings" pitchFamily="2" charset="2"/>
        <a:buChar char="u"/>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60000"/>
        <a:buFont typeface="Wingdings" pitchFamily="2" charset="2"/>
        <a:buChar char="v"/>
        <a:defRPr kumimoji="1" sz="28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40000"/>
        <a:buFont typeface="Wingdings" pitchFamily="2" charset="2"/>
        <a:buChar char="u"/>
        <a:defRPr kumimoji="1" sz="2400">
          <a:solidFill>
            <a:schemeClr val="tx1"/>
          </a:solidFill>
          <a:latin typeface="+mn-lt"/>
          <a:ea typeface="+mn-ea"/>
        </a:defRPr>
      </a:lvl3pPr>
      <a:lvl4pPr marL="1600200" indent="-228600" algn="l" rtl="0" eaLnBrk="0" fontAlgn="base" hangingPunct="0">
        <a:spcBef>
          <a:spcPct val="20000"/>
        </a:spcBef>
        <a:spcAft>
          <a:spcPct val="0"/>
        </a:spcAft>
        <a:buClr>
          <a:schemeClr val="tx2"/>
        </a:buClr>
        <a:buSzPct val="50000"/>
        <a:buFont typeface="Wingdings" pitchFamily="2" charset="2"/>
        <a:buChar char="v"/>
        <a:defRPr kumimoji="1" sz="2000">
          <a:solidFill>
            <a:schemeClr val="tx1"/>
          </a:solidFill>
          <a:latin typeface="+mn-lt"/>
          <a:ea typeface="+mn-ea"/>
        </a:defRPr>
      </a:lvl4pPr>
      <a:lvl5pPr marL="2057400" indent="-228600" algn="l" rtl="0" eaLnBrk="0" fontAlgn="base" hangingPunct="0">
        <a:spcBef>
          <a:spcPct val="20000"/>
        </a:spcBef>
        <a:spcAft>
          <a:spcPct val="0"/>
        </a:spcAft>
        <a:buSzPct val="80000"/>
        <a:buChar char="•"/>
        <a:defRPr kumimoji="1" sz="2000">
          <a:solidFill>
            <a:schemeClr val="tx1"/>
          </a:solidFill>
          <a:latin typeface="+mn-lt"/>
          <a:ea typeface="+mn-ea"/>
        </a:defRPr>
      </a:lvl5pPr>
      <a:lvl6pPr marL="2514600" indent="-228600" algn="l" rtl="0" fontAlgn="base">
        <a:spcBef>
          <a:spcPct val="20000"/>
        </a:spcBef>
        <a:spcAft>
          <a:spcPct val="0"/>
        </a:spcAft>
        <a:buSzPct val="80000"/>
        <a:buChar char="•"/>
        <a:defRPr kumimoji="1" sz="2000">
          <a:solidFill>
            <a:schemeClr val="tx1"/>
          </a:solidFill>
          <a:latin typeface="+mn-lt"/>
          <a:ea typeface="+mn-ea"/>
        </a:defRPr>
      </a:lvl6pPr>
      <a:lvl7pPr marL="2971800" indent="-228600" algn="l" rtl="0" fontAlgn="base">
        <a:spcBef>
          <a:spcPct val="20000"/>
        </a:spcBef>
        <a:spcAft>
          <a:spcPct val="0"/>
        </a:spcAft>
        <a:buSzPct val="80000"/>
        <a:buChar char="•"/>
        <a:defRPr kumimoji="1" sz="2000">
          <a:solidFill>
            <a:schemeClr val="tx1"/>
          </a:solidFill>
          <a:latin typeface="+mn-lt"/>
          <a:ea typeface="+mn-ea"/>
        </a:defRPr>
      </a:lvl7pPr>
      <a:lvl8pPr marL="3429000" indent="-228600" algn="l" rtl="0" fontAlgn="base">
        <a:spcBef>
          <a:spcPct val="20000"/>
        </a:spcBef>
        <a:spcAft>
          <a:spcPct val="0"/>
        </a:spcAft>
        <a:buSzPct val="80000"/>
        <a:buChar char="•"/>
        <a:defRPr kumimoji="1" sz="2000">
          <a:solidFill>
            <a:schemeClr val="tx1"/>
          </a:solidFill>
          <a:latin typeface="+mn-lt"/>
          <a:ea typeface="+mn-ea"/>
        </a:defRPr>
      </a:lvl8pPr>
      <a:lvl9pPr marL="3886200" indent="-228600" algn="l" rtl="0" fontAlgn="base">
        <a:spcBef>
          <a:spcPct val="20000"/>
        </a:spcBef>
        <a:spcAft>
          <a:spcPct val="0"/>
        </a:spcAft>
        <a:buSzPct val="80000"/>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098" name="タイトル プレースホルダー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マスター タイトルの書式設定</a:t>
            </a:r>
          </a:p>
        </p:txBody>
      </p:sp>
      <p:sp>
        <p:nvSpPr>
          <p:cNvPr id="4099" name="テキスト プレースホルダー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Calibri"/>
                <a:ea typeface="ＭＳ Ｐゴシック"/>
              </a:defRPr>
            </a:lvl1pPr>
          </a:lstStyle>
          <a:p>
            <a:pPr>
              <a:defRPr/>
            </a:pPr>
            <a:fld id="{7F166467-5949-4EDD-8800-75E8EEADA368}" type="datetimeFigureOut">
              <a:rPr lang="ja-JP" altLang="en-US"/>
              <a:pPr>
                <a:defRPr/>
              </a:pPr>
              <a:t>2013/3/18</a:t>
            </a:fld>
            <a:endParaRPr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Calibri"/>
                <a:ea typeface="ＭＳ Ｐゴシック"/>
              </a:defRPr>
            </a:lvl1pPr>
          </a:lstStyle>
          <a:p>
            <a:pPr>
              <a:defRPr/>
            </a:pPr>
            <a:endParaRPr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Calibri"/>
                <a:ea typeface="ＭＳ Ｐゴシック"/>
              </a:defRPr>
            </a:lvl1pPr>
          </a:lstStyle>
          <a:p>
            <a:pPr>
              <a:defRPr/>
            </a:pPr>
            <a:fld id="{0FF65820-F5CF-4ED3-A1A1-074FB42BFA32}" type="slidenum">
              <a:rPr lang="ja-JP" altLang="en-US"/>
              <a:pPr>
                <a:defRPr/>
              </a:pPr>
              <a:t>‹#›</a:t>
            </a:fld>
            <a:endParaRPr lang="ja-JP" altLang="en-US"/>
          </a:p>
        </p:txBody>
      </p:sp>
    </p:spTree>
    <p:extLst>
      <p:ext uri="{BB962C8B-B14F-4D97-AF65-F5344CB8AC3E}">
        <p14:creationId xmlns:p14="http://schemas.microsoft.com/office/powerpoint/2010/main" val="1206800994"/>
      </p:ext>
    </p:extLst>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5pPr>
      <a:lvl6pPr marL="457200" algn="ctr" rtl="0" fontAlgn="base">
        <a:spcBef>
          <a:spcPct val="0"/>
        </a:spcBef>
        <a:spcAft>
          <a:spcPct val="0"/>
        </a:spcAft>
        <a:defRPr kumimoji="1" sz="4400">
          <a:solidFill>
            <a:schemeClr val="tx1"/>
          </a:solidFill>
          <a:latin typeface="Calibri" pitchFamily="34" charset="0"/>
          <a:ea typeface="ＭＳ Ｐゴシック" pitchFamily="50" charset="-128"/>
        </a:defRPr>
      </a:lvl6pPr>
      <a:lvl7pPr marL="914400" algn="ctr" rtl="0" fontAlgn="base">
        <a:spcBef>
          <a:spcPct val="0"/>
        </a:spcBef>
        <a:spcAft>
          <a:spcPct val="0"/>
        </a:spcAft>
        <a:defRPr kumimoji="1" sz="4400">
          <a:solidFill>
            <a:schemeClr val="tx1"/>
          </a:solidFill>
          <a:latin typeface="Calibri" pitchFamily="34" charset="0"/>
          <a:ea typeface="ＭＳ Ｐゴシック" pitchFamily="50"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pitchFamily="50"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pitchFamily="50" charset="-128"/>
        </a:defRPr>
      </a:lvl9pPr>
    </p:titleStyle>
    <p:bodyStyle>
      <a:lvl1pPr marL="342900" indent="-342900"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EBFBFF"/>
            </a:gs>
            <a:gs pos="100000">
              <a:srgbClr val="EBFBFF">
                <a:gamma/>
                <a:tint val="0"/>
                <a:invGamma/>
              </a:srgbClr>
            </a:gs>
          </a:gsLst>
          <a:path path="rect">
            <a:fillToRect l="100000" t="100000"/>
          </a:path>
        </a:gra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3315"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3316"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ltLang="ja-JP" smtClean="0">
              <a:solidFill>
                <a:srgbClr val="000000"/>
              </a:solidFill>
            </a:endParaRPr>
          </a:p>
        </p:txBody>
      </p:sp>
      <p:sp>
        <p:nvSpPr>
          <p:cNvPr id="13317"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ltLang="ja-JP" smtClean="0">
              <a:solidFill>
                <a:srgbClr val="000000"/>
              </a:solidFill>
            </a:endParaRPr>
          </a:p>
        </p:txBody>
      </p:sp>
      <p:sp>
        <p:nvSpPr>
          <p:cNvPr id="13318"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02B35421-8EB6-40B6-B7A1-E99F413FC6C6}" type="slidenum">
              <a:rPr lang="en-US" altLang="ja-JP" smtClean="0">
                <a:solidFill>
                  <a:srgbClr val="000000"/>
                </a:solidFill>
              </a:rPr>
              <a:pPr fontAlgn="base">
                <a:spcBef>
                  <a:spcPct val="0"/>
                </a:spcBef>
                <a:spcAft>
                  <a:spcPct val="0"/>
                </a:spcAft>
              </a:pPr>
              <a:t>‹#›</a:t>
            </a:fld>
            <a:endParaRPr lang="en-US" altLang="ja-JP" smtClean="0">
              <a:solidFill>
                <a:srgbClr val="000000"/>
              </a:solidFill>
            </a:endParaRPr>
          </a:p>
        </p:txBody>
      </p:sp>
    </p:spTree>
    <p:extLst>
      <p:ext uri="{BB962C8B-B14F-4D97-AF65-F5344CB8AC3E}">
        <p14:creationId xmlns:p14="http://schemas.microsoft.com/office/powerpoint/2010/main" val="1784755417"/>
      </p:ext>
    </p:extLst>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Lst>
  <p:txStyles>
    <p:titleStyle>
      <a:lvl1pPr algn="ctr" rtl="0" fontAlgn="base">
        <a:spcBef>
          <a:spcPct val="0"/>
        </a:spcBef>
        <a:spcAft>
          <a:spcPct val="0"/>
        </a:spcAft>
        <a:defRPr kumimoji="1" sz="44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itchFamily="34" charset="0"/>
          <a:ea typeface="ＭＳ Ｐゴシック" pitchFamily="50" charset="-128"/>
        </a:defRPr>
      </a:lvl2pPr>
      <a:lvl3pPr algn="ctr" rtl="0" fontAlgn="base">
        <a:spcBef>
          <a:spcPct val="0"/>
        </a:spcBef>
        <a:spcAft>
          <a:spcPct val="0"/>
        </a:spcAft>
        <a:defRPr kumimoji="1" sz="4400">
          <a:solidFill>
            <a:schemeClr val="tx2"/>
          </a:solidFill>
          <a:latin typeface="Arial" pitchFamily="34" charset="0"/>
          <a:ea typeface="ＭＳ Ｐゴシック" pitchFamily="50" charset="-128"/>
        </a:defRPr>
      </a:lvl3pPr>
      <a:lvl4pPr algn="ctr" rtl="0" fontAlgn="base">
        <a:spcBef>
          <a:spcPct val="0"/>
        </a:spcBef>
        <a:spcAft>
          <a:spcPct val="0"/>
        </a:spcAft>
        <a:defRPr kumimoji="1" sz="4400">
          <a:solidFill>
            <a:schemeClr val="tx2"/>
          </a:solidFill>
          <a:latin typeface="Arial" pitchFamily="34" charset="0"/>
          <a:ea typeface="ＭＳ Ｐゴシック" pitchFamily="50" charset="-128"/>
        </a:defRPr>
      </a:lvl4pPr>
      <a:lvl5pPr algn="ctr" rtl="0" fontAlgn="base">
        <a:spcBef>
          <a:spcPct val="0"/>
        </a:spcBef>
        <a:spcAft>
          <a:spcPct val="0"/>
        </a:spcAft>
        <a:defRPr kumimoji="1" sz="4400">
          <a:solidFill>
            <a:schemeClr val="tx2"/>
          </a:solidFill>
          <a:latin typeface="Arial" pitchFamily="34" charset="0"/>
          <a:ea typeface="ＭＳ Ｐゴシック" pitchFamily="50" charset="-128"/>
        </a:defRPr>
      </a:lvl5pPr>
      <a:lvl6pPr marL="457200" algn="ctr" rtl="0" fontAlgn="base">
        <a:spcBef>
          <a:spcPct val="0"/>
        </a:spcBef>
        <a:spcAft>
          <a:spcPct val="0"/>
        </a:spcAft>
        <a:defRPr kumimoji="1" sz="4400">
          <a:solidFill>
            <a:schemeClr val="tx2"/>
          </a:solidFill>
          <a:latin typeface="Arial" pitchFamily="34" charset="0"/>
          <a:ea typeface="ＭＳ Ｐゴシック" pitchFamily="50" charset="-128"/>
        </a:defRPr>
      </a:lvl6pPr>
      <a:lvl7pPr marL="914400" algn="ctr" rtl="0" fontAlgn="base">
        <a:spcBef>
          <a:spcPct val="0"/>
        </a:spcBef>
        <a:spcAft>
          <a:spcPct val="0"/>
        </a:spcAft>
        <a:defRPr kumimoji="1" sz="4400">
          <a:solidFill>
            <a:schemeClr val="tx2"/>
          </a:solidFill>
          <a:latin typeface="Arial" pitchFamily="34" charset="0"/>
          <a:ea typeface="ＭＳ Ｐゴシック" pitchFamily="50" charset="-128"/>
        </a:defRPr>
      </a:lvl7pPr>
      <a:lvl8pPr marL="1371600" algn="ctr" rtl="0" fontAlgn="base">
        <a:spcBef>
          <a:spcPct val="0"/>
        </a:spcBef>
        <a:spcAft>
          <a:spcPct val="0"/>
        </a:spcAft>
        <a:defRPr kumimoji="1" sz="4400">
          <a:solidFill>
            <a:schemeClr val="tx2"/>
          </a:solidFill>
          <a:latin typeface="Arial" pitchFamily="34" charset="0"/>
          <a:ea typeface="ＭＳ Ｐゴシック" pitchFamily="50" charset="-128"/>
        </a:defRPr>
      </a:lvl8pPr>
      <a:lvl9pPr marL="1828800" algn="ctr" rtl="0" fontAlgn="base">
        <a:spcBef>
          <a:spcPct val="0"/>
        </a:spcBef>
        <a:spcAft>
          <a:spcPct val="0"/>
        </a:spcAft>
        <a:defRPr kumimoji="1" sz="4400">
          <a:solidFill>
            <a:schemeClr val="tx2"/>
          </a:solidFill>
          <a:latin typeface="Arial" pitchFamily="34" charset="0"/>
          <a:ea typeface="ＭＳ Ｐゴシック" pitchFamily="50" charset="-128"/>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685800" y="76200"/>
            <a:ext cx="77724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ja-JP" smtClean="0"/>
              <a:t>Click to edit Master title style</a:t>
            </a:r>
          </a:p>
        </p:txBody>
      </p:sp>
      <p:sp>
        <p:nvSpPr>
          <p:cNvPr id="3075" name="Rectangle 3"/>
          <p:cNvSpPr>
            <a:spLocks noGrp="1" noChangeArrowheads="1"/>
          </p:cNvSpPr>
          <p:nvPr>
            <p:ph type="body" idx="1"/>
          </p:nvPr>
        </p:nvSpPr>
        <p:spPr bwMode="auto">
          <a:xfrm>
            <a:off x="685800" y="1066800"/>
            <a:ext cx="77724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p>
        </p:txBody>
      </p:sp>
    </p:spTree>
    <p:extLst>
      <p:ext uri="{BB962C8B-B14F-4D97-AF65-F5344CB8AC3E}">
        <p14:creationId xmlns:p14="http://schemas.microsoft.com/office/powerpoint/2010/main" val="1042626398"/>
      </p:ext>
    </p:extLst>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 id="2147483775" r:id="rId5"/>
    <p:sldLayoutId id="2147483776" r:id="rId6"/>
    <p:sldLayoutId id="2147483777" r:id="rId7"/>
    <p:sldLayoutId id="2147483778" r:id="rId8"/>
    <p:sldLayoutId id="2147483779" r:id="rId9"/>
    <p:sldLayoutId id="2147483780" r:id="rId10"/>
    <p:sldLayoutId id="2147483781" r:id="rId11"/>
    <p:sldLayoutId id="2147483782" r:id="rId12"/>
  </p:sldLayoutIdLst>
  <p:txStyles>
    <p:titleStyle>
      <a:lvl1pPr algn="ctr" rtl="0" eaLnBrk="0" fontAlgn="base" hangingPunct="0">
        <a:spcBef>
          <a:spcPct val="0"/>
        </a:spcBef>
        <a:spcAft>
          <a:spcPct val="0"/>
        </a:spcAft>
        <a:defRPr sz="3600" b="1">
          <a:solidFill>
            <a:schemeClr val="tx2"/>
          </a:solidFill>
          <a:latin typeface="+mj-lt"/>
          <a:ea typeface="+mj-ea"/>
          <a:cs typeface="+mj-cs"/>
        </a:defRPr>
      </a:lvl1pPr>
      <a:lvl2pPr algn="ctr" rtl="0" eaLnBrk="0" fontAlgn="base" hangingPunct="0">
        <a:spcBef>
          <a:spcPct val="0"/>
        </a:spcBef>
        <a:spcAft>
          <a:spcPct val="0"/>
        </a:spcAft>
        <a:defRPr sz="3600" b="1">
          <a:solidFill>
            <a:schemeClr val="tx2"/>
          </a:solidFill>
          <a:latin typeface="Times" pitchFamily="18" charset="0"/>
        </a:defRPr>
      </a:lvl2pPr>
      <a:lvl3pPr algn="ctr" rtl="0" eaLnBrk="0" fontAlgn="base" hangingPunct="0">
        <a:spcBef>
          <a:spcPct val="0"/>
        </a:spcBef>
        <a:spcAft>
          <a:spcPct val="0"/>
        </a:spcAft>
        <a:defRPr sz="3600" b="1">
          <a:solidFill>
            <a:schemeClr val="tx2"/>
          </a:solidFill>
          <a:latin typeface="Times" pitchFamily="18" charset="0"/>
        </a:defRPr>
      </a:lvl3pPr>
      <a:lvl4pPr algn="ctr" rtl="0" eaLnBrk="0" fontAlgn="base" hangingPunct="0">
        <a:spcBef>
          <a:spcPct val="0"/>
        </a:spcBef>
        <a:spcAft>
          <a:spcPct val="0"/>
        </a:spcAft>
        <a:defRPr sz="3600" b="1">
          <a:solidFill>
            <a:schemeClr val="tx2"/>
          </a:solidFill>
          <a:latin typeface="Times" pitchFamily="18" charset="0"/>
        </a:defRPr>
      </a:lvl4pPr>
      <a:lvl5pPr algn="ctr" rtl="0" eaLnBrk="0" fontAlgn="base" hangingPunct="0">
        <a:spcBef>
          <a:spcPct val="0"/>
        </a:spcBef>
        <a:spcAft>
          <a:spcPct val="0"/>
        </a:spcAft>
        <a:defRPr sz="3600" b="1">
          <a:solidFill>
            <a:schemeClr val="tx2"/>
          </a:solidFill>
          <a:latin typeface="Times" pitchFamily="18" charset="0"/>
        </a:defRPr>
      </a:lvl5pPr>
      <a:lvl6pPr marL="457200" algn="ctr" rtl="0" fontAlgn="base">
        <a:spcBef>
          <a:spcPct val="0"/>
        </a:spcBef>
        <a:spcAft>
          <a:spcPct val="0"/>
        </a:spcAft>
        <a:defRPr sz="3600" b="1">
          <a:solidFill>
            <a:schemeClr val="tx2"/>
          </a:solidFill>
          <a:latin typeface="Times" pitchFamily="18" charset="0"/>
        </a:defRPr>
      </a:lvl6pPr>
      <a:lvl7pPr marL="914400" algn="ctr" rtl="0" fontAlgn="base">
        <a:spcBef>
          <a:spcPct val="0"/>
        </a:spcBef>
        <a:spcAft>
          <a:spcPct val="0"/>
        </a:spcAft>
        <a:defRPr sz="3600" b="1">
          <a:solidFill>
            <a:schemeClr val="tx2"/>
          </a:solidFill>
          <a:latin typeface="Times" pitchFamily="18" charset="0"/>
        </a:defRPr>
      </a:lvl7pPr>
      <a:lvl8pPr marL="1371600" algn="ctr" rtl="0" fontAlgn="base">
        <a:spcBef>
          <a:spcPct val="0"/>
        </a:spcBef>
        <a:spcAft>
          <a:spcPct val="0"/>
        </a:spcAft>
        <a:defRPr sz="3600" b="1">
          <a:solidFill>
            <a:schemeClr val="tx2"/>
          </a:solidFill>
          <a:latin typeface="Times" pitchFamily="18" charset="0"/>
        </a:defRPr>
      </a:lvl8pPr>
      <a:lvl9pPr marL="1828800" algn="ctr" rtl="0" fontAlgn="base">
        <a:spcBef>
          <a:spcPct val="0"/>
        </a:spcBef>
        <a:spcAft>
          <a:spcPct val="0"/>
        </a:spcAft>
        <a:defRPr sz="3600" b="1">
          <a:solidFill>
            <a:schemeClr val="tx2"/>
          </a:solidFill>
          <a:latin typeface="Times" pitchFamily="18" charset="0"/>
        </a:defRPr>
      </a:lvl9pPr>
    </p:titleStyle>
    <p:bodyStyle>
      <a:lvl1pPr marL="342900" indent="-342900" algn="l" rtl="0" eaLnBrk="0" fontAlgn="base" hangingPunct="0">
        <a:spcBef>
          <a:spcPct val="20000"/>
        </a:spcBef>
        <a:spcAft>
          <a:spcPct val="0"/>
        </a:spcAft>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400">
          <a:solidFill>
            <a:schemeClr val="tx1"/>
          </a:solidFill>
          <a:latin typeface="+mn-lt"/>
        </a:defRPr>
      </a:lvl4pPr>
      <a:lvl5pPr marL="2057400" indent="-228600" algn="l" rtl="0" eaLnBrk="0" fontAlgn="base" hangingPunct="0">
        <a:spcBef>
          <a:spcPct val="20000"/>
        </a:spcBef>
        <a:spcAft>
          <a:spcPct val="0"/>
        </a:spcAft>
        <a:buChar char="»"/>
        <a:defRPr sz="2400">
          <a:solidFill>
            <a:schemeClr val="tx1"/>
          </a:solidFill>
          <a:latin typeface="+mn-lt"/>
        </a:defRPr>
      </a:lvl5pPr>
      <a:lvl6pPr marL="2514600" indent="-228600" algn="l" rtl="0" fontAlgn="base">
        <a:spcBef>
          <a:spcPct val="20000"/>
        </a:spcBef>
        <a:spcAft>
          <a:spcPct val="0"/>
        </a:spcAft>
        <a:buChar char="»"/>
        <a:defRPr sz="2400">
          <a:solidFill>
            <a:schemeClr val="tx1"/>
          </a:solidFill>
          <a:latin typeface="+mn-lt"/>
        </a:defRPr>
      </a:lvl6pPr>
      <a:lvl7pPr marL="2971800" indent="-228600" algn="l" rtl="0" fontAlgn="base">
        <a:spcBef>
          <a:spcPct val="20000"/>
        </a:spcBef>
        <a:spcAft>
          <a:spcPct val="0"/>
        </a:spcAft>
        <a:buChar char="»"/>
        <a:defRPr sz="2400">
          <a:solidFill>
            <a:schemeClr val="tx1"/>
          </a:solidFill>
          <a:latin typeface="+mn-lt"/>
        </a:defRPr>
      </a:lvl7pPr>
      <a:lvl8pPr marL="3429000" indent="-228600" algn="l" rtl="0" fontAlgn="base">
        <a:spcBef>
          <a:spcPct val="20000"/>
        </a:spcBef>
        <a:spcAft>
          <a:spcPct val="0"/>
        </a:spcAft>
        <a:buChar char="»"/>
        <a:defRPr sz="2400">
          <a:solidFill>
            <a:schemeClr val="tx1"/>
          </a:solidFill>
          <a:latin typeface="+mn-lt"/>
        </a:defRPr>
      </a:lvl8pPr>
      <a:lvl9pPr marL="3886200" indent="-228600" algn="l" rtl="0" fontAlgn="base">
        <a:spcBef>
          <a:spcPct val="20000"/>
        </a:spcBef>
        <a:spcAft>
          <a:spcPct val="0"/>
        </a:spcAft>
        <a:buChar char="»"/>
        <a:defRPr sz="2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8.xml"/><Relationship Id="rId1" Type="http://schemas.openxmlformats.org/officeDocument/2006/relationships/vmlDrawing" Target="../drawings/vmlDrawing3.vml"/><Relationship Id="rId6" Type="http://schemas.openxmlformats.org/officeDocument/2006/relationships/image" Target="../media/image37.wmf"/><Relationship Id="rId5" Type="http://schemas.openxmlformats.org/officeDocument/2006/relationships/oleObject" Target="../embeddings/oleObject4.bin"/><Relationship Id="rId4" Type="http://schemas.openxmlformats.org/officeDocument/2006/relationships/image" Target="../media/image36.w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8.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18.xml"/><Relationship Id="rId1" Type="http://schemas.openxmlformats.org/officeDocument/2006/relationships/vmlDrawing" Target="../drawings/vmlDrawing4.vml"/><Relationship Id="rId4" Type="http://schemas.openxmlformats.org/officeDocument/2006/relationships/image" Target="../media/image41.wmf"/></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18.xml"/><Relationship Id="rId1" Type="http://schemas.openxmlformats.org/officeDocument/2006/relationships/vmlDrawing" Target="../drawings/vmlDrawing5.vml"/><Relationship Id="rId6" Type="http://schemas.openxmlformats.org/officeDocument/2006/relationships/image" Target="../media/image43.wmf"/><Relationship Id="rId5" Type="http://schemas.openxmlformats.org/officeDocument/2006/relationships/oleObject" Target="../embeddings/oleObject7.bin"/><Relationship Id="rId4" Type="http://schemas.openxmlformats.org/officeDocument/2006/relationships/image" Target="../media/image42.wmf"/></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18.xml"/><Relationship Id="rId1" Type="http://schemas.openxmlformats.org/officeDocument/2006/relationships/vmlDrawing" Target="../drawings/vmlDrawing6.vml"/><Relationship Id="rId4" Type="http://schemas.openxmlformats.org/officeDocument/2006/relationships/image" Target="../media/image44.wmf"/></Relationships>
</file>

<file path=ppt/slides/_rels/slide2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18.xml"/><Relationship Id="rId4" Type="http://schemas.openxmlformats.org/officeDocument/2006/relationships/image" Target="../media/image47.jpeg"/></Relationships>
</file>

<file path=ppt/slides/_rels/slide24.xml.rels><?xml version="1.0" encoding="UTF-8" standalone="yes"?>
<Relationships xmlns="http://schemas.openxmlformats.org/package/2006/relationships"><Relationship Id="rId3" Type="http://schemas.openxmlformats.org/officeDocument/2006/relationships/image" Target="../media/image49.tiff"/><Relationship Id="rId2" Type="http://schemas.openxmlformats.org/officeDocument/2006/relationships/image" Target="../media/image48.jpeg"/><Relationship Id="rId1" Type="http://schemas.openxmlformats.org/officeDocument/2006/relationships/slideLayout" Target="../slideLayouts/slideLayout18.xml"/><Relationship Id="rId4" Type="http://schemas.openxmlformats.org/officeDocument/2006/relationships/image" Target="../media/image50.png"/></Relationships>
</file>

<file path=ppt/slides/_rels/slide25.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8.xml"/><Relationship Id="rId1" Type="http://schemas.openxmlformats.org/officeDocument/2006/relationships/vmlDrawing" Target="../drawings/vmlDrawing1.v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wmf"/></Relationships>
</file>

<file path=ppt/slides/_rels/slide30.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18.xml"/><Relationship Id="rId4" Type="http://schemas.openxmlformats.org/officeDocument/2006/relationships/image" Target="../media/image60.png"/></Relationships>
</file>

<file path=ppt/slides/_rels/slide33.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png"/><Relationship Id="rId1" Type="http://schemas.openxmlformats.org/officeDocument/2006/relationships/slideLayout" Target="../slideLayouts/slideLayout18.xml"/><Relationship Id="rId4" Type="http://schemas.openxmlformats.org/officeDocument/2006/relationships/image" Target="../media/image63.jpeg"/></Relationships>
</file>

<file path=ppt/slides/_rels/slide34.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3" Type="http://schemas.openxmlformats.org/officeDocument/2006/relationships/image" Target="../media/image66.emf"/><Relationship Id="rId2" Type="http://schemas.openxmlformats.org/officeDocument/2006/relationships/image" Target="../media/image65.emf"/><Relationship Id="rId1" Type="http://schemas.openxmlformats.org/officeDocument/2006/relationships/slideLayout" Target="../slideLayouts/slideLayout18.xml"/><Relationship Id="rId5" Type="http://schemas.openxmlformats.org/officeDocument/2006/relationships/image" Target="../media/image68.png"/><Relationship Id="rId4" Type="http://schemas.openxmlformats.org/officeDocument/2006/relationships/image" Target="../media/image67.emf"/></Relationships>
</file>

<file path=ppt/slides/_rels/slide36.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2" Type="http://schemas.openxmlformats.org/officeDocument/2006/relationships/image" Target="../media/image71.emf"/><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8" Type="http://schemas.openxmlformats.org/officeDocument/2006/relationships/image" Target="../media/image78.png"/><Relationship Id="rId3" Type="http://schemas.openxmlformats.org/officeDocument/2006/relationships/image" Target="../media/image73.jpeg"/><Relationship Id="rId7" Type="http://schemas.openxmlformats.org/officeDocument/2006/relationships/image" Target="../media/image77.png"/><Relationship Id="rId2" Type="http://schemas.openxmlformats.org/officeDocument/2006/relationships/image" Target="../media/image72.png"/><Relationship Id="rId1" Type="http://schemas.openxmlformats.org/officeDocument/2006/relationships/slideLayout" Target="../slideLayouts/slideLayout29.xml"/><Relationship Id="rId6" Type="http://schemas.openxmlformats.org/officeDocument/2006/relationships/image" Target="../media/image76.png"/><Relationship Id="rId5" Type="http://schemas.openxmlformats.org/officeDocument/2006/relationships/image" Target="../media/image75.png"/><Relationship Id="rId10" Type="http://schemas.openxmlformats.org/officeDocument/2006/relationships/image" Target="../media/image80.png"/><Relationship Id="rId4" Type="http://schemas.openxmlformats.org/officeDocument/2006/relationships/image" Target="../media/image74.png"/><Relationship Id="rId9" Type="http://schemas.openxmlformats.org/officeDocument/2006/relationships/image" Target="../media/image79.png"/></Relationships>
</file>

<file path=ppt/slides/_rels/slide39.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slideLayout" Target="../slideLayouts/slideLayout29.xml"/><Relationship Id="rId1" Type="http://schemas.openxmlformats.org/officeDocument/2006/relationships/vmlDrawing" Target="../drawings/vmlDrawing7.vml"/><Relationship Id="rId6" Type="http://schemas.openxmlformats.org/officeDocument/2006/relationships/image" Target="../media/image83.png"/><Relationship Id="rId5" Type="http://schemas.openxmlformats.org/officeDocument/2006/relationships/image" Target="../media/image81.wmf"/><Relationship Id="rId4" Type="http://schemas.openxmlformats.org/officeDocument/2006/relationships/oleObject" Target="../embeddings/oleObject9.bin"/></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46.xml"/><Relationship Id="rId1" Type="http://schemas.openxmlformats.org/officeDocument/2006/relationships/vmlDrawing" Target="../drawings/vmlDrawing2.vml"/><Relationship Id="rId4" Type="http://schemas.openxmlformats.org/officeDocument/2006/relationships/image" Target="../media/image9.wmf"/></Relationships>
</file>

<file path=ppt/slides/_rels/slide40.xml.rels><?xml version="1.0" encoding="UTF-8" standalone="yes"?>
<Relationships xmlns="http://schemas.openxmlformats.org/package/2006/relationships"><Relationship Id="rId8" Type="http://schemas.openxmlformats.org/officeDocument/2006/relationships/oleObject" Target="../embeddings/oleObject12.bin"/><Relationship Id="rId3" Type="http://schemas.openxmlformats.org/officeDocument/2006/relationships/image" Target="../media/image87.jpeg"/><Relationship Id="rId7" Type="http://schemas.openxmlformats.org/officeDocument/2006/relationships/image" Target="../media/image85.wmf"/><Relationship Id="rId2" Type="http://schemas.openxmlformats.org/officeDocument/2006/relationships/slideLayout" Target="../slideLayouts/slideLayout29.xml"/><Relationship Id="rId1" Type="http://schemas.openxmlformats.org/officeDocument/2006/relationships/vmlDrawing" Target="../drawings/vmlDrawing8.vml"/><Relationship Id="rId6" Type="http://schemas.openxmlformats.org/officeDocument/2006/relationships/oleObject" Target="../embeddings/oleObject11.bin"/><Relationship Id="rId11" Type="http://schemas.openxmlformats.org/officeDocument/2006/relationships/image" Target="../media/image89.png"/><Relationship Id="rId5" Type="http://schemas.openxmlformats.org/officeDocument/2006/relationships/image" Target="../media/image84.wmf"/><Relationship Id="rId10" Type="http://schemas.openxmlformats.org/officeDocument/2006/relationships/image" Target="../media/image88.png"/><Relationship Id="rId4" Type="http://schemas.openxmlformats.org/officeDocument/2006/relationships/oleObject" Target="../embeddings/oleObject10.bin"/><Relationship Id="rId9" Type="http://schemas.openxmlformats.org/officeDocument/2006/relationships/image" Target="../media/image86.wmf"/></Relationships>
</file>

<file path=ppt/slides/_rels/slide41.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18.xml"/><Relationship Id="rId4" Type="http://schemas.openxmlformats.org/officeDocument/2006/relationships/image" Target="../media/image92.png"/></Relationships>
</file>

<file path=ppt/slides/_rels/slide42.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18.xml"/></Relationships>
</file>

<file path=ppt/slides/_rels/slide43.xml.rels><?xml version="1.0" encoding="UTF-8" standalone="yes"?>
<Relationships xmlns="http://schemas.openxmlformats.org/package/2006/relationships"><Relationship Id="rId3" Type="http://schemas.openxmlformats.org/officeDocument/2006/relationships/image" Target="../media/image95.wmf"/><Relationship Id="rId2" Type="http://schemas.openxmlformats.org/officeDocument/2006/relationships/image" Target="../media/image94.png"/><Relationship Id="rId1" Type="http://schemas.openxmlformats.org/officeDocument/2006/relationships/slideLayout" Target="../slideLayouts/slideLayout40.xml"/></Relationships>
</file>

<file path=ppt/slides/_rels/slide44.xml.rels><?xml version="1.0" encoding="UTF-8" standalone="yes"?>
<Relationships xmlns="http://schemas.openxmlformats.org/package/2006/relationships"><Relationship Id="rId2" Type="http://schemas.openxmlformats.org/officeDocument/2006/relationships/image" Target="../media/image96.jpeg"/><Relationship Id="rId1" Type="http://schemas.openxmlformats.org/officeDocument/2006/relationships/slideLayout" Target="../slideLayouts/slideLayout40.xml"/></Relationships>
</file>

<file path=ppt/slides/_rels/slide45.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png"/><Relationship Id="rId1" Type="http://schemas.openxmlformats.org/officeDocument/2006/relationships/slideLayout" Target="../slideLayouts/slideLayout35.xml"/></Relationships>
</file>

<file path=ppt/slides/_rels/slide46.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40.xml"/></Relationships>
</file>

<file path=ppt/slides/_rels/slide47.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slideLayout" Target="../slideLayouts/slideLayout40.xml"/></Relationships>
</file>

<file path=ppt/slides/_rels/slide48.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102.png"/><Relationship Id="rId1" Type="http://schemas.openxmlformats.org/officeDocument/2006/relationships/slideLayout" Target="../slideLayouts/slideLayout40.xml"/><Relationship Id="rId4" Type="http://schemas.openxmlformats.org/officeDocument/2006/relationships/image" Target="../media/image104.png"/></Relationships>
</file>

<file path=ppt/slides/_rels/slide49.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40.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8.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50.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6.png"/><Relationship Id="rId1" Type="http://schemas.openxmlformats.org/officeDocument/2006/relationships/slideLayout" Target="../slideLayouts/slideLayout40.xml"/></Relationships>
</file>

<file path=ppt/slides/_rels/slide51.xml.rels><?xml version="1.0" encoding="UTF-8" standalone="yes"?>
<Relationships xmlns="http://schemas.openxmlformats.org/package/2006/relationships"><Relationship Id="rId8" Type="http://schemas.openxmlformats.org/officeDocument/2006/relationships/image" Target="../media/image114.png"/><Relationship Id="rId3" Type="http://schemas.openxmlformats.org/officeDocument/2006/relationships/image" Target="../media/image109.png"/><Relationship Id="rId7" Type="http://schemas.openxmlformats.org/officeDocument/2006/relationships/image" Target="../media/image113.emf"/><Relationship Id="rId2" Type="http://schemas.openxmlformats.org/officeDocument/2006/relationships/image" Target="../media/image108.emf"/><Relationship Id="rId1" Type="http://schemas.openxmlformats.org/officeDocument/2006/relationships/slideLayout" Target="../slideLayouts/slideLayout18.xml"/><Relationship Id="rId6" Type="http://schemas.openxmlformats.org/officeDocument/2006/relationships/image" Target="../media/image112.jpeg"/><Relationship Id="rId5" Type="http://schemas.openxmlformats.org/officeDocument/2006/relationships/image" Target="../media/image111.jpeg"/><Relationship Id="rId4" Type="http://schemas.openxmlformats.org/officeDocument/2006/relationships/image" Target="../media/image110.emf"/></Relationships>
</file>

<file path=ppt/slides/_rels/slide52.xml.rels><?xml version="1.0" encoding="UTF-8" standalone="yes"?>
<Relationships xmlns="http://schemas.openxmlformats.org/package/2006/relationships"><Relationship Id="rId8" Type="http://schemas.openxmlformats.org/officeDocument/2006/relationships/image" Target="../media/image121.png"/><Relationship Id="rId3" Type="http://schemas.openxmlformats.org/officeDocument/2006/relationships/image" Target="../media/image116.jpeg"/><Relationship Id="rId7" Type="http://schemas.openxmlformats.org/officeDocument/2006/relationships/image" Target="../media/image120.jpeg"/><Relationship Id="rId2" Type="http://schemas.openxmlformats.org/officeDocument/2006/relationships/image" Target="../media/image115.jpeg"/><Relationship Id="rId1" Type="http://schemas.openxmlformats.org/officeDocument/2006/relationships/slideLayout" Target="../slideLayouts/slideLayout18.xml"/><Relationship Id="rId6" Type="http://schemas.openxmlformats.org/officeDocument/2006/relationships/image" Target="../media/image119.jpeg"/><Relationship Id="rId5" Type="http://schemas.openxmlformats.org/officeDocument/2006/relationships/image" Target="../media/image118.png"/><Relationship Id="rId4" Type="http://schemas.openxmlformats.org/officeDocument/2006/relationships/image" Target="../media/image117.png"/></Relationships>
</file>

<file path=ppt/slides/_rels/slide53.xml.rels><?xml version="1.0" encoding="UTF-8" standalone="yes"?>
<Relationships xmlns="http://schemas.openxmlformats.org/package/2006/relationships"><Relationship Id="rId2" Type="http://schemas.openxmlformats.org/officeDocument/2006/relationships/image" Target="../media/image122.png"/><Relationship Id="rId1" Type="http://schemas.openxmlformats.org/officeDocument/2006/relationships/slideLayout" Target="../slideLayouts/slideLayout1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jpeg"/><Relationship Id="rId1" Type="http://schemas.openxmlformats.org/officeDocument/2006/relationships/slideLayout" Target="../slideLayouts/slideLayout18.xml"/><Relationship Id="rId5" Type="http://schemas.openxmlformats.org/officeDocument/2006/relationships/image" Target="../media/image29.jpeg"/><Relationship Id="rId4" Type="http://schemas.openxmlformats.org/officeDocument/2006/relationships/image" Target="../media/image28.jpeg"/></Relationships>
</file>

<file path=ppt/slides/_rels/slide56.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24.png"/></Relationships>
</file>

<file path=ppt/slides/_rels/slide57.xml.rels><?xml version="1.0" encoding="UTF-8" standalone="yes"?>
<Relationships xmlns="http://schemas.openxmlformats.org/package/2006/relationships"><Relationship Id="rId2" Type="http://schemas.openxmlformats.org/officeDocument/2006/relationships/image" Target="../media/image125.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7.xml"/><Relationship Id="rId5" Type="http://schemas.openxmlformats.org/officeDocument/2006/relationships/image" Target="../media/image126.png"/><Relationship Id="rId4" Type="http://schemas.openxmlformats.org/officeDocument/2006/relationships/image" Target="../media/image60.png"/></Relationships>
</file>

<file path=ppt/slides/_rels/slide59.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28.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2" Type="http://schemas.openxmlformats.org/officeDocument/2006/relationships/image" Target="../media/image129.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emf"/><Relationship Id="rId1" Type="http://schemas.openxmlformats.org/officeDocument/2006/relationships/slideLayout" Target="../slideLayouts/slideLayout18.xml"/><Relationship Id="rId5" Type="http://schemas.openxmlformats.org/officeDocument/2006/relationships/image" Target="../media/image20.png"/><Relationship Id="rId4" Type="http://schemas.openxmlformats.org/officeDocument/2006/relationships/image" Target="../media/image19.emf"/></Relationships>
</file>

<file path=ppt/slides/_rels/slide8.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png"/><Relationship Id="rId1" Type="http://schemas.openxmlformats.org/officeDocument/2006/relationships/slideLayout" Target="../slideLayouts/slideLayout18.xml"/><Relationship Id="rId6" Type="http://schemas.openxmlformats.org/officeDocument/2006/relationships/image" Target="../media/image25.emf"/><Relationship Id="rId5" Type="http://schemas.openxmlformats.org/officeDocument/2006/relationships/image" Target="../media/image24.emf"/><Relationship Id="rId4" Type="http://schemas.openxmlformats.org/officeDocument/2006/relationships/image" Target="../media/image23.emf"/></Relationships>
</file>

<file path=ppt/slides/_rels/slide9.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jpeg"/><Relationship Id="rId1" Type="http://schemas.openxmlformats.org/officeDocument/2006/relationships/slideLayout" Target="../slideLayouts/slideLayout18.xml"/><Relationship Id="rId5" Type="http://schemas.openxmlformats.org/officeDocument/2006/relationships/image" Target="../media/image29.jpeg"/><Relationship Id="rId4" Type="http://schemas.openxmlformats.org/officeDocument/2006/relationships/image" Target="../media/image2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スライド番号プレースホルダ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fld id="{5491C83D-FAAE-4F0A-B6F0-A1EE0DDB669F}" type="slidenum">
              <a:rPr kumimoji="0" lang="en-US" altLang="ja-JP" smtClean="0">
                <a:solidFill>
                  <a:srgbClr val="2E2E48"/>
                </a:solidFill>
              </a:rPr>
              <a:pPr eaLnBrk="1" hangingPunct="1"/>
              <a:t>1</a:t>
            </a:fld>
            <a:endParaRPr kumimoji="0" lang="en-US" altLang="ja-JP" smtClean="0">
              <a:solidFill>
                <a:srgbClr val="2E2E48"/>
              </a:solidFill>
            </a:endParaRPr>
          </a:p>
        </p:txBody>
      </p:sp>
      <p:sp>
        <p:nvSpPr>
          <p:cNvPr id="95235" name="テキスト ボックス 3"/>
          <p:cNvSpPr txBox="1">
            <a:spLocks noChangeArrowheads="1"/>
          </p:cNvSpPr>
          <p:nvPr/>
        </p:nvSpPr>
        <p:spPr bwMode="auto">
          <a:xfrm>
            <a:off x="5292080" y="1268760"/>
            <a:ext cx="348044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r>
              <a:rPr lang="en-US" altLang="ja-JP" sz="1600" b="1" dirty="0" smtClean="0">
                <a:latin typeface="+mj-lt"/>
              </a:rPr>
              <a:t>2013.3.18-19, at KEK</a:t>
            </a:r>
            <a:r>
              <a:rPr lang="en-US" altLang="ja-JP" sz="1600" b="1" dirty="0">
                <a:latin typeface="+mj-lt"/>
              </a:rPr>
              <a:t>, Junji Urakawa</a:t>
            </a:r>
          </a:p>
        </p:txBody>
      </p:sp>
      <p:sp>
        <p:nvSpPr>
          <p:cNvPr id="78852" name="テキスト ボックス 4"/>
          <p:cNvSpPr txBox="1">
            <a:spLocks noChangeArrowheads="1"/>
          </p:cNvSpPr>
          <p:nvPr/>
        </p:nvSpPr>
        <p:spPr bwMode="auto">
          <a:xfrm>
            <a:off x="904875" y="3317875"/>
            <a:ext cx="7037439"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fontAlgn="base" hangingPunct="1">
              <a:spcBef>
                <a:spcPct val="0"/>
              </a:spcBef>
              <a:spcAft>
                <a:spcPct val="0"/>
              </a:spcAft>
              <a:defRPr/>
            </a:pPr>
            <a:r>
              <a:rPr lang="en-US" altLang="ja-JP" sz="2800" b="1" dirty="0" smtClean="0">
                <a:solidFill>
                  <a:srgbClr val="2E2E48"/>
                </a:solidFill>
              </a:rPr>
              <a:t>Contents :</a:t>
            </a:r>
          </a:p>
          <a:p>
            <a:pPr eaLnBrk="1" fontAlgn="base" hangingPunct="1">
              <a:spcBef>
                <a:spcPct val="0"/>
              </a:spcBef>
              <a:spcAft>
                <a:spcPct val="0"/>
              </a:spcAft>
              <a:defRPr/>
            </a:pPr>
            <a:r>
              <a:rPr lang="en-US" altLang="ja-JP" sz="2800" b="1" dirty="0" smtClean="0">
                <a:solidFill>
                  <a:srgbClr val="2E2E48"/>
                </a:solidFill>
              </a:rPr>
              <a:t>1. Introduction</a:t>
            </a:r>
          </a:p>
          <a:p>
            <a:pPr eaLnBrk="1" fontAlgn="base" hangingPunct="1">
              <a:spcBef>
                <a:spcPct val="0"/>
              </a:spcBef>
              <a:spcAft>
                <a:spcPct val="0"/>
              </a:spcAft>
              <a:defRPr/>
            </a:pPr>
            <a:r>
              <a:rPr lang="en-US" altLang="ja-JP" sz="2800" b="1" dirty="0">
                <a:solidFill>
                  <a:srgbClr val="2E2E48"/>
                </a:solidFill>
              </a:rPr>
              <a:t>2</a:t>
            </a:r>
            <a:r>
              <a:rPr lang="en-US" altLang="ja-JP" sz="2800" b="1" dirty="0" smtClean="0">
                <a:solidFill>
                  <a:srgbClr val="2E2E48"/>
                </a:solidFill>
              </a:rPr>
              <a:t>. LUCX and QBT project</a:t>
            </a:r>
          </a:p>
          <a:p>
            <a:pPr eaLnBrk="1" fontAlgn="base" hangingPunct="1">
              <a:spcBef>
                <a:spcPct val="0"/>
              </a:spcBef>
              <a:spcAft>
                <a:spcPct val="0"/>
              </a:spcAft>
              <a:defRPr/>
            </a:pPr>
            <a:r>
              <a:rPr lang="en-US" altLang="ja-JP" sz="2800" b="1" dirty="0">
                <a:solidFill>
                  <a:srgbClr val="2E2E48"/>
                </a:solidFill>
              </a:rPr>
              <a:t>3</a:t>
            </a:r>
            <a:r>
              <a:rPr lang="en-US" altLang="ja-JP" sz="2800" b="1" dirty="0" smtClean="0">
                <a:solidFill>
                  <a:srgbClr val="2E2E48"/>
                </a:solidFill>
              </a:rPr>
              <a:t>. Necessary technologies for high brightness</a:t>
            </a:r>
          </a:p>
          <a:p>
            <a:pPr eaLnBrk="1" fontAlgn="base" hangingPunct="1">
              <a:spcBef>
                <a:spcPct val="0"/>
              </a:spcBef>
              <a:spcAft>
                <a:spcPct val="0"/>
              </a:spcAft>
              <a:defRPr/>
            </a:pPr>
            <a:r>
              <a:rPr lang="en-US" altLang="ja-JP" sz="2800" b="1" dirty="0">
                <a:solidFill>
                  <a:srgbClr val="2E2E48"/>
                </a:solidFill>
              </a:rPr>
              <a:t>4</a:t>
            </a:r>
            <a:r>
              <a:rPr lang="en-US" altLang="ja-JP" sz="2800" b="1" dirty="0" smtClean="0">
                <a:solidFill>
                  <a:srgbClr val="2E2E48"/>
                </a:solidFill>
              </a:rPr>
              <a:t>. High reflective mirror development</a:t>
            </a:r>
          </a:p>
          <a:p>
            <a:pPr eaLnBrk="1" fontAlgn="base" hangingPunct="1">
              <a:spcBef>
                <a:spcPct val="0"/>
              </a:spcBef>
              <a:spcAft>
                <a:spcPct val="0"/>
              </a:spcAft>
              <a:defRPr/>
            </a:pPr>
            <a:r>
              <a:rPr lang="en-US" altLang="ja-JP" sz="2800" b="1" dirty="0">
                <a:solidFill>
                  <a:srgbClr val="2E2E48"/>
                </a:solidFill>
              </a:rPr>
              <a:t>5</a:t>
            </a:r>
            <a:r>
              <a:rPr lang="en-US" altLang="ja-JP" sz="2800" b="1" dirty="0" smtClean="0">
                <a:solidFill>
                  <a:srgbClr val="2E2E48"/>
                </a:solidFill>
              </a:rPr>
              <a:t>. New plans and prospects</a:t>
            </a:r>
          </a:p>
        </p:txBody>
      </p:sp>
      <p:sp>
        <p:nvSpPr>
          <p:cNvPr id="95237" name="テキスト ボックス 5"/>
          <p:cNvSpPr txBox="1">
            <a:spLocks noChangeArrowheads="1"/>
          </p:cNvSpPr>
          <p:nvPr/>
        </p:nvSpPr>
        <p:spPr bwMode="auto">
          <a:xfrm>
            <a:off x="642155" y="0"/>
            <a:ext cx="7948586"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algn="ctr" eaLnBrk="1" fontAlgn="base" hangingPunct="1">
              <a:spcBef>
                <a:spcPct val="0"/>
              </a:spcBef>
              <a:spcAft>
                <a:spcPct val="0"/>
              </a:spcAft>
            </a:pPr>
            <a:r>
              <a:rPr lang="en-US" altLang="ja-JP" sz="3200" b="1" dirty="0" smtClean="0">
                <a:solidFill>
                  <a:srgbClr val="2E2E48"/>
                </a:solidFill>
              </a:rPr>
              <a:t>Quantum Beam program at LUCX and STF</a:t>
            </a:r>
          </a:p>
          <a:p>
            <a:pPr algn="ctr" eaLnBrk="1" fontAlgn="base" hangingPunct="1">
              <a:spcBef>
                <a:spcPct val="0"/>
              </a:spcBef>
              <a:spcAft>
                <a:spcPct val="0"/>
              </a:spcAft>
            </a:pPr>
            <a:r>
              <a:rPr lang="en-US" altLang="ja-JP" sz="3200" b="1" dirty="0" smtClean="0">
                <a:solidFill>
                  <a:srgbClr val="2E2E48"/>
                </a:solidFill>
              </a:rPr>
              <a:t>Overview and prospects</a:t>
            </a:r>
            <a:endParaRPr lang="ja-JP" altLang="en-US" sz="3200" b="1" dirty="0" smtClean="0">
              <a:solidFill>
                <a:srgbClr val="2E2E48"/>
              </a:solidFill>
            </a:endParaRPr>
          </a:p>
        </p:txBody>
      </p:sp>
    </p:spTree>
    <p:extLst>
      <p:ext uri="{BB962C8B-B14F-4D97-AF65-F5344CB8AC3E}">
        <p14:creationId xmlns:p14="http://schemas.microsoft.com/office/powerpoint/2010/main" val="13091661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C:\Documents and Settings\kazu\My Documents\My Dropbox\2012-Sakaue_KasokukiGakkai_LUCXReport\lucxacc.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9592" y="1196752"/>
            <a:ext cx="7344816" cy="5509138"/>
          </a:xfrm>
          <a:prstGeom prst="rect">
            <a:avLst/>
          </a:prstGeom>
          <a:noFill/>
          <a:extLst>
            <a:ext uri="{909E8E84-426E-40DD-AFC4-6F175D3DCCD1}">
              <a14:hiddenFill xmlns:a14="http://schemas.microsoft.com/office/drawing/2010/main">
                <a:solidFill>
                  <a:srgbClr val="FFFFFF"/>
                </a:solidFill>
              </a14:hiddenFill>
            </a:ext>
          </a:extLst>
        </p:spPr>
      </p:pic>
      <p:sp>
        <p:nvSpPr>
          <p:cNvPr id="5" name="タイトル 1"/>
          <p:cNvSpPr txBox="1">
            <a:spLocks/>
          </p:cNvSpPr>
          <p:nvPr/>
        </p:nvSpPr>
        <p:spPr>
          <a:xfrm>
            <a:off x="457200" y="125760"/>
            <a:ext cx="8229600" cy="1143000"/>
          </a:xfrm>
          <a:prstGeom prst="rect">
            <a:avLst/>
          </a:prstGeom>
        </p:spPr>
        <p:txBody>
          <a:bodyPr/>
          <a:lstStyle>
            <a:lvl1pPr algn="ctr" rtl="0" eaLnBrk="1" fontAlgn="base" hangingPunct="1">
              <a:spcBef>
                <a:spcPct val="0"/>
              </a:spcBef>
              <a:spcAft>
                <a:spcPct val="0"/>
              </a:spcAft>
              <a:defRPr kumimoji="1" sz="4400">
                <a:solidFill>
                  <a:schemeClr val="tx2"/>
                </a:solidFill>
                <a:latin typeface="+mj-lt"/>
                <a:ea typeface="+mj-ea"/>
                <a:cs typeface="+mj-cs"/>
              </a:defRPr>
            </a:lvl1pPr>
            <a:lvl2pPr algn="ctr" rtl="0" eaLnBrk="1" fontAlgn="base" hangingPunct="1">
              <a:spcBef>
                <a:spcPct val="0"/>
              </a:spcBef>
              <a:spcAft>
                <a:spcPct val="0"/>
              </a:spcAft>
              <a:defRPr kumimoji="1" sz="4400">
                <a:solidFill>
                  <a:schemeClr val="tx2"/>
                </a:solidFill>
                <a:latin typeface="Arial" charset="0"/>
                <a:ea typeface="ＭＳ Ｐゴシック" charset="-128"/>
              </a:defRPr>
            </a:lvl2pPr>
            <a:lvl3pPr algn="ctr" rtl="0" eaLnBrk="1" fontAlgn="base" hangingPunct="1">
              <a:spcBef>
                <a:spcPct val="0"/>
              </a:spcBef>
              <a:spcAft>
                <a:spcPct val="0"/>
              </a:spcAft>
              <a:defRPr kumimoji="1" sz="4400">
                <a:solidFill>
                  <a:schemeClr val="tx2"/>
                </a:solidFill>
                <a:latin typeface="Arial" charset="0"/>
                <a:ea typeface="ＭＳ Ｐゴシック" charset="-128"/>
              </a:defRPr>
            </a:lvl3pPr>
            <a:lvl4pPr algn="ctr" rtl="0" eaLnBrk="1" fontAlgn="base" hangingPunct="1">
              <a:spcBef>
                <a:spcPct val="0"/>
              </a:spcBef>
              <a:spcAft>
                <a:spcPct val="0"/>
              </a:spcAft>
              <a:defRPr kumimoji="1" sz="4400">
                <a:solidFill>
                  <a:schemeClr val="tx2"/>
                </a:solidFill>
                <a:latin typeface="Arial" charset="0"/>
                <a:ea typeface="ＭＳ Ｐゴシック" charset="-128"/>
              </a:defRPr>
            </a:lvl4pPr>
            <a:lvl5pPr algn="ctr" rtl="0" eaLnBrk="1" fontAlgn="base" hangingPunct="1">
              <a:spcBef>
                <a:spcPct val="0"/>
              </a:spcBef>
              <a:spcAft>
                <a:spcPct val="0"/>
              </a:spcAft>
              <a:defRPr kumimoji="1" sz="4400">
                <a:solidFill>
                  <a:schemeClr val="tx2"/>
                </a:solidFill>
                <a:latin typeface="Arial" charset="0"/>
                <a:ea typeface="ＭＳ Ｐゴシック" charset="-128"/>
              </a:defRPr>
            </a:lvl5pPr>
            <a:lvl6pPr marL="457200" algn="ctr" rtl="0" eaLnBrk="1" fontAlgn="base" hangingPunct="1">
              <a:spcBef>
                <a:spcPct val="0"/>
              </a:spcBef>
              <a:spcAft>
                <a:spcPct val="0"/>
              </a:spcAft>
              <a:defRPr kumimoji="1" sz="4400">
                <a:solidFill>
                  <a:schemeClr val="tx2"/>
                </a:solidFill>
                <a:latin typeface="Arial" charset="0"/>
                <a:ea typeface="ＭＳ Ｐゴシック" charset="-128"/>
              </a:defRPr>
            </a:lvl6pPr>
            <a:lvl7pPr marL="914400" algn="ctr" rtl="0" eaLnBrk="1" fontAlgn="base" hangingPunct="1">
              <a:spcBef>
                <a:spcPct val="0"/>
              </a:spcBef>
              <a:spcAft>
                <a:spcPct val="0"/>
              </a:spcAft>
              <a:defRPr kumimoji="1" sz="4400">
                <a:solidFill>
                  <a:schemeClr val="tx2"/>
                </a:solidFill>
                <a:latin typeface="Arial" charset="0"/>
                <a:ea typeface="ＭＳ Ｐゴシック" charset="-128"/>
              </a:defRPr>
            </a:lvl7pPr>
            <a:lvl8pPr marL="1371600" algn="ctr" rtl="0" eaLnBrk="1" fontAlgn="base" hangingPunct="1">
              <a:spcBef>
                <a:spcPct val="0"/>
              </a:spcBef>
              <a:spcAft>
                <a:spcPct val="0"/>
              </a:spcAft>
              <a:defRPr kumimoji="1" sz="4400">
                <a:solidFill>
                  <a:schemeClr val="tx2"/>
                </a:solidFill>
                <a:latin typeface="Arial" charset="0"/>
                <a:ea typeface="ＭＳ Ｐゴシック" charset="-128"/>
              </a:defRPr>
            </a:lvl8pPr>
            <a:lvl9pPr marL="1828800" algn="ctr" rtl="0" eaLnBrk="1" fontAlgn="base" hangingPunct="1">
              <a:spcBef>
                <a:spcPct val="0"/>
              </a:spcBef>
              <a:spcAft>
                <a:spcPct val="0"/>
              </a:spcAft>
              <a:defRPr kumimoji="1" sz="4400">
                <a:solidFill>
                  <a:schemeClr val="tx2"/>
                </a:solidFill>
                <a:latin typeface="Arial" charset="0"/>
                <a:ea typeface="ＭＳ Ｐゴシック" charset="-128"/>
              </a:defRPr>
            </a:lvl9pPr>
          </a:lstStyle>
          <a:p>
            <a:r>
              <a:rPr lang="en-US" altLang="ja-JP" sz="3600" kern="0" dirty="0" smtClean="0">
                <a:solidFill>
                  <a:schemeClr val="bg1"/>
                </a:solidFill>
              </a:rPr>
              <a:t>LUCX accelerator</a:t>
            </a:r>
            <a:endParaRPr lang="ja-JP" altLang="en-US" sz="3600" kern="0" dirty="0">
              <a:solidFill>
                <a:schemeClr val="bg1"/>
              </a:solidFill>
            </a:endParaRPr>
          </a:p>
        </p:txBody>
      </p:sp>
    </p:spTree>
    <p:extLst>
      <p:ext uri="{BB962C8B-B14F-4D97-AF65-F5344CB8AC3E}">
        <p14:creationId xmlns:p14="http://schemas.microsoft.com/office/powerpoint/2010/main" val="10241355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Documents and Settings\kazu\My Documents\My Dropbox\2012-Sakaue_KasokukiGakkai_LUCXReport\4mcav.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1011047"/>
            <a:ext cx="8208912" cy="5832703"/>
          </a:xfrm>
          <a:prstGeom prst="rect">
            <a:avLst/>
          </a:prstGeom>
          <a:noFill/>
          <a:extLst>
            <a:ext uri="{909E8E84-426E-40DD-AFC4-6F175D3DCCD1}">
              <a14:hiddenFill xmlns:a14="http://schemas.microsoft.com/office/drawing/2010/main">
                <a:solidFill>
                  <a:srgbClr val="FFFFFF"/>
                </a:solidFill>
              </a14:hiddenFill>
            </a:ext>
          </a:extLst>
        </p:spPr>
      </p:pic>
      <p:sp>
        <p:nvSpPr>
          <p:cNvPr id="5" name="タイトル 1"/>
          <p:cNvSpPr txBox="1">
            <a:spLocks/>
          </p:cNvSpPr>
          <p:nvPr/>
        </p:nvSpPr>
        <p:spPr>
          <a:xfrm>
            <a:off x="457200" y="125760"/>
            <a:ext cx="8229600" cy="1143000"/>
          </a:xfrm>
          <a:prstGeom prst="rect">
            <a:avLst/>
          </a:prstGeom>
        </p:spPr>
        <p:txBody>
          <a:bodyPr/>
          <a:lstStyle>
            <a:lvl1pPr algn="ctr" rtl="0" eaLnBrk="1" fontAlgn="base" hangingPunct="1">
              <a:spcBef>
                <a:spcPct val="0"/>
              </a:spcBef>
              <a:spcAft>
                <a:spcPct val="0"/>
              </a:spcAft>
              <a:defRPr kumimoji="1" sz="4400">
                <a:solidFill>
                  <a:schemeClr val="tx2"/>
                </a:solidFill>
                <a:latin typeface="+mj-lt"/>
                <a:ea typeface="+mj-ea"/>
                <a:cs typeface="+mj-cs"/>
              </a:defRPr>
            </a:lvl1pPr>
            <a:lvl2pPr algn="ctr" rtl="0" eaLnBrk="1" fontAlgn="base" hangingPunct="1">
              <a:spcBef>
                <a:spcPct val="0"/>
              </a:spcBef>
              <a:spcAft>
                <a:spcPct val="0"/>
              </a:spcAft>
              <a:defRPr kumimoji="1" sz="4400">
                <a:solidFill>
                  <a:schemeClr val="tx2"/>
                </a:solidFill>
                <a:latin typeface="Arial" charset="0"/>
                <a:ea typeface="ＭＳ Ｐゴシック" charset="-128"/>
              </a:defRPr>
            </a:lvl2pPr>
            <a:lvl3pPr algn="ctr" rtl="0" eaLnBrk="1" fontAlgn="base" hangingPunct="1">
              <a:spcBef>
                <a:spcPct val="0"/>
              </a:spcBef>
              <a:spcAft>
                <a:spcPct val="0"/>
              </a:spcAft>
              <a:defRPr kumimoji="1" sz="4400">
                <a:solidFill>
                  <a:schemeClr val="tx2"/>
                </a:solidFill>
                <a:latin typeface="Arial" charset="0"/>
                <a:ea typeface="ＭＳ Ｐゴシック" charset="-128"/>
              </a:defRPr>
            </a:lvl3pPr>
            <a:lvl4pPr algn="ctr" rtl="0" eaLnBrk="1" fontAlgn="base" hangingPunct="1">
              <a:spcBef>
                <a:spcPct val="0"/>
              </a:spcBef>
              <a:spcAft>
                <a:spcPct val="0"/>
              </a:spcAft>
              <a:defRPr kumimoji="1" sz="4400">
                <a:solidFill>
                  <a:schemeClr val="tx2"/>
                </a:solidFill>
                <a:latin typeface="Arial" charset="0"/>
                <a:ea typeface="ＭＳ Ｐゴシック" charset="-128"/>
              </a:defRPr>
            </a:lvl4pPr>
            <a:lvl5pPr algn="ctr" rtl="0" eaLnBrk="1" fontAlgn="base" hangingPunct="1">
              <a:spcBef>
                <a:spcPct val="0"/>
              </a:spcBef>
              <a:spcAft>
                <a:spcPct val="0"/>
              </a:spcAft>
              <a:defRPr kumimoji="1" sz="4400">
                <a:solidFill>
                  <a:schemeClr val="tx2"/>
                </a:solidFill>
                <a:latin typeface="Arial" charset="0"/>
                <a:ea typeface="ＭＳ Ｐゴシック" charset="-128"/>
              </a:defRPr>
            </a:lvl5pPr>
            <a:lvl6pPr marL="457200" algn="ctr" rtl="0" eaLnBrk="1" fontAlgn="base" hangingPunct="1">
              <a:spcBef>
                <a:spcPct val="0"/>
              </a:spcBef>
              <a:spcAft>
                <a:spcPct val="0"/>
              </a:spcAft>
              <a:defRPr kumimoji="1" sz="4400">
                <a:solidFill>
                  <a:schemeClr val="tx2"/>
                </a:solidFill>
                <a:latin typeface="Arial" charset="0"/>
                <a:ea typeface="ＭＳ Ｐゴシック" charset="-128"/>
              </a:defRPr>
            </a:lvl6pPr>
            <a:lvl7pPr marL="914400" algn="ctr" rtl="0" eaLnBrk="1" fontAlgn="base" hangingPunct="1">
              <a:spcBef>
                <a:spcPct val="0"/>
              </a:spcBef>
              <a:spcAft>
                <a:spcPct val="0"/>
              </a:spcAft>
              <a:defRPr kumimoji="1" sz="4400">
                <a:solidFill>
                  <a:schemeClr val="tx2"/>
                </a:solidFill>
                <a:latin typeface="Arial" charset="0"/>
                <a:ea typeface="ＭＳ Ｐゴシック" charset="-128"/>
              </a:defRPr>
            </a:lvl7pPr>
            <a:lvl8pPr marL="1371600" algn="ctr" rtl="0" eaLnBrk="1" fontAlgn="base" hangingPunct="1">
              <a:spcBef>
                <a:spcPct val="0"/>
              </a:spcBef>
              <a:spcAft>
                <a:spcPct val="0"/>
              </a:spcAft>
              <a:defRPr kumimoji="1" sz="4400">
                <a:solidFill>
                  <a:schemeClr val="tx2"/>
                </a:solidFill>
                <a:latin typeface="Arial" charset="0"/>
                <a:ea typeface="ＭＳ Ｐゴシック" charset="-128"/>
              </a:defRPr>
            </a:lvl8pPr>
            <a:lvl9pPr marL="1828800" algn="ctr" rtl="0" eaLnBrk="1" fontAlgn="base" hangingPunct="1">
              <a:spcBef>
                <a:spcPct val="0"/>
              </a:spcBef>
              <a:spcAft>
                <a:spcPct val="0"/>
              </a:spcAft>
              <a:defRPr kumimoji="1" sz="4400">
                <a:solidFill>
                  <a:schemeClr val="tx2"/>
                </a:solidFill>
                <a:latin typeface="Arial" charset="0"/>
                <a:ea typeface="ＭＳ Ｐゴシック" charset="-128"/>
              </a:defRPr>
            </a:lvl9pPr>
          </a:lstStyle>
          <a:p>
            <a:r>
              <a:rPr lang="en-US" altLang="ja-JP" sz="3600" kern="0" dirty="0" smtClean="0">
                <a:solidFill>
                  <a:schemeClr val="bg1"/>
                </a:solidFill>
              </a:rPr>
              <a:t>LUCX 4-mirror optical super-cavity</a:t>
            </a:r>
            <a:endParaRPr lang="ja-JP" altLang="en-US" sz="3600" kern="0" dirty="0">
              <a:solidFill>
                <a:schemeClr val="bg1"/>
              </a:solidFill>
            </a:endParaRPr>
          </a:p>
        </p:txBody>
      </p:sp>
    </p:spTree>
    <p:extLst>
      <p:ext uri="{BB962C8B-B14F-4D97-AF65-F5344CB8AC3E}">
        <p14:creationId xmlns:p14="http://schemas.microsoft.com/office/powerpoint/2010/main" val="38748979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DSC_011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1052736"/>
            <a:ext cx="8647338" cy="5739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p:cNvSpPr txBox="1">
            <a:spLocks/>
          </p:cNvSpPr>
          <p:nvPr/>
        </p:nvSpPr>
        <p:spPr>
          <a:xfrm>
            <a:off x="457200" y="125760"/>
            <a:ext cx="8229600" cy="1143000"/>
          </a:xfrm>
          <a:prstGeom prst="rect">
            <a:avLst/>
          </a:prstGeom>
        </p:spPr>
        <p:txBody>
          <a:bodyPr/>
          <a:lstStyle>
            <a:lvl1pPr algn="ctr" rtl="0" eaLnBrk="1" fontAlgn="base" hangingPunct="1">
              <a:spcBef>
                <a:spcPct val="0"/>
              </a:spcBef>
              <a:spcAft>
                <a:spcPct val="0"/>
              </a:spcAft>
              <a:defRPr kumimoji="1" sz="4400">
                <a:solidFill>
                  <a:schemeClr val="tx2"/>
                </a:solidFill>
                <a:latin typeface="+mj-lt"/>
                <a:ea typeface="+mj-ea"/>
                <a:cs typeface="+mj-cs"/>
              </a:defRPr>
            </a:lvl1pPr>
            <a:lvl2pPr algn="ctr" rtl="0" eaLnBrk="1" fontAlgn="base" hangingPunct="1">
              <a:spcBef>
                <a:spcPct val="0"/>
              </a:spcBef>
              <a:spcAft>
                <a:spcPct val="0"/>
              </a:spcAft>
              <a:defRPr kumimoji="1" sz="4400">
                <a:solidFill>
                  <a:schemeClr val="tx2"/>
                </a:solidFill>
                <a:latin typeface="Arial" charset="0"/>
                <a:ea typeface="ＭＳ Ｐゴシック" charset="-128"/>
              </a:defRPr>
            </a:lvl2pPr>
            <a:lvl3pPr algn="ctr" rtl="0" eaLnBrk="1" fontAlgn="base" hangingPunct="1">
              <a:spcBef>
                <a:spcPct val="0"/>
              </a:spcBef>
              <a:spcAft>
                <a:spcPct val="0"/>
              </a:spcAft>
              <a:defRPr kumimoji="1" sz="4400">
                <a:solidFill>
                  <a:schemeClr val="tx2"/>
                </a:solidFill>
                <a:latin typeface="Arial" charset="0"/>
                <a:ea typeface="ＭＳ Ｐゴシック" charset="-128"/>
              </a:defRPr>
            </a:lvl3pPr>
            <a:lvl4pPr algn="ctr" rtl="0" eaLnBrk="1" fontAlgn="base" hangingPunct="1">
              <a:spcBef>
                <a:spcPct val="0"/>
              </a:spcBef>
              <a:spcAft>
                <a:spcPct val="0"/>
              </a:spcAft>
              <a:defRPr kumimoji="1" sz="4400">
                <a:solidFill>
                  <a:schemeClr val="tx2"/>
                </a:solidFill>
                <a:latin typeface="Arial" charset="0"/>
                <a:ea typeface="ＭＳ Ｐゴシック" charset="-128"/>
              </a:defRPr>
            </a:lvl4pPr>
            <a:lvl5pPr algn="ctr" rtl="0" eaLnBrk="1" fontAlgn="base" hangingPunct="1">
              <a:spcBef>
                <a:spcPct val="0"/>
              </a:spcBef>
              <a:spcAft>
                <a:spcPct val="0"/>
              </a:spcAft>
              <a:defRPr kumimoji="1" sz="4400">
                <a:solidFill>
                  <a:schemeClr val="tx2"/>
                </a:solidFill>
                <a:latin typeface="Arial" charset="0"/>
                <a:ea typeface="ＭＳ Ｐゴシック" charset="-128"/>
              </a:defRPr>
            </a:lvl5pPr>
            <a:lvl6pPr marL="457200" algn="ctr" rtl="0" eaLnBrk="1" fontAlgn="base" hangingPunct="1">
              <a:spcBef>
                <a:spcPct val="0"/>
              </a:spcBef>
              <a:spcAft>
                <a:spcPct val="0"/>
              </a:spcAft>
              <a:defRPr kumimoji="1" sz="4400">
                <a:solidFill>
                  <a:schemeClr val="tx2"/>
                </a:solidFill>
                <a:latin typeface="Arial" charset="0"/>
                <a:ea typeface="ＭＳ Ｐゴシック" charset="-128"/>
              </a:defRPr>
            </a:lvl6pPr>
            <a:lvl7pPr marL="914400" algn="ctr" rtl="0" eaLnBrk="1" fontAlgn="base" hangingPunct="1">
              <a:spcBef>
                <a:spcPct val="0"/>
              </a:spcBef>
              <a:spcAft>
                <a:spcPct val="0"/>
              </a:spcAft>
              <a:defRPr kumimoji="1" sz="4400">
                <a:solidFill>
                  <a:schemeClr val="tx2"/>
                </a:solidFill>
                <a:latin typeface="Arial" charset="0"/>
                <a:ea typeface="ＭＳ Ｐゴシック" charset="-128"/>
              </a:defRPr>
            </a:lvl7pPr>
            <a:lvl8pPr marL="1371600" algn="ctr" rtl="0" eaLnBrk="1" fontAlgn="base" hangingPunct="1">
              <a:spcBef>
                <a:spcPct val="0"/>
              </a:spcBef>
              <a:spcAft>
                <a:spcPct val="0"/>
              </a:spcAft>
              <a:defRPr kumimoji="1" sz="4400">
                <a:solidFill>
                  <a:schemeClr val="tx2"/>
                </a:solidFill>
                <a:latin typeface="Arial" charset="0"/>
                <a:ea typeface="ＭＳ Ｐゴシック" charset="-128"/>
              </a:defRPr>
            </a:lvl8pPr>
            <a:lvl9pPr marL="1828800" algn="ctr" rtl="0" eaLnBrk="1" fontAlgn="base" hangingPunct="1">
              <a:spcBef>
                <a:spcPct val="0"/>
              </a:spcBef>
              <a:spcAft>
                <a:spcPct val="0"/>
              </a:spcAft>
              <a:defRPr kumimoji="1" sz="4400">
                <a:solidFill>
                  <a:schemeClr val="tx2"/>
                </a:solidFill>
                <a:latin typeface="Arial" charset="0"/>
                <a:ea typeface="ＭＳ Ｐゴシック" charset="-128"/>
              </a:defRPr>
            </a:lvl9pPr>
          </a:lstStyle>
          <a:p>
            <a:r>
              <a:rPr lang="en-US" altLang="ja-JP" sz="3600" kern="0" dirty="0" smtClean="0">
                <a:solidFill>
                  <a:schemeClr val="bg1"/>
                </a:solidFill>
              </a:rPr>
              <a:t>LUCX 4-mirror optical super-cavity</a:t>
            </a:r>
            <a:endParaRPr lang="ja-JP" altLang="en-US" sz="3600" kern="0" dirty="0">
              <a:solidFill>
                <a:schemeClr val="bg1"/>
              </a:solidFill>
            </a:endParaRPr>
          </a:p>
        </p:txBody>
      </p:sp>
    </p:spTree>
    <p:extLst>
      <p:ext uri="{BB962C8B-B14F-4D97-AF65-F5344CB8AC3E}">
        <p14:creationId xmlns:p14="http://schemas.microsoft.com/office/powerpoint/2010/main" val="3142767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Work\ExperimentalDATAfrom2011\20130202\20130202pic\DSCN1282.JP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287224" y="1523746"/>
            <a:ext cx="6669152" cy="5001598"/>
          </a:xfrm>
          <a:prstGeom prst="rect">
            <a:avLst/>
          </a:prstGeom>
          <a:noFill/>
          <a:extLst>
            <a:ext uri="{909E8E84-426E-40DD-AFC4-6F175D3DCCD1}">
              <a14:hiddenFill xmlns:a14="http://schemas.microsoft.com/office/drawing/2010/main">
                <a:solidFill>
                  <a:srgbClr val="FFFFFF"/>
                </a:solidFill>
              </a14:hiddenFill>
            </a:ext>
          </a:extLst>
        </p:spPr>
      </p:pic>
      <p:sp>
        <p:nvSpPr>
          <p:cNvPr id="6" name="タイトル 1"/>
          <p:cNvSpPr txBox="1">
            <a:spLocks/>
          </p:cNvSpPr>
          <p:nvPr/>
        </p:nvSpPr>
        <p:spPr>
          <a:xfrm>
            <a:off x="457200" y="125760"/>
            <a:ext cx="8229600" cy="1143000"/>
          </a:xfrm>
          <a:prstGeom prst="rect">
            <a:avLst/>
          </a:prstGeom>
        </p:spPr>
        <p:txBody>
          <a:bodyPr/>
          <a:lstStyle>
            <a:lvl1pPr algn="ctr" rtl="0" eaLnBrk="1" fontAlgn="base" hangingPunct="1">
              <a:spcBef>
                <a:spcPct val="0"/>
              </a:spcBef>
              <a:spcAft>
                <a:spcPct val="0"/>
              </a:spcAft>
              <a:defRPr kumimoji="1" sz="4400">
                <a:solidFill>
                  <a:schemeClr val="tx2"/>
                </a:solidFill>
                <a:latin typeface="+mj-lt"/>
                <a:ea typeface="+mj-ea"/>
                <a:cs typeface="+mj-cs"/>
              </a:defRPr>
            </a:lvl1pPr>
            <a:lvl2pPr algn="ctr" rtl="0" eaLnBrk="1" fontAlgn="base" hangingPunct="1">
              <a:spcBef>
                <a:spcPct val="0"/>
              </a:spcBef>
              <a:spcAft>
                <a:spcPct val="0"/>
              </a:spcAft>
              <a:defRPr kumimoji="1" sz="4400">
                <a:solidFill>
                  <a:schemeClr val="tx2"/>
                </a:solidFill>
                <a:latin typeface="Arial" charset="0"/>
                <a:ea typeface="ＭＳ Ｐゴシック" charset="-128"/>
              </a:defRPr>
            </a:lvl2pPr>
            <a:lvl3pPr algn="ctr" rtl="0" eaLnBrk="1" fontAlgn="base" hangingPunct="1">
              <a:spcBef>
                <a:spcPct val="0"/>
              </a:spcBef>
              <a:spcAft>
                <a:spcPct val="0"/>
              </a:spcAft>
              <a:defRPr kumimoji="1" sz="4400">
                <a:solidFill>
                  <a:schemeClr val="tx2"/>
                </a:solidFill>
                <a:latin typeface="Arial" charset="0"/>
                <a:ea typeface="ＭＳ Ｐゴシック" charset="-128"/>
              </a:defRPr>
            </a:lvl3pPr>
            <a:lvl4pPr algn="ctr" rtl="0" eaLnBrk="1" fontAlgn="base" hangingPunct="1">
              <a:spcBef>
                <a:spcPct val="0"/>
              </a:spcBef>
              <a:spcAft>
                <a:spcPct val="0"/>
              </a:spcAft>
              <a:defRPr kumimoji="1" sz="4400">
                <a:solidFill>
                  <a:schemeClr val="tx2"/>
                </a:solidFill>
                <a:latin typeface="Arial" charset="0"/>
                <a:ea typeface="ＭＳ Ｐゴシック" charset="-128"/>
              </a:defRPr>
            </a:lvl4pPr>
            <a:lvl5pPr algn="ctr" rtl="0" eaLnBrk="1" fontAlgn="base" hangingPunct="1">
              <a:spcBef>
                <a:spcPct val="0"/>
              </a:spcBef>
              <a:spcAft>
                <a:spcPct val="0"/>
              </a:spcAft>
              <a:defRPr kumimoji="1" sz="4400">
                <a:solidFill>
                  <a:schemeClr val="tx2"/>
                </a:solidFill>
                <a:latin typeface="Arial" charset="0"/>
                <a:ea typeface="ＭＳ Ｐゴシック" charset="-128"/>
              </a:defRPr>
            </a:lvl5pPr>
            <a:lvl6pPr marL="457200" algn="ctr" rtl="0" eaLnBrk="1" fontAlgn="base" hangingPunct="1">
              <a:spcBef>
                <a:spcPct val="0"/>
              </a:spcBef>
              <a:spcAft>
                <a:spcPct val="0"/>
              </a:spcAft>
              <a:defRPr kumimoji="1" sz="4400">
                <a:solidFill>
                  <a:schemeClr val="tx2"/>
                </a:solidFill>
                <a:latin typeface="Arial" charset="0"/>
                <a:ea typeface="ＭＳ Ｐゴシック" charset="-128"/>
              </a:defRPr>
            </a:lvl6pPr>
            <a:lvl7pPr marL="914400" algn="ctr" rtl="0" eaLnBrk="1" fontAlgn="base" hangingPunct="1">
              <a:spcBef>
                <a:spcPct val="0"/>
              </a:spcBef>
              <a:spcAft>
                <a:spcPct val="0"/>
              </a:spcAft>
              <a:defRPr kumimoji="1" sz="4400">
                <a:solidFill>
                  <a:schemeClr val="tx2"/>
                </a:solidFill>
                <a:latin typeface="Arial" charset="0"/>
                <a:ea typeface="ＭＳ Ｐゴシック" charset="-128"/>
              </a:defRPr>
            </a:lvl7pPr>
            <a:lvl8pPr marL="1371600" algn="ctr" rtl="0" eaLnBrk="1" fontAlgn="base" hangingPunct="1">
              <a:spcBef>
                <a:spcPct val="0"/>
              </a:spcBef>
              <a:spcAft>
                <a:spcPct val="0"/>
              </a:spcAft>
              <a:defRPr kumimoji="1" sz="4400">
                <a:solidFill>
                  <a:schemeClr val="tx2"/>
                </a:solidFill>
                <a:latin typeface="Arial" charset="0"/>
                <a:ea typeface="ＭＳ Ｐゴシック" charset="-128"/>
              </a:defRPr>
            </a:lvl8pPr>
            <a:lvl9pPr marL="1828800" algn="ctr" rtl="0" eaLnBrk="1" fontAlgn="base" hangingPunct="1">
              <a:spcBef>
                <a:spcPct val="0"/>
              </a:spcBef>
              <a:spcAft>
                <a:spcPct val="0"/>
              </a:spcAft>
              <a:defRPr kumimoji="1" sz="4400">
                <a:solidFill>
                  <a:schemeClr val="tx2"/>
                </a:solidFill>
                <a:latin typeface="Arial" charset="0"/>
                <a:ea typeface="ＭＳ Ｐゴシック" charset="-128"/>
              </a:defRPr>
            </a:lvl9pPr>
          </a:lstStyle>
          <a:p>
            <a:r>
              <a:rPr lang="en-US" altLang="ja-JP" sz="3600" kern="0" dirty="0" smtClean="0">
                <a:solidFill>
                  <a:schemeClr val="bg1"/>
                </a:solidFill>
              </a:rPr>
              <a:t>LUCX 4-mirror optical super-cavity</a:t>
            </a:r>
            <a:endParaRPr lang="ja-JP" altLang="en-US" sz="3600" kern="0" dirty="0">
              <a:solidFill>
                <a:schemeClr val="bg1"/>
              </a:solidFill>
            </a:endParaRPr>
          </a:p>
        </p:txBody>
      </p:sp>
    </p:spTree>
    <p:extLst>
      <p:ext uri="{BB962C8B-B14F-4D97-AF65-F5344CB8AC3E}">
        <p14:creationId xmlns:p14="http://schemas.microsoft.com/office/powerpoint/2010/main" val="36847811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457200" y="125760"/>
            <a:ext cx="8229600" cy="1143000"/>
          </a:xfrm>
          <a:prstGeom prst="rect">
            <a:avLst/>
          </a:prstGeom>
        </p:spPr>
        <p:txBody>
          <a:bodyPr/>
          <a:lstStyle>
            <a:lvl1pPr algn="ctr" rtl="0" eaLnBrk="1" fontAlgn="base" hangingPunct="1">
              <a:spcBef>
                <a:spcPct val="0"/>
              </a:spcBef>
              <a:spcAft>
                <a:spcPct val="0"/>
              </a:spcAft>
              <a:defRPr kumimoji="1" sz="4400">
                <a:solidFill>
                  <a:schemeClr val="tx2"/>
                </a:solidFill>
                <a:latin typeface="+mj-lt"/>
                <a:ea typeface="+mj-ea"/>
                <a:cs typeface="+mj-cs"/>
              </a:defRPr>
            </a:lvl1pPr>
            <a:lvl2pPr algn="ctr" rtl="0" eaLnBrk="1" fontAlgn="base" hangingPunct="1">
              <a:spcBef>
                <a:spcPct val="0"/>
              </a:spcBef>
              <a:spcAft>
                <a:spcPct val="0"/>
              </a:spcAft>
              <a:defRPr kumimoji="1" sz="4400">
                <a:solidFill>
                  <a:schemeClr val="tx2"/>
                </a:solidFill>
                <a:latin typeface="Arial" charset="0"/>
                <a:ea typeface="ＭＳ Ｐゴシック" charset="-128"/>
              </a:defRPr>
            </a:lvl2pPr>
            <a:lvl3pPr algn="ctr" rtl="0" eaLnBrk="1" fontAlgn="base" hangingPunct="1">
              <a:spcBef>
                <a:spcPct val="0"/>
              </a:spcBef>
              <a:spcAft>
                <a:spcPct val="0"/>
              </a:spcAft>
              <a:defRPr kumimoji="1" sz="4400">
                <a:solidFill>
                  <a:schemeClr val="tx2"/>
                </a:solidFill>
                <a:latin typeface="Arial" charset="0"/>
                <a:ea typeface="ＭＳ Ｐゴシック" charset="-128"/>
              </a:defRPr>
            </a:lvl3pPr>
            <a:lvl4pPr algn="ctr" rtl="0" eaLnBrk="1" fontAlgn="base" hangingPunct="1">
              <a:spcBef>
                <a:spcPct val="0"/>
              </a:spcBef>
              <a:spcAft>
                <a:spcPct val="0"/>
              </a:spcAft>
              <a:defRPr kumimoji="1" sz="4400">
                <a:solidFill>
                  <a:schemeClr val="tx2"/>
                </a:solidFill>
                <a:latin typeface="Arial" charset="0"/>
                <a:ea typeface="ＭＳ Ｐゴシック" charset="-128"/>
              </a:defRPr>
            </a:lvl4pPr>
            <a:lvl5pPr algn="ctr" rtl="0" eaLnBrk="1" fontAlgn="base" hangingPunct="1">
              <a:spcBef>
                <a:spcPct val="0"/>
              </a:spcBef>
              <a:spcAft>
                <a:spcPct val="0"/>
              </a:spcAft>
              <a:defRPr kumimoji="1" sz="4400">
                <a:solidFill>
                  <a:schemeClr val="tx2"/>
                </a:solidFill>
                <a:latin typeface="Arial" charset="0"/>
                <a:ea typeface="ＭＳ Ｐゴシック" charset="-128"/>
              </a:defRPr>
            </a:lvl5pPr>
            <a:lvl6pPr marL="457200" algn="ctr" rtl="0" eaLnBrk="1" fontAlgn="base" hangingPunct="1">
              <a:spcBef>
                <a:spcPct val="0"/>
              </a:spcBef>
              <a:spcAft>
                <a:spcPct val="0"/>
              </a:spcAft>
              <a:defRPr kumimoji="1" sz="4400">
                <a:solidFill>
                  <a:schemeClr val="tx2"/>
                </a:solidFill>
                <a:latin typeface="Arial" charset="0"/>
                <a:ea typeface="ＭＳ Ｐゴシック" charset="-128"/>
              </a:defRPr>
            </a:lvl6pPr>
            <a:lvl7pPr marL="914400" algn="ctr" rtl="0" eaLnBrk="1" fontAlgn="base" hangingPunct="1">
              <a:spcBef>
                <a:spcPct val="0"/>
              </a:spcBef>
              <a:spcAft>
                <a:spcPct val="0"/>
              </a:spcAft>
              <a:defRPr kumimoji="1" sz="4400">
                <a:solidFill>
                  <a:schemeClr val="tx2"/>
                </a:solidFill>
                <a:latin typeface="Arial" charset="0"/>
                <a:ea typeface="ＭＳ Ｐゴシック" charset="-128"/>
              </a:defRPr>
            </a:lvl7pPr>
            <a:lvl8pPr marL="1371600" algn="ctr" rtl="0" eaLnBrk="1" fontAlgn="base" hangingPunct="1">
              <a:spcBef>
                <a:spcPct val="0"/>
              </a:spcBef>
              <a:spcAft>
                <a:spcPct val="0"/>
              </a:spcAft>
              <a:defRPr kumimoji="1" sz="4400">
                <a:solidFill>
                  <a:schemeClr val="tx2"/>
                </a:solidFill>
                <a:latin typeface="Arial" charset="0"/>
                <a:ea typeface="ＭＳ Ｐゴシック" charset="-128"/>
              </a:defRPr>
            </a:lvl8pPr>
            <a:lvl9pPr marL="1828800" algn="ctr" rtl="0" eaLnBrk="1" fontAlgn="base" hangingPunct="1">
              <a:spcBef>
                <a:spcPct val="0"/>
              </a:spcBef>
              <a:spcAft>
                <a:spcPct val="0"/>
              </a:spcAft>
              <a:defRPr kumimoji="1" sz="4400">
                <a:solidFill>
                  <a:schemeClr val="tx2"/>
                </a:solidFill>
                <a:latin typeface="Arial" charset="0"/>
                <a:ea typeface="ＭＳ Ｐゴシック" charset="-128"/>
              </a:defRPr>
            </a:lvl9pPr>
          </a:lstStyle>
          <a:p>
            <a:r>
              <a:rPr lang="en-US" altLang="ja-JP" sz="3600" kern="0" dirty="0" smtClean="0">
                <a:solidFill>
                  <a:schemeClr val="bg1"/>
                </a:solidFill>
              </a:rPr>
              <a:t>LUCX 4-mirror optical super-cavity</a:t>
            </a:r>
            <a:endParaRPr lang="ja-JP" altLang="en-US" sz="3600" kern="0" dirty="0">
              <a:solidFill>
                <a:schemeClr val="bg1"/>
              </a:solidFill>
            </a:endParaRPr>
          </a:p>
        </p:txBody>
      </p:sp>
      <p:pic>
        <p:nvPicPr>
          <p:cNvPr id="10242" name="Picture 2" descr="C:\Documents and Settings\kazu\My Documents\My Dropbox\share_sakaue\DSC_010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559" y="1268760"/>
            <a:ext cx="7878721" cy="52565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36617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C:\Documents and Settings\kazu\My Documents\My Dropbox\2012-Sakaue_KasokukiGakkai_LUCXReport\gyakushukai.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5951" y="2852936"/>
            <a:ext cx="8860545" cy="3528392"/>
          </a:xfrm>
          <a:prstGeom prst="rect">
            <a:avLst/>
          </a:prstGeom>
          <a:noFill/>
          <a:extLst>
            <a:ext uri="{909E8E84-426E-40DD-AFC4-6F175D3DCCD1}">
              <a14:hiddenFill xmlns:a14="http://schemas.microsoft.com/office/drawing/2010/main">
                <a:solidFill>
                  <a:srgbClr val="FFFFFF"/>
                </a:solidFill>
              </a14:hiddenFill>
            </a:ext>
          </a:extLst>
        </p:spPr>
      </p:pic>
      <p:sp>
        <p:nvSpPr>
          <p:cNvPr id="5" name="タイトル 1"/>
          <p:cNvSpPr txBox="1">
            <a:spLocks/>
          </p:cNvSpPr>
          <p:nvPr/>
        </p:nvSpPr>
        <p:spPr>
          <a:xfrm>
            <a:off x="457200" y="125760"/>
            <a:ext cx="8229600" cy="1143000"/>
          </a:xfrm>
          <a:prstGeom prst="rect">
            <a:avLst/>
          </a:prstGeom>
        </p:spPr>
        <p:txBody>
          <a:bodyPr/>
          <a:lstStyle>
            <a:lvl1pPr algn="ctr" rtl="0" eaLnBrk="1" fontAlgn="base" hangingPunct="1">
              <a:spcBef>
                <a:spcPct val="0"/>
              </a:spcBef>
              <a:spcAft>
                <a:spcPct val="0"/>
              </a:spcAft>
              <a:defRPr kumimoji="1" sz="4400">
                <a:solidFill>
                  <a:schemeClr val="tx2"/>
                </a:solidFill>
                <a:latin typeface="+mj-lt"/>
                <a:ea typeface="+mj-ea"/>
                <a:cs typeface="+mj-cs"/>
              </a:defRPr>
            </a:lvl1pPr>
            <a:lvl2pPr algn="ctr" rtl="0" eaLnBrk="1" fontAlgn="base" hangingPunct="1">
              <a:spcBef>
                <a:spcPct val="0"/>
              </a:spcBef>
              <a:spcAft>
                <a:spcPct val="0"/>
              </a:spcAft>
              <a:defRPr kumimoji="1" sz="4400">
                <a:solidFill>
                  <a:schemeClr val="tx2"/>
                </a:solidFill>
                <a:latin typeface="Arial" charset="0"/>
                <a:ea typeface="ＭＳ Ｐゴシック" charset="-128"/>
              </a:defRPr>
            </a:lvl2pPr>
            <a:lvl3pPr algn="ctr" rtl="0" eaLnBrk="1" fontAlgn="base" hangingPunct="1">
              <a:spcBef>
                <a:spcPct val="0"/>
              </a:spcBef>
              <a:spcAft>
                <a:spcPct val="0"/>
              </a:spcAft>
              <a:defRPr kumimoji="1" sz="4400">
                <a:solidFill>
                  <a:schemeClr val="tx2"/>
                </a:solidFill>
                <a:latin typeface="Arial" charset="0"/>
                <a:ea typeface="ＭＳ Ｐゴシック" charset="-128"/>
              </a:defRPr>
            </a:lvl3pPr>
            <a:lvl4pPr algn="ctr" rtl="0" eaLnBrk="1" fontAlgn="base" hangingPunct="1">
              <a:spcBef>
                <a:spcPct val="0"/>
              </a:spcBef>
              <a:spcAft>
                <a:spcPct val="0"/>
              </a:spcAft>
              <a:defRPr kumimoji="1" sz="4400">
                <a:solidFill>
                  <a:schemeClr val="tx2"/>
                </a:solidFill>
                <a:latin typeface="Arial" charset="0"/>
                <a:ea typeface="ＭＳ Ｐゴシック" charset="-128"/>
              </a:defRPr>
            </a:lvl4pPr>
            <a:lvl5pPr algn="ctr" rtl="0" eaLnBrk="1" fontAlgn="base" hangingPunct="1">
              <a:spcBef>
                <a:spcPct val="0"/>
              </a:spcBef>
              <a:spcAft>
                <a:spcPct val="0"/>
              </a:spcAft>
              <a:defRPr kumimoji="1" sz="4400">
                <a:solidFill>
                  <a:schemeClr val="tx2"/>
                </a:solidFill>
                <a:latin typeface="Arial" charset="0"/>
                <a:ea typeface="ＭＳ Ｐゴシック" charset="-128"/>
              </a:defRPr>
            </a:lvl5pPr>
            <a:lvl6pPr marL="457200" algn="ctr" rtl="0" eaLnBrk="1" fontAlgn="base" hangingPunct="1">
              <a:spcBef>
                <a:spcPct val="0"/>
              </a:spcBef>
              <a:spcAft>
                <a:spcPct val="0"/>
              </a:spcAft>
              <a:defRPr kumimoji="1" sz="4400">
                <a:solidFill>
                  <a:schemeClr val="tx2"/>
                </a:solidFill>
                <a:latin typeface="Arial" charset="0"/>
                <a:ea typeface="ＭＳ Ｐゴシック" charset="-128"/>
              </a:defRPr>
            </a:lvl6pPr>
            <a:lvl7pPr marL="914400" algn="ctr" rtl="0" eaLnBrk="1" fontAlgn="base" hangingPunct="1">
              <a:spcBef>
                <a:spcPct val="0"/>
              </a:spcBef>
              <a:spcAft>
                <a:spcPct val="0"/>
              </a:spcAft>
              <a:defRPr kumimoji="1" sz="4400">
                <a:solidFill>
                  <a:schemeClr val="tx2"/>
                </a:solidFill>
                <a:latin typeface="Arial" charset="0"/>
                <a:ea typeface="ＭＳ Ｐゴシック" charset="-128"/>
              </a:defRPr>
            </a:lvl7pPr>
            <a:lvl8pPr marL="1371600" algn="ctr" rtl="0" eaLnBrk="1" fontAlgn="base" hangingPunct="1">
              <a:spcBef>
                <a:spcPct val="0"/>
              </a:spcBef>
              <a:spcAft>
                <a:spcPct val="0"/>
              </a:spcAft>
              <a:defRPr kumimoji="1" sz="4400">
                <a:solidFill>
                  <a:schemeClr val="tx2"/>
                </a:solidFill>
                <a:latin typeface="Arial" charset="0"/>
                <a:ea typeface="ＭＳ Ｐゴシック" charset="-128"/>
              </a:defRPr>
            </a:lvl8pPr>
            <a:lvl9pPr marL="1828800" algn="ctr" rtl="0" eaLnBrk="1" fontAlgn="base" hangingPunct="1">
              <a:spcBef>
                <a:spcPct val="0"/>
              </a:spcBef>
              <a:spcAft>
                <a:spcPct val="0"/>
              </a:spcAft>
              <a:defRPr kumimoji="1" sz="4400">
                <a:solidFill>
                  <a:schemeClr val="tx2"/>
                </a:solidFill>
                <a:latin typeface="Arial" charset="0"/>
                <a:ea typeface="ＭＳ Ｐゴシック" charset="-128"/>
              </a:defRPr>
            </a:lvl9pPr>
          </a:lstStyle>
          <a:p>
            <a:r>
              <a:rPr lang="en-US" altLang="ja-JP" sz="3600" kern="0" dirty="0" smtClean="0">
                <a:solidFill>
                  <a:schemeClr val="bg1"/>
                </a:solidFill>
              </a:rPr>
              <a:t>Diagram of optical setup</a:t>
            </a:r>
            <a:endParaRPr lang="ja-JP" altLang="en-US" sz="3600" kern="0" dirty="0">
              <a:solidFill>
                <a:schemeClr val="bg1"/>
              </a:solidFill>
            </a:endParaRPr>
          </a:p>
        </p:txBody>
      </p:sp>
      <p:sp>
        <p:nvSpPr>
          <p:cNvPr id="2" name="テキスト ボックス 1"/>
          <p:cNvSpPr txBox="1"/>
          <p:nvPr/>
        </p:nvSpPr>
        <p:spPr>
          <a:xfrm>
            <a:off x="5940152" y="2494637"/>
            <a:ext cx="2808312" cy="646331"/>
          </a:xfrm>
          <a:prstGeom prst="rect">
            <a:avLst/>
          </a:prstGeom>
          <a:noFill/>
        </p:spPr>
        <p:txBody>
          <a:bodyPr wrap="square" rtlCol="0">
            <a:spAutoFit/>
          </a:bodyPr>
          <a:lstStyle/>
          <a:p>
            <a:r>
              <a:rPr lang="en-US" altLang="ja-JP" dirty="0"/>
              <a:t>R. W. P. </a:t>
            </a:r>
            <a:r>
              <a:rPr lang="en-US" altLang="ja-JP" dirty="0" err="1"/>
              <a:t>Drever</a:t>
            </a:r>
            <a:r>
              <a:rPr lang="en-US" altLang="ja-JP" dirty="0"/>
              <a:t> et al</a:t>
            </a:r>
            <a:r>
              <a:rPr lang="en-US" altLang="ja-JP" dirty="0" smtClean="0"/>
              <a:t>.,</a:t>
            </a:r>
            <a:r>
              <a:rPr lang="ja-JP" altLang="en-US" dirty="0" smtClean="0"/>
              <a:t>　</a:t>
            </a:r>
            <a:r>
              <a:rPr lang="en-US" altLang="ja-JP" dirty="0" smtClean="0"/>
              <a:t>Appl</a:t>
            </a:r>
            <a:r>
              <a:rPr lang="en-US" altLang="ja-JP" dirty="0"/>
              <a:t>. Phys. B, </a:t>
            </a:r>
            <a:r>
              <a:rPr lang="en-US" altLang="ja-JP" dirty="0" smtClean="0"/>
              <a:t>1(1983)97.</a:t>
            </a:r>
            <a:endParaRPr lang="ja-JP" altLang="ja-JP" dirty="0"/>
          </a:p>
        </p:txBody>
      </p:sp>
      <p:sp>
        <p:nvSpPr>
          <p:cNvPr id="3" name="テキスト ボックス 2"/>
          <p:cNvSpPr txBox="1"/>
          <p:nvPr/>
        </p:nvSpPr>
        <p:spPr>
          <a:xfrm>
            <a:off x="251520" y="1124744"/>
            <a:ext cx="8784976" cy="1323439"/>
          </a:xfrm>
          <a:prstGeom prst="rect">
            <a:avLst/>
          </a:prstGeom>
          <a:noFill/>
        </p:spPr>
        <p:txBody>
          <a:bodyPr wrap="square" rtlCol="0">
            <a:spAutoFit/>
          </a:bodyPr>
          <a:lstStyle/>
          <a:p>
            <a:r>
              <a:rPr kumimoji="1" lang="en-US" altLang="ja-JP" sz="2000" dirty="0" smtClean="0"/>
              <a:t>Super-cavity enhances</a:t>
            </a:r>
            <a:r>
              <a:rPr kumimoji="1" lang="ja-JP" altLang="en-US" sz="2000" dirty="0" smtClean="0"/>
              <a:t> </a:t>
            </a:r>
            <a:r>
              <a:rPr kumimoji="1" lang="en-US" altLang="ja-JP" sz="2000" dirty="0" smtClean="0"/>
              <a:t>the power inside the cavity by accumulating the laser radiation more than thousands of times at the same phase.</a:t>
            </a:r>
          </a:p>
          <a:p>
            <a:endParaRPr kumimoji="1" lang="en-US" altLang="ja-JP" sz="2000" dirty="0" smtClean="0"/>
          </a:p>
          <a:p>
            <a:r>
              <a:rPr lang="en-US" altLang="ja-JP" sz="2000" dirty="0" smtClean="0"/>
              <a:t>&gt;the accuracy of cavity length </a:t>
            </a:r>
            <a:r>
              <a:rPr lang="en-US" altLang="ja-JP" sz="2000" dirty="0"/>
              <a:t>&gt;</a:t>
            </a:r>
            <a:r>
              <a:rPr lang="en-US" altLang="ja-JP" sz="2000" dirty="0" smtClean="0"/>
              <a:t> less than </a:t>
            </a:r>
            <a:r>
              <a:rPr lang="en-US" altLang="ja-JP" sz="2000" dirty="0" err="1" smtClean="0"/>
              <a:t>nano</a:t>
            </a:r>
            <a:r>
              <a:rPr lang="en-US" altLang="ja-JP" sz="2000" dirty="0" smtClean="0"/>
              <a:t>-meter</a:t>
            </a:r>
            <a:r>
              <a:rPr kumimoji="1" lang="en-US" altLang="ja-JP" sz="2000" dirty="0" smtClean="0"/>
              <a:t> </a:t>
            </a:r>
            <a:endParaRPr kumimoji="1" lang="ja-JP" altLang="en-US" sz="2000" dirty="0"/>
          </a:p>
        </p:txBody>
      </p:sp>
      <p:sp>
        <p:nvSpPr>
          <p:cNvPr id="4" name="テキスト ボックス 3"/>
          <p:cNvSpPr txBox="1"/>
          <p:nvPr/>
        </p:nvSpPr>
        <p:spPr>
          <a:xfrm>
            <a:off x="3851920" y="3933056"/>
            <a:ext cx="2016224" cy="369332"/>
          </a:xfrm>
          <a:prstGeom prst="rect">
            <a:avLst/>
          </a:prstGeom>
          <a:noFill/>
        </p:spPr>
        <p:txBody>
          <a:bodyPr wrap="square" rtlCol="0">
            <a:spAutoFit/>
          </a:bodyPr>
          <a:lstStyle/>
          <a:p>
            <a:r>
              <a:rPr kumimoji="1" lang="en-US" altLang="ja-JP" dirty="0" smtClean="0"/>
              <a:t>Main laser (CW)</a:t>
            </a:r>
            <a:endParaRPr kumimoji="1" lang="ja-JP" altLang="en-US" dirty="0"/>
          </a:p>
        </p:txBody>
      </p:sp>
      <p:sp>
        <p:nvSpPr>
          <p:cNvPr id="7" name="テキスト ボックス 6"/>
          <p:cNvSpPr txBox="1"/>
          <p:nvPr/>
        </p:nvSpPr>
        <p:spPr>
          <a:xfrm>
            <a:off x="4292352" y="5013176"/>
            <a:ext cx="2016224" cy="369332"/>
          </a:xfrm>
          <a:prstGeom prst="rect">
            <a:avLst/>
          </a:prstGeom>
          <a:noFill/>
        </p:spPr>
        <p:txBody>
          <a:bodyPr wrap="square" rtlCol="0">
            <a:spAutoFit/>
          </a:bodyPr>
          <a:lstStyle/>
          <a:p>
            <a:r>
              <a:rPr lang="en-US" altLang="ja-JP" dirty="0" smtClean="0"/>
              <a:t>CCW circulate</a:t>
            </a:r>
            <a:endParaRPr kumimoji="1" lang="ja-JP" altLang="en-US" dirty="0"/>
          </a:p>
        </p:txBody>
      </p:sp>
    </p:spTree>
    <p:extLst>
      <p:ext uri="{BB962C8B-B14F-4D97-AF65-F5344CB8AC3E}">
        <p14:creationId xmlns:p14="http://schemas.microsoft.com/office/powerpoint/2010/main" val="15718809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オブジェクト 4"/>
          <p:cNvGraphicFramePr>
            <a:graphicFrameLocks noChangeAspect="1"/>
          </p:cNvGraphicFramePr>
          <p:nvPr>
            <p:extLst>
              <p:ext uri="{D42A27DB-BD31-4B8C-83A1-F6EECF244321}">
                <p14:modId xmlns:p14="http://schemas.microsoft.com/office/powerpoint/2010/main" val="333402760"/>
              </p:ext>
            </p:extLst>
          </p:nvPr>
        </p:nvGraphicFramePr>
        <p:xfrm>
          <a:off x="3175" y="2398737"/>
          <a:ext cx="4530725" cy="3838575"/>
        </p:xfrm>
        <a:graphic>
          <a:graphicData uri="http://schemas.openxmlformats.org/presentationml/2006/ole">
            <mc:AlternateContent xmlns:mc="http://schemas.openxmlformats.org/markup-compatibility/2006">
              <mc:Choice xmlns:v="urn:schemas-microsoft-com:vml" Requires="v">
                <p:oleObj spid="_x0000_s116740" name="KGPlot" r:id="rId3" imgW="5811012" imgH="4924044" progId="KGraph_Plot">
                  <p:embed/>
                </p:oleObj>
              </mc:Choice>
              <mc:Fallback>
                <p:oleObj name="KGPlot" r:id="rId3" imgW="5811012" imgH="4924044" progId="KGraph_Plot">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5" y="2398737"/>
                        <a:ext cx="4530725" cy="3838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オブジェクト 5"/>
          <p:cNvGraphicFramePr>
            <a:graphicFrameLocks noChangeAspect="1"/>
          </p:cNvGraphicFramePr>
          <p:nvPr>
            <p:extLst>
              <p:ext uri="{D42A27DB-BD31-4B8C-83A1-F6EECF244321}">
                <p14:modId xmlns:p14="http://schemas.microsoft.com/office/powerpoint/2010/main" val="4022340347"/>
              </p:ext>
            </p:extLst>
          </p:nvPr>
        </p:nvGraphicFramePr>
        <p:xfrm>
          <a:off x="4576763" y="2382862"/>
          <a:ext cx="4532312" cy="3829050"/>
        </p:xfrm>
        <a:graphic>
          <a:graphicData uri="http://schemas.openxmlformats.org/presentationml/2006/ole">
            <mc:AlternateContent xmlns:mc="http://schemas.openxmlformats.org/markup-compatibility/2006">
              <mc:Choice xmlns:v="urn:schemas-microsoft-com:vml" Requires="v">
                <p:oleObj spid="_x0000_s116741" name="KGPlot" r:id="rId5" imgW="5820713" imgH="4918526" progId="KGraph_Plot">
                  <p:embed/>
                </p:oleObj>
              </mc:Choice>
              <mc:Fallback>
                <p:oleObj name="KGPlot" r:id="rId5" imgW="5820713" imgH="4918526" progId="KGraph_Plot">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6763" y="2382862"/>
                        <a:ext cx="4532312" cy="38290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タイトル 1"/>
          <p:cNvSpPr txBox="1">
            <a:spLocks/>
          </p:cNvSpPr>
          <p:nvPr/>
        </p:nvSpPr>
        <p:spPr>
          <a:xfrm>
            <a:off x="457200" y="125760"/>
            <a:ext cx="8229600" cy="1143000"/>
          </a:xfrm>
          <a:prstGeom prst="rect">
            <a:avLst/>
          </a:prstGeom>
        </p:spPr>
        <p:txBody>
          <a:bodyPr/>
          <a:lstStyle>
            <a:lvl1pPr algn="ctr" rtl="0" eaLnBrk="1" fontAlgn="base" hangingPunct="1">
              <a:spcBef>
                <a:spcPct val="0"/>
              </a:spcBef>
              <a:spcAft>
                <a:spcPct val="0"/>
              </a:spcAft>
              <a:defRPr kumimoji="1" sz="4400">
                <a:solidFill>
                  <a:schemeClr val="tx2"/>
                </a:solidFill>
                <a:latin typeface="+mj-lt"/>
                <a:ea typeface="+mj-ea"/>
                <a:cs typeface="+mj-cs"/>
              </a:defRPr>
            </a:lvl1pPr>
            <a:lvl2pPr algn="ctr" rtl="0" eaLnBrk="1" fontAlgn="base" hangingPunct="1">
              <a:spcBef>
                <a:spcPct val="0"/>
              </a:spcBef>
              <a:spcAft>
                <a:spcPct val="0"/>
              </a:spcAft>
              <a:defRPr kumimoji="1" sz="4400">
                <a:solidFill>
                  <a:schemeClr val="tx2"/>
                </a:solidFill>
                <a:latin typeface="Arial" charset="0"/>
                <a:ea typeface="ＭＳ Ｐゴシック" charset="-128"/>
              </a:defRPr>
            </a:lvl2pPr>
            <a:lvl3pPr algn="ctr" rtl="0" eaLnBrk="1" fontAlgn="base" hangingPunct="1">
              <a:spcBef>
                <a:spcPct val="0"/>
              </a:spcBef>
              <a:spcAft>
                <a:spcPct val="0"/>
              </a:spcAft>
              <a:defRPr kumimoji="1" sz="4400">
                <a:solidFill>
                  <a:schemeClr val="tx2"/>
                </a:solidFill>
                <a:latin typeface="Arial" charset="0"/>
                <a:ea typeface="ＭＳ Ｐゴシック" charset="-128"/>
              </a:defRPr>
            </a:lvl3pPr>
            <a:lvl4pPr algn="ctr" rtl="0" eaLnBrk="1" fontAlgn="base" hangingPunct="1">
              <a:spcBef>
                <a:spcPct val="0"/>
              </a:spcBef>
              <a:spcAft>
                <a:spcPct val="0"/>
              </a:spcAft>
              <a:defRPr kumimoji="1" sz="4400">
                <a:solidFill>
                  <a:schemeClr val="tx2"/>
                </a:solidFill>
                <a:latin typeface="Arial" charset="0"/>
                <a:ea typeface="ＭＳ Ｐゴシック" charset="-128"/>
              </a:defRPr>
            </a:lvl4pPr>
            <a:lvl5pPr algn="ctr" rtl="0" eaLnBrk="1" fontAlgn="base" hangingPunct="1">
              <a:spcBef>
                <a:spcPct val="0"/>
              </a:spcBef>
              <a:spcAft>
                <a:spcPct val="0"/>
              </a:spcAft>
              <a:defRPr kumimoji="1" sz="4400">
                <a:solidFill>
                  <a:schemeClr val="tx2"/>
                </a:solidFill>
                <a:latin typeface="Arial" charset="0"/>
                <a:ea typeface="ＭＳ Ｐゴシック" charset="-128"/>
              </a:defRPr>
            </a:lvl5pPr>
            <a:lvl6pPr marL="457200" algn="ctr" rtl="0" eaLnBrk="1" fontAlgn="base" hangingPunct="1">
              <a:spcBef>
                <a:spcPct val="0"/>
              </a:spcBef>
              <a:spcAft>
                <a:spcPct val="0"/>
              </a:spcAft>
              <a:defRPr kumimoji="1" sz="4400">
                <a:solidFill>
                  <a:schemeClr val="tx2"/>
                </a:solidFill>
                <a:latin typeface="Arial" charset="0"/>
                <a:ea typeface="ＭＳ Ｐゴシック" charset="-128"/>
              </a:defRPr>
            </a:lvl6pPr>
            <a:lvl7pPr marL="914400" algn="ctr" rtl="0" eaLnBrk="1" fontAlgn="base" hangingPunct="1">
              <a:spcBef>
                <a:spcPct val="0"/>
              </a:spcBef>
              <a:spcAft>
                <a:spcPct val="0"/>
              </a:spcAft>
              <a:defRPr kumimoji="1" sz="4400">
                <a:solidFill>
                  <a:schemeClr val="tx2"/>
                </a:solidFill>
                <a:latin typeface="Arial" charset="0"/>
                <a:ea typeface="ＭＳ Ｐゴシック" charset="-128"/>
              </a:defRPr>
            </a:lvl7pPr>
            <a:lvl8pPr marL="1371600" algn="ctr" rtl="0" eaLnBrk="1" fontAlgn="base" hangingPunct="1">
              <a:spcBef>
                <a:spcPct val="0"/>
              </a:spcBef>
              <a:spcAft>
                <a:spcPct val="0"/>
              </a:spcAft>
              <a:defRPr kumimoji="1" sz="4400">
                <a:solidFill>
                  <a:schemeClr val="tx2"/>
                </a:solidFill>
                <a:latin typeface="Arial" charset="0"/>
                <a:ea typeface="ＭＳ Ｐゴシック" charset="-128"/>
              </a:defRPr>
            </a:lvl8pPr>
            <a:lvl9pPr marL="1828800" algn="ctr" rtl="0" eaLnBrk="1" fontAlgn="base" hangingPunct="1">
              <a:spcBef>
                <a:spcPct val="0"/>
              </a:spcBef>
              <a:spcAft>
                <a:spcPct val="0"/>
              </a:spcAft>
              <a:defRPr kumimoji="1" sz="4400">
                <a:solidFill>
                  <a:schemeClr val="tx2"/>
                </a:solidFill>
                <a:latin typeface="Arial" charset="0"/>
                <a:ea typeface="ＭＳ Ｐゴシック" charset="-128"/>
              </a:defRPr>
            </a:lvl9pPr>
          </a:lstStyle>
          <a:p>
            <a:r>
              <a:rPr lang="en-US" altLang="ja-JP" sz="3600" kern="0" dirty="0" smtClean="0">
                <a:solidFill>
                  <a:schemeClr val="bg1"/>
                </a:solidFill>
              </a:rPr>
              <a:t>Stabilization of stored energy</a:t>
            </a:r>
            <a:endParaRPr lang="ja-JP" altLang="en-US" sz="3600" kern="0" dirty="0">
              <a:solidFill>
                <a:schemeClr val="bg1"/>
              </a:solidFill>
            </a:endParaRPr>
          </a:p>
        </p:txBody>
      </p:sp>
      <p:sp>
        <p:nvSpPr>
          <p:cNvPr id="8" name="テキスト ボックス 7"/>
          <p:cNvSpPr txBox="1"/>
          <p:nvPr/>
        </p:nvSpPr>
        <p:spPr>
          <a:xfrm>
            <a:off x="251520" y="1124744"/>
            <a:ext cx="8784976" cy="1323439"/>
          </a:xfrm>
          <a:prstGeom prst="rect">
            <a:avLst/>
          </a:prstGeom>
          <a:noFill/>
        </p:spPr>
        <p:txBody>
          <a:bodyPr wrap="square" rtlCol="0">
            <a:spAutoFit/>
          </a:bodyPr>
          <a:lstStyle/>
          <a:p>
            <a:r>
              <a:rPr kumimoji="1" lang="en-US" altLang="ja-JP" sz="2000" dirty="0" smtClean="0"/>
              <a:t>The result of stored power stabilization by opposite circulating laser</a:t>
            </a:r>
          </a:p>
          <a:p>
            <a:endParaRPr lang="en-US" altLang="ja-JP" sz="2000" dirty="0"/>
          </a:p>
          <a:p>
            <a:endParaRPr kumimoji="1" lang="en-US" altLang="ja-JP" sz="2000" dirty="0" smtClean="0"/>
          </a:p>
          <a:p>
            <a:r>
              <a:rPr kumimoji="1" lang="en-US" altLang="ja-JP" sz="2000" dirty="0" smtClean="0"/>
              <a:t>                     Before                                                             After</a:t>
            </a:r>
            <a:endParaRPr kumimoji="1" lang="ja-JP" altLang="en-US" sz="2000" dirty="0"/>
          </a:p>
        </p:txBody>
      </p:sp>
    </p:spTree>
    <p:extLst>
      <p:ext uri="{BB962C8B-B14F-4D97-AF65-F5344CB8AC3E}">
        <p14:creationId xmlns:p14="http://schemas.microsoft.com/office/powerpoint/2010/main" val="9044969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 4"/>
          <p:cNvGraphicFramePr>
            <a:graphicFrameLocks noGrp="1"/>
          </p:cNvGraphicFramePr>
          <p:nvPr>
            <p:extLst>
              <p:ext uri="{D42A27DB-BD31-4B8C-83A1-F6EECF244321}">
                <p14:modId xmlns:p14="http://schemas.microsoft.com/office/powerpoint/2010/main" val="2904201980"/>
              </p:ext>
            </p:extLst>
          </p:nvPr>
        </p:nvGraphicFramePr>
        <p:xfrm>
          <a:off x="107504" y="2204864"/>
          <a:ext cx="7272808" cy="741680"/>
        </p:xfrm>
        <a:graphic>
          <a:graphicData uri="http://schemas.openxmlformats.org/drawingml/2006/table">
            <a:tbl>
              <a:tblPr firstRow="1" bandRow="1">
                <a:tableStyleId>{073A0DAA-6AF3-43AB-8588-CEC1D06C72B9}</a:tableStyleId>
              </a:tblPr>
              <a:tblGrid>
                <a:gridCol w="1818202"/>
                <a:gridCol w="1818202"/>
                <a:gridCol w="1818202"/>
                <a:gridCol w="1818202"/>
              </a:tblGrid>
              <a:tr h="370840">
                <a:tc>
                  <a:txBody>
                    <a:bodyPr/>
                    <a:lstStyle/>
                    <a:p>
                      <a:pPr algn="ctr"/>
                      <a:r>
                        <a:rPr kumimoji="1" lang="en-US" altLang="ja-JP" b="1" dirty="0" smtClean="0"/>
                        <a:t>Wavelength</a:t>
                      </a:r>
                      <a:endParaRPr kumimoji="1" lang="ja-JP" altLang="en-US" b="1" dirty="0"/>
                    </a:p>
                  </a:txBody>
                  <a:tcPr/>
                </a:tc>
                <a:tc>
                  <a:txBody>
                    <a:bodyPr/>
                    <a:lstStyle/>
                    <a:p>
                      <a:pPr algn="ctr"/>
                      <a:r>
                        <a:rPr kumimoji="1" lang="en-US" altLang="ja-JP" b="1" dirty="0" smtClean="0"/>
                        <a:t>Repetition</a:t>
                      </a:r>
                      <a:endParaRPr kumimoji="1" lang="ja-JP" altLang="en-US" b="1" dirty="0"/>
                    </a:p>
                  </a:txBody>
                  <a:tcPr/>
                </a:tc>
                <a:tc>
                  <a:txBody>
                    <a:bodyPr/>
                    <a:lstStyle/>
                    <a:p>
                      <a:pPr algn="ctr"/>
                      <a:r>
                        <a:rPr kumimoji="1" lang="en-US" altLang="ja-JP" b="1" dirty="0" smtClean="0"/>
                        <a:t>Power</a:t>
                      </a:r>
                      <a:endParaRPr kumimoji="1" lang="ja-JP" altLang="en-US" b="1" dirty="0"/>
                    </a:p>
                  </a:txBody>
                  <a:tcPr/>
                </a:tc>
                <a:tc>
                  <a:txBody>
                    <a:bodyPr/>
                    <a:lstStyle/>
                    <a:p>
                      <a:pPr algn="ctr"/>
                      <a:r>
                        <a:rPr kumimoji="1" lang="en-US" altLang="ja-JP" b="1" dirty="0" smtClean="0"/>
                        <a:t>Pulse energy</a:t>
                      </a:r>
                      <a:endParaRPr kumimoji="1" lang="ja-JP" altLang="en-US" b="1" dirty="0"/>
                    </a:p>
                  </a:txBody>
                  <a:tcPr/>
                </a:tc>
              </a:tr>
              <a:tr h="370840">
                <a:tc>
                  <a:txBody>
                    <a:bodyPr/>
                    <a:lstStyle/>
                    <a:p>
                      <a:pPr algn="ctr"/>
                      <a:r>
                        <a:rPr kumimoji="1" lang="en-US" altLang="ja-JP" b="1" dirty="0" smtClean="0"/>
                        <a:t>1064nm</a:t>
                      </a:r>
                      <a:endParaRPr kumimoji="1" lang="ja-JP" altLang="en-US" b="1" dirty="0"/>
                    </a:p>
                  </a:txBody>
                  <a:tcPr/>
                </a:tc>
                <a:tc>
                  <a:txBody>
                    <a:bodyPr/>
                    <a:lstStyle/>
                    <a:p>
                      <a:pPr algn="ctr"/>
                      <a:r>
                        <a:rPr kumimoji="1" lang="en-US" altLang="ja-JP" b="1" dirty="0" smtClean="0"/>
                        <a:t>357MHz</a:t>
                      </a:r>
                      <a:endParaRPr kumimoji="1" lang="ja-JP" altLang="en-US" b="1" dirty="0"/>
                    </a:p>
                  </a:txBody>
                  <a:tcPr/>
                </a:tc>
                <a:tc>
                  <a:txBody>
                    <a:bodyPr/>
                    <a:lstStyle/>
                    <a:p>
                      <a:pPr algn="ctr"/>
                      <a:r>
                        <a:rPr kumimoji="1" lang="en-US" altLang="ja-JP" b="1" dirty="0" smtClean="0"/>
                        <a:t>100kW</a:t>
                      </a:r>
                      <a:endParaRPr kumimoji="1" lang="ja-JP" altLang="en-US" b="1" dirty="0"/>
                    </a:p>
                  </a:txBody>
                  <a:tcPr/>
                </a:tc>
                <a:tc>
                  <a:txBody>
                    <a:bodyPr/>
                    <a:lstStyle/>
                    <a:p>
                      <a:pPr algn="ctr"/>
                      <a:r>
                        <a:rPr kumimoji="1" lang="en-US" altLang="ja-JP" b="1" dirty="0" smtClean="0"/>
                        <a:t>300uJ</a:t>
                      </a:r>
                      <a:endParaRPr kumimoji="1" lang="ja-JP" altLang="en-US" b="1" dirty="0"/>
                    </a:p>
                  </a:txBody>
                  <a:tcPr/>
                </a:tc>
              </a:tr>
            </a:tbl>
          </a:graphicData>
        </a:graphic>
      </p:graphicFrame>
      <p:graphicFrame>
        <p:nvGraphicFramePr>
          <p:cNvPr id="6" name="表 5"/>
          <p:cNvGraphicFramePr>
            <a:graphicFrameLocks noGrp="1"/>
          </p:cNvGraphicFramePr>
          <p:nvPr>
            <p:extLst>
              <p:ext uri="{D42A27DB-BD31-4B8C-83A1-F6EECF244321}">
                <p14:modId xmlns:p14="http://schemas.microsoft.com/office/powerpoint/2010/main" val="454409944"/>
              </p:ext>
            </p:extLst>
          </p:nvPr>
        </p:nvGraphicFramePr>
        <p:xfrm>
          <a:off x="107504" y="2996952"/>
          <a:ext cx="7272808" cy="741680"/>
        </p:xfrm>
        <a:graphic>
          <a:graphicData uri="http://schemas.openxmlformats.org/drawingml/2006/table">
            <a:tbl>
              <a:tblPr firstRow="1" bandRow="1">
                <a:tableStyleId>{073A0DAA-6AF3-43AB-8588-CEC1D06C72B9}</a:tableStyleId>
              </a:tblPr>
              <a:tblGrid>
                <a:gridCol w="1818202"/>
                <a:gridCol w="1818202"/>
                <a:gridCol w="1818202"/>
                <a:gridCol w="1818202"/>
              </a:tblGrid>
              <a:tr h="370840">
                <a:tc>
                  <a:txBody>
                    <a:bodyPr/>
                    <a:lstStyle/>
                    <a:p>
                      <a:pPr algn="ctr"/>
                      <a:r>
                        <a:rPr kumimoji="1" lang="en-US" altLang="ja-JP" b="1" dirty="0" smtClean="0"/>
                        <a:t>Size(H)</a:t>
                      </a:r>
                      <a:endParaRPr kumimoji="1" lang="ja-JP" altLang="en-US" b="1" dirty="0"/>
                    </a:p>
                  </a:txBody>
                  <a:tcPr/>
                </a:tc>
                <a:tc>
                  <a:txBody>
                    <a:bodyPr/>
                    <a:lstStyle/>
                    <a:p>
                      <a:pPr algn="ctr"/>
                      <a:r>
                        <a:rPr kumimoji="1" lang="en-US" altLang="ja-JP" b="1" dirty="0" smtClean="0"/>
                        <a:t>Size(V)</a:t>
                      </a:r>
                      <a:endParaRPr kumimoji="1" lang="ja-JP" altLang="en-US" b="1" dirty="0"/>
                    </a:p>
                  </a:txBody>
                  <a:tcPr/>
                </a:tc>
                <a:tc>
                  <a:txBody>
                    <a:bodyPr/>
                    <a:lstStyle/>
                    <a:p>
                      <a:pPr algn="ctr"/>
                      <a:r>
                        <a:rPr kumimoji="1" lang="en-US" altLang="ja-JP" b="1" dirty="0" smtClean="0"/>
                        <a:t>Pulse duration</a:t>
                      </a:r>
                      <a:endParaRPr kumimoji="1" lang="ja-JP" altLang="en-US" b="1" dirty="0"/>
                    </a:p>
                  </a:txBody>
                  <a:tcPr/>
                </a:tc>
                <a:tc>
                  <a:txBody>
                    <a:bodyPr/>
                    <a:lstStyle/>
                    <a:p>
                      <a:pPr algn="ctr"/>
                      <a:r>
                        <a:rPr kumimoji="1" lang="en-US" altLang="ja-JP" b="1" dirty="0" smtClean="0"/>
                        <a:t>Col. angle</a:t>
                      </a:r>
                      <a:endParaRPr kumimoji="1" lang="ja-JP" altLang="en-US" b="1" dirty="0"/>
                    </a:p>
                  </a:txBody>
                  <a:tcPr/>
                </a:tc>
              </a:tr>
              <a:tr h="370840">
                <a:tc>
                  <a:txBody>
                    <a:bodyPr/>
                    <a:lstStyle/>
                    <a:p>
                      <a:pPr algn="ctr"/>
                      <a:r>
                        <a:rPr kumimoji="1" lang="en-US" altLang="ja-JP" b="1" dirty="0" smtClean="0">
                          <a:solidFill>
                            <a:schemeClr val="tx1"/>
                          </a:solidFill>
                        </a:rPr>
                        <a:t>89um</a:t>
                      </a:r>
                      <a:endParaRPr kumimoji="1" lang="ja-JP" altLang="en-US" b="1" dirty="0">
                        <a:solidFill>
                          <a:schemeClr val="tx1"/>
                        </a:solidFill>
                      </a:endParaRPr>
                    </a:p>
                  </a:txBody>
                  <a:tcPr/>
                </a:tc>
                <a:tc>
                  <a:txBody>
                    <a:bodyPr/>
                    <a:lstStyle/>
                    <a:p>
                      <a:pPr algn="ctr"/>
                      <a:r>
                        <a:rPr kumimoji="1" lang="en-US" altLang="ja-JP" b="1" dirty="0" smtClean="0">
                          <a:solidFill>
                            <a:schemeClr val="tx1"/>
                          </a:solidFill>
                        </a:rPr>
                        <a:t>85um</a:t>
                      </a:r>
                      <a:endParaRPr kumimoji="1" lang="ja-JP" altLang="en-US" b="1" dirty="0">
                        <a:solidFill>
                          <a:schemeClr val="tx1"/>
                        </a:solidFill>
                      </a:endParaRPr>
                    </a:p>
                  </a:txBody>
                  <a:tcPr/>
                </a:tc>
                <a:tc>
                  <a:txBody>
                    <a:bodyPr/>
                    <a:lstStyle/>
                    <a:p>
                      <a:pPr algn="ctr"/>
                      <a:r>
                        <a:rPr kumimoji="1" lang="en-US" altLang="ja-JP" b="1" dirty="0" smtClean="0">
                          <a:solidFill>
                            <a:schemeClr val="tx1"/>
                          </a:solidFill>
                        </a:rPr>
                        <a:t>7ps</a:t>
                      </a:r>
                      <a:endParaRPr kumimoji="1" lang="ja-JP" altLang="en-US" b="1" dirty="0">
                        <a:solidFill>
                          <a:schemeClr val="tx1"/>
                        </a:solidFill>
                      </a:endParaRPr>
                    </a:p>
                  </a:txBody>
                  <a:tcPr/>
                </a:tc>
                <a:tc>
                  <a:txBody>
                    <a:bodyPr/>
                    <a:lstStyle/>
                    <a:p>
                      <a:pPr algn="ctr"/>
                      <a:r>
                        <a:rPr kumimoji="1" lang="en-US" altLang="ja-JP" b="1" dirty="0" smtClean="0"/>
                        <a:t>7.5°</a:t>
                      </a:r>
                      <a:endParaRPr kumimoji="1" lang="ja-JP" altLang="en-US" b="1" dirty="0"/>
                    </a:p>
                  </a:txBody>
                  <a:tcPr/>
                </a:tc>
              </a:tr>
            </a:tbl>
          </a:graphicData>
        </a:graphic>
      </p:graphicFrame>
      <p:sp>
        <p:nvSpPr>
          <p:cNvPr id="7" name="タイトル 1"/>
          <p:cNvSpPr txBox="1">
            <a:spLocks/>
          </p:cNvSpPr>
          <p:nvPr/>
        </p:nvSpPr>
        <p:spPr>
          <a:xfrm>
            <a:off x="457200" y="125760"/>
            <a:ext cx="8229600" cy="1143000"/>
          </a:xfrm>
          <a:prstGeom prst="rect">
            <a:avLst/>
          </a:prstGeom>
        </p:spPr>
        <p:txBody>
          <a:bodyPr/>
          <a:lstStyle>
            <a:lvl1pPr algn="ctr" rtl="0" eaLnBrk="1" fontAlgn="base" hangingPunct="1">
              <a:spcBef>
                <a:spcPct val="0"/>
              </a:spcBef>
              <a:spcAft>
                <a:spcPct val="0"/>
              </a:spcAft>
              <a:defRPr kumimoji="1" sz="4400">
                <a:solidFill>
                  <a:schemeClr val="tx2"/>
                </a:solidFill>
                <a:latin typeface="+mj-lt"/>
                <a:ea typeface="+mj-ea"/>
                <a:cs typeface="+mj-cs"/>
              </a:defRPr>
            </a:lvl1pPr>
            <a:lvl2pPr algn="ctr" rtl="0" eaLnBrk="1" fontAlgn="base" hangingPunct="1">
              <a:spcBef>
                <a:spcPct val="0"/>
              </a:spcBef>
              <a:spcAft>
                <a:spcPct val="0"/>
              </a:spcAft>
              <a:defRPr kumimoji="1" sz="4400">
                <a:solidFill>
                  <a:schemeClr val="tx2"/>
                </a:solidFill>
                <a:latin typeface="Arial" charset="0"/>
                <a:ea typeface="ＭＳ Ｐゴシック" charset="-128"/>
              </a:defRPr>
            </a:lvl2pPr>
            <a:lvl3pPr algn="ctr" rtl="0" eaLnBrk="1" fontAlgn="base" hangingPunct="1">
              <a:spcBef>
                <a:spcPct val="0"/>
              </a:spcBef>
              <a:spcAft>
                <a:spcPct val="0"/>
              </a:spcAft>
              <a:defRPr kumimoji="1" sz="4400">
                <a:solidFill>
                  <a:schemeClr val="tx2"/>
                </a:solidFill>
                <a:latin typeface="Arial" charset="0"/>
                <a:ea typeface="ＭＳ Ｐゴシック" charset="-128"/>
              </a:defRPr>
            </a:lvl3pPr>
            <a:lvl4pPr algn="ctr" rtl="0" eaLnBrk="1" fontAlgn="base" hangingPunct="1">
              <a:spcBef>
                <a:spcPct val="0"/>
              </a:spcBef>
              <a:spcAft>
                <a:spcPct val="0"/>
              </a:spcAft>
              <a:defRPr kumimoji="1" sz="4400">
                <a:solidFill>
                  <a:schemeClr val="tx2"/>
                </a:solidFill>
                <a:latin typeface="Arial" charset="0"/>
                <a:ea typeface="ＭＳ Ｐゴシック" charset="-128"/>
              </a:defRPr>
            </a:lvl4pPr>
            <a:lvl5pPr algn="ctr" rtl="0" eaLnBrk="1" fontAlgn="base" hangingPunct="1">
              <a:spcBef>
                <a:spcPct val="0"/>
              </a:spcBef>
              <a:spcAft>
                <a:spcPct val="0"/>
              </a:spcAft>
              <a:defRPr kumimoji="1" sz="4400">
                <a:solidFill>
                  <a:schemeClr val="tx2"/>
                </a:solidFill>
                <a:latin typeface="Arial" charset="0"/>
                <a:ea typeface="ＭＳ Ｐゴシック" charset="-128"/>
              </a:defRPr>
            </a:lvl5pPr>
            <a:lvl6pPr marL="457200" algn="ctr" rtl="0" eaLnBrk="1" fontAlgn="base" hangingPunct="1">
              <a:spcBef>
                <a:spcPct val="0"/>
              </a:spcBef>
              <a:spcAft>
                <a:spcPct val="0"/>
              </a:spcAft>
              <a:defRPr kumimoji="1" sz="4400">
                <a:solidFill>
                  <a:schemeClr val="tx2"/>
                </a:solidFill>
                <a:latin typeface="Arial" charset="0"/>
                <a:ea typeface="ＭＳ Ｐゴシック" charset="-128"/>
              </a:defRPr>
            </a:lvl6pPr>
            <a:lvl7pPr marL="914400" algn="ctr" rtl="0" eaLnBrk="1" fontAlgn="base" hangingPunct="1">
              <a:spcBef>
                <a:spcPct val="0"/>
              </a:spcBef>
              <a:spcAft>
                <a:spcPct val="0"/>
              </a:spcAft>
              <a:defRPr kumimoji="1" sz="4400">
                <a:solidFill>
                  <a:schemeClr val="tx2"/>
                </a:solidFill>
                <a:latin typeface="Arial" charset="0"/>
                <a:ea typeface="ＭＳ Ｐゴシック" charset="-128"/>
              </a:defRPr>
            </a:lvl7pPr>
            <a:lvl8pPr marL="1371600" algn="ctr" rtl="0" eaLnBrk="1" fontAlgn="base" hangingPunct="1">
              <a:spcBef>
                <a:spcPct val="0"/>
              </a:spcBef>
              <a:spcAft>
                <a:spcPct val="0"/>
              </a:spcAft>
              <a:defRPr kumimoji="1" sz="4400">
                <a:solidFill>
                  <a:schemeClr val="tx2"/>
                </a:solidFill>
                <a:latin typeface="Arial" charset="0"/>
                <a:ea typeface="ＭＳ Ｐゴシック" charset="-128"/>
              </a:defRPr>
            </a:lvl8pPr>
            <a:lvl9pPr marL="1828800" algn="ctr" rtl="0" eaLnBrk="1" fontAlgn="base" hangingPunct="1">
              <a:spcBef>
                <a:spcPct val="0"/>
              </a:spcBef>
              <a:spcAft>
                <a:spcPct val="0"/>
              </a:spcAft>
              <a:defRPr kumimoji="1" sz="4400">
                <a:solidFill>
                  <a:schemeClr val="tx2"/>
                </a:solidFill>
                <a:latin typeface="Arial" charset="0"/>
                <a:ea typeface="ＭＳ Ｐゴシック" charset="-128"/>
              </a:defRPr>
            </a:lvl9pPr>
          </a:lstStyle>
          <a:p>
            <a:r>
              <a:rPr lang="en-US" altLang="ja-JP" sz="3600" kern="0" dirty="0" smtClean="0">
                <a:solidFill>
                  <a:schemeClr val="bg1"/>
                </a:solidFill>
              </a:rPr>
              <a:t>Laser-Beam parameters at CP</a:t>
            </a:r>
            <a:endParaRPr lang="ja-JP" altLang="en-US" sz="3600" kern="0" dirty="0">
              <a:solidFill>
                <a:schemeClr val="bg1"/>
              </a:solidFill>
            </a:endParaRPr>
          </a:p>
        </p:txBody>
      </p:sp>
      <p:graphicFrame>
        <p:nvGraphicFramePr>
          <p:cNvPr id="8" name="表 7"/>
          <p:cNvGraphicFramePr>
            <a:graphicFrameLocks noGrp="1"/>
          </p:cNvGraphicFramePr>
          <p:nvPr>
            <p:extLst>
              <p:ext uri="{D42A27DB-BD31-4B8C-83A1-F6EECF244321}">
                <p14:modId xmlns:p14="http://schemas.microsoft.com/office/powerpoint/2010/main" val="2570896946"/>
              </p:ext>
            </p:extLst>
          </p:nvPr>
        </p:nvGraphicFramePr>
        <p:xfrm>
          <a:off x="107504" y="4293096"/>
          <a:ext cx="7272808" cy="741680"/>
        </p:xfrm>
        <a:graphic>
          <a:graphicData uri="http://schemas.openxmlformats.org/drawingml/2006/table">
            <a:tbl>
              <a:tblPr firstRow="1" bandRow="1">
                <a:tableStyleId>{21E4AEA4-8DFA-4A89-87EB-49C32662AFE0}</a:tableStyleId>
              </a:tblPr>
              <a:tblGrid>
                <a:gridCol w="1818202"/>
                <a:gridCol w="1818202"/>
                <a:gridCol w="1818202"/>
                <a:gridCol w="1818202"/>
              </a:tblGrid>
              <a:tr h="370840">
                <a:tc>
                  <a:txBody>
                    <a:bodyPr/>
                    <a:lstStyle/>
                    <a:p>
                      <a:pPr algn="ctr"/>
                      <a:r>
                        <a:rPr kumimoji="1" lang="en-US" altLang="ja-JP" b="1" dirty="0" smtClean="0"/>
                        <a:t>Energy</a:t>
                      </a:r>
                      <a:endParaRPr kumimoji="1" lang="ja-JP" altLang="en-US" b="1" dirty="0"/>
                    </a:p>
                  </a:txBody>
                  <a:tcPr/>
                </a:tc>
                <a:tc>
                  <a:txBody>
                    <a:bodyPr/>
                    <a:lstStyle/>
                    <a:p>
                      <a:pPr algn="ctr"/>
                      <a:r>
                        <a:rPr kumimoji="1" lang="en-US" altLang="ja-JP" b="1" dirty="0" smtClean="0"/>
                        <a:t>Repetition</a:t>
                      </a:r>
                      <a:endParaRPr kumimoji="1" lang="ja-JP" altLang="en-US" b="1" dirty="0"/>
                    </a:p>
                  </a:txBody>
                  <a:tcPr/>
                </a:tc>
                <a:tc>
                  <a:txBody>
                    <a:bodyPr/>
                    <a:lstStyle/>
                    <a:p>
                      <a:pPr algn="ctr"/>
                      <a:r>
                        <a:rPr kumimoji="1" lang="en-US" altLang="ja-JP" b="1" dirty="0" smtClean="0"/>
                        <a:t>Charge</a:t>
                      </a:r>
                      <a:endParaRPr kumimoji="1" lang="ja-JP" altLang="en-US" b="1" dirty="0"/>
                    </a:p>
                  </a:txBody>
                  <a:tcPr/>
                </a:tc>
                <a:tc>
                  <a:txBody>
                    <a:bodyPr/>
                    <a:lstStyle/>
                    <a:p>
                      <a:pPr algn="ctr"/>
                      <a:r>
                        <a:rPr kumimoji="1" lang="en-US" altLang="ja-JP" b="1" dirty="0" smtClean="0"/>
                        <a:t>N. bunch</a:t>
                      </a:r>
                      <a:endParaRPr kumimoji="1" lang="ja-JP" altLang="en-US" b="1" dirty="0"/>
                    </a:p>
                  </a:txBody>
                  <a:tcPr/>
                </a:tc>
              </a:tr>
              <a:tr h="370840">
                <a:tc>
                  <a:txBody>
                    <a:bodyPr/>
                    <a:lstStyle/>
                    <a:p>
                      <a:pPr algn="ctr"/>
                      <a:r>
                        <a:rPr kumimoji="1" lang="en-US" altLang="ja-JP" b="1" dirty="0" smtClean="0"/>
                        <a:t>22.8MeV</a:t>
                      </a:r>
                    </a:p>
                  </a:txBody>
                  <a:tcPr/>
                </a:tc>
                <a:tc>
                  <a:txBody>
                    <a:bodyPr/>
                    <a:lstStyle/>
                    <a:p>
                      <a:pPr algn="ctr"/>
                      <a:r>
                        <a:rPr kumimoji="1" lang="en-US" altLang="ja-JP" b="1" dirty="0" smtClean="0"/>
                        <a:t>357MHz</a:t>
                      </a:r>
                      <a:endParaRPr kumimoji="1" lang="ja-JP" altLang="en-US" b="1" dirty="0"/>
                    </a:p>
                  </a:txBody>
                  <a:tcPr/>
                </a:tc>
                <a:tc>
                  <a:txBody>
                    <a:bodyPr/>
                    <a:lstStyle/>
                    <a:p>
                      <a:pPr algn="ctr"/>
                      <a:r>
                        <a:rPr kumimoji="1" lang="en-US" altLang="ja-JP" b="1" dirty="0" smtClean="0"/>
                        <a:t>900pC</a:t>
                      </a:r>
                      <a:endParaRPr kumimoji="1" lang="ja-JP" altLang="en-US" b="1" dirty="0"/>
                    </a:p>
                  </a:txBody>
                  <a:tcPr/>
                </a:tc>
                <a:tc>
                  <a:txBody>
                    <a:bodyPr/>
                    <a:lstStyle/>
                    <a:p>
                      <a:pPr algn="ctr"/>
                      <a:r>
                        <a:rPr kumimoji="1" lang="en-US" altLang="ja-JP" b="1" dirty="0" smtClean="0"/>
                        <a:t>150</a:t>
                      </a:r>
                      <a:endParaRPr kumimoji="1" lang="ja-JP" altLang="en-US" b="1" dirty="0"/>
                    </a:p>
                  </a:txBody>
                  <a:tcPr/>
                </a:tc>
              </a:tr>
            </a:tbl>
          </a:graphicData>
        </a:graphic>
      </p:graphicFrame>
      <p:graphicFrame>
        <p:nvGraphicFramePr>
          <p:cNvPr id="9" name="表 8"/>
          <p:cNvGraphicFramePr>
            <a:graphicFrameLocks noGrp="1"/>
          </p:cNvGraphicFramePr>
          <p:nvPr>
            <p:extLst>
              <p:ext uri="{D42A27DB-BD31-4B8C-83A1-F6EECF244321}">
                <p14:modId xmlns:p14="http://schemas.microsoft.com/office/powerpoint/2010/main" val="166607575"/>
              </p:ext>
            </p:extLst>
          </p:nvPr>
        </p:nvGraphicFramePr>
        <p:xfrm>
          <a:off x="107504" y="5085184"/>
          <a:ext cx="9001000" cy="741680"/>
        </p:xfrm>
        <a:graphic>
          <a:graphicData uri="http://schemas.openxmlformats.org/drawingml/2006/table">
            <a:tbl>
              <a:tblPr firstRow="1" bandRow="1">
                <a:tableStyleId>{21E4AEA4-8DFA-4A89-87EB-49C32662AFE0}</a:tableStyleId>
              </a:tblPr>
              <a:tblGrid>
                <a:gridCol w="1818202"/>
                <a:gridCol w="1818202"/>
                <a:gridCol w="1818202"/>
                <a:gridCol w="1818202"/>
                <a:gridCol w="1728192"/>
              </a:tblGrid>
              <a:tr h="370840">
                <a:tc>
                  <a:txBody>
                    <a:bodyPr/>
                    <a:lstStyle/>
                    <a:p>
                      <a:pPr algn="ctr"/>
                      <a:r>
                        <a:rPr kumimoji="1" lang="en-US" altLang="ja-JP" b="1" dirty="0" smtClean="0"/>
                        <a:t>Size(H)</a:t>
                      </a:r>
                      <a:endParaRPr kumimoji="1" lang="ja-JP" altLang="en-US" b="1" dirty="0"/>
                    </a:p>
                  </a:txBody>
                  <a:tcPr/>
                </a:tc>
                <a:tc>
                  <a:txBody>
                    <a:bodyPr/>
                    <a:lstStyle/>
                    <a:p>
                      <a:pPr algn="ctr"/>
                      <a:r>
                        <a:rPr kumimoji="1" lang="en-US" altLang="ja-JP" b="1" dirty="0" smtClean="0"/>
                        <a:t>Size(V)</a:t>
                      </a:r>
                      <a:endParaRPr kumimoji="1" lang="ja-JP" altLang="en-US" b="1" dirty="0"/>
                    </a:p>
                  </a:txBody>
                  <a:tcPr/>
                </a:tc>
                <a:tc>
                  <a:txBody>
                    <a:bodyPr/>
                    <a:lstStyle/>
                    <a:p>
                      <a:pPr algn="ctr"/>
                      <a:r>
                        <a:rPr kumimoji="1" lang="en-US" altLang="ja-JP" b="1" dirty="0" smtClean="0"/>
                        <a:t>Bunch length</a:t>
                      </a:r>
                      <a:endParaRPr kumimoji="1" lang="ja-JP" altLang="en-US" b="1" dirty="0"/>
                    </a:p>
                  </a:txBody>
                  <a:tcPr/>
                </a:tc>
                <a:tc>
                  <a:txBody>
                    <a:bodyPr/>
                    <a:lstStyle/>
                    <a:p>
                      <a:pPr algn="ctr"/>
                      <a:r>
                        <a:rPr kumimoji="1" lang="en-US" altLang="ja-JP" b="1" dirty="0" smtClean="0"/>
                        <a:t>Emi (H)</a:t>
                      </a:r>
                      <a:endParaRPr kumimoji="1" lang="ja-JP" altLang="en-US" b="1" dirty="0"/>
                    </a:p>
                  </a:txBody>
                  <a:tcPr/>
                </a:tc>
                <a:tc>
                  <a:txBody>
                    <a:bodyPr/>
                    <a:lstStyle/>
                    <a:p>
                      <a:pPr algn="ctr"/>
                      <a:r>
                        <a:rPr kumimoji="1" lang="en-US" altLang="ja-JP" b="1" dirty="0" smtClean="0"/>
                        <a:t>Emi (V)</a:t>
                      </a:r>
                      <a:endParaRPr kumimoji="1" lang="ja-JP" altLang="en-US" b="1" dirty="0"/>
                    </a:p>
                  </a:txBody>
                  <a:tcPr/>
                </a:tc>
              </a:tr>
              <a:tr h="370840">
                <a:tc>
                  <a:txBody>
                    <a:bodyPr/>
                    <a:lstStyle/>
                    <a:p>
                      <a:pPr algn="ctr"/>
                      <a:r>
                        <a:rPr kumimoji="1" lang="en-US" altLang="ja-JP" b="1" dirty="0" smtClean="0"/>
                        <a:t>85um</a:t>
                      </a:r>
                      <a:endParaRPr kumimoji="1" lang="ja-JP" altLang="en-US" b="1" dirty="0">
                        <a:solidFill>
                          <a:srgbClr val="FF0000"/>
                        </a:solidFill>
                      </a:endParaRPr>
                    </a:p>
                  </a:txBody>
                  <a:tcPr/>
                </a:tc>
                <a:tc>
                  <a:txBody>
                    <a:bodyPr/>
                    <a:lstStyle/>
                    <a:p>
                      <a:pPr algn="ctr"/>
                      <a:r>
                        <a:rPr kumimoji="1" lang="en-US" altLang="ja-JP" b="1" dirty="0" smtClean="0"/>
                        <a:t>95um</a:t>
                      </a:r>
                      <a:endParaRPr kumimoji="1" lang="ja-JP" altLang="en-US" b="1" dirty="0">
                        <a:solidFill>
                          <a:srgbClr val="FF0000"/>
                        </a:solidFill>
                      </a:endParaRPr>
                    </a:p>
                  </a:txBody>
                  <a:tcPr/>
                </a:tc>
                <a:tc>
                  <a:txBody>
                    <a:bodyPr/>
                    <a:lstStyle/>
                    <a:p>
                      <a:pPr algn="ctr"/>
                      <a:r>
                        <a:rPr kumimoji="1" lang="en-US" altLang="ja-JP" b="1" dirty="0" smtClean="0">
                          <a:solidFill>
                            <a:schemeClr val="tx1"/>
                          </a:solidFill>
                        </a:rPr>
                        <a:t>15ps</a:t>
                      </a:r>
                      <a:endParaRPr kumimoji="1" lang="ja-JP" altLang="en-US" b="1" dirty="0">
                        <a:solidFill>
                          <a:schemeClr val="tx1"/>
                        </a:solidFill>
                      </a:endParaRPr>
                    </a:p>
                  </a:txBody>
                  <a:tcPr/>
                </a:tc>
                <a:tc>
                  <a:txBody>
                    <a:bodyPr/>
                    <a:lstStyle/>
                    <a:p>
                      <a:pPr algn="ctr"/>
                      <a:r>
                        <a:rPr kumimoji="1" lang="en-US" altLang="ja-JP" b="1" dirty="0" smtClean="0"/>
                        <a:t>10π</a:t>
                      </a:r>
                      <a:r>
                        <a:rPr kumimoji="1" lang="en-US" altLang="ja-JP" b="1" dirty="0" err="1" smtClean="0"/>
                        <a:t>mmmrad</a:t>
                      </a:r>
                      <a:endParaRPr kumimoji="1" lang="ja-JP" altLang="en-US" b="1" dirty="0"/>
                    </a:p>
                  </a:txBody>
                  <a:tcPr/>
                </a:tc>
                <a:tc>
                  <a:txBody>
                    <a:bodyPr/>
                    <a:lstStyle/>
                    <a:p>
                      <a:pPr algn="ctr"/>
                      <a:r>
                        <a:rPr kumimoji="1" lang="en-US" altLang="ja-JP" b="1" dirty="0" smtClean="0"/>
                        <a:t>7π</a:t>
                      </a:r>
                      <a:r>
                        <a:rPr kumimoji="1" lang="en-US" altLang="ja-JP" b="1" dirty="0" err="1" smtClean="0"/>
                        <a:t>mmmrad</a:t>
                      </a:r>
                      <a:endParaRPr kumimoji="1" lang="ja-JP" altLang="en-US" b="1" dirty="0"/>
                    </a:p>
                  </a:txBody>
                  <a:tcPr/>
                </a:tc>
              </a:tr>
            </a:tbl>
          </a:graphicData>
        </a:graphic>
      </p:graphicFrame>
      <p:sp>
        <p:nvSpPr>
          <p:cNvPr id="11" name="テキスト ボックス 10"/>
          <p:cNvSpPr txBox="1"/>
          <p:nvPr/>
        </p:nvSpPr>
        <p:spPr>
          <a:xfrm>
            <a:off x="251520" y="1124744"/>
            <a:ext cx="8784976" cy="3477875"/>
          </a:xfrm>
          <a:prstGeom prst="rect">
            <a:avLst/>
          </a:prstGeom>
          <a:noFill/>
        </p:spPr>
        <p:txBody>
          <a:bodyPr wrap="square" rtlCol="0">
            <a:spAutoFit/>
          </a:bodyPr>
          <a:lstStyle/>
          <a:p>
            <a:r>
              <a:rPr kumimoji="1" lang="en-US" altLang="ja-JP" sz="2000" dirty="0" smtClean="0"/>
              <a:t>Laser-Electron Beam parameters at LCS Collision point</a:t>
            </a:r>
          </a:p>
          <a:p>
            <a:endParaRPr lang="en-US" altLang="ja-JP" sz="2000" dirty="0"/>
          </a:p>
          <a:p>
            <a:r>
              <a:rPr kumimoji="1" lang="en-US" altLang="ja-JP" sz="2000" dirty="0" smtClean="0"/>
              <a:t>Laser (inside the Super Cavity)</a:t>
            </a:r>
          </a:p>
          <a:p>
            <a:endParaRPr lang="en-US" altLang="ja-JP" sz="2000" dirty="0"/>
          </a:p>
          <a:p>
            <a:endParaRPr kumimoji="1" lang="en-US" altLang="ja-JP" sz="2000" dirty="0" smtClean="0"/>
          </a:p>
          <a:p>
            <a:endParaRPr lang="en-US" altLang="ja-JP" sz="2000" dirty="0"/>
          </a:p>
          <a:p>
            <a:endParaRPr kumimoji="1" lang="en-US" altLang="ja-JP" sz="2000" dirty="0" smtClean="0"/>
          </a:p>
          <a:p>
            <a:endParaRPr lang="en-US" altLang="ja-JP" sz="2000" dirty="0"/>
          </a:p>
          <a:p>
            <a:endParaRPr kumimoji="1" lang="en-US" altLang="ja-JP" sz="2000" dirty="0" smtClean="0"/>
          </a:p>
          <a:p>
            <a:r>
              <a:rPr lang="en-US" altLang="ja-JP" sz="2000" dirty="0" smtClean="0"/>
              <a:t>Electron Beam</a:t>
            </a:r>
          </a:p>
          <a:p>
            <a:endParaRPr kumimoji="1" lang="ja-JP" altLang="en-US" sz="2000" dirty="0"/>
          </a:p>
        </p:txBody>
      </p:sp>
    </p:spTree>
    <p:extLst>
      <p:ext uri="{BB962C8B-B14F-4D97-AF65-F5344CB8AC3E}">
        <p14:creationId xmlns:p14="http://schemas.microsoft.com/office/powerpoint/2010/main" val="26657013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5"/>
          <p:cNvSpPr txBox="1">
            <a:spLocks noChangeArrowheads="1"/>
          </p:cNvSpPr>
          <p:nvPr/>
        </p:nvSpPr>
        <p:spPr bwMode="auto">
          <a:xfrm>
            <a:off x="250825" y="1087438"/>
            <a:ext cx="8718004" cy="2708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kumimoji="1">
                <a:solidFill>
                  <a:schemeClr val="tx1"/>
                </a:solidFill>
                <a:latin typeface="Arial" charset="0"/>
                <a:ea typeface="ＭＳ Ｐゴシック" charset="-128"/>
              </a:defRPr>
            </a:lvl1pPr>
            <a:lvl2pPr marL="800100" indent="-342900">
              <a:defRPr kumimoji="1">
                <a:solidFill>
                  <a:schemeClr val="tx1"/>
                </a:solidFill>
                <a:latin typeface="Arial" charset="0"/>
                <a:ea typeface="ＭＳ Ｐゴシック" charset="-128"/>
              </a:defRPr>
            </a:lvl2pPr>
            <a:lvl3pPr marL="1257300" indent="-342900">
              <a:defRPr kumimoji="1">
                <a:solidFill>
                  <a:schemeClr val="tx1"/>
                </a:solidFill>
                <a:latin typeface="Arial" charset="0"/>
                <a:ea typeface="ＭＳ Ｐゴシック" charset="-128"/>
              </a:defRPr>
            </a:lvl3pPr>
            <a:lvl4pPr marL="1714500" indent="-342900">
              <a:defRPr kumimoji="1">
                <a:solidFill>
                  <a:schemeClr val="tx1"/>
                </a:solidFill>
                <a:latin typeface="Arial" charset="0"/>
                <a:ea typeface="ＭＳ Ｐゴシック" charset="-128"/>
              </a:defRPr>
            </a:lvl4pPr>
            <a:lvl5pPr marL="2171700" indent="-342900">
              <a:defRPr kumimoji="1">
                <a:solidFill>
                  <a:schemeClr val="tx1"/>
                </a:solidFill>
                <a:latin typeface="Arial" charset="0"/>
                <a:ea typeface="ＭＳ Ｐゴシック" charset="-128"/>
              </a:defRPr>
            </a:lvl5pPr>
            <a:lvl6pPr marL="2628900" indent="-342900" fontAlgn="base">
              <a:spcBef>
                <a:spcPct val="0"/>
              </a:spcBef>
              <a:spcAft>
                <a:spcPct val="0"/>
              </a:spcAft>
              <a:defRPr kumimoji="1">
                <a:solidFill>
                  <a:schemeClr val="tx1"/>
                </a:solidFill>
                <a:latin typeface="Arial" charset="0"/>
                <a:ea typeface="ＭＳ Ｐゴシック" charset="-128"/>
              </a:defRPr>
            </a:lvl6pPr>
            <a:lvl7pPr marL="3086100" indent="-342900" fontAlgn="base">
              <a:spcBef>
                <a:spcPct val="0"/>
              </a:spcBef>
              <a:spcAft>
                <a:spcPct val="0"/>
              </a:spcAft>
              <a:defRPr kumimoji="1">
                <a:solidFill>
                  <a:schemeClr val="tx1"/>
                </a:solidFill>
                <a:latin typeface="Arial" charset="0"/>
                <a:ea typeface="ＭＳ Ｐゴシック" charset="-128"/>
              </a:defRPr>
            </a:lvl7pPr>
            <a:lvl8pPr marL="3543300" indent="-342900" fontAlgn="base">
              <a:spcBef>
                <a:spcPct val="0"/>
              </a:spcBef>
              <a:spcAft>
                <a:spcPct val="0"/>
              </a:spcAft>
              <a:defRPr kumimoji="1">
                <a:solidFill>
                  <a:schemeClr val="tx1"/>
                </a:solidFill>
                <a:latin typeface="Arial" charset="0"/>
                <a:ea typeface="ＭＳ Ｐゴシック" charset="-128"/>
              </a:defRPr>
            </a:lvl8pPr>
            <a:lvl9pPr marL="4000500" indent="-342900" fontAlgn="base">
              <a:spcBef>
                <a:spcPct val="0"/>
              </a:spcBef>
              <a:spcAft>
                <a:spcPct val="0"/>
              </a:spcAft>
              <a:defRPr kumimoji="1">
                <a:solidFill>
                  <a:schemeClr val="tx1"/>
                </a:solidFill>
                <a:latin typeface="Arial" charset="0"/>
                <a:ea typeface="ＭＳ Ｐゴシック" charset="-128"/>
              </a:defRPr>
            </a:lvl9pPr>
          </a:lstStyle>
          <a:p>
            <a:pPr>
              <a:spcBef>
                <a:spcPct val="50000"/>
              </a:spcBef>
            </a:pPr>
            <a:r>
              <a:rPr lang="en-US" altLang="ja-JP" sz="2000" b="1" dirty="0" smtClean="0"/>
              <a:t>As X-ray detector,</a:t>
            </a:r>
          </a:p>
          <a:p>
            <a:pPr>
              <a:spcBef>
                <a:spcPct val="50000"/>
              </a:spcBef>
            </a:pPr>
            <a:r>
              <a:rPr lang="en-US" altLang="ja-JP" sz="2000" b="1" dirty="0" smtClean="0"/>
              <a:t>MCP (Micro-Channel Plate) was used</a:t>
            </a:r>
            <a:endParaRPr lang="en-US" altLang="ja-JP" sz="2000" b="1" dirty="0"/>
          </a:p>
          <a:p>
            <a:pPr>
              <a:spcBef>
                <a:spcPct val="50000"/>
              </a:spcBef>
            </a:pPr>
            <a:r>
              <a:rPr lang="en-US" altLang="ja-JP" sz="2000" b="1" dirty="0" smtClean="0"/>
              <a:t>for detecting LCS X-ray and achieving the X-ray image</a:t>
            </a:r>
          </a:p>
          <a:p>
            <a:pPr>
              <a:spcBef>
                <a:spcPct val="50000"/>
              </a:spcBef>
            </a:pPr>
            <a:endParaRPr lang="en-US" altLang="ja-JP" sz="2000" dirty="0"/>
          </a:p>
          <a:p>
            <a:pPr>
              <a:spcBef>
                <a:spcPct val="50000"/>
              </a:spcBef>
            </a:pPr>
            <a:endParaRPr lang="en-US" altLang="ja-JP" sz="2000" b="1" dirty="0" smtClean="0"/>
          </a:p>
          <a:p>
            <a:pPr>
              <a:spcBef>
                <a:spcPct val="50000"/>
              </a:spcBef>
            </a:pPr>
            <a:endParaRPr lang="en-US" altLang="ja-JP" sz="2000" b="1" dirty="0" smtClean="0"/>
          </a:p>
        </p:txBody>
      </p:sp>
      <p:pic>
        <p:nvPicPr>
          <p:cNvPr id="6" name="Picture 3" descr="C:\Documents and Settings\Administrator\My Documents\My Dropbox\share_sakaue\20110928pic\DSCN568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2564904"/>
            <a:ext cx="4417378" cy="331236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C:\Documents and Settings\Administrator\My Documents\My Dropbox\share_sakaue\20110928pic\DSCN5685.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34954" y="2564904"/>
            <a:ext cx="4417378" cy="3312368"/>
          </a:xfrm>
          <a:prstGeom prst="rect">
            <a:avLst/>
          </a:prstGeom>
          <a:noFill/>
          <a:extLst>
            <a:ext uri="{909E8E84-426E-40DD-AFC4-6F175D3DCCD1}">
              <a14:hiddenFill xmlns:a14="http://schemas.microsoft.com/office/drawing/2010/main">
                <a:solidFill>
                  <a:srgbClr val="FFFFFF"/>
                </a:solidFill>
              </a14:hiddenFill>
            </a:ext>
          </a:extLst>
        </p:spPr>
      </p:pic>
      <p:sp>
        <p:nvSpPr>
          <p:cNvPr id="8" name="タイトル 1"/>
          <p:cNvSpPr txBox="1">
            <a:spLocks/>
          </p:cNvSpPr>
          <p:nvPr/>
        </p:nvSpPr>
        <p:spPr>
          <a:xfrm>
            <a:off x="457200" y="125760"/>
            <a:ext cx="8229600" cy="1143000"/>
          </a:xfrm>
          <a:prstGeom prst="rect">
            <a:avLst/>
          </a:prstGeom>
        </p:spPr>
        <p:txBody>
          <a:bodyPr/>
          <a:lstStyle>
            <a:lvl1pPr algn="ctr" rtl="0" eaLnBrk="1" fontAlgn="base" hangingPunct="1">
              <a:spcBef>
                <a:spcPct val="0"/>
              </a:spcBef>
              <a:spcAft>
                <a:spcPct val="0"/>
              </a:spcAft>
              <a:defRPr kumimoji="1" sz="4400">
                <a:solidFill>
                  <a:schemeClr val="tx2"/>
                </a:solidFill>
                <a:latin typeface="+mj-lt"/>
                <a:ea typeface="+mj-ea"/>
                <a:cs typeface="+mj-cs"/>
              </a:defRPr>
            </a:lvl1pPr>
            <a:lvl2pPr algn="ctr" rtl="0" eaLnBrk="1" fontAlgn="base" hangingPunct="1">
              <a:spcBef>
                <a:spcPct val="0"/>
              </a:spcBef>
              <a:spcAft>
                <a:spcPct val="0"/>
              </a:spcAft>
              <a:defRPr kumimoji="1" sz="4400">
                <a:solidFill>
                  <a:schemeClr val="tx2"/>
                </a:solidFill>
                <a:latin typeface="Arial" charset="0"/>
                <a:ea typeface="ＭＳ Ｐゴシック" charset="-128"/>
              </a:defRPr>
            </a:lvl2pPr>
            <a:lvl3pPr algn="ctr" rtl="0" eaLnBrk="1" fontAlgn="base" hangingPunct="1">
              <a:spcBef>
                <a:spcPct val="0"/>
              </a:spcBef>
              <a:spcAft>
                <a:spcPct val="0"/>
              </a:spcAft>
              <a:defRPr kumimoji="1" sz="4400">
                <a:solidFill>
                  <a:schemeClr val="tx2"/>
                </a:solidFill>
                <a:latin typeface="Arial" charset="0"/>
                <a:ea typeface="ＭＳ Ｐゴシック" charset="-128"/>
              </a:defRPr>
            </a:lvl3pPr>
            <a:lvl4pPr algn="ctr" rtl="0" eaLnBrk="1" fontAlgn="base" hangingPunct="1">
              <a:spcBef>
                <a:spcPct val="0"/>
              </a:spcBef>
              <a:spcAft>
                <a:spcPct val="0"/>
              </a:spcAft>
              <a:defRPr kumimoji="1" sz="4400">
                <a:solidFill>
                  <a:schemeClr val="tx2"/>
                </a:solidFill>
                <a:latin typeface="Arial" charset="0"/>
                <a:ea typeface="ＭＳ Ｐゴシック" charset="-128"/>
              </a:defRPr>
            </a:lvl4pPr>
            <a:lvl5pPr algn="ctr" rtl="0" eaLnBrk="1" fontAlgn="base" hangingPunct="1">
              <a:spcBef>
                <a:spcPct val="0"/>
              </a:spcBef>
              <a:spcAft>
                <a:spcPct val="0"/>
              </a:spcAft>
              <a:defRPr kumimoji="1" sz="4400">
                <a:solidFill>
                  <a:schemeClr val="tx2"/>
                </a:solidFill>
                <a:latin typeface="Arial" charset="0"/>
                <a:ea typeface="ＭＳ Ｐゴシック" charset="-128"/>
              </a:defRPr>
            </a:lvl5pPr>
            <a:lvl6pPr marL="457200" algn="ctr" rtl="0" eaLnBrk="1" fontAlgn="base" hangingPunct="1">
              <a:spcBef>
                <a:spcPct val="0"/>
              </a:spcBef>
              <a:spcAft>
                <a:spcPct val="0"/>
              </a:spcAft>
              <a:defRPr kumimoji="1" sz="4400">
                <a:solidFill>
                  <a:schemeClr val="tx2"/>
                </a:solidFill>
                <a:latin typeface="Arial" charset="0"/>
                <a:ea typeface="ＭＳ Ｐゴシック" charset="-128"/>
              </a:defRPr>
            </a:lvl6pPr>
            <a:lvl7pPr marL="914400" algn="ctr" rtl="0" eaLnBrk="1" fontAlgn="base" hangingPunct="1">
              <a:spcBef>
                <a:spcPct val="0"/>
              </a:spcBef>
              <a:spcAft>
                <a:spcPct val="0"/>
              </a:spcAft>
              <a:defRPr kumimoji="1" sz="4400">
                <a:solidFill>
                  <a:schemeClr val="tx2"/>
                </a:solidFill>
                <a:latin typeface="Arial" charset="0"/>
                <a:ea typeface="ＭＳ Ｐゴシック" charset="-128"/>
              </a:defRPr>
            </a:lvl7pPr>
            <a:lvl8pPr marL="1371600" algn="ctr" rtl="0" eaLnBrk="1" fontAlgn="base" hangingPunct="1">
              <a:spcBef>
                <a:spcPct val="0"/>
              </a:spcBef>
              <a:spcAft>
                <a:spcPct val="0"/>
              </a:spcAft>
              <a:defRPr kumimoji="1" sz="4400">
                <a:solidFill>
                  <a:schemeClr val="tx2"/>
                </a:solidFill>
                <a:latin typeface="Arial" charset="0"/>
                <a:ea typeface="ＭＳ Ｐゴシック" charset="-128"/>
              </a:defRPr>
            </a:lvl8pPr>
            <a:lvl9pPr marL="1828800" algn="ctr" rtl="0" eaLnBrk="1" fontAlgn="base" hangingPunct="1">
              <a:spcBef>
                <a:spcPct val="0"/>
              </a:spcBef>
              <a:spcAft>
                <a:spcPct val="0"/>
              </a:spcAft>
              <a:defRPr kumimoji="1" sz="4400">
                <a:solidFill>
                  <a:schemeClr val="tx2"/>
                </a:solidFill>
                <a:latin typeface="Arial" charset="0"/>
                <a:ea typeface="ＭＳ Ｐゴシック" charset="-128"/>
              </a:defRPr>
            </a:lvl9pPr>
          </a:lstStyle>
          <a:p>
            <a:r>
              <a:rPr lang="en-US" altLang="ja-JP" sz="3600" kern="0" dirty="0" smtClean="0">
                <a:solidFill>
                  <a:schemeClr val="bg1"/>
                </a:solidFill>
              </a:rPr>
              <a:t>X-ray detector -MCP-</a:t>
            </a:r>
            <a:endParaRPr lang="ja-JP" altLang="en-US" sz="3600" kern="0" dirty="0">
              <a:solidFill>
                <a:schemeClr val="bg1"/>
              </a:solidFill>
            </a:endParaRPr>
          </a:p>
        </p:txBody>
      </p:sp>
    </p:spTree>
    <p:extLst>
      <p:ext uri="{BB962C8B-B14F-4D97-AF65-F5344CB8AC3E}">
        <p14:creationId xmlns:p14="http://schemas.microsoft.com/office/powerpoint/2010/main" val="12143208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5"/>
          <p:cNvSpPr txBox="1">
            <a:spLocks noChangeArrowheads="1"/>
          </p:cNvSpPr>
          <p:nvPr/>
        </p:nvSpPr>
        <p:spPr bwMode="auto">
          <a:xfrm>
            <a:off x="250825" y="1087438"/>
            <a:ext cx="8718004" cy="45550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kumimoji="1">
                <a:solidFill>
                  <a:schemeClr val="tx1"/>
                </a:solidFill>
                <a:latin typeface="Arial" charset="0"/>
                <a:ea typeface="ＭＳ Ｐゴシック" charset="-128"/>
              </a:defRPr>
            </a:lvl1pPr>
            <a:lvl2pPr marL="800100" indent="-342900">
              <a:defRPr kumimoji="1">
                <a:solidFill>
                  <a:schemeClr val="tx1"/>
                </a:solidFill>
                <a:latin typeface="Arial" charset="0"/>
                <a:ea typeface="ＭＳ Ｐゴシック" charset="-128"/>
              </a:defRPr>
            </a:lvl2pPr>
            <a:lvl3pPr marL="1257300" indent="-342900">
              <a:defRPr kumimoji="1">
                <a:solidFill>
                  <a:schemeClr val="tx1"/>
                </a:solidFill>
                <a:latin typeface="Arial" charset="0"/>
                <a:ea typeface="ＭＳ Ｐゴシック" charset="-128"/>
              </a:defRPr>
            </a:lvl3pPr>
            <a:lvl4pPr marL="1714500" indent="-342900">
              <a:defRPr kumimoji="1">
                <a:solidFill>
                  <a:schemeClr val="tx1"/>
                </a:solidFill>
                <a:latin typeface="Arial" charset="0"/>
                <a:ea typeface="ＭＳ Ｐゴシック" charset="-128"/>
              </a:defRPr>
            </a:lvl4pPr>
            <a:lvl5pPr marL="2171700" indent="-342900">
              <a:defRPr kumimoji="1">
                <a:solidFill>
                  <a:schemeClr val="tx1"/>
                </a:solidFill>
                <a:latin typeface="Arial" charset="0"/>
                <a:ea typeface="ＭＳ Ｐゴシック" charset="-128"/>
              </a:defRPr>
            </a:lvl5pPr>
            <a:lvl6pPr marL="2628900" indent="-342900" fontAlgn="base">
              <a:spcBef>
                <a:spcPct val="0"/>
              </a:spcBef>
              <a:spcAft>
                <a:spcPct val="0"/>
              </a:spcAft>
              <a:defRPr kumimoji="1">
                <a:solidFill>
                  <a:schemeClr val="tx1"/>
                </a:solidFill>
                <a:latin typeface="Arial" charset="0"/>
                <a:ea typeface="ＭＳ Ｐゴシック" charset="-128"/>
              </a:defRPr>
            </a:lvl6pPr>
            <a:lvl7pPr marL="3086100" indent="-342900" fontAlgn="base">
              <a:spcBef>
                <a:spcPct val="0"/>
              </a:spcBef>
              <a:spcAft>
                <a:spcPct val="0"/>
              </a:spcAft>
              <a:defRPr kumimoji="1">
                <a:solidFill>
                  <a:schemeClr val="tx1"/>
                </a:solidFill>
                <a:latin typeface="Arial" charset="0"/>
                <a:ea typeface="ＭＳ Ｐゴシック" charset="-128"/>
              </a:defRPr>
            </a:lvl7pPr>
            <a:lvl8pPr marL="3543300" indent="-342900" fontAlgn="base">
              <a:spcBef>
                <a:spcPct val="0"/>
              </a:spcBef>
              <a:spcAft>
                <a:spcPct val="0"/>
              </a:spcAft>
              <a:defRPr kumimoji="1">
                <a:solidFill>
                  <a:schemeClr val="tx1"/>
                </a:solidFill>
                <a:latin typeface="Arial" charset="0"/>
                <a:ea typeface="ＭＳ Ｐゴシック" charset="-128"/>
              </a:defRPr>
            </a:lvl8pPr>
            <a:lvl9pPr marL="4000500" indent="-342900" fontAlgn="base">
              <a:spcBef>
                <a:spcPct val="0"/>
              </a:spcBef>
              <a:spcAft>
                <a:spcPct val="0"/>
              </a:spcAft>
              <a:defRPr kumimoji="1">
                <a:solidFill>
                  <a:schemeClr val="tx1"/>
                </a:solidFill>
                <a:latin typeface="Arial" charset="0"/>
                <a:ea typeface="ＭＳ Ｐゴシック" charset="-128"/>
              </a:defRPr>
            </a:lvl9pPr>
          </a:lstStyle>
          <a:p>
            <a:pPr>
              <a:spcBef>
                <a:spcPct val="50000"/>
              </a:spcBef>
            </a:pPr>
            <a:r>
              <a:rPr lang="en-US" altLang="ja-JP" sz="2000" b="1" dirty="0" smtClean="0"/>
              <a:t>Diagram of Imaging Setup</a:t>
            </a:r>
          </a:p>
          <a:p>
            <a:pPr>
              <a:spcBef>
                <a:spcPct val="50000"/>
              </a:spcBef>
            </a:pPr>
            <a:endParaRPr lang="en-US" altLang="ja-JP" sz="2000" b="1" dirty="0"/>
          </a:p>
          <a:p>
            <a:pPr>
              <a:spcBef>
                <a:spcPct val="50000"/>
              </a:spcBef>
            </a:pPr>
            <a:r>
              <a:rPr lang="ja-JP" altLang="en-US" sz="2000" b="1" dirty="0" smtClean="0"/>
              <a:t>○</a:t>
            </a:r>
            <a:r>
              <a:rPr lang="en-US" altLang="ja-JP" sz="2000" b="1" dirty="0" smtClean="0"/>
              <a:t>MCP is the largest S/N detector </a:t>
            </a:r>
          </a:p>
          <a:p>
            <a:pPr>
              <a:spcBef>
                <a:spcPct val="50000"/>
              </a:spcBef>
            </a:pPr>
            <a:r>
              <a:rPr lang="en-US" altLang="ja-JP" sz="2000" b="1" dirty="0"/>
              <a:t> </a:t>
            </a:r>
            <a:r>
              <a:rPr lang="en-US" altLang="ja-JP" sz="2000" b="1" dirty="0" smtClean="0"/>
              <a:t>  for LCS</a:t>
            </a:r>
          </a:p>
          <a:p>
            <a:pPr>
              <a:spcBef>
                <a:spcPct val="50000"/>
              </a:spcBef>
            </a:pPr>
            <a:r>
              <a:rPr lang="ja-JP" altLang="en-US" sz="2000" b="1" dirty="0" smtClean="0"/>
              <a:t>○</a:t>
            </a:r>
            <a:r>
              <a:rPr lang="en-US" altLang="ja-JP" sz="2000" b="1" dirty="0" smtClean="0"/>
              <a:t>I.I. for gating the LCS from BG</a:t>
            </a:r>
          </a:p>
          <a:p>
            <a:pPr>
              <a:spcBef>
                <a:spcPct val="50000"/>
              </a:spcBef>
            </a:pPr>
            <a:r>
              <a:rPr lang="ja-JP" altLang="en-US" sz="2000" b="1" dirty="0" smtClean="0"/>
              <a:t>○</a:t>
            </a:r>
            <a:r>
              <a:rPr lang="en-US" altLang="ja-JP" sz="2000" b="1" dirty="0" smtClean="0"/>
              <a:t>Large gain with MCP (~10^7) </a:t>
            </a:r>
          </a:p>
          <a:p>
            <a:pPr>
              <a:spcBef>
                <a:spcPct val="50000"/>
              </a:spcBef>
            </a:pPr>
            <a:r>
              <a:rPr lang="en-US" altLang="ja-JP" sz="2000" b="1" dirty="0"/>
              <a:t> </a:t>
            </a:r>
            <a:r>
              <a:rPr lang="en-US" altLang="ja-JP" sz="2000" b="1" dirty="0" smtClean="0"/>
              <a:t>  and I.I. (~10^4)</a:t>
            </a:r>
          </a:p>
          <a:p>
            <a:pPr>
              <a:spcBef>
                <a:spcPct val="50000"/>
              </a:spcBef>
            </a:pPr>
            <a:endParaRPr lang="en-US" altLang="ja-JP" sz="2000" b="1" dirty="0"/>
          </a:p>
          <a:p>
            <a:pPr>
              <a:spcBef>
                <a:spcPct val="50000"/>
              </a:spcBef>
            </a:pPr>
            <a:r>
              <a:rPr lang="ja-JP" altLang="en-US" sz="2000" b="1" dirty="0" smtClean="0"/>
              <a:t>＞</a:t>
            </a:r>
            <a:r>
              <a:rPr lang="en-US" altLang="ja-JP" sz="2000" b="1" dirty="0" smtClean="0"/>
              <a:t>Spatial resolution will be bad</a:t>
            </a:r>
          </a:p>
          <a:p>
            <a:pPr>
              <a:spcBef>
                <a:spcPct val="50000"/>
              </a:spcBef>
            </a:pPr>
            <a:r>
              <a:rPr lang="en-US" altLang="ja-JP" sz="2000" b="1" dirty="0"/>
              <a:t> </a:t>
            </a:r>
            <a:r>
              <a:rPr lang="en-US" altLang="ja-JP" sz="2000" b="1" dirty="0" smtClean="0"/>
              <a:t>   but suitable for first detection</a:t>
            </a:r>
          </a:p>
        </p:txBody>
      </p:sp>
      <p:pic>
        <p:nvPicPr>
          <p:cNvPr id="6" name="Picture 2" descr="C:\Documents and Settings\Administrator\デスクトップ\ImagingSetup2011100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65142" y="1456209"/>
            <a:ext cx="4103687" cy="4637087"/>
          </a:xfrm>
          <a:prstGeom prst="rect">
            <a:avLst/>
          </a:prstGeom>
          <a:noFill/>
          <a:extLst>
            <a:ext uri="{909E8E84-426E-40DD-AFC4-6F175D3DCCD1}">
              <a14:hiddenFill xmlns:a14="http://schemas.microsoft.com/office/drawing/2010/main">
                <a:solidFill>
                  <a:srgbClr val="FFFFFF"/>
                </a:solidFill>
              </a14:hiddenFill>
            </a:ext>
          </a:extLst>
        </p:spPr>
      </p:pic>
      <p:sp>
        <p:nvSpPr>
          <p:cNvPr id="7" name="タイトル 1"/>
          <p:cNvSpPr txBox="1">
            <a:spLocks/>
          </p:cNvSpPr>
          <p:nvPr/>
        </p:nvSpPr>
        <p:spPr>
          <a:xfrm>
            <a:off x="457200" y="125760"/>
            <a:ext cx="8229600" cy="1143000"/>
          </a:xfrm>
          <a:prstGeom prst="rect">
            <a:avLst/>
          </a:prstGeom>
        </p:spPr>
        <p:txBody>
          <a:bodyPr/>
          <a:lstStyle>
            <a:lvl1pPr algn="ctr" rtl="0" eaLnBrk="1" fontAlgn="base" hangingPunct="1">
              <a:spcBef>
                <a:spcPct val="0"/>
              </a:spcBef>
              <a:spcAft>
                <a:spcPct val="0"/>
              </a:spcAft>
              <a:defRPr kumimoji="1" sz="4400">
                <a:solidFill>
                  <a:schemeClr val="tx2"/>
                </a:solidFill>
                <a:latin typeface="+mj-lt"/>
                <a:ea typeface="+mj-ea"/>
                <a:cs typeface="+mj-cs"/>
              </a:defRPr>
            </a:lvl1pPr>
            <a:lvl2pPr algn="ctr" rtl="0" eaLnBrk="1" fontAlgn="base" hangingPunct="1">
              <a:spcBef>
                <a:spcPct val="0"/>
              </a:spcBef>
              <a:spcAft>
                <a:spcPct val="0"/>
              </a:spcAft>
              <a:defRPr kumimoji="1" sz="4400">
                <a:solidFill>
                  <a:schemeClr val="tx2"/>
                </a:solidFill>
                <a:latin typeface="Arial" charset="0"/>
                <a:ea typeface="ＭＳ Ｐゴシック" charset="-128"/>
              </a:defRPr>
            </a:lvl2pPr>
            <a:lvl3pPr algn="ctr" rtl="0" eaLnBrk="1" fontAlgn="base" hangingPunct="1">
              <a:spcBef>
                <a:spcPct val="0"/>
              </a:spcBef>
              <a:spcAft>
                <a:spcPct val="0"/>
              </a:spcAft>
              <a:defRPr kumimoji="1" sz="4400">
                <a:solidFill>
                  <a:schemeClr val="tx2"/>
                </a:solidFill>
                <a:latin typeface="Arial" charset="0"/>
                <a:ea typeface="ＭＳ Ｐゴシック" charset="-128"/>
              </a:defRPr>
            </a:lvl3pPr>
            <a:lvl4pPr algn="ctr" rtl="0" eaLnBrk="1" fontAlgn="base" hangingPunct="1">
              <a:spcBef>
                <a:spcPct val="0"/>
              </a:spcBef>
              <a:spcAft>
                <a:spcPct val="0"/>
              </a:spcAft>
              <a:defRPr kumimoji="1" sz="4400">
                <a:solidFill>
                  <a:schemeClr val="tx2"/>
                </a:solidFill>
                <a:latin typeface="Arial" charset="0"/>
                <a:ea typeface="ＭＳ Ｐゴシック" charset="-128"/>
              </a:defRPr>
            </a:lvl4pPr>
            <a:lvl5pPr algn="ctr" rtl="0" eaLnBrk="1" fontAlgn="base" hangingPunct="1">
              <a:spcBef>
                <a:spcPct val="0"/>
              </a:spcBef>
              <a:spcAft>
                <a:spcPct val="0"/>
              </a:spcAft>
              <a:defRPr kumimoji="1" sz="4400">
                <a:solidFill>
                  <a:schemeClr val="tx2"/>
                </a:solidFill>
                <a:latin typeface="Arial" charset="0"/>
                <a:ea typeface="ＭＳ Ｐゴシック" charset="-128"/>
              </a:defRPr>
            </a:lvl5pPr>
            <a:lvl6pPr marL="457200" algn="ctr" rtl="0" eaLnBrk="1" fontAlgn="base" hangingPunct="1">
              <a:spcBef>
                <a:spcPct val="0"/>
              </a:spcBef>
              <a:spcAft>
                <a:spcPct val="0"/>
              </a:spcAft>
              <a:defRPr kumimoji="1" sz="4400">
                <a:solidFill>
                  <a:schemeClr val="tx2"/>
                </a:solidFill>
                <a:latin typeface="Arial" charset="0"/>
                <a:ea typeface="ＭＳ Ｐゴシック" charset="-128"/>
              </a:defRPr>
            </a:lvl6pPr>
            <a:lvl7pPr marL="914400" algn="ctr" rtl="0" eaLnBrk="1" fontAlgn="base" hangingPunct="1">
              <a:spcBef>
                <a:spcPct val="0"/>
              </a:spcBef>
              <a:spcAft>
                <a:spcPct val="0"/>
              </a:spcAft>
              <a:defRPr kumimoji="1" sz="4400">
                <a:solidFill>
                  <a:schemeClr val="tx2"/>
                </a:solidFill>
                <a:latin typeface="Arial" charset="0"/>
                <a:ea typeface="ＭＳ Ｐゴシック" charset="-128"/>
              </a:defRPr>
            </a:lvl7pPr>
            <a:lvl8pPr marL="1371600" algn="ctr" rtl="0" eaLnBrk="1" fontAlgn="base" hangingPunct="1">
              <a:spcBef>
                <a:spcPct val="0"/>
              </a:spcBef>
              <a:spcAft>
                <a:spcPct val="0"/>
              </a:spcAft>
              <a:defRPr kumimoji="1" sz="4400">
                <a:solidFill>
                  <a:schemeClr val="tx2"/>
                </a:solidFill>
                <a:latin typeface="Arial" charset="0"/>
                <a:ea typeface="ＭＳ Ｐゴシック" charset="-128"/>
              </a:defRPr>
            </a:lvl8pPr>
            <a:lvl9pPr marL="1828800" algn="ctr" rtl="0" eaLnBrk="1" fontAlgn="base" hangingPunct="1">
              <a:spcBef>
                <a:spcPct val="0"/>
              </a:spcBef>
              <a:spcAft>
                <a:spcPct val="0"/>
              </a:spcAft>
              <a:defRPr kumimoji="1" sz="4400">
                <a:solidFill>
                  <a:schemeClr val="tx2"/>
                </a:solidFill>
                <a:latin typeface="Arial" charset="0"/>
                <a:ea typeface="ＭＳ Ｐゴシック" charset="-128"/>
              </a:defRPr>
            </a:lvl9pPr>
          </a:lstStyle>
          <a:p>
            <a:r>
              <a:rPr lang="en-US" altLang="ja-JP" sz="3600" kern="0" dirty="0" smtClean="0">
                <a:solidFill>
                  <a:schemeClr val="bg1"/>
                </a:solidFill>
              </a:rPr>
              <a:t>X-ray detector -MCP-</a:t>
            </a:r>
            <a:endParaRPr lang="ja-JP" altLang="en-US" sz="3600" kern="0" dirty="0">
              <a:solidFill>
                <a:schemeClr val="bg1"/>
              </a:solidFill>
            </a:endParaRPr>
          </a:p>
        </p:txBody>
      </p:sp>
    </p:spTree>
    <p:extLst>
      <p:ext uri="{BB962C8B-B14F-4D97-AF65-F5344CB8AC3E}">
        <p14:creationId xmlns:p14="http://schemas.microsoft.com/office/powerpoint/2010/main" val="1461503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AutoShape 5"/>
          <p:cNvSpPr>
            <a:spLocks noChangeArrowheads="1"/>
          </p:cNvSpPr>
          <p:nvPr/>
        </p:nvSpPr>
        <p:spPr bwMode="auto">
          <a:xfrm rot="18000000" flipV="1">
            <a:off x="998538" y="3624262"/>
            <a:ext cx="6191250" cy="720725"/>
          </a:xfrm>
          <a:prstGeom prst="notchedRightArrow">
            <a:avLst>
              <a:gd name="adj1" fmla="val 50000"/>
              <a:gd name="adj2" fmla="val 214758"/>
            </a:avLst>
          </a:prstGeom>
          <a:gradFill rotWithShape="1">
            <a:gsLst>
              <a:gs pos="0">
                <a:srgbClr val="FF9999"/>
              </a:gs>
              <a:gs pos="100000">
                <a:srgbClr val="FFFFCC"/>
              </a:gs>
            </a:gsLst>
            <a:lin ang="0" scaled="1"/>
          </a:gradFill>
          <a:ln w="9525">
            <a:solidFill>
              <a:schemeClr val="tx1"/>
            </a:solidFill>
            <a:miter lim="800000"/>
            <a:headEnd/>
            <a:tailEnd/>
          </a:ln>
        </p:spPr>
        <p:txBody>
          <a:bodyPr wrap="none" anchor="ctr"/>
          <a:lstStyle/>
          <a:p>
            <a:pPr fontAlgn="base">
              <a:spcBef>
                <a:spcPct val="0"/>
              </a:spcBef>
              <a:spcAft>
                <a:spcPct val="0"/>
              </a:spcAft>
            </a:pPr>
            <a:endParaRPr lang="ja-JP" altLang="en-US" smtClean="0">
              <a:solidFill>
                <a:srgbClr val="2E2E48"/>
              </a:solidFill>
            </a:endParaRPr>
          </a:p>
        </p:txBody>
      </p:sp>
      <p:sp>
        <p:nvSpPr>
          <p:cNvPr id="99331" name="スライド番号プレースホルダ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fld id="{4DDA5C2D-3E68-4CC3-B90C-2C0C8E077F70}" type="slidenum">
              <a:rPr kumimoji="0" lang="en-US" altLang="ja-JP" smtClean="0">
                <a:solidFill>
                  <a:srgbClr val="2E2E48"/>
                </a:solidFill>
              </a:rPr>
              <a:pPr eaLnBrk="1" hangingPunct="1"/>
              <a:t>2</a:t>
            </a:fld>
            <a:endParaRPr kumimoji="0" lang="en-US" altLang="ja-JP" smtClean="0">
              <a:solidFill>
                <a:srgbClr val="2E2E48"/>
              </a:solidFill>
            </a:endParaRPr>
          </a:p>
        </p:txBody>
      </p:sp>
      <p:cxnSp>
        <p:nvCxnSpPr>
          <p:cNvPr id="3" name="直線コネクタ 2"/>
          <p:cNvCxnSpPr/>
          <p:nvPr/>
        </p:nvCxnSpPr>
        <p:spPr>
          <a:xfrm>
            <a:off x="0" y="0"/>
            <a:ext cx="914400" cy="0"/>
          </a:xfrm>
          <a:prstGeom prst="line">
            <a:avLst/>
          </a:prstGeom>
          <a:ln w="0" cap="flat" cmpd="sng" algn="ctr">
            <a:solidFill>
              <a:srgbClr val="FB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99333" name="Rectangle 2"/>
          <p:cNvSpPr txBox="1">
            <a:spLocks noChangeArrowheads="1"/>
          </p:cNvSpPr>
          <p:nvPr/>
        </p:nvSpPr>
        <p:spPr bwMode="auto">
          <a:xfrm>
            <a:off x="0" y="0"/>
            <a:ext cx="91440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algn="ctr" eaLnBrk="1" fontAlgn="base" hangingPunct="1">
              <a:spcBef>
                <a:spcPct val="0"/>
              </a:spcBef>
              <a:spcAft>
                <a:spcPct val="0"/>
              </a:spcAft>
            </a:pPr>
            <a:r>
              <a:rPr lang="en-US" altLang="ja-JP" sz="3200" smtClean="0">
                <a:solidFill>
                  <a:srgbClr val="2E2E48"/>
                </a:solidFill>
              </a:rPr>
              <a:t>Evolution of photon source</a:t>
            </a:r>
            <a:r>
              <a:rPr lang="ja-JP" altLang="en-US" sz="3200" smtClean="0">
                <a:solidFill>
                  <a:srgbClr val="2E2E48"/>
                </a:solidFill>
              </a:rPr>
              <a:t>：</a:t>
            </a:r>
            <a:r>
              <a:rPr lang="en-US" altLang="ja-JP" sz="3200" smtClean="0">
                <a:solidFill>
                  <a:srgbClr val="2E2E48"/>
                </a:solidFill>
              </a:rPr>
              <a:t>X-ray source based on accelerator and laser</a:t>
            </a:r>
            <a:endParaRPr lang="ja-JP" altLang="en-US" sz="3200" smtClean="0">
              <a:solidFill>
                <a:srgbClr val="2E2E48"/>
              </a:solidFill>
            </a:endParaRPr>
          </a:p>
        </p:txBody>
      </p:sp>
      <p:pic>
        <p:nvPicPr>
          <p:cNvPr id="99334" name="Picture 4" descr="bunch-slic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590800"/>
            <a:ext cx="2760663" cy="68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9335" name="Text Box 6"/>
          <p:cNvSpPr txBox="1">
            <a:spLocks noChangeArrowheads="1"/>
          </p:cNvSpPr>
          <p:nvPr/>
        </p:nvSpPr>
        <p:spPr bwMode="auto">
          <a:xfrm>
            <a:off x="2395538" y="5902325"/>
            <a:ext cx="8715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fontAlgn="base" hangingPunct="1">
              <a:spcBef>
                <a:spcPct val="0"/>
              </a:spcBef>
              <a:spcAft>
                <a:spcPct val="0"/>
              </a:spcAft>
            </a:pPr>
            <a:r>
              <a:rPr lang="en-US" altLang="ja-JP" sz="2400" b="1" smtClean="0">
                <a:solidFill>
                  <a:srgbClr val="2E2E48"/>
                </a:solidFill>
                <a:latin typeface="Arial" pitchFamily="34" charset="0"/>
              </a:rPr>
              <a:t>1980</a:t>
            </a:r>
            <a:endParaRPr lang="ja-JP" altLang="en-US" sz="2400" b="1" smtClean="0">
              <a:solidFill>
                <a:srgbClr val="2E2E48"/>
              </a:solidFill>
              <a:latin typeface="Arial" pitchFamily="34" charset="0"/>
            </a:endParaRPr>
          </a:p>
        </p:txBody>
      </p:sp>
      <p:sp>
        <p:nvSpPr>
          <p:cNvPr id="99336" name="Text Box 7"/>
          <p:cNvSpPr txBox="1">
            <a:spLocks noChangeArrowheads="1"/>
          </p:cNvSpPr>
          <p:nvPr/>
        </p:nvSpPr>
        <p:spPr bwMode="auto">
          <a:xfrm>
            <a:off x="3338513" y="4344988"/>
            <a:ext cx="8715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fontAlgn="base" hangingPunct="1">
              <a:spcBef>
                <a:spcPct val="0"/>
              </a:spcBef>
              <a:spcAft>
                <a:spcPct val="0"/>
              </a:spcAft>
            </a:pPr>
            <a:r>
              <a:rPr lang="en-US" altLang="ja-JP" sz="2400" b="1" smtClean="0">
                <a:solidFill>
                  <a:srgbClr val="2E2E48"/>
                </a:solidFill>
                <a:latin typeface="Arial" pitchFamily="34" charset="0"/>
              </a:rPr>
              <a:t>1990</a:t>
            </a:r>
            <a:endParaRPr lang="ja-JP" altLang="en-US" sz="2400" b="1" smtClean="0">
              <a:solidFill>
                <a:srgbClr val="2E2E48"/>
              </a:solidFill>
              <a:latin typeface="Arial" pitchFamily="34" charset="0"/>
            </a:endParaRPr>
          </a:p>
        </p:txBody>
      </p:sp>
      <p:sp>
        <p:nvSpPr>
          <p:cNvPr id="99337" name="Text Box 8"/>
          <p:cNvSpPr txBox="1">
            <a:spLocks noChangeArrowheads="1"/>
          </p:cNvSpPr>
          <p:nvPr/>
        </p:nvSpPr>
        <p:spPr bwMode="auto">
          <a:xfrm>
            <a:off x="4203700" y="3016250"/>
            <a:ext cx="10318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fontAlgn="base" hangingPunct="1">
              <a:spcBef>
                <a:spcPct val="0"/>
              </a:spcBef>
              <a:spcAft>
                <a:spcPct val="0"/>
              </a:spcAft>
            </a:pPr>
            <a:r>
              <a:rPr lang="en-US" altLang="ja-JP" sz="2400" b="1" smtClean="0">
                <a:solidFill>
                  <a:srgbClr val="2E2E48"/>
                </a:solidFill>
                <a:latin typeface="Arial" pitchFamily="34" charset="0"/>
              </a:rPr>
              <a:t>2000</a:t>
            </a:r>
            <a:endParaRPr lang="ja-JP" altLang="en-US" sz="2400" b="1" smtClean="0">
              <a:solidFill>
                <a:srgbClr val="2E2E48"/>
              </a:solidFill>
              <a:latin typeface="Arial" pitchFamily="34" charset="0"/>
            </a:endParaRPr>
          </a:p>
        </p:txBody>
      </p:sp>
      <p:sp>
        <p:nvSpPr>
          <p:cNvPr id="4106" name="Text Box 9"/>
          <p:cNvSpPr txBox="1">
            <a:spLocks noChangeArrowheads="1"/>
          </p:cNvSpPr>
          <p:nvPr/>
        </p:nvSpPr>
        <p:spPr bwMode="auto">
          <a:xfrm>
            <a:off x="5053013" y="1439863"/>
            <a:ext cx="800100" cy="461962"/>
          </a:xfrm>
          <a:prstGeom prst="rect">
            <a:avLst/>
          </a:prstGeom>
          <a:noFill/>
          <a:ln>
            <a:noFill/>
          </a:ln>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fontAlgn="base" hangingPunct="1">
              <a:spcBef>
                <a:spcPct val="0"/>
              </a:spcBef>
              <a:spcAft>
                <a:spcPct val="0"/>
              </a:spcAft>
              <a:defRPr/>
            </a:pPr>
            <a:r>
              <a:rPr lang="en-US" altLang="ja-JP" sz="2400" b="1" dirty="0" smtClean="0">
                <a:solidFill>
                  <a:srgbClr val="2E2E48"/>
                </a:solidFill>
                <a:latin typeface="Times New Roman"/>
              </a:rPr>
              <a:t>2010</a:t>
            </a:r>
            <a:endParaRPr lang="ja-JP" altLang="en-US" sz="2400" b="1" dirty="0" smtClean="0">
              <a:solidFill>
                <a:srgbClr val="2E2E48"/>
              </a:solidFill>
              <a:latin typeface="Times New Roman"/>
            </a:endParaRPr>
          </a:p>
        </p:txBody>
      </p:sp>
      <p:sp>
        <p:nvSpPr>
          <p:cNvPr id="99339" name="Text Box 10"/>
          <p:cNvSpPr txBox="1">
            <a:spLocks noChangeArrowheads="1"/>
          </p:cNvSpPr>
          <p:nvPr/>
        </p:nvSpPr>
        <p:spPr bwMode="auto">
          <a:xfrm>
            <a:off x="0" y="5429250"/>
            <a:ext cx="3619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fontAlgn="base" hangingPunct="1">
              <a:spcBef>
                <a:spcPct val="0"/>
              </a:spcBef>
              <a:spcAft>
                <a:spcPct val="0"/>
              </a:spcAft>
            </a:pPr>
            <a:r>
              <a:rPr lang="en-US" altLang="ja-JP" b="1" smtClean="0">
                <a:solidFill>
                  <a:srgbClr val="FF0000"/>
                </a:solidFill>
              </a:rPr>
              <a:t>Second Generation Photon Factory</a:t>
            </a:r>
          </a:p>
        </p:txBody>
      </p:sp>
      <p:sp>
        <p:nvSpPr>
          <p:cNvPr id="99340" name="Text Box 11"/>
          <p:cNvSpPr txBox="1">
            <a:spLocks noChangeArrowheads="1"/>
          </p:cNvSpPr>
          <p:nvPr/>
        </p:nvSpPr>
        <p:spPr bwMode="auto">
          <a:xfrm>
            <a:off x="293688" y="3562350"/>
            <a:ext cx="3492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fontAlgn="base" hangingPunct="1">
              <a:spcBef>
                <a:spcPct val="0"/>
              </a:spcBef>
              <a:spcAft>
                <a:spcPct val="0"/>
              </a:spcAft>
            </a:pPr>
            <a:r>
              <a:rPr lang="en-US" altLang="ja-JP" b="1" smtClean="0">
                <a:solidFill>
                  <a:srgbClr val="FF0000"/>
                </a:solidFill>
              </a:rPr>
              <a:t>Third Generation Photon Factory</a:t>
            </a:r>
          </a:p>
        </p:txBody>
      </p:sp>
      <p:sp>
        <p:nvSpPr>
          <p:cNvPr id="99341" name="Line 12"/>
          <p:cNvSpPr>
            <a:spLocks noChangeShapeType="1"/>
          </p:cNvSpPr>
          <p:nvPr/>
        </p:nvSpPr>
        <p:spPr bwMode="auto">
          <a:xfrm>
            <a:off x="2451100" y="3886200"/>
            <a:ext cx="174625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srgbClr val="2E2E48"/>
              </a:solidFill>
            </a:endParaRPr>
          </a:p>
        </p:txBody>
      </p:sp>
      <p:sp>
        <p:nvSpPr>
          <p:cNvPr id="99342" name="Line 13"/>
          <p:cNvSpPr>
            <a:spLocks noChangeShapeType="1"/>
          </p:cNvSpPr>
          <p:nvPr/>
        </p:nvSpPr>
        <p:spPr bwMode="auto">
          <a:xfrm>
            <a:off x="4786313" y="1639888"/>
            <a:ext cx="34925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srgbClr val="2E2E48"/>
              </a:solidFill>
            </a:endParaRPr>
          </a:p>
        </p:txBody>
      </p:sp>
      <p:sp>
        <p:nvSpPr>
          <p:cNvPr id="99343" name="Line 14"/>
          <p:cNvSpPr>
            <a:spLocks noChangeShapeType="1"/>
          </p:cNvSpPr>
          <p:nvPr/>
        </p:nvSpPr>
        <p:spPr bwMode="auto">
          <a:xfrm>
            <a:off x="2362200" y="5756275"/>
            <a:ext cx="738188"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srgbClr val="2E2E48"/>
              </a:solidFill>
            </a:endParaRPr>
          </a:p>
        </p:txBody>
      </p:sp>
      <p:sp>
        <p:nvSpPr>
          <p:cNvPr id="10256" name="Text Box 15"/>
          <p:cNvSpPr txBox="1">
            <a:spLocks noChangeArrowheads="1"/>
          </p:cNvSpPr>
          <p:nvPr/>
        </p:nvSpPr>
        <p:spPr bwMode="auto">
          <a:xfrm>
            <a:off x="3286125" y="5214938"/>
            <a:ext cx="3608388" cy="369887"/>
          </a:xfrm>
          <a:prstGeom prst="rect">
            <a:avLst/>
          </a:prstGeom>
          <a:noFill/>
          <a:ln w="9525">
            <a:noFill/>
            <a:miter lim="800000"/>
            <a:headEnd/>
            <a:tailEnd/>
          </a:ln>
        </p:spPr>
        <p:txBody>
          <a:bodyPr wrap="none">
            <a:spAutoFit/>
          </a:bodyPr>
          <a:lstStyle/>
          <a:p>
            <a:pPr fontAlgn="base">
              <a:spcBef>
                <a:spcPct val="0"/>
              </a:spcBef>
              <a:spcAft>
                <a:spcPct val="0"/>
              </a:spcAft>
              <a:defRPr/>
            </a:pPr>
            <a:r>
              <a:rPr lang="en-US" altLang="ja-JP" b="1" dirty="0">
                <a:solidFill>
                  <a:srgbClr val="FF0000"/>
                </a:solidFill>
              </a:rPr>
              <a:t>Chirped Pulse Amplification(1985)</a:t>
            </a:r>
          </a:p>
        </p:txBody>
      </p:sp>
      <p:sp>
        <p:nvSpPr>
          <p:cNvPr id="99345" name="Text Box 16"/>
          <p:cNvSpPr txBox="1">
            <a:spLocks noChangeArrowheads="1"/>
          </p:cNvSpPr>
          <p:nvPr/>
        </p:nvSpPr>
        <p:spPr bwMode="auto">
          <a:xfrm>
            <a:off x="5016500" y="4344988"/>
            <a:ext cx="264636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fontAlgn="base" hangingPunct="1">
              <a:spcBef>
                <a:spcPct val="0"/>
              </a:spcBef>
              <a:spcAft>
                <a:spcPct val="0"/>
              </a:spcAft>
            </a:pPr>
            <a:r>
              <a:rPr lang="en-US" altLang="ja-JP" b="1" smtClean="0">
                <a:solidFill>
                  <a:srgbClr val="FF0000"/>
                </a:solidFill>
                <a:latin typeface="Arial" pitchFamily="34" charset="0"/>
              </a:rPr>
              <a:t>Higher harmonic wave</a:t>
            </a:r>
          </a:p>
          <a:p>
            <a:pPr eaLnBrk="1" fontAlgn="base" hangingPunct="1">
              <a:spcBef>
                <a:spcPct val="0"/>
              </a:spcBef>
              <a:spcAft>
                <a:spcPct val="0"/>
              </a:spcAft>
            </a:pPr>
            <a:r>
              <a:rPr lang="en-US" altLang="ja-JP" b="1" smtClean="0">
                <a:solidFill>
                  <a:srgbClr val="FF0000"/>
                </a:solidFill>
                <a:latin typeface="Arial" pitchFamily="34" charset="0"/>
              </a:rPr>
              <a:t>: Coherent soft-X-ray</a:t>
            </a:r>
          </a:p>
        </p:txBody>
      </p:sp>
      <p:sp>
        <p:nvSpPr>
          <p:cNvPr id="99346" name="Line 17"/>
          <p:cNvSpPr>
            <a:spLocks noChangeShapeType="1"/>
          </p:cNvSpPr>
          <p:nvPr/>
        </p:nvSpPr>
        <p:spPr bwMode="auto">
          <a:xfrm>
            <a:off x="4114800" y="4543425"/>
            <a:ext cx="928688"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srgbClr val="2E2E48"/>
              </a:solidFill>
            </a:endParaRPr>
          </a:p>
        </p:txBody>
      </p:sp>
      <p:sp>
        <p:nvSpPr>
          <p:cNvPr id="99347" name="Text Box 18"/>
          <p:cNvSpPr txBox="1">
            <a:spLocks noChangeArrowheads="1"/>
          </p:cNvSpPr>
          <p:nvPr/>
        </p:nvSpPr>
        <p:spPr bwMode="auto">
          <a:xfrm>
            <a:off x="4125913" y="4889500"/>
            <a:ext cx="2159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fontAlgn="base" hangingPunct="1">
              <a:spcBef>
                <a:spcPct val="0"/>
              </a:spcBef>
              <a:spcAft>
                <a:spcPct val="0"/>
              </a:spcAft>
            </a:pPr>
            <a:r>
              <a:rPr lang="en-US" altLang="ja-JP" smtClean="0">
                <a:solidFill>
                  <a:srgbClr val="2E2E48"/>
                </a:solidFill>
                <a:latin typeface="Arial" pitchFamily="34" charset="0"/>
              </a:rPr>
              <a:t>Femto-sec Science</a:t>
            </a:r>
            <a:endParaRPr lang="ja-JP" altLang="en-US" smtClean="0">
              <a:solidFill>
                <a:srgbClr val="2E2E48"/>
              </a:solidFill>
              <a:latin typeface="Arial" pitchFamily="34" charset="0"/>
            </a:endParaRPr>
          </a:p>
        </p:txBody>
      </p:sp>
      <p:sp>
        <p:nvSpPr>
          <p:cNvPr id="99348" name="Text Box 19"/>
          <p:cNvSpPr txBox="1">
            <a:spLocks noChangeArrowheads="1"/>
          </p:cNvSpPr>
          <p:nvPr/>
        </p:nvSpPr>
        <p:spPr bwMode="auto">
          <a:xfrm>
            <a:off x="5235575" y="2728913"/>
            <a:ext cx="19161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fontAlgn="base" hangingPunct="1">
              <a:spcBef>
                <a:spcPct val="0"/>
              </a:spcBef>
              <a:spcAft>
                <a:spcPct val="0"/>
              </a:spcAft>
            </a:pPr>
            <a:r>
              <a:rPr lang="en-US" altLang="ja-JP" smtClean="0">
                <a:solidFill>
                  <a:srgbClr val="2E2E48"/>
                </a:solidFill>
                <a:latin typeface="Arial" pitchFamily="34" charset="0"/>
              </a:rPr>
              <a:t>Ato-sec. Science</a:t>
            </a:r>
            <a:endParaRPr lang="ja-JP" altLang="en-US" smtClean="0">
              <a:solidFill>
                <a:srgbClr val="2E2E48"/>
              </a:solidFill>
              <a:latin typeface="Arial" pitchFamily="34" charset="0"/>
            </a:endParaRPr>
          </a:p>
        </p:txBody>
      </p:sp>
      <p:sp>
        <p:nvSpPr>
          <p:cNvPr id="99349" name="Text Box 20"/>
          <p:cNvSpPr txBox="1">
            <a:spLocks noChangeArrowheads="1"/>
          </p:cNvSpPr>
          <p:nvPr/>
        </p:nvSpPr>
        <p:spPr bwMode="auto">
          <a:xfrm>
            <a:off x="1881188" y="3932238"/>
            <a:ext cx="17018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fontAlgn="base" hangingPunct="1">
              <a:spcBef>
                <a:spcPct val="0"/>
              </a:spcBef>
              <a:spcAft>
                <a:spcPct val="0"/>
              </a:spcAft>
            </a:pPr>
            <a:r>
              <a:rPr lang="en-US" altLang="ja-JP" smtClean="0">
                <a:solidFill>
                  <a:srgbClr val="2E2E48"/>
                </a:solidFill>
                <a:latin typeface="Arial" pitchFamily="34" charset="0"/>
              </a:rPr>
              <a:t>XFEL proposal</a:t>
            </a:r>
          </a:p>
        </p:txBody>
      </p:sp>
      <p:sp>
        <p:nvSpPr>
          <p:cNvPr id="99350" name="Line 21"/>
          <p:cNvSpPr>
            <a:spLocks noChangeShapeType="1"/>
          </p:cNvSpPr>
          <p:nvPr/>
        </p:nvSpPr>
        <p:spPr bwMode="auto">
          <a:xfrm>
            <a:off x="3436938" y="4187825"/>
            <a:ext cx="365125"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srgbClr val="2E2E48"/>
              </a:solidFill>
            </a:endParaRPr>
          </a:p>
        </p:txBody>
      </p:sp>
      <p:sp>
        <p:nvSpPr>
          <p:cNvPr id="99351" name="Text Box 22"/>
          <p:cNvSpPr txBox="1">
            <a:spLocks noChangeArrowheads="1"/>
          </p:cNvSpPr>
          <p:nvPr/>
        </p:nvSpPr>
        <p:spPr bwMode="auto">
          <a:xfrm>
            <a:off x="2362200" y="3200400"/>
            <a:ext cx="15732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fontAlgn="base" hangingPunct="1">
              <a:spcBef>
                <a:spcPct val="0"/>
              </a:spcBef>
              <a:spcAft>
                <a:spcPct val="0"/>
              </a:spcAft>
            </a:pPr>
            <a:r>
              <a:rPr lang="en-US" altLang="ja-JP" smtClean="0">
                <a:solidFill>
                  <a:srgbClr val="2E2E48"/>
                </a:solidFill>
                <a:latin typeface="Arial" pitchFamily="34" charset="0"/>
              </a:rPr>
              <a:t>ERL proposal</a:t>
            </a:r>
          </a:p>
        </p:txBody>
      </p:sp>
      <p:sp>
        <p:nvSpPr>
          <p:cNvPr id="99352" name="Line 23"/>
          <p:cNvSpPr>
            <a:spLocks noChangeShapeType="1"/>
          </p:cNvSpPr>
          <p:nvPr/>
        </p:nvSpPr>
        <p:spPr bwMode="auto">
          <a:xfrm>
            <a:off x="3875088" y="3386138"/>
            <a:ext cx="403225"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srgbClr val="2E2E48"/>
              </a:solidFill>
            </a:endParaRPr>
          </a:p>
        </p:txBody>
      </p:sp>
      <p:sp>
        <p:nvSpPr>
          <p:cNvPr id="99353" name="Text Box 24"/>
          <p:cNvSpPr txBox="1">
            <a:spLocks noChangeArrowheads="1"/>
          </p:cNvSpPr>
          <p:nvPr/>
        </p:nvSpPr>
        <p:spPr bwMode="auto">
          <a:xfrm>
            <a:off x="704850" y="2876550"/>
            <a:ext cx="1390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fontAlgn="base" hangingPunct="1">
              <a:spcBef>
                <a:spcPct val="0"/>
              </a:spcBef>
              <a:spcAft>
                <a:spcPct val="0"/>
              </a:spcAft>
            </a:pPr>
            <a:r>
              <a:rPr lang="en-US" altLang="ja-JP" smtClean="0">
                <a:solidFill>
                  <a:srgbClr val="2E2E48"/>
                </a:solidFill>
                <a:latin typeface="Arial" pitchFamily="34" charset="0"/>
              </a:rPr>
              <a:t>Bunch Slice</a:t>
            </a:r>
          </a:p>
        </p:txBody>
      </p:sp>
      <p:sp>
        <p:nvSpPr>
          <p:cNvPr id="99354" name="Line 25"/>
          <p:cNvSpPr>
            <a:spLocks noChangeShapeType="1"/>
          </p:cNvSpPr>
          <p:nvPr/>
        </p:nvSpPr>
        <p:spPr bwMode="auto">
          <a:xfrm>
            <a:off x="2547938" y="3059113"/>
            <a:ext cx="1858962"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srgbClr val="2E2E48"/>
              </a:solidFill>
            </a:endParaRPr>
          </a:p>
        </p:txBody>
      </p:sp>
      <p:sp>
        <p:nvSpPr>
          <p:cNvPr id="99355" name="Text Box 26"/>
          <p:cNvSpPr txBox="1">
            <a:spLocks noChangeArrowheads="1"/>
          </p:cNvSpPr>
          <p:nvPr/>
        </p:nvSpPr>
        <p:spPr bwMode="auto">
          <a:xfrm>
            <a:off x="4656138" y="3886200"/>
            <a:ext cx="15700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fontAlgn="base" hangingPunct="1">
              <a:spcBef>
                <a:spcPct val="0"/>
              </a:spcBef>
              <a:spcAft>
                <a:spcPct val="0"/>
              </a:spcAft>
            </a:pPr>
            <a:r>
              <a:rPr lang="en-US" altLang="ja-JP" smtClean="0">
                <a:solidFill>
                  <a:srgbClr val="2E2E48"/>
                </a:solidFill>
                <a:latin typeface="Arial" pitchFamily="34" charset="0"/>
              </a:rPr>
              <a:t>Plasma X-ray</a:t>
            </a:r>
            <a:endParaRPr lang="ja-JP" altLang="en-US" smtClean="0">
              <a:solidFill>
                <a:srgbClr val="2E2E48"/>
              </a:solidFill>
              <a:latin typeface="Arial" pitchFamily="34" charset="0"/>
            </a:endParaRPr>
          </a:p>
        </p:txBody>
      </p:sp>
      <p:sp>
        <p:nvSpPr>
          <p:cNvPr id="99356" name="Text Box 27"/>
          <p:cNvSpPr txBox="1">
            <a:spLocks noChangeArrowheads="1"/>
          </p:cNvSpPr>
          <p:nvPr/>
        </p:nvSpPr>
        <p:spPr bwMode="auto">
          <a:xfrm>
            <a:off x="4733925" y="3503613"/>
            <a:ext cx="25574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fontAlgn="base" hangingPunct="1">
              <a:spcBef>
                <a:spcPct val="0"/>
              </a:spcBef>
              <a:spcAft>
                <a:spcPct val="0"/>
              </a:spcAft>
            </a:pPr>
            <a:r>
              <a:rPr lang="en-US" altLang="ja-JP" smtClean="0">
                <a:solidFill>
                  <a:srgbClr val="2E2E48"/>
                </a:solidFill>
                <a:latin typeface="Arial" pitchFamily="34" charset="0"/>
              </a:rPr>
              <a:t>Ultra-high field Science</a:t>
            </a:r>
            <a:endParaRPr lang="ja-JP" altLang="en-US" smtClean="0">
              <a:solidFill>
                <a:srgbClr val="2E2E48"/>
              </a:solidFill>
              <a:latin typeface="Arial" pitchFamily="34" charset="0"/>
            </a:endParaRPr>
          </a:p>
        </p:txBody>
      </p:sp>
      <p:pic>
        <p:nvPicPr>
          <p:cNvPr id="99357" name="Picture 2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92900" y="4938713"/>
            <a:ext cx="1941513" cy="146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9358" name="Picture 2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83450" y="1671638"/>
            <a:ext cx="1509713" cy="199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9359" name="Picture 30" descr="top0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525" y="4016375"/>
            <a:ext cx="2451100" cy="1119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9360" name="Oval 31"/>
          <p:cNvSpPr>
            <a:spLocks noChangeArrowheads="1"/>
          </p:cNvSpPr>
          <p:nvPr/>
        </p:nvSpPr>
        <p:spPr bwMode="auto">
          <a:xfrm>
            <a:off x="1331913" y="1558925"/>
            <a:ext cx="2433637" cy="1042988"/>
          </a:xfrm>
          <a:prstGeom prst="ellipse">
            <a:avLst/>
          </a:prstGeom>
          <a:solidFill>
            <a:srgbClr val="FFFFCC"/>
          </a:solidFill>
          <a:ln w="9525">
            <a:solidFill>
              <a:schemeClr val="tx1"/>
            </a:solidFill>
            <a:round/>
            <a:headEnd/>
            <a:tailEnd/>
          </a:ln>
        </p:spPr>
        <p:txBody>
          <a:bodyPr wrap="none" anchor="ctr"/>
          <a:lstStyle/>
          <a:p>
            <a:pPr algn="ctr" fontAlgn="base">
              <a:spcBef>
                <a:spcPct val="0"/>
              </a:spcBef>
              <a:spcAft>
                <a:spcPct val="0"/>
              </a:spcAft>
            </a:pPr>
            <a:r>
              <a:rPr lang="en-US" altLang="ja-JP" b="1" smtClean="0">
                <a:solidFill>
                  <a:srgbClr val="2E2E48"/>
                </a:solidFill>
                <a:latin typeface="Arial" pitchFamily="34" charset="0"/>
              </a:rPr>
              <a:t>Coherent</a:t>
            </a:r>
          </a:p>
          <a:p>
            <a:pPr algn="ctr" fontAlgn="base">
              <a:spcBef>
                <a:spcPct val="0"/>
              </a:spcBef>
              <a:spcAft>
                <a:spcPct val="0"/>
              </a:spcAft>
            </a:pPr>
            <a:r>
              <a:rPr lang="en-US" altLang="ja-JP" b="1" smtClean="0">
                <a:solidFill>
                  <a:srgbClr val="2E2E48"/>
                </a:solidFill>
                <a:latin typeface="Arial" pitchFamily="34" charset="0"/>
              </a:rPr>
              <a:t>Ultra-short Pulse,</a:t>
            </a:r>
          </a:p>
          <a:p>
            <a:pPr algn="ctr" fontAlgn="base">
              <a:spcBef>
                <a:spcPct val="0"/>
              </a:spcBef>
              <a:spcAft>
                <a:spcPct val="0"/>
              </a:spcAft>
            </a:pPr>
            <a:r>
              <a:rPr lang="en-US" altLang="ja-JP" b="1" smtClean="0">
                <a:solidFill>
                  <a:srgbClr val="2E2E48"/>
                </a:solidFill>
                <a:latin typeface="Arial" pitchFamily="34" charset="0"/>
              </a:rPr>
              <a:t>Compact X-ray source</a:t>
            </a:r>
          </a:p>
        </p:txBody>
      </p:sp>
      <p:sp>
        <p:nvSpPr>
          <p:cNvPr id="99361" name="Text Box 32"/>
          <p:cNvSpPr txBox="1">
            <a:spLocks noChangeArrowheads="1"/>
          </p:cNvSpPr>
          <p:nvPr/>
        </p:nvSpPr>
        <p:spPr bwMode="auto">
          <a:xfrm>
            <a:off x="30163" y="1183652"/>
            <a:ext cx="37020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fontAlgn="base" hangingPunct="1">
              <a:spcBef>
                <a:spcPct val="0"/>
              </a:spcBef>
              <a:spcAft>
                <a:spcPct val="0"/>
              </a:spcAft>
            </a:pPr>
            <a:r>
              <a:rPr lang="en-US" altLang="ja-JP" b="1" dirty="0" smtClean="0">
                <a:solidFill>
                  <a:srgbClr val="FF0000"/>
                </a:solidFill>
                <a:latin typeface="Arial" pitchFamily="34" charset="0"/>
              </a:rPr>
              <a:t>Next Generation Photon Source </a:t>
            </a:r>
          </a:p>
        </p:txBody>
      </p:sp>
      <p:sp>
        <p:nvSpPr>
          <p:cNvPr id="99362" name="Text Box 33"/>
          <p:cNvSpPr txBox="1">
            <a:spLocks noChangeArrowheads="1"/>
          </p:cNvSpPr>
          <p:nvPr/>
        </p:nvSpPr>
        <p:spPr bwMode="auto">
          <a:xfrm>
            <a:off x="3352800" y="1447800"/>
            <a:ext cx="147989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fontAlgn="base" hangingPunct="1">
              <a:spcBef>
                <a:spcPct val="0"/>
              </a:spcBef>
              <a:spcAft>
                <a:spcPct val="0"/>
              </a:spcAft>
            </a:pPr>
            <a:r>
              <a:rPr lang="en-US" altLang="ja-JP" b="1" dirty="0" smtClean="0">
                <a:solidFill>
                  <a:srgbClr val="2E2E48"/>
                </a:solidFill>
                <a:latin typeface="Arial" pitchFamily="34" charset="0"/>
              </a:rPr>
              <a:t>SLAC-XFEL</a:t>
            </a:r>
          </a:p>
        </p:txBody>
      </p:sp>
      <p:sp>
        <p:nvSpPr>
          <p:cNvPr id="99363" name="テキスト ボックス 34"/>
          <p:cNvSpPr txBox="1">
            <a:spLocks noChangeArrowheads="1"/>
          </p:cNvSpPr>
          <p:nvPr/>
        </p:nvSpPr>
        <p:spPr bwMode="auto">
          <a:xfrm>
            <a:off x="3654896" y="879257"/>
            <a:ext cx="301249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fontAlgn="base" hangingPunct="1">
              <a:spcBef>
                <a:spcPct val="0"/>
              </a:spcBef>
              <a:spcAft>
                <a:spcPct val="0"/>
              </a:spcAft>
            </a:pPr>
            <a:r>
              <a:rPr lang="en-US" altLang="ja-JP" b="1" dirty="0" smtClean="0">
                <a:solidFill>
                  <a:srgbClr val="2E2E48"/>
                </a:solidFill>
              </a:rPr>
              <a:t>DESY-XFEL</a:t>
            </a:r>
          </a:p>
          <a:p>
            <a:pPr eaLnBrk="1" fontAlgn="base" hangingPunct="1">
              <a:spcBef>
                <a:spcPct val="0"/>
              </a:spcBef>
              <a:spcAft>
                <a:spcPct val="0"/>
              </a:spcAft>
            </a:pPr>
            <a:r>
              <a:rPr lang="en-US" altLang="ja-JP" b="1" dirty="0" smtClean="0">
                <a:solidFill>
                  <a:srgbClr val="2E2E48"/>
                </a:solidFill>
              </a:rPr>
              <a:t>SPring8-XFEL,SCLA    2011</a:t>
            </a:r>
            <a:endParaRPr lang="ja-JP" altLang="en-US" b="1" dirty="0" smtClean="0">
              <a:solidFill>
                <a:srgbClr val="2E2E48"/>
              </a:solidFill>
            </a:endParaRPr>
          </a:p>
        </p:txBody>
      </p:sp>
      <p:sp>
        <p:nvSpPr>
          <p:cNvPr id="99364" name="テキスト ボックス 1"/>
          <p:cNvSpPr txBox="1">
            <a:spLocks noChangeArrowheads="1"/>
          </p:cNvSpPr>
          <p:nvPr/>
        </p:nvSpPr>
        <p:spPr bwMode="auto">
          <a:xfrm>
            <a:off x="6667387" y="695324"/>
            <a:ext cx="2576512"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fontAlgn="base" hangingPunct="1">
              <a:spcBef>
                <a:spcPct val="0"/>
              </a:spcBef>
              <a:spcAft>
                <a:spcPct val="0"/>
              </a:spcAft>
            </a:pPr>
            <a:r>
              <a:rPr lang="en-US" altLang="ja-JP" sz="2400" b="1" dirty="0" smtClean="0">
                <a:solidFill>
                  <a:srgbClr val="2E2E48"/>
                </a:solidFill>
              </a:rPr>
              <a:t>2011, ~</a:t>
            </a:r>
            <a:r>
              <a:rPr lang="en-US" altLang="ja-JP" sz="2400" b="1" dirty="0" err="1" smtClean="0">
                <a:solidFill>
                  <a:srgbClr val="2E2E48"/>
                </a:solidFill>
              </a:rPr>
              <a:t>mJ</a:t>
            </a:r>
            <a:r>
              <a:rPr lang="en-US" altLang="ja-JP" sz="2400" b="1" dirty="0" smtClean="0">
                <a:solidFill>
                  <a:srgbClr val="2E2E48"/>
                </a:solidFill>
              </a:rPr>
              <a:t> X-ray pulse is realized</a:t>
            </a:r>
            <a:endParaRPr lang="ja-JP" altLang="en-US" sz="2400" b="1" dirty="0" smtClean="0">
              <a:solidFill>
                <a:srgbClr val="2E2E48"/>
              </a:solidFill>
            </a:endParaRPr>
          </a:p>
        </p:txBody>
      </p:sp>
      <p:sp>
        <p:nvSpPr>
          <p:cNvPr id="37" name="Line 13"/>
          <p:cNvSpPr>
            <a:spLocks noChangeShapeType="1"/>
          </p:cNvSpPr>
          <p:nvPr/>
        </p:nvSpPr>
        <p:spPr bwMode="auto">
          <a:xfrm>
            <a:off x="5779434" y="1367008"/>
            <a:ext cx="34925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srgbClr val="2E2E48"/>
              </a:solidFill>
            </a:endParaRPr>
          </a:p>
        </p:txBody>
      </p:sp>
    </p:spTree>
    <p:extLst>
      <p:ext uri="{BB962C8B-B14F-4D97-AF65-F5344CB8AC3E}">
        <p14:creationId xmlns:p14="http://schemas.microsoft.com/office/powerpoint/2010/main" val="95308860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5"/>
          <p:cNvSpPr txBox="1">
            <a:spLocks noChangeArrowheads="1"/>
          </p:cNvSpPr>
          <p:nvPr/>
        </p:nvSpPr>
        <p:spPr bwMode="auto">
          <a:xfrm>
            <a:off x="250825" y="1087438"/>
            <a:ext cx="871800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kumimoji="1">
                <a:solidFill>
                  <a:schemeClr val="tx1"/>
                </a:solidFill>
                <a:latin typeface="Arial" charset="0"/>
                <a:ea typeface="ＭＳ Ｐゴシック" charset="-128"/>
              </a:defRPr>
            </a:lvl1pPr>
            <a:lvl2pPr marL="800100" indent="-342900">
              <a:defRPr kumimoji="1">
                <a:solidFill>
                  <a:schemeClr val="tx1"/>
                </a:solidFill>
                <a:latin typeface="Arial" charset="0"/>
                <a:ea typeface="ＭＳ Ｐゴシック" charset="-128"/>
              </a:defRPr>
            </a:lvl2pPr>
            <a:lvl3pPr marL="1257300" indent="-342900">
              <a:defRPr kumimoji="1">
                <a:solidFill>
                  <a:schemeClr val="tx1"/>
                </a:solidFill>
                <a:latin typeface="Arial" charset="0"/>
                <a:ea typeface="ＭＳ Ｐゴシック" charset="-128"/>
              </a:defRPr>
            </a:lvl3pPr>
            <a:lvl4pPr marL="1714500" indent="-342900">
              <a:defRPr kumimoji="1">
                <a:solidFill>
                  <a:schemeClr val="tx1"/>
                </a:solidFill>
                <a:latin typeface="Arial" charset="0"/>
                <a:ea typeface="ＭＳ Ｐゴシック" charset="-128"/>
              </a:defRPr>
            </a:lvl4pPr>
            <a:lvl5pPr marL="2171700" indent="-342900">
              <a:defRPr kumimoji="1">
                <a:solidFill>
                  <a:schemeClr val="tx1"/>
                </a:solidFill>
                <a:latin typeface="Arial" charset="0"/>
                <a:ea typeface="ＭＳ Ｐゴシック" charset="-128"/>
              </a:defRPr>
            </a:lvl5pPr>
            <a:lvl6pPr marL="2628900" indent="-342900" fontAlgn="base">
              <a:spcBef>
                <a:spcPct val="0"/>
              </a:spcBef>
              <a:spcAft>
                <a:spcPct val="0"/>
              </a:spcAft>
              <a:defRPr kumimoji="1">
                <a:solidFill>
                  <a:schemeClr val="tx1"/>
                </a:solidFill>
                <a:latin typeface="Arial" charset="0"/>
                <a:ea typeface="ＭＳ Ｐゴシック" charset="-128"/>
              </a:defRPr>
            </a:lvl6pPr>
            <a:lvl7pPr marL="3086100" indent="-342900" fontAlgn="base">
              <a:spcBef>
                <a:spcPct val="0"/>
              </a:spcBef>
              <a:spcAft>
                <a:spcPct val="0"/>
              </a:spcAft>
              <a:defRPr kumimoji="1">
                <a:solidFill>
                  <a:schemeClr val="tx1"/>
                </a:solidFill>
                <a:latin typeface="Arial" charset="0"/>
                <a:ea typeface="ＭＳ Ｐゴシック" charset="-128"/>
              </a:defRPr>
            </a:lvl7pPr>
            <a:lvl8pPr marL="3543300" indent="-342900" fontAlgn="base">
              <a:spcBef>
                <a:spcPct val="0"/>
              </a:spcBef>
              <a:spcAft>
                <a:spcPct val="0"/>
              </a:spcAft>
              <a:defRPr kumimoji="1">
                <a:solidFill>
                  <a:schemeClr val="tx1"/>
                </a:solidFill>
                <a:latin typeface="Arial" charset="0"/>
                <a:ea typeface="ＭＳ Ｐゴシック" charset="-128"/>
              </a:defRPr>
            </a:lvl8pPr>
            <a:lvl9pPr marL="4000500" indent="-342900" fontAlgn="base">
              <a:spcBef>
                <a:spcPct val="0"/>
              </a:spcBef>
              <a:spcAft>
                <a:spcPct val="0"/>
              </a:spcAft>
              <a:defRPr kumimoji="1">
                <a:solidFill>
                  <a:schemeClr val="tx1"/>
                </a:solidFill>
                <a:latin typeface="Arial" charset="0"/>
                <a:ea typeface="ＭＳ Ｐゴシック" charset="-128"/>
              </a:defRPr>
            </a:lvl9pPr>
          </a:lstStyle>
          <a:p>
            <a:pPr>
              <a:spcBef>
                <a:spcPct val="50000"/>
              </a:spcBef>
            </a:pPr>
            <a:r>
              <a:rPr lang="en-US" altLang="ja-JP" sz="2000" b="1" dirty="0" smtClean="0"/>
              <a:t>Timing Scan</a:t>
            </a:r>
          </a:p>
        </p:txBody>
      </p:sp>
      <p:graphicFrame>
        <p:nvGraphicFramePr>
          <p:cNvPr id="6" name="オブジェクト 5"/>
          <p:cNvGraphicFramePr>
            <a:graphicFrameLocks noChangeAspect="1"/>
          </p:cNvGraphicFramePr>
          <p:nvPr>
            <p:extLst>
              <p:ext uri="{D42A27DB-BD31-4B8C-83A1-F6EECF244321}">
                <p14:modId xmlns:p14="http://schemas.microsoft.com/office/powerpoint/2010/main" val="2919959386"/>
              </p:ext>
            </p:extLst>
          </p:nvPr>
        </p:nvGraphicFramePr>
        <p:xfrm>
          <a:off x="1547664" y="975689"/>
          <a:ext cx="6629400" cy="5461000"/>
        </p:xfrm>
        <a:graphic>
          <a:graphicData uri="http://schemas.openxmlformats.org/presentationml/2006/ole">
            <mc:AlternateContent xmlns:mc="http://schemas.openxmlformats.org/markup-compatibility/2006">
              <mc:Choice xmlns:v="urn:schemas-microsoft-com:vml" Requires="v">
                <p:oleObj spid="_x0000_s117763" name="KGPlot" r:id="rId3" imgW="6629400" imgH="5460840" progId="KGraph_Plot">
                  <p:embed/>
                </p:oleObj>
              </mc:Choice>
              <mc:Fallback>
                <p:oleObj name="KGPlot" r:id="rId3" imgW="6629400" imgH="5460840" progId="KGraph_Plot">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7664" y="975689"/>
                        <a:ext cx="6629400" cy="546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タイトル 1"/>
          <p:cNvSpPr txBox="1">
            <a:spLocks/>
          </p:cNvSpPr>
          <p:nvPr/>
        </p:nvSpPr>
        <p:spPr>
          <a:xfrm>
            <a:off x="457200" y="125760"/>
            <a:ext cx="8229600" cy="1143000"/>
          </a:xfrm>
          <a:prstGeom prst="rect">
            <a:avLst/>
          </a:prstGeom>
        </p:spPr>
        <p:txBody>
          <a:bodyPr/>
          <a:lstStyle>
            <a:lvl1pPr algn="ctr" rtl="0" eaLnBrk="1" fontAlgn="base" hangingPunct="1">
              <a:spcBef>
                <a:spcPct val="0"/>
              </a:spcBef>
              <a:spcAft>
                <a:spcPct val="0"/>
              </a:spcAft>
              <a:defRPr kumimoji="1" sz="4400">
                <a:solidFill>
                  <a:schemeClr val="tx2"/>
                </a:solidFill>
                <a:latin typeface="+mj-lt"/>
                <a:ea typeface="+mj-ea"/>
                <a:cs typeface="+mj-cs"/>
              </a:defRPr>
            </a:lvl1pPr>
            <a:lvl2pPr algn="ctr" rtl="0" eaLnBrk="1" fontAlgn="base" hangingPunct="1">
              <a:spcBef>
                <a:spcPct val="0"/>
              </a:spcBef>
              <a:spcAft>
                <a:spcPct val="0"/>
              </a:spcAft>
              <a:defRPr kumimoji="1" sz="4400">
                <a:solidFill>
                  <a:schemeClr val="tx2"/>
                </a:solidFill>
                <a:latin typeface="Arial" charset="0"/>
                <a:ea typeface="ＭＳ Ｐゴシック" charset="-128"/>
              </a:defRPr>
            </a:lvl2pPr>
            <a:lvl3pPr algn="ctr" rtl="0" eaLnBrk="1" fontAlgn="base" hangingPunct="1">
              <a:spcBef>
                <a:spcPct val="0"/>
              </a:spcBef>
              <a:spcAft>
                <a:spcPct val="0"/>
              </a:spcAft>
              <a:defRPr kumimoji="1" sz="4400">
                <a:solidFill>
                  <a:schemeClr val="tx2"/>
                </a:solidFill>
                <a:latin typeface="Arial" charset="0"/>
                <a:ea typeface="ＭＳ Ｐゴシック" charset="-128"/>
              </a:defRPr>
            </a:lvl3pPr>
            <a:lvl4pPr algn="ctr" rtl="0" eaLnBrk="1" fontAlgn="base" hangingPunct="1">
              <a:spcBef>
                <a:spcPct val="0"/>
              </a:spcBef>
              <a:spcAft>
                <a:spcPct val="0"/>
              </a:spcAft>
              <a:defRPr kumimoji="1" sz="4400">
                <a:solidFill>
                  <a:schemeClr val="tx2"/>
                </a:solidFill>
                <a:latin typeface="Arial" charset="0"/>
                <a:ea typeface="ＭＳ Ｐゴシック" charset="-128"/>
              </a:defRPr>
            </a:lvl4pPr>
            <a:lvl5pPr algn="ctr" rtl="0" eaLnBrk="1" fontAlgn="base" hangingPunct="1">
              <a:spcBef>
                <a:spcPct val="0"/>
              </a:spcBef>
              <a:spcAft>
                <a:spcPct val="0"/>
              </a:spcAft>
              <a:defRPr kumimoji="1" sz="4400">
                <a:solidFill>
                  <a:schemeClr val="tx2"/>
                </a:solidFill>
                <a:latin typeface="Arial" charset="0"/>
                <a:ea typeface="ＭＳ Ｐゴシック" charset="-128"/>
              </a:defRPr>
            </a:lvl5pPr>
            <a:lvl6pPr marL="457200" algn="ctr" rtl="0" eaLnBrk="1" fontAlgn="base" hangingPunct="1">
              <a:spcBef>
                <a:spcPct val="0"/>
              </a:spcBef>
              <a:spcAft>
                <a:spcPct val="0"/>
              </a:spcAft>
              <a:defRPr kumimoji="1" sz="4400">
                <a:solidFill>
                  <a:schemeClr val="tx2"/>
                </a:solidFill>
                <a:latin typeface="Arial" charset="0"/>
                <a:ea typeface="ＭＳ Ｐゴシック" charset="-128"/>
              </a:defRPr>
            </a:lvl6pPr>
            <a:lvl7pPr marL="914400" algn="ctr" rtl="0" eaLnBrk="1" fontAlgn="base" hangingPunct="1">
              <a:spcBef>
                <a:spcPct val="0"/>
              </a:spcBef>
              <a:spcAft>
                <a:spcPct val="0"/>
              </a:spcAft>
              <a:defRPr kumimoji="1" sz="4400">
                <a:solidFill>
                  <a:schemeClr val="tx2"/>
                </a:solidFill>
                <a:latin typeface="Arial" charset="0"/>
                <a:ea typeface="ＭＳ Ｐゴシック" charset="-128"/>
              </a:defRPr>
            </a:lvl7pPr>
            <a:lvl8pPr marL="1371600" algn="ctr" rtl="0" eaLnBrk="1" fontAlgn="base" hangingPunct="1">
              <a:spcBef>
                <a:spcPct val="0"/>
              </a:spcBef>
              <a:spcAft>
                <a:spcPct val="0"/>
              </a:spcAft>
              <a:defRPr kumimoji="1" sz="4400">
                <a:solidFill>
                  <a:schemeClr val="tx2"/>
                </a:solidFill>
                <a:latin typeface="Arial" charset="0"/>
                <a:ea typeface="ＭＳ Ｐゴシック" charset="-128"/>
              </a:defRPr>
            </a:lvl8pPr>
            <a:lvl9pPr marL="1828800" algn="ctr" rtl="0" eaLnBrk="1" fontAlgn="base" hangingPunct="1">
              <a:spcBef>
                <a:spcPct val="0"/>
              </a:spcBef>
              <a:spcAft>
                <a:spcPct val="0"/>
              </a:spcAft>
              <a:defRPr kumimoji="1" sz="4400">
                <a:solidFill>
                  <a:schemeClr val="tx2"/>
                </a:solidFill>
                <a:latin typeface="Arial" charset="0"/>
                <a:ea typeface="ＭＳ Ｐゴシック" charset="-128"/>
              </a:defRPr>
            </a:lvl9pPr>
          </a:lstStyle>
          <a:p>
            <a:r>
              <a:rPr lang="en-US" altLang="ja-JP" sz="3600" kern="0" dirty="0" smtClean="0">
                <a:solidFill>
                  <a:schemeClr val="bg1"/>
                </a:solidFill>
              </a:rPr>
              <a:t>Timing search</a:t>
            </a:r>
            <a:endParaRPr lang="ja-JP" altLang="en-US" sz="3600" kern="0" dirty="0">
              <a:solidFill>
                <a:schemeClr val="bg1"/>
              </a:solidFill>
            </a:endParaRPr>
          </a:p>
        </p:txBody>
      </p:sp>
    </p:spTree>
    <p:extLst>
      <p:ext uri="{BB962C8B-B14F-4D97-AF65-F5344CB8AC3E}">
        <p14:creationId xmlns:p14="http://schemas.microsoft.com/office/powerpoint/2010/main" val="195696342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5"/>
          <p:cNvSpPr txBox="1">
            <a:spLocks noChangeArrowheads="1"/>
          </p:cNvSpPr>
          <p:nvPr/>
        </p:nvSpPr>
        <p:spPr bwMode="auto">
          <a:xfrm>
            <a:off x="250825" y="1087438"/>
            <a:ext cx="8718004" cy="861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kumimoji="1">
                <a:solidFill>
                  <a:schemeClr val="tx1"/>
                </a:solidFill>
                <a:latin typeface="Arial" charset="0"/>
                <a:ea typeface="ＭＳ Ｐゴシック" charset="-128"/>
              </a:defRPr>
            </a:lvl1pPr>
            <a:lvl2pPr marL="800100" indent="-342900">
              <a:defRPr kumimoji="1">
                <a:solidFill>
                  <a:schemeClr val="tx1"/>
                </a:solidFill>
                <a:latin typeface="Arial" charset="0"/>
                <a:ea typeface="ＭＳ Ｐゴシック" charset="-128"/>
              </a:defRPr>
            </a:lvl2pPr>
            <a:lvl3pPr marL="1257300" indent="-342900">
              <a:defRPr kumimoji="1">
                <a:solidFill>
                  <a:schemeClr val="tx1"/>
                </a:solidFill>
                <a:latin typeface="Arial" charset="0"/>
                <a:ea typeface="ＭＳ Ｐゴシック" charset="-128"/>
              </a:defRPr>
            </a:lvl3pPr>
            <a:lvl4pPr marL="1714500" indent="-342900">
              <a:defRPr kumimoji="1">
                <a:solidFill>
                  <a:schemeClr val="tx1"/>
                </a:solidFill>
                <a:latin typeface="Arial" charset="0"/>
                <a:ea typeface="ＭＳ Ｐゴシック" charset="-128"/>
              </a:defRPr>
            </a:lvl4pPr>
            <a:lvl5pPr marL="2171700" indent="-342900">
              <a:defRPr kumimoji="1">
                <a:solidFill>
                  <a:schemeClr val="tx1"/>
                </a:solidFill>
                <a:latin typeface="Arial" charset="0"/>
                <a:ea typeface="ＭＳ Ｐゴシック" charset="-128"/>
              </a:defRPr>
            </a:lvl5pPr>
            <a:lvl6pPr marL="2628900" indent="-342900" fontAlgn="base">
              <a:spcBef>
                <a:spcPct val="0"/>
              </a:spcBef>
              <a:spcAft>
                <a:spcPct val="0"/>
              </a:spcAft>
              <a:defRPr kumimoji="1">
                <a:solidFill>
                  <a:schemeClr val="tx1"/>
                </a:solidFill>
                <a:latin typeface="Arial" charset="0"/>
                <a:ea typeface="ＭＳ Ｐゴシック" charset="-128"/>
              </a:defRPr>
            </a:lvl6pPr>
            <a:lvl7pPr marL="3086100" indent="-342900" fontAlgn="base">
              <a:spcBef>
                <a:spcPct val="0"/>
              </a:spcBef>
              <a:spcAft>
                <a:spcPct val="0"/>
              </a:spcAft>
              <a:defRPr kumimoji="1">
                <a:solidFill>
                  <a:schemeClr val="tx1"/>
                </a:solidFill>
                <a:latin typeface="Arial" charset="0"/>
                <a:ea typeface="ＭＳ Ｐゴシック" charset="-128"/>
              </a:defRPr>
            </a:lvl7pPr>
            <a:lvl8pPr marL="3543300" indent="-342900" fontAlgn="base">
              <a:spcBef>
                <a:spcPct val="0"/>
              </a:spcBef>
              <a:spcAft>
                <a:spcPct val="0"/>
              </a:spcAft>
              <a:defRPr kumimoji="1">
                <a:solidFill>
                  <a:schemeClr val="tx1"/>
                </a:solidFill>
                <a:latin typeface="Arial" charset="0"/>
                <a:ea typeface="ＭＳ Ｐゴシック" charset="-128"/>
              </a:defRPr>
            </a:lvl8pPr>
            <a:lvl9pPr marL="4000500" indent="-342900" fontAlgn="base">
              <a:spcBef>
                <a:spcPct val="0"/>
              </a:spcBef>
              <a:spcAft>
                <a:spcPct val="0"/>
              </a:spcAft>
              <a:defRPr kumimoji="1">
                <a:solidFill>
                  <a:schemeClr val="tx1"/>
                </a:solidFill>
                <a:latin typeface="Arial" charset="0"/>
                <a:ea typeface="ＭＳ Ｐゴシック" charset="-128"/>
              </a:defRPr>
            </a:lvl9pPr>
          </a:lstStyle>
          <a:p>
            <a:pPr>
              <a:spcBef>
                <a:spcPct val="50000"/>
              </a:spcBef>
            </a:pPr>
            <a:r>
              <a:rPr lang="en-US" altLang="ja-JP" sz="2000" b="1" dirty="0" smtClean="0"/>
              <a:t>Position Scan</a:t>
            </a:r>
          </a:p>
          <a:p>
            <a:pPr>
              <a:spcBef>
                <a:spcPct val="50000"/>
              </a:spcBef>
            </a:pPr>
            <a:r>
              <a:rPr lang="en-US" altLang="ja-JP" sz="2000" b="1" dirty="0" smtClean="0"/>
              <a:t>Horizontal</a:t>
            </a:r>
            <a:r>
              <a:rPr lang="ja-JP" altLang="en-US" sz="2000" b="1" dirty="0" smtClean="0"/>
              <a:t>　　　　　　　　　　　　　　　　　　</a:t>
            </a:r>
            <a:r>
              <a:rPr lang="en-US" altLang="ja-JP" sz="2000" b="1" dirty="0" smtClean="0"/>
              <a:t>Vertical</a:t>
            </a:r>
          </a:p>
        </p:txBody>
      </p:sp>
      <p:graphicFrame>
        <p:nvGraphicFramePr>
          <p:cNvPr id="6" name="オブジェクト 5"/>
          <p:cNvGraphicFramePr>
            <a:graphicFrameLocks noChangeAspect="1"/>
          </p:cNvGraphicFramePr>
          <p:nvPr>
            <p:extLst>
              <p:ext uri="{D42A27DB-BD31-4B8C-83A1-F6EECF244321}">
                <p14:modId xmlns:p14="http://schemas.microsoft.com/office/powerpoint/2010/main" val="3597809649"/>
              </p:ext>
            </p:extLst>
          </p:nvPr>
        </p:nvGraphicFramePr>
        <p:xfrm>
          <a:off x="4567659" y="1844824"/>
          <a:ext cx="4468837" cy="3672769"/>
        </p:xfrm>
        <a:graphic>
          <a:graphicData uri="http://schemas.openxmlformats.org/presentationml/2006/ole">
            <mc:AlternateContent xmlns:mc="http://schemas.openxmlformats.org/markup-compatibility/2006">
              <mc:Choice xmlns:v="urn:schemas-microsoft-com:vml" Requires="v">
                <p:oleObj spid="_x0000_s118788" name="KGPlot" r:id="rId3" imgW="6273720" imgH="5155920" progId="KGraph_Plot">
                  <p:embed/>
                </p:oleObj>
              </mc:Choice>
              <mc:Fallback>
                <p:oleObj name="KGPlot" r:id="rId3" imgW="6273720" imgH="5155920" progId="KGraph_Plot">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67659" y="1844824"/>
                        <a:ext cx="4468837" cy="367276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オブジェクト 6"/>
          <p:cNvGraphicFramePr>
            <a:graphicFrameLocks noChangeAspect="1"/>
          </p:cNvGraphicFramePr>
          <p:nvPr>
            <p:extLst>
              <p:ext uri="{D42A27DB-BD31-4B8C-83A1-F6EECF244321}">
                <p14:modId xmlns:p14="http://schemas.microsoft.com/office/powerpoint/2010/main" val="1397889354"/>
              </p:ext>
            </p:extLst>
          </p:nvPr>
        </p:nvGraphicFramePr>
        <p:xfrm>
          <a:off x="35496" y="1988839"/>
          <a:ext cx="4495976" cy="3500891"/>
        </p:xfrm>
        <a:graphic>
          <a:graphicData uri="http://schemas.openxmlformats.org/presentationml/2006/ole">
            <mc:AlternateContent xmlns:mc="http://schemas.openxmlformats.org/markup-compatibility/2006">
              <mc:Choice xmlns:v="urn:schemas-microsoft-com:vml" Requires="v">
                <p:oleObj spid="_x0000_s118789" name="KGPlot" r:id="rId5" imgW="6311880" imgH="4914720" progId="KGraph_Plot">
                  <p:embed/>
                </p:oleObj>
              </mc:Choice>
              <mc:Fallback>
                <p:oleObj name="KGPlot" r:id="rId5" imgW="6311880" imgH="4914720" progId="KGraph_Plot">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496" y="1988839"/>
                        <a:ext cx="4495976" cy="350089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タイトル 1"/>
          <p:cNvSpPr txBox="1">
            <a:spLocks/>
          </p:cNvSpPr>
          <p:nvPr/>
        </p:nvSpPr>
        <p:spPr>
          <a:xfrm>
            <a:off x="457200" y="125760"/>
            <a:ext cx="8229600" cy="1143000"/>
          </a:xfrm>
          <a:prstGeom prst="rect">
            <a:avLst/>
          </a:prstGeom>
        </p:spPr>
        <p:txBody>
          <a:bodyPr/>
          <a:lstStyle>
            <a:lvl1pPr algn="ctr" rtl="0" eaLnBrk="1" fontAlgn="base" hangingPunct="1">
              <a:spcBef>
                <a:spcPct val="0"/>
              </a:spcBef>
              <a:spcAft>
                <a:spcPct val="0"/>
              </a:spcAft>
              <a:defRPr kumimoji="1" sz="4400">
                <a:solidFill>
                  <a:schemeClr val="tx2"/>
                </a:solidFill>
                <a:latin typeface="+mj-lt"/>
                <a:ea typeface="+mj-ea"/>
                <a:cs typeface="+mj-cs"/>
              </a:defRPr>
            </a:lvl1pPr>
            <a:lvl2pPr algn="ctr" rtl="0" eaLnBrk="1" fontAlgn="base" hangingPunct="1">
              <a:spcBef>
                <a:spcPct val="0"/>
              </a:spcBef>
              <a:spcAft>
                <a:spcPct val="0"/>
              </a:spcAft>
              <a:defRPr kumimoji="1" sz="4400">
                <a:solidFill>
                  <a:schemeClr val="tx2"/>
                </a:solidFill>
                <a:latin typeface="Arial" charset="0"/>
                <a:ea typeface="ＭＳ Ｐゴシック" charset="-128"/>
              </a:defRPr>
            </a:lvl2pPr>
            <a:lvl3pPr algn="ctr" rtl="0" eaLnBrk="1" fontAlgn="base" hangingPunct="1">
              <a:spcBef>
                <a:spcPct val="0"/>
              </a:spcBef>
              <a:spcAft>
                <a:spcPct val="0"/>
              </a:spcAft>
              <a:defRPr kumimoji="1" sz="4400">
                <a:solidFill>
                  <a:schemeClr val="tx2"/>
                </a:solidFill>
                <a:latin typeface="Arial" charset="0"/>
                <a:ea typeface="ＭＳ Ｐゴシック" charset="-128"/>
              </a:defRPr>
            </a:lvl3pPr>
            <a:lvl4pPr algn="ctr" rtl="0" eaLnBrk="1" fontAlgn="base" hangingPunct="1">
              <a:spcBef>
                <a:spcPct val="0"/>
              </a:spcBef>
              <a:spcAft>
                <a:spcPct val="0"/>
              </a:spcAft>
              <a:defRPr kumimoji="1" sz="4400">
                <a:solidFill>
                  <a:schemeClr val="tx2"/>
                </a:solidFill>
                <a:latin typeface="Arial" charset="0"/>
                <a:ea typeface="ＭＳ Ｐゴシック" charset="-128"/>
              </a:defRPr>
            </a:lvl4pPr>
            <a:lvl5pPr algn="ctr" rtl="0" eaLnBrk="1" fontAlgn="base" hangingPunct="1">
              <a:spcBef>
                <a:spcPct val="0"/>
              </a:spcBef>
              <a:spcAft>
                <a:spcPct val="0"/>
              </a:spcAft>
              <a:defRPr kumimoji="1" sz="4400">
                <a:solidFill>
                  <a:schemeClr val="tx2"/>
                </a:solidFill>
                <a:latin typeface="Arial" charset="0"/>
                <a:ea typeface="ＭＳ Ｐゴシック" charset="-128"/>
              </a:defRPr>
            </a:lvl5pPr>
            <a:lvl6pPr marL="457200" algn="ctr" rtl="0" eaLnBrk="1" fontAlgn="base" hangingPunct="1">
              <a:spcBef>
                <a:spcPct val="0"/>
              </a:spcBef>
              <a:spcAft>
                <a:spcPct val="0"/>
              </a:spcAft>
              <a:defRPr kumimoji="1" sz="4400">
                <a:solidFill>
                  <a:schemeClr val="tx2"/>
                </a:solidFill>
                <a:latin typeface="Arial" charset="0"/>
                <a:ea typeface="ＭＳ Ｐゴシック" charset="-128"/>
              </a:defRPr>
            </a:lvl6pPr>
            <a:lvl7pPr marL="914400" algn="ctr" rtl="0" eaLnBrk="1" fontAlgn="base" hangingPunct="1">
              <a:spcBef>
                <a:spcPct val="0"/>
              </a:spcBef>
              <a:spcAft>
                <a:spcPct val="0"/>
              </a:spcAft>
              <a:defRPr kumimoji="1" sz="4400">
                <a:solidFill>
                  <a:schemeClr val="tx2"/>
                </a:solidFill>
                <a:latin typeface="Arial" charset="0"/>
                <a:ea typeface="ＭＳ Ｐゴシック" charset="-128"/>
              </a:defRPr>
            </a:lvl7pPr>
            <a:lvl8pPr marL="1371600" algn="ctr" rtl="0" eaLnBrk="1" fontAlgn="base" hangingPunct="1">
              <a:spcBef>
                <a:spcPct val="0"/>
              </a:spcBef>
              <a:spcAft>
                <a:spcPct val="0"/>
              </a:spcAft>
              <a:defRPr kumimoji="1" sz="4400">
                <a:solidFill>
                  <a:schemeClr val="tx2"/>
                </a:solidFill>
                <a:latin typeface="Arial" charset="0"/>
                <a:ea typeface="ＭＳ Ｐゴシック" charset="-128"/>
              </a:defRPr>
            </a:lvl8pPr>
            <a:lvl9pPr marL="1828800" algn="ctr" rtl="0" eaLnBrk="1" fontAlgn="base" hangingPunct="1">
              <a:spcBef>
                <a:spcPct val="0"/>
              </a:spcBef>
              <a:spcAft>
                <a:spcPct val="0"/>
              </a:spcAft>
              <a:defRPr kumimoji="1" sz="4400">
                <a:solidFill>
                  <a:schemeClr val="tx2"/>
                </a:solidFill>
                <a:latin typeface="Arial" charset="0"/>
                <a:ea typeface="ＭＳ Ｐゴシック" charset="-128"/>
              </a:defRPr>
            </a:lvl9pPr>
          </a:lstStyle>
          <a:p>
            <a:r>
              <a:rPr lang="en-US" altLang="ja-JP" sz="3600" kern="0" dirty="0" smtClean="0">
                <a:solidFill>
                  <a:schemeClr val="bg1"/>
                </a:solidFill>
              </a:rPr>
              <a:t>Position search</a:t>
            </a:r>
            <a:endParaRPr lang="ja-JP" altLang="en-US" sz="3600" kern="0" dirty="0">
              <a:solidFill>
                <a:schemeClr val="bg1"/>
              </a:solidFill>
            </a:endParaRPr>
          </a:p>
        </p:txBody>
      </p:sp>
    </p:spTree>
    <p:extLst>
      <p:ext uri="{BB962C8B-B14F-4D97-AF65-F5344CB8AC3E}">
        <p14:creationId xmlns:p14="http://schemas.microsoft.com/office/powerpoint/2010/main" val="355654965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5"/>
          <p:cNvSpPr txBox="1">
            <a:spLocks noChangeArrowheads="1"/>
          </p:cNvSpPr>
          <p:nvPr/>
        </p:nvSpPr>
        <p:spPr bwMode="auto">
          <a:xfrm>
            <a:off x="250825" y="1087438"/>
            <a:ext cx="871800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kumimoji="1">
                <a:solidFill>
                  <a:schemeClr val="tx1"/>
                </a:solidFill>
                <a:latin typeface="Arial" charset="0"/>
                <a:ea typeface="ＭＳ Ｐゴシック" charset="-128"/>
              </a:defRPr>
            </a:lvl1pPr>
            <a:lvl2pPr marL="800100" indent="-342900">
              <a:defRPr kumimoji="1">
                <a:solidFill>
                  <a:schemeClr val="tx1"/>
                </a:solidFill>
                <a:latin typeface="Arial" charset="0"/>
                <a:ea typeface="ＭＳ Ｐゴシック" charset="-128"/>
              </a:defRPr>
            </a:lvl2pPr>
            <a:lvl3pPr marL="1257300" indent="-342900">
              <a:defRPr kumimoji="1">
                <a:solidFill>
                  <a:schemeClr val="tx1"/>
                </a:solidFill>
                <a:latin typeface="Arial" charset="0"/>
                <a:ea typeface="ＭＳ Ｐゴシック" charset="-128"/>
              </a:defRPr>
            </a:lvl3pPr>
            <a:lvl4pPr marL="1714500" indent="-342900">
              <a:defRPr kumimoji="1">
                <a:solidFill>
                  <a:schemeClr val="tx1"/>
                </a:solidFill>
                <a:latin typeface="Arial" charset="0"/>
                <a:ea typeface="ＭＳ Ｐゴシック" charset="-128"/>
              </a:defRPr>
            </a:lvl4pPr>
            <a:lvl5pPr marL="2171700" indent="-342900">
              <a:defRPr kumimoji="1">
                <a:solidFill>
                  <a:schemeClr val="tx1"/>
                </a:solidFill>
                <a:latin typeface="Arial" charset="0"/>
                <a:ea typeface="ＭＳ Ｐゴシック" charset="-128"/>
              </a:defRPr>
            </a:lvl5pPr>
            <a:lvl6pPr marL="2628900" indent="-342900" fontAlgn="base">
              <a:spcBef>
                <a:spcPct val="0"/>
              </a:spcBef>
              <a:spcAft>
                <a:spcPct val="0"/>
              </a:spcAft>
              <a:defRPr kumimoji="1">
                <a:solidFill>
                  <a:schemeClr val="tx1"/>
                </a:solidFill>
                <a:latin typeface="Arial" charset="0"/>
                <a:ea typeface="ＭＳ Ｐゴシック" charset="-128"/>
              </a:defRPr>
            </a:lvl6pPr>
            <a:lvl7pPr marL="3086100" indent="-342900" fontAlgn="base">
              <a:spcBef>
                <a:spcPct val="0"/>
              </a:spcBef>
              <a:spcAft>
                <a:spcPct val="0"/>
              </a:spcAft>
              <a:defRPr kumimoji="1">
                <a:solidFill>
                  <a:schemeClr val="tx1"/>
                </a:solidFill>
                <a:latin typeface="Arial" charset="0"/>
                <a:ea typeface="ＭＳ Ｐゴシック" charset="-128"/>
              </a:defRPr>
            </a:lvl7pPr>
            <a:lvl8pPr marL="3543300" indent="-342900" fontAlgn="base">
              <a:spcBef>
                <a:spcPct val="0"/>
              </a:spcBef>
              <a:spcAft>
                <a:spcPct val="0"/>
              </a:spcAft>
              <a:defRPr kumimoji="1">
                <a:solidFill>
                  <a:schemeClr val="tx1"/>
                </a:solidFill>
                <a:latin typeface="Arial" charset="0"/>
                <a:ea typeface="ＭＳ Ｐゴシック" charset="-128"/>
              </a:defRPr>
            </a:lvl8pPr>
            <a:lvl9pPr marL="4000500" indent="-342900" fontAlgn="base">
              <a:spcBef>
                <a:spcPct val="0"/>
              </a:spcBef>
              <a:spcAft>
                <a:spcPct val="0"/>
              </a:spcAft>
              <a:defRPr kumimoji="1">
                <a:solidFill>
                  <a:schemeClr val="tx1"/>
                </a:solidFill>
                <a:latin typeface="Arial" charset="0"/>
                <a:ea typeface="ＭＳ Ｐゴシック" charset="-128"/>
              </a:defRPr>
            </a:lvl9pPr>
          </a:lstStyle>
          <a:p>
            <a:pPr>
              <a:spcBef>
                <a:spcPct val="50000"/>
              </a:spcBef>
            </a:pPr>
            <a:r>
              <a:rPr lang="en-US" altLang="ja-JP" sz="2000" b="1" dirty="0" smtClean="0"/>
              <a:t>Intensity</a:t>
            </a:r>
          </a:p>
        </p:txBody>
      </p:sp>
      <p:graphicFrame>
        <p:nvGraphicFramePr>
          <p:cNvPr id="6" name="オブジェクト 5"/>
          <p:cNvGraphicFramePr>
            <a:graphicFrameLocks noChangeAspect="1"/>
          </p:cNvGraphicFramePr>
          <p:nvPr>
            <p:extLst>
              <p:ext uri="{D42A27DB-BD31-4B8C-83A1-F6EECF244321}">
                <p14:modId xmlns:p14="http://schemas.microsoft.com/office/powerpoint/2010/main" val="2820454119"/>
              </p:ext>
            </p:extLst>
          </p:nvPr>
        </p:nvGraphicFramePr>
        <p:xfrm>
          <a:off x="1536700" y="1340768"/>
          <a:ext cx="6070600" cy="4914900"/>
        </p:xfrm>
        <a:graphic>
          <a:graphicData uri="http://schemas.openxmlformats.org/presentationml/2006/ole">
            <mc:AlternateContent xmlns:mc="http://schemas.openxmlformats.org/markup-compatibility/2006">
              <mc:Choice xmlns:v="urn:schemas-microsoft-com:vml" Requires="v">
                <p:oleObj spid="_x0000_s119811" name="KGPlot" r:id="rId3" imgW="6070320" imgH="4914720" progId="KGraph_Plot">
                  <p:embed/>
                </p:oleObj>
              </mc:Choice>
              <mc:Fallback>
                <p:oleObj name="KGPlot" r:id="rId3" imgW="6070320" imgH="4914720" progId="KGraph_Plot">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36700" y="1340768"/>
                        <a:ext cx="6070600" cy="4914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タイトル 1"/>
          <p:cNvSpPr txBox="1">
            <a:spLocks/>
          </p:cNvSpPr>
          <p:nvPr/>
        </p:nvSpPr>
        <p:spPr>
          <a:xfrm>
            <a:off x="457200" y="125760"/>
            <a:ext cx="8229600" cy="1143000"/>
          </a:xfrm>
          <a:prstGeom prst="rect">
            <a:avLst/>
          </a:prstGeom>
        </p:spPr>
        <p:txBody>
          <a:bodyPr/>
          <a:lstStyle>
            <a:lvl1pPr algn="ctr" rtl="0" eaLnBrk="1" fontAlgn="base" hangingPunct="1">
              <a:spcBef>
                <a:spcPct val="0"/>
              </a:spcBef>
              <a:spcAft>
                <a:spcPct val="0"/>
              </a:spcAft>
              <a:defRPr kumimoji="1" sz="4400">
                <a:solidFill>
                  <a:schemeClr val="tx2"/>
                </a:solidFill>
                <a:latin typeface="+mj-lt"/>
                <a:ea typeface="+mj-ea"/>
                <a:cs typeface="+mj-cs"/>
              </a:defRPr>
            </a:lvl1pPr>
            <a:lvl2pPr algn="ctr" rtl="0" eaLnBrk="1" fontAlgn="base" hangingPunct="1">
              <a:spcBef>
                <a:spcPct val="0"/>
              </a:spcBef>
              <a:spcAft>
                <a:spcPct val="0"/>
              </a:spcAft>
              <a:defRPr kumimoji="1" sz="4400">
                <a:solidFill>
                  <a:schemeClr val="tx2"/>
                </a:solidFill>
                <a:latin typeface="Arial" charset="0"/>
                <a:ea typeface="ＭＳ Ｐゴシック" charset="-128"/>
              </a:defRPr>
            </a:lvl2pPr>
            <a:lvl3pPr algn="ctr" rtl="0" eaLnBrk="1" fontAlgn="base" hangingPunct="1">
              <a:spcBef>
                <a:spcPct val="0"/>
              </a:spcBef>
              <a:spcAft>
                <a:spcPct val="0"/>
              </a:spcAft>
              <a:defRPr kumimoji="1" sz="4400">
                <a:solidFill>
                  <a:schemeClr val="tx2"/>
                </a:solidFill>
                <a:latin typeface="Arial" charset="0"/>
                <a:ea typeface="ＭＳ Ｐゴシック" charset="-128"/>
              </a:defRPr>
            </a:lvl3pPr>
            <a:lvl4pPr algn="ctr" rtl="0" eaLnBrk="1" fontAlgn="base" hangingPunct="1">
              <a:spcBef>
                <a:spcPct val="0"/>
              </a:spcBef>
              <a:spcAft>
                <a:spcPct val="0"/>
              </a:spcAft>
              <a:defRPr kumimoji="1" sz="4400">
                <a:solidFill>
                  <a:schemeClr val="tx2"/>
                </a:solidFill>
                <a:latin typeface="Arial" charset="0"/>
                <a:ea typeface="ＭＳ Ｐゴシック" charset="-128"/>
              </a:defRPr>
            </a:lvl4pPr>
            <a:lvl5pPr algn="ctr" rtl="0" eaLnBrk="1" fontAlgn="base" hangingPunct="1">
              <a:spcBef>
                <a:spcPct val="0"/>
              </a:spcBef>
              <a:spcAft>
                <a:spcPct val="0"/>
              </a:spcAft>
              <a:defRPr kumimoji="1" sz="4400">
                <a:solidFill>
                  <a:schemeClr val="tx2"/>
                </a:solidFill>
                <a:latin typeface="Arial" charset="0"/>
                <a:ea typeface="ＭＳ Ｐゴシック" charset="-128"/>
              </a:defRPr>
            </a:lvl5pPr>
            <a:lvl6pPr marL="457200" algn="ctr" rtl="0" eaLnBrk="1" fontAlgn="base" hangingPunct="1">
              <a:spcBef>
                <a:spcPct val="0"/>
              </a:spcBef>
              <a:spcAft>
                <a:spcPct val="0"/>
              </a:spcAft>
              <a:defRPr kumimoji="1" sz="4400">
                <a:solidFill>
                  <a:schemeClr val="tx2"/>
                </a:solidFill>
                <a:latin typeface="Arial" charset="0"/>
                <a:ea typeface="ＭＳ Ｐゴシック" charset="-128"/>
              </a:defRPr>
            </a:lvl6pPr>
            <a:lvl7pPr marL="914400" algn="ctr" rtl="0" eaLnBrk="1" fontAlgn="base" hangingPunct="1">
              <a:spcBef>
                <a:spcPct val="0"/>
              </a:spcBef>
              <a:spcAft>
                <a:spcPct val="0"/>
              </a:spcAft>
              <a:defRPr kumimoji="1" sz="4400">
                <a:solidFill>
                  <a:schemeClr val="tx2"/>
                </a:solidFill>
                <a:latin typeface="Arial" charset="0"/>
                <a:ea typeface="ＭＳ Ｐゴシック" charset="-128"/>
              </a:defRPr>
            </a:lvl7pPr>
            <a:lvl8pPr marL="1371600" algn="ctr" rtl="0" eaLnBrk="1" fontAlgn="base" hangingPunct="1">
              <a:spcBef>
                <a:spcPct val="0"/>
              </a:spcBef>
              <a:spcAft>
                <a:spcPct val="0"/>
              </a:spcAft>
              <a:defRPr kumimoji="1" sz="4400">
                <a:solidFill>
                  <a:schemeClr val="tx2"/>
                </a:solidFill>
                <a:latin typeface="Arial" charset="0"/>
                <a:ea typeface="ＭＳ Ｐゴシック" charset="-128"/>
              </a:defRPr>
            </a:lvl8pPr>
            <a:lvl9pPr marL="1828800" algn="ctr" rtl="0" eaLnBrk="1" fontAlgn="base" hangingPunct="1">
              <a:spcBef>
                <a:spcPct val="0"/>
              </a:spcBef>
              <a:spcAft>
                <a:spcPct val="0"/>
              </a:spcAft>
              <a:defRPr kumimoji="1" sz="4400">
                <a:solidFill>
                  <a:schemeClr val="tx2"/>
                </a:solidFill>
                <a:latin typeface="Arial" charset="0"/>
                <a:ea typeface="ＭＳ Ｐゴシック" charset="-128"/>
              </a:defRPr>
            </a:lvl9pPr>
          </a:lstStyle>
          <a:p>
            <a:r>
              <a:rPr lang="en-US" altLang="ja-JP" sz="3600" kern="0" dirty="0" smtClean="0">
                <a:solidFill>
                  <a:schemeClr val="bg1"/>
                </a:solidFill>
              </a:rPr>
              <a:t>Intensity dependence</a:t>
            </a:r>
            <a:endParaRPr lang="ja-JP" altLang="en-US" sz="3600" kern="0" dirty="0">
              <a:solidFill>
                <a:schemeClr val="bg1"/>
              </a:solidFill>
            </a:endParaRPr>
          </a:p>
        </p:txBody>
      </p:sp>
    </p:spTree>
    <p:extLst>
      <p:ext uri="{BB962C8B-B14F-4D97-AF65-F5344CB8AC3E}">
        <p14:creationId xmlns:p14="http://schemas.microsoft.com/office/powerpoint/2010/main" val="98399214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Documents and Settings\kazu\デスクトップ\2013X-rayImage\Han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26193" y="3284984"/>
            <a:ext cx="2489945" cy="357301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3" descr="C:\Documents and Settings\kazu\デスクトップ\2013X-rayImage\pepper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90637" y="1988840"/>
            <a:ext cx="3617867" cy="482453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C:\Documents and Settings\kazu\デスクトップ\2013X-rayImage\hone.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9283" y="1916833"/>
            <a:ext cx="2368952" cy="3888431"/>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8" name="タイトル 1"/>
          <p:cNvSpPr txBox="1">
            <a:spLocks/>
          </p:cNvSpPr>
          <p:nvPr/>
        </p:nvSpPr>
        <p:spPr>
          <a:xfrm>
            <a:off x="457200" y="125760"/>
            <a:ext cx="8229600" cy="1143000"/>
          </a:xfrm>
          <a:prstGeom prst="rect">
            <a:avLst/>
          </a:prstGeom>
        </p:spPr>
        <p:txBody>
          <a:bodyPr/>
          <a:lstStyle>
            <a:lvl1pPr algn="ctr" rtl="0" eaLnBrk="1" fontAlgn="base" hangingPunct="1">
              <a:spcBef>
                <a:spcPct val="0"/>
              </a:spcBef>
              <a:spcAft>
                <a:spcPct val="0"/>
              </a:spcAft>
              <a:defRPr kumimoji="1" sz="4400">
                <a:solidFill>
                  <a:schemeClr val="tx2"/>
                </a:solidFill>
                <a:latin typeface="+mj-lt"/>
                <a:ea typeface="+mj-ea"/>
                <a:cs typeface="+mj-cs"/>
              </a:defRPr>
            </a:lvl1pPr>
            <a:lvl2pPr algn="ctr" rtl="0" eaLnBrk="1" fontAlgn="base" hangingPunct="1">
              <a:spcBef>
                <a:spcPct val="0"/>
              </a:spcBef>
              <a:spcAft>
                <a:spcPct val="0"/>
              </a:spcAft>
              <a:defRPr kumimoji="1" sz="4400">
                <a:solidFill>
                  <a:schemeClr val="tx2"/>
                </a:solidFill>
                <a:latin typeface="Arial" charset="0"/>
                <a:ea typeface="ＭＳ Ｐゴシック" charset="-128"/>
              </a:defRPr>
            </a:lvl2pPr>
            <a:lvl3pPr algn="ctr" rtl="0" eaLnBrk="1" fontAlgn="base" hangingPunct="1">
              <a:spcBef>
                <a:spcPct val="0"/>
              </a:spcBef>
              <a:spcAft>
                <a:spcPct val="0"/>
              </a:spcAft>
              <a:defRPr kumimoji="1" sz="4400">
                <a:solidFill>
                  <a:schemeClr val="tx2"/>
                </a:solidFill>
                <a:latin typeface="Arial" charset="0"/>
                <a:ea typeface="ＭＳ Ｐゴシック" charset="-128"/>
              </a:defRPr>
            </a:lvl3pPr>
            <a:lvl4pPr algn="ctr" rtl="0" eaLnBrk="1" fontAlgn="base" hangingPunct="1">
              <a:spcBef>
                <a:spcPct val="0"/>
              </a:spcBef>
              <a:spcAft>
                <a:spcPct val="0"/>
              </a:spcAft>
              <a:defRPr kumimoji="1" sz="4400">
                <a:solidFill>
                  <a:schemeClr val="tx2"/>
                </a:solidFill>
                <a:latin typeface="Arial" charset="0"/>
                <a:ea typeface="ＭＳ Ｐゴシック" charset="-128"/>
              </a:defRPr>
            </a:lvl4pPr>
            <a:lvl5pPr algn="ctr" rtl="0" eaLnBrk="1" fontAlgn="base" hangingPunct="1">
              <a:spcBef>
                <a:spcPct val="0"/>
              </a:spcBef>
              <a:spcAft>
                <a:spcPct val="0"/>
              </a:spcAft>
              <a:defRPr kumimoji="1" sz="4400">
                <a:solidFill>
                  <a:schemeClr val="tx2"/>
                </a:solidFill>
                <a:latin typeface="Arial" charset="0"/>
                <a:ea typeface="ＭＳ Ｐゴシック" charset="-128"/>
              </a:defRPr>
            </a:lvl5pPr>
            <a:lvl6pPr marL="457200" algn="ctr" rtl="0" eaLnBrk="1" fontAlgn="base" hangingPunct="1">
              <a:spcBef>
                <a:spcPct val="0"/>
              </a:spcBef>
              <a:spcAft>
                <a:spcPct val="0"/>
              </a:spcAft>
              <a:defRPr kumimoji="1" sz="4400">
                <a:solidFill>
                  <a:schemeClr val="tx2"/>
                </a:solidFill>
                <a:latin typeface="Arial" charset="0"/>
                <a:ea typeface="ＭＳ Ｐゴシック" charset="-128"/>
              </a:defRPr>
            </a:lvl6pPr>
            <a:lvl7pPr marL="914400" algn="ctr" rtl="0" eaLnBrk="1" fontAlgn="base" hangingPunct="1">
              <a:spcBef>
                <a:spcPct val="0"/>
              </a:spcBef>
              <a:spcAft>
                <a:spcPct val="0"/>
              </a:spcAft>
              <a:defRPr kumimoji="1" sz="4400">
                <a:solidFill>
                  <a:schemeClr val="tx2"/>
                </a:solidFill>
                <a:latin typeface="Arial" charset="0"/>
                <a:ea typeface="ＭＳ Ｐゴシック" charset="-128"/>
              </a:defRPr>
            </a:lvl7pPr>
            <a:lvl8pPr marL="1371600" algn="ctr" rtl="0" eaLnBrk="1" fontAlgn="base" hangingPunct="1">
              <a:spcBef>
                <a:spcPct val="0"/>
              </a:spcBef>
              <a:spcAft>
                <a:spcPct val="0"/>
              </a:spcAft>
              <a:defRPr kumimoji="1" sz="4400">
                <a:solidFill>
                  <a:schemeClr val="tx2"/>
                </a:solidFill>
                <a:latin typeface="Arial" charset="0"/>
                <a:ea typeface="ＭＳ Ｐゴシック" charset="-128"/>
              </a:defRPr>
            </a:lvl8pPr>
            <a:lvl9pPr marL="1828800" algn="ctr" rtl="0" eaLnBrk="1" fontAlgn="base" hangingPunct="1">
              <a:spcBef>
                <a:spcPct val="0"/>
              </a:spcBef>
              <a:spcAft>
                <a:spcPct val="0"/>
              </a:spcAft>
              <a:defRPr kumimoji="1" sz="4400">
                <a:solidFill>
                  <a:schemeClr val="tx2"/>
                </a:solidFill>
                <a:latin typeface="Arial" charset="0"/>
                <a:ea typeface="ＭＳ Ｐゴシック" charset="-128"/>
              </a:defRPr>
            </a:lvl9pPr>
          </a:lstStyle>
          <a:p>
            <a:r>
              <a:rPr lang="en-US" altLang="ja-JP" sz="3600" kern="0" dirty="0" smtClean="0">
                <a:solidFill>
                  <a:schemeClr val="bg1"/>
                </a:solidFill>
              </a:rPr>
              <a:t>X-ray image by MCP</a:t>
            </a:r>
            <a:endParaRPr lang="ja-JP" altLang="en-US" sz="3600" kern="0" dirty="0">
              <a:solidFill>
                <a:schemeClr val="bg1"/>
              </a:solidFill>
            </a:endParaRPr>
          </a:p>
        </p:txBody>
      </p:sp>
      <p:sp>
        <p:nvSpPr>
          <p:cNvPr id="9" name="Text Box 5"/>
          <p:cNvSpPr txBox="1">
            <a:spLocks noChangeArrowheads="1"/>
          </p:cNvSpPr>
          <p:nvPr/>
        </p:nvSpPr>
        <p:spPr bwMode="auto">
          <a:xfrm>
            <a:off x="250825" y="1087438"/>
            <a:ext cx="8718004" cy="2246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kumimoji="1">
                <a:solidFill>
                  <a:schemeClr val="tx1"/>
                </a:solidFill>
                <a:latin typeface="Arial" charset="0"/>
                <a:ea typeface="ＭＳ Ｐゴシック" charset="-128"/>
              </a:defRPr>
            </a:lvl1pPr>
            <a:lvl2pPr marL="800100" indent="-342900">
              <a:defRPr kumimoji="1">
                <a:solidFill>
                  <a:schemeClr val="tx1"/>
                </a:solidFill>
                <a:latin typeface="Arial" charset="0"/>
                <a:ea typeface="ＭＳ Ｐゴシック" charset="-128"/>
              </a:defRPr>
            </a:lvl2pPr>
            <a:lvl3pPr marL="1257300" indent="-342900">
              <a:defRPr kumimoji="1">
                <a:solidFill>
                  <a:schemeClr val="tx1"/>
                </a:solidFill>
                <a:latin typeface="Arial" charset="0"/>
                <a:ea typeface="ＭＳ Ｐゴシック" charset="-128"/>
              </a:defRPr>
            </a:lvl3pPr>
            <a:lvl4pPr marL="1714500" indent="-342900">
              <a:defRPr kumimoji="1">
                <a:solidFill>
                  <a:schemeClr val="tx1"/>
                </a:solidFill>
                <a:latin typeface="Arial" charset="0"/>
                <a:ea typeface="ＭＳ Ｐゴシック" charset="-128"/>
              </a:defRPr>
            </a:lvl4pPr>
            <a:lvl5pPr marL="2171700" indent="-342900">
              <a:defRPr kumimoji="1">
                <a:solidFill>
                  <a:schemeClr val="tx1"/>
                </a:solidFill>
                <a:latin typeface="Arial" charset="0"/>
                <a:ea typeface="ＭＳ Ｐゴシック" charset="-128"/>
              </a:defRPr>
            </a:lvl5pPr>
            <a:lvl6pPr marL="2628900" indent="-342900" fontAlgn="base">
              <a:spcBef>
                <a:spcPct val="0"/>
              </a:spcBef>
              <a:spcAft>
                <a:spcPct val="0"/>
              </a:spcAft>
              <a:defRPr kumimoji="1">
                <a:solidFill>
                  <a:schemeClr val="tx1"/>
                </a:solidFill>
                <a:latin typeface="Arial" charset="0"/>
                <a:ea typeface="ＭＳ Ｐゴシック" charset="-128"/>
              </a:defRPr>
            </a:lvl6pPr>
            <a:lvl7pPr marL="3086100" indent="-342900" fontAlgn="base">
              <a:spcBef>
                <a:spcPct val="0"/>
              </a:spcBef>
              <a:spcAft>
                <a:spcPct val="0"/>
              </a:spcAft>
              <a:defRPr kumimoji="1">
                <a:solidFill>
                  <a:schemeClr val="tx1"/>
                </a:solidFill>
                <a:latin typeface="Arial" charset="0"/>
                <a:ea typeface="ＭＳ Ｐゴシック" charset="-128"/>
              </a:defRPr>
            </a:lvl7pPr>
            <a:lvl8pPr marL="3543300" indent="-342900" fontAlgn="base">
              <a:spcBef>
                <a:spcPct val="0"/>
              </a:spcBef>
              <a:spcAft>
                <a:spcPct val="0"/>
              </a:spcAft>
              <a:defRPr kumimoji="1">
                <a:solidFill>
                  <a:schemeClr val="tx1"/>
                </a:solidFill>
                <a:latin typeface="Arial" charset="0"/>
                <a:ea typeface="ＭＳ Ｐゴシック" charset="-128"/>
              </a:defRPr>
            </a:lvl8pPr>
            <a:lvl9pPr marL="4000500" indent="-342900" fontAlgn="base">
              <a:spcBef>
                <a:spcPct val="0"/>
              </a:spcBef>
              <a:spcAft>
                <a:spcPct val="0"/>
              </a:spcAft>
              <a:defRPr kumimoji="1">
                <a:solidFill>
                  <a:schemeClr val="tx1"/>
                </a:solidFill>
                <a:latin typeface="Arial" charset="0"/>
                <a:ea typeface="ＭＳ Ｐゴシック" charset="-128"/>
              </a:defRPr>
            </a:lvl9pPr>
          </a:lstStyle>
          <a:p>
            <a:pPr>
              <a:spcBef>
                <a:spcPct val="50000"/>
              </a:spcBef>
            </a:pPr>
            <a:r>
              <a:rPr lang="en-US" altLang="ja-JP" sz="2000" b="1" dirty="0" smtClean="0"/>
              <a:t>Imaging test by 9keV LCS X-ray</a:t>
            </a:r>
          </a:p>
          <a:p>
            <a:pPr>
              <a:spcBef>
                <a:spcPct val="50000"/>
              </a:spcBef>
            </a:pPr>
            <a:r>
              <a:rPr lang="en-US" altLang="ja-JP" sz="2000" b="1" dirty="0" smtClean="0"/>
              <a:t>Fish backbone                                                            Chile pepper</a:t>
            </a:r>
          </a:p>
          <a:p>
            <a:pPr>
              <a:spcBef>
                <a:spcPct val="50000"/>
              </a:spcBef>
            </a:pPr>
            <a:endParaRPr lang="en-US" altLang="ja-JP" sz="2000" b="1" dirty="0"/>
          </a:p>
          <a:p>
            <a:pPr>
              <a:spcBef>
                <a:spcPct val="50000"/>
              </a:spcBef>
            </a:pPr>
            <a:endParaRPr lang="en-US" altLang="ja-JP" sz="2000" b="1" dirty="0" smtClean="0"/>
          </a:p>
          <a:p>
            <a:pPr>
              <a:spcBef>
                <a:spcPct val="50000"/>
              </a:spcBef>
            </a:pPr>
            <a:r>
              <a:rPr lang="en-US" altLang="ja-JP" sz="2000" b="1" dirty="0"/>
              <a:t> </a:t>
            </a:r>
            <a:r>
              <a:rPr lang="en-US" altLang="ja-JP" sz="2000" b="1" dirty="0" smtClean="0"/>
              <a:t>                                        Small flower</a:t>
            </a:r>
            <a:endParaRPr lang="en-US" altLang="ja-JP" sz="2000" b="1" dirty="0"/>
          </a:p>
        </p:txBody>
      </p:sp>
    </p:spTree>
    <p:extLst>
      <p:ext uri="{BB962C8B-B14F-4D97-AF65-F5344CB8AC3E}">
        <p14:creationId xmlns:p14="http://schemas.microsoft.com/office/powerpoint/2010/main" val="378987857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Documents and Settings\kazu\デスクトップ\XImgaingPhoto\IMG_009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2234" y="2382571"/>
            <a:ext cx="4329766" cy="3247205"/>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7" name="Picture 3" descr="C:\Documents and Settings\kazu\デスクトップ\peanut.t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005037">
            <a:off x="1703789" y="2650205"/>
            <a:ext cx="825983" cy="679142"/>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5" name="タイトル 1"/>
          <p:cNvSpPr txBox="1">
            <a:spLocks/>
          </p:cNvSpPr>
          <p:nvPr/>
        </p:nvSpPr>
        <p:spPr>
          <a:xfrm>
            <a:off x="457200" y="125760"/>
            <a:ext cx="8229600" cy="1143000"/>
          </a:xfrm>
          <a:prstGeom prst="rect">
            <a:avLst/>
          </a:prstGeom>
        </p:spPr>
        <p:txBody>
          <a:bodyPr/>
          <a:lstStyle>
            <a:lvl1pPr algn="ctr" rtl="0" eaLnBrk="1" fontAlgn="base" hangingPunct="1">
              <a:spcBef>
                <a:spcPct val="0"/>
              </a:spcBef>
              <a:spcAft>
                <a:spcPct val="0"/>
              </a:spcAft>
              <a:defRPr kumimoji="1" sz="4400">
                <a:solidFill>
                  <a:schemeClr val="tx2"/>
                </a:solidFill>
                <a:latin typeface="+mj-lt"/>
                <a:ea typeface="+mj-ea"/>
                <a:cs typeface="+mj-cs"/>
              </a:defRPr>
            </a:lvl1pPr>
            <a:lvl2pPr algn="ctr" rtl="0" eaLnBrk="1" fontAlgn="base" hangingPunct="1">
              <a:spcBef>
                <a:spcPct val="0"/>
              </a:spcBef>
              <a:spcAft>
                <a:spcPct val="0"/>
              </a:spcAft>
              <a:defRPr kumimoji="1" sz="4400">
                <a:solidFill>
                  <a:schemeClr val="tx2"/>
                </a:solidFill>
                <a:latin typeface="Arial" charset="0"/>
                <a:ea typeface="ＭＳ Ｐゴシック" charset="-128"/>
              </a:defRPr>
            </a:lvl2pPr>
            <a:lvl3pPr algn="ctr" rtl="0" eaLnBrk="1" fontAlgn="base" hangingPunct="1">
              <a:spcBef>
                <a:spcPct val="0"/>
              </a:spcBef>
              <a:spcAft>
                <a:spcPct val="0"/>
              </a:spcAft>
              <a:defRPr kumimoji="1" sz="4400">
                <a:solidFill>
                  <a:schemeClr val="tx2"/>
                </a:solidFill>
                <a:latin typeface="Arial" charset="0"/>
                <a:ea typeface="ＭＳ Ｐゴシック" charset="-128"/>
              </a:defRPr>
            </a:lvl3pPr>
            <a:lvl4pPr algn="ctr" rtl="0" eaLnBrk="1" fontAlgn="base" hangingPunct="1">
              <a:spcBef>
                <a:spcPct val="0"/>
              </a:spcBef>
              <a:spcAft>
                <a:spcPct val="0"/>
              </a:spcAft>
              <a:defRPr kumimoji="1" sz="4400">
                <a:solidFill>
                  <a:schemeClr val="tx2"/>
                </a:solidFill>
                <a:latin typeface="Arial" charset="0"/>
                <a:ea typeface="ＭＳ Ｐゴシック" charset="-128"/>
              </a:defRPr>
            </a:lvl4pPr>
            <a:lvl5pPr algn="ctr" rtl="0" eaLnBrk="1" fontAlgn="base" hangingPunct="1">
              <a:spcBef>
                <a:spcPct val="0"/>
              </a:spcBef>
              <a:spcAft>
                <a:spcPct val="0"/>
              </a:spcAft>
              <a:defRPr kumimoji="1" sz="4400">
                <a:solidFill>
                  <a:schemeClr val="tx2"/>
                </a:solidFill>
                <a:latin typeface="Arial" charset="0"/>
                <a:ea typeface="ＭＳ Ｐゴシック" charset="-128"/>
              </a:defRPr>
            </a:lvl5pPr>
            <a:lvl6pPr marL="457200" algn="ctr" rtl="0" eaLnBrk="1" fontAlgn="base" hangingPunct="1">
              <a:spcBef>
                <a:spcPct val="0"/>
              </a:spcBef>
              <a:spcAft>
                <a:spcPct val="0"/>
              </a:spcAft>
              <a:defRPr kumimoji="1" sz="4400">
                <a:solidFill>
                  <a:schemeClr val="tx2"/>
                </a:solidFill>
                <a:latin typeface="Arial" charset="0"/>
                <a:ea typeface="ＭＳ Ｐゴシック" charset="-128"/>
              </a:defRPr>
            </a:lvl6pPr>
            <a:lvl7pPr marL="914400" algn="ctr" rtl="0" eaLnBrk="1" fontAlgn="base" hangingPunct="1">
              <a:spcBef>
                <a:spcPct val="0"/>
              </a:spcBef>
              <a:spcAft>
                <a:spcPct val="0"/>
              </a:spcAft>
              <a:defRPr kumimoji="1" sz="4400">
                <a:solidFill>
                  <a:schemeClr val="tx2"/>
                </a:solidFill>
                <a:latin typeface="Arial" charset="0"/>
                <a:ea typeface="ＭＳ Ｐゴシック" charset="-128"/>
              </a:defRPr>
            </a:lvl7pPr>
            <a:lvl8pPr marL="1371600" algn="ctr" rtl="0" eaLnBrk="1" fontAlgn="base" hangingPunct="1">
              <a:spcBef>
                <a:spcPct val="0"/>
              </a:spcBef>
              <a:spcAft>
                <a:spcPct val="0"/>
              </a:spcAft>
              <a:defRPr kumimoji="1" sz="4400">
                <a:solidFill>
                  <a:schemeClr val="tx2"/>
                </a:solidFill>
                <a:latin typeface="Arial" charset="0"/>
                <a:ea typeface="ＭＳ Ｐゴシック" charset="-128"/>
              </a:defRPr>
            </a:lvl8pPr>
            <a:lvl9pPr marL="1828800" algn="ctr" rtl="0" eaLnBrk="1" fontAlgn="base" hangingPunct="1">
              <a:spcBef>
                <a:spcPct val="0"/>
              </a:spcBef>
              <a:spcAft>
                <a:spcPct val="0"/>
              </a:spcAft>
              <a:defRPr kumimoji="1" sz="4400">
                <a:solidFill>
                  <a:schemeClr val="tx2"/>
                </a:solidFill>
                <a:latin typeface="Arial" charset="0"/>
                <a:ea typeface="ＭＳ Ｐゴシック" charset="-128"/>
              </a:defRPr>
            </a:lvl9pPr>
          </a:lstStyle>
          <a:p>
            <a:r>
              <a:rPr lang="en-US" altLang="ja-JP" sz="3600" kern="0" dirty="0" smtClean="0">
                <a:solidFill>
                  <a:schemeClr val="bg1"/>
                </a:solidFill>
              </a:rPr>
              <a:t>X-ray image by MCP</a:t>
            </a:r>
            <a:endParaRPr lang="ja-JP" altLang="en-US" sz="3600" kern="0" dirty="0">
              <a:solidFill>
                <a:schemeClr val="bg1"/>
              </a:solidFill>
            </a:endParaRPr>
          </a:p>
        </p:txBody>
      </p:sp>
      <p:pic>
        <p:nvPicPr>
          <p:cNvPr id="8" name="Picture 4" descr="C:\Documents and Settings\kazu\My Documents\My Dropbox\Peanut.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3131" y="3284984"/>
            <a:ext cx="4786608" cy="3312368"/>
          </a:xfrm>
          <a:prstGeom prst="rect">
            <a:avLst/>
          </a:prstGeom>
          <a:noFill/>
          <a:extLst>
            <a:ext uri="{909E8E84-426E-40DD-AFC4-6F175D3DCCD1}">
              <a14:hiddenFill xmlns:a14="http://schemas.microsoft.com/office/drawing/2010/main">
                <a:solidFill>
                  <a:srgbClr val="FFFFFF"/>
                </a:solidFill>
              </a14:hiddenFill>
            </a:ext>
          </a:extLst>
        </p:spPr>
      </p:pic>
      <p:sp>
        <p:nvSpPr>
          <p:cNvPr id="9" name="Text Box 5"/>
          <p:cNvSpPr txBox="1">
            <a:spLocks noChangeArrowheads="1"/>
          </p:cNvSpPr>
          <p:nvPr/>
        </p:nvSpPr>
        <p:spPr bwMode="auto">
          <a:xfrm>
            <a:off x="250825" y="1087438"/>
            <a:ext cx="8718004" cy="2246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kumimoji="1">
                <a:solidFill>
                  <a:schemeClr val="tx1"/>
                </a:solidFill>
                <a:latin typeface="Arial" charset="0"/>
                <a:ea typeface="ＭＳ Ｐゴシック" charset="-128"/>
              </a:defRPr>
            </a:lvl1pPr>
            <a:lvl2pPr marL="800100" indent="-342900">
              <a:defRPr kumimoji="1">
                <a:solidFill>
                  <a:schemeClr val="tx1"/>
                </a:solidFill>
                <a:latin typeface="Arial" charset="0"/>
                <a:ea typeface="ＭＳ Ｐゴシック" charset="-128"/>
              </a:defRPr>
            </a:lvl2pPr>
            <a:lvl3pPr marL="1257300" indent="-342900">
              <a:defRPr kumimoji="1">
                <a:solidFill>
                  <a:schemeClr val="tx1"/>
                </a:solidFill>
                <a:latin typeface="Arial" charset="0"/>
                <a:ea typeface="ＭＳ Ｐゴシック" charset="-128"/>
              </a:defRPr>
            </a:lvl3pPr>
            <a:lvl4pPr marL="1714500" indent="-342900">
              <a:defRPr kumimoji="1">
                <a:solidFill>
                  <a:schemeClr val="tx1"/>
                </a:solidFill>
                <a:latin typeface="Arial" charset="0"/>
                <a:ea typeface="ＭＳ Ｐゴシック" charset="-128"/>
              </a:defRPr>
            </a:lvl4pPr>
            <a:lvl5pPr marL="2171700" indent="-342900">
              <a:defRPr kumimoji="1">
                <a:solidFill>
                  <a:schemeClr val="tx1"/>
                </a:solidFill>
                <a:latin typeface="Arial" charset="0"/>
                <a:ea typeface="ＭＳ Ｐゴシック" charset="-128"/>
              </a:defRPr>
            </a:lvl5pPr>
            <a:lvl6pPr marL="2628900" indent="-342900" fontAlgn="base">
              <a:spcBef>
                <a:spcPct val="0"/>
              </a:spcBef>
              <a:spcAft>
                <a:spcPct val="0"/>
              </a:spcAft>
              <a:defRPr kumimoji="1">
                <a:solidFill>
                  <a:schemeClr val="tx1"/>
                </a:solidFill>
                <a:latin typeface="Arial" charset="0"/>
                <a:ea typeface="ＭＳ Ｐゴシック" charset="-128"/>
              </a:defRPr>
            </a:lvl6pPr>
            <a:lvl7pPr marL="3086100" indent="-342900" fontAlgn="base">
              <a:spcBef>
                <a:spcPct val="0"/>
              </a:spcBef>
              <a:spcAft>
                <a:spcPct val="0"/>
              </a:spcAft>
              <a:defRPr kumimoji="1">
                <a:solidFill>
                  <a:schemeClr val="tx1"/>
                </a:solidFill>
                <a:latin typeface="Arial" charset="0"/>
                <a:ea typeface="ＭＳ Ｐゴシック" charset="-128"/>
              </a:defRPr>
            </a:lvl7pPr>
            <a:lvl8pPr marL="3543300" indent="-342900" fontAlgn="base">
              <a:spcBef>
                <a:spcPct val="0"/>
              </a:spcBef>
              <a:spcAft>
                <a:spcPct val="0"/>
              </a:spcAft>
              <a:defRPr kumimoji="1">
                <a:solidFill>
                  <a:schemeClr val="tx1"/>
                </a:solidFill>
                <a:latin typeface="Arial" charset="0"/>
                <a:ea typeface="ＭＳ Ｐゴシック" charset="-128"/>
              </a:defRPr>
            </a:lvl8pPr>
            <a:lvl9pPr marL="4000500" indent="-342900" fontAlgn="base">
              <a:spcBef>
                <a:spcPct val="0"/>
              </a:spcBef>
              <a:spcAft>
                <a:spcPct val="0"/>
              </a:spcAft>
              <a:defRPr kumimoji="1">
                <a:solidFill>
                  <a:schemeClr val="tx1"/>
                </a:solidFill>
                <a:latin typeface="Arial" charset="0"/>
                <a:ea typeface="ＭＳ Ｐゴシック" charset="-128"/>
              </a:defRPr>
            </a:lvl9pPr>
          </a:lstStyle>
          <a:p>
            <a:pPr>
              <a:spcBef>
                <a:spcPct val="50000"/>
              </a:spcBef>
            </a:pPr>
            <a:r>
              <a:rPr lang="en-US" altLang="ja-JP" sz="2000" b="1" dirty="0" smtClean="0"/>
              <a:t>Imaging test by 9keV/15keV LCS X-ray</a:t>
            </a:r>
            <a:endParaRPr lang="en-US" altLang="ja-JP" sz="2000" b="1" dirty="0"/>
          </a:p>
          <a:p>
            <a:pPr>
              <a:spcBef>
                <a:spcPct val="50000"/>
              </a:spcBef>
            </a:pPr>
            <a:r>
              <a:rPr lang="en-US" altLang="ja-JP" sz="2000" b="1" dirty="0" smtClean="0"/>
              <a:t>Peanut</a:t>
            </a:r>
          </a:p>
          <a:p>
            <a:pPr>
              <a:spcBef>
                <a:spcPct val="50000"/>
              </a:spcBef>
            </a:pPr>
            <a:r>
              <a:rPr lang="en-US" altLang="ja-JP" sz="2000" b="1" dirty="0"/>
              <a:t> </a:t>
            </a:r>
            <a:r>
              <a:rPr lang="en-US" altLang="ja-JP" sz="2000" b="1" dirty="0" smtClean="0"/>
              <a:t>                       9keV</a:t>
            </a:r>
          </a:p>
          <a:p>
            <a:pPr>
              <a:spcBef>
                <a:spcPct val="50000"/>
              </a:spcBef>
            </a:pPr>
            <a:endParaRPr lang="en-US" altLang="ja-JP" sz="2000" b="1" dirty="0"/>
          </a:p>
          <a:p>
            <a:pPr>
              <a:spcBef>
                <a:spcPct val="50000"/>
              </a:spcBef>
            </a:pPr>
            <a:r>
              <a:rPr lang="en-US" altLang="ja-JP" sz="2000" b="1" dirty="0" smtClean="0"/>
              <a:t>                                                                                   15keV</a:t>
            </a:r>
            <a:endParaRPr lang="en-US" altLang="ja-JP" sz="2000" b="1" dirty="0"/>
          </a:p>
        </p:txBody>
      </p:sp>
    </p:spTree>
    <p:extLst>
      <p:ext uri="{BB962C8B-B14F-4D97-AF65-F5344CB8AC3E}">
        <p14:creationId xmlns:p14="http://schemas.microsoft.com/office/powerpoint/2010/main" val="281869361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C:\Documents and Settings\kazu\My Documents\My Dropbox\2012-Sakaue_KasokukiGakkai_LUCXReport\detsetup.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16146" y="2325073"/>
            <a:ext cx="5980190" cy="4488303"/>
          </a:xfrm>
          <a:prstGeom prst="rect">
            <a:avLst/>
          </a:prstGeom>
          <a:noFill/>
          <a:extLst>
            <a:ext uri="{909E8E84-426E-40DD-AFC4-6F175D3DCCD1}">
              <a14:hiddenFill xmlns:a14="http://schemas.microsoft.com/office/drawing/2010/main">
                <a:solidFill>
                  <a:srgbClr val="FFFFFF"/>
                </a:solidFill>
              </a14:hiddenFill>
            </a:ext>
          </a:extLst>
        </p:spPr>
      </p:pic>
      <p:sp>
        <p:nvSpPr>
          <p:cNvPr id="5" name="タイトル 1"/>
          <p:cNvSpPr txBox="1">
            <a:spLocks/>
          </p:cNvSpPr>
          <p:nvPr/>
        </p:nvSpPr>
        <p:spPr>
          <a:xfrm>
            <a:off x="457200" y="125760"/>
            <a:ext cx="8229600" cy="1143000"/>
          </a:xfrm>
          <a:prstGeom prst="rect">
            <a:avLst/>
          </a:prstGeom>
        </p:spPr>
        <p:txBody>
          <a:bodyPr/>
          <a:lstStyle>
            <a:lvl1pPr algn="ctr" rtl="0" eaLnBrk="1" fontAlgn="base" hangingPunct="1">
              <a:spcBef>
                <a:spcPct val="0"/>
              </a:spcBef>
              <a:spcAft>
                <a:spcPct val="0"/>
              </a:spcAft>
              <a:defRPr kumimoji="1" sz="4400">
                <a:solidFill>
                  <a:schemeClr val="tx2"/>
                </a:solidFill>
                <a:latin typeface="+mj-lt"/>
                <a:ea typeface="+mj-ea"/>
                <a:cs typeface="+mj-cs"/>
              </a:defRPr>
            </a:lvl1pPr>
            <a:lvl2pPr algn="ctr" rtl="0" eaLnBrk="1" fontAlgn="base" hangingPunct="1">
              <a:spcBef>
                <a:spcPct val="0"/>
              </a:spcBef>
              <a:spcAft>
                <a:spcPct val="0"/>
              </a:spcAft>
              <a:defRPr kumimoji="1" sz="4400">
                <a:solidFill>
                  <a:schemeClr val="tx2"/>
                </a:solidFill>
                <a:latin typeface="Arial" charset="0"/>
                <a:ea typeface="ＭＳ Ｐゴシック" charset="-128"/>
              </a:defRPr>
            </a:lvl2pPr>
            <a:lvl3pPr algn="ctr" rtl="0" eaLnBrk="1" fontAlgn="base" hangingPunct="1">
              <a:spcBef>
                <a:spcPct val="0"/>
              </a:spcBef>
              <a:spcAft>
                <a:spcPct val="0"/>
              </a:spcAft>
              <a:defRPr kumimoji="1" sz="4400">
                <a:solidFill>
                  <a:schemeClr val="tx2"/>
                </a:solidFill>
                <a:latin typeface="Arial" charset="0"/>
                <a:ea typeface="ＭＳ Ｐゴシック" charset="-128"/>
              </a:defRPr>
            </a:lvl3pPr>
            <a:lvl4pPr algn="ctr" rtl="0" eaLnBrk="1" fontAlgn="base" hangingPunct="1">
              <a:spcBef>
                <a:spcPct val="0"/>
              </a:spcBef>
              <a:spcAft>
                <a:spcPct val="0"/>
              </a:spcAft>
              <a:defRPr kumimoji="1" sz="4400">
                <a:solidFill>
                  <a:schemeClr val="tx2"/>
                </a:solidFill>
                <a:latin typeface="Arial" charset="0"/>
                <a:ea typeface="ＭＳ Ｐゴシック" charset="-128"/>
              </a:defRPr>
            </a:lvl4pPr>
            <a:lvl5pPr algn="ctr" rtl="0" eaLnBrk="1" fontAlgn="base" hangingPunct="1">
              <a:spcBef>
                <a:spcPct val="0"/>
              </a:spcBef>
              <a:spcAft>
                <a:spcPct val="0"/>
              </a:spcAft>
              <a:defRPr kumimoji="1" sz="4400">
                <a:solidFill>
                  <a:schemeClr val="tx2"/>
                </a:solidFill>
                <a:latin typeface="Arial" charset="0"/>
                <a:ea typeface="ＭＳ Ｐゴシック" charset="-128"/>
              </a:defRPr>
            </a:lvl5pPr>
            <a:lvl6pPr marL="457200" algn="ctr" rtl="0" eaLnBrk="1" fontAlgn="base" hangingPunct="1">
              <a:spcBef>
                <a:spcPct val="0"/>
              </a:spcBef>
              <a:spcAft>
                <a:spcPct val="0"/>
              </a:spcAft>
              <a:defRPr kumimoji="1" sz="4400">
                <a:solidFill>
                  <a:schemeClr val="tx2"/>
                </a:solidFill>
                <a:latin typeface="Arial" charset="0"/>
                <a:ea typeface="ＭＳ Ｐゴシック" charset="-128"/>
              </a:defRPr>
            </a:lvl6pPr>
            <a:lvl7pPr marL="914400" algn="ctr" rtl="0" eaLnBrk="1" fontAlgn="base" hangingPunct="1">
              <a:spcBef>
                <a:spcPct val="0"/>
              </a:spcBef>
              <a:spcAft>
                <a:spcPct val="0"/>
              </a:spcAft>
              <a:defRPr kumimoji="1" sz="4400">
                <a:solidFill>
                  <a:schemeClr val="tx2"/>
                </a:solidFill>
                <a:latin typeface="Arial" charset="0"/>
                <a:ea typeface="ＭＳ Ｐゴシック" charset="-128"/>
              </a:defRPr>
            </a:lvl7pPr>
            <a:lvl8pPr marL="1371600" algn="ctr" rtl="0" eaLnBrk="1" fontAlgn="base" hangingPunct="1">
              <a:spcBef>
                <a:spcPct val="0"/>
              </a:spcBef>
              <a:spcAft>
                <a:spcPct val="0"/>
              </a:spcAft>
              <a:defRPr kumimoji="1" sz="4400">
                <a:solidFill>
                  <a:schemeClr val="tx2"/>
                </a:solidFill>
                <a:latin typeface="Arial" charset="0"/>
                <a:ea typeface="ＭＳ Ｐゴシック" charset="-128"/>
              </a:defRPr>
            </a:lvl8pPr>
            <a:lvl9pPr marL="1828800" algn="ctr" rtl="0" eaLnBrk="1" fontAlgn="base" hangingPunct="1">
              <a:spcBef>
                <a:spcPct val="0"/>
              </a:spcBef>
              <a:spcAft>
                <a:spcPct val="0"/>
              </a:spcAft>
              <a:defRPr kumimoji="1" sz="4400">
                <a:solidFill>
                  <a:schemeClr val="tx2"/>
                </a:solidFill>
                <a:latin typeface="Arial" charset="0"/>
                <a:ea typeface="ＭＳ Ｐゴシック" charset="-128"/>
              </a:defRPr>
            </a:lvl9pPr>
          </a:lstStyle>
          <a:p>
            <a:r>
              <a:rPr lang="en-US" altLang="ja-JP" sz="3600" kern="0" dirty="0" smtClean="0">
                <a:solidFill>
                  <a:schemeClr val="bg1"/>
                </a:solidFill>
              </a:rPr>
              <a:t>X-ray detector -SOI pixel sensor-</a:t>
            </a:r>
            <a:endParaRPr lang="ja-JP" altLang="en-US" sz="3600" kern="0" dirty="0">
              <a:solidFill>
                <a:schemeClr val="bg1"/>
              </a:solidFill>
            </a:endParaRPr>
          </a:p>
        </p:txBody>
      </p:sp>
      <p:sp>
        <p:nvSpPr>
          <p:cNvPr id="2" name="テキスト ボックス 1"/>
          <p:cNvSpPr txBox="1"/>
          <p:nvPr/>
        </p:nvSpPr>
        <p:spPr>
          <a:xfrm>
            <a:off x="251520" y="1124744"/>
            <a:ext cx="8784976" cy="1200329"/>
          </a:xfrm>
          <a:prstGeom prst="rect">
            <a:avLst/>
          </a:prstGeom>
          <a:noFill/>
        </p:spPr>
        <p:txBody>
          <a:bodyPr wrap="square" rtlCol="0">
            <a:spAutoFit/>
          </a:bodyPr>
          <a:lstStyle/>
          <a:p>
            <a:r>
              <a:rPr kumimoji="1" lang="en-US" altLang="ja-JP" dirty="0" smtClean="0"/>
              <a:t>SOI pixel sensor is the semiconductor detector using SOI (Silicon-On-Insulator) technique</a:t>
            </a:r>
          </a:p>
          <a:p>
            <a:r>
              <a:rPr lang="en-US" altLang="ja-JP" dirty="0" smtClean="0"/>
              <a:t>&gt;detection and read out are on same board. </a:t>
            </a:r>
          </a:p>
          <a:p>
            <a:r>
              <a:rPr lang="en-US" altLang="ja-JP" dirty="0" smtClean="0"/>
              <a:t>&gt;high S/N and high spatial resolution</a:t>
            </a:r>
          </a:p>
        </p:txBody>
      </p:sp>
      <p:sp>
        <p:nvSpPr>
          <p:cNvPr id="3" name="テキスト ボックス 2"/>
          <p:cNvSpPr txBox="1"/>
          <p:nvPr/>
        </p:nvSpPr>
        <p:spPr>
          <a:xfrm>
            <a:off x="5580112" y="1630541"/>
            <a:ext cx="3456384" cy="646331"/>
          </a:xfrm>
          <a:prstGeom prst="rect">
            <a:avLst/>
          </a:prstGeom>
          <a:noFill/>
        </p:spPr>
        <p:txBody>
          <a:bodyPr wrap="square" rtlCol="0">
            <a:spAutoFit/>
          </a:bodyPr>
          <a:lstStyle/>
          <a:p>
            <a:r>
              <a:rPr kumimoji="1" lang="en-US" altLang="ja-JP" dirty="0" smtClean="0"/>
              <a:t>Y. Arai et al., </a:t>
            </a:r>
            <a:r>
              <a:rPr kumimoji="1" lang="en-US" altLang="ja-JP" dirty="0" err="1" smtClean="0"/>
              <a:t>Nucl</a:t>
            </a:r>
            <a:r>
              <a:rPr kumimoji="1" lang="en-US" altLang="ja-JP" dirty="0" smtClean="0"/>
              <a:t>. </a:t>
            </a:r>
            <a:r>
              <a:rPr kumimoji="1" lang="en-US" altLang="ja-JP" dirty="0" err="1" smtClean="0"/>
              <a:t>Instrum</a:t>
            </a:r>
            <a:r>
              <a:rPr kumimoji="1" lang="en-US" altLang="ja-JP" dirty="0" smtClean="0"/>
              <a:t>. Meth., A636(2011)S31-S36</a:t>
            </a:r>
            <a:endParaRPr kumimoji="1" lang="ja-JP" altLang="en-US" dirty="0"/>
          </a:p>
        </p:txBody>
      </p:sp>
    </p:spTree>
    <p:extLst>
      <p:ext uri="{BB962C8B-B14F-4D97-AF65-F5344CB8AC3E}">
        <p14:creationId xmlns:p14="http://schemas.microsoft.com/office/powerpoint/2010/main" val="390265393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descr="C:\Users\miyoshi\Desktop\c01c02hitdis.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9592" y="1268760"/>
            <a:ext cx="7416824" cy="5472608"/>
          </a:xfrm>
          <a:prstGeom prst="rect">
            <a:avLst/>
          </a:prstGeom>
          <a:noFill/>
          <a:ln>
            <a:noFill/>
          </a:ln>
        </p:spPr>
      </p:pic>
      <p:sp>
        <p:nvSpPr>
          <p:cNvPr id="6" name="タイトル 1"/>
          <p:cNvSpPr txBox="1">
            <a:spLocks/>
          </p:cNvSpPr>
          <p:nvPr/>
        </p:nvSpPr>
        <p:spPr>
          <a:xfrm>
            <a:off x="457200" y="125760"/>
            <a:ext cx="8229600" cy="1143000"/>
          </a:xfrm>
          <a:prstGeom prst="rect">
            <a:avLst/>
          </a:prstGeom>
        </p:spPr>
        <p:txBody>
          <a:bodyPr/>
          <a:lstStyle>
            <a:lvl1pPr algn="ctr" rtl="0" eaLnBrk="1" fontAlgn="base" hangingPunct="1">
              <a:spcBef>
                <a:spcPct val="0"/>
              </a:spcBef>
              <a:spcAft>
                <a:spcPct val="0"/>
              </a:spcAft>
              <a:defRPr kumimoji="1" sz="4400">
                <a:solidFill>
                  <a:schemeClr val="tx2"/>
                </a:solidFill>
                <a:latin typeface="+mj-lt"/>
                <a:ea typeface="+mj-ea"/>
                <a:cs typeface="+mj-cs"/>
              </a:defRPr>
            </a:lvl1pPr>
            <a:lvl2pPr algn="ctr" rtl="0" eaLnBrk="1" fontAlgn="base" hangingPunct="1">
              <a:spcBef>
                <a:spcPct val="0"/>
              </a:spcBef>
              <a:spcAft>
                <a:spcPct val="0"/>
              </a:spcAft>
              <a:defRPr kumimoji="1" sz="4400">
                <a:solidFill>
                  <a:schemeClr val="tx2"/>
                </a:solidFill>
                <a:latin typeface="Arial" charset="0"/>
                <a:ea typeface="ＭＳ Ｐゴシック" charset="-128"/>
              </a:defRPr>
            </a:lvl2pPr>
            <a:lvl3pPr algn="ctr" rtl="0" eaLnBrk="1" fontAlgn="base" hangingPunct="1">
              <a:spcBef>
                <a:spcPct val="0"/>
              </a:spcBef>
              <a:spcAft>
                <a:spcPct val="0"/>
              </a:spcAft>
              <a:defRPr kumimoji="1" sz="4400">
                <a:solidFill>
                  <a:schemeClr val="tx2"/>
                </a:solidFill>
                <a:latin typeface="Arial" charset="0"/>
                <a:ea typeface="ＭＳ Ｐゴシック" charset="-128"/>
              </a:defRPr>
            </a:lvl3pPr>
            <a:lvl4pPr algn="ctr" rtl="0" eaLnBrk="1" fontAlgn="base" hangingPunct="1">
              <a:spcBef>
                <a:spcPct val="0"/>
              </a:spcBef>
              <a:spcAft>
                <a:spcPct val="0"/>
              </a:spcAft>
              <a:defRPr kumimoji="1" sz="4400">
                <a:solidFill>
                  <a:schemeClr val="tx2"/>
                </a:solidFill>
                <a:latin typeface="Arial" charset="0"/>
                <a:ea typeface="ＭＳ Ｐゴシック" charset="-128"/>
              </a:defRPr>
            </a:lvl4pPr>
            <a:lvl5pPr algn="ctr" rtl="0" eaLnBrk="1" fontAlgn="base" hangingPunct="1">
              <a:spcBef>
                <a:spcPct val="0"/>
              </a:spcBef>
              <a:spcAft>
                <a:spcPct val="0"/>
              </a:spcAft>
              <a:defRPr kumimoji="1" sz="4400">
                <a:solidFill>
                  <a:schemeClr val="tx2"/>
                </a:solidFill>
                <a:latin typeface="Arial" charset="0"/>
                <a:ea typeface="ＭＳ Ｐゴシック" charset="-128"/>
              </a:defRPr>
            </a:lvl5pPr>
            <a:lvl6pPr marL="457200" algn="ctr" rtl="0" eaLnBrk="1" fontAlgn="base" hangingPunct="1">
              <a:spcBef>
                <a:spcPct val="0"/>
              </a:spcBef>
              <a:spcAft>
                <a:spcPct val="0"/>
              </a:spcAft>
              <a:defRPr kumimoji="1" sz="4400">
                <a:solidFill>
                  <a:schemeClr val="tx2"/>
                </a:solidFill>
                <a:latin typeface="Arial" charset="0"/>
                <a:ea typeface="ＭＳ Ｐゴシック" charset="-128"/>
              </a:defRPr>
            </a:lvl6pPr>
            <a:lvl7pPr marL="914400" algn="ctr" rtl="0" eaLnBrk="1" fontAlgn="base" hangingPunct="1">
              <a:spcBef>
                <a:spcPct val="0"/>
              </a:spcBef>
              <a:spcAft>
                <a:spcPct val="0"/>
              </a:spcAft>
              <a:defRPr kumimoji="1" sz="4400">
                <a:solidFill>
                  <a:schemeClr val="tx2"/>
                </a:solidFill>
                <a:latin typeface="Arial" charset="0"/>
                <a:ea typeface="ＭＳ Ｐゴシック" charset="-128"/>
              </a:defRPr>
            </a:lvl7pPr>
            <a:lvl8pPr marL="1371600" algn="ctr" rtl="0" eaLnBrk="1" fontAlgn="base" hangingPunct="1">
              <a:spcBef>
                <a:spcPct val="0"/>
              </a:spcBef>
              <a:spcAft>
                <a:spcPct val="0"/>
              </a:spcAft>
              <a:defRPr kumimoji="1" sz="4400">
                <a:solidFill>
                  <a:schemeClr val="tx2"/>
                </a:solidFill>
                <a:latin typeface="Arial" charset="0"/>
                <a:ea typeface="ＭＳ Ｐゴシック" charset="-128"/>
              </a:defRPr>
            </a:lvl8pPr>
            <a:lvl9pPr marL="1828800" algn="ctr" rtl="0" eaLnBrk="1" fontAlgn="base" hangingPunct="1">
              <a:spcBef>
                <a:spcPct val="0"/>
              </a:spcBef>
              <a:spcAft>
                <a:spcPct val="0"/>
              </a:spcAft>
              <a:defRPr kumimoji="1" sz="4400">
                <a:solidFill>
                  <a:schemeClr val="tx2"/>
                </a:solidFill>
                <a:latin typeface="Arial" charset="0"/>
                <a:ea typeface="ＭＳ Ｐゴシック" charset="-128"/>
              </a:defRPr>
            </a:lvl9pPr>
          </a:lstStyle>
          <a:p>
            <a:r>
              <a:rPr lang="en-US" altLang="ja-JP" sz="3600" kern="0" dirty="0" smtClean="0">
                <a:solidFill>
                  <a:schemeClr val="bg1"/>
                </a:solidFill>
              </a:rPr>
              <a:t>X-ray evaluation by SOI sensor</a:t>
            </a:r>
            <a:endParaRPr lang="ja-JP" altLang="en-US" sz="3600" kern="0" dirty="0">
              <a:solidFill>
                <a:schemeClr val="bg1"/>
              </a:solidFill>
            </a:endParaRPr>
          </a:p>
        </p:txBody>
      </p:sp>
      <p:sp>
        <p:nvSpPr>
          <p:cNvPr id="2" name="テキスト ボックス 1"/>
          <p:cNvSpPr txBox="1"/>
          <p:nvPr/>
        </p:nvSpPr>
        <p:spPr>
          <a:xfrm>
            <a:off x="1547664" y="6381328"/>
            <a:ext cx="2520280" cy="369332"/>
          </a:xfrm>
          <a:prstGeom prst="rect">
            <a:avLst/>
          </a:prstGeom>
          <a:solidFill>
            <a:schemeClr val="bg1"/>
          </a:solidFill>
        </p:spPr>
        <p:txBody>
          <a:bodyPr wrap="square" rtlCol="0">
            <a:spAutoFit/>
          </a:bodyPr>
          <a:lstStyle/>
          <a:p>
            <a:pPr algn="ctr"/>
            <a:r>
              <a:rPr kumimoji="1" lang="en-US" altLang="ja-JP" dirty="0" smtClean="0"/>
              <a:t>Counts/event</a:t>
            </a:r>
            <a:endParaRPr kumimoji="1" lang="ja-JP" altLang="en-US" dirty="0"/>
          </a:p>
        </p:txBody>
      </p:sp>
      <p:sp>
        <p:nvSpPr>
          <p:cNvPr id="7" name="テキスト ボックス 6"/>
          <p:cNvSpPr txBox="1"/>
          <p:nvPr/>
        </p:nvSpPr>
        <p:spPr>
          <a:xfrm>
            <a:off x="5292080" y="6381328"/>
            <a:ext cx="2520280" cy="369332"/>
          </a:xfrm>
          <a:prstGeom prst="rect">
            <a:avLst/>
          </a:prstGeom>
          <a:solidFill>
            <a:schemeClr val="bg1"/>
          </a:solidFill>
        </p:spPr>
        <p:txBody>
          <a:bodyPr wrap="square" rtlCol="0">
            <a:spAutoFit/>
          </a:bodyPr>
          <a:lstStyle/>
          <a:p>
            <a:pPr algn="ctr"/>
            <a:r>
              <a:rPr kumimoji="1" lang="en-US" altLang="ja-JP" dirty="0" smtClean="0"/>
              <a:t>Counts/event</a:t>
            </a:r>
            <a:endParaRPr kumimoji="1" lang="ja-JP" altLang="en-US" dirty="0"/>
          </a:p>
        </p:txBody>
      </p:sp>
      <p:sp>
        <p:nvSpPr>
          <p:cNvPr id="8" name="テキスト ボックス 7"/>
          <p:cNvSpPr txBox="1"/>
          <p:nvPr/>
        </p:nvSpPr>
        <p:spPr>
          <a:xfrm>
            <a:off x="4860032" y="1484784"/>
            <a:ext cx="2520280" cy="369332"/>
          </a:xfrm>
          <a:prstGeom prst="rect">
            <a:avLst/>
          </a:prstGeom>
          <a:solidFill>
            <a:schemeClr val="bg1"/>
          </a:solidFill>
        </p:spPr>
        <p:txBody>
          <a:bodyPr wrap="square" rtlCol="0">
            <a:spAutoFit/>
          </a:bodyPr>
          <a:lstStyle/>
          <a:p>
            <a:pPr algn="ctr"/>
            <a:r>
              <a:rPr kumimoji="1" lang="en-US" altLang="ja-JP" dirty="0" smtClean="0"/>
              <a:t>Beam Background</a:t>
            </a:r>
            <a:endParaRPr kumimoji="1" lang="ja-JP" altLang="en-US" dirty="0"/>
          </a:p>
        </p:txBody>
      </p:sp>
      <p:sp>
        <p:nvSpPr>
          <p:cNvPr id="9" name="テキスト ボックス 8"/>
          <p:cNvSpPr txBox="1"/>
          <p:nvPr/>
        </p:nvSpPr>
        <p:spPr>
          <a:xfrm>
            <a:off x="1259632" y="1340768"/>
            <a:ext cx="2520280" cy="646331"/>
          </a:xfrm>
          <a:prstGeom prst="rect">
            <a:avLst/>
          </a:prstGeom>
          <a:solidFill>
            <a:schemeClr val="bg1"/>
          </a:solidFill>
          <a:ln w="28575">
            <a:solidFill>
              <a:srgbClr val="FF0000"/>
            </a:solidFill>
          </a:ln>
        </p:spPr>
        <p:txBody>
          <a:bodyPr wrap="square" rtlCol="0">
            <a:spAutoFit/>
          </a:bodyPr>
          <a:lstStyle/>
          <a:p>
            <a:pPr algn="ctr"/>
            <a:r>
              <a:rPr kumimoji="1" lang="en-US" altLang="ja-JP" dirty="0" smtClean="0"/>
              <a:t>LCS X-ray </a:t>
            </a:r>
            <a:r>
              <a:rPr lang="en-US" altLang="ja-JP" dirty="0" smtClean="0"/>
              <a:t>and</a:t>
            </a:r>
          </a:p>
          <a:p>
            <a:pPr algn="ctr"/>
            <a:r>
              <a:rPr kumimoji="1" lang="en-US" altLang="ja-JP" dirty="0" smtClean="0"/>
              <a:t>Beam Background</a:t>
            </a:r>
            <a:endParaRPr kumimoji="1" lang="ja-JP" altLang="en-US" dirty="0"/>
          </a:p>
        </p:txBody>
      </p:sp>
      <p:sp>
        <p:nvSpPr>
          <p:cNvPr id="4" name="正方形/長方形 3"/>
          <p:cNvSpPr/>
          <p:nvPr/>
        </p:nvSpPr>
        <p:spPr>
          <a:xfrm>
            <a:off x="6300192" y="2492896"/>
            <a:ext cx="1656184" cy="11521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2267744" y="2492896"/>
            <a:ext cx="2016224" cy="11521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2411760" y="4725144"/>
            <a:ext cx="1512168" cy="646331"/>
          </a:xfrm>
          <a:prstGeom prst="rect">
            <a:avLst/>
          </a:prstGeom>
          <a:solidFill>
            <a:schemeClr val="bg1"/>
          </a:solidFill>
        </p:spPr>
        <p:txBody>
          <a:bodyPr wrap="square" rtlCol="0">
            <a:spAutoFit/>
          </a:bodyPr>
          <a:lstStyle/>
          <a:p>
            <a:r>
              <a:rPr kumimoji="1" lang="en-US" altLang="ja-JP" dirty="0" smtClean="0"/>
              <a:t>DAQ Data Loss</a:t>
            </a:r>
            <a:endParaRPr kumimoji="1" lang="ja-JP" altLang="en-US" dirty="0"/>
          </a:p>
        </p:txBody>
      </p:sp>
      <p:sp>
        <p:nvSpPr>
          <p:cNvPr id="13" name="テキスト ボックス 12"/>
          <p:cNvSpPr txBox="1"/>
          <p:nvPr/>
        </p:nvSpPr>
        <p:spPr>
          <a:xfrm>
            <a:off x="5724128" y="4725144"/>
            <a:ext cx="1512168" cy="646331"/>
          </a:xfrm>
          <a:prstGeom prst="rect">
            <a:avLst/>
          </a:prstGeom>
          <a:solidFill>
            <a:schemeClr val="bg1"/>
          </a:solidFill>
        </p:spPr>
        <p:txBody>
          <a:bodyPr wrap="square" rtlCol="0">
            <a:spAutoFit/>
          </a:bodyPr>
          <a:lstStyle/>
          <a:p>
            <a:r>
              <a:rPr kumimoji="1" lang="en-US" altLang="ja-JP" dirty="0" smtClean="0"/>
              <a:t>DAQ Data Loss</a:t>
            </a:r>
            <a:endParaRPr kumimoji="1" lang="ja-JP" altLang="en-US" dirty="0"/>
          </a:p>
        </p:txBody>
      </p:sp>
    </p:spTree>
    <p:extLst>
      <p:ext uri="{BB962C8B-B14F-4D97-AF65-F5344CB8AC3E}">
        <p14:creationId xmlns:p14="http://schemas.microsoft.com/office/powerpoint/2010/main" val="387115745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descr="C:\Users\miyoshi\Desktop\c01c02clusterADCsubALL.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3608" y="1700808"/>
            <a:ext cx="7128792" cy="4968552"/>
          </a:xfrm>
          <a:prstGeom prst="rect">
            <a:avLst/>
          </a:prstGeom>
          <a:noFill/>
          <a:ln>
            <a:noFill/>
          </a:ln>
        </p:spPr>
      </p:pic>
      <p:sp>
        <p:nvSpPr>
          <p:cNvPr id="6" name="タイトル 1"/>
          <p:cNvSpPr txBox="1">
            <a:spLocks/>
          </p:cNvSpPr>
          <p:nvPr/>
        </p:nvSpPr>
        <p:spPr>
          <a:xfrm>
            <a:off x="457200" y="125760"/>
            <a:ext cx="8229600" cy="1143000"/>
          </a:xfrm>
          <a:prstGeom prst="rect">
            <a:avLst/>
          </a:prstGeom>
        </p:spPr>
        <p:txBody>
          <a:bodyPr/>
          <a:lstStyle>
            <a:lvl1pPr algn="ctr" rtl="0" eaLnBrk="1" fontAlgn="base" hangingPunct="1">
              <a:spcBef>
                <a:spcPct val="0"/>
              </a:spcBef>
              <a:spcAft>
                <a:spcPct val="0"/>
              </a:spcAft>
              <a:defRPr kumimoji="1" sz="4400">
                <a:solidFill>
                  <a:schemeClr val="tx2"/>
                </a:solidFill>
                <a:latin typeface="+mj-lt"/>
                <a:ea typeface="+mj-ea"/>
                <a:cs typeface="+mj-cs"/>
              </a:defRPr>
            </a:lvl1pPr>
            <a:lvl2pPr algn="ctr" rtl="0" eaLnBrk="1" fontAlgn="base" hangingPunct="1">
              <a:spcBef>
                <a:spcPct val="0"/>
              </a:spcBef>
              <a:spcAft>
                <a:spcPct val="0"/>
              </a:spcAft>
              <a:defRPr kumimoji="1" sz="4400">
                <a:solidFill>
                  <a:schemeClr val="tx2"/>
                </a:solidFill>
                <a:latin typeface="Arial" charset="0"/>
                <a:ea typeface="ＭＳ Ｐゴシック" charset="-128"/>
              </a:defRPr>
            </a:lvl2pPr>
            <a:lvl3pPr algn="ctr" rtl="0" eaLnBrk="1" fontAlgn="base" hangingPunct="1">
              <a:spcBef>
                <a:spcPct val="0"/>
              </a:spcBef>
              <a:spcAft>
                <a:spcPct val="0"/>
              </a:spcAft>
              <a:defRPr kumimoji="1" sz="4400">
                <a:solidFill>
                  <a:schemeClr val="tx2"/>
                </a:solidFill>
                <a:latin typeface="Arial" charset="0"/>
                <a:ea typeface="ＭＳ Ｐゴシック" charset="-128"/>
              </a:defRPr>
            </a:lvl3pPr>
            <a:lvl4pPr algn="ctr" rtl="0" eaLnBrk="1" fontAlgn="base" hangingPunct="1">
              <a:spcBef>
                <a:spcPct val="0"/>
              </a:spcBef>
              <a:spcAft>
                <a:spcPct val="0"/>
              </a:spcAft>
              <a:defRPr kumimoji="1" sz="4400">
                <a:solidFill>
                  <a:schemeClr val="tx2"/>
                </a:solidFill>
                <a:latin typeface="Arial" charset="0"/>
                <a:ea typeface="ＭＳ Ｐゴシック" charset="-128"/>
              </a:defRPr>
            </a:lvl4pPr>
            <a:lvl5pPr algn="ctr" rtl="0" eaLnBrk="1" fontAlgn="base" hangingPunct="1">
              <a:spcBef>
                <a:spcPct val="0"/>
              </a:spcBef>
              <a:spcAft>
                <a:spcPct val="0"/>
              </a:spcAft>
              <a:defRPr kumimoji="1" sz="4400">
                <a:solidFill>
                  <a:schemeClr val="tx2"/>
                </a:solidFill>
                <a:latin typeface="Arial" charset="0"/>
                <a:ea typeface="ＭＳ Ｐゴシック" charset="-128"/>
              </a:defRPr>
            </a:lvl5pPr>
            <a:lvl6pPr marL="457200" algn="ctr" rtl="0" eaLnBrk="1" fontAlgn="base" hangingPunct="1">
              <a:spcBef>
                <a:spcPct val="0"/>
              </a:spcBef>
              <a:spcAft>
                <a:spcPct val="0"/>
              </a:spcAft>
              <a:defRPr kumimoji="1" sz="4400">
                <a:solidFill>
                  <a:schemeClr val="tx2"/>
                </a:solidFill>
                <a:latin typeface="Arial" charset="0"/>
                <a:ea typeface="ＭＳ Ｐゴシック" charset="-128"/>
              </a:defRPr>
            </a:lvl6pPr>
            <a:lvl7pPr marL="914400" algn="ctr" rtl="0" eaLnBrk="1" fontAlgn="base" hangingPunct="1">
              <a:spcBef>
                <a:spcPct val="0"/>
              </a:spcBef>
              <a:spcAft>
                <a:spcPct val="0"/>
              </a:spcAft>
              <a:defRPr kumimoji="1" sz="4400">
                <a:solidFill>
                  <a:schemeClr val="tx2"/>
                </a:solidFill>
                <a:latin typeface="Arial" charset="0"/>
                <a:ea typeface="ＭＳ Ｐゴシック" charset="-128"/>
              </a:defRPr>
            </a:lvl7pPr>
            <a:lvl8pPr marL="1371600" algn="ctr" rtl="0" eaLnBrk="1" fontAlgn="base" hangingPunct="1">
              <a:spcBef>
                <a:spcPct val="0"/>
              </a:spcBef>
              <a:spcAft>
                <a:spcPct val="0"/>
              </a:spcAft>
              <a:defRPr kumimoji="1" sz="4400">
                <a:solidFill>
                  <a:schemeClr val="tx2"/>
                </a:solidFill>
                <a:latin typeface="Arial" charset="0"/>
                <a:ea typeface="ＭＳ Ｐゴシック" charset="-128"/>
              </a:defRPr>
            </a:lvl8pPr>
            <a:lvl9pPr marL="1828800" algn="ctr" rtl="0" eaLnBrk="1" fontAlgn="base" hangingPunct="1">
              <a:spcBef>
                <a:spcPct val="0"/>
              </a:spcBef>
              <a:spcAft>
                <a:spcPct val="0"/>
              </a:spcAft>
              <a:defRPr kumimoji="1" sz="4400">
                <a:solidFill>
                  <a:schemeClr val="tx2"/>
                </a:solidFill>
                <a:latin typeface="Arial" charset="0"/>
                <a:ea typeface="ＭＳ Ｐゴシック" charset="-128"/>
              </a:defRPr>
            </a:lvl9pPr>
          </a:lstStyle>
          <a:p>
            <a:r>
              <a:rPr lang="en-US" altLang="ja-JP" sz="3600" kern="0" dirty="0" smtClean="0">
                <a:solidFill>
                  <a:schemeClr val="bg1"/>
                </a:solidFill>
              </a:rPr>
              <a:t>X-ray evaluation by SOI sensor</a:t>
            </a:r>
            <a:endParaRPr lang="ja-JP" altLang="en-US" sz="3600" kern="0" dirty="0">
              <a:solidFill>
                <a:schemeClr val="bg1"/>
              </a:solidFill>
            </a:endParaRPr>
          </a:p>
        </p:txBody>
      </p:sp>
      <p:sp>
        <p:nvSpPr>
          <p:cNvPr id="2" name="テキスト ボックス 1"/>
          <p:cNvSpPr txBox="1"/>
          <p:nvPr/>
        </p:nvSpPr>
        <p:spPr>
          <a:xfrm>
            <a:off x="2051720" y="6065160"/>
            <a:ext cx="1944216" cy="646331"/>
          </a:xfrm>
          <a:prstGeom prst="rect">
            <a:avLst/>
          </a:prstGeom>
          <a:solidFill>
            <a:schemeClr val="bg1"/>
          </a:solidFill>
        </p:spPr>
        <p:txBody>
          <a:bodyPr wrap="square" rtlCol="0">
            <a:spAutoFit/>
          </a:bodyPr>
          <a:lstStyle/>
          <a:p>
            <a:r>
              <a:rPr lang="en-US" altLang="ja-JP" dirty="0" smtClean="0"/>
              <a:t>ADC Count</a:t>
            </a:r>
          </a:p>
          <a:p>
            <a:r>
              <a:rPr kumimoji="1" lang="en-US" altLang="ja-JP" dirty="0" smtClean="0"/>
              <a:t>i.e. X-ray Energy</a:t>
            </a:r>
            <a:endParaRPr kumimoji="1" lang="ja-JP" altLang="en-US" dirty="0"/>
          </a:p>
        </p:txBody>
      </p:sp>
      <p:sp>
        <p:nvSpPr>
          <p:cNvPr id="7" name="テキスト ボックス 6"/>
          <p:cNvSpPr txBox="1"/>
          <p:nvPr/>
        </p:nvSpPr>
        <p:spPr>
          <a:xfrm>
            <a:off x="5580112" y="6093296"/>
            <a:ext cx="1944216" cy="646331"/>
          </a:xfrm>
          <a:prstGeom prst="rect">
            <a:avLst/>
          </a:prstGeom>
          <a:solidFill>
            <a:schemeClr val="bg1"/>
          </a:solidFill>
        </p:spPr>
        <p:txBody>
          <a:bodyPr wrap="square" rtlCol="0">
            <a:spAutoFit/>
          </a:bodyPr>
          <a:lstStyle/>
          <a:p>
            <a:r>
              <a:rPr lang="en-US" altLang="ja-JP" dirty="0" smtClean="0"/>
              <a:t>ADC Count</a:t>
            </a:r>
          </a:p>
          <a:p>
            <a:r>
              <a:rPr kumimoji="1" lang="en-US" altLang="ja-JP" dirty="0" smtClean="0"/>
              <a:t>i.e. X-ray Energy</a:t>
            </a:r>
            <a:endParaRPr kumimoji="1" lang="ja-JP" altLang="en-US" dirty="0"/>
          </a:p>
        </p:txBody>
      </p:sp>
      <p:sp>
        <p:nvSpPr>
          <p:cNvPr id="8" name="テキスト ボックス 7"/>
          <p:cNvSpPr txBox="1"/>
          <p:nvPr/>
        </p:nvSpPr>
        <p:spPr>
          <a:xfrm>
            <a:off x="2483768" y="2206605"/>
            <a:ext cx="2664296" cy="646331"/>
          </a:xfrm>
          <a:prstGeom prst="rect">
            <a:avLst/>
          </a:prstGeom>
          <a:solidFill>
            <a:schemeClr val="bg1"/>
          </a:solidFill>
          <a:ln w="28575">
            <a:solidFill>
              <a:srgbClr val="FF0000"/>
            </a:solidFill>
          </a:ln>
        </p:spPr>
        <p:txBody>
          <a:bodyPr wrap="square" rtlCol="0">
            <a:spAutoFit/>
          </a:bodyPr>
          <a:lstStyle/>
          <a:p>
            <a:r>
              <a:rPr lang="en-US" altLang="ja-JP" dirty="0" smtClean="0"/>
              <a:t>X-ray Spectrum</a:t>
            </a:r>
          </a:p>
          <a:p>
            <a:r>
              <a:rPr kumimoji="1" lang="en-US" altLang="ja-JP" dirty="0" smtClean="0"/>
              <a:t>(quasi-monochromatic)</a:t>
            </a:r>
            <a:endParaRPr kumimoji="1" lang="ja-JP" altLang="en-US" dirty="0"/>
          </a:p>
        </p:txBody>
      </p:sp>
      <p:sp>
        <p:nvSpPr>
          <p:cNvPr id="9" name="テキスト ボックス 8"/>
          <p:cNvSpPr txBox="1"/>
          <p:nvPr/>
        </p:nvSpPr>
        <p:spPr>
          <a:xfrm>
            <a:off x="5580112" y="2204864"/>
            <a:ext cx="2664296" cy="923330"/>
          </a:xfrm>
          <a:prstGeom prst="rect">
            <a:avLst/>
          </a:prstGeom>
          <a:solidFill>
            <a:schemeClr val="bg1"/>
          </a:solidFill>
          <a:ln w="28575">
            <a:solidFill>
              <a:srgbClr val="FF0000"/>
            </a:solidFill>
          </a:ln>
        </p:spPr>
        <p:txBody>
          <a:bodyPr wrap="square" rtlCol="0">
            <a:spAutoFit/>
          </a:bodyPr>
          <a:lstStyle/>
          <a:p>
            <a:r>
              <a:rPr lang="en-US" altLang="ja-JP" dirty="0" smtClean="0"/>
              <a:t>X-ray Spectrum</a:t>
            </a:r>
          </a:p>
          <a:p>
            <a:r>
              <a:rPr kumimoji="1" lang="en-US" altLang="ja-JP" dirty="0" smtClean="0"/>
              <a:t>(quasi-monochromatic)</a:t>
            </a:r>
          </a:p>
          <a:p>
            <a:r>
              <a:rPr lang="en-US" altLang="ja-JP" dirty="0" smtClean="0"/>
              <a:t>BG subtracted</a:t>
            </a:r>
            <a:endParaRPr kumimoji="1" lang="ja-JP" altLang="en-US" dirty="0"/>
          </a:p>
        </p:txBody>
      </p:sp>
      <p:sp>
        <p:nvSpPr>
          <p:cNvPr id="10" name="テキスト ボックス 9"/>
          <p:cNvSpPr txBox="1"/>
          <p:nvPr/>
        </p:nvSpPr>
        <p:spPr>
          <a:xfrm>
            <a:off x="2627784" y="4294837"/>
            <a:ext cx="1332148" cy="646331"/>
          </a:xfrm>
          <a:prstGeom prst="rect">
            <a:avLst/>
          </a:prstGeom>
          <a:solidFill>
            <a:schemeClr val="bg1"/>
          </a:solidFill>
          <a:ln w="28575">
            <a:solidFill>
              <a:schemeClr val="bg1"/>
            </a:solidFill>
          </a:ln>
        </p:spPr>
        <p:txBody>
          <a:bodyPr wrap="square" rtlCol="0">
            <a:spAutoFit/>
          </a:bodyPr>
          <a:lstStyle/>
          <a:p>
            <a:r>
              <a:rPr lang="en-US" altLang="ja-JP" dirty="0" smtClean="0"/>
              <a:t>Beam BG Spectrum</a:t>
            </a:r>
            <a:endParaRPr kumimoji="1" lang="ja-JP" altLang="en-US" dirty="0"/>
          </a:p>
        </p:txBody>
      </p:sp>
    </p:spTree>
    <p:extLst>
      <p:ext uri="{BB962C8B-B14F-4D97-AF65-F5344CB8AC3E}">
        <p14:creationId xmlns:p14="http://schemas.microsoft.com/office/powerpoint/2010/main" val="173528585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 4"/>
          <p:cNvGraphicFramePr>
            <a:graphicFrameLocks noGrp="1"/>
          </p:cNvGraphicFramePr>
          <p:nvPr>
            <p:extLst>
              <p:ext uri="{D42A27DB-BD31-4B8C-83A1-F6EECF244321}">
                <p14:modId xmlns:p14="http://schemas.microsoft.com/office/powerpoint/2010/main" val="1331808673"/>
              </p:ext>
            </p:extLst>
          </p:nvPr>
        </p:nvGraphicFramePr>
        <p:xfrm>
          <a:off x="250825" y="1628800"/>
          <a:ext cx="8718003" cy="1478920"/>
        </p:xfrm>
        <a:graphic>
          <a:graphicData uri="http://schemas.openxmlformats.org/drawingml/2006/table">
            <a:tbl>
              <a:tblPr firstRow="1" bandRow="1">
                <a:tableStyleId>{8EC20E35-A176-4012-BC5E-935CFFF8708E}</a:tableStyleId>
              </a:tblPr>
              <a:tblGrid>
                <a:gridCol w="2906001"/>
                <a:gridCol w="2906001"/>
                <a:gridCol w="2906001"/>
              </a:tblGrid>
              <a:tr h="655960">
                <a:tc>
                  <a:txBody>
                    <a:bodyPr/>
                    <a:lstStyle/>
                    <a:p>
                      <a:pPr algn="ctr"/>
                      <a:r>
                        <a:rPr kumimoji="1" lang="en-US" altLang="ja-JP" sz="2400" dirty="0" smtClean="0"/>
                        <a:t>Energy</a:t>
                      </a:r>
                      <a:endParaRPr kumimoji="1" lang="ja-JP" altLang="en-US" sz="2400" dirty="0"/>
                    </a:p>
                  </a:txBody>
                  <a:tcPr anchor="ctr"/>
                </a:tc>
                <a:tc>
                  <a:txBody>
                    <a:bodyPr/>
                    <a:lstStyle/>
                    <a:p>
                      <a:pPr algn="ctr"/>
                      <a:r>
                        <a:rPr kumimoji="1" lang="en-US" altLang="ja-JP" sz="2400" dirty="0" smtClean="0"/>
                        <a:t>Bandwidth</a:t>
                      </a:r>
                    </a:p>
                    <a:p>
                      <a:pPr algn="ctr"/>
                      <a:r>
                        <a:rPr kumimoji="1" lang="en-US" altLang="ja-JP" sz="2400" dirty="0" smtClean="0"/>
                        <a:t>(within collimator)</a:t>
                      </a:r>
                      <a:endParaRPr kumimoji="1" lang="ja-JP" altLang="en-US" sz="2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2400" dirty="0" smtClean="0"/>
                        <a:t>X-ray / pulse</a:t>
                      </a:r>
                      <a:r>
                        <a:rPr kumimoji="1" lang="ja-JP" altLang="en-US" sz="2400" dirty="0" smtClean="0"/>
                        <a:t> </a:t>
                      </a:r>
                      <a:r>
                        <a:rPr kumimoji="1" lang="en-US" altLang="ja-JP" sz="2400" dirty="0" smtClean="0"/>
                        <a:t>(SOI)</a:t>
                      </a:r>
                      <a:endParaRPr kumimoji="1" lang="ja-JP" altLang="en-US" sz="2400" dirty="0" smtClean="0"/>
                    </a:p>
                  </a:txBody>
                  <a:tcPr anchor="ctr"/>
                </a:tc>
              </a:tr>
              <a:tr h="655960">
                <a:tc>
                  <a:txBody>
                    <a:bodyPr/>
                    <a:lstStyle/>
                    <a:p>
                      <a:pPr algn="ctr"/>
                      <a:r>
                        <a:rPr kumimoji="1" lang="en-US" altLang="ja-JP" sz="2400" dirty="0" smtClean="0"/>
                        <a:t>8~9keV</a:t>
                      </a:r>
                      <a:endParaRPr kumimoji="1" lang="ja-JP" altLang="en-US" sz="2400" dirty="0"/>
                    </a:p>
                  </a:txBody>
                  <a:tcPr anchor="ctr"/>
                </a:tc>
                <a:tc>
                  <a:txBody>
                    <a:bodyPr/>
                    <a:lstStyle/>
                    <a:p>
                      <a:pPr algn="ctr"/>
                      <a:r>
                        <a:rPr kumimoji="1" lang="en-US" altLang="ja-JP" sz="2400" dirty="0" smtClean="0"/>
                        <a:t>8% </a:t>
                      </a:r>
                      <a:r>
                        <a:rPr kumimoji="1" lang="en-US" altLang="ja-JP" sz="2400" dirty="0" err="1" smtClean="0"/>
                        <a:t>b.w</a:t>
                      </a:r>
                      <a:r>
                        <a:rPr kumimoji="1" lang="en-US" altLang="ja-JP" sz="2400" dirty="0" smtClean="0"/>
                        <a:t>.</a:t>
                      </a:r>
                      <a:endParaRPr kumimoji="1" lang="ja-JP" altLang="en-US" sz="2400" dirty="0"/>
                    </a:p>
                  </a:txBody>
                  <a:tcPr anchor="ctr"/>
                </a:tc>
                <a:tc>
                  <a:txBody>
                    <a:bodyPr/>
                    <a:lstStyle/>
                    <a:p>
                      <a:pPr algn="ctr"/>
                      <a:r>
                        <a:rPr kumimoji="1" lang="en-US" altLang="ja-JP" sz="2400" dirty="0" smtClean="0"/>
                        <a:t>36.4 </a:t>
                      </a:r>
                      <a:r>
                        <a:rPr kumimoji="1" lang="en-US" altLang="ja-JP" sz="2400" dirty="0" err="1" smtClean="0"/>
                        <a:t>ph</a:t>
                      </a:r>
                      <a:r>
                        <a:rPr kumimoji="1" lang="en-US" altLang="ja-JP" sz="2400" dirty="0" smtClean="0"/>
                        <a:t>/pulse</a:t>
                      </a:r>
                      <a:endParaRPr kumimoji="1" lang="ja-JP" altLang="en-US" sz="2400" dirty="0"/>
                    </a:p>
                  </a:txBody>
                  <a:tcPr anchor="ctr"/>
                </a:tc>
              </a:tr>
            </a:tbl>
          </a:graphicData>
        </a:graphic>
      </p:graphicFrame>
      <p:graphicFrame>
        <p:nvGraphicFramePr>
          <p:cNvPr id="6" name="表 5"/>
          <p:cNvGraphicFramePr>
            <a:graphicFrameLocks noGrp="1"/>
          </p:cNvGraphicFramePr>
          <p:nvPr>
            <p:extLst>
              <p:ext uri="{D42A27DB-BD31-4B8C-83A1-F6EECF244321}">
                <p14:modId xmlns:p14="http://schemas.microsoft.com/office/powerpoint/2010/main" val="2336746772"/>
              </p:ext>
            </p:extLst>
          </p:nvPr>
        </p:nvGraphicFramePr>
        <p:xfrm>
          <a:off x="251520" y="3068960"/>
          <a:ext cx="8718003" cy="1478920"/>
        </p:xfrm>
        <a:graphic>
          <a:graphicData uri="http://schemas.openxmlformats.org/drawingml/2006/table">
            <a:tbl>
              <a:tblPr firstRow="1" bandRow="1">
                <a:tableStyleId>{8EC20E35-A176-4012-BC5E-935CFFF8708E}</a:tableStyleId>
              </a:tblPr>
              <a:tblGrid>
                <a:gridCol w="2906001"/>
                <a:gridCol w="2906001"/>
                <a:gridCol w="2906001"/>
              </a:tblGrid>
              <a:tr h="655960">
                <a:tc>
                  <a:txBody>
                    <a:bodyPr/>
                    <a:lstStyle/>
                    <a:p>
                      <a:pPr algn="ctr"/>
                      <a:r>
                        <a:rPr kumimoji="1" lang="en-US" altLang="ja-JP" sz="2400" dirty="0" smtClean="0"/>
                        <a:t>X-ray/train</a:t>
                      </a:r>
                      <a:r>
                        <a:rPr kumimoji="1" lang="ja-JP" altLang="en-US" sz="2400" dirty="0" smtClean="0"/>
                        <a:t> </a:t>
                      </a:r>
                      <a:r>
                        <a:rPr kumimoji="1" lang="en-US" altLang="ja-JP" sz="2400" dirty="0" smtClean="0"/>
                        <a:t>(SOI)</a:t>
                      </a:r>
                      <a:endParaRPr kumimoji="1" lang="ja-JP" altLang="en-US" sz="2400" dirty="0"/>
                    </a:p>
                  </a:txBody>
                  <a:tcPr anchor="ctr"/>
                </a:tc>
                <a:tc>
                  <a:txBody>
                    <a:bodyPr/>
                    <a:lstStyle/>
                    <a:p>
                      <a:pPr algn="ctr"/>
                      <a:r>
                        <a:rPr kumimoji="1" lang="en-US" altLang="ja-JP" sz="2400" dirty="0" smtClean="0"/>
                        <a:t>X-ray/train</a:t>
                      </a:r>
                      <a:r>
                        <a:rPr kumimoji="1" lang="ja-JP" altLang="en-US" sz="2400" dirty="0" smtClean="0"/>
                        <a:t> </a:t>
                      </a:r>
                      <a:r>
                        <a:rPr kumimoji="1" lang="en-US" altLang="ja-JP" sz="2400" dirty="0" smtClean="0"/>
                        <a:t>(Total)</a:t>
                      </a:r>
                      <a:endParaRPr kumimoji="1" lang="ja-JP" altLang="en-US" sz="2400" dirty="0"/>
                    </a:p>
                  </a:txBody>
                  <a:tcPr anchor="ctr"/>
                </a:tc>
                <a:tc>
                  <a:txBody>
                    <a:bodyPr/>
                    <a:lstStyle/>
                    <a:p>
                      <a:pPr algn="ctr"/>
                      <a:r>
                        <a:rPr kumimoji="1" lang="en-US" altLang="ja-JP" sz="2400" dirty="0" smtClean="0"/>
                        <a:t>X-ray/sec</a:t>
                      </a:r>
                      <a:r>
                        <a:rPr kumimoji="1" lang="ja-JP" altLang="en-US" sz="2400" dirty="0" smtClean="0"/>
                        <a:t> </a:t>
                      </a:r>
                      <a:r>
                        <a:rPr kumimoji="1" lang="en-US" altLang="ja-JP" sz="2400" dirty="0" smtClean="0"/>
                        <a:t>(Total)</a:t>
                      </a:r>
                      <a:endParaRPr kumimoji="1" lang="ja-JP" altLang="en-US" sz="2400" dirty="0"/>
                    </a:p>
                  </a:txBody>
                  <a:tcPr anchor="ctr"/>
                </a:tc>
              </a:tr>
              <a:tr h="655960">
                <a:tc>
                  <a:txBody>
                    <a:bodyPr/>
                    <a:lstStyle/>
                    <a:p>
                      <a:pPr algn="ctr"/>
                      <a:r>
                        <a:rPr kumimoji="1" lang="en-US" altLang="ja-JP" sz="2400" dirty="0" smtClean="0"/>
                        <a:t>5460 </a:t>
                      </a:r>
                      <a:r>
                        <a:rPr kumimoji="1" lang="en-US" altLang="ja-JP" sz="2400" dirty="0" err="1" smtClean="0"/>
                        <a:t>ph</a:t>
                      </a:r>
                      <a:r>
                        <a:rPr kumimoji="1" lang="en-US" altLang="ja-JP" sz="2400" dirty="0" smtClean="0"/>
                        <a:t>/train</a:t>
                      </a:r>
                      <a:endParaRPr kumimoji="1" lang="ja-JP" altLang="en-US" sz="2400" dirty="0"/>
                    </a:p>
                  </a:txBody>
                  <a:tcPr anchor="ctr"/>
                </a:tc>
                <a:tc>
                  <a:txBody>
                    <a:bodyPr/>
                    <a:lstStyle/>
                    <a:p>
                      <a:pPr algn="ctr"/>
                      <a:r>
                        <a:rPr kumimoji="1" lang="en-US" altLang="ja-JP" sz="2400" dirty="0" smtClean="0"/>
                        <a:t>5.1</a:t>
                      </a:r>
                      <a:r>
                        <a:rPr kumimoji="1" lang="en-US" altLang="ja-JP" sz="2400" baseline="0" dirty="0" smtClean="0"/>
                        <a:t>×10</a:t>
                      </a:r>
                      <a:r>
                        <a:rPr kumimoji="1" lang="en-US" altLang="ja-JP" sz="2400" baseline="30000" dirty="0" smtClean="0"/>
                        <a:t>5</a:t>
                      </a:r>
                      <a:r>
                        <a:rPr kumimoji="1" lang="ja-JP" altLang="en-US" sz="2400" baseline="0" dirty="0" smtClean="0"/>
                        <a:t> </a:t>
                      </a:r>
                      <a:r>
                        <a:rPr kumimoji="1" lang="en-US" altLang="ja-JP" sz="2400" baseline="0" dirty="0" err="1" smtClean="0"/>
                        <a:t>ph</a:t>
                      </a:r>
                      <a:r>
                        <a:rPr kumimoji="1" lang="en-US" altLang="ja-JP" sz="2400" baseline="0" dirty="0" smtClean="0"/>
                        <a:t>/train</a:t>
                      </a:r>
                      <a:endParaRPr kumimoji="1" lang="ja-JP" altLang="en-US" sz="2400" dirty="0"/>
                    </a:p>
                  </a:txBody>
                  <a:tcPr anchor="ctr"/>
                </a:tc>
                <a:tc>
                  <a:txBody>
                    <a:bodyPr/>
                    <a:lstStyle/>
                    <a:p>
                      <a:pPr algn="ctr"/>
                      <a:r>
                        <a:rPr kumimoji="1" lang="en-US" altLang="ja-JP" sz="2400" dirty="0" smtClean="0"/>
                        <a:t>6.38×10</a:t>
                      </a:r>
                      <a:r>
                        <a:rPr kumimoji="1" lang="en-US" altLang="ja-JP" sz="2400" baseline="30000" dirty="0" smtClean="0"/>
                        <a:t>6</a:t>
                      </a:r>
                      <a:r>
                        <a:rPr kumimoji="1" lang="en-US" altLang="ja-JP" sz="2400" dirty="0" smtClean="0"/>
                        <a:t> </a:t>
                      </a:r>
                      <a:r>
                        <a:rPr kumimoji="1" lang="en-US" altLang="ja-JP" sz="2400" dirty="0" err="1" smtClean="0"/>
                        <a:t>ph</a:t>
                      </a:r>
                      <a:r>
                        <a:rPr kumimoji="1" lang="en-US" altLang="ja-JP" sz="2400" dirty="0" smtClean="0"/>
                        <a:t>/sec (12.5Hz)</a:t>
                      </a:r>
                      <a:endParaRPr kumimoji="1" lang="ja-JP" altLang="en-US" sz="2400" dirty="0"/>
                    </a:p>
                  </a:txBody>
                  <a:tcPr anchor="ctr"/>
                </a:tc>
              </a:tr>
            </a:tbl>
          </a:graphicData>
        </a:graphic>
      </p:graphicFrame>
      <p:graphicFrame>
        <p:nvGraphicFramePr>
          <p:cNvPr id="7" name="表 6"/>
          <p:cNvGraphicFramePr>
            <a:graphicFrameLocks noGrp="1"/>
          </p:cNvGraphicFramePr>
          <p:nvPr>
            <p:extLst>
              <p:ext uri="{D42A27DB-BD31-4B8C-83A1-F6EECF244321}">
                <p14:modId xmlns:p14="http://schemas.microsoft.com/office/powerpoint/2010/main" val="3872111136"/>
              </p:ext>
            </p:extLst>
          </p:nvPr>
        </p:nvGraphicFramePr>
        <p:xfrm>
          <a:off x="2884264" y="5267176"/>
          <a:ext cx="4064000" cy="1371600"/>
        </p:xfrm>
        <a:graphic>
          <a:graphicData uri="http://schemas.openxmlformats.org/drawingml/2006/table">
            <a:tbl>
              <a:tblPr firstRow="1" bandRow="1">
                <a:tableStyleId>{85BE263C-DBD7-4A20-BB59-AAB30ACAA65A}</a:tableStyleId>
              </a:tblPr>
              <a:tblGrid>
                <a:gridCol w="2032000"/>
                <a:gridCol w="2032000"/>
              </a:tblGrid>
              <a:tr h="0">
                <a:tc gridSpan="2">
                  <a:txBody>
                    <a:bodyPr/>
                    <a:lstStyle/>
                    <a:p>
                      <a:pPr algn="ctr"/>
                      <a:r>
                        <a:rPr kumimoji="1" lang="en-US" altLang="ja-JP" sz="2400" dirty="0" smtClean="0"/>
                        <a:t>CAIN</a:t>
                      </a:r>
                      <a:r>
                        <a:rPr kumimoji="1" lang="ja-JP" altLang="en-US" sz="2400" baseline="0" dirty="0" smtClean="0"/>
                        <a:t> </a:t>
                      </a:r>
                      <a:r>
                        <a:rPr kumimoji="1" lang="en-US" altLang="ja-JP" sz="2400" baseline="0" dirty="0" smtClean="0"/>
                        <a:t>Simulation results</a:t>
                      </a:r>
                      <a:endParaRPr kumimoji="1" lang="ja-JP" altLang="en-US" sz="2400" dirty="0"/>
                    </a:p>
                  </a:txBody>
                  <a:tcPr/>
                </a:tc>
                <a:tc hMerge="1">
                  <a:txBody>
                    <a:bodyPr/>
                    <a:lstStyle/>
                    <a:p>
                      <a:endParaRPr kumimoji="1" lang="ja-JP" altLang="en-US" dirty="0"/>
                    </a:p>
                  </a:txBody>
                  <a:tcPr/>
                </a:tc>
              </a:tr>
              <a:tr h="370840">
                <a:tc>
                  <a:txBody>
                    <a:bodyPr/>
                    <a:lstStyle/>
                    <a:p>
                      <a:pPr algn="ctr"/>
                      <a:r>
                        <a:rPr kumimoji="1" lang="en-US" altLang="ja-JP" sz="2400" dirty="0" smtClean="0"/>
                        <a:t>1Train</a:t>
                      </a:r>
                      <a:r>
                        <a:rPr kumimoji="1" lang="ja-JP" altLang="en-US" sz="2400" baseline="0" dirty="0" smtClean="0"/>
                        <a:t> </a:t>
                      </a:r>
                      <a:r>
                        <a:rPr kumimoji="1" lang="en-US" altLang="ja-JP" sz="2400" baseline="0" dirty="0" smtClean="0"/>
                        <a:t>(SOI)</a:t>
                      </a:r>
                      <a:endParaRPr kumimoji="1" lang="ja-JP" altLang="en-US" sz="2400" dirty="0"/>
                    </a:p>
                  </a:txBody>
                  <a:tcPr/>
                </a:tc>
                <a:tc>
                  <a:txBody>
                    <a:bodyPr/>
                    <a:lstStyle/>
                    <a:p>
                      <a:pPr algn="ctr"/>
                      <a:r>
                        <a:rPr kumimoji="1" lang="en-US" altLang="ja-JP" sz="2400" dirty="0" smtClean="0"/>
                        <a:t>1Train (Total)</a:t>
                      </a:r>
                      <a:endParaRPr kumimoji="1" lang="ja-JP" altLang="en-US" sz="2400" dirty="0"/>
                    </a:p>
                  </a:txBody>
                  <a:tcPr/>
                </a:tc>
              </a:tr>
              <a:tr h="370840">
                <a:tc>
                  <a:txBody>
                    <a:bodyPr/>
                    <a:lstStyle/>
                    <a:p>
                      <a:pPr algn="ctr"/>
                      <a:r>
                        <a:rPr kumimoji="1" lang="en-US" altLang="ja-JP" sz="2400" dirty="0" smtClean="0"/>
                        <a:t>7015</a:t>
                      </a:r>
                      <a:endParaRPr kumimoji="1" lang="ja-JP" altLang="en-US" sz="2400" baseline="30000" dirty="0"/>
                    </a:p>
                  </a:txBody>
                  <a:tcPr/>
                </a:tc>
                <a:tc>
                  <a:txBody>
                    <a:bodyPr/>
                    <a:lstStyle/>
                    <a:p>
                      <a:pPr algn="ctr"/>
                      <a:r>
                        <a:rPr kumimoji="1" lang="en-US" altLang="ja-JP" sz="2400" dirty="0" smtClean="0"/>
                        <a:t>8.2×10</a:t>
                      </a:r>
                      <a:r>
                        <a:rPr kumimoji="1" lang="en-US" altLang="ja-JP" sz="2400" baseline="30000" dirty="0" smtClean="0"/>
                        <a:t>6</a:t>
                      </a:r>
                      <a:endParaRPr kumimoji="1" lang="ja-JP" altLang="en-US" sz="2400" baseline="30000" dirty="0"/>
                    </a:p>
                  </a:txBody>
                  <a:tcPr/>
                </a:tc>
              </a:tr>
            </a:tbl>
          </a:graphicData>
        </a:graphic>
      </p:graphicFrame>
      <p:sp>
        <p:nvSpPr>
          <p:cNvPr id="8" name="タイトル 1"/>
          <p:cNvSpPr txBox="1">
            <a:spLocks/>
          </p:cNvSpPr>
          <p:nvPr/>
        </p:nvSpPr>
        <p:spPr>
          <a:xfrm>
            <a:off x="457200" y="125760"/>
            <a:ext cx="8229600" cy="1143000"/>
          </a:xfrm>
          <a:prstGeom prst="rect">
            <a:avLst/>
          </a:prstGeom>
        </p:spPr>
        <p:txBody>
          <a:bodyPr/>
          <a:lstStyle>
            <a:lvl1pPr algn="ctr" rtl="0" eaLnBrk="1" fontAlgn="base" hangingPunct="1">
              <a:spcBef>
                <a:spcPct val="0"/>
              </a:spcBef>
              <a:spcAft>
                <a:spcPct val="0"/>
              </a:spcAft>
              <a:defRPr kumimoji="1" sz="4400">
                <a:solidFill>
                  <a:schemeClr val="tx2"/>
                </a:solidFill>
                <a:latin typeface="+mj-lt"/>
                <a:ea typeface="+mj-ea"/>
                <a:cs typeface="+mj-cs"/>
              </a:defRPr>
            </a:lvl1pPr>
            <a:lvl2pPr algn="ctr" rtl="0" eaLnBrk="1" fontAlgn="base" hangingPunct="1">
              <a:spcBef>
                <a:spcPct val="0"/>
              </a:spcBef>
              <a:spcAft>
                <a:spcPct val="0"/>
              </a:spcAft>
              <a:defRPr kumimoji="1" sz="4400">
                <a:solidFill>
                  <a:schemeClr val="tx2"/>
                </a:solidFill>
                <a:latin typeface="Arial" charset="0"/>
                <a:ea typeface="ＭＳ Ｐゴシック" charset="-128"/>
              </a:defRPr>
            </a:lvl2pPr>
            <a:lvl3pPr algn="ctr" rtl="0" eaLnBrk="1" fontAlgn="base" hangingPunct="1">
              <a:spcBef>
                <a:spcPct val="0"/>
              </a:spcBef>
              <a:spcAft>
                <a:spcPct val="0"/>
              </a:spcAft>
              <a:defRPr kumimoji="1" sz="4400">
                <a:solidFill>
                  <a:schemeClr val="tx2"/>
                </a:solidFill>
                <a:latin typeface="Arial" charset="0"/>
                <a:ea typeface="ＭＳ Ｐゴシック" charset="-128"/>
              </a:defRPr>
            </a:lvl3pPr>
            <a:lvl4pPr algn="ctr" rtl="0" eaLnBrk="1" fontAlgn="base" hangingPunct="1">
              <a:spcBef>
                <a:spcPct val="0"/>
              </a:spcBef>
              <a:spcAft>
                <a:spcPct val="0"/>
              </a:spcAft>
              <a:defRPr kumimoji="1" sz="4400">
                <a:solidFill>
                  <a:schemeClr val="tx2"/>
                </a:solidFill>
                <a:latin typeface="Arial" charset="0"/>
                <a:ea typeface="ＭＳ Ｐゴシック" charset="-128"/>
              </a:defRPr>
            </a:lvl4pPr>
            <a:lvl5pPr algn="ctr" rtl="0" eaLnBrk="1" fontAlgn="base" hangingPunct="1">
              <a:spcBef>
                <a:spcPct val="0"/>
              </a:spcBef>
              <a:spcAft>
                <a:spcPct val="0"/>
              </a:spcAft>
              <a:defRPr kumimoji="1" sz="4400">
                <a:solidFill>
                  <a:schemeClr val="tx2"/>
                </a:solidFill>
                <a:latin typeface="Arial" charset="0"/>
                <a:ea typeface="ＭＳ Ｐゴシック" charset="-128"/>
              </a:defRPr>
            </a:lvl5pPr>
            <a:lvl6pPr marL="457200" algn="ctr" rtl="0" eaLnBrk="1" fontAlgn="base" hangingPunct="1">
              <a:spcBef>
                <a:spcPct val="0"/>
              </a:spcBef>
              <a:spcAft>
                <a:spcPct val="0"/>
              </a:spcAft>
              <a:defRPr kumimoji="1" sz="4400">
                <a:solidFill>
                  <a:schemeClr val="tx2"/>
                </a:solidFill>
                <a:latin typeface="Arial" charset="0"/>
                <a:ea typeface="ＭＳ Ｐゴシック" charset="-128"/>
              </a:defRPr>
            </a:lvl6pPr>
            <a:lvl7pPr marL="914400" algn="ctr" rtl="0" eaLnBrk="1" fontAlgn="base" hangingPunct="1">
              <a:spcBef>
                <a:spcPct val="0"/>
              </a:spcBef>
              <a:spcAft>
                <a:spcPct val="0"/>
              </a:spcAft>
              <a:defRPr kumimoji="1" sz="4400">
                <a:solidFill>
                  <a:schemeClr val="tx2"/>
                </a:solidFill>
                <a:latin typeface="Arial" charset="0"/>
                <a:ea typeface="ＭＳ Ｐゴシック" charset="-128"/>
              </a:defRPr>
            </a:lvl7pPr>
            <a:lvl8pPr marL="1371600" algn="ctr" rtl="0" eaLnBrk="1" fontAlgn="base" hangingPunct="1">
              <a:spcBef>
                <a:spcPct val="0"/>
              </a:spcBef>
              <a:spcAft>
                <a:spcPct val="0"/>
              </a:spcAft>
              <a:defRPr kumimoji="1" sz="4400">
                <a:solidFill>
                  <a:schemeClr val="tx2"/>
                </a:solidFill>
                <a:latin typeface="Arial" charset="0"/>
                <a:ea typeface="ＭＳ Ｐゴシック" charset="-128"/>
              </a:defRPr>
            </a:lvl8pPr>
            <a:lvl9pPr marL="1828800" algn="ctr" rtl="0" eaLnBrk="1" fontAlgn="base" hangingPunct="1">
              <a:spcBef>
                <a:spcPct val="0"/>
              </a:spcBef>
              <a:spcAft>
                <a:spcPct val="0"/>
              </a:spcAft>
              <a:defRPr kumimoji="1" sz="4400">
                <a:solidFill>
                  <a:schemeClr val="tx2"/>
                </a:solidFill>
                <a:latin typeface="Arial" charset="0"/>
                <a:ea typeface="ＭＳ Ｐゴシック" charset="-128"/>
              </a:defRPr>
            </a:lvl9pPr>
          </a:lstStyle>
          <a:p>
            <a:r>
              <a:rPr lang="en-US" altLang="ja-JP" sz="3600" kern="0" dirty="0" smtClean="0">
                <a:solidFill>
                  <a:schemeClr val="bg1"/>
                </a:solidFill>
              </a:rPr>
              <a:t>LCS X-ray specification at LUCX</a:t>
            </a:r>
            <a:endParaRPr lang="ja-JP" altLang="en-US" sz="3600" kern="0" dirty="0">
              <a:solidFill>
                <a:schemeClr val="bg1"/>
              </a:solidFill>
            </a:endParaRPr>
          </a:p>
        </p:txBody>
      </p:sp>
      <p:cxnSp>
        <p:nvCxnSpPr>
          <p:cNvPr id="3" name="直線矢印コネクタ 2"/>
          <p:cNvCxnSpPr/>
          <p:nvPr/>
        </p:nvCxnSpPr>
        <p:spPr>
          <a:xfrm>
            <a:off x="1619672" y="4437112"/>
            <a:ext cx="1440160" cy="1944216"/>
          </a:xfrm>
          <a:prstGeom prst="straightConnector1">
            <a:avLst/>
          </a:prstGeom>
          <a:ln>
            <a:headEnd type="arrow"/>
            <a:tailEnd type="arrow"/>
          </a:ln>
        </p:spPr>
        <p:style>
          <a:lnRef idx="3">
            <a:schemeClr val="accent2"/>
          </a:lnRef>
          <a:fillRef idx="0">
            <a:schemeClr val="accent2"/>
          </a:fillRef>
          <a:effectRef idx="2">
            <a:schemeClr val="accent2"/>
          </a:effectRef>
          <a:fontRef idx="minor">
            <a:schemeClr val="tx1"/>
          </a:fontRef>
        </p:style>
      </p:cxnSp>
      <p:cxnSp>
        <p:nvCxnSpPr>
          <p:cNvPr id="9" name="直線矢印コネクタ 8"/>
          <p:cNvCxnSpPr/>
          <p:nvPr/>
        </p:nvCxnSpPr>
        <p:spPr>
          <a:xfrm flipH="1">
            <a:off x="6804248" y="4437112"/>
            <a:ext cx="648072" cy="1944216"/>
          </a:xfrm>
          <a:prstGeom prst="straightConnector1">
            <a:avLst/>
          </a:prstGeom>
          <a:ln>
            <a:headEnd type="arrow"/>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94108249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kazu\デスクトップ\Pepper_soi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600" y="1936576"/>
            <a:ext cx="7924800" cy="4876800"/>
          </a:xfrm>
          <a:prstGeom prst="rect">
            <a:avLst/>
          </a:prstGeom>
          <a:noFill/>
          <a:extLst>
            <a:ext uri="{909E8E84-426E-40DD-AFC4-6F175D3DCCD1}">
              <a14:hiddenFill xmlns:a14="http://schemas.microsoft.com/office/drawing/2010/main">
                <a:solidFill>
                  <a:srgbClr val="FFFFFF"/>
                </a:solidFill>
              </a14:hiddenFill>
            </a:ext>
          </a:extLst>
        </p:spPr>
      </p:pic>
      <p:sp>
        <p:nvSpPr>
          <p:cNvPr id="5" name="タイトル 1"/>
          <p:cNvSpPr txBox="1">
            <a:spLocks/>
          </p:cNvSpPr>
          <p:nvPr/>
        </p:nvSpPr>
        <p:spPr>
          <a:xfrm>
            <a:off x="457200" y="125760"/>
            <a:ext cx="8229600" cy="1143000"/>
          </a:xfrm>
          <a:prstGeom prst="rect">
            <a:avLst/>
          </a:prstGeom>
        </p:spPr>
        <p:txBody>
          <a:bodyPr/>
          <a:lstStyle>
            <a:lvl1pPr algn="ctr" rtl="0" eaLnBrk="1" fontAlgn="base" hangingPunct="1">
              <a:spcBef>
                <a:spcPct val="0"/>
              </a:spcBef>
              <a:spcAft>
                <a:spcPct val="0"/>
              </a:spcAft>
              <a:defRPr kumimoji="1" sz="4400">
                <a:solidFill>
                  <a:schemeClr val="tx2"/>
                </a:solidFill>
                <a:latin typeface="+mj-lt"/>
                <a:ea typeface="+mj-ea"/>
                <a:cs typeface="+mj-cs"/>
              </a:defRPr>
            </a:lvl1pPr>
            <a:lvl2pPr algn="ctr" rtl="0" eaLnBrk="1" fontAlgn="base" hangingPunct="1">
              <a:spcBef>
                <a:spcPct val="0"/>
              </a:spcBef>
              <a:spcAft>
                <a:spcPct val="0"/>
              </a:spcAft>
              <a:defRPr kumimoji="1" sz="4400">
                <a:solidFill>
                  <a:schemeClr val="tx2"/>
                </a:solidFill>
                <a:latin typeface="Arial" charset="0"/>
                <a:ea typeface="ＭＳ Ｐゴシック" charset="-128"/>
              </a:defRPr>
            </a:lvl2pPr>
            <a:lvl3pPr algn="ctr" rtl="0" eaLnBrk="1" fontAlgn="base" hangingPunct="1">
              <a:spcBef>
                <a:spcPct val="0"/>
              </a:spcBef>
              <a:spcAft>
                <a:spcPct val="0"/>
              </a:spcAft>
              <a:defRPr kumimoji="1" sz="4400">
                <a:solidFill>
                  <a:schemeClr val="tx2"/>
                </a:solidFill>
                <a:latin typeface="Arial" charset="0"/>
                <a:ea typeface="ＭＳ Ｐゴシック" charset="-128"/>
              </a:defRPr>
            </a:lvl3pPr>
            <a:lvl4pPr algn="ctr" rtl="0" eaLnBrk="1" fontAlgn="base" hangingPunct="1">
              <a:spcBef>
                <a:spcPct val="0"/>
              </a:spcBef>
              <a:spcAft>
                <a:spcPct val="0"/>
              </a:spcAft>
              <a:defRPr kumimoji="1" sz="4400">
                <a:solidFill>
                  <a:schemeClr val="tx2"/>
                </a:solidFill>
                <a:latin typeface="Arial" charset="0"/>
                <a:ea typeface="ＭＳ Ｐゴシック" charset="-128"/>
              </a:defRPr>
            </a:lvl4pPr>
            <a:lvl5pPr algn="ctr" rtl="0" eaLnBrk="1" fontAlgn="base" hangingPunct="1">
              <a:spcBef>
                <a:spcPct val="0"/>
              </a:spcBef>
              <a:spcAft>
                <a:spcPct val="0"/>
              </a:spcAft>
              <a:defRPr kumimoji="1" sz="4400">
                <a:solidFill>
                  <a:schemeClr val="tx2"/>
                </a:solidFill>
                <a:latin typeface="Arial" charset="0"/>
                <a:ea typeface="ＭＳ Ｐゴシック" charset="-128"/>
              </a:defRPr>
            </a:lvl5pPr>
            <a:lvl6pPr marL="457200" algn="ctr" rtl="0" eaLnBrk="1" fontAlgn="base" hangingPunct="1">
              <a:spcBef>
                <a:spcPct val="0"/>
              </a:spcBef>
              <a:spcAft>
                <a:spcPct val="0"/>
              </a:spcAft>
              <a:defRPr kumimoji="1" sz="4400">
                <a:solidFill>
                  <a:schemeClr val="tx2"/>
                </a:solidFill>
                <a:latin typeface="Arial" charset="0"/>
                <a:ea typeface="ＭＳ Ｐゴシック" charset="-128"/>
              </a:defRPr>
            </a:lvl6pPr>
            <a:lvl7pPr marL="914400" algn="ctr" rtl="0" eaLnBrk="1" fontAlgn="base" hangingPunct="1">
              <a:spcBef>
                <a:spcPct val="0"/>
              </a:spcBef>
              <a:spcAft>
                <a:spcPct val="0"/>
              </a:spcAft>
              <a:defRPr kumimoji="1" sz="4400">
                <a:solidFill>
                  <a:schemeClr val="tx2"/>
                </a:solidFill>
                <a:latin typeface="Arial" charset="0"/>
                <a:ea typeface="ＭＳ Ｐゴシック" charset="-128"/>
              </a:defRPr>
            </a:lvl7pPr>
            <a:lvl8pPr marL="1371600" algn="ctr" rtl="0" eaLnBrk="1" fontAlgn="base" hangingPunct="1">
              <a:spcBef>
                <a:spcPct val="0"/>
              </a:spcBef>
              <a:spcAft>
                <a:spcPct val="0"/>
              </a:spcAft>
              <a:defRPr kumimoji="1" sz="4400">
                <a:solidFill>
                  <a:schemeClr val="tx2"/>
                </a:solidFill>
                <a:latin typeface="Arial" charset="0"/>
                <a:ea typeface="ＭＳ Ｐゴシック" charset="-128"/>
              </a:defRPr>
            </a:lvl8pPr>
            <a:lvl9pPr marL="1828800" algn="ctr" rtl="0" eaLnBrk="1" fontAlgn="base" hangingPunct="1">
              <a:spcBef>
                <a:spcPct val="0"/>
              </a:spcBef>
              <a:spcAft>
                <a:spcPct val="0"/>
              </a:spcAft>
              <a:defRPr kumimoji="1" sz="4400">
                <a:solidFill>
                  <a:schemeClr val="tx2"/>
                </a:solidFill>
                <a:latin typeface="Arial" charset="0"/>
                <a:ea typeface="ＭＳ Ｐゴシック" charset="-128"/>
              </a:defRPr>
            </a:lvl9pPr>
          </a:lstStyle>
          <a:p>
            <a:r>
              <a:rPr lang="en-US" altLang="ja-JP" sz="3600" kern="0" dirty="0" smtClean="0">
                <a:solidFill>
                  <a:schemeClr val="bg1"/>
                </a:solidFill>
              </a:rPr>
              <a:t>X-ray image by SOI sensor</a:t>
            </a:r>
            <a:endParaRPr lang="ja-JP" altLang="en-US" sz="3600" kern="0" dirty="0">
              <a:solidFill>
                <a:schemeClr val="bg1"/>
              </a:solidFill>
            </a:endParaRPr>
          </a:p>
        </p:txBody>
      </p:sp>
      <p:sp>
        <p:nvSpPr>
          <p:cNvPr id="6" name="Text Box 5"/>
          <p:cNvSpPr txBox="1">
            <a:spLocks noChangeArrowheads="1"/>
          </p:cNvSpPr>
          <p:nvPr/>
        </p:nvSpPr>
        <p:spPr bwMode="auto">
          <a:xfrm>
            <a:off x="250825" y="1087438"/>
            <a:ext cx="8718004" cy="861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kumimoji="1">
                <a:solidFill>
                  <a:schemeClr val="tx1"/>
                </a:solidFill>
                <a:latin typeface="Arial" charset="0"/>
                <a:ea typeface="ＭＳ Ｐゴシック" charset="-128"/>
              </a:defRPr>
            </a:lvl1pPr>
            <a:lvl2pPr marL="800100" indent="-342900">
              <a:defRPr kumimoji="1">
                <a:solidFill>
                  <a:schemeClr val="tx1"/>
                </a:solidFill>
                <a:latin typeface="Arial" charset="0"/>
                <a:ea typeface="ＭＳ Ｐゴシック" charset="-128"/>
              </a:defRPr>
            </a:lvl2pPr>
            <a:lvl3pPr marL="1257300" indent="-342900">
              <a:defRPr kumimoji="1">
                <a:solidFill>
                  <a:schemeClr val="tx1"/>
                </a:solidFill>
                <a:latin typeface="Arial" charset="0"/>
                <a:ea typeface="ＭＳ Ｐゴシック" charset="-128"/>
              </a:defRPr>
            </a:lvl3pPr>
            <a:lvl4pPr marL="1714500" indent="-342900">
              <a:defRPr kumimoji="1">
                <a:solidFill>
                  <a:schemeClr val="tx1"/>
                </a:solidFill>
                <a:latin typeface="Arial" charset="0"/>
                <a:ea typeface="ＭＳ Ｐゴシック" charset="-128"/>
              </a:defRPr>
            </a:lvl4pPr>
            <a:lvl5pPr marL="2171700" indent="-342900">
              <a:defRPr kumimoji="1">
                <a:solidFill>
                  <a:schemeClr val="tx1"/>
                </a:solidFill>
                <a:latin typeface="Arial" charset="0"/>
                <a:ea typeface="ＭＳ Ｐゴシック" charset="-128"/>
              </a:defRPr>
            </a:lvl5pPr>
            <a:lvl6pPr marL="2628900" indent="-342900" fontAlgn="base">
              <a:spcBef>
                <a:spcPct val="0"/>
              </a:spcBef>
              <a:spcAft>
                <a:spcPct val="0"/>
              </a:spcAft>
              <a:defRPr kumimoji="1">
                <a:solidFill>
                  <a:schemeClr val="tx1"/>
                </a:solidFill>
                <a:latin typeface="Arial" charset="0"/>
                <a:ea typeface="ＭＳ Ｐゴシック" charset="-128"/>
              </a:defRPr>
            </a:lvl6pPr>
            <a:lvl7pPr marL="3086100" indent="-342900" fontAlgn="base">
              <a:spcBef>
                <a:spcPct val="0"/>
              </a:spcBef>
              <a:spcAft>
                <a:spcPct val="0"/>
              </a:spcAft>
              <a:defRPr kumimoji="1">
                <a:solidFill>
                  <a:schemeClr val="tx1"/>
                </a:solidFill>
                <a:latin typeface="Arial" charset="0"/>
                <a:ea typeface="ＭＳ Ｐゴシック" charset="-128"/>
              </a:defRPr>
            </a:lvl7pPr>
            <a:lvl8pPr marL="3543300" indent="-342900" fontAlgn="base">
              <a:spcBef>
                <a:spcPct val="0"/>
              </a:spcBef>
              <a:spcAft>
                <a:spcPct val="0"/>
              </a:spcAft>
              <a:defRPr kumimoji="1">
                <a:solidFill>
                  <a:schemeClr val="tx1"/>
                </a:solidFill>
                <a:latin typeface="Arial" charset="0"/>
                <a:ea typeface="ＭＳ Ｐゴシック" charset="-128"/>
              </a:defRPr>
            </a:lvl8pPr>
            <a:lvl9pPr marL="4000500" indent="-342900" fontAlgn="base">
              <a:spcBef>
                <a:spcPct val="0"/>
              </a:spcBef>
              <a:spcAft>
                <a:spcPct val="0"/>
              </a:spcAft>
              <a:defRPr kumimoji="1">
                <a:solidFill>
                  <a:schemeClr val="tx1"/>
                </a:solidFill>
                <a:latin typeface="Arial" charset="0"/>
                <a:ea typeface="ＭＳ Ｐゴシック" charset="-128"/>
              </a:defRPr>
            </a:lvl9pPr>
          </a:lstStyle>
          <a:p>
            <a:pPr>
              <a:spcBef>
                <a:spcPct val="50000"/>
              </a:spcBef>
            </a:pPr>
            <a:r>
              <a:rPr lang="en-US" altLang="ja-JP" sz="2000" b="1" dirty="0" smtClean="0"/>
              <a:t>SOI pixel sensor imaging by 9keV LCS X-ray</a:t>
            </a:r>
          </a:p>
          <a:p>
            <a:pPr>
              <a:spcBef>
                <a:spcPct val="50000"/>
              </a:spcBef>
            </a:pPr>
            <a:r>
              <a:rPr lang="en-US" altLang="ja-JP" sz="2000" b="1" dirty="0" smtClean="0"/>
              <a:t>Chile pepper (Preliminary)</a:t>
            </a:r>
            <a:endParaRPr lang="en-US" altLang="ja-JP" sz="2000" b="1" dirty="0"/>
          </a:p>
        </p:txBody>
      </p:sp>
    </p:spTree>
    <p:extLst>
      <p:ext uri="{BB962C8B-B14F-4D97-AF65-F5344CB8AC3E}">
        <p14:creationId xmlns:p14="http://schemas.microsoft.com/office/powerpoint/2010/main" val="3230096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スライド番号プレースホルダ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fld id="{D62C8996-5896-4FBC-B411-970BFA8174CD}" type="slidenum">
              <a:rPr kumimoji="0" lang="en-US" altLang="ja-JP" smtClean="0">
                <a:solidFill>
                  <a:srgbClr val="2E2E48"/>
                </a:solidFill>
              </a:rPr>
              <a:pPr eaLnBrk="1" hangingPunct="1"/>
              <a:t>3</a:t>
            </a:fld>
            <a:endParaRPr kumimoji="0" lang="en-US" altLang="ja-JP" smtClean="0">
              <a:solidFill>
                <a:srgbClr val="2E2E48"/>
              </a:solidFill>
            </a:endParaRPr>
          </a:p>
        </p:txBody>
      </p:sp>
      <p:sp>
        <p:nvSpPr>
          <p:cNvPr id="3" name="Rectangle 2"/>
          <p:cNvSpPr txBox="1">
            <a:spLocks noChangeArrowheads="1"/>
          </p:cNvSpPr>
          <p:nvPr/>
        </p:nvSpPr>
        <p:spPr>
          <a:xfrm>
            <a:off x="-65087" y="10886"/>
            <a:ext cx="9144000" cy="990600"/>
          </a:xfrm>
          <a:prstGeom prst="rect">
            <a:avLst/>
          </a:prstGeom>
        </p:spPr>
        <p:txBody>
          <a:bodyPr/>
          <a:lstStyle/>
          <a:p>
            <a:pPr algn="ctr" fontAlgn="base">
              <a:spcBef>
                <a:spcPct val="0"/>
              </a:spcBef>
              <a:spcAft>
                <a:spcPct val="0"/>
              </a:spcAft>
              <a:defRPr/>
            </a:pPr>
            <a:r>
              <a:rPr lang="en-US" altLang="ja-JP" sz="4000" b="1" kern="0" dirty="0">
                <a:solidFill>
                  <a:srgbClr val="2E2E48"/>
                </a:solidFill>
              </a:rPr>
              <a:t>To stronger and brighter photon beam</a:t>
            </a:r>
            <a:endParaRPr lang="ja-JP" altLang="en-US" sz="4000" b="1" kern="0" dirty="0">
              <a:solidFill>
                <a:srgbClr val="2E2E48"/>
              </a:solidFill>
            </a:endParaRPr>
          </a:p>
        </p:txBody>
      </p:sp>
      <p:graphicFrame>
        <p:nvGraphicFramePr>
          <p:cNvPr id="97284" name="Object 4"/>
          <p:cNvGraphicFramePr>
            <a:graphicFrameLocks noChangeAspect="1"/>
          </p:cNvGraphicFramePr>
          <p:nvPr>
            <p:extLst>
              <p:ext uri="{D42A27DB-BD31-4B8C-83A1-F6EECF244321}">
                <p14:modId xmlns:p14="http://schemas.microsoft.com/office/powerpoint/2010/main" val="2260678797"/>
              </p:ext>
            </p:extLst>
          </p:nvPr>
        </p:nvGraphicFramePr>
        <p:xfrm>
          <a:off x="1126331" y="836712"/>
          <a:ext cx="6908800" cy="717550"/>
        </p:xfrm>
        <a:graphic>
          <a:graphicData uri="http://schemas.openxmlformats.org/presentationml/2006/ole">
            <mc:AlternateContent xmlns:mc="http://schemas.openxmlformats.org/markup-compatibility/2006">
              <mc:Choice xmlns:v="urn:schemas-microsoft-com:vml" Requires="v">
                <p:oleObj spid="_x0000_s33831" name="Equation" r:id="rId3" imgW="4165600" imgH="431800" progId="Equation.DSMT4">
                  <p:embed/>
                </p:oleObj>
              </mc:Choice>
              <mc:Fallback>
                <p:oleObj name="Equation" r:id="rId3" imgW="4165600" imgH="431800" progId="Equation.DSMT4">
                  <p:embed/>
                  <p:pic>
                    <p:nvPicPr>
                      <p:cNvPr id="0" name="Picture 3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26331" y="836712"/>
                        <a:ext cx="6908800" cy="717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97285"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47416" y="2707935"/>
            <a:ext cx="1711325" cy="158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7286" name="Line 6"/>
          <p:cNvSpPr>
            <a:spLocks noChangeShapeType="1"/>
          </p:cNvSpPr>
          <p:nvPr/>
        </p:nvSpPr>
        <p:spPr bwMode="auto">
          <a:xfrm>
            <a:off x="786604" y="3216276"/>
            <a:ext cx="1214437" cy="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srgbClr val="2E2E48"/>
              </a:solidFill>
            </a:endParaRPr>
          </a:p>
        </p:txBody>
      </p:sp>
      <p:sp>
        <p:nvSpPr>
          <p:cNvPr id="97287" name="Line 7"/>
          <p:cNvSpPr>
            <a:spLocks noChangeShapeType="1"/>
          </p:cNvSpPr>
          <p:nvPr/>
        </p:nvSpPr>
        <p:spPr bwMode="auto">
          <a:xfrm>
            <a:off x="786604" y="3395664"/>
            <a:ext cx="1214437" cy="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srgbClr val="2E2E48"/>
              </a:solidFill>
            </a:endParaRPr>
          </a:p>
        </p:txBody>
      </p:sp>
      <p:sp>
        <p:nvSpPr>
          <p:cNvPr id="97288" name="Line 8"/>
          <p:cNvSpPr>
            <a:spLocks noChangeShapeType="1"/>
          </p:cNvSpPr>
          <p:nvPr/>
        </p:nvSpPr>
        <p:spPr bwMode="auto">
          <a:xfrm>
            <a:off x="786604" y="3575051"/>
            <a:ext cx="1214437" cy="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srgbClr val="2E2E48"/>
              </a:solidFill>
            </a:endParaRPr>
          </a:p>
        </p:txBody>
      </p:sp>
      <p:sp>
        <p:nvSpPr>
          <p:cNvPr id="97289" name="Line 9"/>
          <p:cNvSpPr>
            <a:spLocks noChangeShapeType="1"/>
          </p:cNvSpPr>
          <p:nvPr/>
        </p:nvSpPr>
        <p:spPr bwMode="auto">
          <a:xfrm>
            <a:off x="786604" y="3754439"/>
            <a:ext cx="1214437" cy="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srgbClr val="2E2E48"/>
              </a:solidFill>
            </a:endParaRPr>
          </a:p>
        </p:txBody>
      </p:sp>
      <p:sp>
        <p:nvSpPr>
          <p:cNvPr id="97290" name="Line 10"/>
          <p:cNvSpPr>
            <a:spLocks noChangeShapeType="1"/>
          </p:cNvSpPr>
          <p:nvPr/>
        </p:nvSpPr>
        <p:spPr bwMode="auto">
          <a:xfrm>
            <a:off x="786604" y="3933826"/>
            <a:ext cx="1214437" cy="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srgbClr val="2E2E48"/>
              </a:solidFill>
            </a:endParaRPr>
          </a:p>
        </p:txBody>
      </p:sp>
      <p:sp>
        <p:nvSpPr>
          <p:cNvPr id="97291" name="Line 11"/>
          <p:cNvSpPr>
            <a:spLocks noChangeShapeType="1"/>
          </p:cNvSpPr>
          <p:nvPr/>
        </p:nvSpPr>
        <p:spPr bwMode="auto">
          <a:xfrm>
            <a:off x="786604" y="4113214"/>
            <a:ext cx="1214437" cy="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srgbClr val="2E2E48"/>
              </a:solidFill>
            </a:endParaRPr>
          </a:p>
        </p:txBody>
      </p:sp>
      <p:sp>
        <p:nvSpPr>
          <p:cNvPr id="97292" name="AutoShape 12"/>
          <p:cNvSpPr>
            <a:spLocks noChangeArrowheads="1"/>
          </p:cNvSpPr>
          <p:nvPr/>
        </p:nvSpPr>
        <p:spPr bwMode="auto">
          <a:xfrm>
            <a:off x="2721766" y="2990851"/>
            <a:ext cx="585788" cy="1304925"/>
          </a:xfrm>
          <a:prstGeom prst="cube">
            <a:avLst>
              <a:gd name="adj" fmla="val 25000"/>
            </a:avLst>
          </a:prstGeom>
          <a:solidFill>
            <a:srgbClr val="FFFF00"/>
          </a:solidFill>
          <a:ln w="9525">
            <a:solidFill>
              <a:schemeClr val="tx1"/>
            </a:solidFill>
            <a:miter lim="800000"/>
            <a:headEnd/>
            <a:tailEnd/>
          </a:ln>
        </p:spPr>
        <p:txBody>
          <a:bodyPr wrap="none" anchor="ctr"/>
          <a:lstStyle/>
          <a:p>
            <a:pPr fontAlgn="base">
              <a:spcBef>
                <a:spcPct val="0"/>
              </a:spcBef>
              <a:spcAft>
                <a:spcPct val="0"/>
              </a:spcAft>
            </a:pPr>
            <a:endParaRPr lang="ja-JP" altLang="en-US" smtClean="0">
              <a:solidFill>
                <a:srgbClr val="2E2E48"/>
              </a:solidFill>
            </a:endParaRPr>
          </a:p>
        </p:txBody>
      </p:sp>
      <p:sp>
        <p:nvSpPr>
          <p:cNvPr id="97293" name="Text Box 13"/>
          <p:cNvSpPr txBox="1">
            <a:spLocks noChangeArrowheads="1"/>
          </p:cNvSpPr>
          <p:nvPr/>
        </p:nvSpPr>
        <p:spPr bwMode="auto">
          <a:xfrm>
            <a:off x="130966" y="2763839"/>
            <a:ext cx="210026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828675" eaLnBrk="0" hangingPunct="0">
              <a:defRPr kumimoji="1">
                <a:solidFill>
                  <a:schemeClr val="tx1"/>
                </a:solidFill>
                <a:latin typeface="Times New Roman" pitchFamily="18" charset="0"/>
                <a:ea typeface="ＭＳ Ｐゴシック" pitchFamily="50" charset="-128"/>
              </a:defRPr>
            </a:lvl1pPr>
            <a:lvl2pPr marL="742950" indent="-285750" defTabSz="828675" eaLnBrk="0" hangingPunct="0">
              <a:defRPr kumimoji="1">
                <a:solidFill>
                  <a:schemeClr val="tx1"/>
                </a:solidFill>
                <a:latin typeface="Times New Roman" pitchFamily="18" charset="0"/>
                <a:ea typeface="ＭＳ Ｐゴシック" pitchFamily="50" charset="-128"/>
              </a:defRPr>
            </a:lvl2pPr>
            <a:lvl3pPr marL="1143000" indent="-228600" defTabSz="828675" eaLnBrk="0" hangingPunct="0">
              <a:defRPr kumimoji="1">
                <a:solidFill>
                  <a:schemeClr val="tx1"/>
                </a:solidFill>
                <a:latin typeface="Times New Roman" pitchFamily="18" charset="0"/>
                <a:ea typeface="ＭＳ Ｐゴシック" pitchFamily="50" charset="-128"/>
              </a:defRPr>
            </a:lvl3pPr>
            <a:lvl4pPr marL="1600200" indent="-228600" defTabSz="828675" eaLnBrk="0" hangingPunct="0">
              <a:defRPr kumimoji="1">
                <a:solidFill>
                  <a:schemeClr val="tx1"/>
                </a:solidFill>
                <a:latin typeface="Times New Roman" pitchFamily="18" charset="0"/>
                <a:ea typeface="ＭＳ Ｐゴシック" pitchFamily="50" charset="-128"/>
              </a:defRPr>
            </a:lvl4pPr>
            <a:lvl5pPr marL="2057400" indent="-228600" defTabSz="828675" eaLnBrk="0" hangingPunct="0">
              <a:defRPr kumimoji="1">
                <a:solidFill>
                  <a:schemeClr val="tx1"/>
                </a:solidFill>
                <a:latin typeface="Times New Roman" pitchFamily="18" charset="0"/>
                <a:ea typeface="ＭＳ Ｐゴシック" pitchFamily="50" charset="-128"/>
              </a:defRPr>
            </a:lvl5pPr>
            <a:lvl6pPr marL="2514600" indent="-228600" defTabSz="828675"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defTabSz="828675"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defTabSz="828675"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defTabSz="828675"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fontAlgn="base">
              <a:spcBef>
                <a:spcPct val="0"/>
              </a:spcBef>
              <a:spcAft>
                <a:spcPct val="0"/>
              </a:spcAft>
            </a:pPr>
            <a:r>
              <a:rPr kumimoji="0" lang="en-US" altLang="ja-JP" sz="1600" b="1" smtClean="0">
                <a:solidFill>
                  <a:srgbClr val="2E2E48"/>
                </a:solidFill>
              </a:rPr>
              <a:t>Low brightness X-ray</a:t>
            </a:r>
          </a:p>
        </p:txBody>
      </p:sp>
      <p:sp>
        <p:nvSpPr>
          <p:cNvPr id="97294" name="Line 14"/>
          <p:cNvSpPr>
            <a:spLocks noChangeShapeType="1"/>
          </p:cNvSpPr>
          <p:nvPr/>
        </p:nvSpPr>
        <p:spPr bwMode="auto">
          <a:xfrm flipV="1">
            <a:off x="3577429" y="2811464"/>
            <a:ext cx="1125537" cy="2698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srgbClr val="2E2E48"/>
              </a:solidFill>
            </a:endParaRPr>
          </a:p>
        </p:txBody>
      </p:sp>
      <p:sp>
        <p:nvSpPr>
          <p:cNvPr id="97295" name="Line 15"/>
          <p:cNvSpPr>
            <a:spLocks noChangeShapeType="1"/>
          </p:cNvSpPr>
          <p:nvPr/>
        </p:nvSpPr>
        <p:spPr bwMode="auto">
          <a:xfrm>
            <a:off x="3442491" y="3963989"/>
            <a:ext cx="1304925" cy="31591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srgbClr val="2E2E48"/>
              </a:solidFill>
            </a:endParaRPr>
          </a:p>
        </p:txBody>
      </p:sp>
      <p:sp>
        <p:nvSpPr>
          <p:cNvPr id="97296" name="Text Box 16"/>
          <p:cNvSpPr txBox="1">
            <a:spLocks noChangeArrowheads="1"/>
          </p:cNvSpPr>
          <p:nvPr/>
        </p:nvSpPr>
        <p:spPr bwMode="auto">
          <a:xfrm>
            <a:off x="3488529" y="3333751"/>
            <a:ext cx="11557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828675" eaLnBrk="0" hangingPunct="0">
              <a:defRPr kumimoji="1">
                <a:solidFill>
                  <a:schemeClr val="tx1"/>
                </a:solidFill>
                <a:latin typeface="Times New Roman" pitchFamily="18" charset="0"/>
                <a:ea typeface="ＭＳ Ｐゴシック" pitchFamily="50" charset="-128"/>
              </a:defRPr>
            </a:lvl1pPr>
            <a:lvl2pPr marL="742950" indent="-285750" defTabSz="828675" eaLnBrk="0" hangingPunct="0">
              <a:defRPr kumimoji="1">
                <a:solidFill>
                  <a:schemeClr val="tx1"/>
                </a:solidFill>
                <a:latin typeface="Times New Roman" pitchFamily="18" charset="0"/>
                <a:ea typeface="ＭＳ Ｐゴシック" pitchFamily="50" charset="-128"/>
              </a:defRPr>
            </a:lvl2pPr>
            <a:lvl3pPr marL="1143000" indent="-228600" defTabSz="828675" eaLnBrk="0" hangingPunct="0">
              <a:defRPr kumimoji="1">
                <a:solidFill>
                  <a:schemeClr val="tx1"/>
                </a:solidFill>
                <a:latin typeface="Times New Roman" pitchFamily="18" charset="0"/>
                <a:ea typeface="ＭＳ Ｐゴシック" pitchFamily="50" charset="-128"/>
              </a:defRPr>
            </a:lvl3pPr>
            <a:lvl4pPr marL="1600200" indent="-228600" defTabSz="828675" eaLnBrk="0" hangingPunct="0">
              <a:defRPr kumimoji="1">
                <a:solidFill>
                  <a:schemeClr val="tx1"/>
                </a:solidFill>
                <a:latin typeface="Times New Roman" pitchFamily="18" charset="0"/>
                <a:ea typeface="ＭＳ Ｐゴシック" pitchFamily="50" charset="-128"/>
              </a:defRPr>
            </a:lvl4pPr>
            <a:lvl5pPr marL="2057400" indent="-228600" defTabSz="828675" eaLnBrk="0" hangingPunct="0">
              <a:defRPr kumimoji="1">
                <a:solidFill>
                  <a:schemeClr val="tx1"/>
                </a:solidFill>
                <a:latin typeface="Times New Roman" pitchFamily="18" charset="0"/>
                <a:ea typeface="ＭＳ Ｐゴシック" pitchFamily="50" charset="-128"/>
              </a:defRPr>
            </a:lvl5pPr>
            <a:lvl6pPr marL="2514600" indent="-228600" defTabSz="828675"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defTabSz="828675"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defTabSz="828675"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defTabSz="828675"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fontAlgn="base">
              <a:spcBef>
                <a:spcPct val="0"/>
              </a:spcBef>
              <a:spcAft>
                <a:spcPct val="0"/>
              </a:spcAft>
            </a:pPr>
            <a:r>
              <a:rPr kumimoji="0" lang="en-US" altLang="ja-JP" sz="1600" b="1" smtClean="0">
                <a:solidFill>
                  <a:srgbClr val="2E2E48"/>
                </a:solidFill>
              </a:rPr>
              <a:t>Diffraction</a:t>
            </a:r>
          </a:p>
        </p:txBody>
      </p:sp>
      <p:sp>
        <p:nvSpPr>
          <p:cNvPr id="97297" name="Text Box 17"/>
          <p:cNvSpPr txBox="1">
            <a:spLocks noChangeArrowheads="1"/>
          </p:cNvSpPr>
          <p:nvPr/>
        </p:nvSpPr>
        <p:spPr bwMode="auto">
          <a:xfrm>
            <a:off x="2450304" y="2665414"/>
            <a:ext cx="13779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828675" eaLnBrk="0" hangingPunct="0">
              <a:defRPr kumimoji="1">
                <a:solidFill>
                  <a:schemeClr val="tx1"/>
                </a:solidFill>
                <a:latin typeface="Times New Roman" pitchFamily="18" charset="0"/>
                <a:ea typeface="ＭＳ Ｐゴシック" pitchFamily="50" charset="-128"/>
              </a:defRPr>
            </a:lvl1pPr>
            <a:lvl2pPr marL="742950" indent="-285750" defTabSz="828675" eaLnBrk="0" hangingPunct="0">
              <a:defRPr kumimoji="1">
                <a:solidFill>
                  <a:schemeClr val="tx1"/>
                </a:solidFill>
                <a:latin typeface="Times New Roman" pitchFamily="18" charset="0"/>
                <a:ea typeface="ＭＳ Ｐゴシック" pitchFamily="50" charset="-128"/>
              </a:defRPr>
            </a:lvl2pPr>
            <a:lvl3pPr marL="1143000" indent="-228600" defTabSz="828675" eaLnBrk="0" hangingPunct="0">
              <a:defRPr kumimoji="1">
                <a:solidFill>
                  <a:schemeClr val="tx1"/>
                </a:solidFill>
                <a:latin typeface="Times New Roman" pitchFamily="18" charset="0"/>
                <a:ea typeface="ＭＳ Ｐゴシック" pitchFamily="50" charset="-128"/>
              </a:defRPr>
            </a:lvl3pPr>
            <a:lvl4pPr marL="1600200" indent="-228600" defTabSz="828675" eaLnBrk="0" hangingPunct="0">
              <a:defRPr kumimoji="1">
                <a:solidFill>
                  <a:schemeClr val="tx1"/>
                </a:solidFill>
                <a:latin typeface="Times New Roman" pitchFamily="18" charset="0"/>
                <a:ea typeface="ＭＳ Ｐゴシック" pitchFamily="50" charset="-128"/>
              </a:defRPr>
            </a:lvl4pPr>
            <a:lvl5pPr marL="2057400" indent="-228600" defTabSz="828675" eaLnBrk="0" hangingPunct="0">
              <a:defRPr kumimoji="1">
                <a:solidFill>
                  <a:schemeClr val="tx1"/>
                </a:solidFill>
                <a:latin typeface="Times New Roman" pitchFamily="18" charset="0"/>
                <a:ea typeface="ＭＳ Ｐゴシック" pitchFamily="50" charset="-128"/>
              </a:defRPr>
            </a:lvl5pPr>
            <a:lvl6pPr marL="2514600" indent="-228600" defTabSz="828675"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defTabSz="828675"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defTabSz="828675"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defTabSz="828675"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fontAlgn="base">
              <a:spcBef>
                <a:spcPct val="0"/>
              </a:spcBef>
              <a:spcAft>
                <a:spcPct val="0"/>
              </a:spcAft>
            </a:pPr>
            <a:r>
              <a:rPr kumimoji="0" lang="en-US" altLang="ja-JP" sz="1600" b="1" smtClean="0">
                <a:solidFill>
                  <a:srgbClr val="2E2E48"/>
                </a:solidFill>
              </a:rPr>
              <a:t>Large sample</a:t>
            </a:r>
          </a:p>
        </p:txBody>
      </p:sp>
      <p:sp>
        <p:nvSpPr>
          <p:cNvPr id="97298" name="Line 18"/>
          <p:cNvSpPr>
            <a:spLocks noChangeShapeType="1"/>
          </p:cNvSpPr>
          <p:nvPr/>
        </p:nvSpPr>
        <p:spPr bwMode="auto">
          <a:xfrm>
            <a:off x="886616" y="5287964"/>
            <a:ext cx="1214438" cy="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srgbClr val="2E2E48"/>
              </a:solidFill>
            </a:endParaRPr>
          </a:p>
        </p:txBody>
      </p:sp>
      <p:sp>
        <p:nvSpPr>
          <p:cNvPr id="97299" name="Line 19"/>
          <p:cNvSpPr>
            <a:spLocks noChangeShapeType="1"/>
          </p:cNvSpPr>
          <p:nvPr/>
        </p:nvSpPr>
        <p:spPr bwMode="auto">
          <a:xfrm>
            <a:off x="886616" y="5332414"/>
            <a:ext cx="1214438" cy="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srgbClr val="2E2E48"/>
              </a:solidFill>
            </a:endParaRPr>
          </a:p>
        </p:txBody>
      </p:sp>
      <p:sp>
        <p:nvSpPr>
          <p:cNvPr id="97300" name="Line 20"/>
          <p:cNvSpPr>
            <a:spLocks noChangeShapeType="1"/>
          </p:cNvSpPr>
          <p:nvPr/>
        </p:nvSpPr>
        <p:spPr bwMode="auto">
          <a:xfrm>
            <a:off x="886616" y="5376864"/>
            <a:ext cx="1214438" cy="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srgbClr val="2E2E48"/>
              </a:solidFill>
            </a:endParaRPr>
          </a:p>
        </p:txBody>
      </p:sp>
      <p:sp>
        <p:nvSpPr>
          <p:cNvPr id="97301" name="Line 21"/>
          <p:cNvSpPr>
            <a:spLocks noChangeShapeType="1"/>
          </p:cNvSpPr>
          <p:nvPr/>
        </p:nvSpPr>
        <p:spPr bwMode="auto">
          <a:xfrm>
            <a:off x="886616" y="5422901"/>
            <a:ext cx="1214438" cy="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srgbClr val="2E2E48"/>
              </a:solidFill>
            </a:endParaRPr>
          </a:p>
        </p:txBody>
      </p:sp>
      <p:sp>
        <p:nvSpPr>
          <p:cNvPr id="97302" name="Line 22"/>
          <p:cNvSpPr>
            <a:spLocks noChangeShapeType="1"/>
          </p:cNvSpPr>
          <p:nvPr/>
        </p:nvSpPr>
        <p:spPr bwMode="auto">
          <a:xfrm>
            <a:off x="886616" y="5467351"/>
            <a:ext cx="1214438" cy="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srgbClr val="2E2E48"/>
              </a:solidFill>
            </a:endParaRPr>
          </a:p>
        </p:txBody>
      </p:sp>
      <p:sp>
        <p:nvSpPr>
          <p:cNvPr id="97303" name="Line 23"/>
          <p:cNvSpPr>
            <a:spLocks noChangeShapeType="1"/>
          </p:cNvSpPr>
          <p:nvPr/>
        </p:nvSpPr>
        <p:spPr bwMode="auto">
          <a:xfrm>
            <a:off x="886616" y="5511801"/>
            <a:ext cx="1214438" cy="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srgbClr val="2E2E48"/>
              </a:solidFill>
            </a:endParaRPr>
          </a:p>
        </p:txBody>
      </p:sp>
      <p:sp>
        <p:nvSpPr>
          <p:cNvPr id="97304" name="AutoShape 24"/>
          <p:cNvSpPr>
            <a:spLocks noChangeArrowheads="1"/>
          </p:cNvSpPr>
          <p:nvPr/>
        </p:nvSpPr>
        <p:spPr bwMode="auto">
          <a:xfrm>
            <a:off x="2821779" y="5332414"/>
            <a:ext cx="139700" cy="180975"/>
          </a:xfrm>
          <a:prstGeom prst="cube">
            <a:avLst>
              <a:gd name="adj" fmla="val 25000"/>
            </a:avLst>
          </a:prstGeom>
          <a:solidFill>
            <a:srgbClr val="FFFF00"/>
          </a:solidFill>
          <a:ln w="9525">
            <a:solidFill>
              <a:schemeClr val="tx1"/>
            </a:solidFill>
            <a:miter lim="800000"/>
            <a:headEnd/>
            <a:tailEnd/>
          </a:ln>
        </p:spPr>
        <p:txBody>
          <a:bodyPr wrap="none" anchor="ctr"/>
          <a:lstStyle/>
          <a:p>
            <a:pPr fontAlgn="base">
              <a:spcBef>
                <a:spcPct val="0"/>
              </a:spcBef>
              <a:spcAft>
                <a:spcPct val="0"/>
              </a:spcAft>
            </a:pPr>
            <a:endParaRPr lang="ja-JP" altLang="en-US" smtClean="0">
              <a:solidFill>
                <a:srgbClr val="2E2E48"/>
              </a:solidFill>
            </a:endParaRPr>
          </a:p>
        </p:txBody>
      </p:sp>
      <p:sp>
        <p:nvSpPr>
          <p:cNvPr id="97305" name="Text Box 26"/>
          <p:cNvSpPr txBox="1">
            <a:spLocks noChangeArrowheads="1"/>
          </p:cNvSpPr>
          <p:nvPr/>
        </p:nvSpPr>
        <p:spPr bwMode="auto">
          <a:xfrm>
            <a:off x="2331241" y="4837114"/>
            <a:ext cx="21590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828675" eaLnBrk="0" hangingPunct="0">
              <a:defRPr kumimoji="1">
                <a:solidFill>
                  <a:schemeClr val="tx1"/>
                </a:solidFill>
                <a:latin typeface="Times New Roman" pitchFamily="18" charset="0"/>
                <a:ea typeface="ＭＳ Ｐゴシック" pitchFamily="50" charset="-128"/>
              </a:defRPr>
            </a:lvl1pPr>
            <a:lvl2pPr marL="742950" indent="-285750" defTabSz="828675" eaLnBrk="0" hangingPunct="0">
              <a:defRPr kumimoji="1">
                <a:solidFill>
                  <a:schemeClr val="tx1"/>
                </a:solidFill>
                <a:latin typeface="Times New Roman" pitchFamily="18" charset="0"/>
                <a:ea typeface="ＭＳ Ｐゴシック" pitchFamily="50" charset="-128"/>
              </a:defRPr>
            </a:lvl2pPr>
            <a:lvl3pPr marL="1143000" indent="-228600" defTabSz="828675" eaLnBrk="0" hangingPunct="0">
              <a:defRPr kumimoji="1">
                <a:solidFill>
                  <a:schemeClr val="tx1"/>
                </a:solidFill>
                <a:latin typeface="Times New Roman" pitchFamily="18" charset="0"/>
                <a:ea typeface="ＭＳ Ｐゴシック" pitchFamily="50" charset="-128"/>
              </a:defRPr>
            </a:lvl3pPr>
            <a:lvl4pPr marL="1600200" indent="-228600" defTabSz="828675" eaLnBrk="0" hangingPunct="0">
              <a:defRPr kumimoji="1">
                <a:solidFill>
                  <a:schemeClr val="tx1"/>
                </a:solidFill>
                <a:latin typeface="Times New Roman" pitchFamily="18" charset="0"/>
                <a:ea typeface="ＭＳ Ｐゴシック" pitchFamily="50" charset="-128"/>
              </a:defRPr>
            </a:lvl4pPr>
            <a:lvl5pPr marL="2057400" indent="-228600" defTabSz="828675" eaLnBrk="0" hangingPunct="0">
              <a:defRPr kumimoji="1">
                <a:solidFill>
                  <a:schemeClr val="tx1"/>
                </a:solidFill>
                <a:latin typeface="Times New Roman" pitchFamily="18" charset="0"/>
                <a:ea typeface="ＭＳ Ｐゴシック" pitchFamily="50" charset="-128"/>
              </a:defRPr>
            </a:lvl5pPr>
            <a:lvl6pPr marL="2514600" indent="-228600" defTabSz="828675"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defTabSz="828675"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defTabSz="828675"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defTabSz="828675"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fontAlgn="base">
              <a:spcBef>
                <a:spcPct val="0"/>
              </a:spcBef>
              <a:spcAft>
                <a:spcPct val="0"/>
              </a:spcAft>
            </a:pPr>
            <a:r>
              <a:rPr kumimoji="0" lang="en-US" altLang="ja-JP" sz="1600" b="1" smtClean="0">
                <a:solidFill>
                  <a:srgbClr val="2E2E48"/>
                </a:solidFill>
              </a:rPr>
              <a:t>Small sample (&lt; 1mm)</a:t>
            </a:r>
          </a:p>
        </p:txBody>
      </p:sp>
      <p:sp>
        <p:nvSpPr>
          <p:cNvPr id="97306" name="Text Box 27"/>
          <p:cNvSpPr txBox="1">
            <a:spLocks noChangeArrowheads="1"/>
          </p:cNvSpPr>
          <p:nvPr/>
        </p:nvSpPr>
        <p:spPr bwMode="auto">
          <a:xfrm>
            <a:off x="4726778" y="2322173"/>
            <a:ext cx="185896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828675" eaLnBrk="0" hangingPunct="0">
              <a:defRPr kumimoji="1">
                <a:solidFill>
                  <a:schemeClr val="tx1"/>
                </a:solidFill>
                <a:latin typeface="Times New Roman" pitchFamily="18" charset="0"/>
                <a:ea typeface="ＭＳ Ｐゴシック" pitchFamily="50" charset="-128"/>
              </a:defRPr>
            </a:lvl1pPr>
            <a:lvl2pPr marL="742950" indent="-285750" defTabSz="828675" eaLnBrk="0" hangingPunct="0">
              <a:defRPr kumimoji="1">
                <a:solidFill>
                  <a:schemeClr val="tx1"/>
                </a:solidFill>
                <a:latin typeface="Times New Roman" pitchFamily="18" charset="0"/>
                <a:ea typeface="ＭＳ Ｐゴシック" pitchFamily="50" charset="-128"/>
              </a:defRPr>
            </a:lvl2pPr>
            <a:lvl3pPr marL="1143000" indent="-228600" defTabSz="828675" eaLnBrk="0" hangingPunct="0">
              <a:defRPr kumimoji="1">
                <a:solidFill>
                  <a:schemeClr val="tx1"/>
                </a:solidFill>
                <a:latin typeface="Times New Roman" pitchFamily="18" charset="0"/>
                <a:ea typeface="ＭＳ Ｐゴシック" pitchFamily="50" charset="-128"/>
              </a:defRPr>
            </a:lvl3pPr>
            <a:lvl4pPr marL="1600200" indent="-228600" defTabSz="828675" eaLnBrk="0" hangingPunct="0">
              <a:defRPr kumimoji="1">
                <a:solidFill>
                  <a:schemeClr val="tx1"/>
                </a:solidFill>
                <a:latin typeface="Times New Roman" pitchFamily="18" charset="0"/>
                <a:ea typeface="ＭＳ Ｐゴシック" pitchFamily="50" charset="-128"/>
              </a:defRPr>
            </a:lvl4pPr>
            <a:lvl5pPr marL="2057400" indent="-228600" defTabSz="828675" eaLnBrk="0" hangingPunct="0">
              <a:defRPr kumimoji="1">
                <a:solidFill>
                  <a:schemeClr val="tx1"/>
                </a:solidFill>
                <a:latin typeface="Times New Roman" pitchFamily="18" charset="0"/>
                <a:ea typeface="ＭＳ Ｐゴシック" pitchFamily="50" charset="-128"/>
              </a:defRPr>
            </a:lvl5pPr>
            <a:lvl6pPr marL="2514600" indent="-228600" defTabSz="828675"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defTabSz="828675"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defTabSz="828675"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defTabSz="828675"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fontAlgn="base">
              <a:spcBef>
                <a:spcPct val="0"/>
              </a:spcBef>
              <a:spcAft>
                <a:spcPct val="0"/>
              </a:spcAft>
            </a:pPr>
            <a:r>
              <a:rPr kumimoji="0" lang="en-US" altLang="ja-JP" sz="1600" b="1" smtClean="0">
                <a:solidFill>
                  <a:srgbClr val="2E2E48"/>
                </a:solidFill>
              </a:rPr>
              <a:t>Diffraction pattern</a:t>
            </a:r>
          </a:p>
        </p:txBody>
      </p:sp>
      <p:sp>
        <p:nvSpPr>
          <p:cNvPr id="97307" name="Line 28"/>
          <p:cNvSpPr>
            <a:spLocks noChangeShapeType="1"/>
          </p:cNvSpPr>
          <p:nvPr/>
        </p:nvSpPr>
        <p:spPr bwMode="auto">
          <a:xfrm flipV="1">
            <a:off x="3140866" y="5016501"/>
            <a:ext cx="1576388" cy="3603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srgbClr val="2E2E48"/>
              </a:solidFill>
            </a:endParaRPr>
          </a:p>
        </p:txBody>
      </p:sp>
      <p:sp>
        <p:nvSpPr>
          <p:cNvPr id="97308" name="Line 29"/>
          <p:cNvSpPr>
            <a:spLocks noChangeShapeType="1"/>
          </p:cNvSpPr>
          <p:nvPr/>
        </p:nvSpPr>
        <p:spPr bwMode="auto">
          <a:xfrm>
            <a:off x="3140866" y="5557839"/>
            <a:ext cx="1574800" cy="36036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ja-JP" altLang="en-US" smtClean="0">
              <a:solidFill>
                <a:srgbClr val="2E2E48"/>
              </a:solidFill>
            </a:endParaRPr>
          </a:p>
        </p:txBody>
      </p:sp>
      <p:pic>
        <p:nvPicPr>
          <p:cNvPr id="97309" name="Picture 3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61703" y="4676435"/>
            <a:ext cx="1711325" cy="158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7310" name="Text Box 31"/>
          <p:cNvSpPr txBox="1">
            <a:spLocks noChangeArrowheads="1"/>
          </p:cNvSpPr>
          <p:nvPr/>
        </p:nvSpPr>
        <p:spPr bwMode="auto">
          <a:xfrm>
            <a:off x="-11909" y="4835526"/>
            <a:ext cx="21478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828675" eaLnBrk="0" hangingPunct="0">
              <a:defRPr kumimoji="1">
                <a:solidFill>
                  <a:schemeClr val="tx1"/>
                </a:solidFill>
                <a:latin typeface="Times New Roman" pitchFamily="18" charset="0"/>
                <a:ea typeface="ＭＳ Ｐゴシック" pitchFamily="50" charset="-128"/>
              </a:defRPr>
            </a:lvl1pPr>
            <a:lvl2pPr marL="742950" indent="-285750" defTabSz="828675" eaLnBrk="0" hangingPunct="0">
              <a:defRPr kumimoji="1">
                <a:solidFill>
                  <a:schemeClr val="tx1"/>
                </a:solidFill>
                <a:latin typeface="Times New Roman" pitchFamily="18" charset="0"/>
                <a:ea typeface="ＭＳ Ｐゴシック" pitchFamily="50" charset="-128"/>
              </a:defRPr>
            </a:lvl2pPr>
            <a:lvl3pPr marL="1143000" indent="-228600" defTabSz="828675" eaLnBrk="0" hangingPunct="0">
              <a:defRPr kumimoji="1">
                <a:solidFill>
                  <a:schemeClr val="tx1"/>
                </a:solidFill>
                <a:latin typeface="Times New Roman" pitchFamily="18" charset="0"/>
                <a:ea typeface="ＭＳ Ｐゴシック" pitchFamily="50" charset="-128"/>
              </a:defRPr>
            </a:lvl3pPr>
            <a:lvl4pPr marL="1600200" indent="-228600" defTabSz="828675" eaLnBrk="0" hangingPunct="0">
              <a:defRPr kumimoji="1">
                <a:solidFill>
                  <a:schemeClr val="tx1"/>
                </a:solidFill>
                <a:latin typeface="Times New Roman" pitchFamily="18" charset="0"/>
                <a:ea typeface="ＭＳ Ｐゴシック" pitchFamily="50" charset="-128"/>
              </a:defRPr>
            </a:lvl4pPr>
            <a:lvl5pPr marL="2057400" indent="-228600" defTabSz="828675" eaLnBrk="0" hangingPunct="0">
              <a:defRPr kumimoji="1">
                <a:solidFill>
                  <a:schemeClr val="tx1"/>
                </a:solidFill>
                <a:latin typeface="Times New Roman" pitchFamily="18" charset="0"/>
                <a:ea typeface="ＭＳ Ｐゴシック" pitchFamily="50" charset="-128"/>
              </a:defRPr>
            </a:lvl5pPr>
            <a:lvl6pPr marL="2514600" indent="-228600" defTabSz="828675"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defTabSz="828675"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defTabSz="828675"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defTabSz="828675"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fontAlgn="base">
              <a:spcBef>
                <a:spcPct val="0"/>
              </a:spcBef>
              <a:spcAft>
                <a:spcPct val="0"/>
              </a:spcAft>
            </a:pPr>
            <a:r>
              <a:rPr kumimoji="0" lang="en-US" altLang="ja-JP" sz="1600" b="1" smtClean="0">
                <a:solidFill>
                  <a:srgbClr val="2E2E48"/>
                </a:solidFill>
              </a:rPr>
              <a:t>High brightness X-ray</a:t>
            </a:r>
          </a:p>
        </p:txBody>
      </p:sp>
      <p:pic>
        <p:nvPicPr>
          <p:cNvPr id="97311" name="Picture 3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601116" y="5641976"/>
            <a:ext cx="66516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7312" name="Text Box 33"/>
          <p:cNvSpPr txBox="1">
            <a:spLocks noChangeArrowheads="1"/>
          </p:cNvSpPr>
          <p:nvPr/>
        </p:nvSpPr>
        <p:spPr bwMode="auto">
          <a:xfrm>
            <a:off x="3321841" y="6000751"/>
            <a:ext cx="14668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828675" eaLnBrk="0" hangingPunct="0">
              <a:defRPr kumimoji="1">
                <a:solidFill>
                  <a:schemeClr val="tx1"/>
                </a:solidFill>
                <a:latin typeface="Times New Roman" pitchFamily="18" charset="0"/>
                <a:ea typeface="ＭＳ Ｐゴシック" pitchFamily="50" charset="-128"/>
              </a:defRPr>
            </a:lvl1pPr>
            <a:lvl2pPr marL="742950" indent="-285750" defTabSz="828675" eaLnBrk="0" hangingPunct="0">
              <a:defRPr kumimoji="1">
                <a:solidFill>
                  <a:schemeClr val="tx1"/>
                </a:solidFill>
                <a:latin typeface="Times New Roman" pitchFamily="18" charset="0"/>
                <a:ea typeface="ＭＳ Ｐゴシック" pitchFamily="50" charset="-128"/>
              </a:defRPr>
            </a:lvl2pPr>
            <a:lvl3pPr marL="1143000" indent="-228600" defTabSz="828675" eaLnBrk="0" hangingPunct="0">
              <a:defRPr kumimoji="1">
                <a:solidFill>
                  <a:schemeClr val="tx1"/>
                </a:solidFill>
                <a:latin typeface="Times New Roman" pitchFamily="18" charset="0"/>
                <a:ea typeface="ＭＳ Ｐゴシック" pitchFamily="50" charset="-128"/>
              </a:defRPr>
            </a:lvl3pPr>
            <a:lvl4pPr marL="1600200" indent="-228600" defTabSz="828675" eaLnBrk="0" hangingPunct="0">
              <a:defRPr kumimoji="1">
                <a:solidFill>
                  <a:schemeClr val="tx1"/>
                </a:solidFill>
                <a:latin typeface="Times New Roman" pitchFamily="18" charset="0"/>
                <a:ea typeface="ＭＳ Ｐゴシック" pitchFamily="50" charset="-128"/>
              </a:defRPr>
            </a:lvl4pPr>
            <a:lvl5pPr marL="2057400" indent="-228600" defTabSz="828675" eaLnBrk="0" hangingPunct="0">
              <a:defRPr kumimoji="1">
                <a:solidFill>
                  <a:schemeClr val="tx1"/>
                </a:solidFill>
                <a:latin typeface="Times New Roman" pitchFamily="18" charset="0"/>
                <a:ea typeface="ＭＳ Ｐゴシック" pitchFamily="50" charset="-128"/>
              </a:defRPr>
            </a:lvl5pPr>
            <a:lvl6pPr marL="2514600" indent="-228600" defTabSz="828675"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defTabSz="828675"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defTabSz="828675"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defTabSz="828675"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fontAlgn="base">
              <a:spcBef>
                <a:spcPct val="0"/>
              </a:spcBef>
              <a:spcAft>
                <a:spcPct val="0"/>
              </a:spcAft>
            </a:pPr>
            <a:r>
              <a:rPr kumimoji="0" lang="en-US" altLang="ja-JP" sz="1600" b="1" smtClean="0">
                <a:solidFill>
                  <a:srgbClr val="2E2E48"/>
                </a:solidFill>
              </a:rPr>
              <a:t>Protein crystal</a:t>
            </a:r>
          </a:p>
        </p:txBody>
      </p:sp>
      <p:sp>
        <p:nvSpPr>
          <p:cNvPr id="97313" name="テキスト ボックス 32"/>
          <p:cNvSpPr txBox="1">
            <a:spLocks noChangeArrowheads="1"/>
          </p:cNvSpPr>
          <p:nvPr/>
        </p:nvSpPr>
        <p:spPr bwMode="auto">
          <a:xfrm>
            <a:off x="470693" y="1703500"/>
            <a:ext cx="812958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fontAlgn="base" hangingPunct="1">
              <a:spcBef>
                <a:spcPct val="0"/>
              </a:spcBef>
              <a:spcAft>
                <a:spcPct val="0"/>
              </a:spcAft>
            </a:pPr>
            <a:r>
              <a:rPr lang="en-US" altLang="ja-JP" b="1" dirty="0" smtClean="0">
                <a:solidFill>
                  <a:srgbClr val="2E2E48"/>
                </a:solidFill>
              </a:rPr>
              <a:t>10</a:t>
            </a:r>
            <a:r>
              <a:rPr lang="en-US" altLang="ja-JP" b="1" dirty="0" smtClean="0">
                <a:solidFill>
                  <a:srgbClr val="2E2E48"/>
                </a:solidFill>
                <a:latin typeface="Symbol" pitchFamily="18" charset="2"/>
              </a:rPr>
              <a:t>m</a:t>
            </a:r>
            <a:r>
              <a:rPr lang="en-US" altLang="ja-JP" b="1" dirty="0" smtClean="0">
                <a:solidFill>
                  <a:srgbClr val="2E2E48"/>
                </a:solidFill>
              </a:rPr>
              <a:t>m photon source </a:t>
            </a:r>
            <a:r>
              <a:rPr lang="en-US" altLang="ja-JP" dirty="0" smtClean="0">
                <a:solidFill>
                  <a:srgbClr val="2E2E48"/>
                </a:solidFill>
              </a:rPr>
              <a:t>is considered, which means 0.2 </a:t>
            </a:r>
            <a:r>
              <a:rPr lang="en-US" altLang="ja-JP" dirty="0" err="1" smtClean="0">
                <a:solidFill>
                  <a:srgbClr val="2E2E48"/>
                </a:solidFill>
              </a:rPr>
              <a:t>mmmrad</a:t>
            </a:r>
            <a:r>
              <a:rPr lang="en-US" altLang="ja-JP" dirty="0" smtClean="0">
                <a:solidFill>
                  <a:srgbClr val="2E2E48"/>
                </a:solidFill>
              </a:rPr>
              <a:t> normalized </a:t>
            </a:r>
            <a:r>
              <a:rPr lang="en-US" altLang="ja-JP" dirty="0" err="1" smtClean="0">
                <a:solidFill>
                  <a:srgbClr val="2E2E48"/>
                </a:solidFill>
              </a:rPr>
              <a:t>emittance</a:t>
            </a:r>
            <a:r>
              <a:rPr lang="en-US" altLang="ja-JP" dirty="0" smtClean="0">
                <a:solidFill>
                  <a:srgbClr val="2E2E48"/>
                </a:solidFill>
              </a:rPr>
              <a:t>.</a:t>
            </a:r>
          </a:p>
          <a:p>
            <a:pPr eaLnBrk="1" fontAlgn="base" hangingPunct="1">
              <a:spcBef>
                <a:spcPct val="0"/>
              </a:spcBef>
              <a:spcAft>
                <a:spcPct val="0"/>
              </a:spcAft>
            </a:pPr>
            <a:r>
              <a:rPr lang="en-US" altLang="ja-JP" b="1" dirty="0" smtClean="0">
                <a:solidFill>
                  <a:srgbClr val="2E2E48"/>
                </a:solidFill>
              </a:rPr>
              <a:t>1mrad angular spread collimation </a:t>
            </a:r>
            <a:r>
              <a:rPr lang="en-US" altLang="ja-JP" dirty="0" smtClean="0">
                <a:solidFill>
                  <a:srgbClr val="2E2E48"/>
                </a:solidFill>
              </a:rPr>
              <a:t>means small energy spread.</a:t>
            </a:r>
            <a:endParaRPr lang="ja-JP" altLang="en-US" dirty="0" smtClean="0">
              <a:solidFill>
                <a:srgbClr val="2E2E48"/>
              </a:solidFill>
            </a:endParaRPr>
          </a:p>
        </p:txBody>
      </p:sp>
      <p:sp>
        <p:nvSpPr>
          <p:cNvPr id="2" name="テキスト ボックス 1"/>
          <p:cNvSpPr txBox="1"/>
          <p:nvPr/>
        </p:nvSpPr>
        <p:spPr>
          <a:xfrm>
            <a:off x="6585741" y="2696484"/>
            <a:ext cx="2581156" cy="3693319"/>
          </a:xfrm>
          <a:prstGeom prst="rect">
            <a:avLst/>
          </a:prstGeom>
          <a:noFill/>
        </p:spPr>
        <p:txBody>
          <a:bodyPr wrap="none" rtlCol="0">
            <a:spAutoFit/>
          </a:bodyPr>
          <a:lstStyle/>
          <a:p>
            <a:r>
              <a:rPr kumimoji="1" lang="en-US" altLang="ja-JP" b="1" dirty="0" smtClean="0">
                <a:solidFill>
                  <a:srgbClr val="FF0000"/>
                </a:solidFill>
              </a:rPr>
              <a:t>Smaller source is</a:t>
            </a:r>
          </a:p>
          <a:p>
            <a:r>
              <a:rPr lang="en-US" altLang="ja-JP" b="1" dirty="0">
                <a:solidFill>
                  <a:srgbClr val="FF0000"/>
                </a:solidFill>
              </a:rPr>
              <a:t>r</a:t>
            </a:r>
            <a:r>
              <a:rPr lang="en-US" altLang="ja-JP" b="1" dirty="0" smtClean="0">
                <a:solidFill>
                  <a:srgbClr val="FF0000"/>
                </a:solidFill>
              </a:rPr>
              <a:t>ealized by focusing</a:t>
            </a:r>
          </a:p>
          <a:p>
            <a:r>
              <a:rPr lang="en-US" altLang="ja-JP" b="1" dirty="0">
                <a:solidFill>
                  <a:srgbClr val="FF0000"/>
                </a:solidFill>
              </a:rPr>
              <a:t>l</a:t>
            </a:r>
            <a:r>
              <a:rPr kumimoji="1" lang="en-US" altLang="ja-JP" b="1" dirty="0" smtClean="0">
                <a:solidFill>
                  <a:srgbClr val="FF0000"/>
                </a:solidFill>
              </a:rPr>
              <a:t>aser beam </a:t>
            </a:r>
            <a:r>
              <a:rPr lang="en-US" altLang="ja-JP" b="1" dirty="0" smtClean="0">
                <a:solidFill>
                  <a:srgbClr val="FF0000"/>
                </a:solidFill>
              </a:rPr>
              <a:t>and </a:t>
            </a:r>
          </a:p>
          <a:p>
            <a:r>
              <a:rPr lang="en-US" altLang="ja-JP" b="1" dirty="0" smtClean="0">
                <a:solidFill>
                  <a:srgbClr val="FF0000"/>
                </a:solidFill>
              </a:rPr>
              <a:t>electron beam at IP.</a:t>
            </a:r>
          </a:p>
          <a:p>
            <a:r>
              <a:rPr kumimoji="1" lang="en-US" altLang="ja-JP" b="1" dirty="0" smtClean="0">
                <a:solidFill>
                  <a:srgbClr val="FF0000"/>
                </a:solidFill>
              </a:rPr>
              <a:t>We have to supply</a:t>
            </a:r>
          </a:p>
          <a:p>
            <a:r>
              <a:rPr lang="en-US" altLang="ja-JP" b="1" dirty="0">
                <a:solidFill>
                  <a:srgbClr val="FF0000"/>
                </a:solidFill>
              </a:rPr>
              <a:t>l</a:t>
            </a:r>
            <a:r>
              <a:rPr lang="en-US" altLang="ja-JP" b="1" dirty="0" smtClean="0">
                <a:solidFill>
                  <a:srgbClr val="FF0000"/>
                </a:solidFill>
              </a:rPr>
              <a:t>ow </a:t>
            </a:r>
            <a:r>
              <a:rPr lang="en-US" altLang="ja-JP" b="1" dirty="0" err="1" smtClean="0">
                <a:solidFill>
                  <a:srgbClr val="FF0000"/>
                </a:solidFill>
              </a:rPr>
              <a:t>emittance</a:t>
            </a:r>
            <a:r>
              <a:rPr lang="en-US" altLang="ja-JP" b="1" dirty="0" smtClean="0">
                <a:solidFill>
                  <a:srgbClr val="FF0000"/>
                </a:solidFill>
              </a:rPr>
              <a:t> and</a:t>
            </a:r>
          </a:p>
          <a:p>
            <a:r>
              <a:rPr lang="en-US" altLang="ja-JP" b="1" dirty="0">
                <a:solidFill>
                  <a:srgbClr val="FF0000"/>
                </a:solidFill>
              </a:rPr>
              <a:t>h</a:t>
            </a:r>
            <a:r>
              <a:rPr lang="en-US" altLang="ja-JP" b="1" dirty="0" smtClean="0">
                <a:solidFill>
                  <a:srgbClr val="FF0000"/>
                </a:solidFill>
              </a:rPr>
              <a:t>igh intensity </a:t>
            </a:r>
          </a:p>
          <a:p>
            <a:r>
              <a:rPr lang="en-US" altLang="ja-JP" b="1" dirty="0" smtClean="0">
                <a:solidFill>
                  <a:srgbClr val="FF0000"/>
                </a:solidFill>
              </a:rPr>
              <a:t>electron beam.</a:t>
            </a:r>
          </a:p>
          <a:p>
            <a:r>
              <a:rPr kumimoji="1" lang="en-US" altLang="ja-JP" b="1" dirty="0" smtClean="0">
                <a:solidFill>
                  <a:srgbClr val="FF0000"/>
                </a:solidFill>
              </a:rPr>
              <a:t>Our target is </a:t>
            </a:r>
          </a:p>
          <a:p>
            <a:r>
              <a:rPr lang="en-US" altLang="ja-JP" b="1" dirty="0">
                <a:solidFill>
                  <a:srgbClr val="FF0000"/>
                </a:solidFill>
              </a:rPr>
              <a:t>Brightness </a:t>
            </a:r>
            <a:r>
              <a:rPr lang="en-US" altLang="ja-JP" b="1" dirty="0" smtClean="0">
                <a:solidFill>
                  <a:srgbClr val="FF0000"/>
                </a:solidFill>
              </a:rPr>
              <a:t>10</a:t>
            </a:r>
            <a:r>
              <a:rPr lang="en-US" altLang="ja-JP" b="1" baseline="30000" dirty="0" smtClean="0">
                <a:solidFill>
                  <a:srgbClr val="FF0000"/>
                </a:solidFill>
              </a:rPr>
              <a:t>17</a:t>
            </a:r>
            <a:endParaRPr lang="en-US" altLang="ja-JP" b="1" baseline="30000" dirty="0">
              <a:solidFill>
                <a:srgbClr val="FF0000"/>
              </a:solidFill>
            </a:endParaRPr>
          </a:p>
          <a:p>
            <a:pPr lvl="0"/>
            <a:r>
              <a:rPr lang="en-US" altLang="ja-JP" b="1" dirty="0">
                <a:solidFill>
                  <a:srgbClr val="FF0000"/>
                </a:solidFill>
              </a:rPr>
              <a:t>Photons/sec/mm</a:t>
            </a:r>
            <a:r>
              <a:rPr lang="en-US" altLang="ja-JP" b="1" baseline="30000" dirty="0">
                <a:solidFill>
                  <a:srgbClr val="FF0000"/>
                </a:solidFill>
              </a:rPr>
              <a:t>2</a:t>
            </a:r>
            <a:r>
              <a:rPr lang="en-US" altLang="ja-JP" b="1" dirty="0">
                <a:solidFill>
                  <a:srgbClr val="FF0000"/>
                </a:solidFill>
              </a:rPr>
              <a:t>/mrad</a:t>
            </a:r>
            <a:r>
              <a:rPr lang="en-US" altLang="ja-JP" b="1" baseline="30000" dirty="0">
                <a:solidFill>
                  <a:srgbClr val="FF0000"/>
                </a:solidFill>
              </a:rPr>
              <a:t>2</a:t>
            </a:r>
            <a:r>
              <a:rPr lang="en-US" altLang="ja-JP" b="1" dirty="0">
                <a:solidFill>
                  <a:srgbClr val="FF0000"/>
                </a:solidFill>
              </a:rPr>
              <a:t> </a:t>
            </a:r>
            <a:endParaRPr lang="en-US" altLang="ja-JP" b="1" dirty="0" smtClean="0">
              <a:solidFill>
                <a:srgbClr val="FF0000"/>
              </a:solidFill>
            </a:endParaRPr>
          </a:p>
          <a:p>
            <a:pPr lvl="0"/>
            <a:r>
              <a:rPr lang="en-US" altLang="ja-JP" b="1" dirty="0" smtClean="0">
                <a:solidFill>
                  <a:srgbClr val="FF0000"/>
                </a:solidFill>
              </a:rPr>
              <a:t>in </a:t>
            </a:r>
            <a:r>
              <a:rPr lang="en-US" altLang="ja-JP" b="1" dirty="0">
                <a:solidFill>
                  <a:srgbClr val="FF0000"/>
                </a:solidFill>
              </a:rPr>
              <a:t>0.1%b.w.</a:t>
            </a:r>
          </a:p>
          <a:p>
            <a:endParaRPr kumimoji="1" lang="ja-JP" altLang="en-US" dirty="0"/>
          </a:p>
        </p:txBody>
      </p:sp>
    </p:spTree>
    <p:extLst>
      <p:ext uri="{BB962C8B-B14F-4D97-AF65-F5344CB8AC3E}">
        <p14:creationId xmlns:p14="http://schemas.microsoft.com/office/powerpoint/2010/main" val="329327625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p:cNvSpPr txBox="1">
            <a:spLocks/>
          </p:cNvSpPr>
          <p:nvPr/>
        </p:nvSpPr>
        <p:spPr>
          <a:xfrm>
            <a:off x="457200" y="125760"/>
            <a:ext cx="8229600" cy="1143000"/>
          </a:xfrm>
          <a:prstGeom prst="rect">
            <a:avLst/>
          </a:prstGeom>
        </p:spPr>
        <p:txBody>
          <a:bodyPr/>
          <a:lstStyle>
            <a:lvl1pPr algn="ctr" rtl="0" eaLnBrk="1" fontAlgn="base" hangingPunct="1">
              <a:spcBef>
                <a:spcPct val="0"/>
              </a:spcBef>
              <a:spcAft>
                <a:spcPct val="0"/>
              </a:spcAft>
              <a:defRPr kumimoji="1" sz="4400">
                <a:solidFill>
                  <a:schemeClr val="tx2"/>
                </a:solidFill>
                <a:latin typeface="+mj-lt"/>
                <a:ea typeface="+mj-ea"/>
                <a:cs typeface="+mj-cs"/>
              </a:defRPr>
            </a:lvl1pPr>
            <a:lvl2pPr algn="ctr" rtl="0" eaLnBrk="1" fontAlgn="base" hangingPunct="1">
              <a:spcBef>
                <a:spcPct val="0"/>
              </a:spcBef>
              <a:spcAft>
                <a:spcPct val="0"/>
              </a:spcAft>
              <a:defRPr kumimoji="1" sz="4400">
                <a:solidFill>
                  <a:schemeClr val="tx2"/>
                </a:solidFill>
                <a:latin typeface="Arial" charset="0"/>
                <a:ea typeface="ＭＳ Ｐゴシック" charset="-128"/>
              </a:defRPr>
            </a:lvl2pPr>
            <a:lvl3pPr algn="ctr" rtl="0" eaLnBrk="1" fontAlgn="base" hangingPunct="1">
              <a:spcBef>
                <a:spcPct val="0"/>
              </a:spcBef>
              <a:spcAft>
                <a:spcPct val="0"/>
              </a:spcAft>
              <a:defRPr kumimoji="1" sz="4400">
                <a:solidFill>
                  <a:schemeClr val="tx2"/>
                </a:solidFill>
                <a:latin typeface="Arial" charset="0"/>
                <a:ea typeface="ＭＳ Ｐゴシック" charset="-128"/>
              </a:defRPr>
            </a:lvl3pPr>
            <a:lvl4pPr algn="ctr" rtl="0" eaLnBrk="1" fontAlgn="base" hangingPunct="1">
              <a:spcBef>
                <a:spcPct val="0"/>
              </a:spcBef>
              <a:spcAft>
                <a:spcPct val="0"/>
              </a:spcAft>
              <a:defRPr kumimoji="1" sz="4400">
                <a:solidFill>
                  <a:schemeClr val="tx2"/>
                </a:solidFill>
                <a:latin typeface="Arial" charset="0"/>
                <a:ea typeface="ＭＳ Ｐゴシック" charset="-128"/>
              </a:defRPr>
            </a:lvl4pPr>
            <a:lvl5pPr algn="ctr" rtl="0" eaLnBrk="1" fontAlgn="base" hangingPunct="1">
              <a:spcBef>
                <a:spcPct val="0"/>
              </a:spcBef>
              <a:spcAft>
                <a:spcPct val="0"/>
              </a:spcAft>
              <a:defRPr kumimoji="1" sz="4400">
                <a:solidFill>
                  <a:schemeClr val="tx2"/>
                </a:solidFill>
                <a:latin typeface="Arial" charset="0"/>
                <a:ea typeface="ＭＳ Ｐゴシック" charset="-128"/>
              </a:defRPr>
            </a:lvl5pPr>
            <a:lvl6pPr marL="457200" algn="ctr" rtl="0" eaLnBrk="1" fontAlgn="base" hangingPunct="1">
              <a:spcBef>
                <a:spcPct val="0"/>
              </a:spcBef>
              <a:spcAft>
                <a:spcPct val="0"/>
              </a:spcAft>
              <a:defRPr kumimoji="1" sz="4400">
                <a:solidFill>
                  <a:schemeClr val="tx2"/>
                </a:solidFill>
                <a:latin typeface="Arial" charset="0"/>
                <a:ea typeface="ＭＳ Ｐゴシック" charset="-128"/>
              </a:defRPr>
            </a:lvl6pPr>
            <a:lvl7pPr marL="914400" algn="ctr" rtl="0" eaLnBrk="1" fontAlgn="base" hangingPunct="1">
              <a:spcBef>
                <a:spcPct val="0"/>
              </a:spcBef>
              <a:spcAft>
                <a:spcPct val="0"/>
              </a:spcAft>
              <a:defRPr kumimoji="1" sz="4400">
                <a:solidFill>
                  <a:schemeClr val="tx2"/>
                </a:solidFill>
                <a:latin typeface="Arial" charset="0"/>
                <a:ea typeface="ＭＳ Ｐゴシック" charset="-128"/>
              </a:defRPr>
            </a:lvl7pPr>
            <a:lvl8pPr marL="1371600" algn="ctr" rtl="0" eaLnBrk="1" fontAlgn="base" hangingPunct="1">
              <a:spcBef>
                <a:spcPct val="0"/>
              </a:spcBef>
              <a:spcAft>
                <a:spcPct val="0"/>
              </a:spcAft>
              <a:defRPr kumimoji="1" sz="4400">
                <a:solidFill>
                  <a:schemeClr val="tx2"/>
                </a:solidFill>
                <a:latin typeface="Arial" charset="0"/>
                <a:ea typeface="ＭＳ Ｐゴシック" charset="-128"/>
              </a:defRPr>
            </a:lvl8pPr>
            <a:lvl9pPr marL="1828800" algn="ctr" rtl="0" eaLnBrk="1" fontAlgn="base" hangingPunct="1">
              <a:spcBef>
                <a:spcPct val="0"/>
              </a:spcBef>
              <a:spcAft>
                <a:spcPct val="0"/>
              </a:spcAft>
              <a:defRPr kumimoji="1" sz="4400">
                <a:solidFill>
                  <a:schemeClr val="tx2"/>
                </a:solidFill>
                <a:latin typeface="Arial" charset="0"/>
                <a:ea typeface="ＭＳ Ｐゴシック" charset="-128"/>
              </a:defRPr>
            </a:lvl9pPr>
          </a:lstStyle>
          <a:p>
            <a:r>
              <a:rPr lang="en-US" altLang="ja-JP" sz="3600" kern="0" dirty="0" smtClean="0">
                <a:solidFill>
                  <a:schemeClr val="bg1"/>
                </a:solidFill>
              </a:rPr>
              <a:t>X-ray image by SOI sensor</a:t>
            </a:r>
            <a:endParaRPr lang="ja-JP" altLang="en-US" sz="3600" kern="0" dirty="0">
              <a:solidFill>
                <a:schemeClr val="bg1"/>
              </a:solidFill>
            </a:endParaRPr>
          </a:p>
        </p:txBody>
      </p:sp>
      <p:sp>
        <p:nvSpPr>
          <p:cNvPr id="6" name="Text Box 5"/>
          <p:cNvSpPr txBox="1">
            <a:spLocks noChangeArrowheads="1"/>
          </p:cNvSpPr>
          <p:nvPr/>
        </p:nvSpPr>
        <p:spPr bwMode="auto">
          <a:xfrm>
            <a:off x="250825" y="1087438"/>
            <a:ext cx="8718004" cy="861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kumimoji="1">
                <a:solidFill>
                  <a:schemeClr val="tx1"/>
                </a:solidFill>
                <a:latin typeface="Arial" charset="0"/>
                <a:ea typeface="ＭＳ Ｐゴシック" charset="-128"/>
              </a:defRPr>
            </a:lvl1pPr>
            <a:lvl2pPr marL="800100" indent="-342900">
              <a:defRPr kumimoji="1">
                <a:solidFill>
                  <a:schemeClr val="tx1"/>
                </a:solidFill>
                <a:latin typeface="Arial" charset="0"/>
                <a:ea typeface="ＭＳ Ｐゴシック" charset="-128"/>
              </a:defRPr>
            </a:lvl2pPr>
            <a:lvl3pPr marL="1257300" indent="-342900">
              <a:defRPr kumimoji="1">
                <a:solidFill>
                  <a:schemeClr val="tx1"/>
                </a:solidFill>
                <a:latin typeface="Arial" charset="0"/>
                <a:ea typeface="ＭＳ Ｐゴシック" charset="-128"/>
              </a:defRPr>
            </a:lvl3pPr>
            <a:lvl4pPr marL="1714500" indent="-342900">
              <a:defRPr kumimoji="1">
                <a:solidFill>
                  <a:schemeClr val="tx1"/>
                </a:solidFill>
                <a:latin typeface="Arial" charset="0"/>
                <a:ea typeface="ＭＳ Ｐゴシック" charset="-128"/>
              </a:defRPr>
            </a:lvl4pPr>
            <a:lvl5pPr marL="2171700" indent="-342900">
              <a:defRPr kumimoji="1">
                <a:solidFill>
                  <a:schemeClr val="tx1"/>
                </a:solidFill>
                <a:latin typeface="Arial" charset="0"/>
                <a:ea typeface="ＭＳ Ｐゴシック" charset="-128"/>
              </a:defRPr>
            </a:lvl5pPr>
            <a:lvl6pPr marL="2628900" indent="-342900" fontAlgn="base">
              <a:spcBef>
                <a:spcPct val="0"/>
              </a:spcBef>
              <a:spcAft>
                <a:spcPct val="0"/>
              </a:spcAft>
              <a:defRPr kumimoji="1">
                <a:solidFill>
                  <a:schemeClr val="tx1"/>
                </a:solidFill>
                <a:latin typeface="Arial" charset="0"/>
                <a:ea typeface="ＭＳ Ｐゴシック" charset="-128"/>
              </a:defRPr>
            </a:lvl6pPr>
            <a:lvl7pPr marL="3086100" indent="-342900" fontAlgn="base">
              <a:spcBef>
                <a:spcPct val="0"/>
              </a:spcBef>
              <a:spcAft>
                <a:spcPct val="0"/>
              </a:spcAft>
              <a:defRPr kumimoji="1">
                <a:solidFill>
                  <a:schemeClr val="tx1"/>
                </a:solidFill>
                <a:latin typeface="Arial" charset="0"/>
                <a:ea typeface="ＭＳ Ｐゴシック" charset="-128"/>
              </a:defRPr>
            </a:lvl7pPr>
            <a:lvl8pPr marL="3543300" indent="-342900" fontAlgn="base">
              <a:spcBef>
                <a:spcPct val="0"/>
              </a:spcBef>
              <a:spcAft>
                <a:spcPct val="0"/>
              </a:spcAft>
              <a:defRPr kumimoji="1">
                <a:solidFill>
                  <a:schemeClr val="tx1"/>
                </a:solidFill>
                <a:latin typeface="Arial" charset="0"/>
                <a:ea typeface="ＭＳ Ｐゴシック" charset="-128"/>
              </a:defRPr>
            </a:lvl8pPr>
            <a:lvl9pPr marL="4000500" indent="-342900" fontAlgn="base">
              <a:spcBef>
                <a:spcPct val="0"/>
              </a:spcBef>
              <a:spcAft>
                <a:spcPct val="0"/>
              </a:spcAft>
              <a:defRPr kumimoji="1">
                <a:solidFill>
                  <a:schemeClr val="tx1"/>
                </a:solidFill>
                <a:latin typeface="Arial" charset="0"/>
                <a:ea typeface="ＭＳ Ｐゴシック" charset="-128"/>
              </a:defRPr>
            </a:lvl9pPr>
          </a:lstStyle>
          <a:p>
            <a:pPr>
              <a:spcBef>
                <a:spcPct val="50000"/>
              </a:spcBef>
            </a:pPr>
            <a:r>
              <a:rPr lang="en-US" altLang="ja-JP" sz="2000" b="1" dirty="0" smtClean="0"/>
              <a:t>SOI pixel sensor imaging by 9keV LCS X-ray</a:t>
            </a:r>
          </a:p>
          <a:p>
            <a:pPr>
              <a:spcBef>
                <a:spcPct val="50000"/>
              </a:spcBef>
            </a:pPr>
            <a:r>
              <a:rPr lang="en-US" altLang="ja-JP" sz="2000" b="1" dirty="0" smtClean="0"/>
              <a:t>Small fish (Preliminary)</a:t>
            </a:r>
            <a:endParaRPr lang="en-US" altLang="ja-JP" sz="2000" b="1" dirty="0"/>
          </a:p>
        </p:txBody>
      </p:sp>
      <p:pic>
        <p:nvPicPr>
          <p:cNvPr id="10243" name="Picture 3" descr="C:\Documents and Settings\kazu\デスクトップ\2013X-rayExp\LUCX_SOI_test2013\niboshi_soi.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6200000">
            <a:off x="2133600" y="412576"/>
            <a:ext cx="4876800" cy="7924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430264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スライド番号プレースホルダー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fld id="{5C4387B0-3837-45AC-AE06-BE2CE0B0BE91}" type="slidenum">
              <a:rPr kumimoji="0" lang="en-US" altLang="ja-JP" smtClean="0"/>
              <a:pPr eaLnBrk="1" hangingPunct="1"/>
              <a:t>31</a:t>
            </a:fld>
            <a:endParaRPr kumimoji="0" lang="en-US" altLang="ja-JP" smtClean="0"/>
          </a:p>
        </p:txBody>
      </p:sp>
      <p:pic>
        <p:nvPicPr>
          <p:cNvPr id="34819"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2225"/>
            <a:ext cx="4629150" cy="3562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4820"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32338" y="22225"/>
            <a:ext cx="4411662" cy="3562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テキスト ボックス 2"/>
          <p:cNvSpPr txBox="1"/>
          <p:nvPr/>
        </p:nvSpPr>
        <p:spPr>
          <a:xfrm>
            <a:off x="-39688" y="3455988"/>
            <a:ext cx="9299341" cy="3416320"/>
          </a:xfrm>
          <a:prstGeom prst="rect">
            <a:avLst/>
          </a:prstGeom>
          <a:noFill/>
        </p:spPr>
        <p:txBody>
          <a:bodyPr wrap="none">
            <a:spAutoFit/>
          </a:bodyPr>
          <a:lstStyle/>
          <a:p>
            <a:pPr>
              <a:defRPr/>
            </a:pPr>
            <a:r>
              <a:rPr lang="en-US" altLang="ja-JP" sz="2400" dirty="0"/>
              <a:t>One turn length : 7.56m, horizontal laser waist size : 109</a:t>
            </a:r>
            <a:r>
              <a:rPr lang="en-US" altLang="ja-JP" sz="2400" dirty="0">
                <a:latin typeface="Symbol" pitchFamily="18" charset="2"/>
              </a:rPr>
              <a:t>m</a:t>
            </a:r>
            <a:r>
              <a:rPr lang="en-US" altLang="ja-JP" sz="2400" dirty="0"/>
              <a:t>m in 2</a:t>
            </a:r>
            <a:r>
              <a:rPr lang="en-US" altLang="ja-JP" sz="2400" dirty="0">
                <a:latin typeface="Symbol" pitchFamily="18" charset="2"/>
              </a:rPr>
              <a:t>s</a:t>
            </a:r>
            <a:r>
              <a:rPr lang="en-US" altLang="ja-JP" sz="2400" dirty="0"/>
              <a:t>,</a:t>
            </a:r>
          </a:p>
          <a:p>
            <a:pPr>
              <a:defRPr/>
            </a:pPr>
            <a:r>
              <a:rPr lang="en-US" altLang="ja-JP" sz="2400" dirty="0"/>
              <a:t>Crossing angle : </a:t>
            </a:r>
            <a:r>
              <a:rPr lang="en-US" altLang="ja-JP" sz="2400" b="1" dirty="0"/>
              <a:t>7.5 degrees</a:t>
            </a:r>
            <a:r>
              <a:rPr lang="en-US" altLang="ja-JP" sz="2400" dirty="0"/>
              <a:t>, vertical laser waist size : </a:t>
            </a:r>
            <a:r>
              <a:rPr lang="en-US" altLang="ja-JP" sz="2400" b="1" dirty="0"/>
              <a:t>50</a:t>
            </a:r>
            <a:r>
              <a:rPr lang="en-US" altLang="ja-JP" sz="2400" b="1" dirty="0">
                <a:latin typeface="Symbol" pitchFamily="18" charset="2"/>
              </a:rPr>
              <a:t>m</a:t>
            </a:r>
            <a:r>
              <a:rPr lang="en-US" altLang="ja-JP" sz="2400" b="1" dirty="0"/>
              <a:t>m in 2</a:t>
            </a:r>
            <a:r>
              <a:rPr lang="en-US" altLang="ja-JP" sz="2400" b="1" dirty="0">
                <a:latin typeface="Symbol" pitchFamily="18" charset="2"/>
              </a:rPr>
              <a:t>s, </a:t>
            </a:r>
          </a:p>
          <a:p>
            <a:pPr>
              <a:defRPr/>
            </a:pPr>
            <a:r>
              <a:rPr lang="en-US" altLang="ja-JP" sz="2400" dirty="0">
                <a:latin typeface="+mn-lt"/>
              </a:rPr>
              <a:t>Horizontal laser size on laser injection plane mirror : 2.92mm,</a:t>
            </a:r>
          </a:p>
          <a:p>
            <a:pPr>
              <a:defRPr/>
            </a:pPr>
            <a:r>
              <a:rPr lang="en-US" altLang="ja-JP" sz="2400" dirty="0">
                <a:latin typeface="+mn-lt"/>
              </a:rPr>
              <a:t>Vertical laser size on laser injection plane mirror : 6.4mm</a:t>
            </a:r>
          </a:p>
          <a:p>
            <a:pPr>
              <a:defRPr/>
            </a:pPr>
            <a:r>
              <a:rPr lang="en-US" altLang="ja-JP" sz="2400" b="1" dirty="0"/>
              <a:t>Laser pulse energy in cavity : 8mJ</a:t>
            </a:r>
            <a:r>
              <a:rPr lang="en-US" altLang="ja-JP" sz="2400" dirty="0"/>
              <a:t>, </a:t>
            </a:r>
            <a:r>
              <a:rPr lang="en-US" altLang="ja-JP" sz="2400" dirty="0">
                <a:latin typeface="+mn-lt"/>
              </a:rPr>
              <a:t>distance between concave mirrors : </a:t>
            </a:r>
          </a:p>
          <a:p>
            <a:pPr>
              <a:defRPr/>
            </a:pPr>
            <a:r>
              <a:rPr lang="en-US" altLang="ja-JP" sz="2400" dirty="0">
                <a:latin typeface="+mn-lt"/>
              </a:rPr>
              <a:t>1.89m, </a:t>
            </a:r>
            <a:r>
              <a:rPr lang="en-US" altLang="ja-JP" sz="2400" b="1" dirty="0">
                <a:solidFill>
                  <a:srgbClr val="FF0000"/>
                </a:solidFill>
                <a:latin typeface="+mn-lt"/>
              </a:rPr>
              <a:t>7.56m</a:t>
            </a:r>
            <a:r>
              <a:rPr lang="en-US" altLang="ja-JP" sz="2400" b="1" dirty="0">
                <a:latin typeface="+mn-lt"/>
              </a:rPr>
              <a:t> means this cavity has 9 laser pulses.</a:t>
            </a:r>
          </a:p>
          <a:p>
            <a:pPr>
              <a:defRPr/>
            </a:pPr>
            <a:r>
              <a:rPr lang="en-US" altLang="ja-JP" sz="2400" b="1" dirty="0">
                <a:latin typeface="+mn-lt"/>
              </a:rPr>
              <a:t>Use </a:t>
            </a:r>
            <a:r>
              <a:rPr lang="en-US" altLang="ja-JP" sz="2400" b="1" dirty="0">
                <a:solidFill>
                  <a:srgbClr val="FF0000"/>
                </a:solidFill>
                <a:latin typeface="+mn-lt"/>
              </a:rPr>
              <a:t>two inch mirrors </a:t>
            </a:r>
            <a:r>
              <a:rPr lang="en-US" altLang="ja-JP" sz="2400" b="1" dirty="0">
                <a:latin typeface="+mn-lt"/>
              </a:rPr>
              <a:t>and increase the threshold damage energy.</a:t>
            </a:r>
          </a:p>
          <a:p>
            <a:pPr>
              <a:defRPr/>
            </a:pPr>
            <a:r>
              <a:rPr lang="en-US" altLang="ja-JP" sz="2400" dirty="0" smtClean="0">
                <a:latin typeface="+mn-lt"/>
              </a:rPr>
              <a:t>Completed </a:t>
            </a:r>
            <a:r>
              <a:rPr lang="en-US" altLang="ja-JP" sz="2400" dirty="0">
                <a:latin typeface="+mn-lt"/>
              </a:rPr>
              <a:t>this device in this September </a:t>
            </a:r>
            <a:r>
              <a:rPr lang="en-US" altLang="ja-JP" sz="2400" dirty="0" smtClean="0">
                <a:latin typeface="+mn-lt"/>
              </a:rPr>
              <a:t>last year and </a:t>
            </a:r>
            <a:r>
              <a:rPr lang="en-US" altLang="ja-JP" sz="2400" dirty="0">
                <a:latin typeface="+mn-lt"/>
              </a:rPr>
              <a:t>start the generation </a:t>
            </a:r>
            <a:endParaRPr lang="en-US" altLang="ja-JP" sz="2400" dirty="0" smtClean="0">
              <a:latin typeface="+mn-lt"/>
            </a:endParaRPr>
          </a:p>
          <a:p>
            <a:pPr>
              <a:defRPr/>
            </a:pPr>
            <a:r>
              <a:rPr lang="en-US" altLang="ja-JP" sz="2400" dirty="0" smtClean="0">
                <a:latin typeface="+mn-lt"/>
              </a:rPr>
              <a:t>of X-ray from </a:t>
            </a:r>
            <a:r>
              <a:rPr lang="en-US" altLang="ja-JP" sz="2400" dirty="0">
                <a:latin typeface="+mn-lt"/>
              </a:rPr>
              <a:t>mid. of </a:t>
            </a:r>
            <a:r>
              <a:rPr lang="en-US" altLang="ja-JP" sz="2400" dirty="0" smtClean="0">
                <a:latin typeface="+mn-lt"/>
              </a:rPr>
              <a:t>Feb.. </a:t>
            </a:r>
            <a:r>
              <a:rPr lang="en-US" altLang="ja-JP" sz="2400" dirty="0">
                <a:latin typeface="+mn-lt"/>
              </a:rPr>
              <a:t>We will confirm the performance soon.</a:t>
            </a:r>
            <a:endParaRPr lang="ja-JP" altLang="en-US" sz="2400" dirty="0">
              <a:latin typeface="+mn-lt"/>
            </a:endParaRPr>
          </a:p>
        </p:txBody>
      </p:sp>
    </p:spTree>
    <p:extLst>
      <p:ext uri="{BB962C8B-B14F-4D97-AF65-F5344CB8AC3E}">
        <p14:creationId xmlns:p14="http://schemas.microsoft.com/office/powerpoint/2010/main" val="75438243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スライド番号プレースホルダー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fld id="{EC7D70BA-B67A-413E-B014-B3092945A787}" type="slidenum">
              <a:rPr kumimoji="0" lang="en-US" altLang="ja-JP" smtClean="0"/>
              <a:pPr eaLnBrk="1" hangingPunct="1"/>
              <a:t>32</a:t>
            </a:fld>
            <a:endParaRPr kumimoji="0" lang="en-US" altLang="ja-JP" smtClean="0"/>
          </a:p>
        </p:txBody>
      </p:sp>
      <p:pic>
        <p:nvPicPr>
          <p:cNvPr id="35843" name="Picture 2" descr="Fig15_xrayedist_bw"/>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89463" y="3600450"/>
            <a:ext cx="4535487" cy="324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4" name="Picture 3" descr="Fig14_reyhori_4mirror_bw"/>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50" y="3600450"/>
            <a:ext cx="4572000" cy="324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5" name="Picture 4" descr="Fig9_reyhori_beamline_bw"/>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088" y="0"/>
            <a:ext cx="5684838" cy="322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 name="表 3"/>
          <p:cNvGraphicFramePr>
            <a:graphicFrameLocks noGrp="1"/>
          </p:cNvGraphicFramePr>
          <p:nvPr/>
        </p:nvGraphicFramePr>
        <p:xfrm>
          <a:off x="5638800" y="115888"/>
          <a:ext cx="3486150" cy="1889124"/>
        </p:xfrm>
        <a:graphic>
          <a:graphicData uri="http://schemas.openxmlformats.org/drawingml/2006/table">
            <a:tbl>
              <a:tblPr firstRow="1" firstCol="1" bandRow="1" bandCol="1"/>
              <a:tblGrid>
                <a:gridCol w="1975458"/>
                <a:gridCol w="1510692"/>
              </a:tblGrid>
              <a:tr h="288187">
                <a:tc>
                  <a:txBody>
                    <a:bodyPr/>
                    <a:lstStyle/>
                    <a:p>
                      <a:pPr marL="111760">
                        <a:lnSpc>
                          <a:spcPts val="1100"/>
                        </a:lnSpc>
                        <a:spcBef>
                          <a:spcPts val="300"/>
                        </a:spcBef>
                        <a:spcAft>
                          <a:spcPts val="300"/>
                        </a:spcAft>
                      </a:pPr>
                      <a:r>
                        <a:rPr lang="en-US" sz="1400" b="1" kern="800" dirty="0">
                          <a:effectLst/>
                          <a:latin typeface="+mn-lt"/>
                          <a:ea typeface="ＭＳ 明朝"/>
                          <a:cs typeface="ＭＳ 明朝"/>
                        </a:rPr>
                        <a:t>Energy</a:t>
                      </a:r>
                      <a:endParaRPr lang="ja-JP" sz="1400" b="1" kern="800" dirty="0">
                        <a:effectLst/>
                        <a:latin typeface="+mn-lt"/>
                        <a:ea typeface="ＭＳ 明朝"/>
                        <a:cs typeface="ＭＳ 明朝"/>
                      </a:endParaRPr>
                    </a:p>
                  </a:txBody>
                  <a:tcPr marL="68582" marR="68582" marT="0" marB="0">
                    <a:lnL>
                      <a:noFill/>
                    </a:lnL>
                    <a:lnR>
                      <a:noFill/>
                    </a:lnR>
                    <a:lnT w="19050" cap="flat" cmpd="sng" algn="ctr">
                      <a:solidFill>
                        <a:srgbClr val="000000"/>
                      </a:solidFill>
                      <a:prstDash val="solid"/>
                      <a:round/>
                      <a:headEnd type="none" w="med" len="med"/>
                      <a:tailEnd type="none" w="med" len="med"/>
                    </a:lnT>
                    <a:lnB>
                      <a:noFill/>
                    </a:lnB>
                  </a:tcPr>
                </a:tc>
                <a:tc>
                  <a:txBody>
                    <a:bodyPr/>
                    <a:lstStyle/>
                    <a:p>
                      <a:pPr marL="111760">
                        <a:lnSpc>
                          <a:spcPts val="1100"/>
                        </a:lnSpc>
                        <a:spcBef>
                          <a:spcPts val="300"/>
                        </a:spcBef>
                        <a:spcAft>
                          <a:spcPts val="300"/>
                        </a:spcAft>
                      </a:pPr>
                      <a:r>
                        <a:rPr lang="en-US" sz="1400" b="1" kern="800">
                          <a:effectLst/>
                          <a:latin typeface="+mn-lt"/>
                          <a:ea typeface="ＭＳ 明朝"/>
                          <a:cs typeface="ＭＳ 明朝"/>
                        </a:rPr>
                        <a:t>30MeV</a:t>
                      </a:r>
                      <a:endParaRPr lang="ja-JP" sz="1400" b="1" kern="800">
                        <a:effectLst/>
                        <a:latin typeface="+mn-lt"/>
                        <a:ea typeface="ＭＳ 明朝"/>
                        <a:cs typeface="ＭＳ 明朝"/>
                      </a:endParaRPr>
                    </a:p>
                  </a:txBody>
                  <a:tcPr marL="68582" marR="68582" marT="0" marB="0">
                    <a:lnL>
                      <a:noFill/>
                    </a:lnL>
                    <a:lnR>
                      <a:noFill/>
                    </a:lnR>
                    <a:lnT w="19050" cap="flat" cmpd="sng" algn="ctr">
                      <a:solidFill>
                        <a:srgbClr val="000000"/>
                      </a:solidFill>
                      <a:prstDash val="solid"/>
                      <a:round/>
                      <a:headEnd type="none" w="med" len="med"/>
                      <a:tailEnd type="none" w="med" len="med"/>
                    </a:lnT>
                    <a:lnB>
                      <a:noFill/>
                    </a:lnB>
                  </a:tcPr>
                </a:tc>
              </a:tr>
              <a:tr h="288186">
                <a:tc>
                  <a:txBody>
                    <a:bodyPr/>
                    <a:lstStyle/>
                    <a:p>
                      <a:pPr marL="111760">
                        <a:lnSpc>
                          <a:spcPts val="1100"/>
                        </a:lnSpc>
                        <a:spcBef>
                          <a:spcPts val="300"/>
                        </a:spcBef>
                        <a:spcAft>
                          <a:spcPts val="300"/>
                        </a:spcAft>
                      </a:pPr>
                      <a:r>
                        <a:rPr lang="en-US" sz="1400" b="1" kern="800" dirty="0">
                          <a:effectLst/>
                          <a:latin typeface="+mn-lt"/>
                          <a:ea typeface="ＭＳ 明朝"/>
                          <a:cs typeface="ＭＳ 明朝"/>
                        </a:rPr>
                        <a:t>Intensity </a:t>
                      </a:r>
                      <a:endParaRPr lang="ja-JP" sz="1400" b="1" kern="800" dirty="0">
                        <a:effectLst/>
                        <a:latin typeface="+mn-lt"/>
                        <a:ea typeface="ＭＳ 明朝"/>
                        <a:cs typeface="ＭＳ 明朝"/>
                      </a:endParaRPr>
                    </a:p>
                  </a:txBody>
                  <a:tcPr marL="68582" marR="68582" marT="0" marB="0">
                    <a:lnL>
                      <a:noFill/>
                    </a:lnL>
                    <a:lnR>
                      <a:noFill/>
                    </a:lnR>
                    <a:lnT>
                      <a:noFill/>
                    </a:lnT>
                    <a:lnB>
                      <a:noFill/>
                    </a:lnB>
                  </a:tcPr>
                </a:tc>
                <a:tc>
                  <a:txBody>
                    <a:bodyPr/>
                    <a:lstStyle/>
                    <a:p>
                      <a:pPr marL="111760">
                        <a:lnSpc>
                          <a:spcPts val="1100"/>
                        </a:lnSpc>
                        <a:spcBef>
                          <a:spcPts val="300"/>
                        </a:spcBef>
                        <a:spcAft>
                          <a:spcPts val="300"/>
                        </a:spcAft>
                      </a:pPr>
                      <a:r>
                        <a:rPr lang="en-US" sz="1400" b="1" kern="800">
                          <a:effectLst/>
                          <a:latin typeface="+mn-lt"/>
                          <a:ea typeface="ＭＳ 明朝"/>
                          <a:cs typeface="ＭＳ 明朝"/>
                        </a:rPr>
                        <a:t>0.4nC/bunch </a:t>
                      </a:r>
                      <a:endParaRPr lang="ja-JP" sz="1400" b="1" kern="800">
                        <a:effectLst/>
                        <a:latin typeface="+mn-lt"/>
                        <a:ea typeface="ＭＳ 明朝"/>
                        <a:cs typeface="ＭＳ 明朝"/>
                      </a:endParaRPr>
                    </a:p>
                  </a:txBody>
                  <a:tcPr marL="68582" marR="68582" marT="0" marB="0">
                    <a:lnL>
                      <a:noFill/>
                    </a:lnL>
                    <a:lnR>
                      <a:noFill/>
                    </a:lnR>
                    <a:lnT>
                      <a:noFill/>
                    </a:lnT>
                    <a:lnB>
                      <a:noFill/>
                    </a:lnB>
                  </a:tcPr>
                </a:tc>
              </a:tr>
              <a:tr h="288186">
                <a:tc>
                  <a:txBody>
                    <a:bodyPr/>
                    <a:lstStyle/>
                    <a:p>
                      <a:pPr marL="111760">
                        <a:lnSpc>
                          <a:spcPts val="1100"/>
                        </a:lnSpc>
                        <a:spcBef>
                          <a:spcPts val="300"/>
                        </a:spcBef>
                        <a:spcAft>
                          <a:spcPts val="300"/>
                        </a:spcAft>
                      </a:pPr>
                      <a:r>
                        <a:rPr lang="en-US" sz="1400" b="1" kern="800" dirty="0">
                          <a:effectLst/>
                          <a:latin typeface="+mn-lt"/>
                          <a:ea typeface="ＭＳ 明朝"/>
                          <a:cs typeface="ＭＳ 明朝"/>
                        </a:rPr>
                        <a:t>Number of bunch </a:t>
                      </a:r>
                      <a:endParaRPr lang="ja-JP" sz="1400" b="1" kern="800" dirty="0">
                        <a:effectLst/>
                        <a:latin typeface="+mn-lt"/>
                        <a:ea typeface="ＭＳ 明朝"/>
                        <a:cs typeface="ＭＳ 明朝"/>
                      </a:endParaRPr>
                    </a:p>
                  </a:txBody>
                  <a:tcPr marL="68582" marR="68582" marT="0" marB="0">
                    <a:lnL>
                      <a:noFill/>
                    </a:lnL>
                    <a:lnR>
                      <a:noFill/>
                    </a:lnR>
                    <a:lnT>
                      <a:noFill/>
                    </a:lnT>
                    <a:lnB>
                      <a:noFill/>
                    </a:lnB>
                  </a:tcPr>
                </a:tc>
                <a:tc>
                  <a:txBody>
                    <a:bodyPr/>
                    <a:lstStyle/>
                    <a:p>
                      <a:pPr marL="111760">
                        <a:lnSpc>
                          <a:spcPts val="1100"/>
                        </a:lnSpc>
                        <a:spcBef>
                          <a:spcPts val="300"/>
                        </a:spcBef>
                        <a:spcAft>
                          <a:spcPts val="300"/>
                        </a:spcAft>
                      </a:pPr>
                      <a:r>
                        <a:rPr lang="en-US" sz="1400" b="1" kern="800" dirty="0">
                          <a:effectLst/>
                          <a:latin typeface="+mn-lt"/>
                          <a:ea typeface="ＭＳ 明朝"/>
                          <a:cs typeface="ＭＳ 明朝"/>
                        </a:rPr>
                        <a:t>1000</a:t>
                      </a:r>
                      <a:endParaRPr lang="ja-JP" sz="1400" b="1" kern="800" dirty="0">
                        <a:effectLst/>
                        <a:latin typeface="+mn-lt"/>
                        <a:ea typeface="ＭＳ 明朝"/>
                        <a:cs typeface="ＭＳ 明朝"/>
                      </a:endParaRPr>
                    </a:p>
                  </a:txBody>
                  <a:tcPr marL="68582" marR="68582" marT="0" marB="0">
                    <a:lnL>
                      <a:noFill/>
                    </a:lnL>
                    <a:lnR>
                      <a:noFill/>
                    </a:lnR>
                    <a:lnT>
                      <a:noFill/>
                    </a:lnT>
                    <a:lnB>
                      <a:noFill/>
                    </a:lnB>
                  </a:tcPr>
                </a:tc>
              </a:tr>
              <a:tr h="504326">
                <a:tc>
                  <a:txBody>
                    <a:bodyPr/>
                    <a:lstStyle/>
                    <a:p>
                      <a:pPr marL="111760">
                        <a:lnSpc>
                          <a:spcPts val="1100"/>
                        </a:lnSpc>
                        <a:spcBef>
                          <a:spcPts val="300"/>
                        </a:spcBef>
                        <a:spcAft>
                          <a:spcPts val="300"/>
                        </a:spcAft>
                      </a:pPr>
                      <a:r>
                        <a:rPr lang="en-US" sz="1400" b="1" kern="800" dirty="0">
                          <a:effectLst/>
                          <a:latin typeface="+mn-lt"/>
                          <a:ea typeface="ＭＳ 明朝"/>
                          <a:cs typeface="ＭＳ 明朝"/>
                        </a:rPr>
                        <a:t>Beam size at the collision point (1σ)</a:t>
                      </a:r>
                      <a:endParaRPr lang="ja-JP" sz="1400" b="1" kern="800" dirty="0">
                        <a:effectLst/>
                        <a:latin typeface="+mn-lt"/>
                        <a:ea typeface="ＭＳ 明朝"/>
                        <a:cs typeface="ＭＳ 明朝"/>
                      </a:endParaRPr>
                    </a:p>
                  </a:txBody>
                  <a:tcPr marL="68582" marR="68582" marT="0" marB="0">
                    <a:lnL>
                      <a:noFill/>
                    </a:lnL>
                    <a:lnR>
                      <a:noFill/>
                    </a:lnR>
                    <a:lnT>
                      <a:noFill/>
                    </a:lnT>
                    <a:lnB>
                      <a:noFill/>
                    </a:lnB>
                  </a:tcPr>
                </a:tc>
                <a:tc>
                  <a:txBody>
                    <a:bodyPr/>
                    <a:lstStyle/>
                    <a:p>
                      <a:pPr marL="111760">
                        <a:lnSpc>
                          <a:spcPts val="1100"/>
                        </a:lnSpc>
                        <a:spcBef>
                          <a:spcPts val="300"/>
                        </a:spcBef>
                        <a:spcAft>
                          <a:spcPts val="300"/>
                        </a:spcAft>
                      </a:pPr>
                      <a:r>
                        <a:rPr lang="en-US" sz="1400" b="1" kern="800" dirty="0">
                          <a:effectLst/>
                          <a:latin typeface="+mn-lt"/>
                          <a:ea typeface="ＭＳ 明朝"/>
                          <a:cs typeface="ＭＳ 明朝"/>
                        </a:rPr>
                        <a:t>33μm </a:t>
                      </a:r>
                      <a:r>
                        <a:rPr lang="ja-JP" sz="1400" b="1" kern="800" dirty="0">
                          <a:effectLst/>
                          <a:latin typeface="+mn-lt"/>
                          <a:ea typeface="ＭＳ 明朝"/>
                          <a:cs typeface="ＭＳ 明朝"/>
                        </a:rPr>
                        <a:t>×</a:t>
                      </a:r>
                      <a:r>
                        <a:rPr lang="en-US" sz="1400" b="1" kern="800" dirty="0">
                          <a:effectLst/>
                          <a:latin typeface="+mn-lt"/>
                          <a:ea typeface="ＭＳ 明朝"/>
                          <a:cs typeface="ＭＳ 明朝"/>
                        </a:rPr>
                        <a:t>33μm  </a:t>
                      </a:r>
                      <a:endParaRPr lang="ja-JP" sz="1400" b="1" kern="800" dirty="0">
                        <a:effectLst/>
                        <a:latin typeface="+mn-lt"/>
                        <a:ea typeface="ＭＳ 明朝"/>
                        <a:cs typeface="ＭＳ 明朝"/>
                      </a:endParaRPr>
                    </a:p>
                  </a:txBody>
                  <a:tcPr marL="68582" marR="68582" marT="0" marB="0">
                    <a:lnL>
                      <a:noFill/>
                    </a:lnL>
                    <a:lnR>
                      <a:noFill/>
                    </a:lnR>
                    <a:lnT>
                      <a:noFill/>
                    </a:lnT>
                    <a:lnB>
                      <a:noFill/>
                    </a:lnB>
                  </a:tcPr>
                </a:tc>
              </a:tr>
              <a:tr h="288186">
                <a:tc>
                  <a:txBody>
                    <a:bodyPr/>
                    <a:lstStyle/>
                    <a:p>
                      <a:pPr marL="111760">
                        <a:lnSpc>
                          <a:spcPts val="1100"/>
                        </a:lnSpc>
                        <a:spcBef>
                          <a:spcPts val="300"/>
                        </a:spcBef>
                        <a:spcAft>
                          <a:spcPts val="300"/>
                        </a:spcAft>
                      </a:pPr>
                      <a:r>
                        <a:rPr lang="en-US" sz="1400" b="1" kern="800">
                          <a:effectLst/>
                          <a:latin typeface="+mn-lt"/>
                          <a:ea typeface="ＭＳ 明朝"/>
                          <a:cs typeface="ＭＳ 明朝"/>
                        </a:rPr>
                        <a:t>Bunch length</a:t>
                      </a:r>
                      <a:endParaRPr lang="ja-JP" sz="1400" b="1" kern="800">
                        <a:effectLst/>
                        <a:latin typeface="+mn-lt"/>
                        <a:ea typeface="ＭＳ 明朝"/>
                        <a:cs typeface="ＭＳ 明朝"/>
                      </a:endParaRPr>
                    </a:p>
                  </a:txBody>
                  <a:tcPr marL="68582" marR="68582" marT="0" marB="0">
                    <a:lnL>
                      <a:noFill/>
                    </a:lnL>
                    <a:lnR>
                      <a:noFill/>
                    </a:lnR>
                    <a:lnT>
                      <a:noFill/>
                    </a:lnT>
                    <a:lnB>
                      <a:noFill/>
                    </a:lnB>
                  </a:tcPr>
                </a:tc>
                <a:tc>
                  <a:txBody>
                    <a:bodyPr/>
                    <a:lstStyle/>
                    <a:p>
                      <a:pPr marL="111760">
                        <a:lnSpc>
                          <a:spcPts val="1100"/>
                        </a:lnSpc>
                        <a:spcBef>
                          <a:spcPts val="300"/>
                        </a:spcBef>
                        <a:spcAft>
                          <a:spcPts val="300"/>
                        </a:spcAft>
                      </a:pPr>
                      <a:r>
                        <a:rPr lang="en-US" sz="1400" b="1" kern="800" dirty="0">
                          <a:effectLst/>
                          <a:latin typeface="+mn-lt"/>
                          <a:ea typeface="ＭＳ 明朝"/>
                          <a:cs typeface="ＭＳ 明朝"/>
                        </a:rPr>
                        <a:t>10ps</a:t>
                      </a:r>
                      <a:endParaRPr lang="ja-JP" sz="1400" b="1" kern="800" dirty="0">
                        <a:effectLst/>
                        <a:latin typeface="+mn-lt"/>
                        <a:ea typeface="ＭＳ 明朝"/>
                        <a:cs typeface="ＭＳ 明朝"/>
                      </a:endParaRPr>
                    </a:p>
                  </a:txBody>
                  <a:tcPr marL="68582" marR="68582" marT="0" marB="0">
                    <a:lnL>
                      <a:noFill/>
                    </a:lnL>
                    <a:lnR>
                      <a:noFill/>
                    </a:lnR>
                    <a:lnT>
                      <a:noFill/>
                    </a:lnT>
                    <a:lnB>
                      <a:noFill/>
                    </a:lnB>
                  </a:tcPr>
                </a:tc>
              </a:tr>
              <a:tr h="232053">
                <a:tc>
                  <a:txBody>
                    <a:bodyPr/>
                    <a:lstStyle/>
                    <a:p>
                      <a:pPr marL="111760">
                        <a:lnSpc>
                          <a:spcPts val="1100"/>
                        </a:lnSpc>
                        <a:spcBef>
                          <a:spcPts val="300"/>
                        </a:spcBef>
                        <a:spcAft>
                          <a:spcPts val="300"/>
                        </a:spcAft>
                      </a:pPr>
                      <a:r>
                        <a:rPr lang="en-US" sz="1400" b="1" kern="800">
                          <a:effectLst/>
                          <a:latin typeface="+mn-lt"/>
                          <a:ea typeface="ＭＳ 明朝"/>
                          <a:cs typeface="ＭＳ 明朝"/>
                        </a:rPr>
                        <a:t>Bunch spacing</a:t>
                      </a:r>
                      <a:endParaRPr lang="ja-JP" sz="1400" b="1" kern="800">
                        <a:effectLst/>
                        <a:latin typeface="+mn-lt"/>
                        <a:ea typeface="ＭＳ 明朝"/>
                        <a:cs typeface="ＭＳ 明朝"/>
                      </a:endParaRPr>
                    </a:p>
                  </a:txBody>
                  <a:tcPr marL="68582" marR="68582" marT="0" marB="0">
                    <a:lnL>
                      <a:noFill/>
                    </a:lnL>
                    <a:lnR>
                      <a:noFill/>
                    </a:lnR>
                    <a:lnT>
                      <a:noFill/>
                    </a:lnT>
                    <a:lnB w="19050" cap="flat" cmpd="sng" algn="ctr">
                      <a:solidFill>
                        <a:srgbClr val="000000"/>
                      </a:solidFill>
                      <a:prstDash val="solid"/>
                      <a:round/>
                      <a:headEnd type="none" w="med" len="med"/>
                      <a:tailEnd type="none" w="med" len="med"/>
                    </a:lnB>
                  </a:tcPr>
                </a:tc>
                <a:tc>
                  <a:txBody>
                    <a:bodyPr/>
                    <a:lstStyle/>
                    <a:p>
                      <a:pPr marL="111760">
                        <a:lnSpc>
                          <a:spcPts val="1100"/>
                        </a:lnSpc>
                        <a:spcBef>
                          <a:spcPts val="300"/>
                        </a:spcBef>
                        <a:spcAft>
                          <a:spcPts val="300"/>
                        </a:spcAft>
                      </a:pPr>
                      <a:r>
                        <a:rPr lang="en-US" sz="1400" b="1" kern="800" dirty="0">
                          <a:effectLst/>
                          <a:latin typeface="+mn-lt"/>
                          <a:ea typeface="ＭＳ 明朝"/>
                          <a:cs typeface="ＭＳ 明朝"/>
                        </a:rPr>
                        <a:t>2.8ns</a:t>
                      </a:r>
                      <a:endParaRPr lang="ja-JP" sz="1400" b="1" kern="800" dirty="0">
                        <a:effectLst/>
                        <a:latin typeface="+mn-lt"/>
                        <a:ea typeface="ＭＳ 明朝"/>
                        <a:cs typeface="ＭＳ 明朝"/>
                      </a:endParaRPr>
                    </a:p>
                  </a:txBody>
                  <a:tcPr marL="68582" marR="68582" marT="0" marB="0">
                    <a:lnL>
                      <a:noFill/>
                    </a:lnL>
                    <a:lnR>
                      <a:noFill/>
                    </a:lnR>
                    <a:lnT>
                      <a:noFill/>
                    </a:lnT>
                    <a:lnB w="19050" cap="flat" cmpd="sng" algn="ctr">
                      <a:solidFill>
                        <a:srgbClr val="000000"/>
                      </a:solidFill>
                      <a:prstDash val="solid"/>
                      <a:round/>
                      <a:headEnd type="none" w="med" len="med"/>
                      <a:tailEnd type="none" w="med" len="med"/>
                    </a:lnB>
                  </a:tcPr>
                </a:tc>
              </a:tr>
            </a:tbl>
          </a:graphicData>
        </a:graphic>
      </p:graphicFrame>
      <p:graphicFrame>
        <p:nvGraphicFramePr>
          <p:cNvPr id="5" name="表 4"/>
          <p:cNvGraphicFramePr>
            <a:graphicFrameLocks noGrp="1"/>
          </p:cNvGraphicFramePr>
          <p:nvPr/>
        </p:nvGraphicFramePr>
        <p:xfrm>
          <a:off x="5599113" y="2276475"/>
          <a:ext cx="3511550" cy="1160464"/>
        </p:xfrm>
        <a:graphic>
          <a:graphicData uri="http://schemas.openxmlformats.org/drawingml/2006/table">
            <a:tbl>
              <a:tblPr firstRow="1" firstCol="1" bandRow="1" bandCol="1"/>
              <a:tblGrid>
                <a:gridCol w="1989851"/>
                <a:gridCol w="1521699"/>
              </a:tblGrid>
              <a:tr h="290116">
                <a:tc>
                  <a:txBody>
                    <a:bodyPr/>
                    <a:lstStyle/>
                    <a:p>
                      <a:pPr marL="111760">
                        <a:lnSpc>
                          <a:spcPts val="1100"/>
                        </a:lnSpc>
                        <a:spcBef>
                          <a:spcPts val="300"/>
                        </a:spcBef>
                        <a:spcAft>
                          <a:spcPts val="300"/>
                        </a:spcAft>
                      </a:pPr>
                      <a:r>
                        <a:rPr lang="en-US" sz="1400" b="1" kern="800" dirty="0">
                          <a:effectLst/>
                          <a:latin typeface="+mn-lt"/>
                          <a:ea typeface="ＭＳ 明朝"/>
                          <a:cs typeface="ＭＳ 明朝"/>
                        </a:rPr>
                        <a:t>Energy</a:t>
                      </a:r>
                      <a:endParaRPr lang="ja-JP" sz="1400" b="1" kern="800" dirty="0">
                        <a:effectLst/>
                        <a:latin typeface="+mn-lt"/>
                        <a:ea typeface="ＭＳ 明朝"/>
                        <a:cs typeface="ＭＳ 明朝"/>
                      </a:endParaRPr>
                    </a:p>
                  </a:txBody>
                  <a:tcPr marL="68588" marR="68588" marT="0" marB="0">
                    <a:lnL>
                      <a:noFill/>
                    </a:lnL>
                    <a:lnR>
                      <a:noFill/>
                    </a:lnR>
                    <a:lnT w="19050" cap="flat" cmpd="sng" algn="ctr">
                      <a:solidFill>
                        <a:srgbClr val="000000"/>
                      </a:solidFill>
                      <a:prstDash val="solid"/>
                      <a:round/>
                      <a:headEnd type="none" w="med" len="med"/>
                      <a:tailEnd type="none" w="med" len="med"/>
                    </a:lnT>
                    <a:lnB>
                      <a:noFill/>
                    </a:lnB>
                  </a:tcPr>
                </a:tc>
                <a:tc>
                  <a:txBody>
                    <a:bodyPr/>
                    <a:lstStyle/>
                    <a:p>
                      <a:pPr marL="111760">
                        <a:lnSpc>
                          <a:spcPts val="1100"/>
                        </a:lnSpc>
                        <a:spcBef>
                          <a:spcPts val="300"/>
                        </a:spcBef>
                        <a:spcAft>
                          <a:spcPts val="300"/>
                        </a:spcAft>
                      </a:pPr>
                      <a:r>
                        <a:rPr lang="en-US" sz="1400" b="1" kern="800">
                          <a:effectLst/>
                          <a:latin typeface="+mn-lt"/>
                          <a:ea typeface="ＭＳ 明朝"/>
                          <a:cs typeface="ＭＳ 明朝"/>
                        </a:rPr>
                        <a:t>1.17eV(1064nm)</a:t>
                      </a:r>
                      <a:endParaRPr lang="ja-JP" sz="1400" b="1" kern="800">
                        <a:effectLst/>
                        <a:latin typeface="+mn-lt"/>
                        <a:ea typeface="ＭＳ 明朝"/>
                        <a:cs typeface="ＭＳ 明朝"/>
                      </a:endParaRPr>
                    </a:p>
                  </a:txBody>
                  <a:tcPr marL="68588" marR="68588" marT="0" marB="0">
                    <a:lnL>
                      <a:noFill/>
                    </a:lnL>
                    <a:lnR>
                      <a:noFill/>
                    </a:lnR>
                    <a:lnT w="19050" cap="flat" cmpd="sng" algn="ctr">
                      <a:solidFill>
                        <a:srgbClr val="000000"/>
                      </a:solidFill>
                      <a:prstDash val="solid"/>
                      <a:round/>
                      <a:headEnd type="none" w="med" len="med"/>
                      <a:tailEnd type="none" w="med" len="med"/>
                    </a:lnT>
                    <a:lnB>
                      <a:noFill/>
                    </a:lnB>
                  </a:tcPr>
                </a:tc>
              </a:tr>
              <a:tr h="290116">
                <a:tc>
                  <a:txBody>
                    <a:bodyPr/>
                    <a:lstStyle/>
                    <a:p>
                      <a:pPr marL="111760">
                        <a:lnSpc>
                          <a:spcPts val="1100"/>
                        </a:lnSpc>
                        <a:spcBef>
                          <a:spcPts val="300"/>
                        </a:spcBef>
                        <a:spcAft>
                          <a:spcPts val="300"/>
                        </a:spcAft>
                      </a:pPr>
                      <a:r>
                        <a:rPr lang="en-US" sz="1400" b="1" kern="800">
                          <a:effectLst/>
                          <a:latin typeface="+mn-lt"/>
                          <a:ea typeface="ＭＳ 明朝"/>
                          <a:cs typeface="ＭＳ 明朝"/>
                        </a:rPr>
                        <a:t>Intensity </a:t>
                      </a:r>
                      <a:endParaRPr lang="ja-JP" sz="1400" b="1" kern="800">
                        <a:effectLst/>
                        <a:latin typeface="+mn-lt"/>
                        <a:ea typeface="ＭＳ 明朝"/>
                        <a:cs typeface="ＭＳ 明朝"/>
                      </a:endParaRPr>
                    </a:p>
                  </a:txBody>
                  <a:tcPr marL="68588" marR="68588" marT="0" marB="0">
                    <a:lnL>
                      <a:noFill/>
                    </a:lnL>
                    <a:lnR>
                      <a:noFill/>
                    </a:lnR>
                    <a:lnT>
                      <a:noFill/>
                    </a:lnT>
                    <a:lnB>
                      <a:noFill/>
                    </a:lnB>
                  </a:tcPr>
                </a:tc>
                <a:tc>
                  <a:txBody>
                    <a:bodyPr/>
                    <a:lstStyle/>
                    <a:p>
                      <a:pPr marL="111760">
                        <a:lnSpc>
                          <a:spcPts val="1100"/>
                        </a:lnSpc>
                        <a:spcBef>
                          <a:spcPts val="300"/>
                        </a:spcBef>
                        <a:spcAft>
                          <a:spcPts val="300"/>
                        </a:spcAft>
                      </a:pPr>
                      <a:r>
                        <a:rPr lang="en-US" sz="1400" b="1" kern="800" dirty="0" smtClean="0">
                          <a:effectLst/>
                          <a:latin typeface="+mn-lt"/>
                          <a:ea typeface="ＭＳ 明朝"/>
                          <a:cs typeface="ＭＳ 明朝"/>
                        </a:rPr>
                        <a:t>8mJ/pulse </a:t>
                      </a:r>
                      <a:endParaRPr lang="ja-JP" sz="1400" b="1" kern="800" dirty="0">
                        <a:effectLst/>
                        <a:latin typeface="+mn-lt"/>
                        <a:ea typeface="ＭＳ 明朝"/>
                        <a:cs typeface="ＭＳ 明朝"/>
                      </a:endParaRPr>
                    </a:p>
                  </a:txBody>
                  <a:tcPr marL="68588" marR="68588" marT="0" marB="0">
                    <a:lnL>
                      <a:noFill/>
                    </a:lnL>
                    <a:lnR>
                      <a:noFill/>
                    </a:lnR>
                    <a:lnT>
                      <a:noFill/>
                    </a:lnT>
                    <a:lnB>
                      <a:noFill/>
                    </a:lnB>
                  </a:tcPr>
                </a:tc>
              </a:tr>
              <a:tr h="290116">
                <a:tc>
                  <a:txBody>
                    <a:bodyPr/>
                    <a:lstStyle/>
                    <a:p>
                      <a:pPr marL="111760">
                        <a:lnSpc>
                          <a:spcPts val="1100"/>
                        </a:lnSpc>
                        <a:spcBef>
                          <a:spcPts val="300"/>
                        </a:spcBef>
                        <a:spcAft>
                          <a:spcPts val="300"/>
                        </a:spcAft>
                      </a:pPr>
                      <a:r>
                        <a:rPr lang="en-US" sz="1400" b="1" kern="800">
                          <a:effectLst/>
                          <a:latin typeface="+mn-lt"/>
                          <a:ea typeface="ＭＳ 明朝"/>
                          <a:cs typeface="ＭＳ 明朝"/>
                        </a:rPr>
                        <a:t>Waist size(1σ)</a:t>
                      </a:r>
                      <a:endParaRPr lang="ja-JP" sz="1400" b="1" kern="800">
                        <a:effectLst/>
                        <a:latin typeface="+mn-lt"/>
                        <a:ea typeface="ＭＳ 明朝"/>
                        <a:cs typeface="ＭＳ 明朝"/>
                      </a:endParaRPr>
                    </a:p>
                  </a:txBody>
                  <a:tcPr marL="68588" marR="68588" marT="0" marB="0">
                    <a:lnL>
                      <a:noFill/>
                    </a:lnL>
                    <a:lnR>
                      <a:noFill/>
                    </a:lnR>
                    <a:lnT>
                      <a:noFill/>
                    </a:lnT>
                    <a:lnB>
                      <a:noFill/>
                    </a:lnB>
                  </a:tcPr>
                </a:tc>
                <a:tc>
                  <a:txBody>
                    <a:bodyPr/>
                    <a:lstStyle/>
                    <a:p>
                      <a:pPr marL="111760">
                        <a:lnSpc>
                          <a:spcPts val="1100"/>
                        </a:lnSpc>
                        <a:spcBef>
                          <a:spcPts val="300"/>
                        </a:spcBef>
                        <a:spcAft>
                          <a:spcPts val="300"/>
                        </a:spcAft>
                      </a:pPr>
                      <a:r>
                        <a:rPr lang="en-US" sz="1400" b="1" kern="800" dirty="0">
                          <a:effectLst/>
                          <a:latin typeface="+mn-lt"/>
                          <a:ea typeface="ＭＳ 明朝"/>
                          <a:cs typeface="ＭＳ 明朝"/>
                        </a:rPr>
                        <a:t>55μm </a:t>
                      </a:r>
                      <a:r>
                        <a:rPr lang="ja-JP" sz="1400" b="1" kern="800" dirty="0">
                          <a:effectLst/>
                          <a:latin typeface="+mn-lt"/>
                          <a:ea typeface="ＭＳ 明朝"/>
                          <a:cs typeface="ＭＳ 明朝"/>
                        </a:rPr>
                        <a:t>×</a:t>
                      </a:r>
                      <a:r>
                        <a:rPr lang="en-US" sz="1400" b="1" kern="800" dirty="0">
                          <a:effectLst/>
                          <a:latin typeface="+mn-lt"/>
                          <a:ea typeface="ＭＳ 明朝"/>
                          <a:cs typeface="ＭＳ 明朝"/>
                        </a:rPr>
                        <a:t>25μm  </a:t>
                      </a:r>
                      <a:endParaRPr lang="ja-JP" sz="1400" b="1" kern="800" dirty="0">
                        <a:effectLst/>
                        <a:latin typeface="+mn-lt"/>
                        <a:ea typeface="ＭＳ 明朝"/>
                        <a:cs typeface="ＭＳ 明朝"/>
                      </a:endParaRPr>
                    </a:p>
                  </a:txBody>
                  <a:tcPr marL="68588" marR="68588" marT="0" marB="0">
                    <a:lnL>
                      <a:noFill/>
                    </a:lnL>
                    <a:lnR>
                      <a:noFill/>
                    </a:lnR>
                    <a:lnT>
                      <a:noFill/>
                    </a:lnT>
                    <a:lnB>
                      <a:noFill/>
                    </a:lnB>
                  </a:tcPr>
                </a:tc>
              </a:tr>
              <a:tr h="290116">
                <a:tc>
                  <a:txBody>
                    <a:bodyPr/>
                    <a:lstStyle/>
                    <a:p>
                      <a:pPr marL="111760">
                        <a:lnSpc>
                          <a:spcPts val="1100"/>
                        </a:lnSpc>
                        <a:spcBef>
                          <a:spcPts val="300"/>
                        </a:spcBef>
                        <a:spcAft>
                          <a:spcPts val="300"/>
                        </a:spcAft>
                      </a:pPr>
                      <a:r>
                        <a:rPr lang="en-US" sz="1400" b="1" kern="800">
                          <a:effectLst/>
                          <a:latin typeface="+mn-lt"/>
                          <a:ea typeface="ＭＳ 明朝"/>
                          <a:cs typeface="ＭＳ 明朝"/>
                        </a:rPr>
                        <a:t>Pulse length</a:t>
                      </a:r>
                      <a:endParaRPr lang="ja-JP" sz="1400" b="1" kern="800">
                        <a:effectLst/>
                        <a:latin typeface="+mn-lt"/>
                        <a:ea typeface="ＭＳ 明朝"/>
                        <a:cs typeface="ＭＳ 明朝"/>
                      </a:endParaRPr>
                    </a:p>
                  </a:txBody>
                  <a:tcPr marL="68588" marR="68588" marT="0" marB="0">
                    <a:lnL>
                      <a:noFill/>
                    </a:lnL>
                    <a:lnR>
                      <a:noFill/>
                    </a:lnR>
                    <a:lnT>
                      <a:noFill/>
                    </a:lnT>
                    <a:lnB w="19050" cap="flat" cmpd="sng" algn="ctr">
                      <a:solidFill>
                        <a:srgbClr val="000000"/>
                      </a:solidFill>
                      <a:prstDash val="solid"/>
                      <a:round/>
                      <a:headEnd type="none" w="med" len="med"/>
                      <a:tailEnd type="none" w="med" len="med"/>
                    </a:lnB>
                  </a:tcPr>
                </a:tc>
                <a:tc>
                  <a:txBody>
                    <a:bodyPr/>
                    <a:lstStyle/>
                    <a:p>
                      <a:pPr marL="111760">
                        <a:lnSpc>
                          <a:spcPts val="1100"/>
                        </a:lnSpc>
                        <a:spcBef>
                          <a:spcPts val="300"/>
                        </a:spcBef>
                        <a:spcAft>
                          <a:spcPts val="300"/>
                        </a:spcAft>
                      </a:pPr>
                      <a:r>
                        <a:rPr lang="en-US" sz="1400" b="1" kern="800" dirty="0">
                          <a:effectLst/>
                          <a:latin typeface="+mn-lt"/>
                          <a:ea typeface="ＭＳ 明朝"/>
                          <a:cs typeface="ＭＳ 明朝"/>
                        </a:rPr>
                        <a:t>7ps</a:t>
                      </a:r>
                      <a:endParaRPr lang="ja-JP" sz="1400" b="1" kern="800" dirty="0">
                        <a:effectLst/>
                        <a:latin typeface="+mn-lt"/>
                        <a:ea typeface="ＭＳ 明朝"/>
                        <a:cs typeface="ＭＳ 明朝"/>
                      </a:endParaRPr>
                    </a:p>
                  </a:txBody>
                  <a:tcPr marL="68588" marR="68588" marT="0" marB="0">
                    <a:lnL>
                      <a:noFill/>
                    </a:lnL>
                    <a:lnR>
                      <a:noFill/>
                    </a:lnR>
                    <a:lnT>
                      <a:noFill/>
                    </a:lnT>
                    <a:lnB w="19050" cap="flat" cmpd="sng" algn="ctr">
                      <a:solidFill>
                        <a:srgbClr val="000000"/>
                      </a:solidFill>
                      <a:prstDash val="solid"/>
                      <a:round/>
                      <a:headEnd type="none" w="med" len="med"/>
                      <a:tailEnd type="none" w="med" len="med"/>
                    </a:lnB>
                  </a:tcPr>
                </a:tc>
              </a:tr>
            </a:tbl>
          </a:graphicData>
        </a:graphic>
      </p:graphicFrame>
      <p:sp>
        <p:nvSpPr>
          <p:cNvPr id="35872" name="テキスト ボックス 1"/>
          <p:cNvSpPr txBox="1">
            <a:spLocks noChangeArrowheads="1"/>
          </p:cNvSpPr>
          <p:nvPr/>
        </p:nvSpPr>
        <p:spPr bwMode="auto">
          <a:xfrm>
            <a:off x="3419475" y="3944938"/>
            <a:ext cx="51673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r>
              <a:rPr lang="en-US" altLang="ja-JP" sz="2400" b="1"/>
              <a:t>Photon flux more than 10</a:t>
            </a:r>
            <a:r>
              <a:rPr lang="en-US" altLang="ja-JP" sz="2400" b="1" baseline="30000"/>
              <a:t>8</a:t>
            </a:r>
            <a:r>
              <a:rPr lang="en-US" altLang="ja-JP" sz="2400" b="1"/>
              <a:t> per second</a:t>
            </a:r>
            <a:endParaRPr lang="ja-JP" altLang="en-US" sz="2400" b="1"/>
          </a:p>
        </p:txBody>
      </p:sp>
      <p:sp>
        <p:nvSpPr>
          <p:cNvPr id="2" name="テキスト ボックス 1"/>
          <p:cNvSpPr txBox="1"/>
          <p:nvPr/>
        </p:nvSpPr>
        <p:spPr>
          <a:xfrm>
            <a:off x="1907704" y="0"/>
            <a:ext cx="3858749" cy="830997"/>
          </a:xfrm>
          <a:prstGeom prst="rect">
            <a:avLst/>
          </a:prstGeom>
          <a:noFill/>
        </p:spPr>
        <p:txBody>
          <a:bodyPr wrap="none" rtlCol="0">
            <a:spAutoFit/>
          </a:bodyPr>
          <a:lstStyle/>
          <a:p>
            <a:r>
              <a:rPr kumimoji="1" lang="en-US" altLang="ja-JP" sz="2400" b="1" dirty="0" smtClean="0">
                <a:solidFill>
                  <a:srgbClr val="FF0000"/>
                </a:solidFill>
              </a:rPr>
              <a:t>My colleagues got the X-ray</a:t>
            </a:r>
          </a:p>
          <a:p>
            <a:r>
              <a:rPr lang="en-US" altLang="ja-JP" sz="2400" b="1" dirty="0" smtClean="0">
                <a:solidFill>
                  <a:srgbClr val="FF0000"/>
                </a:solidFill>
              </a:rPr>
              <a:t>Flux of 10</a:t>
            </a:r>
            <a:r>
              <a:rPr lang="en-US" altLang="ja-JP" sz="2400" b="1" baseline="30000" dirty="0" smtClean="0">
                <a:solidFill>
                  <a:srgbClr val="FF0000"/>
                </a:solidFill>
              </a:rPr>
              <a:t>6</a:t>
            </a:r>
            <a:r>
              <a:rPr lang="en-US" altLang="ja-JP" sz="2400" b="1" dirty="0" smtClean="0">
                <a:solidFill>
                  <a:srgbClr val="FF0000"/>
                </a:solidFill>
              </a:rPr>
              <a:t> at 12.5Hz.</a:t>
            </a:r>
            <a:endParaRPr kumimoji="1" lang="ja-JP" altLang="en-US" sz="2400" b="1" dirty="0">
              <a:solidFill>
                <a:srgbClr val="FF0000"/>
              </a:solidFill>
            </a:endParaRPr>
          </a:p>
        </p:txBody>
      </p:sp>
      <p:sp>
        <p:nvSpPr>
          <p:cNvPr id="3" name="テキスト ボックス 2"/>
          <p:cNvSpPr txBox="1"/>
          <p:nvPr/>
        </p:nvSpPr>
        <p:spPr>
          <a:xfrm>
            <a:off x="12626" y="1620679"/>
            <a:ext cx="2609176" cy="1477328"/>
          </a:xfrm>
          <a:prstGeom prst="rect">
            <a:avLst/>
          </a:prstGeom>
          <a:noFill/>
        </p:spPr>
        <p:txBody>
          <a:bodyPr wrap="none" rtlCol="0">
            <a:spAutoFit/>
          </a:bodyPr>
          <a:lstStyle/>
          <a:p>
            <a:r>
              <a:rPr kumimoji="1" lang="en-US" altLang="ja-JP" dirty="0" smtClean="0"/>
              <a:t>Still we have problem</a:t>
            </a:r>
          </a:p>
          <a:p>
            <a:r>
              <a:rPr lang="en-US" altLang="ja-JP" dirty="0" smtClean="0"/>
              <a:t>on cavity rigidity.</a:t>
            </a:r>
          </a:p>
          <a:p>
            <a:r>
              <a:rPr lang="en-US" altLang="ja-JP" dirty="0" smtClean="0"/>
              <a:t>We need the improvement</a:t>
            </a:r>
          </a:p>
          <a:p>
            <a:r>
              <a:rPr lang="en-US" altLang="ja-JP" dirty="0"/>
              <a:t>o</a:t>
            </a:r>
            <a:r>
              <a:rPr lang="en-US" altLang="ja-JP" dirty="0" smtClean="0"/>
              <a:t>f table and installation of</a:t>
            </a:r>
          </a:p>
          <a:p>
            <a:r>
              <a:rPr lang="en-US" altLang="ja-JP" dirty="0"/>
              <a:t>h</a:t>
            </a:r>
            <a:r>
              <a:rPr lang="en-US" altLang="ja-JP" dirty="0" smtClean="0"/>
              <a:t>igh reflectivity mirrors.  </a:t>
            </a:r>
            <a:endParaRPr kumimoji="1" lang="ja-JP" altLang="en-US" dirty="0"/>
          </a:p>
        </p:txBody>
      </p:sp>
    </p:spTree>
    <p:extLst>
      <p:ext uri="{BB962C8B-B14F-4D97-AF65-F5344CB8AC3E}">
        <p14:creationId xmlns:p14="http://schemas.microsoft.com/office/powerpoint/2010/main" val="165215434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c840ebf4-c38a-4376-94a6-7d294fc7bf68" descr="89BB6D93-DBB5-47EB-8663-BB5FDAF5B571@kek"/>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4572000" cy="688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67" name="fbdba008-fe23-4cda-8b9d-9e011b824bf4" descr="97F81291-7F2D-43C2-AFB5-C03E05E94CD9@ke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06913" y="3095625"/>
            <a:ext cx="4621212" cy="2652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68" name="Picture 2" descr="C:\Users\Junji-1\Desktop\STFQB_fullC2_111026_#A48F79.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56125" y="512763"/>
            <a:ext cx="4572000" cy="236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9" name="テキスト ボックス 4"/>
          <p:cNvSpPr txBox="1">
            <a:spLocks noChangeArrowheads="1"/>
          </p:cNvSpPr>
          <p:nvPr/>
        </p:nvSpPr>
        <p:spPr bwMode="auto">
          <a:xfrm>
            <a:off x="4794250" y="41275"/>
            <a:ext cx="43338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r>
              <a:rPr lang="en-US" altLang="ja-JP" sz="2400">
                <a:solidFill>
                  <a:srgbClr val="2E2E48"/>
                </a:solidFill>
                <a:latin typeface="Times" pitchFamily="18" charset="0"/>
                <a:ea typeface="Osaka" charset="-128"/>
              </a:rPr>
              <a:t>View of QBTP from Beam Dump</a:t>
            </a:r>
            <a:endParaRPr lang="ja-JP" altLang="en-US" sz="2400">
              <a:solidFill>
                <a:srgbClr val="2E2E48"/>
              </a:solidFill>
              <a:latin typeface="Times" pitchFamily="18" charset="0"/>
              <a:ea typeface="Osaka" charset="-128"/>
            </a:endParaRPr>
          </a:p>
        </p:txBody>
      </p:sp>
      <p:sp>
        <p:nvSpPr>
          <p:cNvPr id="36870" name="テキスト ボックス 4"/>
          <p:cNvSpPr txBox="1">
            <a:spLocks noChangeArrowheads="1"/>
          </p:cNvSpPr>
          <p:nvPr/>
        </p:nvSpPr>
        <p:spPr bwMode="auto">
          <a:xfrm>
            <a:off x="4987925" y="2643188"/>
            <a:ext cx="1665288" cy="371475"/>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r>
              <a:rPr lang="en-US" altLang="ja-JP" b="1">
                <a:solidFill>
                  <a:srgbClr val="2E2E48"/>
                </a:solidFill>
              </a:rPr>
              <a:t>X-ray Detector</a:t>
            </a:r>
            <a:endParaRPr lang="ja-JP" altLang="en-US" b="1">
              <a:solidFill>
                <a:srgbClr val="2E2E48"/>
              </a:solidFill>
            </a:endParaRPr>
          </a:p>
        </p:txBody>
      </p:sp>
      <p:sp>
        <p:nvSpPr>
          <p:cNvPr id="36871" name="テキスト ボックス 5"/>
          <p:cNvSpPr txBox="1">
            <a:spLocks noChangeArrowheads="1"/>
          </p:cNvSpPr>
          <p:nvPr/>
        </p:nvSpPr>
        <p:spPr bwMode="auto">
          <a:xfrm>
            <a:off x="4556125" y="1512888"/>
            <a:ext cx="1422400" cy="36830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r>
              <a:rPr lang="en-US" altLang="ja-JP" b="1">
                <a:solidFill>
                  <a:srgbClr val="2E2E48"/>
                </a:solidFill>
              </a:rPr>
              <a:t>Beam Dump</a:t>
            </a:r>
            <a:endParaRPr lang="ja-JP" altLang="en-US" b="1">
              <a:solidFill>
                <a:srgbClr val="2E2E48"/>
              </a:solidFill>
            </a:endParaRPr>
          </a:p>
        </p:txBody>
      </p:sp>
      <p:sp>
        <p:nvSpPr>
          <p:cNvPr id="36872" name="テキスト ボックス 8"/>
          <p:cNvSpPr txBox="1">
            <a:spLocks noChangeArrowheads="1"/>
          </p:cNvSpPr>
          <p:nvPr/>
        </p:nvSpPr>
        <p:spPr bwMode="auto">
          <a:xfrm>
            <a:off x="7512050" y="1306513"/>
            <a:ext cx="1600200" cy="371475"/>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r>
              <a:rPr lang="en-US" altLang="ja-JP" b="1">
                <a:solidFill>
                  <a:srgbClr val="2E2E48"/>
                </a:solidFill>
              </a:rPr>
              <a:t>RF Gun Laser</a:t>
            </a:r>
            <a:endParaRPr lang="ja-JP" altLang="en-US" b="1">
              <a:solidFill>
                <a:srgbClr val="2E2E48"/>
              </a:solidFill>
            </a:endParaRPr>
          </a:p>
        </p:txBody>
      </p:sp>
      <p:sp>
        <p:nvSpPr>
          <p:cNvPr id="36873" name="テキスト ボックス 1"/>
          <p:cNvSpPr txBox="1">
            <a:spLocks noChangeArrowheads="1"/>
          </p:cNvSpPr>
          <p:nvPr/>
        </p:nvSpPr>
        <p:spPr bwMode="auto">
          <a:xfrm>
            <a:off x="3871913" y="5691188"/>
            <a:ext cx="5427662" cy="120015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r>
              <a:rPr lang="en-US" altLang="ja-JP" sz="2400" b="1" dirty="0">
                <a:solidFill>
                  <a:srgbClr val="2E2E48"/>
                </a:solidFill>
              </a:rPr>
              <a:t>Quantum Beam Technology Program:</a:t>
            </a:r>
          </a:p>
          <a:p>
            <a:pPr eaLnBrk="1" hangingPunct="1"/>
            <a:r>
              <a:rPr lang="en-US" altLang="ja-JP" sz="2400" b="1" dirty="0">
                <a:solidFill>
                  <a:srgbClr val="2E2E48"/>
                </a:solidFill>
              </a:rPr>
              <a:t>Beam commissioning started from mid. </a:t>
            </a:r>
          </a:p>
          <a:p>
            <a:pPr eaLnBrk="1" hangingPunct="1"/>
            <a:r>
              <a:rPr lang="en-US" altLang="ja-JP" sz="2400" b="1" dirty="0">
                <a:solidFill>
                  <a:srgbClr val="2E2E48"/>
                </a:solidFill>
              </a:rPr>
              <a:t>of </a:t>
            </a:r>
            <a:r>
              <a:rPr lang="en-US" altLang="ja-JP" sz="2400" b="1" dirty="0" smtClean="0">
                <a:solidFill>
                  <a:srgbClr val="2E2E48"/>
                </a:solidFill>
              </a:rPr>
              <a:t>February 2012. </a:t>
            </a:r>
            <a:endParaRPr lang="ja-JP" altLang="en-US" sz="2400" b="1" dirty="0">
              <a:solidFill>
                <a:srgbClr val="2E2E48"/>
              </a:solidFill>
            </a:endParaRPr>
          </a:p>
        </p:txBody>
      </p:sp>
      <p:sp>
        <p:nvSpPr>
          <p:cNvPr id="36874" name="テキスト ボックス 1"/>
          <p:cNvSpPr txBox="1">
            <a:spLocks noChangeArrowheads="1"/>
          </p:cNvSpPr>
          <p:nvPr/>
        </p:nvSpPr>
        <p:spPr bwMode="auto">
          <a:xfrm>
            <a:off x="0" y="3932238"/>
            <a:ext cx="2555875" cy="1938337"/>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r>
              <a:rPr lang="en-US" altLang="ja-JP" sz="2400" b="1"/>
              <a:t>To contribute the development for </a:t>
            </a:r>
          </a:p>
          <a:p>
            <a:pPr eaLnBrk="1" hangingPunct="1"/>
            <a:r>
              <a:rPr lang="en-US" altLang="ja-JP" sz="2400" b="1"/>
              <a:t>life science innovation and </a:t>
            </a:r>
          </a:p>
          <a:p>
            <a:pPr eaLnBrk="1" hangingPunct="1"/>
            <a:r>
              <a:rPr lang="en-US" altLang="ja-JP" sz="2400" b="1"/>
              <a:t>green innovation</a:t>
            </a:r>
            <a:endParaRPr lang="ja-JP" altLang="en-US" sz="2400" b="1"/>
          </a:p>
        </p:txBody>
      </p:sp>
      <p:sp>
        <p:nvSpPr>
          <p:cNvPr id="36875" name="テキスト ボックス 4"/>
          <p:cNvSpPr txBox="1">
            <a:spLocks noChangeArrowheads="1"/>
          </p:cNvSpPr>
          <p:nvPr/>
        </p:nvSpPr>
        <p:spPr bwMode="auto">
          <a:xfrm>
            <a:off x="-130175" y="-4763"/>
            <a:ext cx="4702175" cy="1569660"/>
          </a:xfrm>
          <a:prstGeom prst="rect">
            <a:avLst/>
          </a:prstGeom>
          <a:solidFill>
            <a:srgbClr val="FFFF00"/>
          </a:solidFill>
          <a:ln>
            <a:noFill/>
          </a:ln>
          <a:extLst/>
        </p:spPr>
        <p:txBody>
          <a:bodyPr>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algn="ctr" eaLnBrk="1" hangingPunct="1"/>
            <a:r>
              <a:rPr lang="en-US" altLang="ja-JP" sz="2400" b="1" dirty="0" smtClean="0"/>
              <a:t>Development </a:t>
            </a:r>
            <a:r>
              <a:rPr lang="en-US" altLang="ja-JP" sz="2400" b="1" dirty="0"/>
              <a:t>for Next Generation Compact High Brightness X-ray</a:t>
            </a:r>
          </a:p>
          <a:p>
            <a:pPr algn="ctr" eaLnBrk="1" hangingPunct="1"/>
            <a:r>
              <a:rPr lang="en-US" altLang="ja-JP" sz="2400" b="1" dirty="0"/>
              <a:t>Source using Super Conducting RF Acceleration Technique</a:t>
            </a:r>
            <a:endParaRPr lang="ja-JP" altLang="en-US" sz="2400" b="1" dirty="0">
              <a:solidFill>
                <a:srgbClr val="FF0000"/>
              </a:solidFill>
            </a:endParaRPr>
          </a:p>
        </p:txBody>
      </p:sp>
    </p:spTree>
    <p:extLst>
      <p:ext uri="{BB962C8B-B14F-4D97-AF65-F5344CB8AC3E}">
        <p14:creationId xmlns:p14="http://schemas.microsoft.com/office/powerpoint/2010/main" val="278077411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D:\STFQB_mag_111129B_Rei.Hori-ss.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750" y="328613"/>
            <a:ext cx="9175750" cy="652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1" name="テキスト ボックス 1"/>
          <p:cNvSpPr txBox="1">
            <a:spLocks noChangeArrowheads="1"/>
          </p:cNvSpPr>
          <p:nvPr/>
        </p:nvSpPr>
        <p:spPr bwMode="auto">
          <a:xfrm>
            <a:off x="26988" y="188913"/>
            <a:ext cx="6317883"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r>
              <a:rPr lang="en-US" altLang="ja-JP" sz="3200" b="1" dirty="0" smtClean="0"/>
              <a:t>2D </a:t>
            </a:r>
            <a:r>
              <a:rPr lang="en-US" altLang="ja-JP" sz="3200" b="1" dirty="0"/>
              <a:t>four mirror cavity to generate </a:t>
            </a:r>
          </a:p>
          <a:p>
            <a:pPr eaLnBrk="1" hangingPunct="1"/>
            <a:r>
              <a:rPr lang="en-US" altLang="ja-JP" sz="3200" b="1" dirty="0"/>
              <a:t>X-ray with two cylindrical lenses</a:t>
            </a:r>
          </a:p>
        </p:txBody>
      </p:sp>
    </p:spTree>
    <p:extLst>
      <p:ext uri="{BB962C8B-B14F-4D97-AF65-F5344CB8AC3E}">
        <p14:creationId xmlns:p14="http://schemas.microsoft.com/office/powerpoint/2010/main" val="221384330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76525" y="4433888"/>
            <a:ext cx="6467475"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67375" y="260350"/>
            <a:ext cx="3495675" cy="296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6"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115888"/>
            <a:ext cx="5667375" cy="366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テキスト ボックス 4"/>
          <p:cNvSpPr txBox="1">
            <a:spLocks noChangeArrowheads="1"/>
          </p:cNvSpPr>
          <p:nvPr/>
        </p:nvSpPr>
        <p:spPr bwMode="auto">
          <a:xfrm>
            <a:off x="74613" y="3503613"/>
            <a:ext cx="8997950" cy="830262"/>
          </a:xfrm>
          <a:prstGeom prst="rect">
            <a:avLst/>
          </a:prstGeom>
          <a:noFill/>
          <a:ln>
            <a:noFill/>
          </a:ln>
          <a:extLst/>
        </p:spPr>
        <p:txBody>
          <a:bodyPr wrap="none">
            <a:spAutoFit/>
          </a:bodyPr>
          <a:lstStyle>
            <a:lvl1pPr eaLnBrk="0" hangingPunct="0">
              <a:defRPr kumimoji="1" sz="2400">
                <a:solidFill>
                  <a:schemeClr val="tx1"/>
                </a:solidFill>
                <a:latin typeface="Arial" pitchFamily="34" charset="0"/>
                <a:ea typeface="ＭＳ Ｐゴシック" pitchFamily="50" charset="-128"/>
              </a:defRPr>
            </a:lvl1pPr>
            <a:lvl2pPr marL="742950" indent="-285750" eaLnBrk="0" hangingPunct="0">
              <a:defRPr kumimoji="1" sz="2400">
                <a:solidFill>
                  <a:schemeClr val="tx1"/>
                </a:solidFill>
                <a:latin typeface="Arial" pitchFamily="34" charset="0"/>
                <a:ea typeface="ＭＳ Ｐゴシック" pitchFamily="50" charset="-128"/>
              </a:defRPr>
            </a:lvl2pPr>
            <a:lvl3pPr marL="1143000" indent="-228600" eaLnBrk="0" hangingPunct="0">
              <a:defRPr kumimoji="1" sz="2400">
                <a:solidFill>
                  <a:schemeClr val="tx1"/>
                </a:solidFill>
                <a:latin typeface="Arial" pitchFamily="34" charset="0"/>
                <a:ea typeface="ＭＳ Ｐゴシック" pitchFamily="50" charset="-128"/>
              </a:defRPr>
            </a:lvl3pPr>
            <a:lvl4pPr marL="1600200" indent="-228600" eaLnBrk="0" hangingPunct="0">
              <a:defRPr kumimoji="1" sz="2400">
                <a:solidFill>
                  <a:schemeClr val="tx1"/>
                </a:solidFill>
                <a:latin typeface="Arial" pitchFamily="34" charset="0"/>
                <a:ea typeface="ＭＳ Ｐゴシック" pitchFamily="50" charset="-128"/>
              </a:defRPr>
            </a:lvl4pPr>
            <a:lvl5pPr marL="2057400" indent="-228600" eaLnBrk="0" hangingPunct="0">
              <a:defRPr kumimoji="1" sz="2400">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Arial" pitchFamily="34" charset="0"/>
                <a:ea typeface="ＭＳ Ｐゴシック" pitchFamily="50" charset="-128"/>
              </a:defRPr>
            </a:lvl9pPr>
          </a:lstStyle>
          <a:p>
            <a:pPr eaLnBrk="1" fontAlgn="auto" hangingPunct="1">
              <a:spcBef>
                <a:spcPts val="0"/>
              </a:spcBef>
              <a:spcAft>
                <a:spcPts val="0"/>
              </a:spcAft>
              <a:defRPr/>
            </a:pPr>
            <a:r>
              <a:rPr lang="en-US" altLang="ja-JP" b="1" kern="0" dirty="0" smtClean="0">
                <a:solidFill>
                  <a:srgbClr val="003366"/>
                </a:solidFill>
                <a:latin typeface="Times New Roman" pitchFamily="18" charset="0"/>
                <a:cs typeface="Times New Roman" pitchFamily="18" charset="0"/>
              </a:rPr>
              <a:t>Two laser pulses are circulating with the spacing of 6.15ns in a ring</a:t>
            </a:r>
          </a:p>
          <a:p>
            <a:pPr eaLnBrk="1" fontAlgn="auto" hangingPunct="1">
              <a:spcBef>
                <a:spcPts val="0"/>
              </a:spcBef>
              <a:spcAft>
                <a:spcPts val="0"/>
              </a:spcAft>
              <a:defRPr/>
            </a:pPr>
            <a:r>
              <a:rPr lang="en-US" altLang="ja-JP" b="1" kern="0" dirty="0" smtClean="0">
                <a:solidFill>
                  <a:srgbClr val="003366"/>
                </a:solidFill>
                <a:latin typeface="Times New Roman" pitchFamily="18" charset="0"/>
                <a:cs typeface="Times New Roman" pitchFamily="18" charset="0"/>
              </a:rPr>
              <a:t>optical cavity.</a:t>
            </a:r>
            <a:endParaRPr lang="ja-JP" altLang="en-US" b="1" kern="0" dirty="0" smtClean="0">
              <a:solidFill>
                <a:srgbClr val="003366"/>
              </a:solidFill>
              <a:latin typeface="Times New Roman" pitchFamily="18" charset="0"/>
              <a:cs typeface="Times New Roman" pitchFamily="18" charset="0"/>
            </a:endParaRPr>
          </a:p>
        </p:txBody>
      </p:sp>
      <p:sp>
        <p:nvSpPr>
          <p:cNvPr id="38918" name="テキスト ボックス 1"/>
          <p:cNvSpPr txBox="1">
            <a:spLocks noChangeArrowheads="1"/>
          </p:cNvSpPr>
          <p:nvPr/>
        </p:nvSpPr>
        <p:spPr bwMode="auto">
          <a:xfrm>
            <a:off x="7092950" y="1484313"/>
            <a:ext cx="1876425" cy="9239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r>
              <a:rPr lang="en-US" altLang="ja-JP"/>
              <a:t>Laser evolution is</a:t>
            </a:r>
          </a:p>
          <a:p>
            <a:pPr eaLnBrk="1" hangingPunct="1"/>
            <a:r>
              <a:rPr lang="en-US" altLang="ja-JP"/>
              <a:t>same in tangential</a:t>
            </a:r>
          </a:p>
          <a:p>
            <a:pPr eaLnBrk="1" hangingPunct="1"/>
            <a:r>
              <a:rPr lang="en-US" altLang="ja-JP"/>
              <a:t>and sagittal plane.</a:t>
            </a:r>
            <a:endParaRPr lang="ja-JP" altLang="en-US"/>
          </a:p>
        </p:txBody>
      </p:sp>
      <p:sp>
        <p:nvSpPr>
          <p:cNvPr id="38919" name="テキスト ボックス 2"/>
          <p:cNvSpPr txBox="1">
            <a:spLocks noChangeArrowheads="1"/>
          </p:cNvSpPr>
          <p:nvPr/>
        </p:nvSpPr>
        <p:spPr bwMode="auto">
          <a:xfrm rot="10800000">
            <a:off x="1058863" y="4314825"/>
            <a:ext cx="676275" cy="22733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r>
              <a:rPr lang="en-US" altLang="ja-JP" b="1"/>
              <a:t>Laser waist size in </a:t>
            </a:r>
            <a:r>
              <a:rPr lang="en-US" altLang="ja-JP" b="1">
                <a:latin typeface="Symbol" pitchFamily="18" charset="2"/>
              </a:rPr>
              <a:t>m</a:t>
            </a:r>
            <a:r>
              <a:rPr lang="en-US" altLang="ja-JP" b="1"/>
              <a:t>m</a:t>
            </a:r>
          </a:p>
          <a:p>
            <a:pPr eaLnBrk="1" hangingPunct="1"/>
            <a:r>
              <a:rPr lang="en-US" altLang="ja-JP" sz="1400" b="1"/>
              <a:t>10 20 30 40 50 60 70 80 90</a:t>
            </a:r>
            <a:endParaRPr lang="ja-JP" altLang="en-US" sz="1400" b="1"/>
          </a:p>
        </p:txBody>
      </p:sp>
      <p:sp>
        <p:nvSpPr>
          <p:cNvPr id="38920" name="テキスト ボックス 3"/>
          <p:cNvSpPr txBox="1">
            <a:spLocks noChangeArrowheads="1"/>
          </p:cNvSpPr>
          <p:nvPr/>
        </p:nvSpPr>
        <p:spPr bwMode="auto">
          <a:xfrm>
            <a:off x="3184525" y="5638800"/>
            <a:ext cx="876300" cy="64611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r>
              <a:rPr lang="en-US" altLang="ja-JP" b="1"/>
              <a:t>Stable</a:t>
            </a:r>
          </a:p>
          <a:p>
            <a:pPr eaLnBrk="1" hangingPunct="1"/>
            <a:r>
              <a:rPr lang="en-US" altLang="ja-JP" b="1"/>
              <a:t>Region</a:t>
            </a:r>
            <a:endParaRPr lang="ja-JP" altLang="en-US" b="1"/>
          </a:p>
        </p:txBody>
      </p:sp>
      <p:sp>
        <p:nvSpPr>
          <p:cNvPr id="38921" name="テキスト ボックス 8"/>
          <p:cNvSpPr txBox="1">
            <a:spLocks noChangeArrowheads="1"/>
          </p:cNvSpPr>
          <p:nvPr/>
        </p:nvSpPr>
        <p:spPr bwMode="auto">
          <a:xfrm>
            <a:off x="5940425" y="5653088"/>
            <a:ext cx="876300" cy="6461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r>
              <a:rPr lang="en-US" altLang="ja-JP" b="1"/>
              <a:t>Stable</a:t>
            </a:r>
          </a:p>
          <a:p>
            <a:pPr eaLnBrk="1" hangingPunct="1"/>
            <a:r>
              <a:rPr lang="en-US" altLang="ja-JP" b="1"/>
              <a:t>Region</a:t>
            </a:r>
            <a:endParaRPr lang="ja-JP" altLang="en-US" b="1"/>
          </a:p>
        </p:txBody>
      </p:sp>
      <p:sp>
        <p:nvSpPr>
          <p:cNvPr id="38922" name="テキスト ボックス 5"/>
          <p:cNvSpPr txBox="1">
            <a:spLocks noChangeArrowheads="1"/>
          </p:cNvSpPr>
          <p:nvPr/>
        </p:nvSpPr>
        <p:spPr bwMode="auto">
          <a:xfrm>
            <a:off x="74613" y="4333875"/>
            <a:ext cx="2506662" cy="2308225"/>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r>
              <a:rPr lang="en-US" altLang="ja-JP" sz="2400" b="1" dirty="0"/>
              <a:t>Change to 2D 4-</a:t>
            </a:r>
          </a:p>
          <a:p>
            <a:pPr eaLnBrk="1" hangingPunct="1"/>
            <a:r>
              <a:rPr lang="en-US" altLang="ja-JP" sz="2400" b="1" dirty="0"/>
              <a:t>mirror optical </a:t>
            </a:r>
          </a:p>
          <a:p>
            <a:pPr eaLnBrk="1" hangingPunct="1"/>
            <a:r>
              <a:rPr lang="en-US" altLang="ja-JP" sz="2400" b="1" dirty="0"/>
              <a:t>cavity with two </a:t>
            </a:r>
          </a:p>
          <a:p>
            <a:pPr eaLnBrk="1" hangingPunct="1"/>
            <a:r>
              <a:rPr lang="en-US" altLang="ja-JP" sz="2400" b="1" dirty="0"/>
              <a:t>cylindrical lenses </a:t>
            </a:r>
          </a:p>
          <a:p>
            <a:pPr eaLnBrk="1" hangingPunct="1"/>
            <a:r>
              <a:rPr lang="en-US" altLang="ja-JP" sz="2400" b="1" dirty="0"/>
              <a:t>instead of two </a:t>
            </a:r>
          </a:p>
          <a:p>
            <a:pPr eaLnBrk="1" hangingPunct="1"/>
            <a:r>
              <a:rPr lang="en-US" altLang="ja-JP" sz="2400" b="1" dirty="0"/>
              <a:t>plane mirrors.</a:t>
            </a:r>
            <a:endParaRPr lang="ja-JP" altLang="en-US" sz="2400" b="1" dirty="0"/>
          </a:p>
        </p:txBody>
      </p:sp>
      <p:pic>
        <p:nvPicPr>
          <p:cNvPr id="11"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613" y="597684"/>
            <a:ext cx="3610751" cy="30167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テキスト ボックス 1"/>
          <p:cNvSpPr txBox="1"/>
          <p:nvPr/>
        </p:nvSpPr>
        <p:spPr>
          <a:xfrm>
            <a:off x="74613" y="448191"/>
            <a:ext cx="5468677" cy="646331"/>
          </a:xfrm>
          <a:prstGeom prst="rect">
            <a:avLst/>
          </a:prstGeom>
          <a:solidFill>
            <a:srgbClr val="FFFF00"/>
          </a:solidFill>
        </p:spPr>
        <p:txBody>
          <a:bodyPr wrap="none" rtlCol="0">
            <a:spAutoFit/>
          </a:bodyPr>
          <a:lstStyle/>
          <a:p>
            <a:r>
              <a:rPr kumimoji="1" lang="en-US" altLang="ja-JP" b="1" dirty="0" smtClean="0"/>
              <a:t>profile </a:t>
            </a:r>
            <a:r>
              <a:rPr lang="en-US" altLang="ja-JP" b="1" dirty="0" smtClean="0"/>
              <a:t>of Transmitted laser </a:t>
            </a:r>
            <a:r>
              <a:rPr kumimoji="1" lang="en-US" altLang="ja-JP" b="1" dirty="0" smtClean="0"/>
              <a:t> from </a:t>
            </a:r>
            <a:r>
              <a:rPr lang="en-US" altLang="ja-JP" b="1" dirty="0" smtClean="0"/>
              <a:t>cylindrical mirrors</a:t>
            </a:r>
            <a:r>
              <a:rPr lang="en-US" altLang="ja-JP" dirty="0" smtClean="0"/>
              <a:t>.</a:t>
            </a:r>
          </a:p>
          <a:p>
            <a:r>
              <a:rPr lang="en-US" altLang="ja-JP" b="1" dirty="0" smtClean="0"/>
              <a:t>We confirmed the effect of the cylindrical mirrors.</a:t>
            </a:r>
            <a:endParaRPr lang="en-US" altLang="ja-JP" b="1" dirty="0"/>
          </a:p>
        </p:txBody>
      </p:sp>
    </p:spTree>
    <p:extLst>
      <p:ext uri="{BB962C8B-B14F-4D97-AF65-F5344CB8AC3E}">
        <p14:creationId xmlns:p14="http://schemas.microsoft.com/office/powerpoint/2010/main" val="162209453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右矢印 3"/>
          <p:cNvSpPr/>
          <p:nvPr/>
        </p:nvSpPr>
        <p:spPr>
          <a:xfrm rot="12099669">
            <a:off x="5768975" y="4135438"/>
            <a:ext cx="1512888" cy="1428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a:solidFill>
                <a:srgbClr val="B9CCE9"/>
              </a:solidFill>
            </a:endParaRPr>
          </a:p>
        </p:txBody>
      </p:sp>
      <p:sp>
        <p:nvSpPr>
          <p:cNvPr id="5" name="右矢印 4"/>
          <p:cNvSpPr/>
          <p:nvPr/>
        </p:nvSpPr>
        <p:spPr>
          <a:xfrm rot="4891068">
            <a:off x="7020719" y="5153819"/>
            <a:ext cx="1177925" cy="1412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ja-JP" altLang="en-US">
              <a:solidFill>
                <a:srgbClr val="B9CCE9"/>
              </a:solidFill>
            </a:endParaRPr>
          </a:p>
        </p:txBody>
      </p:sp>
      <p:pic>
        <p:nvPicPr>
          <p:cNvPr id="10752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113" y="4246563"/>
            <a:ext cx="9144000" cy="263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525" name="Picture 3" descr="C:\Users\Urakawa\Desktop\ShimizuOptics20110218.tif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60500" y="0"/>
            <a:ext cx="6527800" cy="517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右矢印 10"/>
          <p:cNvSpPr/>
          <p:nvPr/>
        </p:nvSpPr>
        <p:spPr>
          <a:xfrm rot="12099669" flipV="1">
            <a:off x="5937250" y="4244975"/>
            <a:ext cx="1512888" cy="146050"/>
          </a:xfrm>
          <a:prstGeom prst="rightArrow">
            <a:avLst/>
          </a:prstGeom>
          <a:solidFill>
            <a:srgbClr val="9966FF"/>
          </a:solidFill>
          <a:ln w="25400" cap="flat" cmpd="sng" algn="ctr">
            <a:solidFill>
              <a:srgbClr val="9966FF">
                <a:shade val="50000"/>
              </a:srgbClr>
            </a:solidFill>
            <a:prstDash val="solid"/>
          </a:ln>
          <a:effectLst/>
        </p:spPr>
        <p:txBody>
          <a:bodyPr anchor="ctr"/>
          <a:lstStyle/>
          <a:p>
            <a:pPr algn="ctr">
              <a:defRPr/>
            </a:pPr>
            <a:endParaRPr kumimoji="0" lang="ja-JP" altLang="en-US" kern="0">
              <a:solidFill>
                <a:srgbClr val="FFFFFF"/>
              </a:solidFill>
              <a:latin typeface="Tahoma"/>
            </a:endParaRPr>
          </a:p>
        </p:txBody>
      </p:sp>
      <p:sp>
        <p:nvSpPr>
          <p:cNvPr id="12" name="右矢印 11"/>
          <p:cNvSpPr/>
          <p:nvPr/>
        </p:nvSpPr>
        <p:spPr>
          <a:xfrm rot="4891068">
            <a:off x="7321550" y="5064125"/>
            <a:ext cx="636588" cy="115888"/>
          </a:xfrm>
          <a:prstGeom prst="rightArrow">
            <a:avLst/>
          </a:prstGeom>
          <a:solidFill>
            <a:srgbClr val="9966FF"/>
          </a:solidFill>
          <a:ln w="25400" cap="flat" cmpd="sng" algn="ctr">
            <a:solidFill>
              <a:srgbClr val="9966FF">
                <a:shade val="50000"/>
              </a:srgbClr>
            </a:solidFill>
            <a:prstDash val="solid"/>
          </a:ln>
          <a:effectLst/>
        </p:spPr>
        <p:txBody>
          <a:bodyPr anchor="ctr"/>
          <a:lstStyle/>
          <a:p>
            <a:pPr algn="ctr">
              <a:defRPr/>
            </a:pPr>
            <a:endParaRPr kumimoji="0" lang="ja-JP" altLang="en-US" kern="0">
              <a:solidFill>
                <a:srgbClr val="FFFFFF"/>
              </a:solidFill>
              <a:latin typeface="Tahoma"/>
            </a:endParaRPr>
          </a:p>
        </p:txBody>
      </p:sp>
      <p:sp>
        <p:nvSpPr>
          <p:cNvPr id="13" name="テキスト ボックス 5"/>
          <p:cNvSpPr txBox="1">
            <a:spLocks noChangeArrowheads="1"/>
          </p:cNvSpPr>
          <p:nvPr/>
        </p:nvSpPr>
        <p:spPr bwMode="auto">
          <a:xfrm>
            <a:off x="6724650" y="4475163"/>
            <a:ext cx="2389188" cy="460375"/>
          </a:xfrm>
          <a:prstGeom prst="rect">
            <a:avLst/>
          </a:prstGeom>
          <a:solidFill>
            <a:srgbClr val="FFFF00"/>
          </a:solidFill>
          <a:ln>
            <a:noFill/>
          </a:ln>
          <a:extLst/>
        </p:spPr>
        <p:txBody>
          <a:bodyPr wrap="none">
            <a:spAutoFit/>
          </a:bodyPr>
          <a:lstStyle>
            <a:lvl1pPr eaLnBrk="0" hangingPunct="0">
              <a:defRPr kumimoji="1" sz="2400">
                <a:solidFill>
                  <a:schemeClr val="tx1"/>
                </a:solidFill>
                <a:latin typeface="Arial" pitchFamily="34" charset="0"/>
                <a:ea typeface="ＭＳ Ｐゴシック" pitchFamily="50" charset="-128"/>
              </a:defRPr>
            </a:lvl1pPr>
            <a:lvl2pPr marL="742950" indent="-285750" eaLnBrk="0" hangingPunct="0">
              <a:defRPr kumimoji="1" sz="2400">
                <a:solidFill>
                  <a:schemeClr val="tx1"/>
                </a:solidFill>
                <a:latin typeface="Arial" pitchFamily="34" charset="0"/>
                <a:ea typeface="ＭＳ Ｐゴシック" pitchFamily="50" charset="-128"/>
              </a:defRPr>
            </a:lvl2pPr>
            <a:lvl3pPr marL="1143000" indent="-228600" eaLnBrk="0" hangingPunct="0">
              <a:defRPr kumimoji="1" sz="2400">
                <a:solidFill>
                  <a:schemeClr val="tx1"/>
                </a:solidFill>
                <a:latin typeface="Arial" pitchFamily="34" charset="0"/>
                <a:ea typeface="ＭＳ Ｐゴシック" pitchFamily="50" charset="-128"/>
              </a:defRPr>
            </a:lvl3pPr>
            <a:lvl4pPr marL="1600200" indent="-228600" eaLnBrk="0" hangingPunct="0">
              <a:defRPr kumimoji="1" sz="2400">
                <a:solidFill>
                  <a:schemeClr val="tx1"/>
                </a:solidFill>
                <a:latin typeface="Arial" pitchFamily="34" charset="0"/>
                <a:ea typeface="ＭＳ Ｐゴシック" pitchFamily="50" charset="-128"/>
              </a:defRPr>
            </a:lvl4pPr>
            <a:lvl5pPr marL="2057400" indent="-228600" eaLnBrk="0" hangingPunct="0">
              <a:defRPr kumimoji="1" sz="2400">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Arial" pitchFamily="34" charset="0"/>
                <a:ea typeface="ＭＳ Ｐゴシック" pitchFamily="50" charset="-128"/>
              </a:defRPr>
            </a:lvl9pPr>
          </a:lstStyle>
          <a:p>
            <a:pPr eaLnBrk="1" hangingPunct="1">
              <a:defRPr/>
            </a:pPr>
            <a:r>
              <a:rPr lang="en-US" altLang="ja-JP" b="1" kern="0" dirty="0" smtClean="0">
                <a:solidFill>
                  <a:srgbClr val="003366"/>
                </a:solidFill>
                <a:latin typeface="Times New Roman" pitchFamily="18" charset="0"/>
                <a:cs typeface="Times New Roman" pitchFamily="18" charset="0"/>
              </a:rPr>
              <a:t>Beam size 10</a:t>
            </a:r>
            <a:r>
              <a:rPr lang="en-US" altLang="ja-JP" b="1" kern="0" dirty="0" smtClean="0">
                <a:solidFill>
                  <a:srgbClr val="003366"/>
                </a:solidFill>
                <a:latin typeface="Symbol" pitchFamily="18" charset="2"/>
                <a:cs typeface="Times New Roman" pitchFamily="18" charset="0"/>
              </a:rPr>
              <a:t>m</a:t>
            </a:r>
            <a:r>
              <a:rPr lang="en-US" altLang="ja-JP" b="1" kern="0" dirty="0" smtClean="0">
                <a:solidFill>
                  <a:srgbClr val="003366"/>
                </a:solidFill>
                <a:latin typeface="Times New Roman" pitchFamily="18" charset="0"/>
                <a:cs typeface="Times New Roman" pitchFamily="18" charset="0"/>
              </a:rPr>
              <a:t>m</a:t>
            </a:r>
            <a:endParaRPr lang="ja-JP" altLang="en-US" b="1" kern="0" dirty="0" smtClean="0">
              <a:solidFill>
                <a:srgbClr val="003366"/>
              </a:solidFill>
              <a:latin typeface="Times New Roman" pitchFamily="18" charset="0"/>
              <a:cs typeface="Times New Roman" pitchFamily="18" charset="0"/>
            </a:endParaRPr>
          </a:p>
        </p:txBody>
      </p:sp>
      <p:sp>
        <p:nvSpPr>
          <p:cNvPr id="14" name="テキスト ボックス 6"/>
          <p:cNvSpPr txBox="1">
            <a:spLocks noChangeArrowheads="1"/>
          </p:cNvSpPr>
          <p:nvPr/>
        </p:nvSpPr>
        <p:spPr bwMode="auto">
          <a:xfrm>
            <a:off x="0" y="206375"/>
            <a:ext cx="936625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400">
                <a:solidFill>
                  <a:schemeClr val="tx1"/>
                </a:solidFill>
                <a:latin typeface="Arial" pitchFamily="34" charset="0"/>
                <a:ea typeface="ＭＳ Ｐゴシック" pitchFamily="50" charset="-128"/>
              </a:defRPr>
            </a:lvl1pPr>
            <a:lvl2pPr marL="742950" indent="-285750" eaLnBrk="0" hangingPunct="0">
              <a:defRPr kumimoji="1" sz="2400">
                <a:solidFill>
                  <a:schemeClr val="tx1"/>
                </a:solidFill>
                <a:latin typeface="Arial" pitchFamily="34" charset="0"/>
                <a:ea typeface="ＭＳ Ｐゴシック" pitchFamily="50" charset="-128"/>
              </a:defRPr>
            </a:lvl2pPr>
            <a:lvl3pPr marL="1143000" indent="-228600" eaLnBrk="0" hangingPunct="0">
              <a:defRPr kumimoji="1" sz="2400">
                <a:solidFill>
                  <a:schemeClr val="tx1"/>
                </a:solidFill>
                <a:latin typeface="Arial" pitchFamily="34" charset="0"/>
                <a:ea typeface="ＭＳ Ｐゴシック" pitchFamily="50" charset="-128"/>
              </a:defRPr>
            </a:lvl3pPr>
            <a:lvl4pPr marL="1600200" indent="-228600" eaLnBrk="0" hangingPunct="0">
              <a:defRPr kumimoji="1" sz="2400">
                <a:solidFill>
                  <a:schemeClr val="tx1"/>
                </a:solidFill>
                <a:latin typeface="Arial" pitchFamily="34" charset="0"/>
                <a:ea typeface="ＭＳ Ｐゴシック" pitchFamily="50" charset="-128"/>
              </a:defRPr>
            </a:lvl4pPr>
            <a:lvl5pPr marL="2057400" indent="-228600" eaLnBrk="0" hangingPunct="0">
              <a:defRPr kumimoji="1" sz="2400">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Arial" pitchFamily="34" charset="0"/>
                <a:ea typeface="ＭＳ Ｐゴシック" pitchFamily="50" charset="-128"/>
              </a:defRPr>
            </a:lvl9pPr>
          </a:lstStyle>
          <a:p>
            <a:pPr eaLnBrk="1" hangingPunct="1">
              <a:defRPr/>
            </a:pPr>
            <a:r>
              <a:rPr lang="en-US" altLang="ja-JP" b="1" kern="0" dirty="0" smtClean="0">
                <a:solidFill>
                  <a:srgbClr val="003366"/>
                </a:solidFill>
                <a:latin typeface="Times New Roman" pitchFamily="18" charset="0"/>
                <a:cs typeface="Times New Roman" pitchFamily="18" charset="0"/>
              </a:rPr>
              <a:t>Change to head collision scheme to get another enhancement of 5 and </a:t>
            </a:r>
          </a:p>
          <a:p>
            <a:pPr eaLnBrk="1" hangingPunct="1">
              <a:defRPr/>
            </a:pPr>
            <a:r>
              <a:rPr lang="en-US" altLang="ja-JP" b="1" kern="0" dirty="0" smtClean="0">
                <a:solidFill>
                  <a:srgbClr val="003366"/>
                </a:solidFill>
                <a:latin typeface="Times New Roman" pitchFamily="18" charset="0"/>
                <a:cs typeface="Times New Roman" pitchFamily="18" charset="0"/>
              </a:rPr>
              <a:t>to increase laser pulse duration ~20ps.</a:t>
            </a:r>
            <a:endParaRPr lang="ja-JP" altLang="en-US" b="1" kern="0" dirty="0" smtClean="0">
              <a:solidFill>
                <a:srgbClr val="003366"/>
              </a:solidFill>
              <a:latin typeface="Times New Roman" pitchFamily="18" charset="0"/>
              <a:cs typeface="Times New Roman" pitchFamily="18" charset="0"/>
            </a:endParaRPr>
          </a:p>
        </p:txBody>
      </p:sp>
      <p:sp>
        <p:nvSpPr>
          <p:cNvPr id="107530" name="テキスト ボックス 7"/>
          <p:cNvSpPr txBox="1">
            <a:spLocks noChangeArrowheads="1"/>
          </p:cNvSpPr>
          <p:nvPr/>
        </p:nvSpPr>
        <p:spPr bwMode="auto">
          <a:xfrm>
            <a:off x="152400" y="1908175"/>
            <a:ext cx="2462213"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fontAlgn="base" hangingPunct="1">
              <a:spcBef>
                <a:spcPct val="0"/>
              </a:spcBef>
              <a:spcAft>
                <a:spcPct val="0"/>
              </a:spcAft>
            </a:pPr>
            <a:r>
              <a:rPr lang="en-US" altLang="ja-JP" sz="2400" b="1" smtClean="0">
                <a:solidFill>
                  <a:srgbClr val="FF0000"/>
                </a:solidFill>
                <a:cs typeface="Times New Roman" pitchFamily="18" charset="0"/>
              </a:rPr>
              <a:t>Quantum project</a:t>
            </a:r>
          </a:p>
          <a:p>
            <a:pPr eaLnBrk="1" fontAlgn="base" hangingPunct="1">
              <a:spcBef>
                <a:spcPct val="0"/>
              </a:spcBef>
              <a:spcAft>
                <a:spcPct val="0"/>
              </a:spcAft>
            </a:pPr>
            <a:r>
              <a:rPr lang="en-US" altLang="ja-JP" sz="2400" b="1" smtClean="0">
                <a:solidFill>
                  <a:srgbClr val="FF0000"/>
                </a:solidFill>
                <a:cs typeface="Times New Roman" pitchFamily="18" charset="0"/>
              </a:rPr>
              <a:t>at STF</a:t>
            </a:r>
            <a:endParaRPr lang="ja-JP" altLang="en-US" sz="2400" b="1" smtClean="0">
              <a:solidFill>
                <a:srgbClr val="FF0000"/>
              </a:solidFill>
              <a:cs typeface="Times New Roman" pitchFamily="18" charset="0"/>
            </a:endParaRPr>
          </a:p>
        </p:txBody>
      </p:sp>
    </p:spTree>
    <p:extLst>
      <p:ext uri="{BB962C8B-B14F-4D97-AF65-F5344CB8AC3E}">
        <p14:creationId xmlns:p14="http://schemas.microsoft.com/office/powerpoint/2010/main" val="373196101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232" y="-99392"/>
            <a:ext cx="9144000" cy="667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テキスト ボックス 1"/>
          <p:cNvSpPr txBox="1"/>
          <p:nvPr/>
        </p:nvSpPr>
        <p:spPr>
          <a:xfrm>
            <a:off x="4860032" y="2220282"/>
            <a:ext cx="3944413" cy="2031325"/>
          </a:xfrm>
          <a:prstGeom prst="rect">
            <a:avLst/>
          </a:prstGeom>
          <a:noFill/>
        </p:spPr>
        <p:txBody>
          <a:bodyPr wrap="none" rtlCol="0">
            <a:spAutoFit/>
          </a:bodyPr>
          <a:lstStyle/>
          <a:p>
            <a:r>
              <a:rPr kumimoji="1" lang="en-US" altLang="ja-JP" b="1" dirty="0" smtClean="0"/>
              <a:t>We have a big problem about mirror</a:t>
            </a:r>
          </a:p>
          <a:p>
            <a:r>
              <a:rPr lang="en-US" altLang="ja-JP" b="1" dirty="0"/>
              <a:t>s</a:t>
            </a:r>
            <a:r>
              <a:rPr lang="en-US" altLang="ja-JP" b="1" dirty="0" smtClean="0"/>
              <a:t>upport table rigidity.</a:t>
            </a:r>
          </a:p>
          <a:p>
            <a:r>
              <a:rPr kumimoji="1" lang="en-US" altLang="ja-JP" b="1" dirty="0" smtClean="0"/>
              <a:t>Figure shows ideal case but real</a:t>
            </a:r>
          </a:p>
          <a:p>
            <a:r>
              <a:rPr lang="en-US" altLang="ja-JP" b="1" dirty="0"/>
              <a:t>s</a:t>
            </a:r>
            <a:r>
              <a:rPr lang="en-US" altLang="ja-JP" b="1" dirty="0" smtClean="0"/>
              <a:t>ystem has complicated </a:t>
            </a:r>
          </a:p>
          <a:p>
            <a:r>
              <a:rPr lang="en-US" altLang="ja-JP" b="1" dirty="0"/>
              <a:t>c</a:t>
            </a:r>
            <a:r>
              <a:rPr lang="en-US" altLang="ja-JP" b="1" dirty="0" smtClean="0"/>
              <a:t>onnections between movers </a:t>
            </a:r>
          </a:p>
          <a:p>
            <a:r>
              <a:rPr lang="en-US" altLang="ja-JP" b="1" dirty="0"/>
              <a:t>a</a:t>
            </a:r>
            <a:r>
              <a:rPr lang="en-US" altLang="ja-JP" b="1" dirty="0" smtClean="0"/>
              <a:t>nd table. It was bad selection</a:t>
            </a:r>
          </a:p>
          <a:p>
            <a:r>
              <a:rPr lang="en-US" altLang="ja-JP" b="1" dirty="0"/>
              <a:t>w</a:t>
            </a:r>
            <a:r>
              <a:rPr lang="en-US" altLang="ja-JP" b="1" dirty="0" smtClean="0"/>
              <a:t>hich we had. R&amp;D is still under way.</a:t>
            </a:r>
            <a:endParaRPr kumimoji="1" lang="ja-JP" altLang="en-US" b="1" dirty="0"/>
          </a:p>
        </p:txBody>
      </p:sp>
      <p:sp>
        <p:nvSpPr>
          <p:cNvPr id="4" name="テキスト ボックス 3"/>
          <p:cNvSpPr txBox="1"/>
          <p:nvPr/>
        </p:nvSpPr>
        <p:spPr>
          <a:xfrm>
            <a:off x="2627784" y="4714727"/>
            <a:ext cx="2952796" cy="1323439"/>
          </a:xfrm>
          <a:prstGeom prst="rect">
            <a:avLst/>
          </a:prstGeom>
          <a:noFill/>
        </p:spPr>
        <p:txBody>
          <a:bodyPr wrap="none" rtlCol="0">
            <a:spAutoFit/>
          </a:bodyPr>
          <a:lstStyle/>
          <a:p>
            <a:r>
              <a:rPr kumimoji="1" lang="en-US" altLang="ja-JP" sz="2400" b="1" dirty="0" smtClean="0">
                <a:solidFill>
                  <a:srgbClr val="FF0000"/>
                </a:solidFill>
              </a:rPr>
              <a:t>Brightness 10</a:t>
            </a:r>
            <a:r>
              <a:rPr kumimoji="1" lang="en-US" altLang="ja-JP" sz="2400" b="1" baseline="30000" dirty="0" smtClean="0">
                <a:solidFill>
                  <a:srgbClr val="FF0000"/>
                </a:solidFill>
              </a:rPr>
              <a:t>17</a:t>
            </a:r>
          </a:p>
          <a:p>
            <a:pPr lvl="0"/>
            <a:r>
              <a:rPr lang="en-US" altLang="ja-JP" sz="1400" b="1" dirty="0">
                <a:solidFill>
                  <a:srgbClr val="FF0000"/>
                </a:solidFill>
              </a:rPr>
              <a:t>Photons/sec/mm</a:t>
            </a:r>
            <a:r>
              <a:rPr lang="en-US" altLang="ja-JP" sz="1400" b="1" baseline="30000" dirty="0">
                <a:solidFill>
                  <a:srgbClr val="FF0000"/>
                </a:solidFill>
              </a:rPr>
              <a:t>2/</a:t>
            </a:r>
            <a:r>
              <a:rPr lang="en-US" altLang="ja-JP" sz="1400" b="1" dirty="0">
                <a:solidFill>
                  <a:srgbClr val="FF0000"/>
                </a:solidFill>
              </a:rPr>
              <a:t>mrad</a:t>
            </a:r>
            <a:r>
              <a:rPr lang="en-US" altLang="ja-JP" sz="1400" b="1" baseline="30000" dirty="0">
                <a:solidFill>
                  <a:srgbClr val="FF0000"/>
                </a:solidFill>
              </a:rPr>
              <a:t>2</a:t>
            </a:r>
            <a:r>
              <a:rPr lang="en-US" altLang="ja-JP" sz="1400" b="1" dirty="0">
                <a:solidFill>
                  <a:srgbClr val="FF0000"/>
                </a:solidFill>
              </a:rPr>
              <a:t> in 0.1%b.w</a:t>
            </a:r>
            <a:r>
              <a:rPr lang="en-US" altLang="ja-JP" sz="1400" b="1" dirty="0" smtClean="0">
                <a:solidFill>
                  <a:srgbClr val="FF0000"/>
                </a:solidFill>
              </a:rPr>
              <a:t>.</a:t>
            </a:r>
          </a:p>
          <a:p>
            <a:pPr lvl="0"/>
            <a:endParaRPr lang="en-US" altLang="ja-JP" sz="1400" b="1" dirty="0">
              <a:solidFill>
                <a:srgbClr val="FF0000"/>
              </a:solidFill>
            </a:endParaRPr>
          </a:p>
          <a:p>
            <a:pPr lvl="0"/>
            <a:r>
              <a:rPr lang="en-US" altLang="ja-JP" sz="1400" b="1" dirty="0" smtClean="0">
                <a:solidFill>
                  <a:srgbClr val="FF0000"/>
                </a:solidFill>
              </a:rPr>
              <a:t>Equivalent to 2.5 Generation </a:t>
            </a:r>
          </a:p>
          <a:p>
            <a:pPr lvl="0"/>
            <a:r>
              <a:rPr lang="en-US" altLang="ja-JP" sz="1400" b="1" dirty="0" smtClean="0">
                <a:solidFill>
                  <a:srgbClr val="FF0000"/>
                </a:solidFill>
              </a:rPr>
              <a:t>Synchrotron Radiation.</a:t>
            </a:r>
            <a:endParaRPr lang="en-US" altLang="ja-JP" sz="1400" b="1" dirty="0">
              <a:solidFill>
                <a:srgbClr val="FF0000"/>
              </a:solidFill>
            </a:endParaRPr>
          </a:p>
        </p:txBody>
      </p:sp>
    </p:spTree>
    <p:extLst>
      <p:ext uri="{BB962C8B-B14F-4D97-AF65-F5344CB8AC3E}">
        <p14:creationId xmlns:p14="http://schemas.microsoft.com/office/powerpoint/2010/main" val="401724528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2"/>
          <p:cNvPicPr>
            <a:picLocks noChangeAspect="1" noChangeArrowheads="1"/>
          </p:cNvPicPr>
          <p:nvPr/>
        </p:nvPicPr>
        <p:blipFill>
          <a:blip r:embed="rId2" cstate="print"/>
          <a:srcRect/>
          <a:stretch>
            <a:fillRect/>
          </a:stretch>
        </p:blipFill>
        <p:spPr bwMode="auto">
          <a:xfrm>
            <a:off x="5909162" y="938360"/>
            <a:ext cx="2197864" cy="1968903"/>
          </a:xfrm>
          <a:prstGeom prst="rect">
            <a:avLst/>
          </a:prstGeom>
          <a:noFill/>
          <a:ln w="9525">
            <a:noFill/>
            <a:miter lim="800000"/>
            <a:headEnd/>
            <a:tailEnd/>
          </a:ln>
        </p:spPr>
      </p:pic>
      <p:pic>
        <p:nvPicPr>
          <p:cNvPr id="39" name="図 38" descr="STFQB_fullC2_111026_reduced_low.jpg"/>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877003" y="4004647"/>
            <a:ext cx="5145335" cy="2832004"/>
          </a:xfrm>
          <a:prstGeom prst="rect">
            <a:avLst/>
          </a:prstGeom>
        </p:spPr>
      </p:pic>
      <p:sp>
        <p:nvSpPr>
          <p:cNvPr id="40" name="TextBox 16"/>
          <p:cNvSpPr txBox="1"/>
          <p:nvPr/>
        </p:nvSpPr>
        <p:spPr>
          <a:xfrm>
            <a:off x="465478" y="234030"/>
            <a:ext cx="8272047" cy="312599"/>
          </a:xfrm>
          <a:prstGeom prst="rect">
            <a:avLst/>
          </a:prstGeom>
          <a:noFill/>
        </p:spPr>
        <p:txBody>
          <a:bodyPr wrap="square" lIns="20016" tIns="10008" rIns="20016" bIns="10008" rtlCol="0">
            <a:spAutoFit/>
          </a:bodyPr>
          <a:lstStyle/>
          <a:p>
            <a:r>
              <a:rPr lang="en-US" altLang="ja-JP" sz="1900" b="1" dirty="0" smtClean="0"/>
              <a:t>Achieved beam at STF for QBT project</a:t>
            </a:r>
            <a:r>
              <a:rPr lang="ja-JP" altLang="en-US" sz="1900" dirty="0"/>
              <a:t>　　　　　　　</a:t>
            </a:r>
            <a:r>
              <a:rPr lang="en-US" altLang="ja-JP" sz="1000" dirty="0"/>
              <a:t>07132012 Hayano</a:t>
            </a:r>
            <a:r>
              <a:rPr lang="ja-JP" altLang="en-US" sz="1000" dirty="0"/>
              <a:t>　</a:t>
            </a:r>
            <a:r>
              <a:rPr lang="en-US" altLang="ja-JP" sz="1000" dirty="0"/>
              <a:t>V1.0</a:t>
            </a:r>
          </a:p>
        </p:txBody>
      </p:sp>
      <p:sp>
        <p:nvSpPr>
          <p:cNvPr id="41" name="テキスト ボックス 40"/>
          <p:cNvSpPr txBox="1"/>
          <p:nvPr/>
        </p:nvSpPr>
        <p:spPr>
          <a:xfrm>
            <a:off x="6272674" y="5661248"/>
            <a:ext cx="2579131" cy="1020485"/>
          </a:xfrm>
          <a:prstGeom prst="rect">
            <a:avLst/>
          </a:prstGeom>
          <a:noFill/>
          <a:ln>
            <a:solidFill>
              <a:srgbClr val="FFFF00"/>
            </a:solidFill>
          </a:ln>
        </p:spPr>
        <p:txBody>
          <a:bodyPr wrap="none" lIns="20016" tIns="10008" rIns="20016" bIns="10008" rtlCol="0">
            <a:spAutoFit/>
          </a:bodyPr>
          <a:lstStyle/>
          <a:p>
            <a:r>
              <a:rPr lang="en-US" altLang="ja-JP" sz="1300" b="1" dirty="0" smtClean="0"/>
              <a:t>Laser beam size : about 80</a:t>
            </a:r>
            <a:r>
              <a:rPr lang="en-US" altLang="ja-JP" sz="1300" b="1" dirty="0" smtClean="0">
                <a:latin typeface="Symbol" pitchFamily="18" charset="2"/>
              </a:rPr>
              <a:t>m</a:t>
            </a:r>
            <a:r>
              <a:rPr lang="en-US" altLang="ja-JP" sz="1300" b="1" dirty="0" smtClean="0"/>
              <a:t>m</a:t>
            </a:r>
          </a:p>
          <a:p>
            <a:r>
              <a:rPr lang="en-US" altLang="ja-JP" sz="1300" b="1" dirty="0" smtClean="0"/>
              <a:t>Target : less than 20</a:t>
            </a:r>
            <a:r>
              <a:rPr lang="en-US" altLang="ja-JP" sz="1300" b="1" dirty="0" smtClean="0">
                <a:latin typeface="Symbol" pitchFamily="18" charset="2"/>
              </a:rPr>
              <a:t>m</a:t>
            </a:r>
            <a:r>
              <a:rPr lang="en-US" altLang="ja-JP" sz="1300" b="1" dirty="0" smtClean="0"/>
              <a:t>m</a:t>
            </a:r>
            <a:endParaRPr lang="en-US" altLang="ja-JP" sz="1300" b="1" dirty="0"/>
          </a:p>
          <a:p>
            <a:r>
              <a:rPr lang="en-US" altLang="ja-JP" sz="1300" b="1" dirty="0" smtClean="0"/>
              <a:t>Background level is acceptable.</a:t>
            </a:r>
          </a:p>
          <a:p>
            <a:r>
              <a:rPr lang="en-US" altLang="ja-JP" sz="1300" b="1" dirty="0" smtClean="0"/>
              <a:t>X-ray signal does not detected so far.</a:t>
            </a:r>
          </a:p>
          <a:p>
            <a:r>
              <a:rPr lang="en-US" altLang="ja-JP" sz="1300" b="1" dirty="0" smtClean="0"/>
              <a:t>This experiment is under going.</a:t>
            </a:r>
          </a:p>
        </p:txBody>
      </p:sp>
      <p:pic>
        <p:nvPicPr>
          <p:cNvPr id="42" name="図 41" descr="Flat_1ms_beam_with_RF_feedback.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5711" y="938360"/>
            <a:ext cx="2166968" cy="1726888"/>
          </a:xfrm>
          <a:prstGeom prst="rect">
            <a:avLst/>
          </a:prstGeom>
        </p:spPr>
      </p:pic>
      <p:sp>
        <p:nvSpPr>
          <p:cNvPr id="43" name="テキスト ボックス 42"/>
          <p:cNvSpPr txBox="1"/>
          <p:nvPr/>
        </p:nvSpPr>
        <p:spPr>
          <a:xfrm>
            <a:off x="265711" y="2706872"/>
            <a:ext cx="2059117" cy="389543"/>
          </a:xfrm>
          <a:prstGeom prst="rect">
            <a:avLst/>
          </a:prstGeom>
          <a:noFill/>
          <a:ln>
            <a:noFill/>
          </a:ln>
        </p:spPr>
        <p:txBody>
          <a:bodyPr wrap="none" lIns="20016" tIns="10008" rIns="20016" bIns="10008" rtlCol="0">
            <a:spAutoFit/>
          </a:bodyPr>
          <a:lstStyle/>
          <a:p>
            <a:r>
              <a:rPr lang="en-US" altLang="ja-JP" sz="900" dirty="0" smtClean="0"/>
              <a:t>(</a:t>
            </a:r>
            <a:r>
              <a:rPr lang="en-US" altLang="ja-JP" sz="1200" b="1" dirty="0"/>
              <a:t>RF feedback ON) </a:t>
            </a:r>
            <a:r>
              <a:rPr lang="en-US" altLang="ja-JP" sz="1200" b="1" dirty="0" smtClean="0"/>
              <a:t>03.22.2012     </a:t>
            </a:r>
          </a:p>
          <a:p>
            <a:r>
              <a:rPr lang="en-US" altLang="ja-JP" sz="1200" b="1" dirty="0" smtClean="0"/>
              <a:t>50pC/bunch</a:t>
            </a:r>
            <a:endParaRPr lang="ja-JP" altLang="en-US" sz="1200" b="1" dirty="0"/>
          </a:p>
        </p:txBody>
      </p:sp>
      <p:pic>
        <p:nvPicPr>
          <p:cNvPr id="44" name="図 43" descr="0608tek00000.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5711" y="3356749"/>
            <a:ext cx="2166968" cy="1726888"/>
          </a:xfrm>
          <a:prstGeom prst="rect">
            <a:avLst/>
          </a:prstGeom>
        </p:spPr>
      </p:pic>
      <p:sp>
        <p:nvSpPr>
          <p:cNvPr id="45" name="テキスト ボックス 44"/>
          <p:cNvSpPr txBox="1"/>
          <p:nvPr/>
        </p:nvSpPr>
        <p:spPr>
          <a:xfrm>
            <a:off x="14382" y="5106436"/>
            <a:ext cx="2526040" cy="389543"/>
          </a:xfrm>
          <a:prstGeom prst="rect">
            <a:avLst/>
          </a:prstGeom>
          <a:noFill/>
          <a:ln>
            <a:noFill/>
          </a:ln>
        </p:spPr>
        <p:txBody>
          <a:bodyPr wrap="none" lIns="20016" tIns="10008" rIns="20016" bIns="10008" rtlCol="0">
            <a:spAutoFit/>
          </a:bodyPr>
          <a:lstStyle/>
          <a:p>
            <a:r>
              <a:rPr lang="en-US" altLang="ja-JP" sz="1200" dirty="0"/>
              <a:t>1ms </a:t>
            </a:r>
            <a:r>
              <a:rPr lang="en-US" altLang="ja-JP" sz="1200" dirty="0" smtClean="0"/>
              <a:t>beam acceleration (15pC/bunch</a:t>
            </a:r>
            <a:r>
              <a:rPr lang="en-US" altLang="ja-JP" sz="1200" dirty="0"/>
              <a:t>)</a:t>
            </a:r>
          </a:p>
          <a:p>
            <a:r>
              <a:rPr lang="en-US" altLang="ja-JP" sz="1200" dirty="0"/>
              <a:t>(Gun/SCRF RF feedback ON) 06.08.2012</a:t>
            </a:r>
            <a:endParaRPr lang="ja-JP" altLang="en-US" sz="1200" dirty="0"/>
          </a:p>
        </p:txBody>
      </p:sp>
      <p:pic>
        <p:nvPicPr>
          <p:cNvPr id="46"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666160" y="938360"/>
            <a:ext cx="1618248" cy="1398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47" name="Picture 25"/>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034061" y="938360"/>
            <a:ext cx="1617178" cy="1397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48" name="Text Box 78"/>
          <p:cNvSpPr txBox="1">
            <a:spLocks noChangeArrowheads="1"/>
          </p:cNvSpPr>
          <p:nvPr/>
        </p:nvSpPr>
        <p:spPr bwMode="auto">
          <a:xfrm>
            <a:off x="4607636" y="5012730"/>
            <a:ext cx="113851" cy="5098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20016" tIns="10008" rIns="20016" bIns="10008">
            <a:spAutoFit/>
          </a:bodyPr>
          <a:lstStyle/>
          <a:p>
            <a:pPr>
              <a:spcBef>
                <a:spcPct val="50000"/>
              </a:spcBef>
            </a:pPr>
            <a:r>
              <a:rPr lang="en-US" altLang="ja-JP" sz="200">
                <a:latin typeface="Arial" charset="0"/>
              </a:rPr>
              <a:t>Swap</a:t>
            </a:r>
          </a:p>
        </p:txBody>
      </p:sp>
      <p:pic>
        <p:nvPicPr>
          <p:cNvPr id="49" name="図 48" descr="gun-emittance-0615.pn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812540" y="2333479"/>
            <a:ext cx="2527944" cy="326099"/>
          </a:xfrm>
          <a:prstGeom prst="rect">
            <a:avLst/>
          </a:prstGeom>
        </p:spPr>
      </p:pic>
      <p:sp>
        <p:nvSpPr>
          <p:cNvPr id="50" name="テキスト ボックス 49"/>
          <p:cNvSpPr txBox="1"/>
          <p:nvPr/>
        </p:nvSpPr>
        <p:spPr>
          <a:xfrm>
            <a:off x="2742190" y="2722999"/>
            <a:ext cx="2668643" cy="389543"/>
          </a:xfrm>
          <a:prstGeom prst="rect">
            <a:avLst/>
          </a:prstGeom>
          <a:noFill/>
          <a:ln>
            <a:noFill/>
          </a:ln>
        </p:spPr>
        <p:txBody>
          <a:bodyPr wrap="none" lIns="20016" tIns="10008" rIns="20016" bIns="10008" rtlCol="0">
            <a:spAutoFit/>
          </a:bodyPr>
          <a:lstStyle/>
          <a:p>
            <a:r>
              <a:rPr lang="en-US" altLang="ja-JP" sz="1200" dirty="0" smtClean="0"/>
              <a:t>Measurement of beam </a:t>
            </a:r>
            <a:r>
              <a:rPr lang="en-US" altLang="ja-JP" sz="1200" dirty="0" err="1" smtClean="0"/>
              <a:t>emittance</a:t>
            </a:r>
            <a:r>
              <a:rPr lang="en-US" altLang="ja-JP" sz="1200" dirty="0" smtClean="0"/>
              <a:t> by wire </a:t>
            </a:r>
          </a:p>
          <a:p>
            <a:r>
              <a:rPr lang="en-US" altLang="ja-JP" sz="1200" dirty="0" smtClean="0"/>
              <a:t>scanner 06.13.2012</a:t>
            </a:r>
            <a:endParaRPr lang="ja-JP" altLang="en-US" sz="1200" dirty="0"/>
          </a:p>
        </p:txBody>
      </p:sp>
      <p:sp>
        <p:nvSpPr>
          <p:cNvPr id="51" name="テキスト ボックス 50"/>
          <p:cNvSpPr txBox="1"/>
          <p:nvPr/>
        </p:nvSpPr>
        <p:spPr>
          <a:xfrm>
            <a:off x="6938930" y="2040800"/>
            <a:ext cx="386672" cy="81767"/>
          </a:xfrm>
          <a:prstGeom prst="rect">
            <a:avLst/>
          </a:prstGeom>
          <a:noFill/>
        </p:spPr>
        <p:txBody>
          <a:bodyPr wrap="none" lIns="20016" tIns="10008" rIns="20016" bIns="10008" rtlCol="0">
            <a:spAutoFit/>
          </a:bodyPr>
          <a:lstStyle/>
          <a:p>
            <a:r>
              <a:rPr lang="en-US" altLang="ja-JP" sz="400" dirty="0"/>
              <a:t>2012/07/04</a:t>
            </a:r>
            <a:r>
              <a:rPr lang="ja-JP" altLang="en-US" sz="400" dirty="0"/>
              <a:t>測定</a:t>
            </a:r>
          </a:p>
        </p:txBody>
      </p:sp>
      <p:sp>
        <p:nvSpPr>
          <p:cNvPr id="52" name="テキスト ボックス 51"/>
          <p:cNvSpPr txBox="1"/>
          <p:nvPr/>
        </p:nvSpPr>
        <p:spPr>
          <a:xfrm>
            <a:off x="8128291" y="974603"/>
            <a:ext cx="580635" cy="1005096"/>
          </a:xfrm>
          <a:prstGeom prst="rect">
            <a:avLst/>
          </a:prstGeom>
          <a:noFill/>
        </p:spPr>
        <p:txBody>
          <a:bodyPr wrap="none" lIns="20016" tIns="10008" rIns="20016" bIns="10008" rtlCol="0">
            <a:spAutoFit/>
          </a:bodyPr>
          <a:lstStyle/>
          <a:p>
            <a:r>
              <a:rPr lang="en-US" altLang="ja-JP" sz="400" dirty="0"/>
              <a:t>WM-PRM-05</a:t>
            </a:r>
            <a:r>
              <a:rPr lang="ja-JP" altLang="en-US" sz="400" dirty="0"/>
              <a:t>で一番小さく</a:t>
            </a:r>
            <a:endParaRPr lang="en-US" altLang="ja-JP" sz="400" dirty="0"/>
          </a:p>
          <a:p>
            <a:r>
              <a:rPr lang="ja-JP" altLang="en-US" sz="400" dirty="0"/>
              <a:t>絞れた時。</a:t>
            </a:r>
            <a:endParaRPr lang="en-US" altLang="ja-JP" sz="400" dirty="0"/>
          </a:p>
          <a:p>
            <a:r>
              <a:rPr lang="ja-JP" altLang="en-US" sz="400" dirty="0"/>
              <a:t>ただし、</a:t>
            </a:r>
            <a:r>
              <a:rPr lang="en-US" altLang="ja-JP" sz="400" dirty="0"/>
              <a:t>WM-PRM-07</a:t>
            </a:r>
            <a:r>
              <a:rPr lang="ja-JP" altLang="en-US" sz="400" dirty="0"/>
              <a:t>では</a:t>
            </a:r>
            <a:endParaRPr lang="en-US" altLang="ja-JP" sz="400" dirty="0"/>
          </a:p>
          <a:p>
            <a:r>
              <a:rPr lang="ja-JP" altLang="en-US" sz="400" dirty="0"/>
              <a:t>大きかった。</a:t>
            </a:r>
            <a:endParaRPr lang="en-US" altLang="ja-JP" sz="400" dirty="0"/>
          </a:p>
          <a:p>
            <a:endParaRPr lang="en-US" altLang="ja-JP" sz="400" dirty="0"/>
          </a:p>
          <a:p>
            <a:r>
              <a:rPr lang="en-US" altLang="ja-JP" sz="400" dirty="0"/>
              <a:t>WM-PRM-05</a:t>
            </a:r>
          </a:p>
          <a:p>
            <a:r>
              <a:rPr lang="en-US" altLang="ja-JP" sz="400" dirty="0" err="1"/>
              <a:t>σx</a:t>
            </a:r>
            <a:r>
              <a:rPr lang="en-US" altLang="ja-JP" sz="400" dirty="0"/>
              <a:t>: 17.5[µm]</a:t>
            </a:r>
          </a:p>
          <a:p>
            <a:r>
              <a:rPr lang="en-US" altLang="ja-JP" sz="400" dirty="0" err="1"/>
              <a:t>σy</a:t>
            </a:r>
            <a:r>
              <a:rPr lang="en-US" altLang="ja-JP" sz="400" dirty="0"/>
              <a:t>: 25.3[µm]</a:t>
            </a:r>
          </a:p>
          <a:p>
            <a:endParaRPr lang="en-US" altLang="ja-JP" sz="400" dirty="0"/>
          </a:p>
          <a:p>
            <a:r>
              <a:rPr lang="ja-JP" altLang="en-US" sz="400" dirty="0"/>
              <a:t>このとき、</a:t>
            </a:r>
            <a:endParaRPr lang="en-US" altLang="ja-JP" sz="400" dirty="0"/>
          </a:p>
          <a:p>
            <a:r>
              <a:rPr lang="en-US" altLang="ja-JP" sz="400" dirty="0"/>
              <a:t>WM-PRM-07</a:t>
            </a:r>
          </a:p>
          <a:p>
            <a:r>
              <a:rPr lang="en-US" altLang="ja-JP" sz="400" dirty="0" err="1"/>
              <a:t>σx</a:t>
            </a:r>
            <a:r>
              <a:rPr lang="en-US" altLang="ja-JP" sz="400" dirty="0"/>
              <a:t>: 55.8[µm]</a:t>
            </a:r>
          </a:p>
          <a:p>
            <a:r>
              <a:rPr lang="en-US" altLang="ja-JP" sz="400" dirty="0" err="1"/>
              <a:t>σy</a:t>
            </a:r>
            <a:r>
              <a:rPr lang="en-US" altLang="ja-JP" sz="400" dirty="0"/>
              <a:t>: 29.3[µm]</a:t>
            </a:r>
          </a:p>
          <a:p>
            <a:r>
              <a:rPr lang="en-US" altLang="ja-JP" sz="400" dirty="0"/>
              <a:t>(</a:t>
            </a:r>
            <a:r>
              <a:rPr lang="ja-JP" altLang="en-US" sz="400" dirty="0"/>
              <a:t>ログブックのデータのみ</a:t>
            </a:r>
            <a:endParaRPr lang="en-US" altLang="ja-JP" sz="400" dirty="0"/>
          </a:p>
          <a:p>
            <a:r>
              <a:rPr lang="ja-JP" altLang="en-US" sz="400" dirty="0"/>
              <a:t>画像データなし</a:t>
            </a:r>
            <a:r>
              <a:rPr lang="en-US" altLang="ja-JP" sz="400" dirty="0"/>
              <a:t>)</a:t>
            </a:r>
          </a:p>
          <a:p>
            <a:endParaRPr lang="ja-JP" altLang="en-US" sz="400" dirty="0"/>
          </a:p>
        </p:txBody>
      </p:sp>
      <p:sp>
        <p:nvSpPr>
          <p:cNvPr id="53" name="正方形/長方形 52"/>
          <p:cNvSpPr/>
          <p:nvPr/>
        </p:nvSpPr>
        <p:spPr>
          <a:xfrm>
            <a:off x="6822431" y="1699288"/>
            <a:ext cx="636740" cy="158711"/>
          </a:xfrm>
          <a:prstGeom prst="rect">
            <a:avLst/>
          </a:prstGeom>
        </p:spPr>
        <p:txBody>
          <a:bodyPr wrap="none" lIns="20016" tIns="10008" rIns="20016" bIns="10008">
            <a:spAutoFit/>
          </a:bodyPr>
          <a:lstStyle/>
          <a:p>
            <a:r>
              <a:rPr lang="en-US" altLang="ja-JP" sz="900" dirty="0" err="1"/>
              <a:t>σx</a:t>
            </a:r>
            <a:r>
              <a:rPr lang="en-US" altLang="ja-JP" sz="900" dirty="0"/>
              <a:t>: 17.5[µm]</a:t>
            </a:r>
          </a:p>
        </p:txBody>
      </p:sp>
      <p:sp>
        <p:nvSpPr>
          <p:cNvPr id="54" name="正方形/長方形 53"/>
          <p:cNvSpPr/>
          <p:nvPr/>
        </p:nvSpPr>
        <p:spPr>
          <a:xfrm>
            <a:off x="6829539" y="2417855"/>
            <a:ext cx="639946" cy="158711"/>
          </a:xfrm>
          <a:prstGeom prst="rect">
            <a:avLst/>
          </a:prstGeom>
        </p:spPr>
        <p:txBody>
          <a:bodyPr wrap="none" lIns="20016" tIns="10008" rIns="20016" bIns="10008">
            <a:spAutoFit/>
          </a:bodyPr>
          <a:lstStyle/>
          <a:p>
            <a:r>
              <a:rPr lang="en-US" altLang="ja-JP" sz="900" dirty="0" err="1"/>
              <a:t>σy</a:t>
            </a:r>
            <a:r>
              <a:rPr lang="en-US" altLang="ja-JP" sz="900" dirty="0"/>
              <a:t>: 25.3[µm]</a:t>
            </a:r>
          </a:p>
        </p:txBody>
      </p:sp>
      <p:pic>
        <p:nvPicPr>
          <p:cNvPr id="55" name="Picture 2"/>
          <p:cNvPicPr>
            <a:picLocks noChangeAspect="1" noChangeArrowheads="1"/>
          </p:cNvPicPr>
          <p:nvPr/>
        </p:nvPicPr>
        <p:blipFill>
          <a:blip r:embed="rId9" cstate="print"/>
          <a:srcRect/>
          <a:stretch>
            <a:fillRect/>
          </a:stretch>
        </p:blipFill>
        <p:spPr bwMode="auto">
          <a:xfrm>
            <a:off x="2658840" y="3356748"/>
            <a:ext cx="2128335" cy="1903355"/>
          </a:xfrm>
          <a:prstGeom prst="rect">
            <a:avLst/>
          </a:prstGeom>
          <a:noFill/>
          <a:ln w="9525">
            <a:noFill/>
            <a:miter lim="800000"/>
            <a:headEnd/>
            <a:tailEnd/>
          </a:ln>
        </p:spPr>
      </p:pic>
      <p:sp>
        <p:nvSpPr>
          <p:cNvPr id="57" name="正方形/長方形 56"/>
          <p:cNvSpPr/>
          <p:nvPr/>
        </p:nvSpPr>
        <p:spPr>
          <a:xfrm>
            <a:off x="3535256" y="4025328"/>
            <a:ext cx="636740" cy="158711"/>
          </a:xfrm>
          <a:prstGeom prst="rect">
            <a:avLst/>
          </a:prstGeom>
        </p:spPr>
        <p:txBody>
          <a:bodyPr wrap="none" lIns="20016" tIns="10008" rIns="20016" bIns="10008">
            <a:spAutoFit/>
          </a:bodyPr>
          <a:lstStyle/>
          <a:p>
            <a:r>
              <a:rPr lang="en-US" altLang="ja-JP" sz="900" dirty="0" err="1"/>
              <a:t>σx</a:t>
            </a:r>
            <a:r>
              <a:rPr lang="en-US" altLang="ja-JP" sz="900" dirty="0"/>
              <a:t>: 36.2[µm]</a:t>
            </a:r>
          </a:p>
        </p:txBody>
      </p:sp>
      <p:sp>
        <p:nvSpPr>
          <p:cNvPr id="58" name="正方形/長方形 57"/>
          <p:cNvSpPr/>
          <p:nvPr/>
        </p:nvSpPr>
        <p:spPr>
          <a:xfrm>
            <a:off x="3572186" y="4653832"/>
            <a:ext cx="639946" cy="158711"/>
          </a:xfrm>
          <a:prstGeom prst="rect">
            <a:avLst/>
          </a:prstGeom>
        </p:spPr>
        <p:txBody>
          <a:bodyPr wrap="none" lIns="20016" tIns="10008" rIns="20016" bIns="10008">
            <a:spAutoFit/>
          </a:bodyPr>
          <a:lstStyle/>
          <a:p>
            <a:r>
              <a:rPr lang="en-US" altLang="ja-JP" sz="900" dirty="0" err="1"/>
              <a:t>σy</a:t>
            </a:r>
            <a:r>
              <a:rPr lang="en-US" altLang="ja-JP" sz="900" dirty="0"/>
              <a:t>: 36.1[µm]</a:t>
            </a:r>
          </a:p>
        </p:txBody>
      </p:sp>
      <p:sp>
        <p:nvSpPr>
          <p:cNvPr id="59" name="テキスト ボックス 58"/>
          <p:cNvSpPr txBox="1"/>
          <p:nvPr/>
        </p:nvSpPr>
        <p:spPr>
          <a:xfrm>
            <a:off x="2540422" y="3108950"/>
            <a:ext cx="2901399" cy="297210"/>
          </a:xfrm>
          <a:prstGeom prst="rect">
            <a:avLst/>
          </a:prstGeom>
          <a:noFill/>
        </p:spPr>
        <p:txBody>
          <a:bodyPr wrap="none" lIns="20016" tIns="10008" rIns="20016" bIns="10008" rtlCol="0">
            <a:spAutoFit/>
          </a:bodyPr>
          <a:lstStyle/>
          <a:p>
            <a:r>
              <a:rPr lang="en-US" altLang="ja-JP" dirty="0" smtClean="0"/>
              <a:t>Min. beam size</a:t>
            </a:r>
            <a:r>
              <a:rPr kumimoji="1" lang="ja-JP" altLang="en-US" dirty="0" smtClean="0"/>
              <a:t>＠</a:t>
            </a:r>
            <a:r>
              <a:rPr kumimoji="1" lang="en-US" altLang="ja-JP" dirty="0" smtClean="0"/>
              <a:t>WM-PRM-07</a:t>
            </a:r>
            <a:endParaRPr kumimoji="1" lang="ja-JP" altLang="en-US" dirty="0"/>
          </a:p>
        </p:txBody>
      </p:sp>
      <p:sp>
        <p:nvSpPr>
          <p:cNvPr id="60" name="テキスト ボックス 59"/>
          <p:cNvSpPr txBox="1"/>
          <p:nvPr/>
        </p:nvSpPr>
        <p:spPr>
          <a:xfrm>
            <a:off x="5917216" y="683274"/>
            <a:ext cx="2901399" cy="297210"/>
          </a:xfrm>
          <a:prstGeom prst="rect">
            <a:avLst/>
          </a:prstGeom>
          <a:noFill/>
        </p:spPr>
        <p:txBody>
          <a:bodyPr wrap="none" lIns="20016" tIns="10008" rIns="20016" bIns="10008" rtlCol="0">
            <a:spAutoFit/>
          </a:bodyPr>
          <a:lstStyle/>
          <a:p>
            <a:r>
              <a:rPr lang="en-US" altLang="ja-JP" dirty="0" smtClean="0"/>
              <a:t>Min. beam size</a:t>
            </a:r>
            <a:r>
              <a:rPr kumimoji="1" lang="ja-JP" altLang="en-US" dirty="0" smtClean="0"/>
              <a:t>＠</a:t>
            </a:r>
            <a:r>
              <a:rPr kumimoji="1" lang="en-US" altLang="ja-JP" dirty="0" smtClean="0"/>
              <a:t>WM-PRM-05</a:t>
            </a:r>
            <a:endParaRPr kumimoji="1" lang="ja-JP" altLang="en-US" dirty="0"/>
          </a:p>
        </p:txBody>
      </p:sp>
      <p:sp>
        <p:nvSpPr>
          <p:cNvPr id="61" name="テキスト ボックス 60"/>
          <p:cNvSpPr txBox="1"/>
          <p:nvPr/>
        </p:nvSpPr>
        <p:spPr>
          <a:xfrm>
            <a:off x="3584254" y="936248"/>
            <a:ext cx="1258705" cy="297210"/>
          </a:xfrm>
          <a:prstGeom prst="rect">
            <a:avLst/>
          </a:prstGeom>
          <a:noFill/>
        </p:spPr>
        <p:txBody>
          <a:bodyPr wrap="none" lIns="20016" tIns="10008" rIns="20016" bIns="10008" rtlCol="0">
            <a:spAutoFit/>
          </a:bodyPr>
          <a:lstStyle/>
          <a:p>
            <a:r>
              <a:rPr kumimoji="1" lang="en-US" altLang="ja-JP" dirty="0" smtClean="0">
                <a:solidFill>
                  <a:schemeClr val="bg1"/>
                </a:solidFill>
              </a:rPr>
              <a:t>WM-PRM-05</a:t>
            </a:r>
            <a:endParaRPr kumimoji="1" lang="ja-JP" altLang="en-US" dirty="0">
              <a:solidFill>
                <a:schemeClr val="bg1"/>
              </a:solidFill>
            </a:endParaRPr>
          </a:p>
        </p:txBody>
      </p:sp>
      <p:sp>
        <p:nvSpPr>
          <p:cNvPr id="63" name="タイトル 1"/>
          <p:cNvSpPr txBox="1">
            <a:spLocks/>
          </p:cNvSpPr>
          <p:nvPr/>
        </p:nvSpPr>
        <p:spPr>
          <a:xfrm>
            <a:off x="5326813" y="3079623"/>
            <a:ext cx="2594330" cy="355864"/>
          </a:xfrm>
          <a:prstGeom prst="rect">
            <a:avLst/>
          </a:prstGeom>
        </p:spPr>
        <p:txBody>
          <a:bodyPr lIns="20016" tIns="10008" rIns="20016" bIns="10008"/>
          <a:lstStyle>
            <a:lvl1pPr algn="ctr" defTabSz="1657053" rtl="0" eaLnBrk="1" latinLnBrk="0" hangingPunct="1">
              <a:spcBef>
                <a:spcPct val="0"/>
              </a:spcBef>
              <a:buNone/>
              <a:defRPr kumimoji="1" sz="15900" kern="1200">
                <a:solidFill>
                  <a:schemeClr val="tx1"/>
                </a:solidFill>
                <a:latin typeface="+mj-lt"/>
                <a:ea typeface="+mj-ea"/>
                <a:cs typeface="+mj-cs"/>
              </a:defRPr>
            </a:lvl1pPr>
          </a:lstStyle>
          <a:p>
            <a:r>
              <a:rPr lang="en-US" altLang="ja-JP" sz="1400" dirty="0" smtClean="0"/>
              <a:t>Dispersion</a:t>
            </a:r>
            <a:r>
              <a:rPr lang="ja-JP" altLang="en-US" sz="1400" dirty="0"/>
              <a:t> </a:t>
            </a:r>
            <a:r>
              <a:rPr lang="en-US" altLang="ja-JP" sz="1400" dirty="0" smtClean="0"/>
              <a:t>measurement</a:t>
            </a:r>
            <a:endParaRPr lang="ja-JP" altLang="en-US" sz="1400" dirty="0"/>
          </a:p>
        </p:txBody>
      </p:sp>
      <p:sp>
        <p:nvSpPr>
          <p:cNvPr id="65" name="テキスト ボックス 64"/>
          <p:cNvSpPr txBox="1"/>
          <p:nvPr/>
        </p:nvSpPr>
        <p:spPr>
          <a:xfrm>
            <a:off x="5282553" y="3356749"/>
            <a:ext cx="2334233" cy="2020759"/>
          </a:xfrm>
          <a:prstGeom prst="rect">
            <a:avLst/>
          </a:prstGeom>
          <a:noFill/>
        </p:spPr>
        <p:txBody>
          <a:bodyPr wrap="square" lIns="20016" tIns="10008" rIns="20016" bIns="10008" rtlCol="0">
            <a:spAutoFit/>
          </a:bodyPr>
          <a:lstStyle/>
          <a:p>
            <a:r>
              <a:rPr lang="en-US" altLang="ja-JP" sz="1000" dirty="0"/>
              <a:t>@WM-PRM—05, -07, dispersion measurements</a:t>
            </a:r>
            <a:endParaRPr lang="ja-JP" altLang="ja-JP" sz="1000" dirty="0"/>
          </a:p>
          <a:p>
            <a:r>
              <a:rPr lang="en-US" altLang="ja-JP" sz="1000" dirty="0"/>
              <a:t>SC phase	240deg	40.58 MeV/c (B1 150.20A)</a:t>
            </a:r>
            <a:endParaRPr lang="ja-JP" altLang="ja-JP" sz="1000" dirty="0"/>
          </a:p>
          <a:p>
            <a:r>
              <a:rPr lang="en-US" altLang="ja-JP" sz="1000" dirty="0"/>
              <a:t>SC phase	250deg	40.02MeV/c (B1 148.10A)</a:t>
            </a:r>
            <a:endParaRPr lang="ja-JP" altLang="ja-JP" sz="1000" dirty="0"/>
          </a:p>
          <a:p>
            <a:r>
              <a:rPr lang="en-US" altLang="ja-JP" sz="1000" dirty="0"/>
              <a:t>	</a:t>
            </a:r>
            <a:r>
              <a:rPr lang="ja-JP" altLang="ja-JP" sz="1000" dirty="0"/>
              <a:t>⊿</a:t>
            </a:r>
            <a:r>
              <a:rPr lang="en-US" altLang="ja-JP" sz="1000" dirty="0"/>
              <a:t>x	</a:t>
            </a:r>
            <a:r>
              <a:rPr lang="en-US" altLang="ja-JP" sz="1000" dirty="0" err="1"/>
              <a:t>ηx</a:t>
            </a:r>
            <a:r>
              <a:rPr lang="en-US" altLang="ja-JP" sz="1000" dirty="0"/>
              <a:t>	</a:t>
            </a:r>
            <a:r>
              <a:rPr lang="ja-JP" altLang="ja-JP" sz="1000" dirty="0"/>
              <a:t>⊿</a:t>
            </a:r>
            <a:r>
              <a:rPr lang="en-US" altLang="ja-JP" sz="1000" dirty="0"/>
              <a:t>y	</a:t>
            </a:r>
            <a:r>
              <a:rPr lang="en-US" altLang="ja-JP" sz="1000" dirty="0" err="1"/>
              <a:t>ηy</a:t>
            </a:r>
            <a:endParaRPr lang="ja-JP" altLang="ja-JP" sz="1000" dirty="0"/>
          </a:p>
          <a:p>
            <a:r>
              <a:rPr lang="en-US" altLang="ja-JP" sz="1000" dirty="0"/>
              <a:t>WS-PRM-05	85um	6.2mm	14um	1.0mm</a:t>
            </a:r>
            <a:endParaRPr lang="ja-JP" altLang="ja-JP" sz="1000" dirty="0"/>
          </a:p>
          <a:p>
            <a:r>
              <a:rPr lang="en-US" altLang="ja-JP" sz="1000" dirty="0"/>
              <a:t>WS-PRM-07	42um	3.1mm	14um	1.0mm</a:t>
            </a:r>
            <a:endParaRPr lang="ja-JP" altLang="ja-JP" sz="1000" dirty="0"/>
          </a:p>
          <a:p>
            <a:r>
              <a:rPr lang="en-US" altLang="ja-JP" sz="1000" dirty="0"/>
              <a:t>(07.04.2012</a:t>
            </a:r>
            <a:r>
              <a:rPr lang="ja-JP" altLang="ja-JP" sz="1000" dirty="0"/>
              <a:t>）</a:t>
            </a:r>
          </a:p>
        </p:txBody>
      </p:sp>
      <p:sp>
        <p:nvSpPr>
          <p:cNvPr id="66" name="正方形/長方形 65"/>
          <p:cNvSpPr/>
          <p:nvPr/>
        </p:nvSpPr>
        <p:spPr>
          <a:xfrm>
            <a:off x="4248539" y="5260104"/>
            <a:ext cx="559796" cy="158711"/>
          </a:xfrm>
          <a:prstGeom prst="rect">
            <a:avLst/>
          </a:prstGeom>
        </p:spPr>
        <p:txBody>
          <a:bodyPr wrap="none" lIns="20016" tIns="10008" rIns="20016" bIns="10008">
            <a:spAutoFit/>
          </a:bodyPr>
          <a:lstStyle/>
          <a:p>
            <a:r>
              <a:rPr lang="en-US" altLang="ja-JP" sz="900" dirty="0"/>
              <a:t>07.04.2012</a:t>
            </a:r>
          </a:p>
        </p:txBody>
      </p:sp>
      <p:sp>
        <p:nvSpPr>
          <p:cNvPr id="67" name="正方形/長方形 66"/>
          <p:cNvSpPr/>
          <p:nvPr/>
        </p:nvSpPr>
        <p:spPr>
          <a:xfrm>
            <a:off x="8108529" y="2706872"/>
            <a:ext cx="559796" cy="158711"/>
          </a:xfrm>
          <a:prstGeom prst="rect">
            <a:avLst/>
          </a:prstGeom>
        </p:spPr>
        <p:txBody>
          <a:bodyPr wrap="none" lIns="20016" tIns="10008" rIns="20016" bIns="10008">
            <a:spAutoFit/>
          </a:bodyPr>
          <a:lstStyle/>
          <a:p>
            <a:r>
              <a:rPr lang="en-US" altLang="ja-JP" sz="900" dirty="0"/>
              <a:t>07.04.2012</a:t>
            </a:r>
          </a:p>
        </p:txBody>
      </p:sp>
      <p:sp>
        <p:nvSpPr>
          <p:cNvPr id="68" name="テキスト ボックス 67"/>
          <p:cNvSpPr txBox="1"/>
          <p:nvPr/>
        </p:nvSpPr>
        <p:spPr>
          <a:xfrm>
            <a:off x="0" y="641559"/>
            <a:ext cx="2946155" cy="297210"/>
          </a:xfrm>
          <a:prstGeom prst="rect">
            <a:avLst/>
          </a:prstGeom>
          <a:noFill/>
        </p:spPr>
        <p:txBody>
          <a:bodyPr wrap="none" lIns="20016" tIns="10008" rIns="20016" bIns="10008" rtlCol="0">
            <a:spAutoFit/>
          </a:bodyPr>
          <a:lstStyle/>
          <a:p>
            <a:r>
              <a:rPr lang="en-US" altLang="ja-JP" dirty="0" smtClean="0"/>
              <a:t>1ms beam from L-band RF Gun</a:t>
            </a:r>
            <a:endParaRPr kumimoji="1" lang="ja-JP" altLang="en-US" dirty="0"/>
          </a:p>
        </p:txBody>
      </p:sp>
      <p:sp>
        <p:nvSpPr>
          <p:cNvPr id="69" name="テキスト ボックス 68"/>
          <p:cNvSpPr txBox="1"/>
          <p:nvPr/>
        </p:nvSpPr>
        <p:spPr>
          <a:xfrm>
            <a:off x="204273" y="3033871"/>
            <a:ext cx="2177483" cy="297210"/>
          </a:xfrm>
          <a:prstGeom prst="rect">
            <a:avLst/>
          </a:prstGeom>
          <a:noFill/>
        </p:spPr>
        <p:txBody>
          <a:bodyPr wrap="none" lIns="20016" tIns="10008" rIns="20016" bIns="10008" rtlCol="0">
            <a:spAutoFit/>
          </a:bodyPr>
          <a:lstStyle/>
          <a:p>
            <a:r>
              <a:rPr lang="en-US" altLang="ja-JP" dirty="0" smtClean="0"/>
              <a:t>Accelerated 1ms beam</a:t>
            </a:r>
            <a:endParaRPr kumimoji="1" lang="ja-JP" altLang="en-US" dirty="0"/>
          </a:p>
        </p:txBody>
      </p:sp>
      <p:sp>
        <p:nvSpPr>
          <p:cNvPr id="70" name="テキスト ボックス 69"/>
          <p:cNvSpPr txBox="1"/>
          <p:nvPr/>
        </p:nvSpPr>
        <p:spPr>
          <a:xfrm>
            <a:off x="3154936" y="671690"/>
            <a:ext cx="2038406" cy="297210"/>
          </a:xfrm>
          <a:prstGeom prst="rect">
            <a:avLst/>
          </a:prstGeom>
          <a:noFill/>
        </p:spPr>
        <p:txBody>
          <a:bodyPr wrap="none" lIns="20016" tIns="10008" rIns="20016" bIns="10008" rtlCol="0">
            <a:spAutoFit/>
          </a:bodyPr>
          <a:lstStyle/>
          <a:p>
            <a:r>
              <a:rPr lang="en-US" altLang="ja-JP" dirty="0" smtClean="0"/>
              <a:t>Min. </a:t>
            </a:r>
            <a:r>
              <a:rPr lang="en-US" altLang="ja-JP" dirty="0" err="1" smtClean="0"/>
              <a:t>emittance</a:t>
            </a:r>
            <a:r>
              <a:rPr lang="en-US" altLang="ja-JP" dirty="0" smtClean="0"/>
              <a:t> so far</a:t>
            </a:r>
            <a:endParaRPr kumimoji="1" lang="ja-JP" altLang="en-US" dirty="0"/>
          </a:p>
        </p:txBody>
      </p:sp>
      <p:sp>
        <p:nvSpPr>
          <p:cNvPr id="71" name="正方形/長方形 70"/>
          <p:cNvSpPr/>
          <p:nvPr/>
        </p:nvSpPr>
        <p:spPr>
          <a:xfrm>
            <a:off x="5071166" y="4814377"/>
            <a:ext cx="559796" cy="158711"/>
          </a:xfrm>
          <a:prstGeom prst="rect">
            <a:avLst/>
          </a:prstGeom>
        </p:spPr>
        <p:txBody>
          <a:bodyPr wrap="none" lIns="20016" tIns="10008" rIns="20016" bIns="10008">
            <a:spAutoFit/>
          </a:bodyPr>
          <a:lstStyle/>
          <a:p>
            <a:r>
              <a:rPr lang="en-US" altLang="ja-JP" sz="900" dirty="0"/>
              <a:t>07.04.2012</a:t>
            </a:r>
          </a:p>
        </p:txBody>
      </p:sp>
      <p:pic>
        <p:nvPicPr>
          <p:cNvPr id="72" name="Picture 2"/>
          <p:cNvPicPr>
            <a:picLocks noChangeAspect="1" noChangeArrowheads="1"/>
          </p:cNvPicPr>
          <p:nvPr/>
        </p:nvPicPr>
        <p:blipFill>
          <a:blip r:embed="rId10" cstate="print"/>
          <a:srcRect/>
          <a:stretch>
            <a:fillRect/>
          </a:stretch>
        </p:blipFill>
        <p:spPr bwMode="auto">
          <a:xfrm>
            <a:off x="295143" y="5854727"/>
            <a:ext cx="3289110" cy="842785"/>
          </a:xfrm>
          <a:prstGeom prst="rect">
            <a:avLst/>
          </a:prstGeom>
          <a:noFill/>
          <a:ln w="9525">
            <a:noFill/>
            <a:miter lim="800000"/>
            <a:headEnd/>
            <a:tailEnd/>
          </a:ln>
        </p:spPr>
      </p:pic>
      <p:sp>
        <p:nvSpPr>
          <p:cNvPr id="73" name="テキスト ボックス 72"/>
          <p:cNvSpPr txBox="1"/>
          <p:nvPr/>
        </p:nvSpPr>
        <p:spPr>
          <a:xfrm>
            <a:off x="2927445" y="5593332"/>
            <a:ext cx="785820" cy="189489"/>
          </a:xfrm>
          <a:prstGeom prst="rect">
            <a:avLst/>
          </a:prstGeom>
          <a:noFill/>
          <a:ln>
            <a:noFill/>
          </a:ln>
        </p:spPr>
        <p:txBody>
          <a:bodyPr wrap="none" lIns="20016" tIns="10008" rIns="20016" bIns="10008" rtlCol="0">
            <a:spAutoFit/>
          </a:bodyPr>
          <a:lstStyle/>
          <a:p>
            <a:r>
              <a:rPr lang="en-US" altLang="ja-JP" sz="1100" dirty="0"/>
              <a:t>WM-PRM-07</a:t>
            </a:r>
            <a:endParaRPr lang="ja-JP" altLang="en-US" sz="1100" dirty="0"/>
          </a:p>
        </p:txBody>
      </p:sp>
      <p:cxnSp>
        <p:nvCxnSpPr>
          <p:cNvPr id="74" name="直線矢印コネクタ 73"/>
          <p:cNvCxnSpPr/>
          <p:nvPr/>
        </p:nvCxnSpPr>
        <p:spPr>
          <a:xfrm>
            <a:off x="3065772" y="5802506"/>
            <a:ext cx="0" cy="26130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75" name="テキスト ボックス 74"/>
          <p:cNvSpPr txBox="1"/>
          <p:nvPr/>
        </p:nvSpPr>
        <p:spPr>
          <a:xfrm>
            <a:off x="1838155" y="5593332"/>
            <a:ext cx="785820" cy="189489"/>
          </a:xfrm>
          <a:prstGeom prst="rect">
            <a:avLst/>
          </a:prstGeom>
          <a:noFill/>
          <a:ln>
            <a:noFill/>
          </a:ln>
        </p:spPr>
        <p:txBody>
          <a:bodyPr wrap="none" lIns="20016" tIns="10008" rIns="20016" bIns="10008" rtlCol="0">
            <a:spAutoFit/>
          </a:bodyPr>
          <a:lstStyle/>
          <a:p>
            <a:r>
              <a:rPr lang="en-US" altLang="ja-JP" sz="1100" dirty="0"/>
              <a:t>WM-PRM-05</a:t>
            </a:r>
            <a:endParaRPr lang="ja-JP" altLang="en-US" sz="1100" dirty="0"/>
          </a:p>
        </p:txBody>
      </p:sp>
      <p:cxnSp>
        <p:nvCxnSpPr>
          <p:cNvPr id="76" name="直線矢印コネクタ 75"/>
          <p:cNvCxnSpPr/>
          <p:nvPr/>
        </p:nvCxnSpPr>
        <p:spPr>
          <a:xfrm>
            <a:off x="2328027" y="5802506"/>
            <a:ext cx="0" cy="52687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56" name="正方形/長方形 55"/>
          <p:cNvSpPr/>
          <p:nvPr/>
        </p:nvSpPr>
        <p:spPr>
          <a:xfrm>
            <a:off x="2699792" y="5301208"/>
            <a:ext cx="1314271" cy="276999"/>
          </a:xfrm>
          <a:prstGeom prst="rect">
            <a:avLst/>
          </a:prstGeom>
        </p:spPr>
        <p:txBody>
          <a:bodyPr wrap="none">
            <a:spAutoFit/>
          </a:bodyPr>
          <a:lstStyle/>
          <a:p>
            <a:r>
              <a:rPr lang="en-US" altLang="ja-JP" sz="1200" dirty="0" smtClean="0"/>
              <a:t>Target size : 10μm</a:t>
            </a:r>
            <a:endParaRPr lang="ja-JP" altLang="en-US" sz="1200" dirty="0"/>
          </a:p>
        </p:txBody>
      </p:sp>
    </p:spTree>
    <p:extLst>
      <p:ext uri="{BB962C8B-B14F-4D97-AF65-F5344CB8AC3E}">
        <p14:creationId xmlns:p14="http://schemas.microsoft.com/office/powerpoint/2010/main" val="3521592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線コネクタ 2"/>
          <p:cNvCxnSpPr/>
          <p:nvPr/>
        </p:nvCxnSpPr>
        <p:spPr>
          <a:xfrm>
            <a:off x="0" y="0"/>
            <a:ext cx="914400" cy="0"/>
          </a:xfrm>
          <a:prstGeom prst="line">
            <a:avLst/>
          </a:prstGeom>
          <a:ln w="0" cap="flat" cmpd="sng" algn="ctr">
            <a:solidFill>
              <a:srgbClr val="FB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4" name="Rectangle 4"/>
          <p:cNvSpPr txBox="1">
            <a:spLocks noChangeArrowheads="1"/>
          </p:cNvSpPr>
          <p:nvPr/>
        </p:nvSpPr>
        <p:spPr>
          <a:xfrm>
            <a:off x="214312" y="559481"/>
            <a:ext cx="8643937" cy="990600"/>
          </a:xfrm>
          <a:prstGeom prst="rect">
            <a:avLst/>
          </a:prstGeom>
        </p:spPr>
        <p:txBody>
          <a:bodyPr/>
          <a:lstStyle/>
          <a:p>
            <a:pPr algn="ctr" fontAlgn="base">
              <a:spcBef>
                <a:spcPct val="0"/>
              </a:spcBef>
              <a:spcAft>
                <a:spcPct val="0"/>
              </a:spcAft>
              <a:defRPr/>
            </a:pPr>
            <a:r>
              <a:rPr lang="en-US" altLang="ja-JP" sz="3600" kern="0" dirty="0">
                <a:solidFill>
                  <a:srgbClr val="2E2E48"/>
                </a:solidFill>
              </a:rPr>
              <a:t>Generation of ultra low </a:t>
            </a:r>
            <a:r>
              <a:rPr lang="en-US" altLang="ja-JP" sz="3600" kern="0" dirty="0" err="1">
                <a:solidFill>
                  <a:srgbClr val="2E2E48"/>
                </a:solidFill>
              </a:rPr>
              <a:t>emittance</a:t>
            </a:r>
            <a:r>
              <a:rPr lang="en-US" altLang="ja-JP" sz="3600" kern="0" dirty="0">
                <a:solidFill>
                  <a:srgbClr val="2E2E48"/>
                </a:solidFill>
              </a:rPr>
              <a:t> electron beam by photo-cathode DC electron source</a:t>
            </a:r>
            <a:r>
              <a:rPr lang="ja-JP" altLang="en-US" sz="4000" kern="0" dirty="0">
                <a:solidFill>
                  <a:srgbClr val="2E2E48"/>
                </a:solidFill>
              </a:rPr>
              <a:t/>
            </a:r>
            <a:br>
              <a:rPr lang="ja-JP" altLang="en-US" sz="4000" kern="0" dirty="0">
                <a:solidFill>
                  <a:srgbClr val="2E2E48"/>
                </a:solidFill>
              </a:rPr>
            </a:br>
            <a:endParaRPr lang="ja-JP" altLang="en-US" sz="3200" kern="0" dirty="0">
              <a:solidFill>
                <a:srgbClr val="2E2E48"/>
              </a:solidFill>
            </a:endParaRPr>
          </a:p>
        </p:txBody>
      </p:sp>
      <p:sp>
        <p:nvSpPr>
          <p:cNvPr id="2053" name="スライド番号プレースホルダ 4"/>
          <p:cNvSpPr txBox="1">
            <a:spLocks/>
          </p:cNvSpPr>
          <p:nvPr/>
        </p:nvSpPr>
        <p:spPr bwMode="auto">
          <a:xfrm>
            <a:off x="8343900" y="6413500"/>
            <a:ext cx="6985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algn="r" eaLnBrk="1" fontAlgn="base" hangingPunct="1">
              <a:spcBef>
                <a:spcPct val="0"/>
              </a:spcBef>
              <a:spcAft>
                <a:spcPct val="0"/>
              </a:spcAft>
            </a:pPr>
            <a:fld id="{0118B1CF-8F8B-40C3-B46E-3F92A301D84E}" type="slidenum">
              <a:rPr kumimoji="0" lang="en-US" altLang="ja-JP" sz="1400" smtClean="0">
                <a:solidFill>
                  <a:srgbClr val="2E2E48"/>
                </a:solidFill>
              </a:rPr>
              <a:pPr algn="r" eaLnBrk="1" fontAlgn="base" hangingPunct="1">
                <a:spcBef>
                  <a:spcPct val="0"/>
                </a:spcBef>
                <a:spcAft>
                  <a:spcPct val="0"/>
                </a:spcAft>
              </a:pPr>
              <a:t>39</a:t>
            </a:fld>
            <a:endParaRPr kumimoji="0" lang="en-US" altLang="ja-JP" sz="1400" smtClean="0">
              <a:solidFill>
                <a:srgbClr val="2E2E48"/>
              </a:solidFill>
            </a:endParaRPr>
          </a:p>
        </p:txBody>
      </p:sp>
      <p:pic>
        <p:nvPicPr>
          <p:cNvPr id="2054" name="図 7" descr="jaea-gun.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9450" y="1582738"/>
            <a:ext cx="2887663" cy="417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050" name="Object 11"/>
          <p:cNvGraphicFramePr>
            <a:graphicFrameLocks noChangeAspect="1"/>
          </p:cNvGraphicFramePr>
          <p:nvPr/>
        </p:nvGraphicFramePr>
        <p:xfrm>
          <a:off x="4452938" y="1687513"/>
          <a:ext cx="4333875" cy="3978275"/>
        </p:xfrm>
        <a:graphic>
          <a:graphicData uri="http://schemas.openxmlformats.org/presentationml/2006/ole">
            <mc:AlternateContent xmlns:mc="http://schemas.openxmlformats.org/markup-compatibility/2006">
              <mc:Choice xmlns:v="urn:schemas-microsoft-com:vml" Requires="v">
                <p:oleObj spid="_x0000_s37925" name="KGPlot" r:id="rId4" imgW="6048756" imgH="5547360" progId="KGraph_Plot">
                  <p:embed/>
                </p:oleObj>
              </mc:Choice>
              <mc:Fallback>
                <p:oleObj name="KGPlot" r:id="rId4" imgW="6048756" imgH="5547360" progId="KGraph_Plot">
                  <p:embed/>
                  <p:pic>
                    <p:nvPicPr>
                      <p:cNvPr id="0" name="Picture 3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52938" y="1687513"/>
                        <a:ext cx="4333875" cy="39782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2055"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97500" y="1906588"/>
            <a:ext cx="1844675" cy="1265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6" name="テキスト ボックス 9"/>
          <p:cNvSpPr txBox="1">
            <a:spLocks noChangeArrowheads="1"/>
          </p:cNvSpPr>
          <p:nvPr/>
        </p:nvSpPr>
        <p:spPr bwMode="auto">
          <a:xfrm>
            <a:off x="2601913" y="2460625"/>
            <a:ext cx="232568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fontAlgn="base" hangingPunct="1">
              <a:spcBef>
                <a:spcPct val="0"/>
              </a:spcBef>
              <a:spcAft>
                <a:spcPct val="0"/>
              </a:spcAft>
            </a:pPr>
            <a:r>
              <a:rPr lang="en-US" altLang="ja-JP" b="1" smtClean="0">
                <a:solidFill>
                  <a:srgbClr val="2E2E48"/>
                </a:solidFill>
              </a:rPr>
              <a:t>Ceramic tube for</a:t>
            </a:r>
          </a:p>
          <a:p>
            <a:pPr eaLnBrk="1" fontAlgn="base" hangingPunct="1">
              <a:spcBef>
                <a:spcPct val="0"/>
              </a:spcBef>
              <a:spcAft>
                <a:spcPct val="0"/>
              </a:spcAft>
            </a:pPr>
            <a:r>
              <a:rPr lang="en-US" altLang="ja-JP" b="1" smtClean="0">
                <a:solidFill>
                  <a:srgbClr val="2E2E48"/>
                </a:solidFill>
              </a:rPr>
              <a:t>High voltage isolation</a:t>
            </a:r>
            <a:endParaRPr lang="ja-JP" altLang="en-US" b="1" smtClean="0">
              <a:solidFill>
                <a:srgbClr val="2E2E48"/>
              </a:solidFill>
            </a:endParaRPr>
          </a:p>
        </p:txBody>
      </p:sp>
      <p:sp>
        <p:nvSpPr>
          <p:cNvPr id="2057" name="テキスト ボックス 10"/>
          <p:cNvSpPr txBox="1">
            <a:spLocks noChangeArrowheads="1"/>
          </p:cNvSpPr>
          <p:nvPr/>
        </p:nvSpPr>
        <p:spPr bwMode="auto">
          <a:xfrm>
            <a:off x="487363" y="5510213"/>
            <a:ext cx="9540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fontAlgn="base" hangingPunct="1">
              <a:spcBef>
                <a:spcPct val="0"/>
              </a:spcBef>
              <a:spcAft>
                <a:spcPct val="0"/>
              </a:spcAft>
            </a:pPr>
            <a:r>
              <a:rPr lang="en-US" altLang="ja-JP" b="1" smtClean="0">
                <a:solidFill>
                  <a:srgbClr val="2E2E48"/>
                </a:solidFill>
              </a:rPr>
              <a:t>cathode</a:t>
            </a:r>
            <a:endParaRPr lang="ja-JP" altLang="en-US" b="1" smtClean="0">
              <a:solidFill>
                <a:srgbClr val="2E2E48"/>
              </a:solidFill>
            </a:endParaRPr>
          </a:p>
        </p:txBody>
      </p:sp>
      <p:sp>
        <p:nvSpPr>
          <p:cNvPr id="2058" name="テキスト ボックス 11"/>
          <p:cNvSpPr txBox="1">
            <a:spLocks noChangeArrowheads="1"/>
          </p:cNvSpPr>
          <p:nvPr/>
        </p:nvSpPr>
        <p:spPr bwMode="auto">
          <a:xfrm>
            <a:off x="3113088" y="4284663"/>
            <a:ext cx="7747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fontAlgn="base" hangingPunct="1">
              <a:spcBef>
                <a:spcPct val="0"/>
              </a:spcBef>
              <a:spcAft>
                <a:spcPct val="0"/>
              </a:spcAft>
            </a:pPr>
            <a:r>
              <a:rPr lang="en-US" altLang="ja-JP" b="1" smtClean="0">
                <a:solidFill>
                  <a:srgbClr val="2E2E48"/>
                </a:solidFill>
              </a:rPr>
              <a:t>anode</a:t>
            </a:r>
            <a:endParaRPr lang="ja-JP" altLang="en-US" b="1" smtClean="0">
              <a:solidFill>
                <a:srgbClr val="2E2E48"/>
              </a:solidFill>
            </a:endParaRPr>
          </a:p>
        </p:txBody>
      </p:sp>
      <p:cxnSp>
        <p:nvCxnSpPr>
          <p:cNvPr id="12" name="直線矢印コネクタ 11"/>
          <p:cNvCxnSpPr/>
          <p:nvPr/>
        </p:nvCxnSpPr>
        <p:spPr>
          <a:xfrm flipV="1">
            <a:off x="1443038" y="5087938"/>
            <a:ext cx="874712" cy="55245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rot="10800000" flipV="1">
            <a:off x="2714625" y="4622800"/>
            <a:ext cx="582613" cy="41116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テキスト ボックス 13"/>
          <p:cNvSpPr txBox="1"/>
          <p:nvPr/>
        </p:nvSpPr>
        <p:spPr>
          <a:xfrm>
            <a:off x="6519863" y="4359275"/>
            <a:ext cx="2551112" cy="646113"/>
          </a:xfrm>
          <a:prstGeom prst="rect">
            <a:avLst/>
          </a:prstGeom>
          <a:solidFill>
            <a:schemeClr val="accent3"/>
          </a:solidFill>
        </p:spPr>
        <p:txBody>
          <a:bodyPr wrap="none">
            <a:spAutoFit/>
          </a:bodyPr>
          <a:lstStyle/>
          <a:p>
            <a:pPr fontAlgn="base">
              <a:spcBef>
                <a:spcPct val="0"/>
              </a:spcBef>
              <a:spcAft>
                <a:spcPct val="0"/>
              </a:spcAft>
              <a:defRPr/>
            </a:pPr>
            <a:r>
              <a:rPr lang="ja-JP" altLang="en-US" dirty="0">
                <a:solidFill>
                  <a:srgbClr val="2E2E48"/>
                </a:solidFill>
              </a:rPr>
              <a:t>    </a:t>
            </a:r>
            <a:r>
              <a:rPr lang="en-US" altLang="ja-JP" b="1" dirty="0">
                <a:solidFill>
                  <a:srgbClr val="2E2E48"/>
                </a:solidFill>
              </a:rPr>
              <a:t>normalized </a:t>
            </a:r>
            <a:r>
              <a:rPr lang="en-US" altLang="ja-JP" b="1" dirty="0" err="1">
                <a:solidFill>
                  <a:srgbClr val="2E2E48"/>
                </a:solidFill>
              </a:rPr>
              <a:t>emittance</a:t>
            </a:r>
            <a:endParaRPr lang="en-US" altLang="ja-JP" b="1" dirty="0">
              <a:solidFill>
                <a:srgbClr val="2E2E48"/>
              </a:solidFill>
            </a:endParaRPr>
          </a:p>
          <a:p>
            <a:pPr fontAlgn="base">
              <a:spcBef>
                <a:spcPct val="0"/>
              </a:spcBef>
              <a:spcAft>
                <a:spcPct val="0"/>
              </a:spcAft>
              <a:defRPr/>
            </a:pPr>
            <a:r>
              <a:rPr lang="en-US" altLang="ja-JP" b="1" dirty="0">
                <a:solidFill>
                  <a:srgbClr val="2E2E48"/>
                </a:solidFill>
              </a:rPr>
              <a:t>  </a:t>
            </a:r>
            <a:r>
              <a:rPr lang="ja-JP" altLang="en-US" b="1" dirty="0">
                <a:solidFill>
                  <a:srgbClr val="2E2E48"/>
                </a:solidFill>
              </a:rPr>
              <a:t>＝</a:t>
            </a:r>
            <a:r>
              <a:rPr lang="en-US" altLang="ja-JP" b="1" dirty="0">
                <a:solidFill>
                  <a:srgbClr val="2E2E48"/>
                </a:solidFill>
              </a:rPr>
              <a:t>0.054mm-mrad</a:t>
            </a:r>
            <a:endParaRPr lang="ja-JP" altLang="en-US" b="1" dirty="0">
              <a:solidFill>
                <a:srgbClr val="2E2E48"/>
              </a:solidFill>
            </a:endParaRPr>
          </a:p>
        </p:txBody>
      </p:sp>
      <p:cxnSp>
        <p:nvCxnSpPr>
          <p:cNvPr id="15" name="直線矢印コネクタ 14"/>
          <p:cNvCxnSpPr/>
          <p:nvPr/>
        </p:nvCxnSpPr>
        <p:spPr>
          <a:xfrm>
            <a:off x="2498725" y="5010150"/>
            <a:ext cx="1030288" cy="617538"/>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p:nvPr/>
        </p:nvCxnSpPr>
        <p:spPr>
          <a:xfrm rot="10800000">
            <a:off x="6181725" y="4546600"/>
            <a:ext cx="644525" cy="158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p:cNvCxnSpPr/>
          <p:nvPr/>
        </p:nvCxnSpPr>
        <p:spPr>
          <a:xfrm rot="10800000" flipV="1">
            <a:off x="2584450" y="2805113"/>
            <a:ext cx="581025" cy="40957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65" name="テキスト ボックス 18"/>
          <p:cNvSpPr txBox="1">
            <a:spLocks noChangeArrowheads="1"/>
          </p:cNvSpPr>
          <p:nvPr/>
        </p:nvSpPr>
        <p:spPr bwMode="auto">
          <a:xfrm>
            <a:off x="857250" y="5929313"/>
            <a:ext cx="17129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fontAlgn="base" hangingPunct="1">
              <a:spcBef>
                <a:spcPct val="0"/>
              </a:spcBef>
              <a:spcAft>
                <a:spcPct val="0"/>
              </a:spcAft>
            </a:pPr>
            <a:r>
              <a:rPr lang="en-US" altLang="ja-JP" b="1" smtClean="0">
                <a:solidFill>
                  <a:srgbClr val="2E2E48"/>
                </a:solidFill>
              </a:rPr>
              <a:t>500kV-DC Gun</a:t>
            </a:r>
            <a:endParaRPr lang="ja-JP" altLang="en-US" b="1" smtClean="0">
              <a:solidFill>
                <a:srgbClr val="2E2E48"/>
              </a:solidFill>
            </a:endParaRPr>
          </a:p>
        </p:txBody>
      </p:sp>
      <p:sp>
        <p:nvSpPr>
          <p:cNvPr id="2" name="テキスト ボックス 1"/>
          <p:cNvSpPr txBox="1"/>
          <p:nvPr/>
        </p:nvSpPr>
        <p:spPr>
          <a:xfrm>
            <a:off x="3733223" y="5622019"/>
            <a:ext cx="5410777" cy="923330"/>
          </a:xfrm>
          <a:prstGeom prst="rect">
            <a:avLst/>
          </a:prstGeom>
          <a:noFill/>
        </p:spPr>
        <p:txBody>
          <a:bodyPr wrap="none" rtlCol="0">
            <a:spAutoFit/>
          </a:bodyPr>
          <a:lstStyle/>
          <a:p>
            <a:r>
              <a:rPr kumimoji="1" lang="en-US" altLang="ja-JP" b="1" dirty="0" smtClean="0">
                <a:latin typeface="Times New Roman" pitchFamily="18" charset="0"/>
                <a:cs typeface="Times New Roman" pitchFamily="18" charset="0"/>
              </a:rPr>
              <a:t>550kV achieved and 10mA beam generation test</a:t>
            </a:r>
          </a:p>
          <a:p>
            <a:r>
              <a:rPr lang="en-US" altLang="ja-JP" b="1" dirty="0">
                <a:latin typeface="Times New Roman" pitchFamily="18" charset="0"/>
                <a:cs typeface="Times New Roman" pitchFamily="18" charset="0"/>
              </a:rPr>
              <a:t>s</a:t>
            </a:r>
            <a:r>
              <a:rPr lang="en-US" altLang="ja-JP" b="1" dirty="0" smtClean="0">
                <a:latin typeface="Times New Roman" pitchFamily="18" charset="0"/>
                <a:cs typeface="Times New Roman" pitchFamily="18" charset="0"/>
              </a:rPr>
              <a:t>tarted. Target value of the </a:t>
            </a:r>
            <a:r>
              <a:rPr lang="en-US" altLang="ja-JP" b="1" dirty="0" err="1" smtClean="0">
                <a:latin typeface="Times New Roman" pitchFamily="18" charset="0"/>
                <a:cs typeface="Times New Roman" pitchFamily="18" charset="0"/>
              </a:rPr>
              <a:t>emittance</a:t>
            </a:r>
            <a:r>
              <a:rPr lang="en-US" altLang="ja-JP" b="1" dirty="0" smtClean="0">
                <a:latin typeface="Times New Roman" pitchFamily="18" charset="0"/>
                <a:cs typeface="Times New Roman" pitchFamily="18" charset="0"/>
              </a:rPr>
              <a:t> is 1.0mm-mrad</a:t>
            </a:r>
          </a:p>
          <a:p>
            <a:r>
              <a:rPr lang="en-US" altLang="ja-JP" b="1" dirty="0">
                <a:latin typeface="Times New Roman" pitchFamily="18" charset="0"/>
                <a:cs typeface="Times New Roman" pitchFamily="18" charset="0"/>
              </a:rPr>
              <a:t>a</a:t>
            </a:r>
            <a:r>
              <a:rPr lang="en-US" altLang="ja-JP" b="1" dirty="0" smtClean="0">
                <a:latin typeface="Times New Roman" pitchFamily="18" charset="0"/>
                <a:cs typeface="Times New Roman" pitchFamily="18" charset="0"/>
              </a:rPr>
              <a:t>s first stage. </a:t>
            </a:r>
            <a:r>
              <a:rPr kumimoji="1" lang="en-US" altLang="ja-JP" b="1" dirty="0" smtClean="0">
                <a:latin typeface="Times New Roman" pitchFamily="18" charset="0"/>
                <a:cs typeface="Times New Roman" pitchFamily="18" charset="0"/>
              </a:rPr>
              <a:t> </a:t>
            </a:r>
            <a:endParaRPr kumimoji="1" lang="ja-JP" altLang="en-US" b="1" dirty="0">
              <a:latin typeface="Times New Roman" pitchFamily="18" charset="0"/>
              <a:cs typeface="Times New Roman" pitchFamily="18" charset="0"/>
            </a:endParaRPr>
          </a:p>
        </p:txBody>
      </p:sp>
      <p:sp>
        <p:nvSpPr>
          <p:cNvPr id="5" name="テキスト ボックス 4"/>
          <p:cNvSpPr txBox="1"/>
          <p:nvPr/>
        </p:nvSpPr>
        <p:spPr>
          <a:xfrm>
            <a:off x="1682994" y="42111"/>
            <a:ext cx="6489212" cy="523220"/>
          </a:xfrm>
          <a:prstGeom prst="rect">
            <a:avLst/>
          </a:prstGeom>
          <a:noFill/>
        </p:spPr>
        <p:txBody>
          <a:bodyPr wrap="none" rtlCol="0">
            <a:spAutoFit/>
          </a:bodyPr>
          <a:lstStyle/>
          <a:p>
            <a:r>
              <a:rPr lang="en-US" altLang="ja-JP" sz="2800" b="1" dirty="0">
                <a:latin typeface="Times New Roman" pitchFamily="18" charset="0"/>
                <a:cs typeface="Times New Roman" pitchFamily="18" charset="0"/>
              </a:rPr>
              <a:t>3</a:t>
            </a:r>
            <a:r>
              <a:rPr kumimoji="1" lang="en-US" altLang="ja-JP" sz="2800" b="1" dirty="0" smtClean="0">
                <a:latin typeface="Times New Roman" pitchFamily="18" charset="0"/>
                <a:cs typeface="Times New Roman" pitchFamily="18" charset="0"/>
              </a:rPr>
              <a:t>. Necessary technologies for high bright </a:t>
            </a:r>
            <a:endParaRPr kumimoji="1" lang="ja-JP" altLang="en-US" sz="2800" b="1" dirty="0">
              <a:latin typeface="Times New Roman" pitchFamily="18" charset="0"/>
              <a:cs typeface="Times New Roman" pitchFamily="18" charset="0"/>
            </a:endParaRPr>
          </a:p>
        </p:txBody>
      </p:sp>
      <p:sp>
        <p:nvSpPr>
          <p:cNvPr id="6" name="テキスト ボックス 5"/>
          <p:cNvSpPr txBox="1"/>
          <p:nvPr/>
        </p:nvSpPr>
        <p:spPr>
          <a:xfrm>
            <a:off x="0" y="6280834"/>
            <a:ext cx="7323608" cy="646331"/>
          </a:xfrm>
          <a:prstGeom prst="rect">
            <a:avLst/>
          </a:prstGeom>
          <a:noFill/>
        </p:spPr>
        <p:txBody>
          <a:bodyPr wrap="none" rtlCol="0">
            <a:spAutoFit/>
          </a:bodyPr>
          <a:lstStyle/>
          <a:p>
            <a:r>
              <a:rPr lang="en-US" altLang="ja-JP" b="1" dirty="0" smtClean="0">
                <a:solidFill>
                  <a:srgbClr val="FF0000"/>
                </a:solidFill>
                <a:latin typeface="Times New Roman" pitchFamily="18" charset="0"/>
                <a:cs typeface="Times New Roman" pitchFamily="18" charset="0"/>
              </a:rPr>
              <a:t>Since we achieved 500kV DC gun technology,</a:t>
            </a:r>
          </a:p>
          <a:p>
            <a:r>
              <a:rPr lang="en-US" altLang="ja-JP" b="1" dirty="0">
                <a:solidFill>
                  <a:srgbClr val="FF0000"/>
                </a:solidFill>
                <a:latin typeface="Times New Roman" pitchFamily="18" charset="0"/>
                <a:cs typeface="Times New Roman" pitchFamily="18" charset="0"/>
              </a:rPr>
              <a:t>w</a:t>
            </a:r>
            <a:r>
              <a:rPr kumimoji="1" lang="en-US" altLang="ja-JP" b="1" dirty="0" smtClean="0">
                <a:solidFill>
                  <a:srgbClr val="FF0000"/>
                </a:solidFill>
                <a:latin typeface="Times New Roman" pitchFamily="18" charset="0"/>
                <a:cs typeface="Times New Roman" pitchFamily="18" charset="0"/>
              </a:rPr>
              <a:t>e are going to develop </a:t>
            </a:r>
            <a:r>
              <a:rPr kumimoji="1" lang="en-US" altLang="ja-JP" b="1" dirty="0" err="1" smtClean="0">
                <a:solidFill>
                  <a:srgbClr val="FF0000"/>
                </a:solidFill>
                <a:latin typeface="Times New Roman" pitchFamily="18" charset="0"/>
                <a:cs typeface="Times New Roman" pitchFamily="18" charset="0"/>
              </a:rPr>
              <a:t>cryo</a:t>
            </a:r>
            <a:r>
              <a:rPr kumimoji="1" lang="en-US" altLang="ja-JP" b="1" dirty="0" smtClean="0">
                <a:solidFill>
                  <a:srgbClr val="FF0000"/>
                </a:solidFill>
                <a:latin typeface="Times New Roman" pitchFamily="18" charset="0"/>
                <a:cs typeface="Times New Roman" pitchFamily="18" charset="0"/>
              </a:rPr>
              <a:t> photo-cathode RF gun</a:t>
            </a:r>
            <a:r>
              <a:rPr lang="ja-JP" altLang="en-US" b="1" dirty="0">
                <a:solidFill>
                  <a:srgbClr val="FF0000"/>
                </a:solidFill>
                <a:latin typeface="Times New Roman" pitchFamily="18" charset="0"/>
                <a:cs typeface="Times New Roman" pitchFamily="18" charset="0"/>
              </a:rPr>
              <a:t> </a:t>
            </a:r>
            <a:r>
              <a:rPr lang="en-US" altLang="ja-JP" b="1" dirty="0" smtClean="0">
                <a:solidFill>
                  <a:srgbClr val="FF0000"/>
                </a:solidFill>
                <a:latin typeface="Times New Roman" pitchFamily="18" charset="0"/>
                <a:cs typeface="Times New Roman" pitchFamily="18" charset="0"/>
              </a:rPr>
              <a:t>from 2013 hopefully</a:t>
            </a:r>
            <a:r>
              <a:rPr kumimoji="1" lang="en-US" altLang="ja-JP" b="1" dirty="0" smtClean="0">
                <a:solidFill>
                  <a:srgbClr val="FF0000"/>
                </a:solidFill>
                <a:latin typeface="Times New Roman" pitchFamily="18" charset="0"/>
                <a:cs typeface="Times New Roman" pitchFamily="18" charset="0"/>
              </a:rPr>
              <a:t>.</a:t>
            </a:r>
            <a:endParaRPr kumimoji="1" lang="ja-JP" altLang="en-US" b="1" dirty="0">
              <a:solidFill>
                <a:srgbClr val="FF0000"/>
              </a:solidFill>
              <a:latin typeface="Times New Roman" pitchFamily="18" charset="0"/>
              <a:cs typeface="Times New Roman" pitchFamily="18" charset="0"/>
            </a:endParaRPr>
          </a:p>
        </p:txBody>
      </p:sp>
    </p:spTree>
    <p:extLst>
      <p:ext uri="{BB962C8B-B14F-4D97-AF65-F5344CB8AC3E}">
        <p14:creationId xmlns:p14="http://schemas.microsoft.com/office/powerpoint/2010/main" val="22209276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 Box 2"/>
          <p:cNvSpPr>
            <a:spLocks noGrp="1" noChangeArrowheads="1"/>
          </p:cNvSpPr>
          <p:nvPr>
            <p:ph type="title"/>
          </p:nvPr>
        </p:nvSpPr>
        <p:spPr>
          <a:xfrm>
            <a:off x="-92075" y="176213"/>
            <a:ext cx="9144000" cy="458787"/>
          </a:xfrm>
          <a:noFill/>
        </p:spPr>
        <p:txBody>
          <a:bodyPr lIns="90488" tIns="44450" rIns="90488" bIns="44450">
            <a:spAutoFit/>
          </a:bodyPr>
          <a:lstStyle/>
          <a:p>
            <a:pPr eaLnBrk="1" hangingPunct="1"/>
            <a:r>
              <a:rPr lang="en-US" altLang="ja-JP" sz="2400" smtClean="0">
                <a:solidFill>
                  <a:srgbClr val="003399"/>
                </a:solidFill>
                <a:latin typeface="Arial" charset="0"/>
                <a:ea typeface="ＭＳ Ｐゴシック" charset="-128"/>
              </a:rPr>
              <a:t>Development of Brightness of Light Sources</a:t>
            </a:r>
          </a:p>
        </p:txBody>
      </p:sp>
      <p:graphicFrame>
        <p:nvGraphicFramePr>
          <p:cNvPr id="49155" name="Object 3"/>
          <p:cNvGraphicFramePr>
            <a:graphicFrameLocks noChangeAspect="1"/>
          </p:cNvGraphicFramePr>
          <p:nvPr/>
        </p:nvGraphicFramePr>
        <p:xfrm>
          <a:off x="1784350" y="644525"/>
          <a:ext cx="5345113" cy="5999163"/>
        </p:xfrm>
        <a:graphic>
          <a:graphicData uri="http://schemas.openxmlformats.org/presentationml/2006/ole">
            <mc:AlternateContent xmlns:mc="http://schemas.openxmlformats.org/markup-compatibility/2006">
              <mc:Choice xmlns:v="urn:schemas-microsoft-com:vml" Requires="v">
                <p:oleObj spid="_x0000_s40966" name="Graph" r:id="rId3" imgW="3341218" imgH="3748430" progId="">
                  <p:embed/>
                </p:oleObj>
              </mc:Choice>
              <mc:Fallback>
                <p:oleObj name="Graph" r:id="rId3" imgW="3341218" imgH="3748430" progId="">
                  <p:embed/>
                  <p:pic>
                    <p:nvPicPr>
                      <p:cNvPr id="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84350" y="644525"/>
                        <a:ext cx="5345113" cy="5999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9156" name="Rectangle 4"/>
          <p:cNvSpPr>
            <a:spLocks noChangeArrowheads="1"/>
          </p:cNvSpPr>
          <p:nvPr/>
        </p:nvSpPr>
        <p:spPr bwMode="auto">
          <a:xfrm>
            <a:off x="2203450" y="1222375"/>
            <a:ext cx="217488" cy="1693863"/>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eaLnBrk="0" fontAlgn="base" hangingPunct="0">
              <a:spcBef>
                <a:spcPct val="0"/>
              </a:spcBef>
              <a:spcAft>
                <a:spcPct val="0"/>
              </a:spcAft>
            </a:pPr>
            <a:endParaRPr kumimoji="0" lang="ja-JP" altLang="ja-JP" sz="2400" smtClean="0">
              <a:solidFill>
                <a:srgbClr val="FFFFFF"/>
              </a:solidFill>
              <a:latin typeface="Arial" charset="0"/>
              <a:ea typeface="ＭＳ Ｐゴシック" charset="-128"/>
            </a:endParaRPr>
          </a:p>
        </p:txBody>
      </p:sp>
      <p:sp>
        <p:nvSpPr>
          <p:cNvPr id="49157" name="左矢印 1"/>
          <p:cNvSpPr>
            <a:spLocks noChangeArrowheads="1"/>
          </p:cNvSpPr>
          <p:nvPr/>
        </p:nvSpPr>
        <p:spPr bwMode="auto">
          <a:xfrm>
            <a:off x="2852738" y="4437063"/>
            <a:ext cx="287337" cy="144462"/>
          </a:xfrm>
          <a:prstGeom prst="leftArrow">
            <a:avLst>
              <a:gd name="adj1" fmla="val 50000"/>
              <a:gd name="adj2" fmla="val 49725"/>
            </a:avLst>
          </a:prstGeom>
          <a:solidFill>
            <a:schemeClr val="accent1"/>
          </a:solidFill>
          <a:ln w="9525" algn="ctr">
            <a:solidFill>
              <a:schemeClr val="tx1"/>
            </a:solidFill>
            <a:round/>
            <a:headEnd/>
            <a:tailEnd/>
          </a:ln>
        </p:spPr>
        <p:txBody>
          <a:bodyPr/>
          <a:lstStyle/>
          <a:p>
            <a:pPr eaLnBrk="0" fontAlgn="base" hangingPunct="0">
              <a:spcBef>
                <a:spcPct val="0"/>
              </a:spcBef>
              <a:spcAft>
                <a:spcPct val="0"/>
              </a:spcAft>
            </a:pPr>
            <a:endParaRPr kumimoji="0" lang="ja-JP" altLang="en-US" sz="2400" smtClean="0">
              <a:solidFill>
                <a:srgbClr val="000000"/>
              </a:solidFill>
              <a:latin typeface="Arial" charset="0"/>
              <a:ea typeface="ＭＳ Ｐゴシック" charset="-128"/>
            </a:endParaRPr>
          </a:p>
        </p:txBody>
      </p:sp>
      <p:sp>
        <p:nvSpPr>
          <p:cNvPr id="49158" name="左矢印 5"/>
          <p:cNvSpPr>
            <a:spLocks noChangeArrowheads="1"/>
          </p:cNvSpPr>
          <p:nvPr/>
        </p:nvSpPr>
        <p:spPr bwMode="auto">
          <a:xfrm>
            <a:off x="2852738" y="3716338"/>
            <a:ext cx="287337" cy="144462"/>
          </a:xfrm>
          <a:prstGeom prst="leftArrow">
            <a:avLst>
              <a:gd name="adj1" fmla="val 50000"/>
              <a:gd name="adj2" fmla="val 49725"/>
            </a:avLst>
          </a:prstGeom>
          <a:solidFill>
            <a:schemeClr val="accent1"/>
          </a:solidFill>
          <a:ln w="9525" algn="ctr">
            <a:solidFill>
              <a:schemeClr val="tx1"/>
            </a:solidFill>
            <a:round/>
            <a:headEnd/>
            <a:tailEnd/>
          </a:ln>
        </p:spPr>
        <p:txBody>
          <a:bodyPr/>
          <a:lstStyle/>
          <a:p>
            <a:pPr eaLnBrk="0" fontAlgn="base" hangingPunct="0">
              <a:spcBef>
                <a:spcPct val="0"/>
              </a:spcBef>
              <a:spcAft>
                <a:spcPct val="0"/>
              </a:spcAft>
            </a:pPr>
            <a:endParaRPr kumimoji="0" lang="ja-JP" altLang="en-US" sz="2400" smtClean="0">
              <a:solidFill>
                <a:srgbClr val="000000"/>
              </a:solidFill>
              <a:latin typeface="Arial" charset="0"/>
              <a:ea typeface="ＭＳ Ｐゴシック" charset="-128"/>
            </a:endParaRPr>
          </a:p>
        </p:txBody>
      </p:sp>
      <p:sp>
        <p:nvSpPr>
          <p:cNvPr id="49159" name="左矢印 6"/>
          <p:cNvSpPr>
            <a:spLocks noChangeArrowheads="1"/>
          </p:cNvSpPr>
          <p:nvPr/>
        </p:nvSpPr>
        <p:spPr bwMode="auto">
          <a:xfrm>
            <a:off x="2852738" y="3068638"/>
            <a:ext cx="287337" cy="144462"/>
          </a:xfrm>
          <a:prstGeom prst="leftArrow">
            <a:avLst>
              <a:gd name="adj1" fmla="val 50000"/>
              <a:gd name="adj2" fmla="val 49725"/>
            </a:avLst>
          </a:prstGeom>
          <a:solidFill>
            <a:schemeClr val="accent1"/>
          </a:solidFill>
          <a:ln w="9525" algn="ctr">
            <a:solidFill>
              <a:schemeClr val="tx1"/>
            </a:solidFill>
            <a:round/>
            <a:headEnd/>
            <a:tailEnd/>
          </a:ln>
        </p:spPr>
        <p:txBody>
          <a:bodyPr/>
          <a:lstStyle/>
          <a:p>
            <a:pPr eaLnBrk="0" fontAlgn="base" hangingPunct="0">
              <a:spcBef>
                <a:spcPct val="0"/>
              </a:spcBef>
              <a:spcAft>
                <a:spcPct val="0"/>
              </a:spcAft>
            </a:pPr>
            <a:endParaRPr kumimoji="0" lang="ja-JP" altLang="en-US" sz="2400" smtClean="0">
              <a:solidFill>
                <a:srgbClr val="000000"/>
              </a:solidFill>
              <a:latin typeface="Arial" charset="0"/>
              <a:ea typeface="ＭＳ Ｐゴシック" charset="-128"/>
            </a:endParaRPr>
          </a:p>
        </p:txBody>
      </p:sp>
      <p:sp>
        <p:nvSpPr>
          <p:cNvPr id="49160" name="左矢印 7"/>
          <p:cNvSpPr>
            <a:spLocks noChangeArrowheads="1"/>
          </p:cNvSpPr>
          <p:nvPr/>
        </p:nvSpPr>
        <p:spPr bwMode="auto">
          <a:xfrm>
            <a:off x="2863850" y="1874838"/>
            <a:ext cx="287338" cy="142875"/>
          </a:xfrm>
          <a:prstGeom prst="leftArrow">
            <a:avLst>
              <a:gd name="adj1" fmla="val 50000"/>
              <a:gd name="adj2" fmla="val 50278"/>
            </a:avLst>
          </a:prstGeom>
          <a:solidFill>
            <a:schemeClr val="accent1"/>
          </a:solidFill>
          <a:ln w="9525" algn="ctr">
            <a:solidFill>
              <a:schemeClr val="tx1"/>
            </a:solidFill>
            <a:round/>
            <a:headEnd/>
            <a:tailEnd/>
          </a:ln>
        </p:spPr>
        <p:txBody>
          <a:bodyPr/>
          <a:lstStyle/>
          <a:p>
            <a:pPr eaLnBrk="0" fontAlgn="base" hangingPunct="0">
              <a:spcBef>
                <a:spcPct val="0"/>
              </a:spcBef>
              <a:spcAft>
                <a:spcPct val="0"/>
              </a:spcAft>
            </a:pPr>
            <a:endParaRPr kumimoji="0" lang="ja-JP" altLang="en-US" sz="2400" smtClean="0">
              <a:solidFill>
                <a:srgbClr val="000000"/>
              </a:solidFill>
              <a:latin typeface="Arial" charset="0"/>
              <a:ea typeface="ＭＳ Ｐゴシック" charset="-128"/>
            </a:endParaRPr>
          </a:p>
        </p:txBody>
      </p:sp>
    </p:spTree>
    <p:extLst>
      <p:ext uri="{BB962C8B-B14F-4D97-AF65-F5344CB8AC3E}">
        <p14:creationId xmlns:p14="http://schemas.microsoft.com/office/powerpoint/2010/main" val="65676440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
          <p:cNvSpPr txBox="1">
            <a:spLocks/>
          </p:cNvSpPr>
          <p:nvPr/>
        </p:nvSpPr>
        <p:spPr>
          <a:xfrm>
            <a:off x="3616325" y="5175250"/>
            <a:ext cx="2505075" cy="836613"/>
          </a:xfrm>
          <a:prstGeom prst="rect">
            <a:avLst/>
          </a:prstGeom>
        </p:spPr>
        <p:txBody>
          <a:bodyPr>
            <a:normAutofit fontScale="90000"/>
          </a:bodyPr>
          <a:lstStyle/>
          <a:p>
            <a:pPr>
              <a:spcBef>
                <a:spcPct val="0"/>
              </a:spcBef>
              <a:defRPr/>
            </a:pPr>
            <a:r>
              <a:rPr lang="en-US" altLang="ja-JP" b="1" dirty="0">
                <a:solidFill>
                  <a:srgbClr val="2E2E48"/>
                </a:solidFill>
                <a:cs typeface="Times New Roman" pitchFamily="18" charset="0"/>
              </a:rPr>
              <a:t>3.6 cell RF-Gun</a:t>
            </a:r>
          </a:p>
          <a:p>
            <a:pPr>
              <a:spcBef>
                <a:spcPct val="0"/>
              </a:spcBef>
              <a:defRPr/>
            </a:pPr>
            <a:r>
              <a:rPr lang="en-US" altLang="ja-JP" b="1" dirty="0">
                <a:solidFill>
                  <a:srgbClr val="2E2E48"/>
                </a:solidFill>
                <a:cs typeface="Times New Roman" pitchFamily="18" charset="0"/>
              </a:rPr>
              <a:t>Start of beam acceleration test from 1/11,2012.</a:t>
            </a:r>
            <a:endParaRPr lang="ja-JP" altLang="en-US" b="1" dirty="0">
              <a:solidFill>
                <a:srgbClr val="2E2E48"/>
              </a:solidFill>
              <a:cs typeface="Times New Roman" pitchFamily="18" charset="0"/>
            </a:endParaRPr>
          </a:p>
        </p:txBody>
      </p:sp>
      <p:pic>
        <p:nvPicPr>
          <p:cNvPr id="3078" name="図 11"/>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11525" y="2798763"/>
            <a:ext cx="2914650" cy="218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9" name="テキスト ボックス 15"/>
          <p:cNvSpPr txBox="1">
            <a:spLocks noChangeArrowheads="1"/>
          </p:cNvSpPr>
          <p:nvPr/>
        </p:nvSpPr>
        <p:spPr bwMode="auto">
          <a:xfrm>
            <a:off x="0" y="5991225"/>
            <a:ext cx="687546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fontAlgn="base" hangingPunct="1">
              <a:spcBef>
                <a:spcPct val="0"/>
              </a:spcBef>
              <a:spcAft>
                <a:spcPct val="0"/>
              </a:spcAft>
            </a:pPr>
            <a:r>
              <a:rPr lang="en-US" altLang="ja-JP" sz="2400" b="1" smtClean="0">
                <a:solidFill>
                  <a:srgbClr val="2E2E48"/>
                </a:solidFill>
                <a:ea typeface="Osaka" charset="-128"/>
                <a:cs typeface="Times New Roman" pitchFamily="18" charset="0"/>
              </a:rPr>
              <a:t>11MeV beam at 120MV/m, from 100bunches/pulse</a:t>
            </a:r>
          </a:p>
          <a:p>
            <a:pPr eaLnBrk="1" fontAlgn="base" hangingPunct="1">
              <a:spcBef>
                <a:spcPct val="0"/>
              </a:spcBef>
              <a:spcAft>
                <a:spcPct val="0"/>
              </a:spcAft>
            </a:pPr>
            <a:r>
              <a:rPr lang="en-US" altLang="ja-JP" sz="2400" b="1" smtClean="0">
                <a:solidFill>
                  <a:srgbClr val="2E2E48"/>
                </a:solidFill>
                <a:ea typeface="Osaka" charset="-128"/>
                <a:cs typeface="Times New Roman" pitchFamily="18" charset="0"/>
              </a:rPr>
              <a:t>to 1000bunches/pulse beam generation</a:t>
            </a:r>
            <a:endParaRPr lang="ja-JP" altLang="en-US" sz="2400" b="1" smtClean="0">
              <a:solidFill>
                <a:srgbClr val="2E2E48"/>
              </a:solidFill>
              <a:ea typeface="Osaka" charset="-128"/>
              <a:cs typeface="Times New Roman" pitchFamily="18" charset="0"/>
            </a:endParaRPr>
          </a:p>
        </p:txBody>
      </p:sp>
      <p:graphicFrame>
        <p:nvGraphicFramePr>
          <p:cNvPr id="3074" name="オブジェクト 4"/>
          <p:cNvGraphicFramePr>
            <a:graphicFrameLocks noChangeAspect="1"/>
          </p:cNvGraphicFramePr>
          <p:nvPr/>
        </p:nvGraphicFramePr>
        <p:xfrm>
          <a:off x="1588" y="3009900"/>
          <a:ext cx="3163887" cy="2801938"/>
        </p:xfrm>
        <a:graphic>
          <a:graphicData uri="http://schemas.openxmlformats.org/presentationml/2006/ole">
            <mc:AlternateContent xmlns:mc="http://schemas.openxmlformats.org/markup-compatibility/2006">
              <mc:Choice xmlns:v="urn:schemas-microsoft-com:vml" Requires="v">
                <p:oleObj spid="_x0000_s39998" name="KGPlot" r:id="rId4" imgW="6534912" imgH="5786628" progId="KGraph_Plot">
                  <p:embed/>
                </p:oleObj>
              </mc:Choice>
              <mc:Fallback>
                <p:oleObj name="KGPlot" r:id="rId4" imgW="6534912" imgH="5786628" progId="KGraph_Plot">
                  <p:embed/>
                  <p:pic>
                    <p:nvPicPr>
                      <p:cNvPr id="0" name="Picture 5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3009900"/>
                        <a:ext cx="3163887" cy="28019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75" name="オブジェクト 5"/>
          <p:cNvGraphicFramePr>
            <a:graphicFrameLocks noChangeAspect="1"/>
          </p:cNvGraphicFramePr>
          <p:nvPr/>
        </p:nvGraphicFramePr>
        <p:xfrm>
          <a:off x="5940425" y="33338"/>
          <a:ext cx="3203575" cy="2963862"/>
        </p:xfrm>
        <a:graphic>
          <a:graphicData uri="http://schemas.openxmlformats.org/presentationml/2006/ole">
            <mc:AlternateContent xmlns:mc="http://schemas.openxmlformats.org/markup-compatibility/2006">
              <mc:Choice xmlns:v="urn:schemas-microsoft-com:vml" Requires="v">
                <p:oleObj spid="_x0000_s39999" name="KGPlot" r:id="rId6" imgW="5947416" imgH="5503192" progId="KGraph_Plot">
                  <p:embed/>
                </p:oleObj>
              </mc:Choice>
              <mc:Fallback>
                <p:oleObj name="KGPlot" r:id="rId6" imgW="5947416" imgH="5503192" progId="KGraph_Plot">
                  <p:embed/>
                  <p:pic>
                    <p:nvPicPr>
                      <p:cNvPr id="0" name="Picture 6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40425" y="33338"/>
                        <a:ext cx="3203575" cy="29638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80" name="テキスト ボックス 6"/>
          <p:cNvSpPr txBox="1">
            <a:spLocks noChangeArrowheads="1"/>
          </p:cNvSpPr>
          <p:nvPr/>
        </p:nvSpPr>
        <p:spPr bwMode="auto">
          <a:xfrm>
            <a:off x="6892925" y="2820988"/>
            <a:ext cx="20129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fontAlgn="base" hangingPunct="1">
              <a:spcBef>
                <a:spcPct val="0"/>
              </a:spcBef>
              <a:spcAft>
                <a:spcPct val="0"/>
              </a:spcAft>
            </a:pPr>
            <a:r>
              <a:rPr lang="en-US" altLang="ja-JP" b="1" smtClean="0">
                <a:solidFill>
                  <a:srgbClr val="2E2E48"/>
                </a:solidFill>
                <a:latin typeface="Times" charset="0"/>
                <a:ea typeface="Osaka" charset="-128"/>
              </a:rPr>
              <a:t>9.6MeV beam in</a:t>
            </a:r>
          </a:p>
          <a:p>
            <a:pPr eaLnBrk="1" fontAlgn="base" hangingPunct="1">
              <a:spcBef>
                <a:spcPct val="0"/>
              </a:spcBef>
              <a:spcAft>
                <a:spcPct val="0"/>
              </a:spcAft>
            </a:pPr>
            <a:r>
              <a:rPr lang="en-US" altLang="ja-JP" b="1" smtClean="0">
                <a:solidFill>
                  <a:srgbClr val="2E2E48"/>
                </a:solidFill>
                <a:latin typeface="Times" charset="0"/>
                <a:ea typeface="Osaka" charset="-128"/>
              </a:rPr>
              <a:t>a week RF aging</a:t>
            </a:r>
          </a:p>
          <a:p>
            <a:pPr eaLnBrk="1" fontAlgn="base" hangingPunct="1">
              <a:spcBef>
                <a:spcPct val="0"/>
              </a:spcBef>
              <a:spcAft>
                <a:spcPct val="0"/>
              </a:spcAft>
            </a:pPr>
            <a:r>
              <a:rPr lang="en-US" altLang="ja-JP" b="1" smtClean="0">
                <a:solidFill>
                  <a:srgbClr val="2E2E48"/>
                </a:solidFill>
                <a:latin typeface="Times" charset="0"/>
                <a:ea typeface="Osaka" charset="-128"/>
              </a:rPr>
              <a:t>with ~20.3MW RF</a:t>
            </a:r>
          </a:p>
          <a:p>
            <a:pPr eaLnBrk="1" fontAlgn="base" hangingPunct="1">
              <a:spcBef>
                <a:spcPct val="0"/>
              </a:spcBef>
              <a:spcAft>
                <a:spcPct val="0"/>
              </a:spcAft>
            </a:pPr>
            <a:r>
              <a:rPr lang="en-US" altLang="ja-JP" b="1" smtClean="0">
                <a:solidFill>
                  <a:srgbClr val="2E2E48"/>
                </a:solidFill>
                <a:latin typeface="Times" charset="0"/>
                <a:ea typeface="Osaka" charset="-128"/>
              </a:rPr>
              <a:t>input power</a:t>
            </a:r>
            <a:endParaRPr lang="ja-JP" altLang="en-US" b="1" smtClean="0">
              <a:solidFill>
                <a:srgbClr val="2E2E48"/>
              </a:solidFill>
              <a:latin typeface="Times" charset="0"/>
              <a:ea typeface="Osaka" charset="-128"/>
            </a:endParaRPr>
          </a:p>
        </p:txBody>
      </p:sp>
      <p:graphicFrame>
        <p:nvGraphicFramePr>
          <p:cNvPr id="3076" name="オブジェクト 11"/>
          <p:cNvGraphicFramePr>
            <a:graphicFrameLocks noChangeAspect="1"/>
          </p:cNvGraphicFramePr>
          <p:nvPr/>
        </p:nvGraphicFramePr>
        <p:xfrm>
          <a:off x="6516688" y="4495800"/>
          <a:ext cx="2608262" cy="2346325"/>
        </p:xfrm>
        <a:graphic>
          <a:graphicData uri="http://schemas.openxmlformats.org/presentationml/2006/ole">
            <mc:AlternateContent xmlns:mc="http://schemas.openxmlformats.org/markup-compatibility/2006">
              <mc:Choice xmlns:v="urn:schemas-microsoft-com:vml" Requires="v">
                <p:oleObj spid="_x0000_s40000" name="KGPlot" r:id="rId8" imgW="5816600" imgH="5232400" progId="KGraph_Plot">
                  <p:embed/>
                </p:oleObj>
              </mc:Choice>
              <mc:Fallback>
                <p:oleObj name="KGPlot" r:id="rId8" imgW="5816600" imgH="5232400" progId="KGraph_Plot">
                  <p:embed/>
                  <p:pic>
                    <p:nvPicPr>
                      <p:cNvPr id="0" name="Picture 6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516688" y="4495800"/>
                        <a:ext cx="2608262" cy="23463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81" name="テキスト ボックス 12"/>
          <p:cNvSpPr txBox="1">
            <a:spLocks noChangeArrowheads="1"/>
          </p:cNvSpPr>
          <p:nvPr/>
        </p:nvSpPr>
        <p:spPr bwMode="auto">
          <a:xfrm>
            <a:off x="6269038" y="4040188"/>
            <a:ext cx="28749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fontAlgn="base" hangingPunct="1">
              <a:spcBef>
                <a:spcPct val="0"/>
              </a:spcBef>
              <a:spcAft>
                <a:spcPct val="0"/>
              </a:spcAft>
            </a:pPr>
            <a:r>
              <a:rPr lang="en-US" altLang="ja-JP" b="1" smtClean="0">
                <a:solidFill>
                  <a:srgbClr val="2E2E48"/>
                </a:solidFill>
                <a:ea typeface="Osaka" charset="-128"/>
                <a:cs typeface="Times New Roman" pitchFamily="18" charset="0"/>
              </a:rPr>
              <a:t>PARMELA SIMULATION</a:t>
            </a:r>
            <a:endParaRPr lang="ja-JP" altLang="en-US" b="1" smtClean="0">
              <a:solidFill>
                <a:srgbClr val="2E2E48"/>
              </a:solidFill>
              <a:ea typeface="Osaka" charset="-128"/>
              <a:cs typeface="Times New Roman" pitchFamily="18" charset="0"/>
            </a:endParaRPr>
          </a:p>
        </p:txBody>
      </p:sp>
      <p:pic>
        <p:nvPicPr>
          <p:cNvPr id="3082" name="Picture 2"/>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9850" y="138113"/>
            <a:ext cx="2811463" cy="2474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3" name="テキスト ボックス 2"/>
          <p:cNvSpPr txBox="1">
            <a:spLocks noChangeArrowheads="1"/>
          </p:cNvSpPr>
          <p:nvPr/>
        </p:nvSpPr>
        <p:spPr bwMode="auto">
          <a:xfrm>
            <a:off x="871538" y="1498600"/>
            <a:ext cx="19748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fontAlgn="base" hangingPunct="1">
              <a:spcBef>
                <a:spcPct val="0"/>
              </a:spcBef>
              <a:spcAft>
                <a:spcPct val="0"/>
              </a:spcAft>
            </a:pPr>
            <a:r>
              <a:rPr lang="en-US" altLang="ja-JP" sz="2400" smtClean="0">
                <a:solidFill>
                  <a:srgbClr val="2E2E48"/>
                </a:solidFill>
                <a:latin typeface="Times" charset="0"/>
                <a:ea typeface="Osaka" charset="-128"/>
              </a:rPr>
              <a:t>Two years ago</a:t>
            </a:r>
            <a:endParaRPr lang="ja-JP" altLang="en-US" sz="2400" smtClean="0">
              <a:solidFill>
                <a:srgbClr val="2E2E48"/>
              </a:solidFill>
              <a:latin typeface="Times" charset="0"/>
              <a:ea typeface="Osaka" charset="-128"/>
            </a:endParaRPr>
          </a:p>
        </p:txBody>
      </p:sp>
      <p:sp>
        <p:nvSpPr>
          <p:cNvPr id="3084" name="テキスト ボックス 3"/>
          <p:cNvSpPr txBox="1">
            <a:spLocks noChangeArrowheads="1"/>
          </p:cNvSpPr>
          <p:nvPr/>
        </p:nvSpPr>
        <p:spPr bwMode="auto">
          <a:xfrm>
            <a:off x="7337425" y="1281113"/>
            <a:ext cx="15504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fontAlgn="base" hangingPunct="1">
              <a:spcBef>
                <a:spcPct val="0"/>
              </a:spcBef>
              <a:spcAft>
                <a:spcPct val="0"/>
              </a:spcAft>
            </a:pPr>
            <a:r>
              <a:rPr lang="en-US" altLang="ja-JP" sz="2400" dirty="0" smtClean="0">
                <a:solidFill>
                  <a:srgbClr val="2E2E48"/>
                </a:solidFill>
                <a:latin typeface="Times" charset="0"/>
                <a:ea typeface="Osaka" charset="-128"/>
              </a:rPr>
              <a:t>In last year</a:t>
            </a:r>
            <a:endParaRPr lang="ja-JP" altLang="en-US" sz="2400" dirty="0" smtClean="0">
              <a:solidFill>
                <a:srgbClr val="2E2E48"/>
              </a:solidFill>
              <a:latin typeface="Times" charset="0"/>
              <a:ea typeface="Osaka" charset="-128"/>
            </a:endParaRPr>
          </a:p>
        </p:txBody>
      </p:sp>
      <p:pic>
        <p:nvPicPr>
          <p:cNvPr id="3085" name="Picture 2"/>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947988" y="17463"/>
            <a:ext cx="3278187" cy="271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6" name="テキスト ボックス 3"/>
          <p:cNvSpPr txBox="1">
            <a:spLocks noChangeArrowheads="1"/>
          </p:cNvSpPr>
          <p:nvPr/>
        </p:nvSpPr>
        <p:spPr bwMode="auto">
          <a:xfrm>
            <a:off x="2992438" y="-53975"/>
            <a:ext cx="3059112" cy="83185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fontAlgn="base" hangingPunct="1">
              <a:spcBef>
                <a:spcPct val="0"/>
              </a:spcBef>
              <a:spcAft>
                <a:spcPct val="0"/>
              </a:spcAft>
            </a:pPr>
            <a:r>
              <a:rPr lang="en-US" altLang="ja-JP" sz="2400" b="1" smtClean="0">
                <a:solidFill>
                  <a:srgbClr val="2E2E48"/>
                </a:solidFill>
                <a:ea typeface="Osaka" charset="-128"/>
                <a:cs typeface="Times New Roman" pitchFamily="18" charset="0"/>
              </a:rPr>
              <a:t>3.6 cell RF Gun Installation</a:t>
            </a:r>
            <a:endParaRPr lang="ja-JP" altLang="en-US" sz="2400" b="1" smtClean="0">
              <a:solidFill>
                <a:srgbClr val="2E2E48"/>
              </a:solidFill>
              <a:ea typeface="Osaka" charset="-128"/>
              <a:cs typeface="Times New Roman" pitchFamily="18" charset="0"/>
            </a:endParaRPr>
          </a:p>
        </p:txBody>
      </p:sp>
    </p:spTree>
    <p:extLst>
      <p:ext uri="{BB962C8B-B14F-4D97-AF65-F5344CB8AC3E}">
        <p14:creationId xmlns:p14="http://schemas.microsoft.com/office/powerpoint/2010/main" val="37779436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スライド番号プレースホルダ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fld id="{9BC0C8A9-ACDA-46A2-9045-403592B60B06}" type="slidenum">
              <a:rPr kumimoji="0" lang="en-US" altLang="ja-JP" smtClean="0">
                <a:solidFill>
                  <a:srgbClr val="2E2E48"/>
                </a:solidFill>
              </a:rPr>
              <a:pPr eaLnBrk="1" hangingPunct="1"/>
              <a:t>41</a:t>
            </a:fld>
            <a:endParaRPr kumimoji="0" lang="en-US" altLang="ja-JP" smtClean="0">
              <a:solidFill>
                <a:srgbClr val="2E2E48"/>
              </a:solidFill>
            </a:endParaRPr>
          </a:p>
        </p:txBody>
      </p:sp>
      <p:sp>
        <p:nvSpPr>
          <p:cNvPr id="113667" name="スライド番号プレースホルダ 1"/>
          <p:cNvSpPr txBox="1">
            <a:spLocks/>
          </p:cNvSpPr>
          <p:nvPr/>
        </p:nvSpPr>
        <p:spPr bwMode="auto">
          <a:xfrm>
            <a:off x="6781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algn="r" eaLnBrk="1" fontAlgn="base" hangingPunct="1">
              <a:spcBef>
                <a:spcPct val="0"/>
              </a:spcBef>
              <a:spcAft>
                <a:spcPct val="0"/>
              </a:spcAft>
            </a:pPr>
            <a:fld id="{BBC17766-04A3-428A-B30D-22304E3D6006}" type="slidenum">
              <a:rPr kumimoji="0" lang="en-US" altLang="ja-JP" sz="1400" smtClean="0">
                <a:solidFill>
                  <a:srgbClr val="2E2E48"/>
                </a:solidFill>
              </a:rPr>
              <a:pPr algn="r" eaLnBrk="1" fontAlgn="base" hangingPunct="1">
                <a:spcBef>
                  <a:spcPct val="0"/>
                </a:spcBef>
                <a:spcAft>
                  <a:spcPct val="0"/>
                </a:spcAft>
              </a:pPr>
              <a:t>41</a:t>
            </a:fld>
            <a:endParaRPr kumimoji="0" lang="en-US" altLang="ja-JP" sz="1400" smtClean="0">
              <a:solidFill>
                <a:srgbClr val="2E2E48"/>
              </a:solidFill>
            </a:endParaRPr>
          </a:p>
        </p:txBody>
      </p:sp>
      <p:pic>
        <p:nvPicPr>
          <p:cNvPr id="113668" name="Picture 2" descr="9cell-cavit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0063" y="571500"/>
            <a:ext cx="8172450" cy="242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3670" name="テキスト ボックス 4"/>
          <p:cNvSpPr txBox="1">
            <a:spLocks noChangeArrowheads="1"/>
          </p:cNvSpPr>
          <p:nvPr/>
        </p:nvSpPr>
        <p:spPr bwMode="auto">
          <a:xfrm>
            <a:off x="357188" y="0"/>
            <a:ext cx="83661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fontAlgn="base" hangingPunct="1">
              <a:spcBef>
                <a:spcPct val="0"/>
              </a:spcBef>
              <a:spcAft>
                <a:spcPct val="0"/>
              </a:spcAft>
            </a:pPr>
            <a:r>
              <a:rPr lang="en-US" altLang="ja-JP" sz="2400" b="1" smtClean="0">
                <a:solidFill>
                  <a:srgbClr val="2E2E48"/>
                </a:solidFill>
              </a:rPr>
              <a:t>Manufactured and Tested four 9-cell super conducting cavities</a:t>
            </a:r>
            <a:endParaRPr lang="ja-JP" altLang="en-US" sz="2400" b="1" smtClean="0">
              <a:solidFill>
                <a:srgbClr val="2E2E48"/>
              </a:solidFill>
            </a:endParaRPr>
          </a:p>
        </p:txBody>
      </p:sp>
      <p:sp>
        <p:nvSpPr>
          <p:cNvPr id="113671" name="テキスト ボックス 6"/>
          <p:cNvSpPr txBox="1">
            <a:spLocks noChangeArrowheads="1"/>
          </p:cNvSpPr>
          <p:nvPr/>
        </p:nvSpPr>
        <p:spPr bwMode="auto">
          <a:xfrm>
            <a:off x="21974" y="3027363"/>
            <a:ext cx="495924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fontAlgn="base" hangingPunct="1">
              <a:spcBef>
                <a:spcPct val="0"/>
              </a:spcBef>
              <a:spcAft>
                <a:spcPct val="0"/>
              </a:spcAft>
            </a:pPr>
            <a:r>
              <a:rPr lang="en-US" altLang="ja-JP" sz="2400" dirty="0" smtClean="0">
                <a:solidFill>
                  <a:srgbClr val="2E2E48"/>
                </a:solidFill>
              </a:rPr>
              <a:t>Recently, we operated the 9-cell cavity</a:t>
            </a:r>
          </a:p>
          <a:p>
            <a:pPr eaLnBrk="1" fontAlgn="base" hangingPunct="1">
              <a:spcBef>
                <a:spcPct val="0"/>
              </a:spcBef>
              <a:spcAft>
                <a:spcPct val="0"/>
              </a:spcAft>
            </a:pPr>
            <a:r>
              <a:rPr lang="en-US" altLang="ja-JP" sz="2400" dirty="0" smtClean="0">
                <a:solidFill>
                  <a:srgbClr val="2E2E48"/>
                </a:solidFill>
              </a:rPr>
              <a:t> with </a:t>
            </a:r>
            <a:r>
              <a:rPr lang="en-US" altLang="ja-JP" sz="2400" b="1" dirty="0" smtClean="0">
                <a:solidFill>
                  <a:srgbClr val="2E2E48"/>
                </a:solidFill>
              </a:rPr>
              <a:t>38MV/m</a:t>
            </a:r>
            <a:r>
              <a:rPr lang="en-US" altLang="ja-JP" sz="2400" dirty="0" smtClean="0">
                <a:solidFill>
                  <a:srgbClr val="2E2E48"/>
                </a:solidFill>
              </a:rPr>
              <a:t>.</a:t>
            </a:r>
            <a:endParaRPr lang="ja-JP" altLang="en-US" sz="2400" dirty="0" smtClean="0">
              <a:solidFill>
                <a:srgbClr val="2E2E48"/>
              </a:solidFill>
            </a:endParaRPr>
          </a:p>
        </p:txBody>
      </p:sp>
      <p:pic>
        <p:nvPicPr>
          <p:cNvPr id="113672" name="図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14900" y="3027363"/>
            <a:ext cx="4251325" cy="330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descr="説明: C:\Users\furuya\Documents\文書2012\2011 Annual Report\9cell QE curve.bmp"/>
          <p:cNvPicPr>
            <a:picLocks noChangeAspect="1"/>
          </p:cNvPicPr>
          <p:nvPr/>
        </p:nvPicPr>
        <p:blipFill>
          <a:blip r:embed="rId4" cstate="print"/>
          <a:srcRect/>
          <a:stretch>
            <a:fillRect/>
          </a:stretch>
        </p:blipFill>
        <p:spPr bwMode="auto">
          <a:xfrm>
            <a:off x="21974" y="3858360"/>
            <a:ext cx="4892926" cy="2516139"/>
          </a:xfrm>
          <a:prstGeom prst="rect">
            <a:avLst/>
          </a:prstGeom>
          <a:noFill/>
          <a:ln w="9525">
            <a:noFill/>
            <a:miter lim="800000"/>
            <a:headEnd/>
            <a:tailEnd/>
          </a:ln>
        </p:spPr>
      </p:pic>
      <p:sp>
        <p:nvSpPr>
          <p:cNvPr id="2" name="テキスト ボックス 1"/>
          <p:cNvSpPr txBox="1"/>
          <p:nvPr/>
        </p:nvSpPr>
        <p:spPr>
          <a:xfrm>
            <a:off x="1043608" y="6378128"/>
            <a:ext cx="1584729" cy="369332"/>
          </a:xfrm>
          <a:prstGeom prst="rect">
            <a:avLst/>
          </a:prstGeom>
          <a:noFill/>
        </p:spPr>
        <p:txBody>
          <a:bodyPr wrap="none" rtlCol="0">
            <a:spAutoFit/>
          </a:bodyPr>
          <a:lstStyle/>
          <a:p>
            <a:r>
              <a:rPr kumimoji="1" lang="en-US" altLang="ja-JP" b="1" dirty="0" smtClean="0"/>
              <a:t>CW operation</a:t>
            </a:r>
            <a:endParaRPr kumimoji="1" lang="ja-JP" altLang="en-US" b="1" dirty="0"/>
          </a:p>
        </p:txBody>
      </p:sp>
      <p:sp>
        <p:nvSpPr>
          <p:cNvPr id="13" name="テキスト ボックス 12"/>
          <p:cNvSpPr txBox="1"/>
          <p:nvPr/>
        </p:nvSpPr>
        <p:spPr>
          <a:xfrm>
            <a:off x="5652120" y="6398881"/>
            <a:ext cx="1762021" cy="369332"/>
          </a:xfrm>
          <a:prstGeom prst="rect">
            <a:avLst/>
          </a:prstGeom>
          <a:noFill/>
        </p:spPr>
        <p:txBody>
          <a:bodyPr wrap="none" rtlCol="0">
            <a:spAutoFit/>
          </a:bodyPr>
          <a:lstStyle/>
          <a:p>
            <a:r>
              <a:rPr lang="en-US" altLang="ja-JP" b="1" dirty="0" smtClean="0"/>
              <a:t>Pulse </a:t>
            </a:r>
            <a:r>
              <a:rPr kumimoji="1" lang="en-US" altLang="ja-JP" b="1" dirty="0" smtClean="0"/>
              <a:t>operation</a:t>
            </a:r>
            <a:endParaRPr kumimoji="1" lang="ja-JP" altLang="en-US" b="1" dirty="0"/>
          </a:p>
        </p:txBody>
      </p:sp>
    </p:spTree>
    <p:extLst>
      <p:ext uri="{BB962C8B-B14F-4D97-AF65-F5344CB8AC3E}">
        <p14:creationId xmlns:p14="http://schemas.microsoft.com/office/powerpoint/2010/main" val="311601452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5" name="テキスト ボックス 1"/>
          <p:cNvSpPr txBox="1">
            <a:spLocks noChangeArrowheads="1"/>
          </p:cNvSpPr>
          <p:nvPr/>
        </p:nvSpPr>
        <p:spPr bwMode="auto">
          <a:xfrm>
            <a:off x="0" y="6021388"/>
            <a:ext cx="914224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fontAlgn="base" hangingPunct="1">
              <a:spcBef>
                <a:spcPct val="0"/>
              </a:spcBef>
              <a:spcAft>
                <a:spcPct val="0"/>
              </a:spcAft>
            </a:pPr>
            <a:r>
              <a:rPr lang="en-US" altLang="ja-JP" sz="2400" b="1" dirty="0" smtClean="0">
                <a:solidFill>
                  <a:srgbClr val="000000"/>
                </a:solidFill>
                <a:cs typeface="Times New Roman" pitchFamily="18" charset="0"/>
              </a:rPr>
              <a:t>Ca. Finesse  4850, design gain ~2000 was confirmed by generation of </a:t>
            </a:r>
          </a:p>
          <a:p>
            <a:pPr eaLnBrk="1" fontAlgn="base" hangingPunct="1">
              <a:spcBef>
                <a:spcPct val="0"/>
              </a:spcBef>
              <a:spcAft>
                <a:spcPct val="0"/>
              </a:spcAft>
            </a:pPr>
            <a:r>
              <a:rPr lang="en-US" altLang="ja-JP" sz="2400" b="1" dirty="0" smtClean="0">
                <a:solidFill>
                  <a:srgbClr val="000000"/>
                </a:solidFill>
                <a:cs typeface="Times New Roman" pitchFamily="18" charset="0"/>
              </a:rPr>
              <a:t>gamma-ray last year. Also, laser waist size was less than 13</a:t>
            </a:r>
            <a:r>
              <a:rPr lang="en-US" altLang="ja-JP" sz="2400" b="1" dirty="0" smtClean="0">
                <a:solidFill>
                  <a:srgbClr val="000000"/>
                </a:solidFill>
                <a:latin typeface="Symbol" pitchFamily="18" charset="2"/>
                <a:cs typeface="Times New Roman" pitchFamily="18" charset="0"/>
              </a:rPr>
              <a:t>m</a:t>
            </a:r>
            <a:r>
              <a:rPr lang="en-US" altLang="ja-JP" sz="2400" b="1" dirty="0" smtClean="0">
                <a:solidFill>
                  <a:srgbClr val="000000"/>
                </a:solidFill>
                <a:cs typeface="Times New Roman" pitchFamily="18" charset="0"/>
              </a:rPr>
              <a:t>m.</a:t>
            </a:r>
            <a:endParaRPr lang="ja-JP" altLang="en-US" sz="2400" b="1" dirty="0" smtClean="0">
              <a:solidFill>
                <a:srgbClr val="000000"/>
              </a:solidFill>
              <a:cs typeface="Times New Roman" pitchFamily="18" charset="0"/>
            </a:endParaRPr>
          </a:p>
        </p:txBody>
      </p:sp>
      <p:sp>
        <p:nvSpPr>
          <p:cNvPr id="4" name="テキスト ボックス 6"/>
          <p:cNvSpPr txBox="1">
            <a:spLocks noChangeArrowheads="1"/>
          </p:cNvSpPr>
          <p:nvPr/>
        </p:nvSpPr>
        <p:spPr bwMode="auto">
          <a:xfrm>
            <a:off x="0" y="0"/>
            <a:ext cx="3491880" cy="33855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en-US" altLang="ja-JP" sz="1600" b="1" dirty="0" smtClean="0">
                <a:solidFill>
                  <a:srgbClr val="FF0000"/>
                </a:solidFill>
                <a:latin typeface="Helvetica" pitchFamily="-64" charset="0"/>
              </a:rPr>
              <a:t>2-Mirror Cavity --&gt; 4-Mirror Cavity</a:t>
            </a:r>
            <a:endParaRPr lang="ja-JP" altLang="en-US" sz="1600" b="1" dirty="0" smtClean="0">
              <a:solidFill>
                <a:prstClr val="black"/>
              </a:solidFill>
              <a:latin typeface="Helvetica" pitchFamily="-64" charset="0"/>
            </a:endParaRPr>
          </a:p>
        </p:txBody>
      </p:sp>
      <p:sp>
        <p:nvSpPr>
          <p:cNvPr id="3" name="AutoShape 3"/>
          <p:cNvSpPr>
            <a:spLocks noChangeAspect="1" noChangeArrowheads="1" noTextEdit="1"/>
          </p:cNvSpPr>
          <p:nvPr/>
        </p:nvSpPr>
        <p:spPr bwMode="auto">
          <a:xfrm>
            <a:off x="12700" y="22225"/>
            <a:ext cx="9144000" cy="598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pic>
        <p:nvPicPr>
          <p:cNvPr id="41989"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700" y="22225"/>
            <a:ext cx="9161463" cy="6005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4826580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3" name="Line 7"/>
          <p:cNvSpPr>
            <a:spLocks noChangeShapeType="1"/>
          </p:cNvSpPr>
          <p:nvPr/>
        </p:nvSpPr>
        <p:spPr bwMode="auto">
          <a:xfrm>
            <a:off x="3924300" y="1182688"/>
            <a:ext cx="4824413" cy="0"/>
          </a:xfrm>
          <a:prstGeom prst="line">
            <a:avLst/>
          </a:prstGeom>
          <a:noFill/>
          <a:ln w="38100">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ja-JP" altLang="en-US" smtClean="0">
              <a:solidFill>
                <a:srgbClr val="000000"/>
              </a:solidFill>
            </a:endParaRPr>
          </a:p>
        </p:txBody>
      </p:sp>
      <p:sp>
        <p:nvSpPr>
          <p:cNvPr id="55304" name="Oval 8"/>
          <p:cNvSpPr>
            <a:spLocks noChangeArrowheads="1"/>
          </p:cNvSpPr>
          <p:nvPr/>
        </p:nvSpPr>
        <p:spPr bwMode="auto">
          <a:xfrm>
            <a:off x="3851275" y="1111250"/>
            <a:ext cx="144463" cy="144463"/>
          </a:xfrm>
          <a:prstGeom prst="ellipse">
            <a:avLst/>
          </a:prstGeom>
          <a:solidFill>
            <a:srgbClr val="FFFF00"/>
          </a:solidFill>
          <a:ln>
            <a:noFill/>
          </a:ln>
          <a:effectLst/>
          <a:extLst>
            <a:ext uri="{91240B29-F687-4F45-9708-019B960494DF}">
              <a14:hiddenLine xmlns:a14="http://schemas.microsoft.com/office/drawing/2010/main" w="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en-US" smtClean="0">
              <a:solidFill>
                <a:srgbClr val="000000"/>
              </a:solidFill>
            </a:endParaRPr>
          </a:p>
        </p:txBody>
      </p:sp>
      <p:sp>
        <p:nvSpPr>
          <p:cNvPr id="55305" name="Oval 9"/>
          <p:cNvSpPr>
            <a:spLocks noChangeArrowheads="1"/>
          </p:cNvSpPr>
          <p:nvPr/>
        </p:nvSpPr>
        <p:spPr bwMode="auto">
          <a:xfrm>
            <a:off x="8674100" y="1109663"/>
            <a:ext cx="146050" cy="146050"/>
          </a:xfrm>
          <a:prstGeom prst="ellipse">
            <a:avLst/>
          </a:prstGeom>
          <a:solidFill>
            <a:srgbClr val="FFFF00"/>
          </a:solidFill>
          <a:ln>
            <a:noFill/>
          </a:ln>
          <a:effectLst/>
          <a:extLst>
            <a:ext uri="{91240B29-F687-4F45-9708-019B960494DF}">
              <a14:hiddenLine xmlns:a14="http://schemas.microsoft.com/office/drawing/2010/main" w="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en-US" smtClean="0">
              <a:solidFill>
                <a:srgbClr val="000000"/>
              </a:solidFill>
            </a:endParaRPr>
          </a:p>
        </p:txBody>
      </p:sp>
      <p:sp>
        <p:nvSpPr>
          <p:cNvPr id="55306" name="Line 10"/>
          <p:cNvSpPr>
            <a:spLocks noChangeShapeType="1"/>
          </p:cNvSpPr>
          <p:nvPr/>
        </p:nvSpPr>
        <p:spPr bwMode="auto">
          <a:xfrm>
            <a:off x="3716338" y="1293813"/>
            <a:ext cx="4824412" cy="0"/>
          </a:xfrm>
          <a:prstGeom prst="line">
            <a:avLst/>
          </a:prstGeom>
          <a:noFill/>
          <a:ln w="38100">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ja-JP" altLang="en-US" smtClean="0">
              <a:solidFill>
                <a:srgbClr val="000000"/>
              </a:solidFill>
            </a:endParaRPr>
          </a:p>
        </p:txBody>
      </p:sp>
      <p:sp>
        <p:nvSpPr>
          <p:cNvPr id="55307" name="Oval 11"/>
          <p:cNvSpPr>
            <a:spLocks noChangeArrowheads="1"/>
          </p:cNvSpPr>
          <p:nvPr/>
        </p:nvSpPr>
        <p:spPr bwMode="auto">
          <a:xfrm>
            <a:off x="3643313" y="1222375"/>
            <a:ext cx="144462" cy="144463"/>
          </a:xfrm>
          <a:prstGeom prst="ellipse">
            <a:avLst/>
          </a:prstGeom>
          <a:solidFill>
            <a:srgbClr val="FFFF00"/>
          </a:solidFill>
          <a:ln>
            <a:noFill/>
          </a:ln>
          <a:effectLst/>
          <a:extLst>
            <a:ext uri="{91240B29-F687-4F45-9708-019B960494DF}">
              <a14:hiddenLine xmlns:a14="http://schemas.microsoft.com/office/drawing/2010/main" w="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en-US" smtClean="0">
              <a:solidFill>
                <a:srgbClr val="000000"/>
              </a:solidFill>
            </a:endParaRPr>
          </a:p>
        </p:txBody>
      </p:sp>
      <p:sp>
        <p:nvSpPr>
          <p:cNvPr id="55308" name="Oval 12"/>
          <p:cNvSpPr>
            <a:spLocks noChangeArrowheads="1"/>
          </p:cNvSpPr>
          <p:nvPr/>
        </p:nvSpPr>
        <p:spPr bwMode="auto">
          <a:xfrm>
            <a:off x="8466138" y="1220788"/>
            <a:ext cx="146050" cy="146050"/>
          </a:xfrm>
          <a:prstGeom prst="ellipse">
            <a:avLst/>
          </a:prstGeom>
          <a:solidFill>
            <a:srgbClr val="FFFF00"/>
          </a:solidFill>
          <a:ln>
            <a:noFill/>
          </a:ln>
          <a:effectLst/>
          <a:extLst>
            <a:ext uri="{91240B29-F687-4F45-9708-019B960494DF}">
              <a14:hiddenLine xmlns:a14="http://schemas.microsoft.com/office/drawing/2010/main" w="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en-US" smtClean="0">
              <a:solidFill>
                <a:srgbClr val="000000"/>
              </a:solidFill>
            </a:endParaRPr>
          </a:p>
        </p:txBody>
      </p:sp>
      <p:sp>
        <p:nvSpPr>
          <p:cNvPr id="55329" name="タイトル 1"/>
          <p:cNvSpPr>
            <a:spLocks/>
          </p:cNvSpPr>
          <p:nvPr/>
        </p:nvSpPr>
        <p:spPr bwMode="auto">
          <a:xfrm>
            <a:off x="34925" y="225425"/>
            <a:ext cx="9074150" cy="1258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761" tIns="50382" rIns="100761" bIns="50382" anchor="ctr"/>
          <a:lstStyle/>
          <a:p>
            <a:pPr algn="ctr" fontAlgn="base">
              <a:spcBef>
                <a:spcPct val="0"/>
              </a:spcBef>
              <a:spcAft>
                <a:spcPct val="0"/>
              </a:spcAft>
            </a:pPr>
            <a:r>
              <a:rPr lang="en-US" altLang="ja-JP" sz="3600" b="1" dirty="0" smtClean="0">
                <a:solidFill>
                  <a:srgbClr val="009999"/>
                </a:solidFill>
                <a:latin typeface="Times New Roman" pitchFamily="18" charset="0"/>
                <a:cs typeface="Times New Roman" pitchFamily="18" charset="0"/>
              </a:rPr>
              <a:t>Experiments at the KEK ATF</a:t>
            </a:r>
          </a:p>
        </p:txBody>
      </p:sp>
      <p:pic>
        <p:nvPicPr>
          <p:cNvPr id="55330" name="Picture 5" descr="ATF2_kai"/>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7088" y="1628775"/>
            <a:ext cx="7416800" cy="5051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31" name="Picture 6" descr="2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058654">
            <a:off x="3816350" y="2349500"/>
            <a:ext cx="1187450"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32" name="Line 7"/>
          <p:cNvSpPr>
            <a:spLocks noChangeShapeType="1"/>
          </p:cNvSpPr>
          <p:nvPr/>
        </p:nvSpPr>
        <p:spPr bwMode="auto">
          <a:xfrm>
            <a:off x="2484438" y="6237288"/>
            <a:ext cx="1873250" cy="0"/>
          </a:xfrm>
          <a:prstGeom prst="line">
            <a:avLst/>
          </a:prstGeom>
          <a:noFill/>
          <a:ln w="571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ja-JP" altLang="en-US" smtClean="0">
              <a:solidFill>
                <a:srgbClr val="000000"/>
              </a:solidFill>
            </a:endParaRPr>
          </a:p>
        </p:txBody>
      </p:sp>
      <p:sp>
        <p:nvSpPr>
          <p:cNvPr id="55333" name="Line 9"/>
          <p:cNvSpPr>
            <a:spLocks noChangeShapeType="1"/>
          </p:cNvSpPr>
          <p:nvPr/>
        </p:nvSpPr>
        <p:spPr bwMode="auto">
          <a:xfrm>
            <a:off x="4067175" y="5661025"/>
            <a:ext cx="1873250" cy="0"/>
          </a:xfrm>
          <a:prstGeom prst="line">
            <a:avLst/>
          </a:prstGeom>
          <a:noFill/>
          <a:ln w="571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ja-JP" altLang="en-US" smtClean="0">
              <a:solidFill>
                <a:srgbClr val="000000"/>
              </a:solidFill>
            </a:endParaRPr>
          </a:p>
        </p:txBody>
      </p:sp>
      <p:sp>
        <p:nvSpPr>
          <p:cNvPr id="55334" name="Line 10"/>
          <p:cNvSpPr>
            <a:spLocks noChangeShapeType="1"/>
          </p:cNvSpPr>
          <p:nvPr/>
        </p:nvSpPr>
        <p:spPr bwMode="auto">
          <a:xfrm flipH="1">
            <a:off x="4787900" y="2708275"/>
            <a:ext cx="1368425" cy="0"/>
          </a:xfrm>
          <a:prstGeom prst="line">
            <a:avLst/>
          </a:prstGeom>
          <a:noFill/>
          <a:ln w="571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ja-JP" altLang="en-US" smtClean="0">
              <a:solidFill>
                <a:srgbClr val="000000"/>
              </a:solidFill>
            </a:endParaRPr>
          </a:p>
        </p:txBody>
      </p:sp>
      <p:sp>
        <p:nvSpPr>
          <p:cNvPr id="55335" name="Freeform 12"/>
          <p:cNvSpPr>
            <a:spLocks/>
          </p:cNvSpPr>
          <p:nvPr/>
        </p:nvSpPr>
        <p:spPr bwMode="auto">
          <a:xfrm>
            <a:off x="7451725" y="3284538"/>
            <a:ext cx="360363" cy="1800225"/>
          </a:xfrm>
          <a:custGeom>
            <a:avLst/>
            <a:gdLst>
              <a:gd name="T0" fmla="*/ 0 w 227"/>
              <a:gd name="T1" fmla="*/ 1800225 h 1134"/>
              <a:gd name="T2" fmla="*/ 360363 w 227"/>
              <a:gd name="T3" fmla="*/ 1008063 h 1134"/>
              <a:gd name="T4" fmla="*/ 0 w 227"/>
              <a:gd name="T5" fmla="*/ 0 h 1134"/>
              <a:gd name="T6" fmla="*/ 0 60000 65536"/>
              <a:gd name="T7" fmla="*/ 0 60000 65536"/>
              <a:gd name="T8" fmla="*/ 0 60000 65536"/>
            </a:gdLst>
            <a:ahLst/>
            <a:cxnLst>
              <a:cxn ang="T6">
                <a:pos x="T0" y="T1"/>
              </a:cxn>
              <a:cxn ang="T7">
                <a:pos x="T2" y="T3"/>
              </a:cxn>
              <a:cxn ang="T8">
                <a:pos x="T4" y="T5"/>
              </a:cxn>
            </a:cxnLst>
            <a:rect l="0" t="0" r="r" b="b"/>
            <a:pathLst>
              <a:path w="227" h="1134">
                <a:moveTo>
                  <a:pt x="0" y="1134"/>
                </a:moveTo>
                <a:cubicBezTo>
                  <a:pt x="113" y="979"/>
                  <a:pt x="227" y="824"/>
                  <a:pt x="227" y="635"/>
                </a:cubicBezTo>
                <a:cubicBezTo>
                  <a:pt x="227" y="446"/>
                  <a:pt x="38" y="106"/>
                  <a:pt x="0" y="0"/>
                </a:cubicBezTo>
              </a:path>
            </a:pathLst>
          </a:custGeom>
          <a:noFill/>
          <a:ln w="57150" cmpd="sng">
            <a:solidFill>
              <a:schemeClr val="accent2"/>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ja-JP" altLang="en-US" smtClean="0">
              <a:solidFill>
                <a:srgbClr val="000000"/>
              </a:solidFill>
            </a:endParaRPr>
          </a:p>
        </p:txBody>
      </p:sp>
      <p:sp>
        <p:nvSpPr>
          <p:cNvPr id="55336" name="Freeform 13"/>
          <p:cNvSpPr>
            <a:spLocks/>
          </p:cNvSpPr>
          <p:nvPr/>
        </p:nvSpPr>
        <p:spPr bwMode="auto">
          <a:xfrm rot="10208396">
            <a:off x="1979613" y="3429000"/>
            <a:ext cx="360362" cy="1800225"/>
          </a:xfrm>
          <a:custGeom>
            <a:avLst/>
            <a:gdLst>
              <a:gd name="T0" fmla="*/ 0 w 227"/>
              <a:gd name="T1" fmla="*/ 1800225 h 1134"/>
              <a:gd name="T2" fmla="*/ 360362 w 227"/>
              <a:gd name="T3" fmla="*/ 1008063 h 1134"/>
              <a:gd name="T4" fmla="*/ 0 w 227"/>
              <a:gd name="T5" fmla="*/ 0 h 1134"/>
              <a:gd name="T6" fmla="*/ 0 60000 65536"/>
              <a:gd name="T7" fmla="*/ 0 60000 65536"/>
              <a:gd name="T8" fmla="*/ 0 60000 65536"/>
            </a:gdLst>
            <a:ahLst/>
            <a:cxnLst>
              <a:cxn ang="T6">
                <a:pos x="T0" y="T1"/>
              </a:cxn>
              <a:cxn ang="T7">
                <a:pos x="T2" y="T3"/>
              </a:cxn>
              <a:cxn ang="T8">
                <a:pos x="T4" y="T5"/>
              </a:cxn>
            </a:cxnLst>
            <a:rect l="0" t="0" r="r" b="b"/>
            <a:pathLst>
              <a:path w="227" h="1134">
                <a:moveTo>
                  <a:pt x="0" y="1134"/>
                </a:moveTo>
                <a:cubicBezTo>
                  <a:pt x="113" y="979"/>
                  <a:pt x="227" y="824"/>
                  <a:pt x="227" y="635"/>
                </a:cubicBezTo>
                <a:cubicBezTo>
                  <a:pt x="227" y="446"/>
                  <a:pt x="38" y="106"/>
                  <a:pt x="0" y="0"/>
                </a:cubicBezTo>
              </a:path>
            </a:pathLst>
          </a:custGeom>
          <a:noFill/>
          <a:ln w="57150" cmpd="sng">
            <a:solidFill>
              <a:schemeClr val="accent2"/>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ja-JP" altLang="en-US" smtClean="0">
              <a:solidFill>
                <a:srgbClr val="000000"/>
              </a:solidFill>
            </a:endParaRPr>
          </a:p>
        </p:txBody>
      </p:sp>
      <p:sp>
        <p:nvSpPr>
          <p:cNvPr id="55337" name="Text Box 14"/>
          <p:cNvSpPr txBox="1">
            <a:spLocks noChangeArrowheads="1"/>
          </p:cNvSpPr>
          <p:nvPr/>
        </p:nvSpPr>
        <p:spPr bwMode="auto">
          <a:xfrm>
            <a:off x="1547813" y="2486025"/>
            <a:ext cx="1173719" cy="46166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Arial" pitchFamily="34" charset="0"/>
                <a:ea typeface="ＭＳ Ｐゴシック" pitchFamily="50" charset="-128"/>
              </a:defRPr>
            </a:lvl1pPr>
            <a:lvl2pPr marL="742950" indent="-285750">
              <a:defRPr kumimoji="1">
                <a:solidFill>
                  <a:schemeClr val="tx1"/>
                </a:solidFill>
                <a:latin typeface="Arial" pitchFamily="34" charset="0"/>
                <a:ea typeface="ＭＳ Ｐゴシック" pitchFamily="50" charset="-128"/>
              </a:defRPr>
            </a:lvl2pPr>
            <a:lvl3pPr marL="1143000" indent="-228600">
              <a:defRPr kumimoji="1">
                <a:solidFill>
                  <a:schemeClr val="tx1"/>
                </a:solidFill>
                <a:latin typeface="Arial" pitchFamily="34" charset="0"/>
                <a:ea typeface="ＭＳ Ｐゴシック" pitchFamily="50" charset="-128"/>
              </a:defRPr>
            </a:lvl3pPr>
            <a:lvl4pPr marL="1600200" indent="-228600">
              <a:defRPr kumimoji="1">
                <a:solidFill>
                  <a:schemeClr val="tx1"/>
                </a:solidFill>
                <a:latin typeface="Arial" pitchFamily="34" charset="0"/>
                <a:ea typeface="ＭＳ Ｐゴシック" pitchFamily="50" charset="-128"/>
              </a:defRPr>
            </a:lvl4pPr>
            <a:lvl5pPr marL="2057400" indent="-228600">
              <a:defRPr kumimoji="1">
                <a:solidFill>
                  <a:schemeClr val="tx1"/>
                </a:solidFill>
                <a:latin typeface="Arial" pitchFamily="34" charset="0"/>
                <a:ea typeface="ＭＳ Ｐゴシック" pitchFamily="50" charset="-128"/>
              </a:defRPr>
            </a:lvl5pPr>
            <a:lvl6pPr marL="2514600" indent="-228600" fontAlgn="base">
              <a:spcBef>
                <a:spcPct val="0"/>
              </a:spcBef>
              <a:spcAft>
                <a:spcPct val="0"/>
              </a:spcAft>
              <a:defRPr kumimoji="1">
                <a:solidFill>
                  <a:schemeClr val="tx1"/>
                </a:solidFill>
                <a:latin typeface="Arial" pitchFamily="34" charset="0"/>
                <a:ea typeface="ＭＳ Ｐゴシック" pitchFamily="50" charset="-128"/>
              </a:defRPr>
            </a:lvl6pPr>
            <a:lvl7pPr marL="2971800" indent="-228600" fontAlgn="base">
              <a:spcBef>
                <a:spcPct val="0"/>
              </a:spcBef>
              <a:spcAft>
                <a:spcPct val="0"/>
              </a:spcAft>
              <a:defRPr kumimoji="1">
                <a:solidFill>
                  <a:schemeClr val="tx1"/>
                </a:solidFill>
                <a:latin typeface="Arial" pitchFamily="34" charset="0"/>
                <a:ea typeface="ＭＳ Ｐゴシック" pitchFamily="50" charset="-128"/>
              </a:defRPr>
            </a:lvl7pPr>
            <a:lvl8pPr marL="3429000" indent="-228600" fontAlgn="base">
              <a:spcBef>
                <a:spcPct val="0"/>
              </a:spcBef>
              <a:spcAft>
                <a:spcPct val="0"/>
              </a:spcAft>
              <a:defRPr kumimoji="1">
                <a:solidFill>
                  <a:schemeClr val="tx1"/>
                </a:solidFill>
                <a:latin typeface="Arial" pitchFamily="34" charset="0"/>
                <a:ea typeface="ＭＳ Ｐゴシック" pitchFamily="50" charset="-128"/>
              </a:defRPr>
            </a:lvl8pPr>
            <a:lvl9pPr marL="3886200" indent="-228600" fontAlgn="base">
              <a:spcBef>
                <a:spcPct val="0"/>
              </a:spcBef>
              <a:spcAft>
                <a:spcPct val="0"/>
              </a:spcAft>
              <a:defRPr kumimoji="1">
                <a:solidFill>
                  <a:schemeClr val="tx1"/>
                </a:solidFill>
                <a:latin typeface="Arial" pitchFamily="34" charset="0"/>
                <a:ea typeface="ＭＳ Ｐゴシック" pitchFamily="50" charset="-128"/>
              </a:defRPr>
            </a:lvl9pPr>
          </a:lstStyle>
          <a:p>
            <a:pPr fontAlgn="base">
              <a:spcBef>
                <a:spcPct val="0"/>
              </a:spcBef>
              <a:spcAft>
                <a:spcPct val="0"/>
              </a:spcAft>
            </a:pPr>
            <a:r>
              <a:rPr lang="en-US" altLang="ja-JP" sz="2400" dirty="0" smtClean="0">
                <a:solidFill>
                  <a:srgbClr val="FFFFFF"/>
                </a:solidFill>
                <a:latin typeface="Times New Roman" pitchFamily="18" charset="0"/>
                <a:cs typeface="Times New Roman" pitchFamily="18" charset="0"/>
              </a:rPr>
              <a:t>detector</a:t>
            </a:r>
          </a:p>
        </p:txBody>
      </p:sp>
      <p:sp>
        <p:nvSpPr>
          <p:cNvPr id="55338" name="Text Box 15"/>
          <p:cNvSpPr txBox="1">
            <a:spLocks noChangeArrowheads="1"/>
          </p:cNvSpPr>
          <p:nvPr/>
        </p:nvSpPr>
        <p:spPr bwMode="auto">
          <a:xfrm>
            <a:off x="3132138" y="2205038"/>
            <a:ext cx="488950" cy="457200"/>
          </a:xfrm>
          <a:prstGeom prst="rect">
            <a:avLst/>
          </a:prstGeom>
          <a:solidFill>
            <a:schemeClr val="bg1"/>
          </a:solidFill>
          <a:ln>
            <a:noFill/>
          </a:ln>
          <a:effectLst/>
          <a:extLst>
            <a:ext uri="{91240B29-F687-4F45-9708-019B960494DF}">
              <a14:hiddenLine xmlns:a14="http://schemas.microsoft.com/office/drawing/2010/main" w="9525">
                <a:solidFill>
                  <a:srgbClr val="800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Arial" pitchFamily="34" charset="0"/>
                <a:ea typeface="ＭＳ Ｐゴシック" pitchFamily="50" charset="-128"/>
              </a:defRPr>
            </a:lvl1pPr>
            <a:lvl2pPr marL="742950" indent="-285750">
              <a:defRPr kumimoji="1">
                <a:solidFill>
                  <a:schemeClr val="tx1"/>
                </a:solidFill>
                <a:latin typeface="Arial" pitchFamily="34" charset="0"/>
                <a:ea typeface="ＭＳ Ｐゴシック" pitchFamily="50" charset="-128"/>
              </a:defRPr>
            </a:lvl2pPr>
            <a:lvl3pPr marL="1143000" indent="-228600">
              <a:defRPr kumimoji="1">
                <a:solidFill>
                  <a:schemeClr val="tx1"/>
                </a:solidFill>
                <a:latin typeface="Arial" pitchFamily="34" charset="0"/>
                <a:ea typeface="ＭＳ Ｐゴシック" pitchFamily="50" charset="-128"/>
              </a:defRPr>
            </a:lvl3pPr>
            <a:lvl4pPr marL="1600200" indent="-228600">
              <a:defRPr kumimoji="1">
                <a:solidFill>
                  <a:schemeClr val="tx1"/>
                </a:solidFill>
                <a:latin typeface="Arial" pitchFamily="34" charset="0"/>
                <a:ea typeface="ＭＳ Ｐゴシック" pitchFamily="50" charset="-128"/>
              </a:defRPr>
            </a:lvl4pPr>
            <a:lvl5pPr marL="2057400" indent="-228600">
              <a:defRPr kumimoji="1">
                <a:solidFill>
                  <a:schemeClr val="tx1"/>
                </a:solidFill>
                <a:latin typeface="Arial" pitchFamily="34" charset="0"/>
                <a:ea typeface="ＭＳ Ｐゴシック" pitchFamily="50" charset="-128"/>
              </a:defRPr>
            </a:lvl5pPr>
            <a:lvl6pPr marL="2514600" indent="-228600" fontAlgn="base">
              <a:spcBef>
                <a:spcPct val="0"/>
              </a:spcBef>
              <a:spcAft>
                <a:spcPct val="0"/>
              </a:spcAft>
              <a:defRPr kumimoji="1">
                <a:solidFill>
                  <a:schemeClr val="tx1"/>
                </a:solidFill>
                <a:latin typeface="Arial" pitchFamily="34" charset="0"/>
                <a:ea typeface="ＭＳ Ｐゴシック" pitchFamily="50" charset="-128"/>
              </a:defRPr>
            </a:lvl6pPr>
            <a:lvl7pPr marL="2971800" indent="-228600" fontAlgn="base">
              <a:spcBef>
                <a:spcPct val="0"/>
              </a:spcBef>
              <a:spcAft>
                <a:spcPct val="0"/>
              </a:spcAft>
              <a:defRPr kumimoji="1">
                <a:solidFill>
                  <a:schemeClr val="tx1"/>
                </a:solidFill>
                <a:latin typeface="Arial" pitchFamily="34" charset="0"/>
                <a:ea typeface="ＭＳ Ｐゴシック" pitchFamily="50" charset="-128"/>
              </a:defRPr>
            </a:lvl7pPr>
            <a:lvl8pPr marL="3429000" indent="-228600" fontAlgn="base">
              <a:spcBef>
                <a:spcPct val="0"/>
              </a:spcBef>
              <a:spcAft>
                <a:spcPct val="0"/>
              </a:spcAft>
              <a:defRPr kumimoji="1">
                <a:solidFill>
                  <a:schemeClr val="tx1"/>
                </a:solidFill>
                <a:latin typeface="Arial" pitchFamily="34" charset="0"/>
                <a:ea typeface="ＭＳ Ｐゴシック" pitchFamily="50" charset="-128"/>
              </a:defRPr>
            </a:lvl8pPr>
            <a:lvl9pPr marL="3886200" indent="-228600" fontAlgn="base">
              <a:spcBef>
                <a:spcPct val="0"/>
              </a:spcBef>
              <a:spcAft>
                <a:spcPct val="0"/>
              </a:spcAft>
              <a:defRPr kumimoji="1">
                <a:solidFill>
                  <a:schemeClr val="tx1"/>
                </a:solidFill>
                <a:latin typeface="Arial" pitchFamily="34" charset="0"/>
                <a:ea typeface="ＭＳ Ｐゴシック" pitchFamily="50" charset="-128"/>
              </a:defRPr>
            </a:lvl9pPr>
          </a:lstStyle>
          <a:p>
            <a:pPr fontAlgn="base">
              <a:spcBef>
                <a:spcPct val="0"/>
              </a:spcBef>
              <a:spcAft>
                <a:spcPct val="0"/>
              </a:spcAft>
            </a:pPr>
            <a:r>
              <a:rPr lang="en-US" altLang="ja-JP" sz="2400" smtClean="0">
                <a:solidFill>
                  <a:srgbClr val="800080"/>
                </a:solidFill>
              </a:rPr>
              <a:t>γ</a:t>
            </a:r>
          </a:p>
        </p:txBody>
      </p:sp>
      <p:sp>
        <p:nvSpPr>
          <p:cNvPr id="55339" name="AutoShape 16"/>
          <p:cNvSpPr>
            <a:spLocks noChangeArrowheads="1"/>
          </p:cNvSpPr>
          <p:nvPr/>
        </p:nvSpPr>
        <p:spPr bwMode="auto">
          <a:xfrm rot="10800000">
            <a:off x="2771775" y="2565400"/>
            <a:ext cx="1079500" cy="287338"/>
          </a:xfrm>
          <a:prstGeom prst="rightArrow">
            <a:avLst>
              <a:gd name="adj1" fmla="val 50000"/>
              <a:gd name="adj2" fmla="val 93922"/>
            </a:avLst>
          </a:prstGeom>
          <a:solidFill>
            <a:srgbClr val="80008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ja-JP" smtClean="0">
              <a:solidFill>
                <a:srgbClr val="000000"/>
              </a:solidFill>
            </a:endParaRPr>
          </a:p>
        </p:txBody>
      </p:sp>
      <p:sp>
        <p:nvSpPr>
          <p:cNvPr id="55340" name="Text Box 17"/>
          <p:cNvSpPr txBox="1">
            <a:spLocks noChangeArrowheads="1"/>
          </p:cNvSpPr>
          <p:nvPr/>
        </p:nvSpPr>
        <p:spPr bwMode="auto">
          <a:xfrm>
            <a:off x="3348038" y="1628775"/>
            <a:ext cx="1694695" cy="46166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Arial" pitchFamily="34" charset="0"/>
                <a:ea typeface="ＭＳ Ｐゴシック" pitchFamily="50" charset="-128"/>
              </a:defRPr>
            </a:lvl1pPr>
            <a:lvl2pPr marL="742950" indent="-285750">
              <a:defRPr kumimoji="1">
                <a:solidFill>
                  <a:schemeClr val="tx1"/>
                </a:solidFill>
                <a:latin typeface="Arial" pitchFamily="34" charset="0"/>
                <a:ea typeface="ＭＳ Ｐゴシック" pitchFamily="50" charset="-128"/>
              </a:defRPr>
            </a:lvl2pPr>
            <a:lvl3pPr marL="1143000" indent="-228600">
              <a:defRPr kumimoji="1">
                <a:solidFill>
                  <a:schemeClr val="tx1"/>
                </a:solidFill>
                <a:latin typeface="Arial" pitchFamily="34" charset="0"/>
                <a:ea typeface="ＭＳ Ｐゴシック" pitchFamily="50" charset="-128"/>
              </a:defRPr>
            </a:lvl3pPr>
            <a:lvl4pPr marL="1600200" indent="-228600">
              <a:defRPr kumimoji="1">
                <a:solidFill>
                  <a:schemeClr val="tx1"/>
                </a:solidFill>
                <a:latin typeface="Arial" pitchFamily="34" charset="0"/>
                <a:ea typeface="ＭＳ Ｐゴシック" pitchFamily="50" charset="-128"/>
              </a:defRPr>
            </a:lvl4pPr>
            <a:lvl5pPr marL="2057400" indent="-228600">
              <a:defRPr kumimoji="1">
                <a:solidFill>
                  <a:schemeClr val="tx1"/>
                </a:solidFill>
                <a:latin typeface="Arial" pitchFamily="34" charset="0"/>
                <a:ea typeface="ＭＳ Ｐゴシック" pitchFamily="50" charset="-128"/>
              </a:defRPr>
            </a:lvl5pPr>
            <a:lvl6pPr marL="2514600" indent="-228600" fontAlgn="base">
              <a:spcBef>
                <a:spcPct val="0"/>
              </a:spcBef>
              <a:spcAft>
                <a:spcPct val="0"/>
              </a:spcAft>
              <a:defRPr kumimoji="1">
                <a:solidFill>
                  <a:schemeClr val="tx1"/>
                </a:solidFill>
                <a:latin typeface="Arial" pitchFamily="34" charset="0"/>
                <a:ea typeface="ＭＳ Ｐゴシック" pitchFamily="50" charset="-128"/>
              </a:defRPr>
            </a:lvl6pPr>
            <a:lvl7pPr marL="2971800" indent="-228600" fontAlgn="base">
              <a:spcBef>
                <a:spcPct val="0"/>
              </a:spcBef>
              <a:spcAft>
                <a:spcPct val="0"/>
              </a:spcAft>
              <a:defRPr kumimoji="1">
                <a:solidFill>
                  <a:schemeClr val="tx1"/>
                </a:solidFill>
                <a:latin typeface="Arial" pitchFamily="34" charset="0"/>
                <a:ea typeface="ＭＳ Ｐゴシック" pitchFamily="50" charset="-128"/>
              </a:defRPr>
            </a:lvl7pPr>
            <a:lvl8pPr marL="3429000" indent="-228600" fontAlgn="base">
              <a:spcBef>
                <a:spcPct val="0"/>
              </a:spcBef>
              <a:spcAft>
                <a:spcPct val="0"/>
              </a:spcAft>
              <a:defRPr kumimoji="1">
                <a:solidFill>
                  <a:schemeClr val="tx1"/>
                </a:solidFill>
                <a:latin typeface="Arial" pitchFamily="34" charset="0"/>
                <a:ea typeface="ＭＳ Ｐゴシック" pitchFamily="50" charset="-128"/>
              </a:defRPr>
            </a:lvl8pPr>
            <a:lvl9pPr marL="3886200" indent="-228600" fontAlgn="base">
              <a:spcBef>
                <a:spcPct val="0"/>
              </a:spcBef>
              <a:spcAft>
                <a:spcPct val="0"/>
              </a:spcAft>
              <a:defRPr kumimoji="1">
                <a:solidFill>
                  <a:schemeClr val="tx1"/>
                </a:solidFill>
                <a:latin typeface="Arial" pitchFamily="34" charset="0"/>
                <a:ea typeface="ＭＳ Ｐゴシック" pitchFamily="50" charset="-128"/>
              </a:defRPr>
            </a:lvl9pPr>
          </a:lstStyle>
          <a:p>
            <a:pPr fontAlgn="base">
              <a:spcBef>
                <a:spcPct val="0"/>
              </a:spcBef>
              <a:spcAft>
                <a:spcPct val="0"/>
              </a:spcAft>
            </a:pPr>
            <a:r>
              <a:rPr lang="en-US" altLang="ja-JP" sz="2400" dirty="0" smtClean="0">
                <a:solidFill>
                  <a:srgbClr val="000000"/>
                </a:solidFill>
                <a:latin typeface="Times New Roman" pitchFamily="18" charset="0"/>
                <a:cs typeface="Times New Roman" pitchFamily="18" charset="0"/>
              </a:rPr>
              <a:t>Laser cavity</a:t>
            </a:r>
          </a:p>
        </p:txBody>
      </p:sp>
      <p:sp>
        <p:nvSpPr>
          <p:cNvPr id="55344" name="Text Box 48"/>
          <p:cNvSpPr txBox="1">
            <a:spLocks noChangeArrowheads="1"/>
          </p:cNvSpPr>
          <p:nvPr/>
        </p:nvSpPr>
        <p:spPr bwMode="auto">
          <a:xfrm>
            <a:off x="2987675" y="3213100"/>
            <a:ext cx="3512500" cy="2246769"/>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ja-JP" sz="2800" u="sng" dirty="0" smtClean="0">
                <a:solidFill>
                  <a:srgbClr val="000000"/>
                </a:solidFill>
                <a:latin typeface="Times New Roman" pitchFamily="18" charset="0"/>
                <a:cs typeface="Times New Roman" pitchFamily="18" charset="0"/>
              </a:rPr>
              <a:t>ATF parameter</a:t>
            </a:r>
          </a:p>
          <a:p>
            <a:pPr fontAlgn="base">
              <a:spcBef>
                <a:spcPct val="0"/>
              </a:spcBef>
              <a:spcAft>
                <a:spcPct val="0"/>
              </a:spcAft>
            </a:pPr>
            <a:r>
              <a:rPr lang="en-US" altLang="ja-JP" sz="2800" dirty="0" smtClean="0">
                <a:solidFill>
                  <a:srgbClr val="000000"/>
                </a:solidFill>
                <a:latin typeface="Times New Roman" pitchFamily="18" charset="0"/>
                <a:cs typeface="Times New Roman" pitchFamily="18" charset="0"/>
              </a:rPr>
              <a:t>1.3GeV</a:t>
            </a:r>
          </a:p>
          <a:p>
            <a:pPr fontAlgn="base">
              <a:spcBef>
                <a:spcPct val="0"/>
              </a:spcBef>
              <a:spcAft>
                <a:spcPct val="0"/>
              </a:spcAft>
            </a:pPr>
            <a:r>
              <a:rPr lang="en-US" altLang="ja-JP" sz="2800" dirty="0" smtClean="0">
                <a:solidFill>
                  <a:srgbClr val="000000"/>
                </a:solidFill>
                <a:latin typeface="Times New Roman" pitchFamily="18" charset="0"/>
                <a:cs typeface="Times New Roman" pitchFamily="18" charset="0"/>
              </a:rPr>
              <a:t>1×10</a:t>
            </a:r>
            <a:r>
              <a:rPr lang="en-US" altLang="ja-JP" sz="2800" baseline="30000" dirty="0" smtClean="0">
                <a:solidFill>
                  <a:srgbClr val="000000"/>
                </a:solidFill>
                <a:latin typeface="Times New Roman" pitchFamily="18" charset="0"/>
                <a:cs typeface="Times New Roman" pitchFamily="18" charset="0"/>
              </a:rPr>
              <a:t>10 </a:t>
            </a:r>
            <a:r>
              <a:rPr lang="en-US" altLang="ja-JP" sz="2800" dirty="0" smtClean="0">
                <a:solidFill>
                  <a:srgbClr val="000000"/>
                </a:solidFill>
                <a:latin typeface="Times New Roman" pitchFamily="18" charset="0"/>
                <a:cs typeface="Times New Roman" pitchFamily="18" charset="0"/>
              </a:rPr>
              <a:t>electron/bunch</a:t>
            </a:r>
          </a:p>
          <a:p>
            <a:pPr fontAlgn="base">
              <a:spcBef>
                <a:spcPct val="0"/>
              </a:spcBef>
              <a:spcAft>
                <a:spcPct val="0"/>
              </a:spcAft>
            </a:pPr>
            <a:r>
              <a:rPr lang="en-US" altLang="ja-JP" sz="2800" dirty="0" smtClean="0">
                <a:solidFill>
                  <a:srgbClr val="000000"/>
                </a:solidFill>
                <a:latin typeface="Times New Roman" pitchFamily="18" charset="0"/>
                <a:cs typeface="Times New Roman" pitchFamily="18" charset="0"/>
              </a:rPr>
              <a:t>Up to 10 bunch/train</a:t>
            </a:r>
          </a:p>
          <a:p>
            <a:pPr fontAlgn="base">
              <a:spcBef>
                <a:spcPct val="0"/>
              </a:spcBef>
              <a:spcAft>
                <a:spcPct val="0"/>
              </a:spcAft>
            </a:pPr>
            <a:r>
              <a:rPr lang="en-US" altLang="ja-JP" sz="2800" dirty="0" smtClean="0">
                <a:solidFill>
                  <a:srgbClr val="000000"/>
                </a:solidFill>
                <a:latin typeface="Times New Roman" pitchFamily="18" charset="0"/>
                <a:cs typeface="Times New Roman" pitchFamily="18" charset="0"/>
              </a:rPr>
              <a:t>2.16×10</a:t>
            </a:r>
            <a:r>
              <a:rPr lang="en-US" altLang="ja-JP" sz="2800" baseline="30000" dirty="0" smtClean="0">
                <a:solidFill>
                  <a:srgbClr val="000000"/>
                </a:solidFill>
                <a:latin typeface="Times New Roman" pitchFamily="18" charset="0"/>
                <a:cs typeface="Times New Roman" pitchFamily="18" charset="0"/>
              </a:rPr>
              <a:t>6</a:t>
            </a:r>
            <a:r>
              <a:rPr lang="en-US" altLang="ja-JP" sz="2800" dirty="0" smtClean="0">
                <a:solidFill>
                  <a:srgbClr val="000000"/>
                </a:solidFill>
                <a:latin typeface="Times New Roman" pitchFamily="18" charset="0"/>
                <a:cs typeface="Times New Roman" pitchFamily="18" charset="0"/>
              </a:rPr>
              <a:t> turn/s</a:t>
            </a:r>
          </a:p>
        </p:txBody>
      </p:sp>
      <p:sp>
        <p:nvSpPr>
          <p:cNvPr id="55349" name="Rectangle 53"/>
          <p:cNvSpPr>
            <a:spLocks noChangeArrowheads="1"/>
          </p:cNvSpPr>
          <p:nvPr/>
        </p:nvSpPr>
        <p:spPr bwMode="auto">
          <a:xfrm>
            <a:off x="0" y="0"/>
            <a:ext cx="9144000" cy="188913"/>
          </a:xfrm>
          <a:prstGeom prst="rect">
            <a:avLst/>
          </a:prstGeom>
          <a:gradFill rotWithShape="1">
            <a:gsLst>
              <a:gs pos="0">
                <a:schemeClr val="tx1">
                  <a:gamma/>
                  <a:tint val="40784"/>
                  <a:invGamma/>
                </a:schemeClr>
              </a:gs>
              <a:gs pos="100000">
                <a:schemeClr val="tx1"/>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r>
              <a:rPr lang="en-US" altLang="ja-JP" sz="1400" smtClean="0">
                <a:solidFill>
                  <a:srgbClr val="FFFF00"/>
                </a:solidFill>
              </a:rPr>
              <a:t>Recent Compton activities at KEK</a:t>
            </a:r>
          </a:p>
        </p:txBody>
      </p:sp>
      <p:sp>
        <p:nvSpPr>
          <p:cNvPr id="55350" name="Text Box 54"/>
          <p:cNvSpPr txBox="1">
            <a:spLocks noChangeArrowheads="1"/>
          </p:cNvSpPr>
          <p:nvPr/>
        </p:nvSpPr>
        <p:spPr bwMode="auto">
          <a:xfrm>
            <a:off x="7935913" y="-44450"/>
            <a:ext cx="12731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ja-JP" sz="1400" smtClean="0">
                <a:solidFill>
                  <a:srgbClr val="FFFFFF"/>
                </a:solidFill>
              </a:rPr>
              <a:t>14</a:t>
            </a:r>
            <a:r>
              <a:rPr lang="en-US" altLang="ja-JP" sz="1400" baseline="30000" smtClean="0">
                <a:solidFill>
                  <a:srgbClr val="FFFFFF"/>
                </a:solidFill>
              </a:rPr>
              <a:t>th</a:t>
            </a:r>
            <a:r>
              <a:rPr lang="en-US" altLang="ja-JP" sz="1400" smtClean="0">
                <a:solidFill>
                  <a:srgbClr val="FFFFFF"/>
                </a:solidFill>
              </a:rPr>
              <a:t> Feb 2013</a:t>
            </a:r>
          </a:p>
        </p:txBody>
      </p:sp>
      <p:sp>
        <p:nvSpPr>
          <p:cNvPr id="2" name="テキスト ボックス 1"/>
          <p:cNvSpPr txBox="1"/>
          <p:nvPr/>
        </p:nvSpPr>
        <p:spPr>
          <a:xfrm>
            <a:off x="16474" y="188913"/>
            <a:ext cx="6242415" cy="461665"/>
          </a:xfrm>
          <a:prstGeom prst="rect">
            <a:avLst/>
          </a:prstGeom>
          <a:noFill/>
        </p:spPr>
        <p:txBody>
          <a:bodyPr wrap="none" rtlCol="0">
            <a:spAutoFit/>
          </a:bodyPr>
          <a:lstStyle/>
          <a:p>
            <a:r>
              <a:rPr kumimoji="1" lang="en-US" altLang="ja-JP" sz="2400" b="1" dirty="0" smtClean="0">
                <a:latin typeface="Times New Roman" pitchFamily="18" charset="0"/>
                <a:cs typeface="Times New Roman" pitchFamily="18" charset="0"/>
              </a:rPr>
              <a:t>Detail explanation of optical cavity technology</a:t>
            </a:r>
            <a:endParaRPr kumimoji="1" lang="ja-JP" altLang="en-US" sz="2400" b="1" dirty="0">
              <a:latin typeface="Times New Roman" pitchFamily="18" charset="0"/>
              <a:cs typeface="Times New Roman" pitchFamily="18" charset="0"/>
            </a:endParaRPr>
          </a:p>
        </p:txBody>
      </p:sp>
    </p:spTree>
    <p:extLst>
      <p:ext uri="{BB962C8B-B14F-4D97-AF65-F5344CB8AC3E}">
        <p14:creationId xmlns:p14="http://schemas.microsoft.com/office/powerpoint/2010/main" val="119062786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4" name="Rectangle 4"/>
          <p:cNvSpPr>
            <a:spLocks noChangeArrowheads="1"/>
          </p:cNvSpPr>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fontAlgn="base">
              <a:spcBef>
                <a:spcPct val="0"/>
              </a:spcBef>
              <a:spcAft>
                <a:spcPct val="0"/>
              </a:spcAft>
            </a:pPr>
            <a:r>
              <a:rPr lang="en-US" altLang="ja-JP" sz="3600" b="1" dirty="0" smtClean="0">
                <a:solidFill>
                  <a:srgbClr val="009999"/>
                </a:solidFill>
                <a:latin typeface="Times New Roman" pitchFamily="18" charset="0"/>
                <a:cs typeface="Times New Roman" pitchFamily="18" charset="0"/>
              </a:rPr>
              <a:t>laser cavity</a:t>
            </a:r>
          </a:p>
        </p:txBody>
      </p:sp>
      <p:sp>
        <p:nvSpPr>
          <p:cNvPr id="56327" name="Line 7"/>
          <p:cNvSpPr>
            <a:spLocks noChangeShapeType="1"/>
          </p:cNvSpPr>
          <p:nvPr/>
        </p:nvSpPr>
        <p:spPr bwMode="auto">
          <a:xfrm>
            <a:off x="3924300" y="1182688"/>
            <a:ext cx="4824413" cy="0"/>
          </a:xfrm>
          <a:prstGeom prst="line">
            <a:avLst/>
          </a:prstGeom>
          <a:noFill/>
          <a:ln w="38100">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ja-JP" altLang="en-US" smtClean="0">
              <a:solidFill>
                <a:srgbClr val="000000"/>
              </a:solidFill>
            </a:endParaRPr>
          </a:p>
        </p:txBody>
      </p:sp>
      <p:sp>
        <p:nvSpPr>
          <p:cNvPr id="56328" name="Oval 8"/>
          <p:cNvSpPr>
            <a:spLocks noChangeArrowheads="1"/>
          </p:cNvSpPr>
          <p:nvPr/>
        </p:nvSpPr>
        <p:spPr bwMode="auto">
          <a:xfrm>
            <a:off x="3851275" y="1111250"/>
            <a:ext cx="144463" cy="144463"/>
          </a:xfrm>
          <a:prstGeom prst="ellipse">
            <a:avLst/>
          </a:prstGeom>
          <a:solidFill>
            <a:srgbClr val="FFFF00"/>
          </a:solidFill>
          <a:ln>
            <a:noFill/>
          </a:ln>
          <a:effectLst/>
          <a:extLst>
            <a:ext uri="{91240B29-F687-4F45-9708-019B960494DF}">
              <a14:hiddenLine xmlns:a14="http://schemas.microsoft.com/office/drawing/2010/main" w="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en-US" smtClean="0">
              <a:solidFill>
                <a:srgbClr val="000000"/>
              </a:solidFill>
            </a:endParaRPr>
          </a:p>
        </p:txBody>
      </p:sp>
      <p:sp>
        <p:nvSpPr>
          <p:cNvPr id="56329" name="Oval 9"/>
          <p:cNvSpPr>
            <a:spLocks noChangeArrowheads="1"/>
          </p:cNvSpPr>
          <p:nvPr/>
        </p:nvSpPr>
        <p:spPr bwMode="auto">
          <a:xfrm>
            <a:off x="8674100" y="1109663"/>
            <a:ext cx="146050" cy="146050"/>
          </a:xfrm>
          <a:prstGeom prst="ellipse">
            <a:avLst/>
          </a:prstGeom>
          <a:solidFill>
            <a:srgbClr val="FFFF00"/>
          </a:solidFill>
          <a:ln>
            <a:noFill/>
          </a:ln>
          <a:effectLst/>
          <a:extLst>
            <a:ext uri="{91240B29-F687-4F45-9708-019B960494DF}">
              <a14:hiddenLine xmlns:a14="http://schemas.microsoft.com/office/drawing/2010/main" w="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en-US" smtClean="0">
              <a:solidFill>
                <a:srgbClr val="000000"/>
              </a:solidFill>
            </a:endParaRPr>
          </a:p>
        </p:txBody>
      </p:sp>
      <p:sp>
        <p:nvSpPr>
          <p:cNvPr id="56330" name="Line 10"/>
          <p:cNvSpPr>
            <a:spLocks noChangeShapeType="1"/>
          </p:cNvSpPr>
          <p:nvPr/>
        </p:nvSpPr>
        <p:spPr bwMode="auto">
          <a:xfrm>
            <a:off x="3716338" y="1293813"/>
            <a:ext cx="4824412" cy="0"/>
          </a:xfrm>
          <a:prstGeom prst="line">
            <a:avLst/>
          </a:prstGeom>
          <a:noFill/>
          <a:ln w="38100">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ja-JP" altLang="en-US" smtClean="0">
              <a:solidFill>
                <a:srgbClr val="000000"/>
              </a:solidFill>
            </a:endParaRPr>
          </a:p>
        </p:txBody>
      </p:sp>
      <p:sp>
        <p:nvSpPr>
          <p:cNvPr id="56331" name="Oval 11"/>
          <p:cNvSpPr>
            <a:spLocks noChangeArrowheads="1"/>
          </p:cNvSpPr>
          <p:nvPr/>
        </p:nvSpPr>
        <p:spPr bwMode="auto">
          <a:xfrm>
            <a:off x="3643313" y="1222375"/>
            <a:ext cx="144462" cy="144463"/>
          </a:xfrm>
          <a:prstGeom prst="ellipse">
            <a:avLst/>
          </a:prstGeom>
          <a:solidFill>
            <a:srgbClr val="FFFF00"/>
          </a:solidFill>
          <a:ln>
            <a:noFill/>
          </a:ln>
          <a:effectLst/>
          <a:extLst>
            <a:ext uri="{91240B29-F687-4F45-9708-019B960494DF}">
              <a14:hiddenLine xmlns:a14="http://schemas.microsoft.com/office/drawing/2010/main" w="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en-US" smtClean="0">
              <a:solidFill>
                <a:srgbClr val="000000"/>
              </a:solidFill>
            </a:endParaRPr>
          </a:p>
        </p:txBody>
      </p:sp>
      <p:sp>
        <p:nvSpPr>
          <p:cNvPr id="56332" name="Oval 12"/>
          <p:cNvSpPr>
            <a:spLocks noChangeArrowheads="1"/>
          </p:cNvSpPr>
          <p:nvPr/>
        </p:nvSpPr>
        <p:spPr bwMode="auto">
          <a:xfrm>
            <a:off x="8466138" y="1220788"/>
            <a:ext cx="146050" cy="146050"/>
          </a:xfrm>
          <a:prstGeom prst="ellipse">
            <a:avLst/>
          </a:prstGeom>
          <a:solidFill>
            <a:srgbClr val="FFFF00"/>
          </a:solidFill>
          <a:ln>
            <a:noFill/>
          </a:ln>
          <a:effectLst/>
          <a:extLst>
            <a:ext uri="{91240B29-F687-4F45-9708-019B960494DF}">
              <a14:hiddenLine xmlns:a14="http://schemas.microsoft.com/office/drawing/2010/main" w="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en-US" smtClean="0">
              <a:solidFill>
                <a:srgbClr val="000000"/>
              </a:solidFill>
            </a:endParaRPr>
          </a:p>
        </p:txBody>
      </p:sp>
      <p:pic>
        <p:nvPicPr>
          <p:cNvPr id="56345" name="Picture 25" descr="DSC_165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87450" y="1412875"/>
            <a:ext cx="6913563" cy="4589463"/>
          </a:xfrm>
          <a:prstGeom prst="rect">
            <a:avLst/>
          </a:prstGeom>
          <a:noFill/>
          <a:extLst>
            <a:ext uri="{909E8E84-426E-40DD-AFC4-6F175D3DCCD1}">
              <a14:hiddenFill xmlns:a14="http://schemas.microsoft.com/office/drawing/2010/main">
                <a:solidFill>
                  <a:srgbClr val="FFFFFF"/>
                </a:solidFill>
              </a14:hiddenFill>
            </a:ext>
          </a:extLst>
        </p:spPr>
      </p:pic>
      <p:sp>
        <p:nvSpPr>
          <p:cNvPr id="56351" name="Text Box 31"/>
          <p:cNvSpPr txBox="1">
            <a:spLocks noChangeArrowheads="1"/>
          </p:cNvSpPr>
          <p:nvPr/>
        </p:nvSpPr>
        <p:spPr bwMode="auto">
          <a:xfrm>
            <a:off x="5148263" y="3967163"/>
            <a:ext cx="519112" cy="5191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ja-JP" sz="2800" smtClean="0">
                <a:solidFill>
                  <a:srgbClr val="00CCFF"/>
                </a:solidFill>
              </a:rPr>
              <a:t>IP</a:t>
            </a:r>
          </a:p>
        </p:txBody>
      </p:sp>
      <p:sp>
        <p:nvSpPr>
          <p:cNvPr id="56353" name="Text Box 33"/>
          <p:cNvSpPr txBox="1">
            <a:spLocks noChangeArrowheads="1"/>
          </p:cNvSpPr>
          <p:nvPr/>
        </p:nvSpPr>
        <p:spPr bwMode="auto">
          <a:xfrm>
            <a:off x="6516688" y="2001838"/>
            <a:ext cx="1846262" cy="457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ja-JP" sz="2400" smtClean="0">
                <a:solidFill>
                  <a:srgbClr val="000000"/>
                </a:solidFill>
              </a:rPr>
              <a:t>Plane mirror</a:t>
            </a:r>
          </a:p>
        </p:txBody>
      </p:sp>
      <p:sp>
        <p:nvSpPr>
          <p:cNvPr id="56366" name="Text Box 46"/>
          <p:cNvSpPr txBox="1">
            <a:spLocks noChangeArrowheads="1"/>
          </p:cNvSpPr>
          <p:nvPr/>
        </p:nvSpPr>
        <p:spPr bwMode="auto">
          <a:xfrm>
            <a:off x="6227763" y="3573463"/>
            <a:ext cx="2270125" cy="457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ja-JP" sz="2400" smtClean="0">
                <a:solidFill>
                  <a:srgbClr val="000000"/>
                </a:solidFill>
              </a:rPr>
              <a:t>Concave mirror</a:t>
            </a:r>
          </a:p>
        </p:txBody>
      </p:sp>
      <p:sp>
        <p:nvSpPr>
          <p:cNvPr id="56368" name="Freeform 48"/>
          <p:cNvSpPr>
            <a:spLocks/>
          </p:cNvSpPr>
          <p:nvPr/>
        </p:nvSpPr>
        <p:spPr bwMode="auto">
          <a:xfrm>
            <a:off x="2843213" y="2565400"/>
            <a:ext cx="3889375" cy="1655763"/>
          </a:xfrm>
          <a:custGeom>
            <a:avLst/>
            <a:gdLst>
              <a:gd name="T0" fmla="*/ 2178 w 2450"/>
              <a:gd name="T1" fmla="*/ 0 h 1043"/>
              <a:gd name="T2" fmla="*/ 318 w 2450"/>
              <a:gd name="T3" fmla="*/ 589 h 1043"/>
              <a:gd name="T4" fmla="*/ 2450 w 2450"/>
              <a:gd name="T5" fmla="*/ 363 h 1043"/>
              <a:gd name="T6" fmla="*/ 0 w 2450"/>
              <a:gd name="T7" fmla="*/ 1043 h 1043"/>
              <a:gd name="T8" fmla="*/ 2178 w 2450"/>
              <a:gd name="T9" fmla="*/ 0 h 1043"/>
            </a:gdLst>
            <a:ahLst/>
            <a:cxnLst>
              <a:cxn ang="0">
                <a:pos x="T0" y="T1"/>
              </a:cxn>
              <a:cxn ang="0">
                <a:pos x="T2" y="T3"/>
              </a:cxn>
              <a:cxn ang="0">
                <a:pos x="T4" y="T5"/>
              </a:cxn>
              <a:cxn ang="0">
                <a:pos x="T6" y="T7"/>
              </a:cxn>
              <a:cxn ang="0">
                <a:pos x="T8" y="T9"/>
              </a:cxn>
            </a:cxnLst>
            <a:rect l="0" t="0" r="r" b="b"/>
            <a:pathLst>
              <a:path w="2450" h="1043">
                <a:moveTo>
                  <a:pt x="2178" y="0"/>
                </a:moveTo>
                <a:lnTo>
                  <a:pt x="318" y="589"/>
                </a:lnTo>
                <a:lnTo>
                  <a:pt x="2450" y="363"/>
                </a:lnTo>
                <a:lnTo>
                  <a:pt x="0" y="1043"/>
                </a:lnTo>
                <a:lnTo>
                  <a:pt x="2178" y="0"/>
                </a:lnTo>
                <a:close/>
              </a:path>
            </a:pathLst>
          </a:custGeom>
          <a:noFill/>
          <a:ln w="38100" cmpd="sng">
            <a:solidFill>
              <a:srgbClr val="FF33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ja-JP" altLang="en-US" smtClean="0">
              <a:solidFill>
                <a:srgbClr val="000000"/>
              </a:solidFill>
            </a:endParaRPr>
          </a:p>
        </p:txBody>
      </p:sp>
      <p:sp>
        <p:nvSpPr>
          <p:cNvPr id="56349" name="Oval 29"/>
          <p:cNvSpPr>
            <a:spLocks noChangeArrowheads="1"/>
          </p:cNvSpPr>
          <p:nvPr/>
        </p:nvSpPr>
        <p:spPr bwMode="auto">
          <a:xfrm>
            <a:off x="5148263" y="3357563"/>
            <a:ext cx="358775" cy="431800"/>
          </a:xfrm>
          <a:prstGeom prst="ellipse">
            <a:avLst/>
          </a:prstGeom>
          <a:noFill/>
          <a:ln w="38100">
            <a:solidFill>
              <a:srgbClr val="00CC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en-US" smtClean="0">
              <a:solidFill>
                <a:srgbClr val="000000"/>
              </a:solidFill>
            </a:endParaRPr>
          </a:p>
        </p:txBody>
      </p:sp>
      <p:sp>
        <p:nvSpPr>
          <p:cNvPr id="56371" name="Text Box 51"/>
          <p:cNvSpPr txBox="1">
            <a:spLocks noChangeArrowheads="1"/>
          </p:cNvSpPr>
          <p:nvPr/>
        </p:nvSpPr>
        <p:spPr bwMode="auto">
          <a:xfrm>
            <a:off x="1763713" y="2708275"/>
            <a:ext cx="1846262" cy="457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ja-JP" sz="2400" smtClean="0">
                <a:solidFill>
                  <a:srgbClr val="000000"/>
                </a:solidFill>
              </a:rPr>
              <a:t>Plane mirror</a:t>
            </a:r>
          </a:p>
        </p:txBody>
      </p:sp>
      <p:sp>
        <p:nvSpPr>
          <p:cNvPr id="56372" name="Text Box 52"/>
          <p:cNvSpPr txBox="1">
            <a:spLocks noChangeArrowheads="1"/>
          </p:cNvSpPr>
          <p:nvPr/>
        </p:nvSpPr>
        <p:spPr bwMode="auto">
          <a:xfrm>
            <a:off x="1835150" y="4797425"/>
            <a:ext cx="2270125" cy="457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ja-JP" sz="2400" smtClean="0">
                <a:solidFill>
                  <a:srgbClr val="000000"/>
                </a:solidFill>
              </a:rPr>
              <a:t>Concave mirror</a:t>
            </a:r>
          </a:p>
        </p:txBody>
      </p:sp>
      <p:sp>
        <p:nvSpPr>
          <p:cNvPr id="56377" name="Rectangle 57"/>
          <p:cNvSpPr>
            <a:spLocks noChangeArrowheads="1"/>
          </p:cNvSpPr>
          <p:nvPr/>
        </p:nvSpPr>
        <p:spPr bwMode="auto">
          <a:xfrm>
            <a:off x="0" y="0"/>
            <a:ext cx="9144000" cy="188913"/>
          </a:xfrm>
          <a:prstGeom prst="rect">
            <a:avLst/>
          </a:prstGeom>
          <a:gradFill rotWithShape="1">
            <a:gsLst>
              <a:gs pos="0">
                <a:schemeClr val="tx1">
                  <a:gamma/>
                  <a:tint val="40784"/>
                  <a:invGamma/>
                </a:schemeClr>
              </a:gs>
              <a:gs pos="100000">
                <a:schemeClr val="tx1"/>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r>
              <a:rPr lang="en-US" altLang="ja-JP" sz="1400" smtClean="0">
                <a:solidFill>
                  <a:srgbClr val="FFFF00"/>
                </a:solidFill>
              </a:rPr>
              <a:t>Recent Compton activities at KEK</a:t>
            </a:r>
          </a:p>
        </p:txBody>
      </p:sp>
      <p:sp>
        <p:nvSpPr>
          <p:cNvPr id="56378" name="Text Box 58"/>
          <p:cNvSpPr txBox="1">
            <a:spLocks noChangeArrowheads="1"/>
          </p:cNvSpPr>
          <p:nvPr/>
        </p:nvSpPr>
        <p:spPr bwMode="auto">
          <a:xfrm>
            <a:off x="7935913" y="-44450"/>
            <a:ext cx="12731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ja-JP" sz="1400" smtClean="0">
                <a:solidFill>
                  <a:srgbClr val="FFFFFF"/>
                </a:solidFill>
              </a:rPr>
              <a:t>14</a:t>
            </a:r>
            <a:r>
              <a:rPr lang="en-US" altLang="ja-JP" sz="1400" baseline="30000" smtClean="0">
                <a:solidFill>
                  <a:srgbClr val="FFFFFF"/>
                </a:solidFill>
              </a:rPr>
              <a:t>th</a:t>
            </a:r>
            <a:r>
              <a:rPr lang="en-US" altLang="ja-JP" sz="1400" smtClean="0">
                <a:solidFill>
                  <a:srgbClr val="FFFFFF"/>
                </a:solidFill>
              </a:rPr>
              <a:t> Feb 2013</a:t>
            </a:r>
          </a:p>
        </p:txBody>
      </p:sp>
    </p:spTree>
    <p:extLst>
      <p:ext uri="{BB962C8B-B14F-4D97-AF65-F5344CB8AC3E}">
        <p14:creationId xmlns:p14="http://schemas.microsoft.com/office/powerpoint/2010/main" val="340868231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2" name="Picture 5" descr="finessmea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21175" y="1749567"/>
            <a:ext cx="4859338" cy="344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3733" name="Text Box 6"/>
          <p:cNvSpPr txBox="1">
            <a:spLocks noChangeArrowheads="1"/>
          </p:cNvSpPr>
          <p:nvPr/>
        </p:nvSpPr>
        <p:spPr bwMode="auto">
          <a:xfrm>
            <a:off x="107950" y="5034647"/>
            <a:ext cx="7042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Arial" pitchFamily="34" charset="0"/>
                <a:ea typeface="ＭＳ Ｐゴシック" pitchFamily="50" charset="-128"/>
              </a:defRPr>
            </a:lvl1pPr>
            <a:lvl2pPr marL="742950" indent="-285750">
              <a:defRPr kumimoji="1">
                <a:solidFill>
                  <a:schemeClr val="tx1"/>
                </a:solidFill>
                <a:latin typeface="Arial" pitchFamily="34" charset="0"/>
                <a:ea typeface="ＭＳ Ｐゴシック" pitchFamily="50" charset="-128"/>
              </a:defRPr>
            </a:lvl2pPr>
            <a:lvl3pPr marL="1143000" indent="-228600">
              <a:defRPr kumimoji="1">
                <a:solidFill>
                  <a:schemeClr val="tx1"/>
                </a:solidFill>
                <a:latin typeface="Arial" pitchFamily="34" charset="0"/>
                <a:ea typeface="ＭＳ Ｐゴシック" pitchFamily="50" charset="-128"/>
              </a:defRPr>
            </a:lvl3pPr>
            <a:lvl4pPr marL="1600200" indent="-228600">
              <a:defRPr kumimoji="1">
                <a:solidFill>
                  <a:schemeClr val="tx1"/>
                </a:solidFill>
                <a:latin typeface="Arial" pitchFamily="34" charset="0"/>
                <a:ea typeface="ＭＳ Ｐゴシック" pitchFamily="50" charset="-128"/>
              </a:defRPr>
            </a:lvl4pPr>
            <a:lvl5pPr marL="2057400" indent="-228600">
              <a:defRPr kumimoji="1">
                <a:solidFill>
                  <a:schemeClr val="tx1"/>
                </a:solidFill>
                <a:latin typeface="Arial" pitchFamily="34" charset="0"/>
                <a:ea typeface="ＭＳ Ｐゴシック" pitchFamily="50" charset="-128"/>
              </a:defRPr>
            </a:lvl5pPr>
            <a:lvl6pPr marL="2514600" indent="-228600" fontAlgn="base">
              <a:spcBef>
                <a:spcPct val="0"/>
              </a:spcBef>
              <a:spcAft>
                <a:spcPct val="0"/>
              </a:spcAft>
              <a:defRPr kumimoji="1">
                <a:solidFill>
                  <a:schemeClr val="tx1"/>
                </a:solidFill>
                <a:latin typeface="Arial" pitchFamily="34" charset="0"/>
                <a:ea typeface="ＭＳ Ｐゴシック" pitchFamily="50" charset="-128"/>
              </a:defRPr>
            </a:lvl6pPr>
            <a:lvl7pPr marL="2971800" indent="-228600" fontAlgn="base">
              <a:spcBef>
                <a:spcPct val="0"/>
              </a:spcBef>
              <a:spcAft>
                <a:spcPct val="0"/>
              </a:spcAft>
              <a:defRPr kumimoji="1">
                <a:solidFill>
                  <a:schemeClr val="tx1"/>
                </a:solidFill>
                <a:latin typeface="Arial" pitchFamily="34" charset="0"/>
                <a:ea typeface="ＭＳ Ｐゴシック" pitchFamily="50" charset="-128"/>
              </a:defRPr>
            </a:lvl7pPr>
            <a:lvl8pPr marL="3429000" indent="-228600" fontAlgn="base">
              <a:spcBef>
                <a:spcPct val="0"/>
              </a:spcBef>
              <a:spcAft>
                <a:spcPct val="0"/>
              </a:spcAft>
              <a:defRPr kumimoji="1">
                <a:solidFill>
                  <a:schemeClr val="tx1"/>
                </a:solidFill>
                <a:latin typeface="Arial" pitchFamily="34" charset="0"/>
                <a:ea typeface="ＭＳ Ｐゴシック" pitchFamily="50" charset="-128"/>
              </a:defRPr>
            </a:lvl8pPr>
            <a:lvl9pPr marL="3886200" indent="-228600" fontAlgn="base">
              <a:spcBef>
                <a:spcPct val="0"/>
              </a:spcBef>
              <a:spcAft>
                <a:spcPct val="0"/>
              </a:spcAft>
              <a:defRPr kumimoji="1">
                <a:solidFill>
                  <a:schemeClr val="tx1"/>
                </a:solidFill>
                <a:latin typeface="Arial" pitchFamily="34" charset="0"/>
                <a:ea typeface="ＭＳ Ｐゴシック" pitchFamily="50" charset="-128"/>
              </a:defRPr>
            </a:lvl9pPr>
          </a:lstStyle>
          <a:p>
            <a:pPr fontAlgn="base">
              <a:spcBef>
                <a:spcPct val="0"/>
              </a:spcBef>
              <a:spcAft>
                <a:spcPct val="0"/>
              </a:spcAft>
            </a:pPr>
            <a:r>
              <a:rPr lang="en-US" altLang="ja-JP" sz="2400" b="1" dirty="0" smtClean="0">
                <a:solidFill>
                  <a:srgbClr val="000000"/>
                </a:solidFill>
                <a:latin typeface="Times New Roman" pitchFamily="18" charset="0"/>
                <a:cs typeface="Times New Roman" pitchFamily="18" charset="0"/>
              </a:rPr>
              <a:t>Finesse: 4040±420 	                   		4040±110</a:t>
            </a:r>
          </a:p>
        </p:txBody>
      </p:sp>
      <p:sp>
        <p:nvSpPr>
          <p:cNvPr id="73734" name="Rectangle 7"/>
          <p:cNvSpPr>
            <a:spLocks noChangeArrowheads="1"/>
          </p:cNvSpPr>
          <p:nvPr/>
        </p:nvSpPr>
        <p:spPr bwMode="auto">
          <a:xfrm>
            <a:off x="7200900" y="2216150"/>
            <a:ext cx="71438" cy="7207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ja-JP" smtClean="0">
              <a:solidFill>
                <a:srgbClr val="000000"/>
              </a:solidFill>
            </a:endParaRPr>
          </a:p>
        </p:txBody>
      </p:sp>
      <p:sp>
        <p:nvSpPr>
          <p:cNvPr id="73735" name="Rectangle 9"/>
          <p:cNvSpPr>
            <a:spLocks noChangeArrowheads="1"/>
          </p:cNvSpPr>
          <p:nvPr/>
        </p:nvSpPr>
        <p:spPr bwMode="auto">
          <a:xfrm>
            <a:off x="7993063" y="2216150"/>
            <a:ext cx="71437" cy="7207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ja-JP" smtClean="0">
              <a:solidFill>
                <a:srgbClr val="000000"/>
              </a:solidFill>
            </a:endParaRPr>
          </a:p>
        </p:txBody>
      </p:sp>
      <p:sp>
        <p:nvSpPr>
          <p:cNvPr id="73736" name="Line 10"/>
          <p:cNvSpPr>
            <a:spLocks noChangeShapeType="1"/>
          </p:cNvSpPr>
          <p:nvPr/>
        </p:nvSpPr>
        <p:spPr bwMode="auto">
          <a:xfrm>
            <a:off x="4967288" y="2576513"/>
            <a:ext cx="2233612" cy="0"/>
          </a:xfrm>
          <a:prstGeom prst="line">
            <a:avLst/>
          </a:prstGeom>
          <a:noFill/>
          <a:ln w="127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ja-JP" altLang="en-US" smtClean="0">
              <a:solidFill>
                <a:srgbClr val="000000"/>
              </a:solidFill>
            </a:endParaRPr>
          </a:p>
        </p:txBody>
      </p:sp>
      <p:sp>
        <p:nvSpPr>
          <p:cNvPr id="73737" name="Line 11"/>
          <p:cNvSpPr>
            <a:spLocks noChangeShapeType="1"/>
          </p:cNvSpPr>
          <p:nvPr/>
        </p:nvSpPr>
        <p:spPr bwMode="auto">
          <a:xfrm>
            <a:off x="7272338" y="2576513"/>
            <a:ext cx="720725" cy="0"/>
          </a:xfrm>
          <a:prstGeom prst="line">
            <a:avLst/>
          </a:prstGeom>
          <a:noFill/>
          <a:ln w="571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ja-JP" altLang="en-US" smtClean="0">
              <a:solidFill>
                <a:srgbClr val="000000"/>
              </a:solidFill>
            </a:endParaRPr>
          </a:p>
        </p:txBody>
      </p:sp>
      <p:sp>
        <p:nvSpPr>
          <p:cNvPr id="73738" name="Rectangle 13"/>
          <p:cNvSpPr>
            <a:spLocks noChangeArrowheads="1"/>
          </p:cNvSpPr>
          <p:nvPr/>
        </p:nvSpPr>
        <p:spPr bwMode="auto">
          <a:xfrm>
            <a:off x="6375400" y="2360613"/>
            <a:ext cx="504825" cy="5048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ja-JP" smtClean="0">
              <a:solidFill>
                <a:srgbClr val="000000"/>
              </a:solidFill>
            </a:endParaRPr>
          </a:p>
        </p:txBody>
      </p:sp>
      <p:sp>
        <p:nvSpPr>
          <p:cNvPr id="73739" name="Line 14"/>
          <p:cNvSpPr>
            <a:spLocks noChangeShapeType="1"/>
          </p:cNvSpPr>
          <p:nvPr/>
        </p:nvSpPr>
        <p:spPr bwMode="auto">
          <a:xfrm>
            <a:off x="6375400" y="2360613"/>
            <a:ext cx="504825" cy="50323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ja-JP" altLang="en-US" smtClean="0">
              <a:solidFill>
                <a:srgbClr val="000000"/>
              </a:solidFill>
            </a:endParaRPr>
          </a:p>
        </p:txBody>
      </p:sp>
      <p:sp>
        <p:nvSpPr>
          <p:cNvPr id="73740" name="Text Box 15"/>
          <p:cNvSpPr txBox="1">
            <a:spLocks noChangeArrowheads="1"/>
          </p:cNvSpPr>
          <p:nvPr/>
        </p:nvSpPr>
        <p:spPr bwMode="auto">
          <a:xfrm>
            <a:off x="6305550" y="2792413"/>
            <a:ext cx="6556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Arial" pitchFamily="34" charset="0"/>
                <a:ea typeface="ＭＳ Ｐゴシック" pitchFamily="50" charset="-128"/>
              </a:defRPr>
            </a:lvl1pPr>
            <a:lvl2pPr marL="742950" indent="-285750">
              <a:defRPr kumimoji="1">
                <a:solidFill>
                  <a:schemeClr val="tx1"/>
                </a:solidFill>
                <a:latin typeface="Arial" pitchFamily="34" charset="0"/>
                <a:ea typeface="ＭＳ Ｐゴシック" pitchFamily="50" charset="-128"/>
              </a:defRPr>
            </a:lvl2pPr>
            <a:lvl3pPr marL="1143000" indent="-228600">
              <a:defRPr kumimoji="1">
                <a:solidFill>
                  <a:schemeClr val="tx1"/>
                </a:solidFill>
                <a:latin typeface="Arial" pitchFamily="34" charset="0"/>
                <a:ea typeface="ＭＳ Ｐゴシック" pitchFamily="50" charset="-128"/>
              </a:defRPr>
            </a:lvl3pPr>
            <a:lvl4pPr marL="1600200" indent="-228600">
              <a:defRPr kumimoji="1">
                <a:solidFill>
                  <a:schemeClr val="tx1"/>
                </a:solidFill>
                <a:latin typeface="Arial" pitchFamily="34" charset="0"/>
                <a:ea typeface="ＭＳ Ｐゴシック" pitchFamily="50" charset="-128"/>
              </a:defRPr>
            </a:lvl4pPr>
            <a:lvl5pPr marL="2057400" indent="-228600">
              <a:defRPr kumimoji="1">
                <a:solidFill>
                  <a:schemeClr val="tx1"/>
                </a:solidFill>
                <a:latin typeface="Arial" pitchFamily="34" charset="0"/>
                <a:ea typeface="ＭＳ Ｐゴシック" pitchFamily="50" charset="-128"/>
              </a:defRPr>
            </a:lvl5pPr>
            <a:lvl6pPr marL="2514600" indent="-228600" fontAlgn="base">
              <a:spcBef>
                <a:spcPct val="0"/>
              </a:spcBef>
              <a:spcAft>
                <a:spcPct val="0"/>
              </a:spcAft>
              <a:defRPr kumimoji="1">
                <a:solidFill>
                  <a:schemeClr val="tx1"/>
                </a:solidFill>
                <a:latin typeface="Arial" pitchFamily="34" charset="0"/>
                <a:ea typeface="ＭＳ Ｐゴシック" pitchFamily="50" charset="-128"/>
              </a:defRPr>
            </a:lvl6pPr>
            <a:lvl7pPr marL="2971800" indent="-228600" fontAlgn="base">
              <a:spcBef>
                <a:spcPct val="0"/>
              </a:spcBef>
              <a:spcAft>
                <a:spcPct val="0"/>
              </a:spcAft>
              <a:defRPr kumimoji="1">
                <a:solidFill>
                  <a:schemeClr val="tx1"/>
                </a:solidFill>
                <a:latin typeface="Arial" pitchFamily="34" charset="0"/>
                <a:ea typeface="ＭＳ Ｐゴシック" pitchFamily="50" charset="-128"/>
              </a:defRPr>
            </a:lvl7pPr>
            <a:lvl8pPr marL="3429000" indent="-228600" fontAlgn="base">
              <a:spcBef>
                <a:spcPct val="0"/>
              </a:spcBef>
              <a:spcAft>
                <a:spcPct val="0"/>
              </a:spcAft>
              <a:defRPr kumimoji="1">
                <a:solidFill>
                  <a:schemeClr val="tx1"/>
                </a:solidFill>
                <a:latin typeface="Arial" pitchFamily="34" charset="0"/>
                <a:ea typeface="ＭＳ Ｐゴシック" pitchFamily="50" charset="-128"/>
              </a:defRPr>
            </a:lvl8pPr>
            <a:lvl9pPr marL="3886200" indent="-228600" fontAlgn="base">
              <a:spcBef>
                <a:spcPct val="0"/>
              </a:spcBef>
              <a:spcAft>
                <a:spcPct val="0"/>
              </a:spcAft>
              <a:defRPr kumimoji="1">
                <a:solidFill>
                  <a:schemeClr val="tx1"/>
                </a:solidFill>
                <a:latin typeface="Arial" pitchFamily="34" charset="0"/>
                <a:ea typeface="ＭＳ Ｐゴシック" pitchFamily="50" charset="-128"/>
              </a:defRPr>
            </a:lvl9pPr>
          </a:lstStyle>
          <a:p>
            <a:pPr fontAlgn="base">
              <a:spcBef>
                <a:spcPct val="0"/>
              </a:spcBef>
              <a:spcAft>
                <a:spcPct val="0"/>
              </a:spcAft>
            </a:pPr>
            <a:r>
              <a:rPr lang="en-US" altLang="ja-JP" sz="2000" smtClean="0">
                <a:solidFill>
                  <a:srgbClr val="000000"/>
                </a:solidFill>
                <a:latin typeface="ＭＳ Ｐゴシック" pitchFamily="50" charset="-128"/>
              </a:rPr>
              <a:t>PBS</a:t>
            </a:r>
          </a:p>
        </p:txBody>
      </p:sp>
      <p:sp>
        <p:nvSpPr>
          <p:cNvPr id="73741" name="Rectangle 16"/>
          <p:cNvSpPr>
            <a:spLocks noChangeArrowheads="1"/>
          </p:cNvSpPr>
          <p:nvPr/>
        </p:nvSpPr>
        <p:spPr bwMode="auto">
          <a:xfrm>
            <a:off x="5256213" y="2289175"/>
            <a:ext cx="792162" cy="576263"/>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ja-JP" smtClean="0">
              <a:solidFill>
                <a:srgbClr val="000000"/>
              </a:solidFill>
            </a:endParaRPr>
          </a:p>
        </p:txBody>
      </p:sp>
      <p:sp>
        <p:nvSpPr>
          <p:cNvPr id="73742" name="Text Box 17"/>
          <p:cNvSpPr txBox="1">
            <a:spLocks noChangeArrowheads="1"/>
          </p:cNvSpPr>
          <p:nvPr/>
        </p:nvSpPr>
        <p:spPr bwMode="auto">
          <a:xfrm>
            <a:off x="4837794" y="1537494"/>
            <a:ext cx="14525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Arial" pitchFamily="34" charset="0"/>
                <a:ea typeface="ＭＳ Ｐゴシック" pitchFamily="50" charset="-128"/>
              </a:defRPr>
            </a:lvl1pPr>
            <a:lvl2pPr marL="742950" indent="-285750">
              <a:defRPr kumimoji="1">
                <a:solidFill>
                  <a:schemeClr val="tx1"/>
                </a:solidFill>
                <a:latin typeface="Arial" pitchFamily="34" charset="0"/>
                <a:ea typeface="ＭＳ Ｐゴシック" pitchFamily="50" charset="-128"/>
              </a:defRPr>
            </a:lvl2pPr>
            <a:lvl3pPr marL="1143000" indent="-228600">
              <a:defRPr kumimoji="1">
                <a:solidFill>
                  <a:schemeClr val="tx1"/>
                </a:solidFill>
                <a:latin typeface="Arial" pitchFamily="34" charset="0"/>
                <a:ea typeface="ＭＳ Ｐゴシック" pitchFamily="50" charset="-128"/>
              </a:defRPr>
            </a:lvl3pPr>
            <a:lvl4pPr marL="1600200" indent="-228600">
              <a:defRPr kumimoji="1">
                <a:solidFill>
                  <a:schemeClr val="tx1"/>
                </a:solidFill>
                <a:latin typeface="Arial" pitchFamily="34" charset="0"/>
                <a:ea typeface="ＭＳ Ｐゴシック" pitchFamily="50" charset="-128"/>
              </a:defRPr>
            </a:lvl4pPr>
            <a:lvl5pPr marL="2057400" indent="-228600">
              <a:defRPr kumimoji="1">
                <a:solidFill>
                  <a:schemeClr val="tx1"/>
                </a:solidFill>
                <a:latin typeface="Arial" pitchFamily="34" charset="0"/>
                <a:ea typeface="ＭＳ Ｐゴシック" pitchFamily="50" charset="-128"/>
              </a:defRPr>
            </a:lvl5pPr>
            <a:lvl6pPr marL="2514600" indent="-228600" fontAlgn="base">
              <a:spcBef>
                <a:spcPct val="0"/>
              </a:spcBef>
              <a:spcAft>
                <a:spcPct val="0"/>
              </a:spcAft>
              <a:defRPr kumimoji="1">
                <a:solidFill>
                  <a:schemeClr val="tx1"/>
                </a:solidFill>
                <a:latin typeface="Arial" pitchFamily="34" charset="0"/>
                <a:ea typeface="ＭＳ Ｐゴシック" pitchFamily="50" charset="-128"/>
              </a:defRPr>
            </a:lvl6pPr>
            <a:lvl7pPr marL="2971800" indent="-228600" fontAlgn="base">
              <a:spcBef>
                <a:spcPct val="0"/>
              </a:spcBef>
              <a:spcAft>
                <a:spcPct val="0"/>
              </a:spcAft>
              <a:defRPr kumimoji="1">
                <a:solidFill>
                  <a:schemeClr val="tx1"/>
                </a:solidFill>
                <a:latin typeface="Arial" pitchFamily="34" charset="0"/>
                <a:ea typeface="ＭＳ Ｐゴシック" pitchFamily="50" charset="-128"/>
              </a:defRPr>
            </a:lvl7pPr>
            <a:lvl8pPr marL="3429000" indent="-228600" fontAlgn="base">
              <a:spcBef>
                <a:spcPct val="0"/>
              </a:spcBef>
              <a:spcAft>
                <a:spcPct val="0"/>
              </a:spcAft>
              <a:defRPr kumimoji="1">
                <a:solidFill>
                  <a:schemeClr val="tx1"/>
                </a:solidFill>
                <a:latin typeface="Arial" pitchFamily="34" charset="0"/>
                <a:ea typeface="ＭＳ Ｐゴシック" pitchFamily="50" charset="-128"/>
              </a:defRPr>
            </a:lvl8pPr>
            <a:lvl9pPr marL="3886200" indent="-228600" fontAlgn="base">
              <a:spcBef>
                <a:spcPct val="0"/>
              </a:spcBef>
              <a:spcAft>
                <a:spcPct val="0"/>
              </a:spcAft>
              <a:defRPr kumimoji="1">
                <a:solidFill>
                  <a:schemeClr val="tx1"/>
                </a:solidFill>
                <a:latin typeface="Arial" pitchFamily="34" charset="0"/>
                <a:ea typeface="ＭＳ Ｐゴシック" pitchFamily="50" charset="-128"/>
              </a:defRPr>
            </a:lvl9pPr>
          </a:lstStyle>
          <a:p>
            <a:pPr fontAlgn="base">
              <a:spcBef>
                <a:spcPct val="0"/>
              </a:spcBef>
              <a:spcAft>
                <a:spcPct val="0"/>
              </a:spcAft>
            </a:pPr>
            <a:r>
              <a:rPr lang="en-US" altLang="ja-JP" sz="2000" b="1" dirty="0" err="1" smtClean="0">
                <a:solidFill>
                  <a:srgbClr val="000000"/>
                </a:solidFill>
                <a:latin typeface="Times New Roman" pitchFamily="18" charset="0"/>
                <a:cs typeface="Times New Roman" pitchFamily="18" charset="0"/>
              </a:rPr>
              <a:t>Pockels</a:t>
            </a:r>
            <a:r>
              <a:rPr lang="en-US" altLang="ja-JP" sz="2000" b="1" dirty="0" smtClean="0">
                <a:solidFill>
                  <a:srgbClr val="000000"/>
                </a:solidFill>
                <a:latin typeface="Times New Roman" pitchFamily="18" charset="0"/>
                <a:cs typeface="Times New Roman" pitchFamily="18" charset="0"/>
              </a:rPr>
              <a:t> cell</a:t>
            </a:r>
          </a:p>
        </p:txBody>
      </p:sp>
      <p:sp>
        <p:nvSpPr>
          <p:cNvPr id="73743" name="Line 18"/>
          <p:cNvSpPr>
            <a:spLocks noChangeShapeType="1"/>
          </p:cNvSpPr>
          <p:nvPr/>
        </p:nvSpPr>
        <p:spPr bwMode="auto">
          <a:xfrm>
            <a:off x="7991475" y="2576513"/>
            <a:ext cx="433388" cy="0"/>
          </a:xfrm>
          <a:prstGeom prst="line">
            <a:avLst/>
          </a:prstGeom>
          <a:noFill/>
          <a:ln w="127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ja-JP" altLang="en-US" smtClean="0">
              <a:solidFill>
                <a:srgbClr val="000000"/>
              </a:solidFill>
            </a:endParaRPr>
          </a:p>
        </p:txBody>
      </p:sp>
      <p:sp>
        <p:nvSpPr>
          <p:cNvPr id="73744" name="Rectangle 19"/>
          <p:cNvSpPr>
            <a:spLocks noChangeArrowheads="1"/>
          </p:cNvSpPr>
          <p:nvPr/>
        </p:nvSpPr>
        <p:spPr bwMode="auto">
          <a:xfrm>
            <a:off x="8424863" y="2360613"/>
            <a:ext cx="504825" cy="503237"/>
          </a:xfrm>
          <a:prstGeom prst="rect">
            <a:avLst/>
          </a:prstGeom>
          <a:solidFill>
            <a:schemeClr val="bg2"/>
          </a:solidFill>
          <a:ln>
            <a:noFill/>
          </a:ln>
          <a:effectLst/>
          <a:extLst>
            <a:ext uri="{91240B29-F687-4F45-9708-019B960494DF}">
              <a14:hiddenLine xmlns:a14="http://schemas.microsoft.com/office/drawing/2010/main" w="9525">
                <a:solidFill>
                  <a:srgbClr val="FF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r>
              <a:rPr lang="en-US" altLang="ja-JP" sz="2000" smtClean="0">
                <a:solidFill>
                  <a:srgbClr val="000000"/>
                </a:solidFill>
                <a:latin typeface="ＭＳ Ｐゴシック" pitchFamily="50" charset="-128"/>
              </a:rPr>
              <a:t>PD</a:t>
            </a:r>
          </a:p>
        </p:txBody>
      </p:sp>
      <p:sp>
        <p:nvSpPr>
          <p:cNvPr id="73745" name="Text Box 20"/>
          <p:cNvSpPr txBox="1">
            <a:spLocks noChangeArrowheads="1"/>
          </p:cNvSpPr>
          <p:nvPr/>
        </p:nvSpPr>
        <p:spPr bwMode="auto">
          <a:xfrm>
            <a:off x="5076824" y="1046441"/>
            <a:ext cx="3494098" cy="46166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a:solidFill>
                  <a:schemeClr val="tx1"/>
                </a:solidFill>
                <a:latin typeface="Arial" pitchFamily="34" charset="0"/>
                <a:ea typeface="ＭＳ Ｐゴシック" pitchFamily="50" charset="-128"/>
              </a:defRPr>
            </a:lvl1pPr>
            <a:lvl2pPr marL="742950" indent="-285750">
              <a:defRPr kumimoji="1">
                <a:solidFill>
                  <a:schemeClr val="tx1"/>
                </a:solidFill>
                <a:latin typeface="Arial" pitchFamily="34" charset="0"/>
                <a:ea typeface="ＭＳ Ｐゴシック" pitchFamily="50" charset="-128"/>
              </a:defRPr>
            </a:lvl2pPr>
            <a:lvl3pPr marL="1143000" indent="-228600">
              <a:defRPr kumimoji="1">
                <a:solidFill>
                  <a:schemeClr val="tx1"/>
                </a:solidFill>
                <a:latin typeface="Arial" pitchFamily="34" charset="0"/>
                <a:ea typeface="ＭＳ Ｐゴシック" pitchFamily="50" charset="-128"/>
              </a:defRPr>
            </a:lvl3pPr>
            <a:lvl4pPr marL="1600200" indent="-228600">
              <a:defRPr kumimoji="1">
                <a:solidFill>
                  <a:schemeClr val="tx1"/>
                </a:solidFill>
                <a:latin typeface="Arial" pitchFamily="34" charset="0"/>
                <a:ea typeface="ＭＳ Ｐゴシック" pitchFamily="50" charset="-128"/>
              </a:defRPr>
            </a:lvl4pPr>
            <a:lvl5pPr marL="2057400" indent="-228600">
              <a:defRPr kumimoji="1">
                <a:solidFill>
                  <a:schemeClr val="tx1"/>
                </a:solidFill>
                <a:latin typeface="Arial" pitchFamily="34" charset="0"/>
                <a:ea typeface="ＭＳ Ｐゴシック" pitchFamily="50" charset="-128"/>
              </a:defRPr>
            </a:lvl5pPr>
            <a:lvl6pPr marL="2514600" indent="-228600" fontAlgn="base">
              <a:spcBef>
                <a:spcPct val="0"/>
              </a:spcBef>
              <a:spcAft>
                <a:spcPct val="0"/>
              </a:spcAft>
              <a:defRPr kumimoji="1">
                <a:solidFill>
                  <a:schemeClr val="tx1"/>
                </a:solidFill>
                <a:latin typeface="Arial" pitchFamily="34" charset="0"/>
                <a:ea typeface="ＭＳ Ｐゴシック" pitchFamily="50" charset="-128"/>
              </a:defRPr>
            </a:lvl6pPr>
            <a:lvl7pPr marL="2971800" indent="-228600" fontAlgn="base">
              <a:spcBef>
                <a:spcPct val="0"/>
              </a:spcBef>
              <a:spcAft>
                <a:spcPct val="0"/>
              </a:spcAft>
              <a:defRPr kumimoji="1">
                <a:solidFill>
                  <a:schemeClr val="tx1"/>
                </a:solidFill>
                <a:latin typeface="Arial" pitchFamily="34" charset="0"/>
                <a:ea typeface="ＭＳ Ｐゴシック" pitchFamily="50" charset="-128"/>
              </a:defRPr>
            </a:lvl7pPr>
            <a:lvl8pPr marL="3429000" indent="-228600" fontAlgn="base">
              <a:spcBef>
                <a:spcPct val="0"/>
              </a:spcBef>
              <a:spcAft>
                <a:spcPct val="0"/>
              </a:spcAft>
              <a:defRPr kumimoji="1">
                <a:solidFill>
                  <a:schemeClr val="tx1"/>
                </a:solidFill>
                <a:latin typeface="Arial" pitchFamily="34" charset="0"/>
                <a:ea typeface="ＭＳ Ｐゴシック" pitchFamily="50" charset="-128"/>
              </a:defRPr>
            </a:lvl8pPr>
            <a:lvl9pPr marL="3886200" indent="-228600" fontAlgn="base">
              <a:spcBef>
                <a:spcPct val="0"/>
              </a:spcBef>
              <a:spcAft>
                <a:spcPct val="0"/>
              </a:spcAft>
              <a:defRPr kumimoji="1">
                <a:solidFill>
                  <a:schemeClr val="tx1"/>
                </a:solidFill>
                <a:latin typeface="Arial" pitchFamily="34" charset="0"/>
                <a:ea typeface="ＭＳ Ｐゴシック" pitchFamily="50" charset="-128"/>
              </a:defRPr>
            </a:lvl9pPr>
          </a:lstStyle>
          <a:p>
            <a:pPr fontAlgn="base" hangingPunct="0">
              <a:spcBef>
                <a:spcPct val="0"/>
              </a:spcBef>
              <a:spcAft>
                <a:spcPct val="0"/>
              </a:spcAft>
            </a:pPr>
            <a:r>
              <a:rPr kumimoji="0" lang="en-US" altLang="ja-JP" sz="2400" b="1" dirty="0" smtClean="0">
                <a:solidFill>
                  <a:srgbClr val="000000"/>
                </a:solidFill>
                <a:latin typeface="Times New Roman" pitchFamily="18" charset="0"/>
                <a:cs typeface="Times New Roman" pitchFamily="18" charset="0"/>
                <a:sym typeface="Arial" pitchFamily="34" charset="0"/>
              </a:rPr>
              <a:t>Decay time measurement</a:t>
            </a:r>
            <a:endParaRPr lang="en-US" altLang="ja-JP" sz="2400" b="1" dirty="0" smtClean="0">
              <a:solidFill>
                <a:srgbClr val="000000"/>
              </a:solidFill>
              <a:latin typeface="Times New Roman" pitchFamily="18" charset="0"/>
              <a:cs typeface="Times New Roman" pitchFamily="18" charset="0"/>
            </a:endParaRPr>
          </a:p>
        </p:txBody>
      </p:sp>
      <p:pic>
        <p:nvPicPr>
          <p:cNvPr id="73746"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l="3889" t="4187" r="2203" b="4721"/>
          <a:stretch>
            <a:fillRect/>
          </a:stretch>
        </p:blipFill>
        <p:spPr bwMode="auto">
          <a:xfrm>
            <a:off x="17439" y="1735932"/>
            <a:ext cx="4392613" cy="290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3747" name="テキスト ボックス 3"/>
          <p:cNvSpPr txBox="1">
            <a:spLocks noChangeArrowheads="1"/>
          </p:cNvSpPr>
          <p:nvPr/>
        </p:nvSpPr>
        <p:spPr bwMode="auto">
          <a:xfrm>
            <a:off x="1258888" y="1042918"/>
            <a:ext cx="203934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47675">
              <a:defRPr kumimoji="1">
                <a:solidFill>
                  <a:schemeClr val="tx1"/>
                </a:solidFill>
                <a:latin typeface="Arial" pitchFamily="34" charset="0"/>
                <a:ea typeface="ＭＳ Ｐゴシック" pitchFamily="50" charset="-128"/>
              </a:defRPr>
            </a:lvl1pPr>
            <a:lvl2pPr marL="742950" indent="-285750" defTabSz="447675">
              <a:defRPr kumimoji="1">
                <a:solidFill>
                  <a:schemeClr val="tx1"/>
                </a:solidFill>
                <a:latin typeface="Arial" pitchFamily="34" charset="0"/>
                <a:ea typeface="ＭＳ Ｐゴシック" pitchFamily="50" charset="-128"/>
              </a:defRPr>
            </a:lvl2pPr>
            <a:lvl3pPr marL="1143000" indent="-228600" defTabSz="447675">
              <a:defRPr kumimoji="1">
                <a:solidFill>
                  <a:schemeClr val="tx1"/>
                </a:solidFill>
                <a:latin typeface="Arial" pitchFamily="34" charset="0"/>
                <a:ea typeface="ＭＳ Ｐゴシック" pitchFamily="50" charset="-128"/>
              </a:defRPr>
            </a:lvl3pPr>
            <a:lvl4pPr marL="1600200" indent="-228600" defTabSz="447675">
              <a:defRPr kumimoji="1">
                <a:solidFill>
                  <a:schemeClr val="tx1"/>
                </a:solidFill>
                <a:latin typeface="Arial" pitchFamily="34" charset="0"/>
                <a:ea typeface="ＭＳ Ｐゴシック" pitchFamily="50" charset="-128"/>
              </a:defRPr>
            </a:lvl4pPr>
            <a:lvl5pPr marL="2057400" indent="-228600" defTabSz="447675">
              <a:defRPr kumimoji="1">
                <a:solidFill>
                  <a:schemeClr val="tx1"/>
                </a:solidFill>
                <a:latin typeface="Arial" pitchFamily="34" charset="0"/>
                <a:ea typeface="ＭＳ Ｐゴシック" pitchFamily="50" charset="-128"/>
              </a:defRPr>
            </a:lvl5pPr>
            <a:lvl6pPr marL="2514600" indent="-228600" defTabSz="447675" fontAlgn="base">
              <a:spcBef>
                <a:spcPct val="0"/>
              </a:spcBef>
              <a:spcAft>
                <a:spcPct val="0"/>
              </a:spcAft>
              <a:defRPr kumimoji="1">
                <a:solidFill>
                  <a:schemeClr val="tx1"/>
                </a:solidFill>
                <a:latin typeface="Arial" pitchFamily="34" charset="0"/>
                <a:ea typeface="ＭＳ Ｐゴシック" pitchFamily="50" charset="-128"/>
              </a:defRPr>
            </a:lvl6pPr>
            <a:lvl7pPr marL="2971800" indent="-228600" defTabSz="447675" fontAlgn="base">
              <a:spcBef>
                <a:spcPct val="0"/>
              </a:spcBef>
              <a:spcAft>
                <a:spcPct val="0"/>
              </a:spcAft>
              <a:defRPr kumimoji="1">
                <a:solidFill>
                  <a:schemeClr val="tx1"/>
                </a:solidFill>
                <a:latin typeface="Arial" pitchFamily="34" charset="0"/>
                <a:ea typeface="ＭＳ Ｐゴシック" pitchFamily="50" charset="-128"/>
              </a:defRPr>
            </a:lvl7pPr>
            <a:lvl8pPr marL="3429000" indent="-228600" defTabSz="447675" fontAlgn="base">
              <a:spcBef>
                <a:spcPct val="0"/>
              </a:spcBef>
              <a:spcAft>
                <a:spcPct val="0"/>
              </a:spcAft>
              <a:defRPr kumimoji="1">
                <a:solidFill>
                  <a:schemeClr val="tx1"/>
                </a:solidFill>
                <a:latin typeface="Arial" pitchFamily="34" charset="0"/>
                <a:ea typeface="ＭＳ Ｐゴシック" pitchFamily="50" charset="-128"/>
              </a:defRPr>
            </a:lvl8pPr>
            <a:lvl9pPr marL="3886200" indent="-228600" defTabSz="447675" fontAlgn="base">
              <a:spcBef>
                <a:spcPct val="0"/>
              </a:spcBef>
              <a:spcAft>
                <a:spcPct val="0"/>
              </a:spcAft>
              <a:defRPr kumimoji="1">
                <a:solidFill>
                  <a:schemeClr val="tx1"/>
                </a:solidFill>
                <a:latin typeface="Arial" pitchFamily="34" charset="0"/>
                <a:ea typeface="ＭＳ Ｐゴシック" pitchFamily="50" charset="-128"/>
              </a:defRPr>
            </a:lvl9pPr>
          </a:lstStyle>
          <a:p>
            <a:pPr fontAlgn="base">
              <a:spcBef>
                <a:spcPct val="0"/>
              </a:spcBef>
              <a:spcAft>
                <a:spcPct val="0"/>
              </a:spcAft>
            </a:pPr>
            <a:r>
              <a:rPr lang="en-US" altLang="ja-JP" sz="2400" b="1" dirty="0" smtClean="0">
                <a:solidFill>
                  <a:srgbClr val="000000"/>
                </a:solidFill>
                <a:latin typeface="Times New Roman" pitchFamily="18" charset="0"/>
                <a:cs typeface="Times New Roman" pitchFamily="18" charset="0"/>
              </a:rPr>
              <a:t>Airy Function</a:t>
            </a:r>
          </a:p>
        </p:txBody>
      </p:sp>
      <p:sp>
        <p:nvSpPr>
          <p:cNvPr id="73748" name="テキスト ボックス 7"/>
          <p:cNvSpPr txBox="1">
            <a:spLocks noChangeArrowheads="1"/>
          </p:cNvSpPr>
          <p:nvPr/>
        </p:nvSpPr>
        <p:spPr bwMode="auto">
          <a:xfrm>
            <a:off x="17439" y="5491960"/>
            <a:ext cx="9042732"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47675">
              <a:defRPr kumimoji="1">
                <a:solidFill>
                  <a:schemeClr val="tx1"/>
                </a:solidFill>
                <a:latin typeface="Arial" pitchFamily="34" charset="0"/>
                <a:ea typeface="ＭＳ Ｐゴシック" pitchFamily="50" charset="-128"/>
              </a:defRPr>
            </a:lvl1pPr>
            <a:lvl2pPr marL="742950" indent="-285750" defTabSz="447675">
              <a:defRPr kumimoji="1">
                <a:solidFill>
                  <a:schemeClr val="tx1"/>
                </a:solidFill>
                <a:latin typeface="Arial" pitchFamily="34" charset="0"/>
                <a:ea typeface="ＭＳ Ｐゴシック" pitchFamily="50" charset="-128"/>
              </a:defRPr>
            </a:lvl2pPr>
            <a:lvl3pPr marL="1143000" indent="-228600" defTabSz="447675">
              <a:defRPr kumimoji="1">
                <a:solidFill>
                  <a:schemeClr val="tx1"/>
                </a:solidFill>
                <a:latin typeface="Arial" pitchFamily="34" charset="0"/>
                <a:ea typeface="ＭＳ Ｐゴシック" pitchFamily="50" charset="-128"/>
              </a:defRPr>
            </a:lvl3pPr>
            <a:lvl4pPr marL="1600200" indent="-228600" defTabSz="447675">
              <a:defRPr kumimoji="1">
                <a:solidFill>
                  <a:schemeClr val="tx1"/>
                </a:solidFill>
                <a:latin typeface="Arial" pitchFamily="34" charset="0"/>
                <a:ea typeface="ＭＳ Ｐゴシック" pitchFamily="50" charset="-128"/>
              </a:defRPr>
            </a:lvl4pPr>
            <a:lvl5pPr marL="2057400" indent="-228600" defTabSz="447675">
              <a:defRPr kumimoji="1">
                <a:solidFill>
                  <a:schemeClr val="tx1"/>
                </a:solidFill>
                <a:latin typeface="Arial" pitchFamily="34" charset="0"/>
                <a:ea typeface="ＭＳ Ｐゴシック" pitchFamily="50" charset="-128"/>
              </a:defRPr>
            </a:lvl5pPr>
            <a:lvl6pPr marL="2514600" indent="-228600" defTabSz="447675" fontAlgn="base">
              <a:spcBef>
                <a:spcPct val="0"/>
              </a:spcBef>
              <a:spcAft>
                <a:spcPct val="0"/>
              </a:spcAft>
              <a:defRPr kumimoji="1">
                <a:solidFill>
                  <a:schemeClr val="tx1"/>
                </a:solidFill>
                <a:latin typeface="Arial" pitchFamily="34" charset="0"/>
                <a:ea typeface="ＭＳ Ｐゴシック" pitchFamily="50" charset="-128"/>
              </a:defRPr>
            </a:lvl6pPr>
            <a:lvl7pPr marL="2971800" indent="-228600" defTabSz="447675" fontAlgn="base">
              <a:spcBef>
                <a:spcPct val="0"/>
              </a:spcBef>
              <a:spcAft>
                <a:spcPct val="0"/>
              </a:spcAft>
              <a:defRPr kumimoji="1">
                <a:solidFill>
                  <a:schemeClr val="tx1"/>
                </a:solidFill>
                <a:latin typeface="Arial" pitchFamily="34" charset="0"/>
                <a:ea typeface="ＭＳ Ｐゴシック" pitchFamily="50" charset="-128"/>
              </a:defRPr>
            </a:lvl7pPr>
            <a:lvl8pPr marL="3429000" indent="-228600" defTabSz="447675" fontAlgn="base">
              <a:spcBef>
                <a:spcPct val="0"/>
              </a:spcBef>
              <a:spcAft>
                <a:spcPct val="0"/>
              </a:spcAft>
              <a:defRPr kumimoji="1">
                <a:solidFill>
                  <a:schemeClr val="tx1"/>
                </a:solidFill>
                <a:latin typeface="Arial" pitchFamily="34" charset="0"/>
                <a:ea typeface="ＭＳ Ｐゴシック" pitchFamily="50" charset="-128"/>
              </a:defRPr>
            </a:lvl8pPr>
            <a:lvl9pPr marL="3886200" indent="-228600" defTabSz="447675" fontAlgn="base">
              <a:spcBef>
                <a:spcPct val="0"/>
              </a:spcBef>
              <a:spcAft>
                <a:spcPct val="0"/>
              </a:spcAft>
              <a:defRPr kumimoji="1">
                <a:solidFill>
                  <a:schemeClr val="tx1"/>
                </a:solidFill>
                <a:latin typeface="Arial" pitchFamily="34" charset="0"/>
                <a:ea typeface="ＭＳ Ｐゴシック" pitchFamily="50" charset="-128"/>
              </a:defRPr>
            </a:lvl9pPr>
          </a:lstStyle>
          <a:p>
            <a:pPr fontAlgn="base">
              <a:spcBef>
                <a:spcPct val="0"/>
              </a:spcBef>
              <a:spcAft>
                <a:spcPct val="0"/>
              </a:spcAft>
            </a:pPr>
            <a:r>
              <a:rPr lang="en-US" altLang="ja-JP" sz="2800" b="1" dirty="0" smtClean="0">
                <a:solidFill>
                  <a:srgbClr val="000000"/>
                </a:solidFill>
                <a:latin typeface="Times New Roman" pitchFamily="18" charset="0"/>
                <a:cs typeface="Times New Roman" pitchFamily="18" charset="0"/>
              </a:rPr>
              <a:t>Both Consistent but smaller than expected one, 4850from </a:t>
            </a:r>
          </a:p>
          <a:p>
            <a:pPr fontAlgn="base">
              <a:spcBef>
                <a:spcPct val="0"/>
              </a:spcBef>
              <a:spcAft>
                <a:spcPct val="0"/>
              </a:spcAft>
            </a:pPr>
            <a:r>
              <a:rPr lang="en-US" altLang="ja-JP" sz="2800" b="1" dirty="0" smtClean="0">
                <a:solidFill>
                  <a:srgbClr val="000000"/>
                </a:solidFill>
                <a:latin typeface="Times New Roman" pitchFamily="18" charset="0"/>
                <a:cs typeface="Times New Roman" pitchFamily="18" charset="0"/>
              </a:rPr>
              <a:t>mirror reflectivity (99.99%) due to mirror surface </a:t>
            </a:r>
          </a:p>
          <a:p>
            <a:pPr fontAlgn="base">
              <a:spcBef>
                <a:spcPct val="0"/>
              </a:spcBef>
              <a:spcAft>
                <a:spcPct val="0"/>
              </a:spcAft>
            </a:pPr>
            <a:r>
              <a:rPr lang="en-US" altLang="ja-JP" sz="2800" b="1" dirty="0" smtClean="0">
                <a:solidFill>
                  <a:srgbClr val="000000"/>
                </a:solidFill>
                <a:latin typeface="Times New Roman" pitchFamily="18" charset="0"/>
                <a:cs typeface="Times New Roman" pitchFamily="18" charset="0"/>
              </a:rPr>
              <a:t>contamination.</a:t>
            </a:r>
          </a:p>
        </p:txBody>
      </p:sp>
      <p:sp>
        <p:nvSpPr>
          <p:cNvPr id="73749" name="Rectangle 21"/>
          <p:cNvSpPr>
            <a:spLocks noChangeArrowheads="1"/>
          </p:cNvSpPr>
          <p:nvPr/>
        </p:nvSpPr>
        <p:spPr bwMode="auto">
          <a:xfrm>
            <a:off x="457200" y="274638"/>
            <a:ext cx="8229600" cy="706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fontAlgn="base">
              <a:spcBef>
                <a:spcPct val="0"/>
              </a:spcBef>
              <a:spcAft>
                <a:spcPct val="0"/>
              </a:spcAft>
            </a:pPr>
            <a:r>
              <a:rPr lang="en-US" altLang="ja-JP" sz="3600" b="1" dirty="0" smtClean="0">
                <a:solidFill>
                  <a:srgbClr val="009999"/>
                </a:solidFill>
                <a:latin typeface="Times New Roman" pitchFamily="18" charset="0"/>
                <a:cs typeface="Times New Roman" pitchFamily="18" charset="0"/>
              </a:rPr>
              <a:t>Finesse measurement</a:t>
            </a:r>
          </a:p>
        </p:txBody>
      </p:sp>
      <p:sp>
        <p:nvSpPr>
          <p:cNvPr id="73758" name="Rectangle 30"/>
          <p:cNvSpPr>
            <a:spLocks noChangeArrowheads="1"/>
          </p:cNvSpPr>
          <p:nvPr/>
        </p:nvSpPr>
        <p:spPr bwMode="auto">
          <a:xfrm>
            <a:off x="0" y="0"/>
            <a:ext cx="9144000" cy="188913"/>
          </a:xfrm>
          <a:prstGeom prst="rect">
            <a:avLst/>
          </a:prstGeom>
          <a:gradFill rotWithShape="1">
            <a:gsLst>
              <a:gs pos="0">
                <a:schemeClr val="tx1">
                  <a:gamma/>
                  <a:tint val="40784"/>
                  <a:invGamma/>
                </a:schemeClr>
              </a:gs>
              <a:gs pos="100000">
                <a:schemeClr val="tx1"/>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r>
              <a:rPr lang="en-US" altLang="ja-JP" sz="1400" smtClean="0">
                <a:solidFill>
                  <a:srgbClr val="FFFF00"/>
                </a:solidFill>
              </a:rPr>
              <a:t>Recent Compton activities at KEK</a:t>
            </a:r>
          </a:p>
        </p:txBody>
      </p:sp>
      <p:sp>
        <p:nvSpPr>
          <p:cNvPr id="73759" name="Text Box 31"/>
          <p:cNvSpPr txBox="1">
            <a:spLocks noChangeArrowheads="1"/>
          </p:cNvSpPr>
          <p:nvPr/>
        </p:nvSpPr>
        <p:spPr bwMode="auto">
          <a:xfrm>
            <a:off x="7935913" y="-44450"/>
            <a:ext cx="12731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ja-JP" sz="1400" smtClean="0">
                <a:solidFill>
                  <a:srgbClr val="FFFFFF"/>
                </a:solidFill>
              </a:rPr>
              <a:t>14</a:t>
            </a:r>
            <a:r>
              <a:rPr lang="en-US" altLang="ja-JP" sz="1400" baseline="30000" smtClean="0">
                <a:solidFill>
                  <a:srgbClr val="FFFFFF"/>
                </a:solidFill>
              </a:rPr>
              <a:t>th</a:t>
            </a:r>
            <a:r>
              <a:rPr lang="en-US" altLang="ja-JP" sz="1400" smtClean="0">
                <a:solidFill>
                  <a:srgbClr val="FFFFFF"/>
                </a:solidFill>
              </a:rPr>
              <a:t> Feb 2013</a:t>
            </a:r>
          </a:p>
        </p:txBody>
      </p:sp>
    </p:spTree>
    <p:extLst>
      <p:ext uri="{BB962C8B-B14F-4D97-AF65-F5344CB8AC3E}">
        <p14:creationId xmlns:p14="http://schemas.microsoft.com/office/powerpoint/2010/main" val="287586433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628" name="Line 44"/>
          <p:cNvSpPr>
            <a:spLocks noChangeShapeType="1"/>
          </p:cNvSpPr>
          <p:nvPr/>
        </p:nvSpPr>
        <p:spPr bwMode="auto">
          <a:xfrm>
            <a:off x="1906588" y="6092825"/>
            <a:ext cx="792162" cy="1588"/>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ja-JP" altLang="en-US" smtClean="0">
              <a:solidFill>
                <a:srgbClr val="000000"/>
              </a:solidFill>
            </a:endParaRPr>
          </a:p>
        </p:txBody>
      </p:sp>
      <p:sp>
        <p:nvSpPr>
          <p:cNvPr id="67629" name="Rectangle 45"/>
          <p:cNvSpPr>
            <a:spLocks noChangeArrowheads="1"/>
          </p:cNvSpPr>
          <p:nvPr/>
        </p:nvSpPr>
        <p:spPr bwMode="auto">
          <a:xfrm>
            <a:off x="1187450" y="6021388"/>
            <a:ext cx="2592388" cy="144462"/>
          </a:xfrm>
          <a:prstGeom prst="rect">
            <a:avLst/>
          </a:prstGeom>
          <a:solidFill>
            <a:srgbClr val="FAAD00"/>
          </a:solidFill>
          <a:ln w="9525">
            <a:solidFill>
              <a:srgbClr val="FAAD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en-US" smtClean="0">
              <a:solidFill>
                <a:srgbClr val="000000"/>
              </a:solidFill>
            </a:endParaRPr>
          </a:p>
        </p:txBody>
      </p:sp>
      <p:sp>
        <p:nvSpPr>
          <p:cNvPr id="67588" name="Rectangle 4"/>
          <p:cNvSpPr>
            <a:spLocks noChangeArrowheads="1"/>
          </p:cNvSpPr>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fontAlgn="base">
              <a:spcBef>
                <a:spcPct val="0"/>
              </a:spcBef>
              <a:spcAft>
                <a:spcPct val="0"/>
              </a:spcAft>
            </a:pPr>
            <a:r>
              <a:rPr lang="en-US" altLang="ja-JP" sz="3600" b="1" dirty="0" smtClean="0">
                <a:solidFill>
                  <a:srgbClr val="009999"/>
                </a:solidFill>
                <a:latin typeface="Times New Roman" pitchFamily="18" charset="0"/>
                <a:cs typeface="Times New Roman" pitchFamily="18" charset="0"/>
              </a:rPr>
              <a:t>Polarization property</a:t>
            </a:r>
            <a:endParaRPr lang="en-US" altLang="ja-JP" sz="4400" b="1" dirty="0" smtClean="0">
              <a:solidFill>
                <a:srgbClr val="000000"/>
              </a:solidFill>
              <a:latin typeface="Times New Roman" pitchFamily="18" charset="0"/>
              <a:cs typeface="Times New Roman" pitchFamily="18" charset="0"/>
            </a:endParaRPr>
          </a:p>
        </p:txBody>
      </p:sp>
      <p:sp>
        <p:nvSpPr>
          <p:cNvPr id="67590" name="Line 6"/>
          <p:cNvSpPr>
            <a:spLocks noChangeShapeType="1"/>
          </p:cNvSpPr>
          <p:nvPr/>
        </p:nvSpPr>
        <p:spPr bwMode="auto">
          <a:xfrm>
            <a:off x="3924300" y="1182688"/>
            <a:ext cx="4824413" cy="0"/>
          </a:xfrm>
          <a:prstGeom prst="line">
            <a:avLst/>
          </a:prstGeom>
          <a:noFill/>
          <a:ln w="38100">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ja-JP" altLang="en-US" smtClean="0">
              <a:solidFill>
                <a:srgbClr val="000000"/>
              </a:solidFill>
            </a:endParaRPr>
          </a:p>
        </p:txBody>
      </p:sp>
      <p:sp>
        <p:nvSpPr>
          <p:cNvPr id="67591" name="Oval 7"/>
          <p:cNvSpPr>
            <a:spLocks noChangeArrowheads="1"/>
          </p:cNvSpPr>
          <p:nvPr/>
        </p:nvSpPr>
        <p:spPr bwMode="auto">
          <a:xfrm>
            <a:off x="3851275" y="1111250"/>
            <a:ext cx="144463" cy="144463"/>
          </a:xfrm>
          <a:prstGeom prst="ellipse">
            <a:avLst/>
          </a:prstGeom>
          <a:solidFill>
            <a:srgbClr val="FFFF00"/>
          </a:solidFill>
          <a:ln>
            <a:noFill/>
          </a:ln>
          <a:effectLst/>
          <a:extLst>
            <a:ext uri="{91240B29-F687-4F45-9708-019B960494DF}">
              <a14:hiddenLine xmlns:a14="http://schemas.microsoft.com/office/drawing/2010/main" w="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en-US" smtClean="0">
              <a:solidFill>
                <a:srgbClr val="000000"/>
              </a:solidFill>
            </a:endParaRPr>
          </a:p>
        </p:txBody>
      </p:sp>
      <p:sp>
        <p:nvSpPr>
          <p:cNvPr id="67592" name="Oval 8"/>
          <p:cNvSpPr>
            <a:spLocks noChangeArrowheads="1"/>
          </p:cNvSpPr>
          <p:nvPr/>
        </p:nvSpPr>
        <p:spPr bwMode="auto">
          <a:xfrm>
            <a:off x="8674100" y="1109663"/>
            <a:ext cx="146050" cy="146050"/>
          </a:xfrm>
          <a:prstGeom prst="ellipse">
            <a:avLst/>
          </a:prstGeom>
          <a:solidFill>
            <a:srgbClr val="FFFF00"/>
          </a:solidFill>
          <a:ln>
            <a:noFill/>
          </a:ln>
          <a:effectLst/>
          <a:extLst>
            <a:ext uri="{91240B29-F687-4F45-9708-019B960494DF}">
              <a14:hiddenLine xmlns:a14="http://schemas.microsoft.com/office/drawing/2010/main" w="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en-US" smtClean="0">
              <a:solidFill>
                <a:srgbClr val="000000"/>
              </a:solidFill>
            </a:endParaRPr>
          </a:p>
        </p:txBody>
      </p:sp>
      <p:sp>
        <p:nvSpPr>
          <p:cNvPr id="67593" name="Line 9"/>
          <p:cNvSpPr>
            <a:spLocks noChangeShapeType="1"/>
          </p:cNvSpPr>
          <p:nvPr/>
        </p:nvSpPr>
        <p:spPr bwMode="auto">
          <a:xfrm>
            <a:off x="3716338" y="1293813"/>
            <a:ext cx="4824412" cy="0"/>
          </a:xfrm>
          <a:prstGeom prst="line">
            <a:avLst/>
          </a:prstGeom>
          <a:noFill/>
          <a:ln w="38100">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ja-JP" altLang="en-US" smtClean="0">
              <a:solidFill>
                <a:srgbClr val="000000"/>
              </a:solidFill>
            </a:endParaRPr>
          </a:p>
        </p:txBody>
      </p:sp>
      <p:sp>
        <p:nvSpPr>
          <p:cNvPr id="67594" name="Oval 10"/>
          <p:cNvSpPr>
            <a:spLocks noChangeArrowheads="1"/>
          </p:cNvSpPr>
          <p:nvPr/>
        </p:nvSpPr>
        <p:spPr bwMode="auto">
          <a:xfrm>
            <a:off x="3643313" y="1222375"/>
            <a:ext cx="144462" cy="144463"/>
          </a:xfrm>
          <a:prstGeom prst="ellipse">
            <a:avLst/>
          </a:prstGeom>
          <a:solidFill>
            <a:srgbClr val="FFFF00"/>
          </a:solidFill>
          <a:ln>
            <a:noFill/>
          </a:ln>
          <a:effectLst/>
          <a:extLst>
            <a:ext uri="{91240B29-F687-4F45-9708-019B960494DF}">
              <a14:hiddenLine xmlns:a14="http://schemas.microsoft.com/office/drawing/2010/main" w="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en-US" smtClean="0">
              <a:solidFill>
                <a:srgbClr val="000000"/>
              </a:solidFill>
            </a:endParaRPr>
          </a:p>
        </p:txBody>
      </p:sp>
      <p:sp>
        <p:nvSpPr>
          <p:cNvPr id="67595" name="Oval 11"/>
          <p:cNvSpPr>
            <a:spLocks noChangeArrowheads="1"/>
          </p:cNvSpPr>
          <p:nvPr/>
        </p:nvSpPr>
        <p:spPr bwMode="auto">
          <a:xfrm>
            <a:off x="8466138" y="1220788"/>
            <a:ext cx="146050" cy="146050"/>
          </a:xfrm>
          <a:prstGeom prst="ellipse">
            <a:avLst/>
          </a:prstGeom>
          <a:solidFill>
            <a:srgbClr val="FFFF00"/>
          </a:solidFill>
          <a:ln>
            <a:noFill/>
          </a:ln>
          <a:effectLst/>
          <a:extLst>
            <a:ext uri="{91240B29-F687-4F45-9708-019B960494DF}">
              <a14:hiddenLine xmlns:a14="http://schemas.microsoft.com/office/drawing/2010/main" w="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en-US" smtClean="0">
              <a:solidFill>
                <a:srgbClr val="000000"/>
              </a:solidFill>
            </a:endParaRPr>
          </a:p>
        </p:txBody>
      </p:sp>
      <p:pic>
        <p:nvPicPr>
          <p:cNvPr id="67596" name="Picture 3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45000" y="3408363"/>
            <a:ext cx="4699000" cy="309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7597" name="直線矢印コネクタ 29"/>
          <p:cNvCxnSpPr>
            <a:cxnSpLocks noChangeShapeType="1"/>
          </p:cNvCxnSpPr>
          <p:nvPr/>
        </p:nvCxnSpPr>
        <p:spPr bwMode="auto">
          <a:xfrm>
            <a:off x="4572000" y="6669088"/>
            <a:ext cx="4572000" cy="0"/>
          </a:xfrm>
          <a:prstGeom prst="straightConnector1">
            <a:avLst/>
          </a:prstGeom>
          <a:noFill/>
          <a:ln w="57150" algn="ctr">
            <a:solidFill>
              <a:schemeClr val="folHlink"/>
            </a:solidFill>
            <a:round/>
            <a:headEnd/>
            <a:tailEnd type="triangle" w="med" len="med"/>
          </a:ln>
        </p:spPr>
      </p:cxnSp>
      <p:sp>
        <p:nvSpPr>
          <p:cNvPr id="67598" name="テキスト ボックス 30"/>
          <p:cNvSpPr txBox="1">
            <a:spLocks noChangeArrowheads="1"/>
          </p:cNvSpPr>
          <p:nvPr/>
        </p:nvSpPr>
        <p:spPr bwMode="auto">
          <a:xfrm>
            <a:off x="5795963" y="6400800"/>
            <a:ext cx="19478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47675">
              <a:defRPr kumimoji="1">
                <a:solidFill>
                  <a:schemeClr val="tx1"/>
                </a:solidFill>
                <a:latin typeface="Arial" pitchFamily="34" charset="0"/>
                <a:ea typeface="ＭＳ Ｐゴシック" pitchFamily="50" charset="-128"/>
              </a:defRPr>
            </a:lvl1pPr>
            <a:lvl2pPr marL="742950" indent="-285750" defTabSz="447675">
              <a:defRPr kumimoji="1">
                <a:solidFill>
                  <a:schemeClr val="tx1"/>
                </a:solidFill>
                <a:latin typeface="Arial" pitchFamily="34" charset="0"/>
                <a:ea typeface="ＭＳ Ｐゴシック" pitchFamily="50" charset="-128"/>
              </a:defRPr>
            </a:lvl2pPr>
            <a:lvl3pPr marL="1143000" indent="-228600" defTabSz="447675">
              <a:defRPr kumimoji="1">
                <a:solidFill>
                  <a:schemeClr val="tx1"/>
                </a:solidFill>
                <a:latin typeface="Arial" pitchFamily="34" charset="0"/>
                <a:ea typeface="ＭＳ Ｐゴシック" pitchFamily="50" charset="-128"/>
              </a:defRPr>
            </a:lvl3pPr>
            <a:lvl4pPr marL="1600200" indent="-228600" defTabSz="447675">
              <a:defRPr kumimoji="1">
                <a:solidFill>
                  <a:schemeClr val="tx1"/>
                </a:solidFill>
                <a:latin typeface="Arial" pitchFamily="34" charset="0"/>
                <a:ea typeface="ＭＳ Ｐゴシック" pitchFamily="50" charset="-128"/>
              </a:defRPr>
            </a:lvl4pPr>
            <a:lvl5pPr marL="2057400" indent="-228600" defTabSz="447675">
              <a:defRPr kumimoji="1">
                <a:solidFill>
                  <a:schemeClr val="tx1"/>
                </a:solidFill>
                <a:latin typeface="Arial" pitchFamily="34" charset="0"/>
                <a:ea typeface="ＭＳ Ｐゴシック" pitchFamily="50" charset="-128"/>
              </a:defRPr>
            </a:lvl5pPr>
            <a:lvl6pPr marL="2514600" indent="-228600" defTabSz="447675" fontAlgn="base">
              <a:spcBef>
                <a:spcPct val="0"/>
              </a:spcBef>
              <a:spcAft>
                <a:spcPct val="0"/>
              </a:spcAft>
              <a:defRPr kumimoji="1">
                <a:solidFill>
                  <a:schemeClr val="tx1"/>
                </a:solidFill>
                <a:latin typeface="Arial" pitchFamily="34" charset="0"/>
                <a:ea typeface="ＭＳ Ｐゴシック" pitchFamily="50" charset="-128"/>
              </a:defRPr>
            </a:lvl6pPr>
            <a:lvl7pPr marL="2971800" indent="-228600" defTabSz="447675" fontAlgn="base">
              <a:spcBef>
                <a:spcPct val="0"/>
              </a:spcBef>
              <a:spcAft>
                <a:spcPct val="0"/>
              </a:spcAft>
              <a:defRPr kumimoji="1">
                <a:solidFill>
                  <a:schemeClr val="tx1"/>
                </a:solidFill>
                <a:latin typeface="Arial" pitchFamily="34" charset="0"/>
                <a:ea typeface="ＭＳ Ｐゴシック" pitchFamily="50" charset="-128"/>
              </a:defRPr>
            </a:lvl7pPr>
            <a:lvl8pPr marL="3429000" indent="-228600" defTabSz="447675" fontAlgn="base">
              <a:spcBef>
                <a:spcPct val="0"/>
              </a:spcBef>
              <a:spcAft>
                <a:spcPct val="0"/>
              </a:spcAft>
              <a:defRPr kumimoji="1">
                <a:solidFill>
                  <a:schemeClr val="tx1"/>
                </a:solidFill>
                <a:latin typeface="Arial" pitchFamily="34" charset="0"/>
                <a:ea typeface="ＭＳ Ｐゴシック" pitchFamily="50" charset="-128"/>
              </a:defRPr>
            </a:lvl8pPr>
            <a:lvl9pPr marL="3886200" indent="-228600" defTabSz="447675" fontAlgn="base">
              <a:spcBef>
                <a:spcPct val="0"/>
              </a:spcBef>
              <a:spcAft>
                <a:spcPct val="0"/>
              </a:spcAft>
              <a:defRPr kumimoji="1">
                <a:solidFill>
                  <a:schemeClr val="tx1"/>
                </a:solidFill>
                <a:latin typeface="Arial" pitchFamily="34" charset="0"/>
                <a:ea typeface="ＭＳ Ｐゴシック" pitchFamily="50" charset="-128"/>
              </a:defRPr>
            </a:lvl9pPr>
          </a:lstStyle>
          <a:p>
            <a:pPr fontAlgn="base">
              <a:spcBef>
                <a:spcPct val="0"/>
              </a:spcBef>
              <a:spcAft>
                <a:spcPct val="0"/>
              </a:spcAft>
            </a:pPr>
            <a:r>
              <a:rPr lang="en-US" altLang="ja-JP" sz="2400" smtClean="0">
                <a:solidFill>
                  <a:srgbClr val="000000"/>
                </a:solidFill>
              </a:rPr>
              <a:t>Cavity length</a:t>
            </a:r>
          </a:p>
        </p:txBody>
      </p:sp>
      <p:sp>
        <p:nvSpPr>
          <p:cNvPr id="67599" name="テキスト ボックス 168959"/>
          <p:cNvSpPr txBox="1">
            <a:spLocks noChangeArrowheads="1"/>
          </p:cNvSpPr>
          <p:nvPr/>
        </p:nvSpPr>
        <p:spPr bwMode="auto">
          <a:xfrm>
            <a:off x="5956300" y="5497513"/>
            <a:ext cx="86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47675">
              <a:defRPr kumimoji="1">
                <a:solidFill>
                  <a:schemeClr val="tx1"/>
                </a:solidFill>
                <a:latin typeface="Arial" pitchFamily="34" charset="0"/>
                <a:ea typeface="ＭＳ Ｐゴシック" pitchFamily="50" charset="-128"/>
              </a:defRPr>
            </a:lvl1pPr>
            <a:lvl2pPr marL="742950" indent="-285750" defTabSz="447675">
              <a:defRPr kumimoji="1">
                <a:solidFill>
                  <a:schemeClr val="tx1"/>
                </a:solidFill>
                <a:latin typeface="Arial" pitchFamily="34" charset="0"/>
                <a:ea typeface="ＭＳ Ｐゴシック" pitchFamily="50" charset="-128"/>
              </a:defRPr>
            </a:lvl2pPr>
            <a:lvl3pPr marL="1143000" indent="-228600" defTabSz="447675">
              <a:defRPr kumimoji="1">
                <a:solidFill>
                  <a:schemeClr val="tx1"/>
                </a:solidFill>
                <a:latin typeface="Arial" pitchFamily="34" charset="0"/>
                <a:ea typeface="ＭＳ Ｐゴシック" pitchFamily="50" charset="-128"/>
              </a:defRPr>
            </a:lvl3pPr>
            <a:lvl4pPr marL="1600200" indent="-228600" defTabSz="447675">
              <a:defRPr kumimoji="1">
                <a:solidFill>
                  <a:schemeClr val="tx1"/>
                </a:solidFill>
                <a:latin typeface="Arial" pitchFamily="34" charset="0"/>
                <a:ea typeface="ＭＳ Ｐゴシック" pitchFamily="50" charset="-128"/>
              </a:defRPr>
            </a:lvl4pPr>
            <a:lvl5pPr marL="2057400" indent="-228600" defTabSz="447675">
              <a:defRPr kumimoji="1">
                <a:solidFill>
                  <a:schemeClr val="tx1"/>
                </a:solidFill>
                <a:latin typeface="Arial" pitchFamily="34" charset="0"/>
                <a:ea typeface="ＭＳ Ｐゴシック" pitchFamily="50" charset="-128"/>
              </a:defRPr>
            </a:lvl5pPr>
            <a:lvl6pPr marL="2514600" indent="-228600" defTabSz="447675" fontAlgn="base">
              <a:spcBef>
                <a:spcPct val="0"/>
              </a:spcBef>
              <a:spcAft>
                <a:spcPct val="0"/>
              </a:spcAft>
              <a:defRPr kumimoji="1">
                <a:solidFill>
                  <a:schemeClr val="tx1"/>
                </a:solidFill>
                <a:latin typeface="Arial" pitchFamily="34" charset="0"/>
                <a:ea typeface="ＭＳ Ｐゴシック" pitchFamily="50" charset="-128"/>
              </a:defRPr>
            </a:lvl6pPr>
            <a:lvl7pPr marL="2971800" indent="-228600" defTabSz="447675" fontAlgn="base">
              <a:spcBef>
                <a:spcPct val="0"/>
              </a:spcBef>
              <a:spcAft>
                <a:spcPct val="0"/>
              </a:spcAft>
              <a:defRPr kumimoji="1">
                <a:solidFill>
                  <a:schemeClr val="tx1"/>
                </a:solidFill>
                <a:latin typeface="Arial" pitchFamily="34" charset="0"/>
                <a:ea typeface="ＭＳ Ｐゴシック" pitchFamily="50" charset="-128"/>
              </a:defRPr>
            </a:lvl7pPr>
            <a:lvl8pPr marL="3429000" indent="-228600" defTabSz="447675" fontAlgn="base">
              <a:spcBef>
                <a:spcPct val="0"/>
              </a:spcBef>
              <a:spcAft>
                <a:spcPct val="0"/>
              </a:spcAft>
              <a:defRPr kumimoji="1">
                <a:solidFill>
                  <a:schemeClr val="tx1"/>
                </a:solidFill>
                <a:latin typeface="Arial" pitchFamily="34" charset="0"/>
                <a:ea typeface="ＭＳ Ｐゴシック" pitchFamily="50" charset="-128"/>
              </a:defRPr>
            </a:lvl8pPr>
            <a:lvl9pPr marL="3886200" indent="-228600" defTabSz="447675" fontAlgn="base">
              <a:spcBef>
                <a:spcPct val="0"/>
              </a:spcBef>
              <a:spcAft>
                <a:spcPct val="0"/>
              </a:spcAft>
              <a:defRPr kumimoji="1">
                <a:solidFill>
                  <a:schemeClr val="tx1"/>
                </a:solidFill>
                <a:latin typeface="Arial" pitchFamily="34" charset="0"/>
                <a:ea typeface="ＭＳ Ｐゴシック" pitchFamily="50" charset="-128"/>
              </a:defRPr>
            </a:lvl9pPr>
          </a:lstStyle>
          <a:p>
            <a:pPr fontAlgn="base">
              <a:spcBef>
                <a:spcPct val="0"/>
              </a:spcBef>
              <a:spcAft>
                <a:spcPct val="0"/>
              </a:spcAft>
            </a:pPr>
            <a:r>
              <a:rPr lang="en-US" altLang="ja-JP" sz="2400" smtClean="0">
                <a:solidFill>
                  <a:srgbClr val="FFFFFF"/>
                </a:solidFill>
              </a:rPr>
              <a:t>L-pol</a:t>
            </a:r>
          </a:p>
        </p:txBody>
      </p:sp>
      <p:sp>
        <p:nvSpPr>
          <p:cNvPr id="67600" name="テキスト ボックス 35"/>
          <p:cNvSpPr txBox="1">
            <a:spLocks noChangeArrowheads="1"/>
          </p:cNvSpPr>
          <p:nvPr/>
        </p:nvSpPr>
        <p:spPr bwMode="auto">
          <a:xfrm>
            <a:off x="7397750" y="5568950"/>
            <a:ext cx="914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47675">
              <a:defRPr kumimoji="1">
                <a:solidFill>
                  <a:schemeClr val="tx1"/>
                </a:solidFill>
                <a:latin typeface="Arial" pitchFamily="34" charset="0"/>
                <a:ea typeface="ＭＳ Ｐゴシック" pitchFamily="50" charset="-128"/>
              </a:defRPr>
            </a:lvl1pPr>
            <a:lvl2pPr marL="742950" indent="-285750" defTabSz="447675">
              <a:defRPr kumimoji="1">
                <a:solidFill>
                  <a:schemeClr val="tx1"/>
                </a:solidFill>
                <a:latin typeface="Arial" pitchFamily="34" charset="0"/>
                <a:ea typeface="ＭＳ Ｐゴシック" pitchFamily="50" charset="-128"/>
              </a:defRPr>
            </a:lvl2pPr>
            <a:lvl3pPr marL="1143000" indent="-228600" defTabSz="447675">
              <a:defRPr kumimoji="1">
                <a:solidFill>
                  <a:schemeClr val="tx1"/>
                </a:solidFill>
                <a:latin typeface="Arial" pitchFamily="34" charset="0"/>
                <a:ea typeface="ＭＳ Ｐゴシック" pitchFamily="50" charset="-128"/>
              </a:defRPr>
            </a:lvl3pPr>
            <a:lvl4pPr marL="1600200" indent="-228600" defTabSz="447675">
              <a:defRPr kumimoji="1">
                <a:solidFill>
                  <a:schemeClr val="tx1"/>
                </a:solidFill>
                <a:latin typeface="Arial" pitchFamily="34" charset="0"/>
                <a:ea typeface="ＭＳ Ｐゴシック" pitchFamily="50" charset="-128"/>
              </a:defRPr>
            </a:lvl4pPr>
            <a:lvl5pPr marL="2057400" indent="-228600" defTabSz="447675">
              <a:defRPr kumimoji="1">
                <a:solidFill>
                  <a:schemeClr val="tx1"/>
                </a:solidFill>
                <a:latin typeface="Arial" pitchFamily="34" charset="0"/>
                <a:ea typeface="ＭＳ Ｐゴシック" pitchFamily="50" charset="-128"/>
              </a:defRPr>
            </a:lvl5pPr>
            <a:lvl6pPr marL="2514600" indent="-228600" defTabSz="447675" fontAlgn="base">
              <a:spcBef>
                <a:spcPct val="0"/>
              </a:spcBef>
              <a:spcAft>
                <a:spcPct val="0"/>
              </a:spcAft>
              <a:defRPr kumimoji="1">
                <a:solidFill>
                  <a:schemeClr val="tx1"/>
                </a:solidFill>
                <a:latin typeface="Arial" pitchFamily="34" charset="0"/>
                <a:ea typeface="ＭＳ Ｐゴシック" pitchFamily="50" charset="-128"/>
              </a:defRPr>
            </a:lvl6pPr>
            <a:lvl7pPr marL="2971800" indent="-228600" defTabSz="447675" fontAlgn="base">
              <a:spcBef>
                <a:spcPct val="0"/>
              </a:spcBef>
              <a:spcAft>
                <a:spcPct val="0"/>
              </a:spcAft>
              <a:defRPr kumimoji="1">
                <a:solidFill>
                  <a:schemeClr val="tx1"/>
                </a:solidFill>
                <a:latin typeface="Arial" pitchFamily="34" charset="0"/>
                <a:ea typeface="ＭＳ Ｐゴシック" pitchFamily="50" charset="-128"/>
              </a:defRPr>
            </a:lvl7pPr>
            <a:lvl8pPr marL="3429000" indent="-228600" defTabSz="447675" fontAlgn="base">
              <a:spcBef>
                <a:spcPct val="0"/>
              </a:spcBef>
              <a:spcAft>
                <a:spcPct val="0"/>
              </a:spcAft>
              <a:defRPr kumimoji="1">
                <a:solidFill>
                  <a:schemeClr val="tx1"/>
                </a:solidFill>
                <a:latin typeface="Arial" pitchFamily="34" charset="0"/>
                <a:ea typeface="ＭＳ Ｐゴシック" pitchFamily="50" charset="-128"/>
              </a:defRPr>
            </a:lvl8pPr>
            <a:lvl9pPr marL="3886200" indent="-228600" defTabSz="447675" fontAlgn="base">
              <a:spcBef>
                <a:spcPct val="0"/>
              </a:spcBef>
              <a:spcAft>
                <a:spcPct val="0"/>
              </a:spcAft>
              <a:defRPr kumimoji="1">
                <a:solidFill>
                  <a:schemeClr val="tx1"/>
                </a:solidFill>
                <a:latin typeface="Arial" pitchFamily="34" charset="0"/>
                <a:ea typeface="ＭＳ Ｐゴシック" pitchFamily="50" charset="-128"/>
              </a:defRPr>
            </a:lvl9pPr>
          </a:lstStyle>
          <a:p>
            <a:pPr fontAlgn="base">
              <a:spcBef>
                <a:spcPct val="0"/>
              </a:spcBef>
              <a:spcAft>
                <a:spcPct val="0"/>
              </a:spcAft>
            </a:pPr>
            <a:r>
              <a:rPr lang="en-US" altLang="ja-JP" sz="2400" smtClean="0">
                <a:solidFill>
                  <a:srgbClr val="FFFFFF"/>
                </a:solidFill>
              </a:rPr>
              <a:t>R-pol</a:t>
            </a:r>
          </a:p>
        </p:txBody>
      </p:sp>
      <p:sp>
        <p:nvSpPr>
          <p:cNvPr id="67601" name="コンテンツ プレースホルダ 2"/>
          <p:cNvSpPr>
            <a:spLocks/>
          </p:cNvSpPr>
          <p:nvPr/>
        </p:nvSpPr>
        <p:spPr bwMode="auto">
          <a:xfrm>
            <a:off x="34925" y="1412875"/>
            <a:ext cx="9072563" cy="4989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761" tIns="50382" rIns="100761" bIns="50382"/>
          <a:lstStyle/>
          <a:p>
            <a:pPr marL="817563" lvl="1" indent="-314325" defTabSz="1006475" fontAlgn="base">
              <a:spcBef>
                <a:spcPct val="20000"/>
              </a:spcBef>
              <a:spcAft>
                <a:spcPct val="0"/>
              </a:spcAft>
            </a:pPr>
            <a:r>
              <a:rPr lang="en-US" altLang="ja-JP" sz="2400" b="1" dirty="0" smtClean="0">
                <a:solidFill>
                  <a:srgbClr val="000000"/>
                </a:solidFill>
                <a:latin typeface="Times New Roman" pitchFamily="18" charset="0"/>
                <a:cs typeface="Times New Roman" pitchFamily="18" charset="0"/>
              </a:rPr>
              <a:t>geometric phase due to twisted pass</a:t>
            </a:r>
          </a:p>
          <a:p>
            <a:pPr marL="817563" lvl="1" indent="-314325" defTabSz="1006475" fontAlgn="base">
              <a:spcBef>
                <a:spcPct val="20000"/>
              </a:spcBef>
              <a:spcAft>
                <a:spcPct val="0"/>
              </a:spcAft>
            </a:pPr>
            <a:endParaRPr lang="en-US" altLang="ja-JP" sz="2400" b="1" dirty="0" smtClean="0">
              <a:solidFill>
                <a:srgbClr val="000000"/>
              </a:solidFill>
              <a:latin typeface="Times New Roman" pitchFamily="18" charset="0"/>
              <a:cs typeface="Times New Roman" pitchFamily="18" charset="0"/>
            </a:endParaRPr>
          </a:p>
          <a:p>
            <a:pPr marL="817563" lvl="1" indent="-314325" defTabSz="1006475" fontAlgn="base">
              <a:spcBef>
                <a:spcPct val="20000"/>
              </a:spcBef>
              <a:spcAft>
                <a:spcPct val="0"/>
              </a:spcAft>
              <a:buFontTx/>
              <a:buChar char="–"/>
            </a:pPr>
            <a:r>
              <a:rPr lang="en-US" altLang="ja-JP" sz="2400" b="1" dirty="0" smtClean="0">
                <a:solidFill>
                  <a:srgbClr val="000000"/>
                </a:solidFill>
                <a:latin typeface="Times New Roman" pitchFamily="18" charset="0"/>
                <a:cs typeface="Times New Roman" pitchFamily="18" charset="0"/>
              </a:rPr>
              <a:t>cavity only resonates with circular polarization state</a:t>
            </a:r>
          </a:p>
          <a:p>
            <a:pPr marL="817563" lvl="1" indent="-314325" defTabSz="1006475" fontAlgn="base">
              <a:spcBef>
                <a:spcPct val="20000"/>
              </a:spcBef>
              <a:spcAft>
                <a:spcPct val="0"/>
              </a:spcAft>
              <a:buFontTx/>
              <a:buChar char="–"/>
            </a:pPr>
            <a:r>
              <a:rPr lang="en-US" altLang="ja-JP" sz="2400" b="1" dirty="0" smtClean="0">
                <a:solidFill>
                  <a:srgbClr val="000000"/>
                </a:solidFill>
                <a:latin typeface="Times New Roman" pitchFamily="18" charset="0"/>
                <a:cs typeface="Times New Roman" pitchFamily="18" charset="0"/>
              </a:rPr>
              <a:t>Different resonance points of left and right polarization</a:t>
            </a:r>
          </a:p>
          <a:p>
            <a:pPr marL="817563" lvl="1" indent="-314325" defTabSz="1006475" fontAlgn="base">
              <a:spcBef>
                <a:spcPct val="20000"/>
              </a:spcBef>
              <a:spcAft>
                <a:spcPct val="0"/>
              </a:spcAft>
            </a:pPr>
            <a:endParaRPr lang="en-US" altLang="ja-JP" sz="2800" b="1" dirty="0" smtClean="0">
              <a:solidFill>
                <a:srgbClr val="000000"/>
              </a:solidFill>
              <a:latin typeface="Times New Roman" pitchFamily="18" charset="0"/>
              <a:cs typeface="Times New Roman" pitchFamily="18" charset="0"/>
            </a:endParaRPr>
          </a:p>
        </p:txBody>
      </p:sp>
      <p:sp>
        <p:nvSpPr>
          <p:cNvPr id="67602" name="Line 18"/>
          <p:cNvSpPr>
            <a:spLocks noChangeShapeType="1"/>
          </p:cNvSpPr>
          <p:nvPr/>
        </p:nvSpPr>
        <p:spPr bwMode="auto">
          <a:xfrm>
            <a:off x="1989138" y="4841875"/>
            <a:ext cx="792162" cy="1588"/>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ja-JP" altLang="en-US" smtClean="0">
              <a:solidFill>
                <a:srgbClr val="000000"/>
              </a:solidFill>
            </a:endParaRPr>
          </a:p>
        </p:txBody>
      </p:sp>
      <p:sp>
        <p:nvSpPr>
          <p:cNvPr id="67603" name="Rectangle 19"/>
          <p:cNvSpPr>
            <a:spLocks noChangeArrowheads="1"/>
          </p:cNvSpPr>
          <p:nvPr/>
        </p:nvSpPr>
        <p:spPr bwMode="auto">
          <a:xfrm>
            <a:off x="1270000" y="4770438"/>
            <a:ext cx="2592388" cy="144462"/>
          </a:xfrm>
          <a:prstGeom prst="rect">
            <a:avLst/>
          </a:prstGeom>
          <a:solidFill>
            <a:srgbClr val="FAAD00"/>
          </a:solidFill>
          <a:ln w="9525">
            <a:solidFill>
              <a:srgbClr val="FAAD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en-US" smtClean="0">
              <a:solidFill>
                <a:srgbClr val="000000"/>
              </a:solidFill>
            </a:endParaRPr>
          </a:p>
        </p:txBody>
      </p:sp>
      <p:sp>
        <p:nvSpPr>
          <p:cNvPr id="67604" name="Rectangle 20"/>
          <p:cNvSpPr>
            <a:spLocks noChangeArrowheads="1"/>
          </p:cNvSpPr>
          <p:nvPr/>
        </p:nvSpPr>
        <p:spPr bwMode="auto">
          <a:xfrm rot="1521104">
            <a:off x="1116013" y="5373688"/>
            <a:ext cx="2874962" cy="128587"/>
          </a:xfrm>
          <a:prstGeom prst="rect">
            <a:avLst/>
          </a:prstGeom>
          <a:solidFill>
            <a:srgbClr val="FAAD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en-US" smtClean="0">
              <a:solidFill>
                <a:srgbClr val="000000"/>
              </a:solidFill>
            </a:endParaRPr>
          </a:p>
        </p:txBody>
      </p:sp>
      <p:sp>
        <p:nvSpPr>
          <p:cNvPr id="67605" name="Rectangle 21"/>
          <p:cNvSpPr>
            <a:spLocks noChangeArrowheads="1"/>
          </p:cNvSpPr>
          <p:nvPr/>
        </p:nvSpPr>
        <p:spPr bwMode="auto">
          <a:xfrm rot="9195090">
            <a:off x="1125538" y="5418138"/>
            <a:ext cx="2808287" cy="144462"/>
          </a:xfrm>
          <a:prstGeom prst="rect">
            <a:avLst/>
          </a:prstGeom>
          <a:solidFill>
            <a:srgbClr val="FAAD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en-US" smtClean="0">
              <a:solidFill>
                <a:srgbClr val="000000"/>
              </a:solidFill>
            </a:endParaRPr>
          </a:p>
        </p:txBody>
      </p:sp>
      <p:sp>
        <p:nvSpPr>
          <p:cNvPr id="67606" name="Rectangle 22"/>
          <p:cNvSpPr>
            <a:spLocks noChangeArrowheads="1"/>
          </p:cNvSpPr>
          <p:nvPr/>
        </p:nvSpPr>
        <p:spPr bwMode="auto">
          <a:xfrm rot="1200000">
            <a:off x="1125538" y="4554538"/>
            <a:ext cx="142875" cy="57626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en-US" smtClean="0">
              <a:solidFill>
                <a:srgbClr val="000000"/>
              </a:solidFill>
            </a:endParaRPr>
          </a:p>
        </p:txBody>
      </p:sp>
      <p:sp>
        <p:nvSpPr>
          <p:cNvPr id="67607" name="Rectangle 23"/>
          <p:cNvSpPr>
            <a:spLocks noChangeArrowheads="1"/>
          </p:cNvSpPr>
          <p:nvPr/>
        </p:nvSpPr>
        <p:spPr bwMode="auto">
          <a:xfrm rot="9600000">
            <a:off x="3790950" y="4554538"/>
            <a:ext cx="142875" cy="57626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en-US" smtClean="0">
              <a:solidFill>
                <a:srgbClr val="000000"/>
              </a:solidFill>
            </a:endParaRPr>
          </a:p>
        </p:txBody>
      </p:sp>
      <p:sp>
        <p:nvSpPr>
          <p:cNvPr id="67610" name="Rectangle 26"/>
          <p:cNvSpPr>
            <a:spLocks noChangeArrowheads="1"/>
          </p:cNvSpPr>
          <p:nvPr/>
        </p:nvSpPr>
        <p:spPr bwMode="auto">
          <a:xfrm rot="9600000">
            <a:off x="1198563" y="5851525"/>
            <a:ext cx="142875" cy="576263"/>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en-US" smtClean="0">
              <a:solidFill>
                <a:srgbClr val="000000"/>
              </a:solidFill>
            </a:endParaRPr>
          </a:p>
        </p:txBody>
      </p:sp>
      <p:sp>
        <p:nvSpPr>
          <p:cNvPr id="67611" name="Rectangle 27"/>
          <p:cNvSpPr>
            <a:spLocks noChangeArrowheads="1"/>
          </p:cNvSpPr>
          <p:nvPr/>
        </p:nvSpPr>
        <p:spPr bwMode="auto">
          <a:xfrm rot="1200000">
            <a:off x="3719513" y="5780088"/>
            <a:ext cx="142875" cy="57626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en-US" smtClean="0">
              <a:solidFill>
                <a:srgbClr val="000000"/>
              </a:solidFill>
            </a:endParaRPr>
          </a:p>
        </p:txBody>
      </p:sp>
      <p:sp>
        <p:nvSpPr>
          <p:cNvPr id="67612" name="AutoShape 28"/>
          <p:cNvSpPr>
            <a:spLocks noChangeArrowheads="1"/>
          </p:cNvSpPr>
          <p:nvPr/>
        </p:nvSpPr>
        <p:spPr bwMode="auto">
          <a:xfrm rot="5400000">
            <a:off x="1968500" y="5962650"/>
            <a:ext cx="287338" cy="274638"/>
          </a:xfrm>
          <a:prstGeom prst="triangle">
            <a:avLst>
              <a:gd name="adj" fmla="val 50000"/>
            </a:avLst>
          </a:prstGeom>
          <a:solidFill>
            <a:srgbClr val="FAAD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en-US" smtClean="0">
              <a:solidFill>
                <a:srgbClr val="000000"/>
              </a:solidFill>
            </a:endParaRPr>
          </a:p>
        </p:txBody>
      </p:sp>
      <p:sp>
        <p:nvSpPr>
          <p:cNvPr id="67613" name="AutoShape 29"/>
          <p:cNvSpPr>
            <a:spLocks noChangeArrowheads="1"/>
          </p:cNvSpPr>
          <p:nvPr/>
        </p:nvSpPr>
        <p:spPr bwMode="auto">
          <a:xfrm rot="-4166458">
            <a:off x="2782888" y="5491163"/>
            <a:ext cx="287337" cy="287337"/>
          </a:xfrm>
          <a:prstGeom prst="triangle">
            <a:avLst>
              <a:gd name="adj" fmla="val 50000"/>
            </a:avLst>
          </a:prstGeom>
          <a:solidFill>
            <a:srgbClr val="FAAD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en-US" smtClean="0">
              <a:solidFill>
                <a:srgbClr val="000000"/>
              </a:solidFill>
            </a:endParaRPr>
          </a:p>
        </p:txBody>
      </p:sp>
      <p:sp>
        <p:nvSpPr>
          <p:cNvPr id="67614" name="AutoShape 30"/>
          <p:cNvSpPr>
            <a:spLocks noChangeArrowheads="1"/>
          </p:cNvSpPr>
          <p:nvPr/>
        </p:nvSpPr>
        <p:spPr bwMode="auto">
          <a:xfrm rot="14786553">
            <a:off x="2801938" y="5156200"/>
            <a:ext cx="287337" cy="252413"/>
          </a:xfrm>
          <a:prstGeom prst="triangle">
            <a:avLst>
              <a:gd name="adj" fmla="val 50000"/>
            </a:avLst>
          </a:prstGeom>
          <a:solidFill>
            <a:srgbClr val="FAAD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en-US" smtClean="0">
              <a:solidFill>
                <a:srgbClr val="000000"/>
              </a:solidFill>
            </a:endParaRPr>
          </a:p>
        </p:txBody>
      </p:sp>
      <p:sp>
        <p:nvSpPr>
          <p:cNvPr id="67615" name="AutoShape 31"/>
          <p:cNvSpPr>
            <a:spLocks noChangeArrowheads="1"/>
          </p:cNvSpPr>
          <p:nvPr/>
        </p:nvSpPr>
        <p:spPr bwMode="auto">
          <a:xfrm rot="5400000">
            <a:off x="2162969" y="4726781"/>
            <a:ext cx="287338" cy="231775"/>
          </a:xfrm>
          <a:prstGeom prst="triangle">
            <a:avLst>
              <a:gd name="adj" fmla="val 50000"/>
            </a:avLst>
          </a:prstGeom>
          <a:solidFill>
            <a:srgbClr val="FAAD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en-US" smtClean="0">
              <a:solidFill>
                <a:srgbClr val="000000"/>
              </a:solidFill>
            </a:endParaRPr>
          </a:p>
        </p:txBody>
      </p:sp>
      <p:sp>
        <p:nvSpPr>
          <p:cNvPr id="67616" name="Line 32"/>
          <p:cNvSpPr>
            <a:spLocks noChangeShapeType="1"/>
          </p:cNvSpPr>
          <p:nvPr/>
        </p:nvSpPr>
        <p:spPr bwMode="auto">
          <a:xfrm>
            <a:off x="298450" y="4843463"/>
            <a:ext cx="827088" cy="1587"/>
          </a:xfrm>
          <a:prstGeom prst="line">
            <a:avLst/>
          </a:prstGeom>
          <a:noFill/>
          <a:ln w="571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ja-JP" altLang="en-US" smtClean="0">
              <a:solidFill>
                <a:srgbClr val="000000"/>
              </a:solidFill>
            </a:endParaRPr>
          </a:p>
        </p:txBody>
      </p:sp>
      <p:sp>
        <p:nvSpPr>
          <p:cNvPr id="67621" name="AutoShape 37"/>
          <p:cNvSpPr>
            <a:spLocks noChangeArrowheads="1"/>
          </p:cNvSpPr>
          <p:nvPr/>
        </p:nvSpPr>
        <p:spPr bwMode="auto">
          <a:xfrm>
            <a:off x="2601913" y="4633913"/>
            <a:ext cx="314325" cy="431800"/>
          </a:xfrm>
          <a:custGeom>
            <a:avLst/>
            <a:gdLst>
              <a:gd name="G0" fmla="+- 5701926 0 0"/>
              <a:gd name="G1" fmla="+- -10092277 0 0"/>
              <a:gd name="G2" fmla="+- 5701926 0 -10092277"/>
              <a:gd name="G3" fmla="+- 10800 0 0"/>
              <a:gd name="G4" fmla="+- 0 0 5701926"/>
              <a:gd name="T0" fmla="*/ 360 256 1"/>
              <a:gd name="T1" fmla="*/ 0 256 1"/>
              <a:gd name="G5" fmla="+- G2 T0 T1"/>
              <a:gd name="G6" fmla="?: G2 G2 G5"/>
              <a:gd name="G7" fmla="+- 0 0 G6"/>
              <a:gd name="G8" fmla="+- 8190 0 0"/>
              <a:gd name="G9" fmla="+- 0 0 -10092277"/>
              <a:gd name="G10" fmla="+- 8190 0 2700"/>
              <a:gd name="G11" fmla="cos G10 5701926"/>
              <a:gd name="G12" fmla="sin G10 5701926"/>
              <a:gd name="G13" fmla="cos 13500 5701926"/>
              <a:gd name="G14" fmla="sin 13500 5701926"/>
              <a:gd name="G15" fmla="+- G11 10800 0"/>
              <a:gd name="G16" fmla="+- G12 10800 0"/>
              <a:gd name="G17" fmla="+- G13 10800 0"/>
              <a:gd name="G18" fmla="+- G14 10800 0"/>
              <a:gd name="G19" fmla="*/ 8190 1 2"/>
              <a:gd name="G20" fmla="+- G19 5400 0"/>
              <a:gd name="G21" fmla="cos G20 5701926"/>
              <a:gd name="G22" fmla="sin G20 5701926"/>
              <a:gd name="G23" fmla="+- G21 10800 0"/>
              <a:gd name="G24" fmla="+- G12 G23 G22"/>
              <a:gd name="G25" fmla="+- G22 G23 G11"/>
              <a:gd name="G26" fmla="cos 10800 5701926"/>
              <a:gd name="G27" fmla="sin 10800 5701926"/>
              <a:gd name="G28" fmla="cos 8190 5701926"/>
              <a:gd name="G29" fmla="sin 8190 5701926"/>
              <a:gd name="G30" fmla="+- G26 10800 0"/>
              <a:gd name="G31" fmla="+- G27 10800 0"/>
              <a:gd name="G32" fmla="+- G28 10800 0"/>
              <a:gd name="G33" fmla="+- G29 10800 0"/>
              <a:gd name="G34" fmla="+- G19 5400 0"/>
              <a:gd name="G35" fmla="cos G34 -10092277"/>
              <a:gd name="G36" fmla="sin G34 -10092277"/>
              <a:gd name="G37" fmla="+/ -10092277 5701926 2"/>
              <a:gd name="T2" fmla="*/ 180 256 1"/>
              <a:gd name="T3" fmla="*/ 0 256 1"/>
              <a:gd name="G38" fmla="+- G37 T2 T3"/>
              <a:gd name="G39" fmla="?: G2 G37 G38"/>
              <a:gd name="G40" fmla="cos 10800 G39"/>
              <a:gd name="G41" fmla="sin 10800 G39"/>
              <a:gd name="G42" fmla="cos 8190 G39"/>
              <a:gd name="G43" fmla="sin 8190 G39"/>
              <a:gd name="G44" fmla="+- G40 10800 0"/>
              <a:gd name="G45" fmla="+- G41 10800 0"/>
              <a:gd name="G46" fmla="+- G42 10800 0"/>
              <a:gd name="G47" fmla="+- G43 10800 0"/>
              <a:gd name="G48" fmla="+- G35 10800 0"/>
              <a:gd name="G49" fmla="+- G36 10800 0"/>
              <a:gd name="T4" fmla="*/ 19806 w 21600"/>
              <a:gd name="T5" fmla="*/ 4839 h 21600"/>
              <a:gd name="T6" fmla="*/ 2266 w 21600"/>
              <a:gd name="T7" fmla="*/ 6637 h 21600"/>
              <a:gd name="T8" fmla="*/ 17629 w 21600"/>
              <a:gd name="T9" fmla="*/ 6280 h 21600"/>
              <a:gd name="T10" fmla="*/ 11505 w 21600"/>
              <a:gd name="T11" fmla="*/ 24281 h 21600"/>
              <a:gd name="T12" fmla="*/ 7296 w 21600"/>
              <a:gd name="T13" fmla="*/ 20492 h 21600"/>
              <a:gd name="T14" fmla="*/ 11086 w 21600"/>
              <a:gd name="T15" fmla="*/ 16282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1227" y="18978"/>
                </a:moveTo>
                <a:cubicBezTo>
                  <a:pt x="15578" y="18751"/>
                  <a:pt x="18990" y="15156"/>
                  <a:pt x="18990" y="10800"/>
                </a:cubicBezTo>
                <a:cubicBezTo>
                  <a:pt x="18990" y="6276"/>
                  <a:pt x="15323" y="2610"/>
                  <a:pt x="10800" y="2610"/>
                </a:cubicBezTo>
                <a:cubicBezTo>
                  <a:pt x="7668" y="2609"/>
                  <a:pt x="4811" y="4395"/>
                  <a:pt x="3439" y="7209"/>
                </a:cubicBezTo>
                <a:lnTo>
                  <a:pt x="1093" y="6064"/>
                </a:lnTo>
                <a:cubicBezTo>
                  <a:pt x="2903" y="2354"/>
                  <a:pt x="6671" y="-1"/>
                  <a:pt x="10800" y="0"/>
                </a:cubicBezTo>
                <a:cubicBezTo>
                  <a:pt x="16764" y="0"/>
                  <a:pt x="21600" y="4835"/>
                  <a:pt x="21600" y="10800"/>
                </a:cubicBezTo>
                <a:cubicBezTo>
                  <a:pt x="21600" y="16545"/>
                  <a:pt x="17101" y="21285"/>
                  <a:pt x="11364" y="21585"/>
                </a:cubicBezTo>
                <a:lnTo>
                  <a:pt x="11505" y="24281"/>
                </a:lnTo>
                <a:lnTo>
                  <a:pt x="7296" y="20492"/>
                </a:lnTo>
                <a:lnTo>
                  <a:pt x="11086" y="16282"/>
                </a:lnTo>
                <a:lnTo>
                  <a:pt x="11227" y="18978"/>
                </a:lnTo>
                <a:close/>
              </a:path>
            </a:pathLst>
          </a:cu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en-US" smtClean="0">
              <a:solidFill>
                <a:srgbClr val="000000"/>
              </a:solidFill>
            </a:endParaRPr>
          </a:p>
        </p:txBody>
      </p:sp>
      <p:sp>
        <p:nvSpPr>
          <p:cNvPr id="67624" name="Line 40"/>
          <p:cNvSpPr>
            <a:spLocks noChangeShapeType="1"/>
          </p:cNvSpPr>
          <p:nvPr/>
        </p:nvSpPr>
        <p:spPr bwMode="auto">
          <a:xfrm flipV="1">
            <a:off x="539750" y="4581525"/>
            <a:ext cx="144463" cy="4318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ja-JP" altLang="en-US" smtClean="0">
              <a:solidFill>
                <a:srgbClr val="000000"/>
              </a:solidFill>
            </a:endParaRPr>
          </a:p>
        </p:txBody>
      </p:sp>
      <p:sp>
        <p:nvSpPr>
          <p:cNvPr id="67626" name="Line 42"/>
          <p:cNvSpPr>
            <a:spLocks noChangeShapeType="1"/>
          </p:cNvSpPr>
          <p:nvPr/>
        </p:nvSpPr>
        <p:spPr bwMode="auto">
          <a:xfrm>
            <a:off x="3924300" y="6092825"/>
            <a:ext cx="827088" cy="1588"/>
          </a:xfrm>
          <a:prstGeom prst="line">
            <a:avLst/>
          </a:prstGeom>
          <a:noFill/>
          <a:ln w="57150">
            <a:solidFill>
              <a:srgbClr val="FAAD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ja-JP" altLang="en-US" smtClean="0">
              <a:solidFill>
                <a:srgbClr val="000000"/>
              </a:solidFill>
            </a:endParaRPr>
          </a:p>
        </p:txBody>
      </p:sp>
      <p:sp>
        <p:nvSpPr>
          <p:cNvPr id="67627" name="AutoShape 43"/>
          <p:cNvSpPr>
            <a:spLocks noChangeArrowheads="1"/>
          </p:cNvSpPr>
          <p:nvPr/>
        </p:nvSpPr>
        <p:spPr bwMode="auto">
          <a:xfrm>
            <a:off x="2700338" y="1916113"/>
            <a:ext cx="2376487" cy="360362"/>
          </a:xfrm>
          <a:prstGeom prst="downArrow">
            <a:avLst>
              <a:gd name="adj1" fmla="val 50000"/>
              <a:gd name="adj2" fmla="val 25000"/>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fontAlgn="base">
              <a:spcBef>
                <a:spcPct val="0"/>
              </a:spcBef>
              <a:spcAft>
                <a:spcPct val="0"/>
              </a:spcAft>
            </a:pPr>
            <a:endParaRPr lang="ja-JP" altLang="en-US" smtClean="0">
              <a:solidFill>
                <a:srgbClr val="000000"/>
              </a:solidFill>
            </a:endParaRPr>
          </a:p>
        </p:txBody>
      </p:sp>
      <p:sp>
        <p:nvSpPr>
          <p:cNvPr id="67634" name="Rectangle 50"/>
          <p:cNvSpPr>
            <a:spLocks noChangeArrowheads="1"/>
          </p:cNvSpPr>
          <p:nvPr/>
        </p:nvSpPr>
        <p:spPr bwMode="auto">
          <a:xfrm>
            <a:off x="0" y="0"/>
            <a:ext cx="9144000" cy="188913"/>
          </a:xfrm>
          <a:prstGeom prst="rect">
            <a:avLst/>
          </a:prstGeom>
          <a:gradFill rotWithShape="1">
            <a:gsLst>
              <a:gs pos="0">
                <a:schemeClr val="tx1">
                  <a:gamma/>
                  <a:tint val="40784"/>
                  <a:invGamma/>
                </a:schemeClr>
              </a:gs>
              <a:gs pos="100000">
                <a:schemeClr val="tx1"/>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r>
              <a:rPr lang="en-US" altLang="ja-JP" sz="1400" smtClean="0">
                <a:solidFill>
                  <a:srgbClr val="FFFF00"/>
                </a:solidFill>
              </a:rPr>
              <a:t>Recent Compton activities at KEK</a:t>
            </a:r>
          </a:p>
        </p:txBody>
      </p:sp>
      <p:sp>
        <p:nvSpPr>
          <p:cNvPr id="67635" name="Text Box 51"/>
          <p:cNvSpPr txBox="1">
            <a:spLocks noChangeArrowheads="1"/>
          </p:cNvSpPr>
          <p:nvPr/>
        </p:nvSpPr>
        <p:spPr bwMode="auto">
          <a:xfrm>
            <a:off x="7935913" y="-44450"/>
            <a:ext cx="12731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ja-JP" sz="1400" smtClean="0">
                <a:solidFill>
                  <a:srgbClr val="FFFFFF"/>
                </a:solidFill>
              </a:rPr>
              <a:t>14</a:t>
            </a:r>
            <a:r>
              <a:rPr lang="en-US" altLang="ja-JP" sz="1400" baseline="30000" smtClean="0">
                <a:solidFill>
                  <a:srgbClr val="FFFFFF"/>
                </a:solidFill>
              </a:rPr>
              <a:t>th</a:t>
            </a:r>
            <a:r>
              <a:rPr lang="en-US" altLang="ja-JP" sz="1400" smtClean="0">
                <a:solidFill>
                  <a:srgbClr val="FFFFFF"/>
                </a:solidFill>
              </a:rPr>
              <a:t> Feb 2013</a:t>
            </a:r>
          </a:p>
        </p:txBody>
      </p:sp>
    </p:spTree>
    <p:extLst>
      <p:ext uri="{BB962C8B-B14F-4D97-AF65-F5344CB8AC3E}">
        <p14:creationId xmlns:p14="http://schemas.microsoft.com/office/powerpoint/2010/main" val="285934355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4" name="Rectangle 4"/>
          <p:cNvSpPr>
            <a:spLocks noChangeArrowheads="1"/>
          </p:cNvSpPr>
          <p:nvPr/>
        </p:nvSpPr>
        <p:spPr bwMode="auto">
          <a:xfrm>
            <a:off x="0" y="44450"/>
            <a:ext cx="91440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fontAlgn="base">
              <a:spcBef>
                <a:spcPct val="0"/>
              </a:spcBef>
              <a:spcAft>
                <a:spcPct val="0"/>
              </a:spcAft>
            </a:pPr>
            <a:r>
              <a:rPr lang="en-US" altLang="ja-JP" sz="3600" b="1" dirty="0" smtClean="0">
                <a:solidFill>
                  <a:srgbClr val="009999"/>
                </a:solidFill>
                <a:latin typeface="Times New Roman" pitchFamily="18" charset="0"/>
                <a:cs typeface="Times New Roman" pitchFamily="18" charset="0"/>
              </a:rPr>
              <a:t>Control method using Polarization property</a:t>
            </a:r>
          </a:p>
        </p:txBody>
      </p:sp>
      <p:sp>
        <p:nvSpPr>
          <p:cNvPr id="66566" name="Line 6"/>
          <p:cNvSpPr>
            <a:spLocks noChangeShapeType="1"/>
          </p:cNvSpPr>
          <p:nvPr/>
        </p:nvSpPr>
        <p:spPr bwMode="auto">
          <a:xfrm>
            <a:off x="3924300" y="1182688"/>
            <a:ext cx="4824413" cy="0"/>
          </a:xfrm>
          <a:prstGeom prst="line">
            <a:avLst/>
          </a:prstGeom>
          <a:noFill/>
          <a:ln w="38100">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ja-JP" altLang="en-US" smtClean="0">
              <a:solidFill>
                <a:srgbClr val="000000"/>
              </a:solidFill>
            </a:endParaRPr>
          </a:p>
        </p:txBody>
      </p:sp>
      <p:sp>
        <p:nvSpPr>
          <p:cNvPr id="66567" name="Oval 7"/>
          <p:cNvSpPr>
            <a:spLocks noChangeArrowheads="1"/>
          </p:cNvSpPr>
          <p:nvPr/>
        </p:nvSpPr>
        <p:spPr bwMode="auto">
          <a:xfrm>
            <a:off x="3851275" y="1111250"/>
            <a:ext cx="144463" cy="144463"/>
          </a:xfrm>
          <a:prstGeom prst="ellipse">
            <a:avLst/>
          </a:prstGeom>
          <a:solidFill>
            <a:srgbClr val="FFFF00"/>
          </a:solidFill>
          <a:ln>
            <a:noFill/>
          </a:ln>
          <a:effectLst/>
          <a:extLst>
            <a:ext uri="{91240B29-F687-4F45-9708-019B960494DF}">
              <a14:hiddenLine xmlns:a14="http://schemas.microsoft.com/office/drawing/2010/main" w="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en-US" smtClean="0">
              <a:solidFill>
                <a:srgbClr val="000000"/>
              </a:solidFill>
            </a:endParaRPr>
          </a:p>
        </p:txBody>
      </p:sp>
      <p:sp>
        <p:nvSpPr>
          <p:cNvPr id="66568" name="Oval 8"/>
          <p:cNvSpPr>
            <a:spLocks noChangeArrowheads="1"/>
          </p:cNvSpPr>
          <p:nvPr/>
        </p:nvSpPr>
        <p:spPr bwMode="auto">
          <a:xfrm>
            <a:off x="8674100" y="1109663"/>
            <a:ext cx="146050" cy="146050"/>
          </a:xfrm>
          <a:prstGeom prst="ellipse">
            <a:avLst/>
          </a:prstGeom>
          <a:solidFill>
            <a:srgbClr val="FFFF00"/>
          </a:solidFill>
          <a:ln>
            <a:noFill/>
          </a:ln>
          <a:effectLst/>
          <a:extLst>
            <a:ext uri="{91240B29-F687-4F45-9708-019B960494DF}">
              <a14:hiddenLine xmlns:a14="http://schemas.microsoft.com/office/drawing/2010/main" w="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en-US" smtClean="0">
              <a:solidFill>
                <a:srgbClr val="000000"/>
              </a:solidFill>
            </a:endParaRPr>
          </a:p>
        </p:txBody>
      </p:sp>
      <p:sp>
        <p:nvSpPr>
          <p:cNvPr id="66569" name="Line 9"/>
          <p:cNvSpPr>
            <a:spLocks noChangeShapeType="1"/>
          </p:cNvSpPr>
          <p:nvPr/>
        </p:nvSpPr>
        <p:spPr bwMode="auto">
          <a:xfrm>
            <a:off x="3716338" y="1293813"/>
            <a:ext cx="4824412" cy="0"/>
          </a:xfrm>
          <a:prstGeom prst="line">
            <a:avLst/>
          </a:prstGeom>
          <a:noFill/>
          <a:ln w="38100">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ja-JP" altLang="en-US" smtClean="0">
              <a:solidFill>
                <a:srgbClr val="000000"/>
              </a:solidFill>
            </a:endParaRPr>
          </a:p>
        </p:txBody>
      </p:sp>
      <p:sp>
        <p:nvSpPr>
          <p:cNvPr id="66570" name="Oval 10"/>
          <p:cNvSpPr>
            <a:spLocks noChangeArrowheads="1"/>
          </p:cNvSpPr>
          <p:nvPr/>
        </p:nvSpPr>
        <p:spPr bwMode="auto">
          <a:xfrm>
            <a:off x="3643313" y="1222375"/>
            <a:ext cx="144462" cy="144463"/>
          </a:xfrm>
          <a:prstGeom prst="ellipse">
            <a:avLst/>
          </a:prstGeom>
          <a:solidFill>
            <a:srgbClr val="FFFF00"/>
          </a:solidFill>
          <a:ln>
            <a:noFill/>
          </a:ln>
          <a:effectLst/>
          <a:extLst>
            <a:ext uri="{91240B29-F687-4F45-9708-019B960494DF}">
              <a14:hiddenLine xmlns:a14="http://schemas.microsoft.com/office/drawing/2010/main" w="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en-US" smtClean="0">
              <a:solidFill>
                <a:srgbClr val="000000"/>
              </a:solidFill>
            </a:endParaRPr>
          </a:p>
        </p:txBody>
      </p:sp>
      <p:sp>
        <p:nvSpPr>
          <p:cNvPr id="66571" name="Oval 11"/>
          <p:cNvSpPr>
            <a:spLocks noChangeArrowheads="1"/>
          </p:cNvSpPr>
          <p:nvPr/>
        </p:nvSpPr>
        <p:spPr bwMode="auto">
          <a:xfrm>
            <a:off x="8466138" y="1220788"/>
            <a:ext cx="146050" cy="146050"/>
          </a:xfrm>
          <a:prstGeom prst="ellipse">
            <a:avLst/>
          </a:prstGeom>
          <a:solidFill>
            <a:srgbClr val="FFFF00"/>
          </a:solidFill>
          <a:ln>
            <a:noFill/>
          </a:ln>
          <a:effectLst/>
          <a:extLst>
            <a:ext uri="{91240B29-F687-4F45-9708-019B960494DF}">
              <a14:hiddenLine xmlns:a14="http://schemas.microsoft.com/office/drawing/2010/main" w="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en-US" smtClean="0">
              <a:solidFill>
                <a:srgbClr val="000000"/>
              </a:solidFill>
            </a:endParaRPr>
          </a:p>
        </p:txBody>
      </p:sp>
      <p:pic>
        <p:nvPicPr>
          <p:cNvPr id="6657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388" y="2092325"/>
            <a:ext cx="4519612"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57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56100" y="2708275"/>
            <a:ext cx="4591050" cy="309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574" name="Rectangle 14"/>
          <p:cNvSpPr>
            <a:spLocks noChangeArrowheads="1"/>
          </p:cNvSpPr>
          <p:nvPr/>
        </p:nvSpPr>
        <p:spPr bwMode="auto">
          <a:xfrm>
            <a:off x="179388" y="6021388"/>
            <a:ext cx="4819781" cy="46166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ja-JP" sz="2400" b="1" dirty="0" smtClean="0">
                <a:solidFill>
                  <a:srgbClr val="000000"/>
                </a:solidFill>
                <a:latin typeface="Times New Roman" pitchFamily="18" charset="0"/>
                <a:cs typeface="Times New Roman" pitchFamily="18" charset="0"/>
              </a:rPr>
              <a:t>Different slope in left and right pol.</a:t>
            </a:r>
          </a:p>
        </p:txBody>
      </p:sp>
      <p:sp>
        <p:nvSpPr>
          <p:cNvPr id="66579" name="Rectangle 19"/>
          <p:cNvSpPr>
            <a:spLocks noChangeArrowheads="1"/>
          </p:cNvSpPr>
          <p:nvPr/>
        </p:nvSpPr>
        <p:spPr bwMode="auto">
          <a:xfrm>
            <a:off x="0" y="0"/>
            <a:ext cx="9144000" cy="188913"/>
          </a:xfrm>
          <a:prstGeom prst="rect">
            <a:avLst/>
          </a:prstGeom>
          <a:gradFill rotWithShape="1">
            <a:gsLst>
              <a:gs pos="0">
                <a:schemeClr val="tx1">
                  <a:gamma/>
                  <a:tint val="40784"/>
                  <a:invGamma/>
                </a:schemeClr>
              </a:gs>
              <a:gs pos="100000">
                <a:schemeClr val="tx1"/>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r>
              <a:rPr lang="en-US" altLang="ja-JP" sz="1400" smtClean="0">
                <a:solidFill>
                  <a:srgbClr val="FFFF00"/>
                </a:solidFill>
              </a:rPr>
              <a:t>Recent Compton activities at KEK</a:t>
            </a:r>
          </a:p>
        </p:txBody>
      </p:sp>
      <p:sp>
        <p:nvSpPr>
          <p:cNvPr id="66580" name="Text Box 20"/>
          <p:cNvSpPr txBox="1">
            <a:spLocks noChangeArrowheads="1"/>
          </p:cNvSpPr>
          <p:nvPr/>
        </p:nvSpPr>
        <p:spPr bwMode="auto">
          <a:xfrm>
            <a:off x="7935913" y="-44450"/>
            <a:ext cx="12731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ja-JP" sz="1400" smtClean="0">
                <a:solidFill>
                  <a:srgbClr val="FFFFFF"/>
                </a:solidFill>
              </a:rPr>
              <a:t>14</a:t>
            </a:r>
            <a:r>
              <a:rPr lang="en-US" altLang="ja-JP" sz="1400" baseline="30000" smtClean="0">
                <a:solidFill>
                  <a:srgbClr val="FFFFFF"/>
                </a:solidFill>
              </a:rPr>
              <a:t>th</a:t>
            </a:r>
            <a:r>
              <a:rPr lang="en-US" altLang="ja-JP" sz="1400" smtClean="0">
                <a:solidFill>
                  <a:srgbClr val="FFFFFF"/>
                </a:solidFill>
              </a:rPr>
              <a:t> Feb 2013</a:t>
            </a:r>
          </a:p>
        </p:txBody>
      </p:sp>
    </p:spTree>
    <p:extLst>
      <p:ext uri="{BB962C8B-B14F-4D97-AF65-F5344CB8AC3E}">
        <p14:creationId xmlns:p14="http://schemas.microsoft.com/office/powerpoint/2010/main" val="242932126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8" name="Picture 45" descr="scope_12"/>
          <p:cNvPicPr>
            <a:picLocks noChangeAspect="1" noChangeArrowheads="1"/>
          </p:cNvPicPr>
          <p:nvPr/>
        </p:nvPicPr>
        <p:blipFill>
          <a:blip r:embed="rId2" cstate="print">
            <a:extLst>
              <a:ext uri="{28A0092B-C50C-407E-A947-70E740481C1C}">
                <a14:useLocalDpi xmlns:a14="http://schemas.microsoft.com/office/drawing/2010/main" val="0"/>
              </a:ext>
            </a:extLst>
          </a:blip>
          <a:srcRect b="25729"/>
          <a:stretch>
            <a:fillRect/>
          </a:stretch>
        </p:blipFill>
        <p:spPr bwMode="auto">
          <a:xfrm>
            <a:off x="-36513" y="1450975"/>
            <a:ext cx="4681538" cy="281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44" name="Rectangle 4"/>
          <p:cNvSpPr>
            <a:spLocks noChangeArrowheads="1"/>
          </p:cNvSpPr>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fontAlgn="base">
              <a:spcBef>
                <a:spcPct val="0"/>
              </a:spcBef>
              <a:spcAft>
                <a:spcPct val="0"/>
              </a:spcAft>
            </a:pPr>
            <a:r>
              <a:rPr lang="en-US" altLang="ja-JP" sz="3600" b="1" dirty="0" smtClean="0">
                <a:solidFill>
                  <a:srgbClr val="009999"/>
                </a:solidFill>
                <a:latin typeface="Times New Roman" pitchFamily="18" charset="0"/>
                <a:cs typeface="Times New Roman" pitchFamily="18" charset="0"/>
              </a:rPr>
              <a:t>Cavity control</a:t>
            </a:r>
          </a:p>
        </p:txBody>
      </p:sp>
      <p:sp>
        <p:nvSpPr>
          <p:cNvPr id="61447" name="Line 7"/>
          <p:cNvSpPr>
            <a:spLocks noChangeShapeType="1"/>
          </p:cNvSpPr>
          <p:nvPr/>
        </p:nvSpPr>
        <p:spPr bwMode="auto">
          <a:xfrm>
            <a:off x="3924300" y="1182688"/>
            <a:ext cx="4824413" cy="0"/>
          </a:xfrm>
          <a:prstGeom prst="line">
            <a:avLst/>
          </a:prstGeom>
          <a:noFill/>
          <a:ln w="38100">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ja-JP" altLang="en-US" smtClean="0">
              <a:solidFill>
                <a:srgbClr val="000000"/>
              </a:solidFill>
            </a:endParaRPr>
          </a:p>
        </p:txBody>
      </p:sp>
      <p:sp>
        <p:nvSpPr>
          <p:cNvPr id="61448" name="Oval 8"/>
          <p:cNvSpPr>
            <a:spLocks noChangeArrowheads="1"/>
          </p:cNvSpPr>
          <p:nvPr/>
        </p:nvSpPr>
        <p:spPr bwMode="auto">
          <a:xfrm>
            <a:off x="3851275" y="1111250"/>
            <a:ext cx="144463" cy="144463"/>
          </a:xfrm>
          <a:prstGeom prst="ellipse">
            <a:avLst/>
          </a:prstGeom>
          <a:solidFill>
            <a:srgbClr val="FFFF00"/>
          </a:solidFill>
          <a:ln>
            <a:noFill/>
          </a:ln>
          <a:effectLst/>
          <a:extLst>
            <a:ext uri="{91240B29-F687-4F45-9708-019B960494DF}">
              <a14:hiddenLine xmlns:a14="http://schemas.microsoft.com/office/drawing/2010/main" w="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en-US" smtClean="0">
              <a:solidFill>
                <a:srgbClr val="000000"/>
              </a:solidFill>
            </a:endParaRPr>
          </a:p>
        </p:txBody>
      </p:sp>
      <p:sp>
        <p:nvSpPr>
          <p:cNvPr id="61449" name="Oval 9"/>
          <p:cNvSpPr>
            <a:spLocks noChangeArrowheads="1"/>
          </p:cNvSpPr>
          <p:nvPr/>
        </p:nvSpPr>
        <p:spPr bwMode="auto">
          <a:xfrm>
            <a:off x="8674100" y="1109663"/>
            <a:ext cx="146050" cy="146050"/>
          </a:xfrm>
          <a:prstGeom prst="ellipse">
            <a:avLst/>
          </a:prstGeom>
          <a:solidFill>
            <a:srgbClr val="FFFF00"/>
          </a:solidFill>
          <a:ln>
            <a:noFill/>
          </a:ln>
          <a:effectLst/>
          <a:extLst>
            <a:ext uri="{91240B29-F687-4F45-9708-019B960494DF}">
              <a14:hiddenLine xmlns:a14="http://schemas.microsoft.com/office/drawing/2010/main" w="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en-US" smtClean="0">
              <a:solidFill>
                <a:srgbClr val="000000"/>
              </a:solidFill>
            </a:endParaRPr>
          </a:p>
        </p:txBody>
      </p:sp>
      <p:sp>
        <p:nvSpPr>
          <p:cNvPr id="61450" name="Line 10"/>
          <p:cNvSpPr>
            <a:spLocks noChangeShapeType="1"/>
          </p:cNvSpPr>
          <p:nvPr/>
        </p:nvSpPr>
        <p:spPr bwMode="auto">
          <a:xfrm>
            <a:off x="3716338" y="1293813"/>
            <a:ext cx="4824412" cy="0"/>
          </a:xfrm>
          <a:prstGeom prst="line">
            <a:avLst/>
          </a:prstGeom>
          <a:noFill/>
          <a:ln w="38100">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ja-JP" altLang="en-US" smtClean="0">
              <a:solidFill>
                <a:srgbClr val="000000"/>
              </a:solidFill>
            </a:endParaRPr>
          </a:p>
        </p:txBody>
      </p:sp>
      <p:sp>
        <p:nvSpPr>
          <p:cNvPr id="61451" name="Oval 11"/>
          <p:cNvSpPr>
            <a:spLocks noChangeArrowheads="1"/>
          </p:cNvSpPr>
          <p:nvPr/>
        </p:nvSpPr>
        <p:spPr bwMode="auto">
          <a:xfrm>
            <a:off x="3643313" y="1222375"/>
            <a:ext cx="144462" cy="144463"/>
          </a:xfrm>
          <a:prstGeom prst="ellipse">
            <a:avLst/>
          </a:prstGeom>
          <a:solidFill>
            <a:srgbClr val="FFFF00"/>
          </a:solidFill>
          <a:ln>
            <a:noFill/>
          </a:ln>
          <a:effectLst/>
          <a:extLst>
            <a:ext uri="{91240B29-F687-4F45-9708-019B960494DF}">
              <a14:hiddenLine xmlns:a14="http://schemas.microsoft.com/office/drawing/2010/main" w="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en-US" smtClean="0">
              <a:solidFill>
                <a:srgbClr val="000000"/>
              </a:solidFill>
            </a:endParaRPr>
          </a:p>
        </p:txBody>
      </p:sp>
      <p:sp>
        <p:nvSpPr>
          <p:cNvPr id="61452" name="Oval 12"/>
          <p:cNvSpPr>
            <a:spLocks noChangeArrowheads="1"/>
          </p:cNvSpPr>
          <p:nvPr/>
        </p:nvSpPr>
        <p:spPr bwMode="auto">
          <a:xfrm>
            <a:off x="8466138" y="1220788"/>
            <a:ext cx="146050" cy="146050"/>
          </a:xfrm>
          <a:prstGeom prst="ellipse">
            <a:avLst/>
          </a:prstGeom>
          <a:solidFill>
            <a:srgbClr val="FFFF00"/>
          </a:solidFill>
          <a:ln>
            <a:noFill/>
          </a:ln>
          <a:effectLst/>
          <a:extLst>
            <a:ext uri="{91240B29-F687-4F45-9708-019B960494DF}">
              <a14:hiddenLine xmlns:a14="http://schemas.microsoft.com/office/drawing/2010/main" w="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en-US" smtClean="0">
              <a:solidFill>
                <a:srgbClr val="000000"/>
              </a:solidFill>
            </a:endParaRPr>
          </a:p>
        </p:txBody>
      </p:sp>
      <p:pic>
        <p:nvPicPr>
          <p:cNvPr id="61456" name="Picture 16" descr="scope_1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60925" y="1484313"/>
            <a:ext cx="4248150" cy="3440112"/>
          </a:xfrm>
          <a:prstGeom prst="rect">
            <a:avLst/>
          </a:prstGeom>
          <a:noFill/>
          <a:extLst>
            <a:ext uri="{909E8E84-426E-40DD-AFC4-6F175D3DCCD1}">
              <a14:hiddenFill xmlns:a14="http://schemas.microsoft.com/office/drawing/2010/main">
                <a:solidFill>
                  <a:srgbClr val="FFFFFF"/>
                </a:solidFill>
              </a14:hiddenFill>
            </a:ext>
          </a:extLst>
        </p:spPr>
      </p:pic>
      <p:sp>
        <p:nvSpPr>
          <p:cNvPr id="61469" name="Line 29"/>
          <p:cNvSpPr>
            <a:spLocks noChangeShapeType="1"/>
          </p:cNvSpPr>
          <p:nvPr/>
        </p:nvSpPr>
        <p:spPr bwMode="auto">
          <a:xfrm>
            <a:off x="611188" y="1916113"/>
            <a:ext cx="0" cy="1800225"/>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ja-JP" altLang="en-US" smtClean="0">
              <a:solidFill>
                <a:srgbClr val="000000"/>
              </a:solidFill>
            </a:endParaRPr>
          </a:p>
        </p:txBody>
      </p:sp>
      <p:sp>
        <p:nvSpPr>
          <p:cNvPr id="61470" name="Text Box 30"/>
          <p:cNvSpPr txBox="1">
            <a:spLocks noChangeArrowheads="1"/>
          </p:cNvSpPr>
          <p:nvPr/>
        </p:nvSpPr>
        <p:spPr bwMode="auto">
          <a:xfrm rot="16200000">
            <a:off x="-377824" y="2652712"/>
            <a:ext cx="1581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ja-JP" sz="2000" smtClean="0">
                <a:solidFill>
                  <a:srgbClr val="FFFF00"/>
                </a:solidFill>
              </a:rPr>
              <a:t>Stack power</a:t>
            </a:r>
          </a:p>
        </p:txBody>
      </p:sp>
      <p:pic>
        <p:nvPicPr>
          <p:cNvPr id="61463" name="Picture 23" descr="c1"/>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59338" y="3357563"/>
            <a:ext cx="4284662" cy="3079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1460" name="AutoShape 20"/>
          <p:cNvSpPr>
            <a:spLocks noChangeArrowheads="1"/>
          </p:cNvSpPr>
          <p:nvPr/>
        </p:nvSpPr>
        <p:spPr bwMode="auto">
          <a:xfrm>
            <a:off x="4068763" y="3213100"/>
            <a:ext cx="1008062" cy="720725"/>
          </a:xfrm>
          <a:prstGeom prst="rightArrow">
            <a:avLst>
              <a:gd name="adj1" fmla="val 50000"/>
              <a:gd name="adj2" fmla="val 349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en-US" smtClean="0">
              <a:solidFill>
                <a:srgbClr val="000000"/>
              </a:solidFill>
            </a:endParaRPr>
          </a:p>
        </p:txBody>
      </p:sp>
      <p:sp>
        <p:nvSpPr>
          <p:cNvPr id="61461" name="Text Box 21"/>
          <p:cNvSpPr txBox="1">
            <a:spLocks noChangeArrowheads="1"/>
          </p:cNvSpPr>
          <p:nvPr/>
        </p:nvSpPr>
        <p:spPr bwMode="auto">
          <a:xfrm>
            <a:off x="3976688" y="3333750"/>
            <a:ext cx="11001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ja-JP" sz="2400" smtClean="0">
                <a:solidFill>
                  <a:srgbClr val="000000"/>
                </a:solidFill>
              </a:rPr>
              <a:t>control</a:t>
            </a:r>
          </a:p>
        </p:txBody>
      </p:sp>
      <p:sp>
        <p:nvSpPr>
          <p:cNvPr id="61467" name="AutoShape 27"/>
          <p:cNvSpPr>
            <a:spLocks/>
          </p:cNvSpPr>
          <p:nvPr/>
        </p:nvSpPr>
        <p:spPr bwMode="auto">
          <a:xfrm>
            <a:off x="6804025" y="6237288"/>
            <a:ext cx="2165350" cy="3968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FFFFF"/>
          </a:solidFill>
          <a:ln>
            <a:noFill/>
          </a:ln>
          <a:effectLst/>
          <a:extLs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0800" tIns="50800" rIns="50800" bIns="50800"/>
          <a:lstStyle/>
          <a:p>
            <a:pPr fontAlgn="base" hangingPunct="0">
              <a:spcBef>
                <a:spcPct val="0"/>
              </a:spcBef>
              <a:spcAft>
                <a:spcPct val="0"/>
              </a:spcAft>
            </a:pPr>
            <a:r>
              <a:rPr kumimoji="0" lang="en-US" altLang="ja-JP" sz="2000" dirty="0" smtClean="0">
                <a:solidFill>
                  <a:srgbClr val="000000"/>
                </a:solidFill>
                <a:latin typeface="Times New Roman" pitchFamily="18" charset="0"/>
                <a:cs typeface="Times New Roman" pitchFamily="18" charset="0"/>
                <a:sym typeface="ヒラギノ角ゴ ProN W3" charset="0"/>
              </a:rPr>
              <a:t>Stacking power [W]</a:t>
            </a:r>
            <a:endParaRPr kumimoji="0" lang="en-US" altLang="ja-JP" sz="1200" dirty="0" smtClean="0">
              <a:solidFill>
                <a:srgbClr val="000000"/>
              </a:solidFill>
              <a:latin typeface="Times New Roman" pitchFamily="18" charset="0"/>
              <a:cs typeface="Times New Roman" pitchFamily="18" charset="0"/>
              <a:sym typeface="Helvetica" pitchFamily="34" charset="0"/>
            </a:endParaRPr>
          </a:p>
        </p:txBody>
      </p:sp>
      <p:sp>
        <p:nvSpPr>
          <p:cNvPr id="61471" name="Text Box 31"/>
          <p:cNvSpPr txBox="1">
            <a:spLocks noChangeArrowheads="1"/>
          </p:cNvSpPr>
          <p:nvPr/>
        </p:nvSpPr>
        <p:spPr bwMode="auto">
          <a:xfrm>
            <a:off x="1476375" y="2636838"/>
            <a:ext cx="692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ja-JP" smtClean="0">
                <a:solidFill>
                  <a:srgbClr val="FFFFFF"/>
                </a:solidFill>
              </a:rPr>
              <a:t>L-pol</a:t>
            </a:r>
          </a:p>
        </p:txBody>
      </p:sp>
      <p:sp>
        <p:nvSpPr>
          <p:cNvPr id="61472" name="Text Box 32"/>
          <p:cNvSpPr txBox="1">
            <a:spLocks noChangeArrowheads="1"/>
          </p:cNvSpPr>
          <p:nvPr/>
        </p:nvSpPr>
        <p:spPr bwMode="auto">
          <a:xfrm>
            <a:off x="3276600" y="2708275"/>
            <a:ext cx="730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ja-JP" smtClean="0">
                <a:solidFill>
                  <a:srgbClr val="FFFFFF"/>
                </a:solidFill>
              </a:rPr>
              <a:t>R-pol</a:t>
            </a:r>
          </a:p>
        </p:txBody>
      </p:sp>
      <p:sp>
        <p:nvSpPr>
          <p:cNvPr id="61464" name="Line 24"/>
          <p:cNvSpPr>
            <a:spLocks noChangeShapeType="1"/>
          </p:cNvSpPr>
          <p:nvPr/>
        </p:nvSpPr>
        <p:spPr bwMode="auto">
          <a:xfrm>
            <a:off x="7092950" y="4941888"/>
            <a:ext cx="287338" cy="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base">
              <a:spcBef>
                <a:spcPct val="0"/>
              </a:spcBef>
              <a:spcAft>
                <a:spcPct val="0"/>
              </a:spcAft>
            </a:pPr>
            <a:endParaRPr lang="ja-JP" altLang="en-US" smtClean="0">
              <a:solidFill>
                <a:srgbClr val="000000"/>
              </a:solidFill>
            </a:endParaRPr>
          </a:p>
        </p:txBody>
      </p:sp>
      <p:sp>
        <p:nvSpPr>
          <p:cNvPr id="61465" name="Line 25"/>
          <p:cNvSpPr>
            <a:spLocks noChangeShapeType="1"/>
          </p:cNvSpPr>
          <p:nvPr/>
        </p:nvSpPr>
        <p:spPr bwMode="auto">
          <a:xfrm>
            <a:off x="7596188" y="4941888"/>
            <a:ext cx="287337" cy="0"/>
          </a:xfrm>
          <a:prstGeom prst="line">
            <a:avLst/>
          </a:prstGeom>
          <a:noFill/>
          <a:ln w="9525">
            <a:solidFill>
              <a:srgbClr val="0000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base">
              <a:spcBef>
                <a:spcPct val="0"/>
              </a:spcBef>
              <a:spcAft>
                <a:spcPct val="0"/>
              </a:spcAft>
            </a:pPr>
            <a:endParaRPr lang="ja-JP" altLang="en-US" smtClean="0">
              <a:solidFill>
                <a:srgbClr val="000000"/>
              </a:solidFill>
            </a:endParaRPr>
          </a:p>
        </p:txBody>
      </p:sp>
      <p:sp>
        <p:nvSpPr>
          <p:cNvPr id="61466" name="AutoShape 26"/>
          <p:cNvSpPr>
            <a:spLocks/>
          </p:cNvSpPr>
          <p:nvPr/>
        </p:nvSpPr>
        <p:spPr bwMode="auto">
          <a:xfrm>
            <a:off x="5292725" y="4437063"/>
            <a:ext cx="2403475" cy="368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0800" tIns="50800" rIns="50800" bIns="50800"/>
          <a:lstStyle/>
          <a:p>
            <a:pPr fontAlgn="base" hangingPunct="0">
              <a:spcBef>
                <a:spcPct val="0"/>
              </a:spcBef>
              <a:spcAft>
                <a:spcPct val="0"/>
              </a:spcAft>
            </a:pPr>
            <a:r>
              <a:rPr kumimoji="0" lang="en-US" altLang="ja-JP" sz="2400" dirty="0" smtClean="0">
                <a:solidFill>
                  <a:srgbClr val="000000"/>
                </a:solidFill>
                <a:latin typeface="Times New Roman" pitchFamily="18" charset="0"/>
                <a:cs typeface="Times New Roman" pitchFamily="18" charset="0"/>
                <a:sym typeface="ヒラギノ角ゴ ProN W3" charset="0"/>
              </a:rPr>
              <a:t>1.4% fluctuation</a:t>
            </a:r>
          </a:p>
          <a:p>
            <a:pPr fontAlgn="base" hangingPunct="0">
              <a:spcBef>
                <a:spcPct val="0"/>
              </a:spcBef>
              <a:spcAft>
                <a:spcPct val="0"/>
              </a:spcAft>
            </a:pPr>
            <a:r>
              <a:rPr kumimoji="0" lang="en-US" altLang="ja-JP" sz="2400" dirty="0" smtClean="0">
                <a:solidFill>
                  <a:srgbClr val="000000"/>
                </a:solidFill>
                <a:sym typeface="ヒラギノ角ゴ ProN W3" charset="0"/>
              </a:rPr>
              <a:t>-&gt;</a:t>
            </a:r>
            <a:r>
              <a:rPr kumimoji="0" lang="en-US" altLang="ja-JP" sz="2400" dirty="0" smtClean="0">
                <a:solidFill>
                  <a:srgbClr val="000000"/>
                </a:solidFill>
                <a:latin typeface="Times New Roman" pitchFamily="18" charset="0"/>
                <a:cs typeface="Times New Roman" pitchFamily="18" charset="0"/>
                <a:sym typeface="ヒラギノ角ゴ ProN W3" charset="0"/>
              </a:rPr>
              <a:t>4pm</a:t>
            </a:r>
          </a:p>
        </p:txBody>
      </p:sp>
      <p:sp>
        <p:nvSpPr>
          <p:cNvPr id="61474" name="Line 34"/>
          <p:cNvSpPr>
            <a:spLocks noChangeShapeType="1"/>
          </p:cNvSpPr>
          <p:nvPr/>
        </p:nvSpPr>
        <p:spPr bwMode="auto">
          <a:xfrm>
            <a:off x="1981200" y="3068638"/>
            <a:ext cx="287338" cy="0"/>
          </a:xfrm>
          <a:prstGeom prst="line">
            <a:avLst/>
          </a:prstGeom>
          <a:noFill/>
          <a:ln w="9525">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base">
              <a:spcBef>
                <a:spcPct val="0"/>
              </a:spcBef>
              <a:spcAft>
                <a:spcPct val="0"/>
              </a:spcAft>
            </a:pPr>
            <a:endParaRPr lang="ja-JP" altLang="en-US" smtClean="0">
              <a:solidFill>
                <a:srgbClr val="000000"/>
              </a:solidFill>
            </a:endParaRPr>
          </a:p>
        </p:txBody>
      </p:sp>
      <p:sp>
        <p:nvSpPr>
          <p:cNvPr id="61475" name="Line 35"/>
          <p:cNvSpPr>
            <a:spLocks noChangeShapeType="1"/>
          </p:cNvSpPr>
          <p:nvPr/>
        </p:nvSpPr>
        <p:spPr bwMode="auto">
          <a:xfrm>
            <a:off x="2411413" y="3068638"/>
            <a:ext cx="287337" cy="0"/>
          </a:xfrm>
          <a:prstGeom prst="line">
            <a:avLst/>
          </a:prstGeom>
          <a:noFill/>
          <a:ln w="9525">
            <a:solidFill>
              <a:schemeClr val="bg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base">
              <a:spcBef>
                <a:spcPct val="0"/>
              </a:spcBef>
              <a:spcAft>
                <a:spcPct val="0"/>
              </a:spcAft>
            </a:pPr>
            <a:endParaRPr lang="ja-JP" altLang="en-US" smtClean="0">
              <a:solidFill>
                <a:srgbClr val="000000"/>
              </a:solidFill>
            </a:endParaRPr>
          </a:p>
        </p:txBody>
      </p:sp>
      <p:sp>
        <p:nvSpPr>
          <p:cNvPr id="61476" name="Text Box 36"/>
          <p:cNvSpPr txBox="1">
            <a:spLocks noChangeArrowheads="1"/>
          </p:cNvSpPr>
          <p:nvPr/>
        </p:nvSpPr>
        <p:spPr bwMode="auto">
          <a:xfrm>
            <a:off x="2247900" y="3160713"/>
            <a:ext cx="882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ja-JP" smtClean="0">
                <a:solidFill>
                  <a:srgbClr val="FFFFFF"/>
                </a:solidFill>
              </a:rPr>
              <a:t>110pm</a:t>
            </a:r>
          </a:p>
        </p:txBody>
      </p:sp>
      <p:sp>
        <p:nvSpPr>
          <p:cNvPr id="61477" name="Text Box 37"/>
          <p:cNvSpPr txBox="1">
            <a:spLocks noChangeArrowheads="1"/>
          </p:cNvSpPr>
          <p:nvPr/>
        </p:nvSpPr>
        <p:spPr bwMode="auto">
          <a:xfrm>
            <a:off x="96239" y="4619843"/>
            <a:ext cx="6085320" cy="2246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ja-JP" sz="2800" b="1" dirty="0" smtClean="0">
                <a:solidFill>
                  <a:srgbClr val="000000"/>
                </a:solidFill>
                <a:latin typeface="Times New Roman" pitchFamily="18" charset="0"/>
                <a:cs typeface="Times New Roman" pitchFamily="18" charset="0"/>
              </a:rPr>
              <a:t>Laser power = 2.6kW</a:t>
            </a:r>
          </a:p>
          <a:p>
            <a:pPr fontAlgn="base">
              <a:spcBef>
                <a:spcPct val="0"/>
              </a:spcBef>
              <a:spcAft>
                <a:spcPct val="0"/>
              </a:spcAft>
            </a:pPr>
            <a:r>
              <a:rPr lang="en-US" altLang="ja-JP" sz="2800" b="1" dirty="0" smtClean="0">
                <a:solidFill>
                  <a:srgbClr val="000000"/>
                </a:solidFill>
                <a:latin typeface="Times New Roman" pitchFamily="18" charset="0"/>
                <a:cs typeface="Times New Roman" pitchFamily="18" charset="0"/>
              </a:rPr>
              <a:t>Timing jitter = 8ps</a:t>
            </a:r>
            <a:endParaRPr lang="en-US" altLang="ja-JP" sz="2800" b="1" dirty="0">
              <a:solidFill>
                <a:srgbClr val="000000"/>
              </a:solidFill>
              <a:latin typeface="Times New Roman" pitchFamily="18" charset="0"/>
              <a:cs typeface="Times New Roman" pitchFamily="18" charset="0"/>
            </a:endParaRPr>
          </a:p>
          <a:p>
            <a:pPr fontAlgn="base">
              <a:spcBef>
                <a:spcPct val="0"/>
              </a:spcBef>
              <a:spcAft>
                <a:spcPct val="0"/>
              </a:spcAft>
            </a:pPr>
            <a:r>
              <a:rPr lang="en-US" altLang="ja-JP" sz="2800" b="1" dirty="0" smtClean="0">
                <a:solidFill>
                  <a:srgbClr val="000000"/>
                </a:solidFill>
                <a:latin typeface="Times New Roman" pitchFamily="18" charset="0"/>
                <a:cs typeface="Times New Roman" pitchFamily="18" charset="0"/>
              </a:rPr>
              <a:t>Rough enhancement 1800 </a:t>
            </a:r>
          </a:p>
          <a:p>
            <a:pPr fontAlgn="base">
              <a:spcBef>
                <a:spcPct val="0"/>
              </a:spcBef>
              <a:spcAft>
                <a:spcPct val="0"/>
              </a:spcAft>
            </a:pPr>
            <a:r>
              <a:rPr lang="en-US" altLang="ja-JP" sz="2800" b="1" dirty="0" smtClean="0">
                <a:solidFill>
                  <a:srgbClr val="000000"/>
                </a:solidFill>
                <a:latin typeface="Times New Roman" pitchFamily="18" charset="0"/>
                <a:cs typeface="Times New Roman" pitchFamily="18" charset="0"/>
              </a:rPr>
              <a:t>or less due to mirror </a:t>
            </a:r>
          </a:p>
          <a:p>
            <a:pPr fontAlgn="base">
              <a:spcBef>
                <a:spcPct val="0"/>
              </a:spcBef>
              <a:spcAft>
                <a:spcPct val="0"/>
              </a:spcAft>
            </a:pPr>
            <a:r>
              <a:rPr lang="en-US" altLang="ja-JP" sz="2800" b="1" dirty="0">
                <a:solidFill>
                  <a:srgbClr val="000000"/>
                </a:solidFill>
                <a:latin typeface="Times New Roman" pitchFamily="18" charset="0"/>
                <a:cs typeface="Times New Roman" pitchFamily="18" charset="0"/>
              </a:rPr>
              <a:t>c</a:t>
            </a:r>
            <a:r>
              <a:rPr lang="en-US" altLang="ja-JP" sz="2800" b="1" dirty="0" smtClean="0">
                <a:solidFill>
                  <a:srgbClr val="000000"/>
                </a:solidFill>
                <a:latin typeface="Times New Roman" pitchFamily="18" charset="0"/>
                <a:cs typeface="Times New Roman" pitchFamily="18" charset="0"/>
              </a:rPr>
              <a:t>ontamination and injection coupling.</a:t>
            </a:r>
          </a:p>
        </p:txBody>
      </p:sp>
      <p:sp>
        <p:nvSpPr>
          <p:cNvPr id="61482" name="Rectangle 42"/>
          <p:cNvSpPr>
            <a:spLocks noChangeArrowheads="1"/>
          </p:cNvSpPr>
          <p:nvPr/>
        </p:nvSpPr>
        <p:spPr bwMode="auto">
          <a:xfrm>
            <a:off x="0" y="0"/>
            <a:ext cx="9144000" cy="188913"/>
          </a:xfrm>
          <a:prstGeom prst="rect">
            <a:avLst/>
          </a:prstGeom>
          <a:gradFill rotWithShape="1">
            <a:gsLst>
              <a:gs pos="0">
                <a:schemeClr val="tx1">
                  <a:gamma/>
                  <a:tint val="40784"/>
                  <a:invGamma/>
                </a:schemeClr>
              </a:gs>
              <a:gs pos="100000">
                <a:schemeClr val="tx1"/>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r>
              <a:rPr lang="en-US" altLang="ja-JP" sz="1400" smtClean="0">
                <a:solidFill>
                  <a:srgbClr val="FFFF00"/>
                </a:solidFill>
              </a:rPr>
              <a:t>Recent Compton activities at KEK</a:t>
            </a:r>
          </a:p>
        </p:txBody>
      </p:sp>
      <p:sp>
        <p:nvSpPr>
          <p:cNvPr id="61483" name="Text Box 43"/>
          <p:cNvSpPr txBox="1">
            <a:spLocks noChangeArrowheads="1"/>
          </p:cNvSpPr>
          <p:nvPr/>
        </p:nvSpPr>
        <p:spPr bwMode="auto">
          <a:xfrm>
            <a:off x="7935913" y="-44450"/>
            <a:ext cx="12731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ja-JP" sz="1400" smtClean="0">
                <a:solidFill>
                  <a:srgbClr val="FFFFFF"/>
                </a:solidFill>
              </a:rPr>
              <a:t>14</a:t>
            </a:r>
            <a:r>
              <a:rPr lang="en-US" altLang="ja-JP" sz="1400" baseline="30000" smtClean="0">
                <a:solidFill>
                  <a:srgbClr val="FFFFFF"/>
                </a:solidFill>
              </a:rPr>
              <a:t>th</a:t>
            </a:r>
            <a:r>
              <a:rPr lang="en-US" altLang="ja-JP" sz="1400" smtClean="0">
                <a:solidFill>
                  <a:srgbClr val="FFFFFF"/>
                </a:solidFill>
              </a:rPr>
              <a:t> Feb 2013</a:t>
            </a:r>
          </a:p>
        </p:txBody>
      </p:sp>
    </p:spTree>
    <p:extLst>
      <p:ext uri="{BB962C8B-B14F-4D97-AF65-F5344CB8AC3E}">
        <p14:creationId xmlns:p14="http://schemas.microsoft.com/office/powerpoint/2010/main" val="222663138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97"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40200" y="2947988"/>
            <a:ext cx="5003800" cy="3589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8372" name="Rectangle 4"/>
          <p:cNvSpPr>
            <a:spLocks noChangeArrowheads="1"/>
          </p:cNvSpPr>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fontAlgn="base">
              <a:spcBef>
                <a:spcPct val="0"/>
              </a:spcBef>
              <a:spcAft>
                <a:spcPct val="0"/>
              </a:spcAft>
            </a:pPr>
            <a:r>
              <a:rPr lang="en-US" altLang="ja-JP" sz="3600" b="1" dirty="0" smtClean="0">
                <a:solidFill>
                  <a:srgbClr val="009999"/>
                </a:solidFill>
                <a:latin typeface="Times New Roman" pitchFamily="18" charset="0"/>
                <a:cs typeface="Times New Roman" pitchFamily="18" charset="0"/>
              </a:rPr>
              <a:t>Gamma-ray yield</a:t>
            </a:r>
          </a:p>
        </p:txBody>
      </p:sp>
      <p:sp>
        <p:nvSpPr>
          <p:cNvPr id="58375" name="Line 7"/>
          <p:cNvSpPr>
            <a:spLocks noChangeShapeType="1"/>
          </p:cNvSpPr>
          <p:nvPr/>
        </p:nvSpPr>
        <p:spPr bwMode="auto">
          <a:xfrm>
            <a:off x="3924300" y="1182688"/>
            <a:ext cx="4824413" cy="0"/>
          </a:xfrm>
          <a:prstGeom prst="line">
            <a:avLst/>
          </a:prstGeom>
          <a:noFill/>
          <a:ln w="38100">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ja-JP" altLang="en-US" smtClean="0">
              <a:solidFill>
                <a:srgbClr val="000000"/>
              </a:solidFill>
            </a:endParaRPr>
          </a:p>
        </p:txBody>
      </p:sp>
      <p:sp>
        <p:nvSpPr>
          <p:cNvPr id="58376" name="Oval 8"/>
          <p:cNvSpPr>
            <a:spLocks noChangeArrowheads="1"/>
          </p:cNvSpPr>
          <p:nvPr/>
        </p:nvSpPr>
        <p:spPr bwMode="auto">
          <a:xfrm>
            <a:off x="3851275" y="1111250"/>
            <a:ext cx="144463" cy="144463"/>
          </a:xfrm>
          <a:prstGeom prst="ellipse">
            <a:avLst/>
          </a:prstGeom>
          <a:solidFill>
            <a:srgbClr val="FFFF00"/>
          </a:solidFill>
          <a:ln>
            <a:noFill/>
          </a:ln>
          <a:effectLst/>
          <a:extLst>
            <a:ext uri="{91240B29-F687-4F45-9708-019B960494DF}">
              <a14:hiddenLine xmlns:a14="http://schemas.microsoft.com/office/drawing/2010/main" w="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en-US" smtClean="0">
              <a:solidFill>
                <a:srgbClr val="000000"/>
              </a:solidFill>
            </a:endParaRPr>
          </a:p>
        </p:txBody>
      </p:sp>
      <p:sp>
        <p:nvSpPr>
          <p:cNvPr id="58377" name="Oval 9"/>
          <p:cNvSpPr>
            <a:spLocks noChangeArrowheads="1"/>
          </p:cNvSpPr>
          <p:nvPr/>
        </p:nvSpPr>
        <p:spPr bwMode="auto">
          <a:xfrm>
            <a:off x="8674100" y="1109663"/>
            <a:ext cx="146050" cy="146050"/>
          </a:xfrm>
          <a:prstGeom prst="ellipse">
            <a:avLst/>
          </a:prstGeom>
          <a:solidFill>
            <a:srgbClr val="FFFF00"/>
          </a:solidFill>
          <a:ln>
            <a:noFill/>
          </a:ln>
          <a:effectLst/>
          <a:extLst>
            <a:ext uri="{91240B29-F687-4F45-9708-019B960494DF}">
              <a14:hiddenLine xmlns:a14="http://schemas.microsoft.com/office/drawing/2010/main" w="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en-US" smtClean="0">
              <a:solidFill>
                <a:srgbClr val="000000"/>
              </a:solidFill>
            </a:endParaRPr>
          </a:p>
        </p:txBody>
      </p:sp>
      <p:sp>
        <p:nvSpPr>
          <p:cNvPr id="58378" name="Line 10"/>
          <p:cNvSpPr>
            <a:spLocks noChangeShapeType="1"/>
          </p:cNvSpPr>
          <p:nvPr/>
        </p:nvSpPr>
        <p:spPr bwMode="auto">
          <a:xfrm>
            <a:off x="3716338" y="1293813"/>
            <a:ext cx="4824412" cy="0"/>
          </a:xfrm>
          <a:prstGeom prst="line">
            <a:avLst/>
          </a:prstGeom>
          <a:noFill/>
          <a:ln w="38100">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ja-JP" altLang="en-US" smtClean="0">
              <a:solidFill>
                <a:srgbClr val="000000"/>
              </a:solidFill>
            </a:endParaRPr>
          </a:p>
        </p:txBody>
      </p:sp>
      <p:sp>
        <p:nvSpPr>
          <p:cNvPr id="58379" name="Oval 11"/>
          <p:cNvSpPr>
            <a:spLocks noChangeArrowheads="1"/>
          </p:cNvSpPr>
          <p:nvPr/>
        </p:nvSpPr>
        <p:spPr bwMode="auto">
          <a:xfrm>
            <a:off x="3643313" y="1222375"/>
            <a:ext cx="144462" cy="144463"/>
          </a:xfrm>
          <a:prstGeom prst="ellipse">
            <a:avLst/>
          </a:prstGeom>
          <a:solidFill>
            <a:srgbClr val="FFFF00"/>
          </a:solidFill>
          <a:ln>
            <a:noFill/>
          </a:ln>
          <a:effectLst/>
          <a:extLst>
            <a:ext uri="{91240B29-F687-4F45-9708-019B960494DF}">
              <a14:hiddenLine xmlns:a14="http://schemas.microsoft.com/office/drawing/2010/main" w="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en-US" smtClean="0">
              <a:solidFill>
                <a:srgbClr val="000000"/>
              </a:solidFill>
            </a:endParaRPr>
          </a:p>
        </p:txBody>
      </p:sp>
      <p:sp>
        <p:nvSpPr>
          <p:cNvPr id="58380" name="Oval 12"/>
          <p:cNvSpPr>
            <a:spLocks noChangeArrowheads="1"/>
          </p:cNvSpPr>
          <p:nvPr/>
        </p:nvSpPr>
        <p:spPr bwMode="auto">
          <a:xfrm>
            <a:off x="8466138" y="1220788"/>
            <a:ext cx="146050" cy="146050"/>
          </a:xfrm>
          <a:prstGeom prst="ellipse">
            <a:avLst/>
          </a:prstGeom>
          <a:solidFill>
            <a:srgbClr val="FFFF00"/>
          </a:solidFill>
          <a:ln>
            <a:noFill/>
          </a:ln>
          <a:effectLst/>
          <a:extLst>
            <a:ext uri="{91240B29-F687-4F45-9708-019B960494DF}">
              <a14:hiddenLine xmlns:a14="http://schemas.microsoft.com/office/drawing/2010/main" w="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en-US" smtClean="0">
              <a:solidFill>
                <a:srgbClr val="000000"/>
              </a:solidFill>
            </a:endParaRPr>
          </a:p>
        </p:txBody>
      </p:sp>
      <p:sp>
        <p:nvSpPr>
          <p:cNvPr id="58389" name="Text Box 21"/>
          <p:cNvSpPr txBox="1">
            <a:spLocks noChangeArrowheads="1"/>
          </p:cNvSpPr>
          <p:nvPr/>
        </p:nvSpPr>
        <p:spPr bwMode="auto">
          <a:xfrm>
            <a:off x="5435600" y="2636838"/>
            <a:ext cx="2943434" cy="46166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ja-JP" sz="2400" dirty="0" smtClean="0">
                <a:solidFill>
                  <a:srgbClr val="000000"/>
                </a:solidFill>
                <a:latin typeface="Times New Roman" pitchFamily="18" charset="0"/>
                <a:cs typeface="Times New Roman" pitchFamily="18" charset="0"/>
              </a:rPr>
              <a:t>5 bunch/train (7.7mA)</a:t>
            </a:r>
          </a:p>
        </p:txBody>
      </p:sp>
      <p:sp>
        <p:nvSpPr>
          <p:cNvPr id="58390" name="Text Box 22"/>
          <p:cNvSpPr txBox="1">
            <a:spLocks noChangeArrowheads="1"/>
          </p:cNvSpPr>
          <p:nvPr/>
        </p:nvSpPr>
        <p:spPr bwMode="auto">
          <a:xfrm>
            <a:off x="6011863" y="6308725"/>
            <a:ext cx="2603598" cy="40011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ja-JP" sz="2000" b="1" dirty="0" smtClean="0">
                <a:solidFill>
                  <a:srgbClr val="000000"/>
                </a:solidFill>
                <a:latin typeface="Times New Roman" pitchFamily="18" charset="0"/>
                <a:cs typeface="Times New Roman" pitchFamily="18" charset="0"/>
              </a:rPr>
              <a:t>Gamma energy [</a:t>
            </a:r>
            <a:r>
              <a:rPr lang="en-US" altLang="ja-JP" sz="2000" b="1" dirty="0" err="1" smtClean="0">
                <a:solidFill>
                  <a:srgbClr val="000000"/>
                </a:solidFill>
                <a:latin typeface="Times New Roman" pitchFamily="18" charset="0"/>
                <a:cs typeface="Times New Roman" pitchFamily="18" charset="0"/>
              </a:rPr>
              <a:t>GeV</a:t>
            </a:r>
            <a:r>
              <a:rPr lang="en-US" altLang="ja-JP" sz="2000" b="1" dirty="0" smtClean="0">
                <a:solidFill>
                  <a:srgbClr val="000000"/>
                </a:solidFill>
                <a:latin typeface="Times New Roman" pitchFamily="18" charset="0"/>
                <a:cs typeface="Times New Roman" pitchFamily="18" charset="0"/>
              </a:rPr>
              <a:t>]</a:t>
            </a:r>
          </a:p>
        </p:txBody>
      </p:sp>
      <p:sp>
        <p:nvSpPr>
          <p:cNvPr id="58392" name="Text Box 24"/>
          <p:cNvSpPr txBox="1">
            <a:spLocks noChangeArrowheads="1"/>
          </p:cNvSpPr>
          <p:nvPr/>
        </p:nvSpPr>
        <p:spPr bwMode="auto">
          <a:xfrm rot="16200000">
            <a:off x="3763169" y="3445669"/>
            <a:ext cx="862013" cy="3968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ja-JP" sz="2000" smtClean="0">
                <a:solidFill>
                  <a:srgbClr val="000000"/>
                </a:solidFill>
              </a:rPr>
              <a:t>Count</a:t>
            </a:r>
          </a:p>
        </p:txBody>
      </p:sp>
      <p:sp>
        <p:nvSpPr>
          <p:cNvPr id="58395" name="Text Box 16"/>
          <p:cNvSpPr txBox="1">
            <a:spLocks noChangeArrowheads="1"/>
          </p:cNvSpPr>
          <p:nvPr/>
        </p:nvSpPr>
        <p:spPr bwMode="auto">
          <a:xfrm>
            <a:off x="0" y="3702505"/>
            <a:ext cx="4637463" cy="2502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0794" tIns="50397" rIns="100794" bIns="50397">
            <a:spAutoFit/>
          </a:bodyPr>
          <a:lstStyle>
            <a:lvl1pPr defTabSz="447675">
              <a:defRPr kumimoji="1">
                <a:solidFill>
                  <a:schemeClr val="tx1"/>
                </a:solidFill>
                <a:latin typeface="Arial" pitchFamily="34" charset="0"/>
                <a:ea typeface="ＭＳ Ｐゴシック" pitchFamily="50" charset="-128"/>
              </a:defRPr>
            </a:lvl1pPr>
            <a:lvl2pPr marL="742950" indent="-285750" defTabSz="447675">
              <a:defRPr kumimoji="1">
                <a:solidFill>
                  <a:schemeClr val="tx1"/>
                </a:solidFill>
                <a:latin typeface="Arial" pitchFamily="34" charset="0"/>
                <a:ea typeface="ＭＳ Ｐゴシック" pitchFamily="50" charset="-128"/>
              </a:defRPr>
            </a:lvl2pPr>
            <a:lvl3pPr marL="1143000" indent="-228600" defTabSz="447675">
              <a:defRPr kumimoji="1">
                <a:solidFill>
                  <a:schemeClr val="tx1"/>
                </a:solidFill>
                <a:latin typeface="Arial" pitchFamily="34" charset="0"/>
                <a:ea typeface="ＭＳ Ｐゴシック" pitchFamily="50" charset="-128"/>
              </a:defRPr>
            </a:lvl3pPr>
            <a:lvl4pPr marL="1600200" indent="-228600" defTabSz="447675">
              <a:defRPr kumimoji="1">
                <a:solidFill>
                  <a:schemeClr val="tx1"/>
                </a:solidFill>
                <a:latin typeface="Arial" pitchFamily="34" charset="0"/>
                <a:ea typeface="ＭＳ Ｐゴシック" pitchFamily="50" charset="-128"/>
              </a:defRPr>
            </a:lvl4pPr>
            <a:lvl5pPr marL="2057400" indent="-228600" defTabSz="447675">
              <a:defRPr kumimoji="1">
                <a:solidFill>
                  <a:schemeClr val="tx1"/>
                </a:solidFill>
                <a:latin typeface="Arial" pitchFamily="34" charset="0"/>
                <a:ea typeface="ＭＳ Ｐゴシック" pitchFamily="50" charset="-128"/>
              </a:defRPr>
            </a:lvl5pPr>
            <a:lvl6pPr marL="2514600" indent="-228600" defTabSz="447675" fontAlgn="base">
              <a:spcBef>
                <a:spcPct val="0"/>
              </a:spcBef>
              <a:spcAft>
                <a:spcPct val="0"/>
              </a:spcAft>
              <a:defRPr kumimoji="1">
                <a:solidFill>
                  <a:schemeClr val="tx1"/>
                </a:solidFill>
                <a:latin typeface="Arial" pitchFamily="34" charset="0"/>
                <a:ea typeface="ＭＳ Ｐゴシック" pitchFamily="50" charset="-128"/>
              </a:defRPr>
            </a:lvl6pPr>
            <a:lvl7pPr marL="2971800" indent="-228600" defTabSz="447675" fontAlgn="base">
              <a:spcBef>
                <a:spcPct val="0"/>
              </a:spcBef>
              <a:spcAft>
                <a:spcPct val="0"/>
              </a:spcAft>
              <a:defRPr kumimoji="1">
                <a:solidFill>
                  <a:schemeClr val="tx1"/>
                </a:solidFill>
                <a:latin typeface="Arial" pitchFamily="34" charset="0"/>
                <a:ea typeface="ＭＳ Ｐゴシック" pitchFamily="50" charset="-128"/>
              </a:defRPr>
            </a:lvl7pPr>
            <a:lvl8pPr marL="3429000" indent="-228600" defTabSz="447675" fontAlgn="base">
              <a:spcBef>
                <a:spcPct val="0"/>
              </a:spcBef>
              <a:spcAft>
                <a:spcPct val="0"/>
              </a:spcAft>
              <a:defRPr kumimoji="1">
                <a:solidFill>
                  <a:schemeClr val="tx1"/>
                </a:solidFill>
                <a:latin typeface="Arial" pitchFamily="34" charset="0"/>
                <a:ea typeface="ＭＳ Ｐゴシック" pitchFamily="50" charset="-128"/>
              </a:defRPr>
            </a:lvl8pPr>
            <a:lvl9pPr marL="3886200" indent="-228600" defTabSz="447675" fontAlgn="base">
              <a:spcBef>
                <a:spcPct val="0"/>
              </a:spcBef>
              <a:spcAft>
                <a:spcPct val="0"/>
              </a:spcAft>
              <a:defRPr kumimoji="1">
                <a:solidFill>
                  <a:schemeClr val="tx1"/>
                </a:solidFill>
                <a:latin typeface="Arial" pitchFamily="34" charset="0"/>
                <a:ea typeface="ＭＳ Ｐゴシック" pitchFamily="50" charset="-128"/>
              </a:defRPr>
            </a:lvl9pPr>
          </a:lstStyle>
          <a:p>
            <a:pPr fontAlgn="base">
              <a:spcBef>
                <a:spcPct val="0"/>
              </a:spcBef>
              <a:spcAft>
                <a:spcPct val="0"/>
              </a:spcAft>
            </a:pPr>
            <a:r>
              <a:rPr lang="en-US" altLang="ja-JP" sz="2600" dirty="0" smtClean="0">
                <a:solidFill>
                  <a:srgbClr val="000000"/>
                </a:solidFill>
              </a:rPr>
              <a:t>        </a:t>
            </a:r>
            <a:r>
              <a:rPr lang="en-US" altLang="ja-JP" sz="2600" b="1" dirty="0" smtClean="0">
                <a:solidFill>
                  <a:srgbClr val="000000"/>
                </a:solidFill>
              </a:rPr>
              <a:t>~2.6×10</a:t>
            </a:r>
            <a:r>
              <a:rPr lang="en-US" altLang="ja-JP" sz="2600" b="1" baseline="30000" dirty="0" smtClean="0">
                <a:solidFill>
                  <a:srgbClr val="000000"/>
                </a:solidFill>
              </a:rPr>
              <a:t>8</a:t>
            </a:r>
            <a:r>
              <a:rPr lang="en-US" altLang="ja-JP" sz="2600" b="1" dirty="0" smtClean="0">
                <a:solidFill>
                  <a:srgbClr val="000000"/>
                </a:solidFill>
              </a:rPr>
              <a:t>/sec</a:t>
            </a:r>
            <a:endParaRPr lang="en-US" altLang="ja-JP" sz="2600" b="1" dirty="0">
              <a:solidFill>
                <a:srgbClr val="000000"/>
              </a:solidFill>
            </a:endParaRPr>
          </a:p>
          <a:p>
            <a:pPr fontAlgn="base">
              <a:spcBef>
                <a:spcPct val="0"/>
              </a:spcBef>
              <a:spcAft>
                <a:spcPct val="0"/>
              </a:spcAft>
            </a:pPr>
            <a:r>
              <a:rPr lang="en-US" altLang="ja-JP" sz="2600" b="1" dirty="0" smtClean="0">
                <a:solidFill>
                  <a:srgbClr val="000000"/>
                </a:solidFill>
              </a:rPr>
              <a:t>This is very high brightness</a:t>
            </a:r>
          </a:p>
          <a:p>
            <a:pPr fontAlgn="base">
              <a:spcBef>
                <a:spcPct val="0"/>
              </a:spcBef>
              <a:spcAft>
                <a:spcPct val="0"/>
              </a:spcAft>
            </a:pPr>
            <a:r>
              <a:rPr lang="en-US" altLang="ja-JP" sz="2600" b="1" dirty="0">
                <a:solidFill>
                  <a:srgbClr val="000000"/>
                </a:solidFill>
              </a:rPr>
              <a:t>b</a:t>
            </a:r>
            <a:r>
              <a:rPr lang="en-US" altLang="ja-JP" sz="2600" b="1" dirty="0" smtClean="0">
                <a:solidFill>
                  <a:srgbClr val="000000"/>
                </a:solidFill>
              </a:rPr>
              <a:t>ecause of high quality </a:t>
            </a:r>
          </a:p>
          <a:p>
            <a:pPr fontAlgn="base">
              <a:spcBef>
                <a:spcPct val="0"/>
              </a:spcBef>
              <a:spcAft>
                <a:spcPct val="0"/>
              </a:spcAft>
            </a:pPr>
            <a:r>
              <a:rPr lang="en-US" altLang="ja-JP" sz="2600" b="1" dirty="0">
                <a:solidFill>
                  <a:srgbClr val="000000"/>
                </a:solidFill>
              </a:rPr>
              <a:t>e</a:t>
            </a:r>
            <a:r>
              <a:rPr lang="en-US" altLang="ja-JP" sz="2600" b="1" dirty="0" smtClean="0">
                <a:solidFill>
                  <a:srgbClr val="000000"/>
                </a:solidFill>
              </a:rPr>
              <a:t>lectron beam (1nm </a:t>
            </a:r>
          </a:p>
          <a:p>
            <a:pPr fontAlgn="base">
              <a:spcBef>
                <a:spcPct val="0"/>
              </a:spcBef>
              <a:spcAft>
                <a:spcPct val="0"/>
              </a:spcAft>
            </a:pPr>
            <a:r>
              <a:rPr lang="en-US" altLang="ja-JP" sz="2600" b="1" dirty="0">
                <a:solidFill>
                  <a:srgbClr val="000000"/>
                </a:solidFill>
              </a:rPr>
              <a:t>h</a:t>
            </a:r>
            <a:r>
              <a:rPr lang="en-US" altLang="ja-JP" sz="2600" b="1" dirty="0" smtClean="0">
                <a:solidFill>
                  <a:srgbClr val="000000"/>
                </a:solidFill>
              </a:rPr>
              <a:t>orizontal and 10pm </a:t>
            </a:r>
          </a:p>
          <a:p>
            <a:pPr fontAlgn="base">
              <a:spcBef>
                <a:spcPct val="0"/>
              </a:spcBef>
              <a:spcAft>
                <a:spcPct val="0"/>
              </a:spcAft>
            </a:pPr>
            <a:r>
              <a:rPr lang="en-US" altLang="ja-JP" sz="2600" b="1" dirty="0" smtClean="0">
                <a:solidFill>
                  <a:srgbClr val="000000"/>
                </a:solidFill>
              </a:rPr>
              <a:t>vertical </a:t>
            </a:r>
            <a:r>
              <a:rPr lang="en-US" altLang="ja-JP" sz="2600" b="1" dirty="0" err="1" smtClean="0">
                <a:solidFill>
                  <a:srgbClr val="000000"/>
                </a:solidFill>
              </a:rPr>
              <a:t>emittance</a:t>
            </a:r>
            <a:r>
              <a:rPr lang="en-US" altLang="ja-JP" sz="2600" b="1" dirty="0" smtClean="0">
                <a:solidFill>
                  <a:srgbClr val="000000"/>
                </a:solidFill>
              </a:rPr>
              <a:t>).</a:t>
            </a:r>
          </a:p>
        </p:txBody>
      </p:sp>
      <p:sp>
        <p:nvSpPr>
          <p:cNvPr id="58396" name="Text Box 19"/>
          <p:cNvSpPr txBox="1">
            <a:spLocks noChangeArrowheads="1"/>
          </p:cNvSpPr>
          <p:nvPr/>
        </p:nvSpPr>
        <p:spPr bwMode="auto">
          <a:xfrm>
            <a:off x="250825" y="2781300"/>
            <a:ext cx="3440113"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0794" tIns="50397" rIns="100794" bIns="50397">
            <a:spAutoFit/>
          </a:bodyPr>
          <a:lstStyle>
            <a:lvl1pPr defTabSz="447675">
              <a:defRPr kumimoji="1">
                <a:solidFill>
                  <a:schemeClr val="tx1"/>
                </a:solidFill>
                <a:latin typeface="Arial" pitchFamily="34" charset="0"/>
                <a:ea typeface="ＭＳ Ｐゴシック" pitchFamily="50" charset="-128"/>
              </a:defRPr>
            </a:lvl1pPr>
            <a:lvl2pPr marL="742950" indent="-285750" defTabSz="447675">
              <a:defRPr kumimoji="1">
                <a:solidFill>
                  <a:schemeClr val="tx1"/>
                </a:solidFill>
                <a:latin typeface="Arial" pitchFamily="34" charset="0"/>
                <a:ea typeface="ＭＳ Ｐゴシック" pitchFamily="50" charset="-128"/>
              </a:defRPr>
            </a:lvl2pPr>
            <a:lvl3pPr marL="1143000" indent="-228600" defTabSz="447675">
              <a:defRPr kumimoji="1">
                <a:solidFill>
                  <a:schemeClr val="tx1"/>
                </a:solidFill>
                <a:latin typeface="Arial" pitchFamily="34" charset="0"/>
                <a:ea typeface="ＭＳ Ｐゴシック" pitchFamily="50" charset="-128"/>
              </a:defRPr>
            </a:lvl3pPr>
            <a:lvl4pPr marL="1600200" indent="-228600" defTabSz="447675">
              <a:defRPr kumimoji="1">
                <a:solidFill>
                  <a:schemeClr val="tx1"/>
                </a:solidFill>
                <a:latin typeface="Arial" pitchFamily="34" charset="0"/>
                <a:ea typeface="ＭＳ Ｐゴシック" pitchFamily="50" charset="-128"/>
              </a:defRPr>
            </a:lvl4pPr>
            <a:lvl5pPr marL="2057400" indent="-228600" defTabSz="447675">
              <a:defRPr kumimoji="1">
                <a:solidFill>
                  <a:schemeClr val="tx1"/>
                </a:solidFill>
                <a:latin typeface="Arial" pitchFamily="34" charset="0"/>
                <a:ea typeface="ＭＳ Ｐゴシック" pitchFamily="50" charset="-128"/>
              </a:defRPr>
            </a:lvl5pPr>
            <a:lvl6pPr marL="2514600" indent="-228600" defTabSz="447675" fontAlgn="base">
              <a:spcBef>
                <a:spcPct val="0"/>
              </a:spcBef>
              <a:spcAft>
                <a:spcPct val="0"/>
              </a:spcAft>
              <a:defRPr kumimoji="1">
                <a:solidFill>
                  <a:schemeClr val="tx1"/>
                </a:solidFill>
                <a:latin typeface="Arial" pitchFamily="34" charset="0"/>
                <a:ea typeface="ＭＳ Ｐゴシック" pitchFamily="50" charset="-128"/>
              </a:defRPr>
            </a:lvl6pPr>
            <a:lvl7pPr marL="2971800" indent="-228600" defTabSz="447675" fontAlgn="base">
              <a:spcBef>
                <a:spcPct val="0"/>
              </a:spcBef>
              <a:spcAft>
                <a:spcPct val="0"/>
              </a:spcAft>
              <a:defRPr kumimoji="1">
                <a:solidFill>
                  <a:schemeClr val="tx1"/>
                </a:solidFill>
                <a:latin typeface="Arial" pitchFamily="34" charset="0"/>
                <a:ea typeface="ＭＳ Ｐゴシック" pitchFamily="50" charset="-128"/>
              </a:defRPr>
            </a:lvl7pPr>
            <a:lvl8pPr marL="3429000" indent="-228600" defTabSz="447675" fontAlgn="base">
              <a:spcBef>
                <a:spcPct val="0"/>
              </a:spcBef>
              <a:spcAft>
                <a:spcPct val="0"/>
              </a:spcAft>
              <a:defRPr kumimoji="1">
                <a:solidFill>
                  <a:schemeClr val="tx1"/>
                </a:solidFill>
                <a:latin typeface="Arial" pitchFamily="34" charset="0"/>
                <a:ea typeface="ＭＳ Ｐゴシック" pitchFamily="50" charset="-128"/>
              </a:defRPr>
            </a:lvl8pPr>
            <a:lvl9pPr marL="3886200" indent="-228600" defTabSz="447675" fontAlgn="base">
              <a:spcBef>
                <a:spcPct val="0"/>
              </a:spcBef>
              <a:spcAft>
                <a:spcPct val="0"/>
              </a:spcAft>
              <a:defRPr kumimoji="1">
                <a:solidFill>
                  <a:schemeClr val="tx1"/>
                </a:solidFill>
                <a:latin typeface="Arial" pitchFamily="34" charset="0"/>
                <a:ea typeface="ＭＳ Ｐゴシック" pitchFamily="50" charset="-128"/>
              </a:defRPr>
            </a:lvl9pPr>
          </a:lstStyle>
          <a:p>
            <a:pPr fontAlgn="base">
              <a:spcBef>
                <a:spcPct val="0"/>
              </a:spcBef>
              <a:spcAft>
                <a:spcPct val="0"/>
              </a:spcAft>
            </a:pPr>
            <a:r>
              <a:rPr lang="en-US" altLang="ja-JP" sz="2600" b="1" dirty="0" smtClean="0">
                <a:solidFill>
                  <a:srgbClr val="000000"/>
                </a:solidFill>
              </a:rPr>
              <a:t>2970±20 MeV</a:t>
            </a:r>
          </a:p>
          <a:p>
            <a:pPr fontAlgn="base">
              <a:spcBef>
                <a:spcPct val="0"/>
              </a:spcBef>
              <a:spcAft>
                <a:spcPct val="0"/>
              </a:spcAft>
            </a:pPr>
            <a:r>
              <a:rPr lang="en-US" altLang="ja-JP" sz="2600" b="1" dirty="0" smtClean="0">
                <a:solidFill>
                  <a:srgbClr val="000000"/>
                </a:solidFill>
              </a:rPr>
              <a:t>       ⇒</a:t>
            </a:r>
            <a:r>
              <a:rPr lang="ja-JP" altLang="en-US" sz="2600" b="1" dirty="0" smtClean="0">
                <a:solidFill>
                  <a:srgbClr val="000000"/>
                </a:solidFill>
              </a:rPr>
              <a:t>　</a:t>
            </a:r>
            <a:r>
              <a:rPr lang="en-US" altLang="ja-JP" sz="2600" b="1" dirty="0" smtClean="0">
                <a:solidFill>
                  <a:srgbClr val="000000"/>
                </a:solidFill>
              </a:rPr>
              <a:t>~120</a:t>
            </a:r>
            <a:r>
              <a:rPr lang="en-US" altLang="ja-JP" sz="2600" b="1" dirty="0" smtClean="0">
                <a:solidFill>
                  <a:srgbClr val="000000"/>
                </a:solidFill>
                <a:latin typeface="Symbol" pitchFamily="18" charset="2"/>
              </a:rPr>
              <a:t>g</a:t>
            </a:r>
            <a:r>
              <a:rPr lang="en-US" altLang="ja-JP" sz="2600" b="1" dirty="0" smtClean="0">
                <a:solidFill>
                  <a:srgbClr val="000000"/>
                </a:solidFill>
              </a:rPr>
              <a:t>s/train</a:t>
            </a:r>
            <a:endParaRPr lang="en-US" altLang="ja-JP" sz="2600" b="1" dirty="0" smtClean="0">
              <a:solidFill>
                <a:srgbClr val="FFFFFF"/>
              </a:solidFill>
            </a:endParaRPr>
          </a:p>
        </p:txBody>
      </p:sp>
      <p:sp>
        <p:nvSpPr>
          <p:cNvPr id="58402" name="Rectangle 34"/>
          <p:cNvSpPr>
            <a:spLocks noChangeArrowheads="1"/>
          </p:cNvSpPr>
          <p:nvPr/>
        </p:nvSpPr>
        <p:spPr bwMode="auto">
          <a:xfrm>
            <a:off x="0" y="0"/>
            <a:ext cx="9144000" cy="188913"/>
          </a:xfrm>
          <a:prstGeom prst="rect">
            <a:avLst/>
          </a:prstGeom>
          <a:gradFill rotWithShape="1">
            <a:gsLst>
              <a:gs pos="0">
                <a:schemeClr val="tx1">
                  <a:gamma/>
                  <a:tint val="40784"/>
                  <a:invGamma/>
                </a:schemeClr>
              </a:gs>
              <a:gs pos="100000">
                <a:schemeClr val="tx1"/>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r>
              <a:rPr lang="en-US" altLang="ja-JP" sz="1400" smtClean="0">
                <a:solidFill>
                  <a:srgbClr val="FFFF00"/>
                </a:solidFill>
              </a:rPr>
              <a:t>Recent Compton activities at KEK</a:t>
            </a:r>
          </a:p>
        </p:txBody>
      </p:sp>
      <p:sp>
        <p:nvSpPr>
          <p:cNvPr id="58403" name="Text Box 35"/>
          <p:cNvSpPr txBox="1">
            <a:spLocks noChangeArrowheads="1"/>
          </p:cNvSpPr>
          <p:nvPr/>
        </p:nvSpPr>
        <p:spPr bwMode="auto">
          <a:xfrm>
            <a:off x="7935913" y="-44450"/>
            <a:ext cx="12731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ja-JP" sz="1400" smtClean="0">
                <a:solidFill>
                  <a:srgbClr val="FFFFFF"/>
                </a:solidFill>
              </a:rPr>
              <a:t>14</a:t>
            </a:r>
            <a:r>
              <a:rPr lang="en-US" altLang="ja-JP" sz="1400" baseline="30000" smtClean="0">
                <a:solidFill>
                  <a:srgbClr val="FFFFFF"/>
                </a:solidFill>
              </a:rPr>
              <a:t>th</a:t>
            </a:r>
            <a:r>
              <a:rPr lang="en-US" altLang="ja-JP" sz="1400" smtClean="0">
                <a:solidFill>
                  <a:srgbClr val="FFFFFF"/>
                </a:solidFill>
              </a:rPr>
              <a:t> Feb 2013</a:t>
            </a:r>
          </a:p>
        </p:txBody>
      </p:sp>
    </p:spTree>
    <p:extLst>
      <p:ext uri="{BB962C8B-B14F-4D97-AF65-F5344CB8AC3E}">
        <p14:creationId xmlns:p14="http://schemas.microsoft.com/office/powerpoint/2010/main" val="16277424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スライド番号プレースホルダ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fld id="{2FD7B492-ECDA-46A7-9876-93715683440C}" type="slidenum">
              <a:rPr kumimoji="0" lang="en-US" altLang="ja-JP" smtClean="0"/>
              <a:pPr eaLnBrk="1" hangingPunct="1"/>
              <a:t>5</a:t>
            </a:fld>
            <a:endParaRPr kumimoji="0" lang="en-US" altLang="ja-JP" smtClean="0"/>
          </a:p>
        </p:txBody>
      </p:sp>
      <p:sp>
        <p:nvSpPr>
          <p:cNvPr id="101379" name="スライド番号プレースホルダ 1"/>
          <p:cNvSpPr txBox="1">
            <a:spLocks/>
          </p:cNvSpPr>
          <p:nvPr/>
        </p:nvSpPr>
        <p:spPr bwMode="auto">
          <a:xfrm>
            <a:off x="6781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algn="r" eaLnBrk="1" hangingPunct="1"/>
            <a:fld id="{4973E0A3-670E-4686-8E96-D3B2D29158A4}" type="slidenum">
              <a:rPr kumimoji="0" lang="en-US" altLang="ja-JP" sz="1400"/>
              <a:pPr algn="r" eaLnBrk="1" hangingPunct="1"/>
              <a:t>5</a:t>
            </a:fld>
            <a:endParaRPr kumimoji="0" lang="en-US" altLang="ja-JP" sz="1400"/>
          </a:p>
        </p:txBody>
      </p:sp>
      <p:sp>
        <p:nvSpPr>
          <p:cNvPr id="101380" name="スライド番号プレースホルダ 1"/>
          <p:cNvSpPr txBox="1">
            <a:spLocks/>
          </p:cNvSpPr>
          <p:nvPr/>
        </p:nvSpPr>
        <p:spPr bwMode="auto">
          <a:xfrm>
            <a:off x="6781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algn="r" eaLnBrk="1" hangingPunct="1"/>
            <a:fld id="{318F35AD-71F7-434F-BCE7-E432953C5DE8}" type="slidenum">
              <a:rPr kumimoji="0" lang="en-US" altLang="ja-JP" sz="1400"/>
              <a:pPr algn="r" eaLnBrk="1" hangingPunct="1"/>
              <a:t>5</a:t>
            </a:fld>
            <a:endParaRPr kumimoji="0" lang="en-US" altLang="ja-JP" sz="1400"/>
          </a:p>
        </p:txBody>
      </p:sp>
      <p:pic>
        <p:nvPicPr>
          <p:cNvPr id="10138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86125" y="0"/>
            <a:ext cx="5857875" cy="3767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1382"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43313" y="3714750"/>
            <a:ext cx="5219700" cy="2568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1383"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3786188"/>
            <a:ext cx="3486150" cy="3071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1384"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3850" y="0"/>
            <a:ext cx="2495550" cy="209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1385"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0" y="2857500"/>
            <a:ext cx="4181475"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1386" name="テキスト ボックス 9"/>
          <p:cNvSpPr txBox="1">
            <a:spLocks noChangeArrowheads="1"/>
          </p:cNvSpPr>
          <p:nvPr/>
        </p:nvSpPr>
        <p:spPr bwMode="auto">
          <a:xfrm>
            <a:off x="4281488" y="6396038"/>
            <a:ext cx="19716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r>
              <a:rPr lang="en-US" altLang="ja-JP" sz="2400" b="1" dirty="0"/>
              <a:t>January 2009</a:t>
            </a:r>
            <a:endParaRPr lang="ja-JP" altLang="en-US" sz="2400" b="1" dirty="0"/>
          </a:p>
        </p:txBody>
      </p:sp>
      <p:sp>
        <p:nvSpPr>
          <p:cNvPr id="101387" name="テキスト ボックス 10"/>
          <p:cNvSpPr txBox="1">
            <a:spLocks noChangeArrowheads="1"/>
          </p:cNvSpPr>
          <p:nvPr/>
        </p:nvSpPr>
        <p:spPr bwMode="auto">
          <a:xfrm>
            <a:off x="0" y="2060575"/>
            <a:ext cx="331311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r>
              <a:rPr lang="en-US" altLang="ja-JP" sz="2400" b="1" dirty="0"/>
              <a:t>Photon Flux : </a:t>
            </a:r>
          </a:p>
          <a:p>
            <a:pPr eaLnBrk="1" hangingPunct="1"/>
            <a:r>
              <a:rPr lang="en-US" altLang="ja-JP" sz="2400" b="1" dirty="0"/>
              <a:t>~10</a:t>
            </a:r>
            <a:r>
              <a:rPr lang="en-US" altLang="ja-JP" sz="2400" b="1" baseline="30000" dirty="0"/>
              <a:t>10</a:t>
            </a:r>
            <a:r>
              <a:rPr lang="en-US" altLang="ja-JP" sz="2400" b="1" dirty="0"/>
              <a:t> photons/sec1%bw</a:t>
            </a:r>
            <a:endParaRPr lang="ja-JP" altLang="en-US" sz="2400" b="1" dirty="0"/>
          </a:p>
        </p:txBody>
      </p:sp>
      <p:sp>
        <p:nvSpPr>
          <p:cNvPr id="2" name="テキスト ボックス 1"/>
          <p:cNvSpPr txBox="1"/>
          <p:nvPr/>
        </p:nvSpPr>
        <p:spPr>
          <a:xfrm>
            <a:off x="5652120" y="0"/>
            <a:ext cx="2249334" cy="630942"/>
          </a:xfrm>
          <a:prstGeom prst="rect">
            <a:avLst/>
          </a:prstGeom>
          <a:noFill/>
        </p:spPr>
        <p:txBody>
          <a:bodyPr wrap="none" rtlCol="0">
            <a:spAutoFit/>
          </a:bodyPr>
          <a:lstStyle/>
          <a:p>
            <a:r>
              <a:rPr kumimoji="1" lang="en-US" altLang="ja-JP" sz="2400" b="1" dirty="0" smtClean="0">
                <a:solidFill>
                  <a:srgbClr val="FF0000"/>
                </a:solidFill>
              </a:rPr>
              <a:t>Brightness 10</a:t>
            </a:r>
            <a:r>
              <a:rPr kumimoji="1" lang="en-US" altLang="ja-JP" sz="2400" b="1" baseline="30000" dirty="0" smtClean="0">
                <a:solidFill>
                  <a:srgbClr val="FF0000"/>
                </a:solidFill>
              </a:rPr>
              <a:t>13</a:t>
            </a:r>
          </a:p>
          <a:p>
            <a:r>
              <a:rPr lang="en-US" altLang="ja-JP" sz="1100" dirty="0" smtClean="0">
                <a:solidFill>
                  <a:srgbClr val="FF0000"/>
                </a:solidFill>
              </a:rPr>
              <a:t>Photons/sec/mm</a:t>
            </a:r>
            <a:r>
              <a:rPr lang="en-US" altLang="ja-JP" sz="1100" baseline="30000" dirty="0" smtClean="0">
                <a:solidFill>
                  <a:srgbClr val="FF0000"/>
                </a:solidFill>
              </a:rPr>
              <a:t>2</a:t>
            </a:r>
            <a:r>
              <a:rPr lang="en-US" altLang="ja-JP" sz="1100" dirty="0" smtClean="0">
                <a:solidFill>
                  <a:srgbClr val="FF0000"/>
                </a:solidFill>
              </a:rPr>
              <a:t>/mrad</a:t>
            </a:r>
            <a:r>
              <a:rPr lang="en-US" altLang="ja-JP" sz="1100" baseline="30000" dirty="0" smtClean="0">
                <a:solidFill>
                  <a:srgbClr val="FF0000"/>
                </a:solidFill>
              </a:rPr>
              <a:t>2</a:t>
            </a:r>
            <a:r>
              <a:rPr lang="en-US" altLang="ja-JP" sz="1100" dirty="0" smtClean="0">
                <a:solidFill>
                  <a:srgbClr val="FF0000"/>
                </a:solidFill>
              </a:rPr>
              <a:t> in 0.1%b.w.</a:t>
            </a:r>
          </a:p>
        </p:txBody>
      </p:sp>
      <p:sp>
        <p:nvSpPr>
          <p:cNvPr id="3" name="テキスト ボックス 2"/>
          <p:cNvSpPr txBox="1"/>
          <p:nvPr/>
        </p:nvSpPr>
        <p:spPr>
          <a:xfrm>
            <a:off x="6253163" y="6200751"/>
            <a:ext cx="2738891" cy="646331"/>
          </a:xfrm>
          <a:prstGeom prst="rect">
            <a:avLst/>
          </a:prstGeom>
          <a:noFill/>
        </p:spPr>
        <p:txBody>
          <a:bodyPr wrap="none" rtlCol="0">
            <a:spAutoFit/>
          </a:bodyPr>
          <a:lstStyle/>
          <a:p>
            <a:r>
              <a:rPr lang="en-US" altLang="ja-JP" b="1" dirty="0" smtClean="0">
                <a:solidFill>
                  <a:srgbClr val="FF0000"/>
                </a:solidFill>
              </a:rPr>
              <a:t>X-ray exposing time more</a:t>
            </a:r>
          </a:p>
          <a:p>
            <a:r>
              <a:rPr lang="en-US" altLang="ja-JP" b="1" dirty="0">
                <a:solidFill>
                  <a:srgbClr val="FF0000"/>
                </a:solidFill>
              </a:rPr>
              <a:t>t</a:t>
            </a:r>
            <a:r>
              <a:rPr kumimoji="1" lang="en-US" altLang="ja-JP" b="1" dirty="0" smtClean="0">
                <a:solidFill>
                  <a:srgbClr val="FF0000"/>
                </a:solidFill>
              </a:rPr>
              <a:t>han 100sec</a:t>
            </a:r>
            <a:endParaRPr kumimoji="1" lang="ja-JP" altLang="en-US" b="1" dirty="0">
              <a:solidFill>
                <a:srgbClr val="FF0000"/>
              </a:solidFill>
            </a:endParaRPr>
          </a:p>
        </p:txBody>
      </p:sp>
      <p:sp>
        <p:nvSpPr>
          <p:cNvPr id="4" name="テキスト ボックス 3"/>
          <p:cNvSpPr txBox="1"/>
          <p:nvPr/>
        </p:nvSpPr>
        <p:spPr>
          <a:xfrm>
            <a:off x="3246" y="5092756"/>
            <a:ext cx="7366504" cy="1754326"/>
          </a:xfrm>
          <a:prstGeom prst="rect">
            <a:avLst/>
          </a:prstGeom>
          <a:noFill/>
        </p:spPr>
        <p:txBody>
          <a:bodyPr wrap="none" rtlCol="0">
            <a:spAutoFit/>
          </a:bodyPr>
          <a:lstStyle/>
          <a:p>
            <a:r>
              <a:rPr kumimoji="1" lang="en-US" altLang="ja-JP" b="1" dirty="0" smtClean="0">
                <a:solidFill>
                  <a:srgbClr val="FF0000"/>
                </a:solidFill>
              </a:rPr>
              <a:t>Reduce electron beam </a:t>
            </a:r>
            <a:r>
              <a:rPr kumimoji="1" lang="en-US" altLang="ja-JP" b="1" dirty="0" err="1" smtClean="0">
                <a:solidFill>
                  <a:srgbClr val="FF0000"/>
                </a:solidFill>
              </a:rPr>
              <a:t>emittance</a:t>
            </a:r>
            <a:r>
              <a:rPr kumimoji="1" lang="en-US" altLang="ja-JP" b="1" dirty="0" smtClean="0">
                <a:solidFill>
                  <a:srgbClr val="FF0000"/>
                </a:solidFill>
              </a:rPr>
              <a:t> by 100.</a:t>
            </a:r>
            <a:r>
              <a:rPr lang="en-US" altLang="ja-JP" b="1" dirty="0" smtClean="0">
                <a:solidFill>
                  <a:srgbClr val="FF0000"/>
                </a:solidFill>
              </a:rPr>
              <a:t> </a:t>
            </a:r>
          </a:p>
          <a:p>
            <a:r>
              <a:rPr lang="en-US" altLang="ja-JP" b="1" dirty="0" smtClean="0">
                <a:solidFill>
                  <a:srgbClr val="FF0000"/>
                </a:solidFill>
              </a:rPr>
              <a:t>Reduce the energy spread of electron beam by 10. </a:t>
            </a:r>
          </a:p>
          <a:p>
            <a:r>
              <a:rPr lang="en-US" altLang="ja-JP" b="1" dirty="0" smtClean="0">
                <a:solidFill>
                  <a:srgbClr val="FF0000"/>
                </a:solidFill>
              </a:rPr>
              <a:t>Reduce electron bunch length at IP , we select high power electron </a:t>
            </a:r>
            <a:r>
              <a:rPr lang="en-US" altLang="ja-JP" b="1" dirty="0" err="1" smtClean="0">
                <a:solidFill>
                  <a:srgbClr val="FF0000"/>
                </a:solidFill>
              </a:rPr>
              <a:t>Linac</a:t>
            </a:r>
            <a:r>
              <a:rPr lang="en-US" altLang="ja-JP" b="1" dirty="0" smtClean="0">
                <a:solidFill>
                  <a:srgbClr val="FF0000"/>
                </a:solidFill>
              </a:rPr>
              <a:t> </a:t>
            </a:r>
          </a:p>
          <a:p>
            <a:r>
              <a:rPr lang="en-US" altLang="ja-JP" b="1" dirty="0" smtClean="0">
                <a:solidFill>
                  <a:srgbClr val="FF0000"/>
                </a:solidFill>
              </a:rPr>
              <a:t>and optical cavity to generate X-ray based on ICS. </a:t>
            </a:r>
          </a:p>
          <a:p>
            <a:r>
              <a:rPr lang="en-US" altLang="ja-JP" b="1" dirty="0" smtClean="0">
                <a:solidFill>
                  <a:srgbClr val="FF0000"/>
                </a:solidFill>
              </a:rPr>
              <a:t>Then, we have a possibility to get  10</a:t>
            </a:r>
            <a:r>
              <a:rPr lang="en-US" altLang="ja-JP" b="1" baseline="30000" dirty="0" smtClean="0">
                <a:solidFill>
                  <a:srgbClr val="FF0000"/>
                </a:solidFill>
              </a:rPr>
              <a:t>17</a:t>
            </a:r>
            <a:r>
              <a:rPr lang="en-US" altLang="ja-JP" b="1" dirty="0" smtClean="0">
                <a:solidFill>
                  <a:srgbClr val="FF0000"/>
                </a:solidFill>
              </a:rPr>
              <a:t>and</a:t>
            </a:r>
          </a:p>
          <a:p>
            <a:r>
              <a:rPr lang="en-US" altLang="ja-JP" b="1" dirty="0">
                <a:solidFill>
                  <a:srgbClr val="FF0000"/>
                </a:solidFill>
              </a:rPr>
              <a:t>o</a:t>
            </a:r>
            <a:r>
              <a:rPr kumimoji="1" lang="en-US" altLang="ja-JP" b="1" dirty="0" smtClean="0">
                <a:solidFill>
                  <a:srgbClr val="FF0000"/>
                </a:solidFill>
              </a:rPr>
              <a:t>ne shot measurement for X-ray imaging.</a:t>
            </a:r>
          </a:p>
        </p:txBody>
      </p:sp>
    </p:spTree>
    <p:extLst>
      <p:ext uri="{BB962C8B-B14F-4D97-AF65-F5344CB8AC3E}">
        <p14:creationId xmlns:p14="http://schemas.microsoft.com/office/powerpoint/2010/main" val="380036801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7" name="Rectangle 5"/>
          <p:cNvSpPr>
            <a:spLocks noChangeArrowheads="1"/>
          </p:cNvSpPr>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fontAlgn="base">
              <a:spcBef>
                <a:spcPct val="0"/>
              </a:spcBef>
              <a:spcAft>
                <a:spcPct val="0"/>
              </a:spcAft>
            </a:pPr>
            <a:r>
              <a:rPr lang="en-US" altLang="ja-JP" sz="3600" b="1" dirty="0" smtClean="0">
                <a:solidFill>
                  <a:srgbClr val="009999"/>
                </a:solidFill>
                <a:latin typeface="Times New Roman" pitchFamily="18" charset="0"/>
                <a:cs typeface="Times New Roman" pitchFamily="18" charset="0"/>
              </a:rPr>
              <a:t>Gamma-ray yield each bunch</a:t>
            </a:r>
          </a:p>
        </p:txBody>
      </p:sp>
      <p:sp>
        <p:nvSpPr>
          <p:cNvPr id="64519" name="Line 7"/>
          <p:cNvSpPr>
            <a:spLocks noChangeShapeType="1"/>
          </p:cNvSpPr>
          <p:nvPr/>
        </p:nvSpPr>
        <p:spPr bwMode="auto">
          <a:xfrm>
            <a:off x="3924300" y="1182688"/>
            <a:ext cx="4824413" cy="0"/>
          </a:xfrm>
          <a:prstGeom prst="line">
            <a:avLst/>
          </a:prstGeom>
          <a:noFill/>
          <a:ln w="38100">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ja-JP" altLang="en-US" smtClean="0">
              <a:solidFill>
                <a:srgbClr val="000000"/>
              </a:solidFill>
            </a:endParaRPr>
          </a:p>
        </p:txBody>
      </p:sp>
      <p:sp>
        <p:nvSpPr>
          <p:cNvPr id="64520" name="Oval 8"/>
          <p:cNvSpPr>
            <a:spLocks noChangeArrowheads="1"/>
          </p:cNvSpPr>
          <p:nvPr/>
        </p:nvSpPr>
        <p:spPr bwMode="auto">
          <a:xfrm>
            <a:off x="3851275" y="1111250"/>
            <a:ext cx="144463" cy="144463"/>
          </a:xfrm>
          <a:prstGeom prst="ellipse">
            <a:avLst/>
          </a:prstGeom>
          <a:solidFill>
            <a:srgbClr val="FFFF00"/>
          </a:solidFill>
          <a:ln>
            <a:noFill/>
          </a:ln>
          <a:effectLst/>
          <a:extLst>
            <a:ext uri="{91240B29-F687-4F45-9708-019B960494DF}">
              <a14:hiddenLine xmlns:a14="http://schemas.microsoft.com/office/drawing/2010/main" w="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en-US" smtClean="0">
              <a:solidFill>
                <a:srgbClr val="000000"/>
              </a:solidFill>
            </a:endParaRPr>
          </a:p>
        </p:txBody>
      </p:sp>
      <p:sp>
        <p:nvSpPr>
          <p:cNvPr id="64521" name="Oval 9"/>
          <p:cNvSpPr>
            <a:spLocks noChangeArrowheads="1"/>
          </p:cNvSpPr>
          <p:nvPr/>
        </p:nvSpPr>
        <p:spPr bwMode="auto">
          <a:xfrm>
            <a:off x="8674100" y="1109663"/>
            <a:ext cx="146050" cy="146050"/>
          </a:xfrm>
          <a:prstGeom prst="ellipse">
            <a:avLst/>
          </a:prstGeom>
          <a:solidFill>
            <a:srgbClr val="FFFF00"/>
          </a:solidFill>
          <a:ln>
            <a:noFill/>
          </a:ln>
          <a:effectLst/>
          <a:extLst>
            <a:ext uri="{91240B29-F687-4F45-9708-019B960494DF}">
              <a14:hiddenLine xmlns:a14="http://schemas.microsoft.com/office/drawing/2010/main" w="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en-US" smtClean="0">
              <a:solidFill>
                <a:srgbClr val="000000"/>
              </a:solidFill>
            </a:endParaRPr>
          </a:p>
        </p:txBody>
      </p:sp>
      <p:sp>
        <p:nvSpPr>
          <p:cNvPr id="64522" name="Line 10"/>
          <p:cNvSpPr>
            <a:spLocks noChangeShapeType="1"/>
          </p:cNvSpPr>
          <p:nvPr/>
        </p:nvSpPr>
        <p:spPr bwMode="auto">
          <a:xfrm>
            <a:off x="3716338" y="1293813"/>
            <a:ext cx="4824412" cy="0"/>
          </a:xfrm>
          <a:prstGeom prst="line">
            <a:avLst/>
          </a:prstGeom>
          <a:noFill/>
          <a:ln w="38100">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ja-JP" altLang="en-US" smtClean="0">
              <a:solidFill>
                <a:srgbClr val="000000"/>
              </a:solidFill>
            </a:endParaRPr>
          </a:p>
        </p:txBody>
      </p:sp>
      <p:sp>
        <p:nvSpPr>
          <p:cNvPr id="64523" name="Oval 11"/>
          <p:cNvSpPr>
            <a:spLocks noChangeArrowheads="1"/>
          </p:cNvSpPr>
          <p:nvPr/>
        </p:nvSpPr>
        <p:spPr bwMode="auto">
          <a:xfrm>
            <a:off x="3643313" y="1222375"/>
            <a:ext cx="144462" cy="144463"/>
          </a:xfrm>
          <a:prstGeom prst="ellipse">
            <a:avLst/>
          </a:prstGeom>
          <a:solidFill>
            <a:srgbClr val="FFFF00"/>
          </a:solidFill>
          <a:ln>
            <a:noFill/>
          </a:ln>
          <a:effectLst/>
          <a:extLst>
            <a:ext uri="{91240B29-F687-4F45-9708-019B960494DF}">
              <a14:hiddenLine xmlns:a14="http://schemas.microsoft.com/office/drawing/2010/main" w="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en-US" smtClean="0">
              <a:solidFill>
                <a:srgbClr val="000000"/>
              </a:solidFill>
            </a:endParaRPr>
          </a:p>
        </p:txBody>
      </p:sp>
      <p:sp>
        <p:nvSpPr>
          <p:cNvPr id="64524" name="Oval 12"/>
          <p:cNvSpPr>
            <a:spLocks noChangeArrowheads="1"/>
          </p:cNvSpPr>
          <p:nvPr/>
        </p:nvSpPr>
        <p:spPr bwMode="auto">
          <a:xfrm>
            <a:off x="8466138" y="1220788"/>
            <a:ext cx="146050" cy="146050"/>
          </a:xfrm>
          <a:prstGeom prst="ellipse">
            <a:avLst/>
          </a:prstGeom>
          <a:solidFill>
            <a:srgbClr val="FFFF00"/>
          </a:solidFill>
          <a:ln>
            <a:noFill/>
          </a:ln>
          <a:effectLst/>
          <a:extLst>
            <a:ext uri="{91240B29-F687-4F45-9708-019B960494DF}">
              <a14:hiddenLine xmlns:a14="http://schemas.microsoft.com/office/drawing/2010/main" w="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ja-JP" altLang="en-US" smtClean="0">
              <a:solidFill>
                <a:srgbClr val="000000"/>
              </a:solidFill>
            </a:endParaRPr>
          </a:p>
        </p:txBody>
      </p:sp>
      <p:pic>
        <p:nvPicPr>
          <p:cNvPr id="64525"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188" y="2565400"/>
            <a:ext cx="4572000" cy="328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4526" name="Text Box 14"/>
          <p:cNvSpPr txBox="1">
            <a:spLocks noChangeArrowheads="1"/>
          </p:cNvSpPr>
          <p:nvPr/>
        </p:nvSpPr>
        <p:spPr bwMode="auto">
          <a:xfrm>
            <a:off x="2381250" y="5661025"/>
            <a:ext cx="1047750" cy="36671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ja-JP" smtClean="0">
                <a:solidFill>
                  <a:srgbClr val="000000"/>
                </a:solidFill>
              </a:rPr>
              <a:t>time [ns]</a:t>
            </a:r>
          </a:p>
        </p:txBody>
      </p:sp>
      <p:sp>
        <p:nvSpPr>
          <p:cNvPr id="64527" name="Text Box 15"/>
          <p:cNvSpPr txBox="1">
            <a:spLocks noChangeArrowheads="1"/>
          </p:cNvSpPr>
          <p:nvPr/>
        </p:nvSpPr>
        <p:spPr bwMode="auto">
          <a:xfrm rot="16200000">
            <a:off x="-431006" y="3967957"/>
            <a:ext cx="2165350" cy="3667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ja-JP" smtClean="0">
                <a:solidFill>
                  <a:srgbClr val="000000"/>
                </a:solidFill>
              </a:rPr>
              <a:t>Gamma yield [A.U.]</a:t>
            </a:r>
          </a:p>
        </p:txBody>
      </p:sp>
      <p:pic>
        <p:nvPicPr>
          <p:cNvPr id="64528" name="Picture 1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97463" y="2708275"/>
            <a:ext cx="4046537" cy="289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529" name="Text Box 17"/>
          <p:cNvSpPr txBox="1">
            <a:spLocks noChangeArrowheads="1"/>
          </p:cNvSpPr>
          <p:nvPr/>
        </p:nvSpPr>
        <p:spPr bwMode="auto">
          <a:xfrm>
            <a:off x="6588125" y="5445125"/>
            <a:ext cx="1047750" cy="36671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ja-JP" smtClean="0">
                <a:solidFill>
                  <a:srgbClr val="000000"/>
                </a:solidFill>
              </a:rPr>
              <a:t>time [ns]</a:t>
            </a:r>
          </a:p>
        </p:txBody>
      </p:sp>
      <p:sp>
        <p:nvSpPr>
          <p:cNvPr id="64530" name="Text Box 18"/>
          <p:cNvSpPr txBox="1">
            <a:spLocks noChangeArrowheads="1"/>
          </p:cNvSpPr>
          <p:nvPr/>
        </p:nvSpPr>
        <p:spPr bwMode="auto">
          <a:xfrm rot="16200000">
            <a:off x="3996532" y="4001293"/>
            <a:ext cx="2241550" cy="36671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ja-JP" smtClean="0">
                <a:solidFill>
                  <a:srgbClr val="000000"/>
                </a:solidFill>
              </a:rPr>
              <a:t>Bunch current [A.U.]</a:t>
            </a:r>
          </a:p>
        </p:txBody>
      </p:sp>
      <p:sp>
        <p:nvSpPr>
          <p:cNvPr id="64531" name="Text Box 17"/>
          <p:cNvSpPr txBox="1">
            <a:spLocks noChangeArrowheads="1"/>
          </p:cNvSpPr>
          <p:nvPr/>
        </p:nvSpPr>
        <p:spPr bwMode="auto">
          <a:xfrm>
            <a:off x="611188" y="6165850"/>
            <a:ext cx="7298425" cy="471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0783" tIns="50392" rIns="100783" bIns="50392">
            <a:spAutoFit/>
          </a:bodyPr>
          <a:lstStyle>
            <a:lvl1pPr defTabSz="1006475">
              <a:defRPr kumimoji="1">
                <a:solidFill>
                  <a:schemeClr val="tx1"/>
                </a:solidFill>
                <a:latin typeface="Arial" pitchFamily="34" charset="0"/>
                <a:ea typeface="ＭＳ Ｐゴシック" pitchFamily="50" charset="-128"/>
              </a:defRPr>
            </a:lvl1pPr>
            <a:lvl2pPr marL="742950" indent="-285750" defTabSz="1006475">
              <a:defRPr kumimoji="1">
                <a:solidFill>
                  <a:schemeClr val="tx1"/>
                </a:solidFill>
                <a:latin typeface="Arial" pitchFamily="34" charset="0"/>
                <a:ea typeface="ＭＳ Ｐゴシック" pitchFamily="50" charset="-128"/>
              </a:defRPr>
            </a:lvl2pPr>
            <a:lvl3pPr marL="1143000" indent="-228600" defTabSz="1006475">
              <a:defRPr kumimoji="1">
                <a:solidFill>
                  <a:schemeClr val="tx1"/>
                </a:solidFill>
                <a:latin typeface="Arial" pitchFamily="34" charset="0"/>
                <a:ea typeface="ＭＳ Ｐゴシック" pitchFamily="50" charset="-128"/>
              </a:defRPr>
            </a:lvl3pPr>
            <a:lvl4pPr marL="1600200" indent="-228600" defTabSz="1006475">
              <a:defRPr kumimoji="1">
                <a:solidFill>
                  <a:schemeClr val="tx1"/>
                </a:solidFill>
                <a:latin typeface="Arial" pitchFamily="34" charset="0"/>
                <a:ea typeface="ＭＳ Ｐゴシック" pitchFamily="50" charset="-128"/>
              </a:defRPr>
            </a:lvl4pPr>
            <a:lvl5pPr marL="2057400" indent="-228600" defTabSz="1006475">
              <a:defRPr kumimoji="1">
                <a:solidFill>
                  <a:schemeClr val="tx1"/>
                </a:solidFill>
                <a:latin typeface="Arial" pitchFamily="34" charset="0"/>
                <a:ea typeface="ＭＳ Ｐゴシック" pitchFamily="50" charset="-128"/>
              </a:defRPr>
            </a:lvl5pPr>
            <a:lvl6pPr marL="2514600" indent="-228600" defTabSz="1006475" fontAlgn="base">
              <a:spcBef>
                <a:spcPct val="0"/>
              </a:spcBef>
              <a:spcAft>
                <a:spcPct val="0"/>
              </a:spcAft>
              <a:defRPr kumimoji="1">
                <a:solidFill>
                  <a:schemeClr val="tx1"/>
                </a:solidFill>
                <a:latin typeface="Arial" pitchFamily="34" charset="0"/>
                <a:ea typeface="ＭＳ Ｐゴシック" pitchFamily="50" charset="-128"/>
              </a:defRPr>
            </a:lvl6pPr>
            <a:lvl7pPr marL="2971800" indent="-228600" defTabSz="1006475" fontAlgn="base">
              <a:spcBef>
                <a:spcPct val="0"/>
              </a:spcBef>
              <a:spcAft>
                <a:spcPct val="0"/>
              </a:spcAft>
              <a:defRPr kumimoji="1">
                <a:solidFill>
                  <a:schemeClr val="tx1"/>
                </a:solidFill>
                <a:latin typeface="Arial" pitchFamily="34" charset="0"/>
                <a:ea typeface="ＭＳ Ｐゴシック" pitchFamily="50" charset="-128"/>
              </a:defRPr>
            </a:lvl7pPr>
            <a:lvl8pPr marL="3429000" indent="-228600" defTabSz="1006475" fontAlgn="base">
              <a:spcBef>
                <a:spcPct val="0"/>
              </a:spcBef>
              <a:spcAft>
                <a:spcPct val="0"/>
              </a:spcAft>
              <a:defRPr kumimoji="1">
                <a:solidFill>
                  <a:schemeClr val="tx1"/>
                </a:solidFill>
                <a:latin typeface="Arial" pitchFamily="34" charset="0"/>
                <a:ea typeface="ＭＳ Ｐゴシック" pitchFamily="50" charset="-128"/>
              </a:defRPr>
            </a:lvl8pPr>
            <a:lvl9pPr marL="3886200" indent="-228600" defTabSz="1006475" fontAlgn="base">
              <a:spcBef>
                <a:spcPct val="0"/>
              </a:spcBef>
              <a:spcAft>
                <a:spcPct val="0"/>
              </a:spcAft>
              <a:defRPr kumimoji="1">
                <a:solidFill>
                  <a:schemeClr val="tx1"/>
                </a:solidFill>
                <a:latin typeface="Arial" pitchFamily="34" charset="0"/>
                <a:ea typeface="ＭＳ Ｐゴシック" pitchFamily="50" charset="-128"/>
              </a:defRPr>
            </a:lvl9pPr>
          </a:lstStyle>
          <a:p>
            <a:pPr fontAlgn="base">
              <a:spcBef>
                <a:spcPct val="0"/>
              </a:spcBef>
              <a:spcAft>
                <a:spcPct val="0"/>
              </a:spcAft>
            </a:pPr>
            <a:r>
              <a:rPr lang="en-US" altLang="ja-JP" sz="2400" dirty="0" smtClean="0">
                <a:solidFill>
                  <a:srgbClr val="000000"/>
                </a:solidFill>
                <a:latin typeface="Times New Roman" pitchFamily="18" charset="0"/>
                <a:cs typeface="Times New Roman" pitchFamily="18" charset="0"/>
              </a:rPr>
              <a:t>no bunch dependence ( yield is proportional to e- current)</a:t>
            </a:r>
          </a:p>
        </p:txBody>
      </p:sp>
      <p:sp>
        <p:nvSpPr>
          <p:cNvPr id="64532" name="Text Box 18"/>
          <p:cNvSpPr txBox="1">
            <a:spLocks noChangeArrowheads="1"/>
          </p:cNvSpPr>
          <p:nvPr/>
        </p:nvSpPr>
        <p:spPr bwMode="auto">
          <a:xfrm>
            <a:off x="323850" y="1296988"/>
            <a:ext cx="2165632" cy="501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0794" tIns="50397" rIns="100794" bIns="50397">
            <a:spAutoFit/>
          </a:bodyPr>
          <a:lstStyle>
            <a:lvl1pPr defTabSz="447675">
              <a:defRPr kumimoji="1">
                <a:solidFill>
                  <a:schemeClr val="tx1"/>
                </a:solidFill>
                <a:latin typeface="Arial" pitchFamily="34" charset="0"/>
                <a:ea typeface="ＭＳ Ｐゴシック" pitchFamily="50" charset="-128"/>
              </a:defRPr>
            </a:lvl1pPr>
            <a:lvl2pPr marL="742950" indent="-285750" defTabSz="447675">
              <a:defRPr kumimoji="1">
                <a:solidFill>
                  <a:schemeClr val="tx1"/>
                </a:solidFill>
                <a:latin typeface="Arial" pitchFamily="34" charset="0"/>
                <a:ea typeface="ＭＳ Ｐゴシック" pitchFamily="50" charset="-128"/>
              </a:defRPr>
            </a:lvl2pPr>
            <a:lvl3pPr marL="1143000" indent="-228600" defTabSz="447675">
              <a:defRPr kumimoji="1">
                <a:solidFill>
                  <a:schemeClr val="tx1"/>
                </a:solidFill>
                <a:latin typeface="Arial" pitchFamily="34" charset="0"/>
                <a:ea typeface="ＭＳ Ｐゴシック" pitchFamily="50" charset="-128"/>
              </a:defRPr>
            </a:lvl3pPr>
            <a:lvl4pPr marL="1600200" indent="-228600" defTabSz="447675">
              <a:defRPr kumimoji="1">
                <a:solidFill>
                  <a:schemeClr val="tx1"/>
                </a:solidFill>
                <a:latin typeface="Arial" pitchFamily="34" charset="0"/>
                <a:ea typeface="ＭＳ Ｐゴシック" pitchFamily="50" charset="-128"/>
              </a:defRPr>
            </a:lvl4pPr>
            <a:lvl5pPr marL="2057400" indent="-228600" defTabSz="447675">
              <a:defRPr kumimoji="1">
                <a:solidFill>
                  <a:schemeClr val="tx1"/>
                </a:solidFill>
                <a:latin typeface="Arial" pitchFamily="34" charset="0"/>
                <a:ea typeface="ＭＳ Ｐゴシック" pitchFamily="50" charset="-128"/>
              </a:defRPr>
            </a:lvl5pPr>
            <a:lvl6pPr marL="2514600" indent="-228600" defTabSz="447675" fontAlgn="base">
              <a:spcBef>
                <a:spcPct val="0"/>
              </a:spcBef>
              <a:spcAft>
                <a:spcPct val="0"/>
              </a:spcAft>
              <a:defRPr kumimoji="1">
                <a:solidFill>
                  <a:schemeClr val="tx1"/>
                </a:solidFill>
                <a:latin typeface="Arial" pitchFamily="34" charset="0"/>
                <a:ea typeface="ＭＳ Ｐゴシック" pitchFamily="50" charset="-128"/>
              </a:defRPr>
            </a:lvl6pPr>
            <a:lvl7pPr marL="2971800" indent="-228600" defTabSz="447675" fontAlgn="base">
              <a:spcBef>
                <a:spcPct val="0"/>
              </a:spcBef>
              <a:spcAft>
                <a:spcPct val="0"/>
              </a:spcAft>
              <a:defRPr kumimoji="1">
                <a:solidFill>
                  <a:schemeClr val="tx1"/>
                </a:solidFill>
                <a:latin typeface="Arial" pitchFamily="34" charset="0"/>
                <a:ea typeface="ＭＳ Ｐゴシック" pitchFamily="50" charset="-128"/>
              </a:defRPr>
            </a:lvl7pPr>
            <a:lvl8pPr marL="3429000" indent="-228600" defTabSz="447675" fontAlgn="base">
              <a:spcBef>
                <a:spcPct val="0"/>
              </a:spcBef>
              <a:spcAft>
                <a:spcPct val="0"/>
              </a:spcAft>
              <a:defRPr kumimoji="1">
                <a:solidFill>
                  <a:schemeClr val="tx1"/>
                </a:solidFill>
                <a:latin typeface="Arial" pitchFamily="34" charset="0"/>
                <a:ea typeface="ＭＳ Ｐゴシック" pitchFamily="50" charset="-128"/>
              </a:defRPr>
            </a:lvl8pPr>
            <a:lvl9pPr marL="3886200" indent="-228600" defTabSz="447675" fontAlgn="base">
              <a:spcBef>
                <a:spcPct val="0"/>
              </a:spcBef>
              <a:spcAft>
                <a:spcPct val="0"/>
              </a:spcAft>
              <a:defRPr kumimoji="1">
                <a:solidFill>
                  <a:schemeClr val="tx1"/>
                </a:solidFill>
                <a:latin typeface="Arial" pitchFamily="34" charset="0"/>
                <a:ea typeface="ＭＳ Ｐゴシック" pitchFamily="50" charset="-128"/>
              </a:defRPr>
            </a:lvl9pPr>
          </a:lstStyle>
          <a:p>
            <a:pPr fontAlgn="base">
              <a:spcBef>
                <a:spcPct val="0"/>
              </a:spcBef>
              <a:spcAft>
                <a:spcPct val="0"/>
              </a:spcAft>
            </a:pPr>
            <a:r>
              <a:rPr lang="en-US" altLang="ja-JP" sz="2600" dirty="0" smtClean="0">
                <a:solidFill>
                  <a:srgbClr val="000000"/>
                </a:solidFill>
                <a:latin typeface="Times New Roman" pitchFamily="18" charset="0"/>
                <a:cs typeface="Times New Roman" pitchFamily="18" charset="0"/>
              </a:rPr>
              <a:t>5bunches/train</a:t>
            </a:r>
          </a:p>
        </p:txBody>
      </p:sp>
      <p:sp>
        <p:nvSpPr>
          <p:cNvPr id="64533" name="円/楕円 2"/>
          <p:cNvSpPr>
            <a:spLocks noChangeArrowheads="1"/>
          </p:cNvSpPr>
          <p:nvPr/>
        </p:nvSpPr>
        <p:spPr bwMode="auto">
          <a:xfrm>
            <a:off x="922338" y="2352675"/>
            <a:ext cx="392112" cy="196850"/>
          </a:xfrm>
          <a:prstGeom prst="ellipse">
            <a:avLst/>
          </a:prstGeom>
          <a:solidFill>
            <a:srgbClr val="FF0000"/>
          </a:solidFill>
          <a:ln w="9525" algn="ctr">
            <a:solidFill>
              <a:schemeClr val="tx1"/>
            </a:solidFill>
            <a:round/>
            <a:headEnd/>
            <a:tailEnd/>
          </a:ln>
        </p:spPr>
        <p:txBody>
          <a:bodyPr/>
          <a:lstStyle/>
          <a:p>
            <a:pPr defTabSz="449263" eaLnBrk="0" fontAlgn="base" hangingPunct="0">
              <a:lnSpc>
                <a:spcPct val="90000"/>
              </a:lnSpc>
              <a:spcBef>
                <a:spcPct val="0"/>
              </a:spcBef>
              <a:spcAft>
                <a:spcPct val="0"/>
              </a:spcAft>
              <a:buClr>
                <a:srgbClr val="000000"/>
              </a:buClr>
              <a:buSzPct val="100000"/>
              <a:buFont typeface="Arial" pitchFamily="34" charset="0"/>
              <a:buNone/>
            </a:pPr>
            <a:endParaRPr kumimoji="0" lang="ja-JP" altLang="ja-JP" sz="2400" smtClean="0">
              <a:solidFill>
                <a:srgbClr val="FFFFFF"/>
              </a:solidFill>
            </a:endParaRPr>
          </a:p>
        </p:txBody>
      </p:sp>
      <p:sp>
        <p:nvSpPr>
          <p:cNvPr id="64534" name="円/楕円 19"/>
          <p:cNvSpPr>
            <a:spLocks noChangeArrowheads="1"/>
          </p:cNvSpPr>
          <p:nvPr/>
        </p:nvSpPr>
        <p:spPr bwMode="auto">
          <a:xfrm>
            <a:off x="1676400" y="2352675"/>
            <a:ext cx="392113" cy="196850"/>
          </a:xfrm>
          <a:prstGeom prst="ellipse">
            <a:avLst/>
          </a:prstGeom>
          <a:solidFill>
            <a:srgbClr val="FF0000"/>
          </a:solidFill>
          <a:ln w="9525" algn="ctr">
            <a:solidFill>
              <a:schemeClr val="tx1"/>
            </a:solidFill>
            <a:round/>
            <a:headEnd/>
            <a:tailEnd/>
          </a:ln>
        </p:spPr>
        <p:txBody>
          <a:bodyPr/>
          <a:lstStyle/>
          <a:p>
            <a:pPr defTabSz="449263" eaLnBrk="0" fontAlgn="base" hangingPunct="0">
              <a:lnSpc>
                <a:spcPct val="90000"/>
              </a:lnSpc>
              <a:spcBef>
                <a:spcPct val="0"/>
              </a:spcBef>
              <a:spcAft>
                <a:spcPct val="0"/>
              </a:spcAft>
              <a:buClr>
                <a:srgbClr val="000000"/>
              </a:buClr>
              <a:buSzPct val="100000"/>
              <a:buFont typeface="Arial" pitchFamily="34" charset="0"/>
              <a:buNone/>
            </a:pPr>
            <a:endParaRPr kumimoji="0" lang="ja-JP" altLang="ja-JP" sz="2400" smtClean="0">
              <a:solidFill>
                <a:srgbClr val="FFFFFF"/>
              </a:solidFill>
            </a:endParaRPr>
          </a:p>
        </p:txBody>
      </p:sp>
      <p:sp>
        <p:nvSpPr>
          <p:cNvPr id="64535" name="円/楕円 20"/>
          <p:cNvSpPr>
            <a:spLocks noChangeArrowheads="1"/>
          </p:cNvSpPr>
          <p:nvPr/>
        </p:nvSpPr>
        <p:spPr bwMode="auto">
          <a:xfrm>
            <a:off x="2430463" y="2352675"/>
            <a:ext cx="392112" cy="196850"/>
          </a:xfrm>
          <a:prstGeom prst="ellipse">
            <a:avLst/>
          </a:prstGeom>
          <a:solidFill>
            <a:srgbClr val="FF0000"/>
          </a:solidFill>
          <a:ln w="9525" algn="ctr">
            <a:solidFill>
              <a:schemeClr val="tx1"/>
            </a:solidFill>
            <a:round/>
            <a:headEnd/>
            <a:tailEnd/>
          </a:ln>
        </p:spPr>
        <p:txBody>
          <a:bodyPr/>
          <a:lstStyle/>
          <a:p>
            <a:pPr defTabSz="449263" eaLnBrk="0" fontAlgn="base" hangingPunct="0">
              <a:lnSpc>
                <a:spcPct val="90000"/>
              </a:lnSpc>
              <a:spcBef>
                <a:spcPct val="0"/>
              </a:spcBef>
              <a:spcAft>
                <a:spcPct val="0"/>
              </a:spcAft>
              <a:buClr>
                <a:srgbClr val="000000"/>
              </a:buClr>
              <a:buSzPct val="100000"/>
              <a:buFont typeface="Arial" pitchFamily="34" charset="0"/>
              <a:buNone/>
            </a:pPr>
            <a:endParaRPr kumimoji="0" lang="ja-JP" altLang="ja-JP" sz="2400" smtClean="0">
              <a:solidFill>
                <a:srgbClr val="FFFFFF"/>
              </a:solidFill>
            </a:endParaRPr>
          </a:p>
        </p:txBody>
      </p:sp>
      <p:sp>
        <p:nvSpPr>
          <p:cNvPr id="64536" name="円/楕円 21"/>
          <p:cNvSpPr>
            <a:spLocks noChangeArrowheads="1"/>
          </p:cNvSpPr>
          <p:nvPr/>
        </p:nvSpPr>
        <p:spPr bwMode="auto">
          <a:xfrm>
            <a:off x="3184525" y="2352675"/>
            <a:ext cx="392113" cy="196850"/>
          </a:xfrm>
          <a:prstGeom prst="ellipse">
            <a:avLst/>
          </a:prstGeom>
          <a:solidFill>
            <a:srgbClr val="FF0000"/>
          </a:solidFill>
          <a:ln w="9525" algn="ctr">
            <a:solidFill>
              <a:schemeClr val="tx1"/>
            </a:solidFill>
            <a:round/>
            <a:headEnd/>
            <a:tailEnd/>
          </a:ln>
        </p:spPr>
        <p:txBody>
          <a:bodyPr/>
          <a:lstStyle/>
          <a:p>
            <a:pPr defTabSz="449263" eaLnBrk="0" fontAlgn="base" hangingPunct="0">
              <a:lnSpc>
                <a:spcPct val="90000"/>
              </a:lnSpc>
              <a:spcBef>
                <a:spcPct val="0"/>
              </a:spcBef>
              <a:spcAft>
                <a:spcPct val="0"/>
              </a:spcAft>
              <a:buClr>
                <a:srgbClr val="000000"/>
              </a:buClr>
              <a:buSzPct val="100000"/>
              <a:buFont typeface="Arial" pitchFamily="34" charset="0"/>
              <a:buNone/>
            </a:pPr>
            <a:endParaRPr kumimoji="0" lang="ja-JP" altLang="ja-JP" sz="2400" smtClean="0">
              <a:solidFill>
                <a:srgbClr val="FFFFFF"/>
              </a:solidFill>
            </a:endParaRPr>
          </a:p>
        </p:txBody>
      </p:sp>
      <p:sp>
        <p:nvSpPr>
          <p:cNvPr id="64537" name="円/楕円 22"/>
          <p:cNvSpPr>
            <a:spLocks noChangeArrowheads="1"/>
          </p:cNvSpPr>
          <p:nvPr/>
        </p:nvSpPr>
        <p:spPr bwMode="auto">
          <a:xfrm>
            <a:off x="3938588" y="2352675"/>
            <a:ext cx="392112" cy="196850"/>
          </a:xfrm>
          <a:prstGeom prst="ellipse">
            <a:avLst/>
          </a:prstGeom>
          <a:solidFill>
            <a:srgbClr val="FF0000"/>
          </a:solidFill>
          <a:ln w="9525" algn="ctr">
            <a:solidFill>
              <a:schemeClr val="tx1"/>
            </a:solidFill>
            <a:round/>
            <a:headEnd/>
            <a:tailEnd/>
          </a:ln>
        </p:spPr>
        <p:txBody>
          <a:bodyPr/>
          <a:lstStyle/>
          <a:p>
            <a:pPr defTabSz="449263" eaLnBrk="0" fontAlgn="base" hangingPunct="0">
              <a:lnSpc>
                <a:spcPct val="90000"/>
              </a:lnSpc>
              <a:spcBef>
                <a:spcPct val="0"/>
              </a:spcBef>
              <a:spcAft>
                <a:spcPct val="0"/>
              </a:spcAft>
              <a:buClr>
                <a:srgbClr val="000000"/>
              </a:buClr>
              <a:buSzPct val="100000"/>
              <a:buFont typeface="Arial" pitchFamily="34" charset="0"/>
              <a:buNone/>
            </a:pPr>
            <a:endParaRPr kumimoji="0" lang="ja-JP" altLang="ja-JP" sz="2400" smtClean="0">
              <a:solidFill>
                <a:srgbClr val="FFFFFF"/>
              </a:solidFill>
            </a:endParaRPr>
          </a:p>
        </p:txBody>
      </p:sp>
      <p:grpSp>
        <p:nvGrpSpPr>
          <p:cNvPr id="64538" name="グループ化 3"/>
          <p:cNvGrpSpPr>
            <a:grpSpLocks/>
          </p:cNvGrpSpPr>
          <p:nvPr/>
        </p:nvGrpSpPr>
        <p:grpSpPr bwMode="auto">
          <a:xfrm rot="-957475">
            <a:off x="3871913" y="1922463"/>
            <a:ext cx="3408362" cy="196850"/>
            <a:chOff x="1197429" y="2307771"/>
            <a:chExt cx="3407228" cy="197112"/>
          </a:xfrm>
        </p:grpSpPr>
        <p:sp>
          <p:nvSpPr>
            <p:cNvPr id="64539" name="円/楕円 32"/>
            <p:cNvSpPr>
              <a:spLocks noChangeArrowheads="1"/>
            </p:cNvSpPr>
            <p:nvPr/>
          </p:nvSpPr>
          <p:spPr bwMode="auto">
            <a:xfrm>
              <a:off x="1197429" y="2307771"/>
              <a:ext cx="391885" cy="196528"/>
            </a:xfrm>
            <a:prstGeom prst="ellipse">
              <a:avLst/>
            </a:prstGeom>
            <a:solidFill>
              <a:srgbClr val="FFC000"/>
            </a:solidFill>
            <a:ln w="9525" algn="ctr">
              <a:solidFill>
                <a:schemeClr val="tx1"/>
              </a:solidFill>
              <a:round/>
              <a:headEnd/>
              <a:tailEnd/>
            </a:ln>
          </p:spPr>
          <p:txBody>
            <a:bodyPr/>
            <a:lstStyle/>
            <a:p>
              <a:pPr defTabSz="449263" eaLnBrk="0" fontAlgn="base" hangingPunct="0">
                <a:lnSpc>
                  <a:spcPct val="90000"/>
                </a:lnSpc>
                <a:spcBef>
                  <a:spcPct val="0"/>
                </a:spcBef>
                <a:spcAft>
                  <a:spcPct val="0"/>
                </a:spcAft>
                <a:buClr>
                  <a:srgbClr val="000000"/>
                </a:buClr>
                <a:buSzPct val="100000"/>
                <a:buFont typeface="Arial" pitchFamily="34" charset="0"/>
                <a:buNone/>
              </a:pPr>
              <a:endParaRPr kumimoji="0" lang="ja-JP" altLang="ja-JP" sz="2400" smtClean="0">
                <a:solidFill>
                  <a:srgbClr val="FFFFFF"/>
                </a:solidFill>
              </a:endParaRPr>
            </a:p>
          </p:txBody>
        </p:sp>
        <p:sp>
          <p:nvSpPr>
            <p:cNvPr id="64540" name="円/楕円 33"/>
            <p:cNvSpPr>
              <a:spLocks noChangeArrowheads="1"/>
            </p:cNvSpPr>
            <p:nvPr/>
          </p:nvSpPr>
          <p:spPr bwMode="auto">
            <a:xfrm>
              <a:off x="1951265" y="2307771"/>
              <a:ext cx="391885" cy="196528"/>
            </a:xfrm>
            <a:prstGeom prst="ellipse">
              <a:avLst/>
            </a:prstGeom>
            <a:solidFill>
              <a:srgbClr val="FFC000"/>
            </a:solidFill>
            <a:ln w="9525" algn="ctr">
              <a:solidFill>
                <a:schemeClr val="tx1"/>
              </a:solidFill>
              <a:round/>
              <a:headEnd/>
              <a:tailEnd/>
            </a:ln>
          </p:spPr>
          <p:txBody>
            <a:bodyPr/>
            <a:lstStyle/>
            <a:p>
              <a:pPr defTabSz="449263" eaLnBrk="0" fontAlgn="base" hangingPunct="0">
                <a:lnSpc>
                  <a:spcPct val="90000"/>
                </a:lnSpc>
                <a:spcBef>
                  <a:spcPct val="0"/>
                </a:spcBef>
                <a:spcAft>
                  <a:spcPct val="0"/>
                </a:spcAft>
                <a:buClr>
                  <a:srgbClr val="000000"/>
                </a:buClr>
                <a:buSzPct val="100000"/>
                <a:buFont typeface="Arial" pitchFamily="34" charset="0"/>
                <a:buNone/>
              </a:pPr>
              <a:endParaRPr kumimoji="0" lang="ja-JP" altLang="ja-JP" sz="2400" smtClean="0">
                <a:solidFill>
                  <a:srgbClr val="FFFFFF"/>
                </a:solidFill>
              </a:endParaRPr>
            </a:p>
          </p:txBody>
        </p:sp>
        <p:sp>
          <p:nvSpPr>
            <p:cNvPr id="64541" name="円/楕円 34"/>
            <p:cNvSpPr>
              <a:spLocks noChangeArrowheads="1"/>
            </p:cNvSpPr>
            <p:nvPr/>
          </p:nvSpPr>
          <p:spPr bwMode="auto">
            <a:xfrm>
              <a:off x="2705101" y="2308063"/>
              <a:ext cx="391885" cy="196528"/>
            </a:xfrm>
            <a:prstGeom prst="ellipse">
              <a:avLst/>
            </a:prstGeom>
            <a:solidFill>
              <a:srgbClr val="FFC000"/>
            </a:solidFill>
            <a:ln w="9525" algn="ctr">
              <a:solidFill>
                <a:schemeClr val="tx1"/>
              </a:solidFill>
              <a:round/>
              <a:headEnd/>
              <a:tailEnd/>
            </a:ln>
          </p:spPr>
          <p:txBody>
            <a:bodyPr/>
            <a:lstStyle/>
            <a:p>
              <a:pPr defTabSz="449263" eaLnBrk="0" fontAlgn="base" hangingPunct="0">
                <a:lnSpc>
                  <a:spcPct val="90000"/>
                </a:lnSpc>
                <a:spcBef>
                  <a:spcPct val="0"/>
                </a:spcBef>
                <a:spcAft>
                  <a:spcPct val="0"/>
                </a:spcAft>
                <a:buClr>
                  <a:srgbClr val="000000"/>
                </a:buClr>
                <a:buSzPct val="100000"/>
                <a:buFont typeface="Arial" pitchFamily="34" charset="0"/>
                <a:buNone/>
              </a:pPr>
              <a:endParaRPr kumimoji="0" lang="ja-JP" altLang="ja-JP" sz="2400" smtClean="0">
                <a:solidFill>
                  <a:srgbClr val="FFFFFF"/>
                </a:solidFill>
              </a:endParaRPr>
            </a:p>
          </p:txBody>
        </p:sp>
        <p:sp>
          <p:nvSpPr>
            <p:cNvPr id="64542" name="円/楕円 35"/>
            <p:cNvSpPr>
              <a:spLocks noChangeArrowheads="1"/>
            </p:cNvSpPr>
            <p:nvPr/>
          </p:nvSpPr>
          <p:spPr bwMode="auto">
            <a:xfrm>
              <a:off x="3458937" y="2307771"/>
              <a:ext cx="391885" cy="196528"/>
            </a:xfrm>
            <a:prstGeom prst="ellipse">
              <a:avLst/>
            </a:prstGeom>
            <a:solidFill>
              <a:srgbClr val="FFC000"/>
            </a:solidFill>
            <a:ln w="9525" algn="ctr">
              <a:solidFill>
                <a:schemeClr val="tx1"/>
              </a:solidFill>
              <a:round/>
              <a:headEnd/>
              <a:tailEnd/>
            </a:ln>
          </p:spPr>
          <p:txBody>
            <a:bodyPr/>
            <a:lstStyle/>
            <a:p>
              <a:pPr defTabSz="449263" eaLnBrk="0" fontAlgn="base" hangingPunct="0">
                <a:lnSpc>
                  <a:spcPct val="90000"/>
                </a:lnSpc>
                <a:spcBef>
                  <a:spcPct val="0"/>
                </a:spcBef>
                <a:spcAft>
                  <a:spcPct val="0"/>
                </a:spcAft>
                <a:buClr>
                  <a:srgbClr val="000000"/>
                </a:buClr>
                <a:buSzPct val="100000"/>
                <a:buFont typeface="Arial" pitchFamily="34" charset="0"/>
                <a:buNone/>
              </a:pPr>
              <a:endParaRPr kumimoji="0" lang="ja-JP" altLang="ja-JP" sz="2400" smtClean="0">
                <a:solidFill>
                  <a:srgbClr val="FFFFFF"/>
                </a:solidFill>
              </a:endParaRPr>
            </a:p>
          </p:txBody>
        </p:sp>
        <p:sp>
          <p:nvSpPr>
            <p:cNvPr id="64543" name="円/楕円 36"/>
            <p:cNvSpPr>
              <a:spLocks noChangeArrowheads="1"/>
            </p:cNvSpPr>
            <p:nvPr/>
          </p:nvSpPr>
          <p:spPr bwMode="auto">
            <a:xfrm>
              <a:off x="4212772" y="2308355"/>
              <a:ext cx="391885" cy="196528"/>
            </a:xfrm>
            <a:prstGeom prst="ellipse">
              <a:avLst/>
            </a:prstGeom>
            <a:solidFill>
              <a:srgbClr val="FFC000"/>
            </a:solidFill>
            <a:ln w="9525" algn="ctr">
              <a:solidFill>
                <a:schemeClr val="tx1"/>
              </a:solidFill>
              <a:round/>
              <a:headEnd/>
              <a:tailEnd/>
            </a:ln>
          </p:spPr>
          <p:txBody>
            <a:bodyPr/>
            <a:lstStyle/>
            <a:p>
              <a:pPr defTabSz="449263" eaLnBrk="0" fontAlgn="base" hangingPunct="0">
                <a:lnSpc>
                  <a:spcPct val="90000"/>
                </a:lnSpc>
                <a:spcBef>
                  <a:spcPct val="0"/>
                </a:spcBef>
                <a:spcAft>
                  <a:spcPct val="0"/>
                </a:spcAft>
                <a:buClr>
                  <a:srgbClr val="000000"/>
                </a:buClr>
                <a:buSzPct val="100000"/>
                <a:buFont typeface="Arial" pitchFamily="34" charset="0"/>
                <a:buNone/>
              </a:pPr>
              <a:endParaRPr kumimoji="0" lang="ja-JP" altLang="ja-JP" sz="2400" smtClean="0">
                <a:solidFill>
                  <a:srgbClr val="FFFFFF"/>
                </a:solidFill>
              </a:endParaRPr>
            </a:p>
          </p:txBody>
        </p:sp>
      </p:grpSp>
      <p:sp>
        <p:nvSpPr>
          <p:cNvPr id="64544" name="円/楕円 38"/>
          <p:cNvSpPr>
            <a:spLocks noChangeArrowheads="1"/>
          </p:cNvSpPr>
          <p:nvPr/>
        </p:nvSpPr>
        <p:spPr bwMode="auto">
          <a:xfrm>
            <a:off x="4765675" y="2368550"/>
            <a:ext cx="392113" cy="196850"/>
          </a:xfrm>
          <a:prstGeom prst="ellipse">
            <a:avLst/>
          </a:prstGeom>
          <a:solidFill>
            <a:srgbClr val="00B0F0"/>
          </a:solidFill>
          <a:ln w="9525" algn="ctr">
            <a:solidFill>
              <a:schemeClr val="tx1"/>
            </a:solidFill>
            <a:round/>
            <a:headEnd/>
            <a:tailEnd/>
          </a:ln>
        </p:spPr>
        <p:txBody>
          <a:bodyPr/>
          <a:lstStyle/>
          <a:p>
            <a:pPr defTabSz="449263" eaLnBrk="0" fontAlgn="base" hangingPunct="0">
              <a:lnSpc>
                <a:spcPct val="90000"/>
              </a:lnSpc>
              <a:spcBef>
                <a:spcPct val="0"/>
              </a:spcBef>
              <a:spcAft>
                <a:spcPct val="0"/>
              </a:spcAft>
              <a:buClr>
                <a:srgbClr val="000000"/>
              </a:buClr>
              <a:buSzPct val="100000"/>
              <a:buFont typeface="Arial" pitchFamily="34" charset="0"/>
              <a:buNone/>
            </a:pPr>
            <a:endParaRPr kumimoji="0" lang="ja-JP" altLang="ja-JP" sz="2400" smtClean="0">
              <a:solidFill>
                <a:srgbClr val="FFFFFF"/>
              </a:solidFill>
            </a:endParaRPr>
          </a:p>
        </p:txBody>
      </p:sp>
      <p:sp>
        <p:nvSpPr>
          <p:cNvPr id="64545" name="円/楕円 39"/>
          <p:cNvSpPr>
            <a:spLocks noChangeArrowheads="1"/>
          </p:cNvSpPr>
          <p:nvPr/>
        </p:nvSpPr>
        <p:spPr bwMode="auto">
          <a:xfrm>
            <a:off x="5519738" y="2368550"/>
            <a:ext cx="392112" cy="196850"/>
          </a:xfrm>
          <a:prstGeom prst="ellipse">
            <a:avLst/>
          </a:prstGeom>
          <a:solidFill>
            <a:srgbClr val="00B0F0"/>
          </a:solidFill>
          <a:ln w="9525" algn="ctr">
            <a:solidFill>
              <a:schemeClr val="tx1"/>
            </a:solidFill>
            <a:round/>
            <a:headEnd/>
            <a:tailEnd/>
          </a:ln>
        </p:spPr>
        <p:txBody>
          <a:bodyPr/>
          <a:lstStyle/>
          <a:p>
            <a:pPr defTabSz="449263" eaLnBrk="0" fontAlgn="base" hangingPunct="0">
              <a:lnSpc>
                <a:spcPct val="90000"/>
              </a:lnSpc>
              <a:spcBef>
                <a:spcPct val="0"/>
              </a:spcBef>
              <a:spcAft>
                <a:spcPct val="0"/>
              </a:spcAft>
              <a:buClr>
                <a:srgbClr val="000000"/>
              </a:buClr>
              <a:buSzPct val="100000"/>
              <a:buFont typeface="Arial" pitchFamily="34" charset="0"/>
              <a:buNone/>
            </a:pPr>
            <a:endParaRPr kumimoji="0" lang="ja-JP" altLang="ja-JP" sz="2400" smtClean="0">
              <a:solidFill>
                <a:srgbClr val="FFFFFF"/>
              </a:solidFill>
            </a:endParaRPr>
          </a:p>
        </p:txBody>
      </p:sp>
      <p:sp>
        <p:nvSpPr>
          <p:cNvPr id="64546" name="円/楕円 40"/>
          <p:cNvSpPr>
            <a:spLocks noChangeArrowheads="1"/>
          </p:cNvSpPr>
          <p:nvPr/>
        </p:nvSpPr>
        <p:spPr bwMode="auto">
          <a:xfrm>
            <a:off x="6273800" y="2368550"/>
            <a:ext cx="392113" cy="196850"/>
          </a:xfrm>
          <a:prstGeom prst="ellipse">
            <a:avLst/>
          </a:prstGeom>
          <a:solidFill>
            <a:srgbClr val="00B0F0"/>
          </a:solidFill>
          <a:ln w="9525" algn="ctr">
            <a:solidFill>
              <a:schemeClr val="tx1"/>
            </a:solidFill>
            <a:round/>
            <a:headEnd/>
            <a:tailEnd/>
          </a:ln>
        </p:spPr>
        <p:txBody>
          <a:bodyPr/>
          <a:lstStyle/>
          <a:p>
            <a:pPr defTabSz="449263" eaLnBrk="0" fontAlgn="base" hangingPunct="0">
              <a:lnSpc>
                <a:spcPct val="90000"/>
              </a:lnSpc>
              <a:spcBef>
                <a:spcPct val="0"/>
              </a:spcBef>
              <a:spcAft>
                <a:spcPct val="0"/>
              </a:spcAft>
              <a:buClr>
                <a:srgbClr val="000000"/>
              </a:buClr>
              <a:buSzPct val="100000"/>
              <a:buFont typeface="Arial" pitchFamily="34" charset="0"/>
              <a:buNone/>
            </a:pPr>
            <a:endParaRPr kumimoji="0" lang="ja-JP" altLang="ja-JP" sz="2400" smtClean="0">
              <a:solidFill>
                <a:srgbClr val="FFFFFF"/>
              </a:solidFill>
            </a:endParaRPr>
          </a:p>
        </p:txBody>
      </p:sp>
      <p:sp>
        <p:nvSpPr>
          <p:cNvPr id="64547" name="円/楕円 41"/>
          <p:cNvSpPr>
            <a:spLocks noChangeArrowheads="1"/>
          </p:cNvSpPr>
          <p:nvPr/>
        </p:nvSpPr>
        <p:spPr bwMode="auto">
          <a:xfrm>
            <a:off x="7027863" y="2368550"/>
            <a:ext cx="390525" cy="196850"/>
          </a:xfrm>
          <a:prstGeom prst="ellipse">
            <a:avLst/>
          </a:prstGeom>
          <a:solidFill>
            <a:srgbClr val="00B0F0"/>
          </a:solidFill>
          <a:ln w="9525" algn="ctr">
            <a:solidFill>
              <a:schemeClr val="tx1"/>
            </a:solidFill>
            <a:round/>
            <a:headEnd/>
            <a:tailEnd/>
          </a:ln>
        </p:spPr>
        <p:txBody>
          <a:bodyPr/>
          <a:lstStyle/>
          <a:p>
            <a:pPr defTabSz="449263" eaLnBrk="0" fontAlgn="base" hangingPunct="0">
              <a:lnSpc>
                <a:spcPct val="90000"/>
              </a:lnSpc>
              <a:spcBef>
                <a:spcPct val="0"/>
              </a:spcBef>
              <a:spcAft>
                <a:spcPct val="0"/>
              </a:spcAft>
              <a:buClr>
                <a:srgbClr val="000000"/>
              </a:buClr>
              <a:buSzPct val="100000"/>
              <a:buFont typeface="Arial" pitchFamily="34" charset="0"/>
              <a:buNone/>
            </a:pPr>
            <a:endParaRPr kumimoji="0" lang="ja-JP" altLang="ja-JP" sz="2400" smtClean="0">
              <a:solidFill>
                <a:srgbClr val="FFFFFF"/>
              </a:solidFill>
            </a:endParaRPr>
          </a:p>
        </p:txBody>
      </p:sp>
      <p:sp>
        <p:nvSpPr>
          <p:cNvPr id="64548" name="円/楕円 42"/>
          <p:cNvSpPr>
            <a:spLocks noChangeArrowheads="1"/>
          </p:cNvSpPr>
          <p:nvPr/>
        </p:nvSpPr>
        <p:spPr bwMode="auto">
          <a:xfrm>
            <a:off x="7780338" y="2368550"/>
            <a:ext cx="392112" cy="196850"/>
          </a:xfrm>
          <a:prstGeom prst="ellipse">
            <a:avLst/>
          </a:prstGeom>
          <a:solidFill>
            <a:srgbClr val="00B0F0"/>
          </a:solidFill>
          <a:ln w="9525" algn="ctr">
            <a:solidFill>
              <a:schemeClr val="tx1"/>
            </a:solidFill>
            <a:round/>
            <a:headEnd/>
            <a:tailEnd/>
          </a:ln>
        </p:spPr>
        <p:txBody>
          <a:bodyPr/>
          <a:lstStyle/>
          <a:p>
            <a:pPr defTabSz="449263" eaLnBrk="0" fontAlgn="base" hangingPunct="0">
              <a:lnSpc>
                <a:spcPct val="90000"/>
              </a:lnSpc>
              <a:spcBef>
                <a:spcPct val="0"/>
              </a:spcBef>
              <a:spcAft>
                <a:spcPct val="0"/>
              </a:spcAft>
              <a:buClr>
                <a:srgbClr val="000000"/>
              </a:buClr>
              <a:buSzPct val="100000"/>
              <a:buFont typeface="Arial" pitchFamily="34" charset="0"/>
              <a:buNone/>
            </a:pPr>
            <a:endParaRPr kumimoji="0" lang="ja-JP" altLang="ja-JP" sz="2400" smtClean="0">
              <a:solidFill>
                <a:srgbClr val="FFFFFF"/>
              </a:solidFill>
            </a:endParaRPr>
          </a:p>
        </p:txBody>
      </p:sp>
      <p:cxnSp>
        <p:nvCxnSpPr>
          <p:cNvPr id="64549" name="直線矢印コネクタ 5"/>
          <p:cNvCxnSpPr>
            <a:cxnSpLocks noChangeShapeType="1"/>
          </p:cNvCxnSpPr>
          <p:nvPr/>
        </p:nvCxnSpPr>
        <p:spPr bwMode="auto">
          <a:xfrm flipH="1">
            <a:off x="4473575" y="1606550"/>
            <a:ext cx="1196975" cy="414338"/>
          </a:xfrm>
          <a:prstGeom prst="straightConnector1">
            <a:avLst/>
          </a:prstGeom>
          <a:noFill/>
          <a:ln w="9525" algn="ctr">
            <a:solidFill>
              <a:schemeClr val="tx1"/>
            </a:solidFill>
            <a:round/>
            <a:headEnd/>
            <a:tailEnd type="arrow" w="med" len="med"/>
          </a:ln>
        </p:spPr>
      </p:cxnSp>
      <p:cxnSp>
        <p:nvCxnSpPr>
          <p:cNvPr id="64550" name="直線矢印コネクタ 7"/>
          <p:cNvCxnSpPr>
            <a:cxnSpLocks noChangeShapeType="1"/>
          </p:cNvCxnSpPr>
          <p:nvPr/>
        </p:nvCxnSpPr>
        <p:spPr bwMode="auto">
          <a:xfrm>
            <a:off x="1119188" y="2168525"/>
            <a:ext cx="1836737" cy="0"/>
          </a:xfrm>
          <a:prstGeom prst="straightConnector1">
            <a:avLst/>
          </a:prstGeom>
          <a:noFill/>
          <a:ln w="9525" algn="ctr">
            <a:solidFill>
              <a:schemeClr val="tx1"/>
            </a:solidFill>
            <a:round/>
            <a:headEnd/>
            <a:tailEnd type="arrow" w="med" len="med"/>
          </a:ln>
        </p:spPr>
      </p:cxnSp>
      <p:cxnSp>
        <p:nvCxnSpPr>
          <p:cNvPr id="64551" name="直線矢印コネクタ 10"/>
          <p:cNvCxnSpPr>
            <a:cxnSpLocks noChangeShapeType="1"/>
          </p:cNvCxnSpPr>
          <p:nvPr/>
        </p:nvCxnSpPr>
        <p:spPr bwMode="auto">
          <a:xfrm>
            <a:off x="5813425" y="2241550"/>
            <a:ext cx="1966913" cy="0"/>
          </a:xfrm>
          <a:prstGeom prst="straightConnector1">
            <a:avLst/>
          </a:prstGeom>
          <a:noFill/>
          <a:ln w="9525" algn="ctr">
            <a:solidFill>
              <a:schemeClr val="tx1"/>
            </a:solidFill>
            <a:round/>
            <a:headEnd/>
            <a:tailEnd type="arrow" w="med" len="med"/>
          </a:ln>
        </p:spPr>
      </p:cxnSp>
      <p:sp>
        <p:nvSpPr>
          <p:cNvPr id="64552" name="テキスト ボックス 11"/>
          <p:cNvSpPr txBox="1">
            <a:spLocks noChangeArrowheads="1"/>
          </p:cNvSpPr>
          <p:nvPr/>
        </p:nvSpPr>
        <p:spPr bwMode="auto">
          <a:xfrm>
            <a:off x="693738" y="1847850"/>
            <a:ext cx="4556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47675">
              <a:defRPr kumimoji="1">
                <a:solidFill>
                  <a:schemeClr val="tx1"/>
                </a:solidFill>
                <a:latin typeface="Arial" pitchFamily="34" charset="0"/>
                <a:ea typeface="ＭＳ Ｐゴシック" pitchFamily="50" charset="-128"/>
              </a:defRPr>
            </a:lvl1pPr>
            <a:lvl2pPr marL="742950" indent="-285750" defTabSz="447675">
              <a:defRPr kumimoji="1">
                <a:solidFill>
                  <a:schemeClr val="tx1"/>
                </a:solidFill>
                <a:latin typeface="Arial" pitchFamily="34" charset="0"/>
                <a:ea typeface="ＭＳ Ｐゴシック" pitchFamily="50" charset="-128"/>
              </a:defRPr>
            </a:lvl2pPr>
            <a:lvl3pPr marL="1143000" indent="-228600" defTabSz="447675">
              <a:defRPr kumimoji="1">
                <a:solidFill>
                  <a:schemeClr val="tx1"/>
                </a:solidFill>
                <a:latin typeface="Arial" pitchFamily="34" charset="0"/>
                <a:ea typeface="ＭＳ Ｐゴシック" pitchFamily="50" charset="-128"/>
              </a:defRPr>
            </a:lvl3pPr>
            <a:lvl4pPr marL="1600200" indent="-228600" defTabSz="447675">
              <a:defRPr kumimoji="1">
                <a:solidFill>
                  <a:schemeClr val="tx1"/>
                </a:solidFill>
                <a:latin typeface="Arial" pitchFamily="34" charset="0"/>
                <a:ea typeface="ＭＳ Ｐゴシック" pitchFamily="50" charset="-128"/>
              </a:defRPr>
            </a:lvl4pPr>
            <a:lvl5pPr marL="2057400" indent="-228600" defTabSz="447675">
              <a:defRPr kumimoji="1">
                <a:solidFill>
                  <a:schemeClr val="tx1"/>
                </a:solidFill>
                <a:latin typeface="Arial" pitchFamily="34" charset="0"/>
                <a:ea typeface="ＭＳ Ｐゴシック" pitchFamily="50" charset="-128"/>
              </a:defRPr>
            </a:lvl5pPr>
            <a:lvl6pPr marL="2514600" indent="-228600" defTabSz="447675" fontAlgn="base">
              <a:spcBef>
                <a:spcPct val="0"/>
              </a:spcBef>
              <a:spcAft>
                <a:spcPct val="0"/>
              </a:spcAft>
              <a:defRPr kumimoji="1">
                <a:solidFill>
                  <a:schemeClr val="tx1"/>
                </a:solidFill>
                <a:latin typeface="Arial" pitchFamily="34" charset="0"/>
                <a:ea typeface="ＭＳ Ｐゴシック" pitchFamily="50" charset="-128"/>
              </a:defRPr>
            </a:lvl6pPr>
            <a:lvl7pPr marL="2971800" indent="-228600" defTabSz="447675" fontAlgn="base">
              <a:spcBef>
                <a:spcPct val="0"/>
              </a:spcBef>
              <a:spcAft>
                <a:spcPct val="0"/>
              </a:spcAft>
              <a:defRPr kumimoji="1">
                <a:solidFill>
                  <a:schemeClr val="tx1"/>
                </a:solidFill>
                <a:latin typeface="Arial" pitchFamily="34" charset="0"/>
                <a:ea typeface="ＭＳ Ｐゴシック" pitchFamily="50" charset="-128"/>
              </a:defRPr>
            </a:lvl7pPr>
            <a:lvl8pPr marL="3429000" indent="-228600" defTabSz="447675" fontAlgn="base">
              <a:spcBef>
                <a:spcPct val="0"/>
              </a:spcBef>
              <a:spcAft>
                <a:spcPct val="0"/>
              </a:spcAft>
              <a:defRPr kumimoji="1">
                <a:solidFill>
                  <a:schemeClr val="tx1"/>
                </a:solidFill>
                <a:latin typeface="Arial" pitchFamily="34" charset="0"/>
                <a:ea typeface="ＭＳ Ｐゴシック" pitchFamily="50" charset="-128"/>
              </a:defRPr>
            </a:lvl8pPr>
            <a:lvl9pPr marL="3886200" indent="-228600" defTabSz="447675" fontAlgn="base">
              <a:spcBef>
                <a:spcPct val="0"/>
              </a:spcBef>
              <a:spcAft>
                <a:spcPct val="0"/>
              </a:spcAft>
              <a:defRPr kumimoji="1">
                <a:solidFill>
                  <a:schemeClr val="tx1"/>
                </a:solidFill>
                <a:latin typeface="Arial" pitchFamily="34" charset="0"/>
                <a:ea typeface="ＭＳ Ｐゴシック" pitchFamily="50" charset="-128"/>
              </a:defRPr>
            </a:lvl9pPr>
          </a:lstStyle>
          <a:p>
            <a:pPr fontAlgn="base">
              <a:spcBef>
                <a:spcPct val="0"/>
              </a:spcBef>
              <a:spcAft>
                <a:spcPct val="0"/>
              </a:spcAft>
            </a:pPr>
            <a:r>
              <a:rPr lang="en-US" altLang="ja-JP" sz="2400" smtClean="0">
                <a:solidFill>
                  <a:srgbClr val="000000"/>
                </a:solidFill>
              </a:rPr>
              <a:t>e-</a:t>
            </a:r>
          </a:p>
        </p:txBody>
      </p:sp>
      <p:sp>
        <p:nvSpPr>
          <p:cNvPr id="64553" name="テキスト ボックス 51"/>
          <p:cNvSpPr txBox="1">
            <a:spLocks noChangeArrowheads="1"/>
          </p:cNvSpPr>
          <p:nvPr/>
        </p:nvSpPr>
        <p:spPr bwMode="auto">
          <a:xfrm>
            <a:off x="4406900" y="1268413"/>
            <a:ext cx="8461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47675">
              <a:defRPr kumimoji="1">
                <a:solidFill>
                  <a:schemeClr val="tx1"/>
                </a:solidFill>
                <a:latin typeface="Arial" pitchFamily="34" charset="0"/>
                <a:ea typeface="ＭＳ Ｐゴシック" pitchFamily="50" charset="-128"/>
              </a:defRPr>
            </a:lvl1pPr>
            <a:lvl2pPr marL="742950" indent="-285750" defTabSz="447675">
              <a:defRPr kumimoji="1">
                <a:solidFill>
                  <a:schemeClr val="tx1"/>
                </a:solidFill>
                <a:latin typeface="Arial" pitchFamily="34" charset="0"/>
                <a:ea typeface="ＭＳ Ｐゴシック" pitchFamily="50" charset="-128"/>
              </a:defRPr>
            </a:lvl2pPr>
            <a:lvl3pPr marL="1143000" indent="-228600" defTabSz="447675">
              <a:defRPr kumimoji="1">
                <a:solidFill>
                  <a:schemeClr val="tx1"/>
                </a:solidFill>
                <a:latin typeface="Arial" pitchFamily="34" charset="0"/>
                <a:ea typeface="ＭＳ Ｐゴシック" pitchFamily="50" charset="-128"/>
              </a:defRPr>
            </a:lvl3pPr>
            <a:lvl4pPr marL="1600200" indent="-228600" defTabSz="447675">
              <a:defRPr kumimoji="1">
                <a:solidFill>
                  <a:schemeClr val="tx1"/>
                </a:solidFill>
                <a:latin typeface="Arial" pitchFamily="34" charset="0"/>
                <a:ea typeface="ＭＳ Ｐゴシック" pitchFamily="50" charset="-128"/>
              </a:defRPr>
            </a:lvl4pPr>
            <a:lvl5pPr marL="2057400" indent="-228600" defTabSz="447675">
              <a:defRPr kumimoji="1">
                <a:solidFill>
                  <a:schemeClr val="tx1"/>
                </a:solidFill>
                <a:latin typeface="Arial" pitchFamily="34" charset="0"/>
                <a:ea typeface="ＭＳ Ｐゴシック" pitchFamily="50" charset="-128"/>
              </a:defRPr>
            </a:lvl5pPr>
            <a:lvl6pPr marL="2514600" indent="-228600" defTabSz="447675" fontAlgn="base">
              <a:spcBef>
                <a:spcPct val="0"/>
              </a:spcBef>
              <a:spcAft>
                <a:spcPct val="0"/>
              </a:spcAft>
              <a:defRPr kumimoji="1">
                <a:solidFill>
                  <a:schemeClr val="tx1"/>
                </a:solidFill>
                <a:latin typeface="Arial" pitchFamily="34" charset="0"/>
                <a:ea typeface="ＭＳ Ｐゴシック" pitchFamily="50" charset="-128"/>
              </a:defRPr>
            </a:lvl6pPr>
            <a:lvl7pPr marL="2971800" indent="-228600" defTabSz="447675" fontAlgn="base">
              <a:spcBef>
                <a:spcPct val="0"/>
              </a:spcBef>
              <a:spcAft>
                <a:spcPct val="0"/>
              </a:spcAft>
              <a:defRPr kumimoji="1">
                <a:solidFill>
                  <a:schemeClr val="tx1"/>
                </a:solidFill>
                <a:latin typeface="Arial" pitchFamily="34" charset="0"/>
                <a:ea typeface="ＭＳ Ｐゴシック" pitchFamily="50" charset="-128"/>
              </a:defRPr>
            </a:lvl7pPr>
            <a:lvl8pPr marL="3429000" indent="-228600" defTabSz="447675" fontAlgn="base">
              <a:spcBef>
                <a:spcPct val="0"/>
              </a:spcBef>
              <a:spcAft>
                <a:spcPct val="0"/>
              </a:spcAft>
              <a:defRPr kumimoji="1">
                <a:solidFill>
                  <a:schemeClr val="tx1"/>
                </a:solidFill>
                <a:latin typeface="Arial" pitchFamily="34" charset="0"/>
                <a:ea typeface="ＭＳ Ｐゴシック" pitchFamily="50" charset="-128"/>
              </a:defRPr>
            </a:lvl8pPr>
            <a:lvl9pPr marL="3886200" indent="-228600" defTabSz="447675" fontAlgn="base">
              <a:spcBef>
                <a:spcPct val="0"/>
              </a:spcBef>
              <a:spcAft>
                <a:spcPct val="0"/>
              </a:spcAft>
              <a:defRPr kumimoji="1">
                <a:solidFill>
                  <a:schemeClr val="tx1"/>
                </a:solidFill>
                <a:latin typeface="Arial" pitchFamily="34" charset="0"/>
                <a:ea typeface="ＭＳ Ｐゴシック" pitchFamily="50" charset="-128"/>
              </a:defRPr>
            </a:lvl9pPr>
          </a:lstStyle>
          <a:p>
            <a:pPr fontAlgn="base">
              <a:spcBef>
                <a:spcPct val="0"/>
              </a:spcBef>
              <a:spcAft>
                <a:spcPct val="0"/>
              </a:spcAft>
            </a:pPr>
            <a:r>
              <a:rPr lang="en-US" altLang="ja-JP" sz="2400" smtClean="0">
                <a:solidFill>
                  <a:srgbClr val="000000"/>
                </a:solidFill>
              </a:rPr>
              <a:t>laser</a:t>
            </a:r>
          </a:p>
        </p:txBody>
      </p:sp>
      <p:sp>
        <p:nvSpPr>
          <p:cNvPr id="64554" name="テキスト ボックス 52"/>
          <p:cNvSpPr txBox="1">
            <a:spLocks noChangeArrowheads="1"/>
          </p:cNvSpPr>
          <p:nvPr/>
        </p:nvSpPr>
        <p:spPr bwMode="auto">
          <a:xfrm>
            <a:off x="7443788" y="1730375"/>
            <a:ext cx="3095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47675">
              <a:defRPr kumimoji="1">
                <a:solidFill>
                  <a:schemeClr val="tx1"/>
                </a:solidFill>
                <a:latin typeface="Arial" pitchFamily="34" charset="0"/>
                <a:ea typeface="ＭＳ Ｐゴシック" pitchFamily="50" charset="-128"/>
              </a:defRPr>
            </a:lvl1pPr>
            <a:lvl2pPr marL="742950" indent="-285750" defTabSz="447675">
              <a:defRPr kumimoji="1">
                <a:solidFill>
                  <a:schemeClr val="tx1"/>
                </a:solidFill>
                <a:latin typeface="Arial" pitchFamily="34" charset="0"/>
                <a:ea typeface="ＭＳ Ｐゴシック" pitchFamily="50" charset="-128"/>
              </a:defRPr>
            </a:lvl2pPr>
            <a:lvl3pPr marL="1143000" indent="-228600" defTabSz="447675">
              <a:defRPr kumimoji="1">
                <a:solidFill>
                  <a:schemeClr val="tx1"/>
                </a:solidFill>
                <a:latin typeface="Arial" pitchFamily="34" charset="0"/>
                <a:ea typeface="ＭＳ Ｐゴシック" pitchFamily="50" charset="-128"/>
              </a:defRPr>
            </a:lvl3pPr>
            <a:lvl4pPr marL="1600200" indent="-228600" defTabSz="447675">
              <a:defRPr kumimoji="1">
                <a:solidFill>
                  <a:schemeClr val="tx1"/>
                </a:solidFill>
                <a:latin typeface="Arial" pitchFamily="34" charset="0"/>
                <a:ea typeface="ＭＳ Ｐゴシック" pitchFamily="50" charset="-128"/>
              </a:defRPr>
            </a:lvl4pPr>
            <a:lvl5pPr marL="2057400" indent="-228600" defTabSz="447675">
              <a:defRPr kumimoji="1">
                <a:solidFill>
                  <a:schemeClr val="tx1"/>
                </a:solidFill>
                <a:latin typeface="Arial" pitchFamily="34" charset="0"/>
                <a:ea typeface="ＭＳ Ｐゴシック" pitchFamily="50" charset="-128"/>
              </a:defRPr>
            </a:lvl5pPr>
            <a:lvl6pPr marL="2514600" indent="-228600" defTabSz="447675" fontAlgn="base">
              <a:spcBef>
                <a:spcPct val="0"/>
              </a:spcBef>
              <a:spcAft>
                <a:spcPct val="0"/>
              </a:spcAft>
              <a:defRPr kumimoji="1">
                <a:solidFill>
                  <a:schemeClr val="tx1"/>
                </a:solidFill>
                <a:latin typeface="Arial" pitchFamily="34" charset="0"/>
                <a:ea typeface="ＭＳ Ｐゴシック" pitchFamily="50" charset="-128"/>
              </a:defRPr>
            </a:lvl6pPr>
            <a:lvl7pPr marL="2971800" indent="-228600" defTabSz="447675" fontAlgn="base">
              <a:spcBef>
                <a:spcPct val="0"/>
              </a:spcBef>
              <a:spcAft>
                <a:spcPct val="0"/>
              </a:spcAft>
              <a:defRPr kumimoji="1">
                <a:solidFill>
                  <a:schemeClr val="tx1"/>
                </a:solidFill>
                <a:latin typeface="Arial" pitchFamily="34" charset="0"/>
                <a:ea typeface="ＭＳ Ｐゴシック" pitchFamily="50" charset="-128"/>
              </a:defRPr>
            </a:lvl7pPr>
            <a:lvl8pPr marL="3429000" indent="-228600" defTabSz="447675" fontAlgn="base">
              <a:spcBef>
                <a:spcPct val="0"/>
              </a:spcBef>
              <a:spcAft>
                <a:spcPct val="0"/>
              </a:spcAft>
              <a:defRPr kumimoji="1">
                <a:solidFill>
                  <a:schemeClr val="tx1"/>
                </a:solidFill>
                <a:latin typeface="Arial" pitchFamily="34" charset="0"/>
                <a:ea typeface="ＭＳ Ｐゴシック" pitchFamily="50" charset="-128"/>
              </a:defRPr>
            </a:lvl8pPr>
            <a:lvl9pPr marL="3886200" indent="-228600" defTabSz="447675" fontAlgn="base">
              <a:spcBef>
                <a:spcPct val="0"/>
              </a:spcBef>
              <a:spcAft>
                <a:spcPct val="0"/>
              </a:spcAft>
              <a:defRPr kumimoji="1">
                <a:solidFill>
                  <a:schemeClr val="tx1"/>
                </a:solidFill>
                <a:latin typeface="Arial" pitchFamily="34" charset="0"/>
                <a:ea typeface="ＭＳ Ｐゴシック" pitchFamily="50" charset="-128"/>
              </a:defRPr>
            </a:lvl9pPr>
          </a:lstStyle>
          <a:p>
            <a:pPr fontAlgn="base">
              <a:spcBef>
                <a:spcPct val="0"/>
              </a:spcBef>
              <a:spcAft>
                <a:spcPct val="0"/>
              </a:spcAft>
            </a:pPr>
            <a:r>
              <a:rPr lang="en-US" altLang="ja-JP" sz="2400" smtClean="0">
                <a:solidFill>
                  <a:srgbClr val="000000"/>
                </a:solidFill>
                <a:latin typeface="Symbol" pitchFamily="18" charset="2"/>
              </a:rPr>
              <a:t>g</a:t>
            </a:r>
          </a:p>
        </p:txBody>
      </p:sp>
      <p:sp>
        <p:nvSpPr>
          <p:cNvPr id="64555" name="テキスト ボックス 12"/>
          <p:cNvSpPr txBox="1">
            <a:spLocks noChangeArrowheads="1"/>
          </p:cNvSpPr>
          <p:nvPr/>
        </p:nvSpPr>
        <p:spPr bwMode="auto">
          <a:xfrm>
            <a:off x="611188" y="2420938"/>
            <a:ext cx="80486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47675">
              <a:defRPr kumimoji="1">
                <a:solidFill>
                  <a:schemeClr val="tx1"/>
                </a:solidFill>
                <a:latin typeface="Arial" pitchFamily="34" charset="0"/>
                <a:ea typeface="ＭＳ Ｐゴシック" pitchFamily="50" charset="-128"/>
              </a:defRPr>
            </a:lvl1pPr>
            <a:lvl2pPr marL="742950" indent="-285750" defTabSz="447675">
              <a:defRPr kumimoji="1">
                <a:solidFill>
                  <a:schemeClr val="tx1"/>
                </a:solidFill>
                <a:latin typeface="Arial" pitchFamily="34" charset="0"/>
                <a:ea typeface="ＭＳ Ｐゴシック" pitchFamily="50" charset="-128"/>
              </a:defRPr>
            </a:lvl2pPr>
            <a:lvl3pPr marL="1143000" indent="-228600" defTabSz="447675">
              <a:defRPr kumimoji="1">
                <a:solidFill>
                  <a:schemeClr val="tx1"/>
                </a:solidFill>
                <a:latin typeface="Arial" pitchFamily="34" charset="0"/>
                <a:ea typeface="ＭＳ Ｐゴシック" pitchFamily="50" charset="-128"/>
              </a:defRPr>
            </a:lvl3pPr>
            <a:lvl4pPr marL="1600200" indent="-228600" defTabSz="447675">
              <a:defRPr kumimoji="1">
                <a:solidFill>
                  <a:schemeClr val="tx1"/>
                </a:solidFill>
                <a:latin typeface="Arial" pitchFamily="34" charset="0"/>
                <a:ea typeface="ＭＳ Ｐゴシック" pitchFamily="50" charset="-128"/>
              </a:defRPr>
            </a:lvl4pPr>
            <a:lvl5pPr marL="2057400" indent="-228600" defTabSz="447675">
              <a:defRPr kumimoji="1">
                <a:solidFill>
                  <a:schemeClr val="tx1"/>
                </a:solidFill>
                <a:latin typeface="Arial" pitchFamily="34" charset="0"/>
                <a:ea typeface="ＭＳ Ｐゴシック" pitchFamily="50" charset="-128"/>
              </a:defRPr>
            </a:lvl5pPr>
            <a:lvl6pPr marL="2514600" indent="-228600" defTabSz="447675" fontAlgn="base">
              <a:spcBef>
                <a:spcPct val="0"/>
              </a:spcBef>
              <a:spcAft>
                <a:spcPct val="0"/>
              </a:spcAft>
              <a:defRPr kumimoji="1">
                <a:solidFill>
                  <a:schemeClr val="tx1"/>
                </a:solidFill>
                <a:latin typeface="Arial" pitchFamily="34" charset="0"/>
                <a:ea typeface="ＭＳ Ｐゴシック" pitchFamily="50" charset="-128"/>
              </a:defRPr>
            </a:lvl6pPr>
            <a:lvl7pPr marL="2971800" indent="-228600" defTabSz="447675" fontAlgn="base">
              <a:spcBef>
                <a:spcPct val="0"/>
              </a:spcBef>
              <a:spcAft>
                <a:spcPct val="0"/>
              </a:spcAft>
              <a:defRPr kumimoji="1">
                <a:solidFill>
                  <a:schemeClr val="tx1"/>
                </a:solidFill>
                <a:latin typeface="Arial" pitchFamily="34" charset="0"/>
                <a:ea typeface="ＭＳ Ｐゴシック" pitchFamily="50" charset="-128"/>
              </a:defRPr>
            </a:lvl7pPr>
            <a:lvl8pPr marL="3429000" indent="-228600" defTabSz="447675" fontAlgn="base">
              <a:spcBef>
                <a:spcPct val="0"/>
              </a:spcBef>
              <a:spcAft>
                <a:spcPct val="0"/>
              </a:spcAft>
              <a:defRPr kumimoji="1">
                <a:solidFill>
                  <a:schemeClr val="tx1"/>
                </a:solidFill>
                <a:latin typeface="Arial" pitchFamily="34" charset="0"/>
                <a:ea typeface="ＭＳ Ｐゴシック" pitchFamily="50" charset="-128"/>
              </a:defRPr>
            </a:lvl8pPr>
            <a:lvl9pPr marL="3886200" indent="-228600" defTabSz="447675" fontAlgn="base">
              <a:spcBef>
                <a:spcPct val="0"/>
              </a:spcBef>
              <a:spcAft>
                <a:spcPct val="0"/>
              </a:spcAft>
              <a:defRPr kumimoji="1">
                <a:solidFill>
                  <a:schemeClr val="tx1"/>
                </a:solidFill>
                <a:latin typeface="Arial" pitchFamily="34" charset="0"/>
                <a:ea typeface="ＭＳ Ｐゴシック" pitchFamily="50" charset="-128"/>
              </a:defRPr>
            </a:lvl9pPr>
          </a:lstStyle>
          <a:p>
            <a:pPr fontAlgn="base">
              <a:spcBef>
                <a:spcPct val="0"/>
              </a:spcBef>
              <a:spcAft>
                <a:spcPct val="0"/>
              </a:spcAft>
            </a:pPr>
            <a:r>
              <a:rPr lang="en-US" altLang="ja-JP" sz="2000" smtClean="0">
                <a:solidFill>
                  <a:srgbClr val="000000"/>
                </a:solidFill>
              </a:rPr>
              <a:t>5.6ns</a:t>
            </a:r>
          </a:p>
        </p:txBody>
      </p:sp>
      <p:sp>
        <p:nvSpPr>
          <p:cNvPr id="64556" name="Line 44"/>
          <p:cNvSpPr>
            <a:spLocks noChangeShapeType="1"/>
          </p:cNvSpPr>
          <p:nvPr/>
        </p:nvSpPr>
        <p:spPr bwMode="auto">
          <a:xfrm>
            <a:off x="1331913" y="2565400"/>
            <a:ext cx="6477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ja-JP" altLang="en-US" smtClean="0">
              <a:solidFill>
                <a:srgbClr val="000000"/>
              </a:solidFill>
            </a:endParaRPr>
          </a:p>
        </p:txBody>
      </p:sp>
      <p:sp>
        <p:nvSpPr>
          <p:cNvPr id="64561" name="Rectangle 49"/>
          <p:cNvSpPr>
            <a:spLocks noChangeArrowheads="1"/>
          </p:cNvSpPr>
          <p:nvPr/>
        </p:nvSpPr>
        <p:spPr bwMode="auto">
          <a:xfrm>
            <a:off x="0" y="0"/>
            <a:ext cx="9144000" cy="188913"/>
          </a:xfrm>
          <a:prstGeom prst="rect">
            <a:avLst/>
          </a:prstGeom>
          <a:gradFill rotWithShape="1">
            <a:gsLst>
              <a:gs pos="0">
                <a:schemeClr val="tx1">
                  <a:gamma/>
                  <a:tint val="40784"/>
                  <a:invGamma/>
                </a:schemeClr>
              </a:gs>
              <a:gs pos="100000">
                <a:schemeClr val="tx1"/>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fontAlgn="base">
              <a:spcBef>
                <a:spcPct val="0"/>
              </a:spcBef>
              <a:spcAft>
                <a:spcPct val="0"/>
              </a:spcAft>
            </a:pPr>
            <a:r>
              <a:rPr lang="en-US" altLang="ja-JP" sz="1400" smtClean="0">
                <a:solidFill>
                  <a:srgbClr val="FFFF00"/>
                </a:solidFill>
              </a:rPr>
              <a:t>Recent Compton activities at KEK</a:t>
            </a:r>
          </a:p>
        </p:txBody>
      </p:sp>
      <p:sp>
        <p:nvSpPr>
          <p:cNvPr id="64562" name="Text Box 50"/>
          <p:cNvSpPr txBox="1">
            <a:spLocks noChangeArrowheads="1"/>
          </p:cNvSpPr>
          <p:nvPr/>
        </p:nvSpPr>
        <p:spPr bwMode="auto">
          <a:xfrm>
            <a:off x="7935913" y="-44450"/>
            <a:ext cx="12731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US" altLang="ja-JP" sz="1400" smtClean="0">
                <a:solidFill>
                  <a:srgbClr val="FFFFFF"/>
                </a:solidFill>
              </a:rPr>
              <a:t>14</a:t>
            </a:r>
            <a:r>
              <a:rPr lang="en-US" altLang="ja-JP" sz="1400" baseline="30000" smtClean="0">
                <a:solidFill>
                  <a:srgbClr val="FFFFFF"/>
                </a:solidFill>
              </a:rPr>
              <a:t>th</a:t>
            </a:r>
            <a:r>
              <a:rPr lang="en-US" altLang="ja-JP" sz="1400" smtClean="0">
                <a:solidFill>
                  <a:srgbClr val="FFFFFF"/>
                </a:solidFill>
              </a:rPr>
              <a:t> Feb 2013</a:t>
            </a:r>
          </a:p>
        </p:txBody>
      </p:sp>
    </p:spTree>
    <p:extLst>
      <p:ext uri="{BB962C8B-B14F-4D97-AF65-F5344CB8AC3E}">
        <p14:creationId xmlns:p14="http://schemas.microsoft.com/office/powerpoint/2010/main" val="364665118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75856" y="0"/>
            <a:ext cx="2337548" cy="1844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34204" y="1"/>
            <a:ext cx="2709795" cy="20608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図 3"/>
          <p:cNvPicPr/>
          <p:nvPr/>
        </p:nvPicPr>
        <p:blipFill>
          <a:blip r:embed="rId4" cstate="print"/>
          <a:srcRect/>
          <a:stretch>
            <a:fillRect/>
          </a:stretch>
        </p:blipFill>
        <p:spPr bwMode="auto">
          <a:xfrm>
            <a:off x="0" y="4653136"/>
            <a:ext cx="2843807" cy="2060848"/>
          </a:xfrm>
          <a:prstGeom prst="rect">
            <a:avLst/>
          </a:prstGeom>
          <a:noFill/>
          <a:ln w="9525">
            <a:noFill/>
            <a:miter lim="800000"/>
            <a:headEnd/>
            <a:tailEnd/>
          </a:ln>
        </p:spPr>
      </p:pic>
      <p:sp>
        <p:nvSpPr>
          <p:cNvPr id="3" name="テキスト ボックス 2"/>
          <p:cNvSpPr txBox="1"/>
          <p:nvPr/>
        </p:nvSpPr>
        <p:spPr>
          <a:xfrm>
            <a:off x="2627784" y="5329666"/>
            <a:ext cx="3456384" cy="1477328"/>
          </a:xfrm>
          <a:prstGeom prst="rect">
            <a:avLst/>
          </a:prstGeom>
          <a:noFill/>
        </p:spPr>
        <p:txBody>
          <a:bodyPr wrap="square" rtlCol="0">
            <a:spAutoFit/>
          </a:bodyPr>
          <a:lstStyle/>
          <a:p>
            <a:r>
              <a:rPr lang="en-US" altLang="ja-JP" b="1" dirty="0" smtClean="0">
                <a:latin typeface="+mj-lt"/>
              </a:rPr>
              <a:t>Input power to injection coupling</a:t>
            </a:r>
          </a:p>
          <a:p>
            <a:r>
              <a:rPr lang="en-US" altLang="ja-JP" b="1" dirty="0">
                <a:latin typeface="+mj-lt"/>
              </a:rPr>
              <a:t>m</a:t>
            </a:r>
            <a:r>
              <a:rPr lang="en-US" altLang="ja-JP" b="1" dirty="0" smtClean="0">
                <a:latin typeface="+mj-lt"/>
              </a:rPr>
              <a:t>irror :</a:t>
            </a:r>
          </a:p>
          <a:p>
            <a:r>
              <a:rPr lang="en-US" altLang="ja-JP" b="1" dirty="0" smtClean="0">
                <a:latin typeface="+mj-lt"/>
              </a:rPr>
              <a:t>Burst mode operation : a few kW</a:t>
            </a:r>
          </a:p>
          <a:p>
            <a:r>
              <a:rPr lang="en-US" altLang="ja-JP" b="1" dirty="0" smtClean="0">
                <a:latin typeface="+mj-lt"/>
              </a:rPr>
              <a:t>Operation (pulsed peak power)</a:t>
            </a:r>
          </a:p>
          <a:p>
            <a:r>
              <a:rPr lang="en-US" altLang="ja-JP" b="1" dirty="0" smtClean="0">
                <a:latin typeface="+mj-lt"/>
              </a:rPr>
              <a:t>CW mode operation : 200W</a:t>
            </a:r>
            <a:endParaRPr kumimoji="1" lang="ja-JP" altLang="en-US" b="1" dirty="0">
              <a:latin typeface="+mj-lt"/>
            </a:endParaRPr>
          </a:p>
        </p:txBody>
      </p:sp>
      <p:pic>
        <p:nvPicPr>
          <p:cNvPr id="5"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0"/>
            <a:ext cx="2555776" cy="197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0" y="2348880"/>
            <a:ext cx="2843807" cy="1888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104563" y="5129809"/>
            <a:ext cx="3039437" cy="172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テキスト ボックス 10"/>
          <p:cNvSpPr txBox="1">
            <a:spLocks noChangeArrowheads="1"/>
          </p:cNvSpPr>
          <p:nvPr/>
        </p:nvSpPr>
        <p:spPr bwMode="auto">
          <a:xfrm>
            <a:off x="2915816" y="0"/>
            <a:ext cx="331475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en-US" altLang="ja-JP" sz="2400" b="1" dirty="0" smtClean="0">
                <a:solidFill>
                  <a:srgbClr val="FF0000"/>
                </a:solidFill>
                <a:latin typeface="Calibri" pitchFamily="34" charset="0"/>
              </a:rPr>
              <a:t>More than 20,000 times</a:t>
            </a:r>
          </a:p>
          <a:p>
            <a:pPr eaLnBrk="1" fontAlgn="base" hangingPunct="1">
              <a:spcBef>
                <a:spcPct val="0"/>
              </a:spcBef>
              <a:spcAft>
                <a:spcPct val="0"/>
              </a:spcAft>
            </a:pPr>
            <a:r>
              <a:rPr lang="en-US" altLang="ja-JP" sz="2400" b="1" dirty="0">
                <a:solidFill>
                  <a:srgbClr val="FF0000"/>
                </a:solidFill>
                <a:latin typeface="Calibri" pitchFamily="34" charset="0"/>
              </a:rPr>
              <a:t>i</a:t>
            </a:r>
            <a:r>
              <a:rPr lang="en-US" altLang="ja-JP" sz="2400" b="1" dirty="0" smtClean="0">
                <a:solidFill>
                  <a:srgbClr val="FF0000"/>
                </a:solidFill>
                <a:latin typeface="Calibri" pitchFamily="34" charset="0"/>
              </a:rPr>
              <a:t>n the case of low power</a:t>
            </a:r>
            <a:endParaRPr lang="ja-JP" altLang="en-US" sz="2400" b="1" dirty="0" smtClean="0">
              <a:solidFill>
                <a:srgbClr val="FF0000"/>
              </a:solidFill>
              <a:latin typeface="Calibri" pitchFamily="34" charset="0"/>
            </a:endParaRPr>
          </a:p>
        </p:txBody>
      </p:sp>
      <p:grpSp>
        <p:nvGrpSpPr>
          <p:cNvPr id="12" name="グループ化 11"/>
          <p:cNvGrpSpPr/>
          <p:nvPr/>
        </p:nvGrpSpPr>
        <p:grpSpPr>
          <a:xfrm>
            <a:off x="3059832" y="2132856"/>
            <a:ext cx="5185147" cy="3168352"/>
            <a:chOff x="34925" y="1916832"/>
            <a:chExt cx="6913339" cy="4104456"/>
          </a:xfrm>
        </p:grpSpPr>
        <p:pic>
          <p:nvPicPr>
            <p:cNvPr id="13"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4925" y="1916832"/>
              <a:ext cx="6913339" cy="4104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テキスト ボックス 4"/>
            <p:cNvSpPr txBox="1">
              <a:spLocks noChangeArrowheads="1"/>
            </p:cNvSpPr>
            <p:nvPr/>
          </p:nvSpPr>
          <p:spPr bwMode="auto">
            <a:xfrm>
              <a:off x="496514" y="5002320"/>
              <a:ext cx="1195166" cy="35884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r>
                <a:rPr lang="en-US" altLang="ja-JP" sz="1200" b="1" dirty="0" smtClean="0">
                  <a:cs typeface="Times New Roman" pitchFamily="18" charset="0"/>
                </a:rPr>
                <a:t>Fiber</a:t>
              </a:r>
              <a:r>
                <a:rPr lang="ja-JP" altLang="en-US" sz="1200" b="1" dirty="0">
                  <a:cs typeface="Times New Roman" pitchFamily="18" charset="0"/>
                </a:rPr>
                <a:t> </a:t>
              </a:r>
              <a:r>
                <a:rPr lang="en-US" altLang="ja-JP" sz="1200" b="1" dirty="0" smtClean="0">
                  <a:cs typeface="Times New Roman" pitchFamily="18" charset="0"/>
                </a:rPr>
                <a:t>Amp</a:t>
              </a:r>
              <a:endParaRPr lang="ja-JP" altLang="en-US" sz="1200" b="1" dirty="0">
                <a:cs typeface="Times New Roman" pitchFamily="18" charset="0"/>
              </a:endParaRPr>
            </a:p>
          </p:txBody>
        </p:sp>
        <p:sp>
          <p:nvSpPr>
            <p:cNvPr id="15" name="正方形/長方形 14"/>
            <p:cNvSpPr/>
            <p:nvPr/>
          </p:nvSpPr>
          <p:spPr>
            <a:xfrm>
              <a:off x="2603632" y="5175031"/>
              <a:ext cx="820493" cy="712696"/>
            </a:xfrm>
            <a:prstGeom prst="rect">
              <a:avLst/>
            </a:prstGeom>
            <a:solidFill>
              <a:srgbClr val="9966FF"/>
            </a:solidFill>
            <a:ln w="25400" cap="flat" cmpd="sng" algn="ctr">
              <a:solidFill>
                <a:srgbClr val="9966FF">
                  <a:shade val="50000"/>
                </a:srgbClr>
              </a:solidFill>
              <a:prstDash val="solid"/>
            </a:ln>
            <a:effectLst/>
          </p:spPr>
          <p:txBody>
            <a:bodyPr anchor="ctr"/>
            <a:lstStyle/>
            <a:p>
              <a:pPr algn="ctr" fontAlgn="auto">
                <a:spcBef>
                  <a:spcPts val="0"/>
                </a:spcBef>
                <a:spcAft>
                  <a:spcPts val="0"/>
                </a:spcAft>
                <a:defRPr/>
              </a:pPr>
              <a:endParaRPr kumimoji="0" lang="ja-JP" altLang="en-US" kern="0" dirty="0">
                <a:solidFill>
                  <a:srgbClr val="FFFFFF"/>
                </a:solidFill>
                <a:latin typeface="Tahoma"/>
                <a:ea typeface="ＭＳ Ｐゴシック"/>
              </a:endParaRPr>
            </a:p>
          </p:txBody>
        </p:sp>
        <p:sp>
          <p:nvSpPr>
            <p:cNvPr id="16" name="テキスト ボックス 6"/>
            <p:cNvSpPr txBox="1">
              <a:spLocks noChangeArrowheads="1"/>
            </p:cNvSpPr>
            <p:nvPr/>
          </p:nvSpPr>
          <p:spPr bwMode="auto">
            <a:xfrm>
              <a:off x="2483768" y="5301208"/>
              <a:ext cx="1218677" cy="598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400">
                  <a:solidFill>
                    <a:schemeClr val="tx1"/>
                  </a:solidFill>
                  <a:latin typeface="Arial" pitchFamily="34" charset="0"/>
                  <a:ea typeface="ＭＳ Ｐゴシック" pitchFamily="50" charset="-128"/>
                </a:defRPr>
              </a:lvl1pPr>
              <a:lvl2pPr marL="742950" indent="-285750" eaLnBrk="0" hangingPunct="0">
                <a:defRPr kumimoji="1" sz="2400">
                  <a:solidFill>
                    <a:schemeClr val="tx1"/>
                  </a:solidFill>
                  <a:latin typeface="Arial" pitchFamily="34" charset="0"/>
                  <a:ea typeface="ＭＳ Ｐゴシック" pitchFamily="50" charset="-128"/>
                </a:defRPr>
              </a:lvl2pPr>
              <a:lvl3pPr marL="1143000" indent="-228600" eaLnBrk="0" hangingPunct="0">
                <a:defRPr kumimoji="1" sz="2400">
                  <a:solidFill>
                    <a:schemeClr val="tx1"/>
                  </a:solidFill>
                  <a:latin typeface="Arial" pitchFamily="34" charset="0"/>
                  <a:ea typeface="ＭＳ Ｐゴシック" pitchFamily="50" charset="-128"/>
                </a:defRPr>
              </a:lvl3pPr>
              <a:lvl4pPr marL="1600200" indent="-228600" eaLnBrk="0" hangingPunct="0">
                <a:defRPr kumimoji="1" sz="2400">
                  <a:solidFill>
                    <a:schemeClr val="tx1"/>
                  </a:solidFill>
                  <a:latin typeface="Arial" pitchFamily="34" charset="0"/>
                  <a:ea typeface="ＭＳ Ｐゴシック" pitchFamily="50" charset="-128"/>
                </a:defRPr>
              </a:lvl4pPr>
              <a:lvl5pPr marL="2057400" indent="-228600" eaLnBrk="0" hangingPunct="0">
                <a:defRPr kumimoji="1" sz="2400">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Arial" pitchFamily="34" charset="0"/>
                  <a:ea typeface="ＭＳ Ｐゴシック" pitchFamily="50" charset="-128"/>
                </a:defRPr>
              </a:lvl9pPr>
            </a:lstStyle>
            <a:p>
              <a:pPr eaLnBrk="1" fontAlgn="auto" hangingPunct="1">
                <a:spcBef>
                  <a:spcPts val="0"/>
                </a:spcBef>
                <a:spcAft>
                  <a:spcPts val="0"/>
                </a:spcAft>
                <a:defRPr/>
              </a:pPr>
              <a:r>
                <a:rPr lang="en-US" altLang="ja-JP" sz="1200" b="1" kern="0" dirty="0" smtClean="0">
                  <a:solidFill>
                    <a:srgbClr val="003366"/>
                  </a:solidFill>
                  <a:latin typeface="Times New Roman" pitchFamily="18" charset="0"/>
                  <a:cs typeface="Times New Roman" pitchFamily="18" charset="0"/>
                </a:rPr>
                <a:t>Burst Amp</a:t>
              </a:r>
            </a:p>
            <a:p>
              <a:pPr eaLnBrk="1" fontAlgn="auto" hangingPunct="1">
                <a:spcBef>
                  <a:spcPts val="0"/>
                </a:spcBef>
                <a:spcAft>
                  <a:spcPts val="0"/>
                </a:spcAft>
                <a:defRPr/>
              </a:pPr>
              <a:r>
                <a:rPr lang="en-US" altLang="ja-JP" sz="1200" b="1" kern="0" dirty="0" smtClean="0">
                  <a:solidFill>
                    <a:srgbClr val="003366"/>
                  </a:solidFill>
                  <a:latin typeface="Times New Roman" pitchFamily="18" charset="0"/>
                  <a:cs typeface="Times New Roman" pitchFamily="18" charset="0"/>
                </a:rPr>
                <a:t>100</a:t>
              </a:r>
              <a:r>
                <a:rPr lang="ja-JP" altLang="en-US" sz="1200" b="1" kern="0" dirty="0">
                  <a:solidFill>
                    <a:srgbClr val="003366"/>
                  </a:solidFill>
                  <a:latin typeface="Times New Roman" pitchFamily="18" charset="0"/>
                  <a:cs typeface="Times New Roman" pitchFamily="18" charset="0"/>
                </a:rPr>
                <a:t> </a:t>
              </a:r>
              <a:r>
                <a:rPr lang="en-US" altLang="ja-JP" sz="1200" b="1" kern="0" dirty="0" smtClean="0">
                  <a:solidFill>
                    <a:srgbClr val="003366"/>
                  </a:solidFill>
                  <a:latin typeface="Times New Roman" pitchFamily="18" charset="0"/>
                  <a:cs typeface="Times New Roman" pitchFamily="18" charset="0"/>
                </a:rPr>
                <a:t>times</a:t>
              </a:r>
              <a:endParaRPr lang="ja-JP" altLang="en-US" sz="1200" b="1" kern="0" dirty="0" smtClean="0">
                <a:solidFill>
                  <a:srgbClr val="003366"/>
                </a:solidFill>
                <a:latin typeface="Times New Roman" pitchFamily="18" charset="0"/>
                <a:cs typeface="Times New Roman" pitchFamily="18" charset="0"/>
              </a:endParaRPr>
            </a:p>
          </p:txBody>
        </p:sp>
        <p:sp>
          <p:nvSpPr>
            <p:cNvPr id="17" name="テキスト ボックス 7"/>
            <p:cNvSpPr txBox="1">
              <a:spLocks noChangeArrowheads="1"/>
            </p:cNvSpPr>
            <p:nvPr/>
          </p:nvSpPr>
          <p:spPr bwMode="auto">
            <a:xfrm>
              <a:off x="3419872" y="5589240"/>
              <a:ext cx="1180206" cy="358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r>
                <a:rPr lang="en-US" altLang="ja-JP" sz="1200" b="1" dirty="0">
                  <a:solidFill>
                    <a:srgbClr val="FF0000"/>
                  </a:solidFill>
                  <a:cs typeface="Times New Roman" pitchFamily="18" charset="0"/>
                </a:rPr>
                <a:t>10uJ/pulse</a:t>
              </a:r>
              <a:endParaRPr lang="ja-JP" altLang="en-US" sz="1200" b="1" dirty="0">
                <a:solidFill>
                  <a:srgbClr val="FF0000"/>
                </a:solidFill>
                <a:cs typeface="Times New Roman" pitchFamily="18" charset="0"/>
              </a:endParaRPr>
            </a:p>
          </p:txBody>
        </p:sp>
        <p:sp>
          <p:nvSpPr>
            <p:cNvPr id="18" name="テキスト ボックス 8"/>
            <p:cNvSpPr txBox="1">
              <a:spLocks noChangeArrowheads="1"/>
            </p:cNvSpPr>
            <p:nvPr/>
          </p:nvSpPr>
          <p:spPr bwMode="auto">
            <a:xfrm>
              <a:off x="4898840" y="5327672"/>
              <a:ext cx="1237911" cy="358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r>
                <a:rPr lang="en-US" altLang="ja-JP" sz="1200" b="1" dirty="0">
                  <a:cs typeface="Times New Roman" pitchFamily="18" charset="0"/>
                </a:rPr>
                <a:t>30mJ/pulse</a:t>
              </a:r>
              <a:endParaRPr lang="ja-JP" altLang="en-US" sz="1200" b="1" dirty="0">
                <a:cs typeface="Times New Roman" pitchFamily="18" charset="0"/>
              </a:endParaRPr>
            </a:p>
          </p:txBody>
        </p:sp>
        <p:sp>
          <p:nvSpPr>
            <p:cNvPr id="19" name="テキスト ボックス 9"/>
            <p:cNvSpPr txBox="1">
              <a:spLocks noChangeArrowheads="1"/>
            </p:cNvSpPr>
            <p:nvPr/>
          </p:nvSpPr>
          <p:spPr bwMode="auto">
            <a:xfrm>
              <a:off x="1187624" y="5301208"/>
              <a:ext cx="1282795" cy="598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r>
                <a:rPr lang="en-US" altLang="ja-JP" sz="1200" b="1" dirty="0" smtClean="0">
                  <a:solidFill>
                    <a:srgbClr val="FF0000"/>
                  </a:solidFill>
                  <a:cs typeface="Times New Roman" pitchFamily="18" charset="0"/>
                </a:rPr>
                <a:t>100nJ/pulse</a:t>
              </a:r>
            </a:p>
            <a:p>
              <a:pPr eaLnBrk="1" hangingPunct="1"/>
              <a:r>
                <a:rPr lang="en-US" altLang="ja-JP" sz="1200" b="1" dirty="0" smtClean="0">
                  <a:solidFill>
                    <a:srgbClr val="FF0000"/>
                  </a:solidFill>
                  <a:cs typeface="Times New Roman" pitchFamily="18" charset="0"/>
                </a:rPr>
                <a:t>163</a:t>
              </a:r>
              <a:r>
                <a:rPr lang="ja-JP" altLang="en-US" sz="1200" b="1" dirty="0">
                  <a:solidFill>
                    <a:srgbClr val="FF0000"/>
                  </a:solidFill>
                  <a:cs typeface="Times New Roman" pitchFamily="18" charset="0"/>
                </a:rPr>
                <a:t> </a:t>
              </a:r>
              <a:r>
                <a:rPr lang="en-US" altLang="ja-JP" sz="1200" b="1" dirty="0" smtClean="0">
                  <a:solidFill>
                    <a:srgbClr val="FF0000"/>
                  </a:solidFill>
                  <a:cs typeface="Times New Roman" pitchFamily="18" charset="0"/>
                </a:rPr>
                <a:t>times</a:t>
              </a:r>
              <a:endParaRPr lang="en-US" altLang="ja-JP" sz="1200" b="1" dirty="0">
                <a:solidFill>
                  <a:srgbClr val="FF0000"/>
                </a:solidFill>
                <a:cs typeface="Times New Roman" pitchFamily="18" charset="0"/>
              </a:endParaRPr>
            </a:p>
          </p:txBody>
        </p:sp>
        <p:sp>
          <p:nvSpPr>
            <p:cNvPr id="20" name="テキスト ボックス 10"/>
            <p:cNvSpPr txBox="1">
              <a:spLocks noChangeArrowheads="1"/>
            </p:cNvSpPr>
            <p:nvPr/>
          </p:nvSpPr>
          <p:spPr bwMode="auto">
            <a:xfrm>
              <a:off x="4139952" y="3861048"/>
              <a:ext cx="2392042" cy="358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r>
                <a:rPr lang="en-US" altLang="ja-JP" sz="1200" b="1" dirty="0">
                  <a:cs typeface="Times New Roman" pitchFamily="18" charset="0"/>
                </a:rPr>
                <a:t>162.5MHz mode-locking</a:t>
              </a:r>
              <a:endParaRPr lang="ja-JP" altLang="en-US" sz="1200" b="1" dirty="0">
                <a:cs typeface="Times New Roman" pitchFamily="18" charset="0"/>
              </a:endParaRPr>
            </a:p>
          </p:txBody>
        </p:sp>
        <p:sp>
          <p:nvSpPr>
            <p:cNvPr id="21" name="テキスト ボックス 11"/>
            <p:cNvSpPr txBox="1">
              <a:spLocks noChangeArrowheads="1"/>
            </p:cNvSpPr>
            <p:nvPr/>
          </p:nvSpPr>
          <p:spPr bwMode="auto">
            <a:xfrm>
              <a:off x="2070754" y="3262982"/>
              <a:ext cx="2099236" cy="598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2400">
                  <a:solidFill>
                    <a:schemeClr val="tx1"/>
                  </a:solidFill>
                  <a:latin typeface="Arial" pitchFamily="34" charset="0"/>
                  <a:ea typeface="ＭＳ Ｐゴシック" pitchFamily="50" charset="-128"/>
                </a:defRPr>
              </a:lvl1pPr>
              <a:lvl2pPr marL="742950" indent="-285750" eaLnBrk="0" hangingPunct="0">
                <a:defRPr kumimoji="1" sz="2400">
                  <a:solidFill>
                    <a:schemeClr val="tx1"/>
                  </a:solidFill>
                  <a:latin typeface="Arial" pitchFamily="34" charset="0"/>
                  <a:ea typeface="ＭＳ Ｐゴシック" pitchFamily="50" charset="-128"/>
                </a:defRPr>
              </a:lvl2pPr>
              <a:lvl3pPr marL="1143000" indent="-228600" eaLnBrk="0" hangingPunct="0">
                <a:defRPr kumimoji="1" sz="2400">
                  <a:solidFill>
                    <a:schemeClr val="tx1"/>
                  </a:solidFill>
                  <a:latin typeface="Arial" pitchFamily="34" charset="0"/>
                  <a:ea typeface="ＭＳ Ｐゴシック" pitchFamily="50" charset="-128"/>
                </a:defRPr>
              </a:lvl3pPr>
              <a:lvl4pPr marL="1600200" indent="-228600" eaLnBrk="0" hangingPunct="0">
                <a:defRPr kumimoji="1" sz="2400">
                  <a:solidFill>
                    <a:schemeClr val="tx1"/>
                  </a:solidFill>
                  <a:latin typeface="Arial" pitchFamily="34" charset="0"/>
                  <a:ea typeface="ＭＳ Ｐゴシック" pitchFamily="50" charset="-128"/>
                </a:defRPr>
              </a:lvl4pPr>
              <a:lvl5pPr marL="2057400" indent="-228600" eaLnBrk="0" hangingPunct="0">
                <a:defRPr kumimoji="1" sz="2400">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Arial" pitchFamily="34" charset="0"/>
                  <a:ea typeface="ＭＳ Ｐゴシック" pitchFamily="50" charset="-128"/>
                </a:defRPr>
              </a:lvl9pPr>
            </a:lstStyle>
            <a:p>
              <a:pPr algn="ctr" eaLnBrk="1" fontAlgn="auto" hangingPunct="1">
                <a:spcBef>
                  <a:spcPts val="0"/>
                </a:spcBef>
                <a:spcAft>
                  <a:spcPts val="0"/>
                </a:spcAft>
                <a:defRPr/>
              </a:pPr>
              <a:r>
                <a:rPr lang="en-US" altLang="ja-JP" sz="1200" b="1" kern="0" dirty="0" smtClean="0">
                  <a:solidFill>
                    <a:srgbClr val="003366"/>
                  </a:solidFill>
                  <a:latin typeface="Times New Roman" pitchFamily="18" charset="0"/>
                  <a:cs typeface="Times New Roman" pitchFamily="18" charset="0"/>
                </a:rPr>
                <a:t>100mW</a:t>
              </a:r>
              <a:r>
                <a:rPr lang="ja-JP" altLang="en-US" sz="1200" b="1" kern="0" dirty="0">
                  <a:solidFill>
                    <a:srgbClr val="003366"/>
                  </a:solidFill>
                  <a:latin typeface="Times New Roman" pitchFamily="18" charset="0"/>
                  <a:cs typeface="Times New Roman" pitchFamily="18" charset="0"/>
                </a:rPr>
                <a:t> </a:t>
              </a:r>
              <a:r>
                <a:rPr lang="en-US" altLang="ja-JP" sz="1200" b="1" kern="0" dirty="0" smtClean="0">
                  <a:solidFill>
                    <a:srgbClr val="003366"/>
                  </a:solidFill>
                  <a:latin typeface="Times New Roman" pitchFamily="18" charset="0"/>
                  <a:cs typeface="Times New Roman" pitchFamily="18" charset="0"/>
                </a:rPr>
                <a:t>mode-locked</a:t>
              </a:r>
            </a:p>
            <a:p>
              <a:pPr algn="ctr" eaLnBrk="1" fontAlgn="auto" hangingPunct="1">
                <a:spcBef>
                  <a:spcPts val="0"/>
                </a:spcBef>
                <a:spcAft>
                  <a:spcPts val="0"/>
                </a:spcAft>
                <a:defRPr/>
              </a:pPr>
              <a:r>
                <a:rPr lang="en-US" altLang="ja-JP" sz="1200" b="1" kern="0" dirty="0" smtClean="0">
                  <a:solidFill>
                    <a:srgbClr val="003366"/>
                  </a:solidFill>
                  <a:latin typeface="Times New Roman" pitchFamily="18" charset="0"/>
                  <a:cs typeface="Times New Roman" pitchFamily="18" charset="0"/>
                </a:rPr>
                <a:t>Oscillator </a:t>
              </a:r>
            </a:p>
          </p:txBody>
        </p:sp>
        <p:sp>
          <p:nvSpPr>
            <p:cNvPr id="22" name="テキスト ボックス 1"/>
            <p:cNvSpPr txBox="1">
              <a:spLocks noChangeArrowheads="1"/>
            </p:cNvSpPr>
            <p:nvPr/>
          </p:nvSpPr>
          <p:spPr bwMode="auto">
            <a:xfrm>
              <a:off x="4139952" y="4149080"/>
              <a:ext cx="2540711" cy="35884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r>
                <a:rPr lang="en-US" altLang="ja-JP" sz="1200" b="1" dirty="0"/>
                <a:t>2D 4-mirror optical cavity</a:t>
              </a:r>
              <a:endParaRPr lang="ja-JP" altLang="en-US" sz="1200" b="1" dirty="0"/>
            </a:p>
          </p:txBody>
        </p:sp>
      </p:grpSp>
      <p:sp>
        <p:nvSpPr>
          <p:cNvPr id="23" name="テキスト ボックス 22"/>
          <p:cNvSpPr txBox="1"/>
          <p:nvPr/>
        </p:nvSpPr>
        <p:spPr>
          <a:xfrm>
            <a:off x="2500656" y="1301859"/>
            <a:ext cx="5099473" cy="830997"/>
          </a:xfrm>
          <a:prstGeom prst="rect">
            <a:avLst/>
          </a:prstGeom>
          <a:solidFill>
            <a:srgbClr val="FFFFFF"/>
          </a:solidFill>
          <a:ln w="25400" cap="flat" cmpd="sng" algn="ctr">
            <a:solidFill>
              <a:srgbClr val="003366"/>
            </a:solidFill>
            <a:prstDash val="solid"/>
          </a:ln>
          <a:effectLst/>
        </p:spPr>
        <p:txBody>
          <a:bodyPr wrap="none">
            <a:spAutoFit/>
          </a:bodyPr>
          <a:lstStyle/>
          <a:p>
            <a:pPr fontAlgn="auto">
              <a:spcBef>
                <a:spcPts val="0"/>
              </a:spcBef>
              <a:spcAft>
                <a:spcPts val="0"/>
              </a:spcAft>
              <a:defRPr/>
            </a:pPr>
            <a:r>
              <a:rPr kumimoji="0" lang="en-US" altLang="ja-JP" sz="2400" b="1" kern="0" dirty="0" smtClean="0">
                <a:solidFill>
                  <a:srgbClr val="003366"/>
                </a:solidFill>
                <a:ea typeface="ＭＳ Ｐゴシック" pitchFamily="50" charset="-128"/>
                <a:cs typeface="Times New Roman" pitchFamily="18" charset="0"/>
              </a:rPr>
              <a:t>Fiber </a:t>
            </a:r>
            <a:r>
              <a:rPr kumimoji="0" lang="en-US" altLang="ja-JP" sz="2400" b="1" kern="0" dirty="0">
                <a:solidFill>
                  <a:srgbClr val="003366"/>
                </a:solidFill>
                <a:ea typeface="ＭＳ Ｐゴシック" pitchFamily="50" charset="-128"/>
                <a:cs typeface="Times New Roman" pitchFamily="18" charset="0"/>
              </a:rPr>
              <a:t>l</a:t>
            </a:r>
            <a:r>
              <a:rPr kumimoji="0" lang="en-US" altLang="ja-JP" sz="2400" b="1" kern="0" dirty="0" smtClean="0">
                <a:solidFill>
                  <a:srgbClr val="003366"/>
                </a:solidFill>
                <a:ea typeface="ＭＳ Ｐゴシック" pitchFamily="50" charset="-128"/>
                <a:cs typeface="Times New Roman" pitchFamily="18" charset="0"/>
              </a:rPr>
              <a:t>aser system developments and </a:t>
            </a:r>
          </a:p>
          <a:p>
            <a:pPr fontAlgn="auto">
              <a:spcBef>
                <a:spcPts val="0"/>
              </a:spcBef>
              <a:spcAft>
                <a:spcPts val="0"/>
              </a:spcAft>
              <a:defRPr/>
            </a:pPr>
            <a:r>
              <a:rPr kumimoji="0" lang="en-US" altLang="ja-JP" sz="2400" b="1" kern="0" dirty="0" smtClean="0">
                <a:solidFill>
                  <a:srgbClr val="003366"/>
                </a:solidFill>
                <a:ea typeface="ＭＳ Ｐゴシック" pitchFamily="50" charset="-128"/>
                <a:cs typeface="Times New Roman" pitchFamily="18" charset="0"/>
              </a:rPr>
              <a:t>pulse laser storage</a:t>
            </a:r>
            <a:endParaRPr kumimoji="0" lang="ja-JP" altLang="en-US" sz="2400" b="1" kern="0" dirty="0">
              <a:solidFill>
                <a:srgbClr val="003366"/>
              </a:solidFill>
              <a:ea typeface="ＭＳ Ｐゴシック" pitchFamily="50" charset="-128"/>
              <a:cs typeface="Times New Roman" pitchFamily="18" charset="0"/>
            </a:endParaRPr>
          </a:p>
        </p:txBody>
      </p:sp>
    </p:spTree>
    <p:extLst>
      <p:ext uri="{BB962C8B-B14F-4D97-AF65-F5344CB8AC3E}">
        <p14:creationId xmlns:p14="http://schemas.microsoft.com/office/powerpoint/2010/main" val="197647263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テキスト ボックス 2"/>
          <p:cNvSpPr txBox="1">
            <a:spLocks noChangeArrowheads="1"/>
          </p:cNvSpPr>
          <p:nvPr/>
        </p:nvSpPr>
        <p:spPr bwMode="auto">
          <a:xfrm>
            <a:off x="250825" y="188913"/>
            <a:ext cx="658177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fontAlgn="base" hangingPunct="1">
              <a:spcBef>
                <a:spcPct val="0"/>
              </a:spcBef>
              <a:spcAft>
                <a:spcPct val="0"/>
              </a:spcAft>
            </a:pPr>
            <a:r>
              <a:rPr lang="en-US" altLang="ja-JP" sz="2400" smtClean="0">
                <a:solidFill>
                  <a:srgbClr val="2E2E48"/>
                </a:solidFill>
                <a:latin typeface="Times" charset="0"/>
                <a:ea typeface="Osaka" charset="-128"/>
              </a:rPr>
              <a:t>X-ray Imaging by I-MCP+I.I.</a:t>
            </a:r>
            <a:r>
              <a:rPr lang="ja-JP" altLang="en-US" sz="2400" smtClean="0">
                <a:solidFill>
                  <a:srgbClr val="2E2E48"/>
                </a:solidFill>
                <a:latin typeface="Times" charset="0"/>
                <a:ea typeface="Osaka" charset="-128"/>
              </a:rPr>
              <a:t> </a:t>
            </a:r>
            <a:r>
              <a:rPr lang="en-US" altLang="ja-JP" sz="2400" smtClean="0">
                <a:solidFill>
                  <a:srgbClr val="2E2E48"/>
                </a:solidFill>
                <a:latin typeface="Times" charset="0"/>
                <a:ea typeface="Osaka" charset="-128"/>
              </a:rPr>
              <a:t>and SOI</a:t>
            </a:r>
          </a:p>
          <a:p>
            <a:pPr eaLnBrk="1" fontAlgn="base" hangingPunct="1">
              <a:spcBef>
                <a:spcPct val="0"/>
              </a:spcBef>
              <a:spcAft>
                <a:spcPct val="0"/>
              </a:spcAft>
            </a:pPr>
            <a:r>
              <a:rPr lang="en-US" altLang="ja-JP" sz="2400" smtClean="0">
                <a:solidFill>
                  <a:srgbClr val="2E2E48"/>
                </a:solidFill>
                <a:latin typeface="Times" charset="0"/>
                <a:ea typeface="Osaka" charset="-128"/>
              </a:rPr>
              <a:t>Phase contrast X-ray imaging is next step at LUCX.</a:t>
            </a:r>
          </a:p>
        </p:txBody>
      </p:sp>
      <p:pic>
        <p:nvPicPr>
          <p:cNvPr id="124931" name="Picture 2" descr="C:\Users\Junji-1\Desktop\ic.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850" y="1989138"/>
            <a:ext cx="33909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4932" name="Picture 4" descr="C:\Users\Junji-1\Desktop\Sampl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67175" y="1844675"/>
            <a:ext cx="4681538" cy="239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4933"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0825" y="4221163"/>
            <a:ext cx="2339975" cy="2636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4934"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916238" y="4221163"/>
            <a:ext cx="1655762" cy="96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4935" name="テキスト ボックス 8"/>
          <p:cNvSpPr txBox="1">
            <a:spLocks noChangeArrowheads="1"/>
          </p:cNvSpPr>
          <p:nvPr/>
        </p:nvSpPr>
        <p:spPr bwMode="auto">
          <a:xfrm>
            <a:off x="6948488" y="5445125"/>
            <a:ext cx="219551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fontAlgn="base" hangingPunct="1">
              <a:spcBef>
                <a:spcPct val="0"/>
              </a:spcBef>
              <a:spcAft>
                <a:spcPct val="0"/>
              </a:spcAft>
            </a:pPr>
            <a:r>
              <a:rPr lang="en-US" altLang="ja-JP" sz="2400" smtClean="0">
                <a:solidFill>
                  <a:srgbClr val="2E2E48"/>
                </a:solidFill>
                <a:latin typeface="Times" charset="0"/>
                <a:ea typeface="Osaka" charset="-128"/>
              </a:rPr>
              <a:t>X-ray Imaging</a:t>
            </a:r>
            <a:r>
              <a:rPr lang="ja-JP" altLang="en-US" sz="2400" smtClean="0">
                <a:solidFill>
                  <a:srgbClr val="2E2E48"/>
                </a:solidFill>
                <a:latin typeface="Times" charset="0"/>
                <a:ea typeface="Osaka" charset="-128"/>
              </a:rPr>
              <a:t> </a:t>
            </a:r>
            <a:r>
              <a:rPr lang="en-US" altLang="ja-JP" sz="2400" smtClean="0">
                <a:solidFill>
                  <a:srgbClr val="2E2E48"/>
                </a:solidFill>
                <a:latin typeface="Times" charset="0"/>
                <a:ea typeface="Osaka" charset="-128"/>
              </a:rPr>
              <a:t>by SOI Pixel Detector</a:t>
            </a:r>
          </a:p>
        </p:txBody>
      </p:sp>
      <p:pic>
        <p:nvPicPr>
          <p:cNvPr id="124936" name="Picture 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700338" y="5257800"/>
            <a:ext cx="2135187"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4937" name="Picture 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932363" y="5229225"/>
            <a:ext cx="1914525" cy="148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4938" name="Picture 9"/>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076825" y="4365625"/>
            <a:ext cx="3757613"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4939" name="テキスト ボックス 12"/>
          <p:cNvSpPr txBox="1">
            <a:spLocks noChangeArrowheads="1"/>
          </p:cNvSpPr>
          <p:nvPr/>
        </p:nvSpPr>
        <p:spPr bwMode="auto">
          <a:xfrm>
            <a:off x="1476375" y="1628775"/>
            <a:ext cx="12811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fontAlgn="base" hangingPunct="1">
              <a:spcBef>
                <a:spcPct val="0"/>
              </a:spcBef>
              <a:spcAft>
                <a:spcPct val="0"/>
              </a:spcAft>
            </a:pPr>
            <a:r>
              <a:rPr lang="ja-JP" altLang="en-US" sz="2400" b="1" smtClean="0">
                <a:solidFill>
                  <a:srgbClr val="2E2E48"/>
                </a:solidFill>
                <a:latin typeface="Times" charset="0"/>
                <a:ea typeface="Osaka" charset="-128"/>
              </a:rPr>
              <a:t>～</a:t>
            </a:r>
            <a:r>
              <a:rPr lang="en-US" altLang="ja-JP" sz="2400" b="1" smtClean="0">
                <a:solidFill>
                  <a:srgbClr val="2E2E48"/>
                </a:solidFill>
                <a:latin typeface="Times" charset="0"/>
                <a:ea typeface="Osaka" charset="-128"/>
              </a:rPr>
              <a:t>30keV</a:t>
            </a:r>
            <a:endParaRPr lang="ja-JP" altLang="en-US" sz="2400" b="1" smtClean="0">
              <a:solidFill>
                <a:srgbClr val="2E2E48"/>
              </a:solidFill>
              <a:latin typeface="Times" charset="0"/>
              <a:ea typeface="Osaka" charset="-128"/>
            </a:endParaRPr>
          </a:p>
        </p:txBody>
      </p:sp>
      <p:sp>
        <p:nvSpPr>
          <p:cNvPr id="124940" name="テキスト ボックス 13"/>
          <p:cNvSpPr txBox="1">
            <a:spLocks noChangeArrowheads="1"/>
          </p:cNvSpPr>
          <p:nvPr/>
        </p:nvSpPr>
        <p:spPr bwMode="auto">
          <a:xfrm>
            <a:off x="5148263" y="1527176"/>
            <a:ext cx="12827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fontAlgn="base" hangingPunct="1">
              <a:spcBef>
                <a:spcPct val="0"/>
              </a:spcBef>
              <a:spcAft>
                <a:spcPct val="0"/>
              </a:spcAft>
            </a:pPr>
            <a:r>
              <a:rPr lang="ja-JP" altLang="en-US" sz="2400" b="1" dirty="0" smtClean="0">
                <a:solidFill>
                  <a:srgbClr val="2E2E48"/>
                </a:solidFill>
                <a:latin typeface="Times" charset="0"/>
                <a:ea typeface="Osaka" charset="-128"/>
              </a:rPr>
              <a:t>～</a:t>
            </a:r>
            <a:r>
              <a:rPr lang="en-US" altLang="ja-JP" sz="2400" b="1" dirty="0" smtClean="0">
                <a:solidFill>
                  <a:srgbClr val="2E2E48"/>
                </a:solidFill>
                <a:latin typeface="Times" charset="0"/>
                <a:ea typeface="Osaka" charset="-128"/>
              </a:rPr>
              <a:t>15keV</a:t>
            </a:r>
            <a:endParaRPr lang="ja-JP" altLang="en-US" sz="2400" b="1" dirty="0" smtClean="0">
              <a:solidFill>
                <a:srgbClr val="2E2E48"/>
              </a:solidFill>
              <a:latin typeface="Times" charset="0"/>
              <a:ea typeface="Osaka" charset="-128"/>
            </a:endParaRPr>
          </a:p>
        </p:txBody>
      </p:sp>
    </p:spTree>
    <p:extLst>
      <p:ext uri="{BB962C8B-B14F-4D97-AF65-F5344CB8AC3E}">
        <p14:creationId xmlns:p14="http://schemas.microsoft.com/office/powerpoint/2010/main" val="180042988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9"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447" y="1278014"/>
            <a:ext cx="8565433" cy="43288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スライド番号プレースホルダー 2"/>
          <p:cNvSpPr>
            <a:spLocks noGrp="1"/>
          </p:cNvSpPr>
          <p:nvPr>
            <p:ph type="sldNum" sz="quarter" idx="12"/>
          </p:nvPr>
        </p:nvSpPr>
        <p:spPr/>
        <p:txBody>
          <a:bodyPr/>
          <a:lstStyle/>
          <a:p>
            <a:pPr>
              <a:defRPr/>
            </a:pPr>
            <a:fld id="{1EB75D93-8C07-4940-8A14-68E19B989510}" type="slidenum">
              <a:rPr lang="ja-JP" altLang="en-US" smtClean="0">
                <a:latin typeface="Times New Roman" pitchFamily="18" charset="0"/>
                <a:cs typeface="Times New Roman" pitchFamily="18" charset="0"/>
              </a:rPr>
              <a:pPr>
                <a:defRPr/>
              </a:pPr>
              <a:t>53</a:t>
            </a:fld>
            <a:endParaRPr lang="ja-JP" altLang="en-US" dirty="0">
              <a:latin typeface="Times New Roman" pitchFamily="18" charset="0"/>
              <a:cs typeface="Times New Roman" pitchFamily="18" charset="0"/>
            </a:endParaRPr>
          </a:p>
        </p:txBody>
      </p:sp>
      <p:sp>
        <p:nvSpPr>
          <p:cNvPr id="6" name="テキスト ボックス 5"/>
          <p:cNvSpPr txBox="1"/>
          <p:nvPr/>
        </p:nvSpPr>
        <p:spPr>
          <a:xfrm>
            <a:off x="1966865" y="15594"/>
            <a:ext cx="5865708" cy="646331"/>
          </a:xfrm>
          <a:prstGeom prst="rect">
            <a:avLst/>
          </a:prstGeom>
          <a:noFill/>
        </p:spPr>
        <p:txBody>
          <a:bodyPr wrap="none" rtlCol="0">
            <a:spAutoFit/>
          </a:bodyPr>
          <a:lstStyle/>
          <a:p>
            <a:r>
              <a:rPr lang="en-US" altLang="ja-JP" sz="3600" dirty="0" smtClean="0">
                <a:latin typeface="Times New Roman" pitchFamily="18" charset="0"/>
                <a:cs typeface="Times New Roman" pitchFamily="18" charset="0"/>
              </a:rPr>
              <a:t>High resolution X-ray detector</a:t>
            </a:r>
            <a:endParaRPr kumimoji="1" lang="ja-JP" altLang="en-US" sz="3600" dirty="0">
              <a:latin typeface="Times New Roman" pitchFamily="18" charset="0"/>
              <a:cs typeface="Times New Roman" pitchFamily="18" charset="0"/>
            </a:endParaRPr>
          </a:p>
        </p:txBody>
      </p:sp>
      <p:sp>
        <p:nvSpPr>
          <p:cNvPr id="17" name="テキスト ボックス 16"/>
          <p:cNvSpPr txBox="1"/>
          <p:nvPr/>
        </p:nvSpPr>
        <p:spPr>
          <a:xfrm>
            <a:off x="2883104" y="1406172"/>
            <a:ext cx="3099509" cy="646331"/>
          </a:xfrm>
          <a:prstGeom prst="rect">
            <a:avLst/>
          </a:prstGeom>
          <a:noFill/>
        </p:spPr>
        <p:txBody>
          <a:bodyPr wrap="square" rtlCol="0">
            <a:spAutoFit/>
          </a:bodyPr>
          <a:lstStyle/>
          <a:p>
            <a:r>
              <a:rPr lang="en-US" altLang="ja-JP" sz="3600" dirty="0" smtClean="0">
                <a:solidFill>
                  <a:srgbClr val="FF0000"/>
                </a:solidFill>
                <a:latin typeface="Times New Roman" pitchFamily="18" charset="0"/>
                <a:cs typeface="Times New Roman" pitchFamily="18" charset="0"/>
              </a:rPr>
              <a:t>Circuit</a:t>
            </a:r>
            <a:endParaRPr kumimoji="1" lang="ja-JP" altLang="en-US" sz="3600" dirty="0">
              <a:solidFill>
                <a:srgbClr val="FF0000"/>
              </a:solidFill>
              <a:latin typeface="Times New Roman" pitchFamily="18" charset="0"/>
              <a:cs typeface="Times New Roman" pitchFamily="18" charset="0"/>
            </a:endParaRPr>
          </a:p>
        </p:txBody>
      </p:sp>
      <p:sp>
        <p:nvSpPr>
          <p:cNvPr id="18" name="テキスト ボックス 17"/>
          <p:cNvSpPr txBox="1"/>
          <p:nvPr/>
        </p:nvSpPr>
        <p:spPr>
          <a:xfrm rot="486504">
            <a:off x="477092" y="2079301"/>
            <a:ext cx="2545365" cy="523220"/>
          </a:xfrm>
          <a:prstGeom prst="rect">
            <a:avLst/>
          </a:prstGeom>
          <a:noFill/>
        </p:spPr>
        <p:txBody>
          <a:bodyPr wrap="square" rtlCol="0">
            <a:spAutoFit/>
          </a:bodyPr>
          <a:lstStyle/>
          <a:p>
            <a:r>
              <a:rPr lang="en-US" altLang="ja-JP" sz="2800" dirty="0" smtClean="0">
                <a:solidFill>
                  <a:srgbClr val="FF0000"/>
                </a:solidFill>
                <a:latin typeface="Times New Roman" pitchFamily="18" charset="0"/>
                <a:cs typeface="Times New Roman" pitchFamily="18" charset="0"/>
              </a:rPr>
              <a:t>Insulator</a:t>
            </a:r>
            <a:r>
              <a:rPr lang="en-US" altLang="ja-JP" sz="2400" dirty="0" smtClean="0">
                <a:solidFill>
                  <a:srgbClr val="FF0000"/>
                </a:solidFill>
                <a:latin typeface="Times New Roman" pitchFamily="18" charset="0"/>
                <a:cs typeface="Times New Roman" pitchFamily="18" charset="0"/>
              </a:rPr>
              <a:t>(SiO2)</a:t>
            </a:r>
            <a:endParaRPr kumimoji="1" lang="ja-JP" altLang="en-US" sz="2400" dirty="0">
              <a:solidFill>
                <a:srgbClr val="FF0000"/>
              </a:solidFill>
              <a:latin typeface="Times New Roman" pitchFamily="18" charset="0"/>
              <a:cs typeface="Times New Roman" pitchFamily="18" charset="0"/>
            </a:endParaRPr>
          </a:p>
        </p:txBody>
      </p:sp>
      <p:sp>
        <p:nvSpPr>
          <p:cNvPr id="29698" name="テキスト ボックス 1"/>
          <p:cNvSpPr txBox="1">
            <a:spLocks noChangeArrowheads="1"/>
          </p:cNvSpPr>
          <p:nvPr/>
        </p:nvSpPr>
        <p:spPr bwMode="auto">
          <a:xfrm>
            <a:off x="971063" y="575068"/>
            <a:ext cx="6857968"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Calibri" pitchFamily="34" charset="0"/>
                <a:ea typeface="ＭＳ Ｐゴシック" charset="-128"/>
              </a:defRPr>
            </a:lvl1pPr>
            <a:lvl2pPr marL="742950" indent="-285750" eaLnBrk="0" hangingPunct="0">
              <a:defRPr kumimoji="1">
                <a:solidFill>
                  <a:schemeClr val="tx1"/>
                </a:solidFill>
                <a:latin typeface="Calibri" pitchFamily="34" charset="0"/>
                <a:ea typeface="ＭＳ Ｐゴシック" charset="-128"/>
              </a:defRPr>
            </a:lvl2pPr>
            <a:lvl3pPr marL="1143000" indent="-228600" eaLnBrk="0" hangingPunct="0">
              <a:defRPr kumimoji="1">
                <a:solidFill>
                  <a:schemeClr val="tx1"/>
                </a:solidFill>
                <a:latin typeface="Calibri" pitchFamily="34" charset="0"/>
                <a:ea typeface="ＭＳ Ｐゴシック" charset="-128"/>
              </a:defRPr>
            </a:lvl3pPr>
            <a:lvl4pPr marL="1600200" indent="-228600" eaLnBrk="0" hangingPunct="0">
              <a:defRPr kumimoji="1">
                <a:solidFill>
                  <a:schemeClr val="tx1"/>
                </a:solidFill>
                <a:latin typeface="Calibri" pitchFamily="34" charset="0"/>
                <a:ea typeface="ＭＳ Ｐゴシック" charset="-128"/>
              </a:defRPr>
            </a:lvl4pPr>
            <a:lvl5pPr marL="2057400" indent="-228600" eaLnBrk="0" hangingPunct="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en-US" altLang="ja-JP" sz="2800" dirty="0" smtClean="0">
                <a:latin typeface="Times New Roman" pitchFamily="18" charset="0"/>
                <a:cs typeface="Times New Roman" pitchFamily="18" charset="0"/>
              </a:rPr>
              <a:t>monolithic silicon pixel detector based on</a:t>
            </a:r>
            <a:r>
              <a:rPr lang="en-US" altLang="ja-JP" sz="2800" dirty="0">
                <a:latin typeface="Times New Roman" pitchFamily="18" charset="0"/>
                <a:cs typeface="Times New Roman" pitchFamily="18" charset="0"/>
              </a:rPr>
              <a:t> </a:t>
            </a:r>
            <a:r>
              <a:rPr lang="en-US" altLang="ja-JP" sz="2800" dirty="0" smtClean="0">
                <a:latin typeface="Times New Roman" pitchFamily="18" charset="0"/>
                <a:cs typeface="Times New Roman" pitchFamily="18" charset="0"/>
              </a:rPr>
              <a:t>SOI</a:t>
            </a:r>
          </a:p>
          <a:p>
            <a:pPr eaLnBrk="1" hangingPunct="1"/>
            <a:r>
              <a:rPr lang="en-US" altLang="ja-JP" sz="2800" dirty="0" smtClean="0">
                <a:latin typeface="Times New Roman" pitchFamily="18" charset="0"/>
                <a:cs typeface="Times New Roman" pitchFamily="18" charset="0"/>
              </a:rPr>
              <a:t>(Silicon </a:t>
            </a:r>
            <a:r>
              <a:rPr lang="en-US" altLang="ja-JP" sz="2800" dirty="0">
                <a:latin typeface="Times New Roman" pitchFamily="18" charset="0"/>
                <a:cs typeface="Times New Roman" pitchFamily="18" charset="0"/>
              </a:rPr>
              <a:t>On Insulator)</a:t>
            </a:r>
            <a:r>
              <a:rPr lang="en-US" altLang="ja-JP" sz="2800" dirty="0" smtClean="0">
                <a:latin typeface="Times New Roman" pitchFamily="18" charset="0"/>
                <a:cs typeface="Times New Roman" pitchFamily="18" charset="0"/>
              </a:rPr>
              <a:t>  technology.</a:t>
            </a:r>
          </a:p>
        </p:txBody>
      </p:sp>
      <p:sp>
        <p:nvSpPr>
          <p:cNvPr id="11" name="テキスト ボックス 10"/>
          <p:cNvSpPr txBox="1"/>
          <p:nvPr/>
        </p:nvSpPr>
        <p:spPr>
          <a:xfrm>
            <a:off x="251447" y="5288340"/>
            <a:ext cx="6212791" cy="1569660"/>
          </a:xfrm>
          <a:prstGeom prst="rect">
            <a:avLst/>
          </a:prstGeom>
          <a:noFill/>
        </p:spPr>
        <p:txBody>
          <a:bodyPr wrap="none" rtlCol="0">
            <a:spAutoFit/>
          </a:bodyPr>
          <a:lstStyle/>
          <a:p>
            <a:r>
              <a:rPr lang="en-US" altLang="ja-JP" sz="2400" b="1" dirty="0" smtClean="0">
                <a:latin typeface="+mj-lt"/>
                <a:cs typeface="Times New Roman" pitchFamily="18" charset="0"/>
              </a:rPr>
              <a:t>Energy spectrum &amp;</a:t>
            </a:r>
          </a:p>
          <a:p>
            <a:r>
              <a:rPr lang="en-US" altLang="ja-JP" sz="2400" b="1" dirty="0" smtClean="0">
                <a:latin typeface="+mj-lt"/>
                <a:cs typeface="Times New Roman" pitchFamily="18" charset="0"/>
              </a:rPr>
              <a:t>High-resolution X-ray image</a:t>
            </a:r>
          </a:p>
          <a:p>
            <a:r>
              <a:rPr lang="en-US" altLang="ja-JP" sz="2400" b="1" dirty="0" smtClean="0">
                <a:latin typeface="+mj-lt"/>
                <a:cs typeface="Times New Roman" pitchFamily="18" charset="0"/>
              </a:rPr>
              <a:t>can be measured i</a:t>
            </a:r>
            <a:r>
              <a:rPr kumimoji="1" lang="en-US" altLang="ja-JP" sz="2400" b="1" dirty="0" smtClean="0">
                <a:latin typeface="+mj-lt"/>
                <a:cs typeface="Times New Roman" pitchFamily="18" charset="0"/>
              </a:rPr>
              <a:t>n one detector!</a:t>
            </a:r>
          </a:p>
          <a:p>
            <a:r>
              <a:rPr lang="en-US" altLang="ja-JP" sz="2400" b="1" dirty="0" smtClean="0">
                <a:latin typeface="+mj-lt"/>
                <a:cs typeface="Times New Roman" pitchFamily="18" charset="0"/>
              </a:rPr>
              <a:t>Almost inactive with g-ray more than 100 keV</a:t>
            </a:r>
            <a:endParaRPr kumimoji="1" lang="ja-JP" altLang="en-US" sz="2400" b="1" dirty="0">
              <a:latin typeface="+mj-lt"/>
              <a:cs typeface="Times New Roman" pitchFamily="18" charset="0"/>
            </a:endParaRPr>
          </a:p>
        </p:txBody>
      </p:sp>
    </p:spTree>
    <p:extLst>
      <p:ext uri="{BB962C8B-B14F-4D97-AF65-F5344CB8AC3E}">
        <p14:creationId xmlns:p14="http://schemas.microsoft.com/office/powerpoint/2010/main" val="145760681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テキスト ボックス 1"/>
          <p:cNvSpPr txBox="1">
            <a:spLocks noChangeArrowheads="1"/>
          </p:cNvSpPr>
          <p:nvPr/>
        </p:nvSpPr>
        <p:spPr bwMode="auto">
          <a:xfrm>
            <a:off x="323850" y="338138"/>
            <a:ext cx="466922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r>
              <a:rPr lang="en-US" altLang="ja-JP" sz="3600" b="1" dirty="0"/>
              <a:t>4</a:t>
            </a:r>
            <a:r>
              <a:rPr lang="en-US" altLang="ja-JP" sz="3600" b="1" dirty="0" smtClean="0"/>
              <a:t>. </a:t>
            </a:r>
            <a:r>
              <a:rPr lang="en-US" altLang="ja-JP" sz="3600" b="1" dirty="0"/>
              <a:t>Mirror development</a:t>
            </a:r>
          </a:p>
        </p:txBody>
      </p:sp>
      <p:sp>
        <p:nvSpPr>
          <p:cNvPr id="49155" name="テキスト ボックス 2"/>
          <p:cNvSpPr txBox="1">
            <a:spLocks noChangeArrowheads="1"/>
          </p:cNvSpPr>
          <p:nvPr/>
        </p:nvSpPr>
        <p:spPr bwMode="auto">
          <a:xfrm>
            <a:off x="303213" y="1268413"/>
            <a:ext cx="8758237"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r>
              <a:rPr lang="en-US" altLang="ja-JP" sz="2400" dirty="0"/>
              <a:t>We made the contract to manufacture </a:t>
            </a:r>
            <a:r>
              <a:rPr lang="en-US" altLang="ja-JP" sz="2400" b="1" dirty="0">
                <a:solidFill>
                  <a:srgbClr val="FF0000"/>
                </a:solidFill>
              </a:rPr>
              <a:t>99.999% reflective mirrors</a:t>
            </a:r>
          </a:p>
          <a:p>
            <a:pPr eaLnBrk="1" hangingPunct="1"/>
            <a:r>
              <a:rPr lang="en-US" altLang="ja-JP" sz="2400" dirty="0"/>
              <a:t>with LMA in Lion France. I requested the </a:t>
            </a:r>
            <a:r>
              <a:rPr lang="en-US" altLang="ja-JP" sz="2400" dirty="0" err="1"/>
              <a:t>transmissivity</a:t>
            </a:r>
            <a:r>
              <a:rPr lang="en-US" altLang="ja-JP" sz="2400" dirty="0"/>
              <a:t> more </a:t>
            </a:r>
            <a:r>
              <a:rPr lang="en-US" altLang="ja-JP" sz="2400" dirty="0" smtClean="0"/>
              <a:t>2ppm</a:t>
            </a:r>
            <a:r>
              <a:rPr lang="en-US" altLang="ja-JP" sz="2400" dirty="0"/>
              <a:t>.</a:t>
            </a:r>
          </a:p>
          <a:p>
            <a:pPr eaLnBrk="1" hangingPunct="1"/>
            <a:r>
              <a:rPr lang="en-US" altLang="ja-JP" sz="2400" dirty="0"/>
              <a:t>It means the scattering and absorptive loss are less than </a:t>
            </a:r>
            <a:r>
              <a:rPr lang="en-US" altLang="ja-JP" sz="2400" dirty="0" smtClean="0"/>
              <a:t>6ppm</a:t>
            </a:r>
            <a:r>
              <a:rPr lang="en-US" altLang="ja-JP" sz="2400" dirty="0"/>
              <a:t>.</a:t>
            </a:r>
          </a:p>
          <a:p>
            <a:pPr eaLnBrk="1" hangingPunct="1"/>
            <a:endParaRPr lang="en-US" altLang="ja-JP" sz="2400" dirty="0"/>
          </a:p>
          <a:p>
            <a:pPr eaLnBrk="1" hangingPunct="1"/>
            <a:r>
              <a:rPr lang="en-US" altLang="ja-JP" sz="2400" dirty="0"/>
              <a:t>We bought many mirror substrates from American companies, 1 inch,</a:t>
            </a:r>
          </a:p>
          <a:p>
            <a:pPr eaLnBrk="1" hangingPunct="1"/>
            <a:r>
              <a:rPr lang="en-US" altLang="ja-JP" sz="2400" dirty="0"/>
              <a:t>2 inch and special sized mirror with sub-A micro-roughness.</a:t>
            </a:r>
          </a:p>
          <a:p>
            <a:pPr eaLnBrk="1" hangingPunct="1"/>
            <a:endParaRPr lang="en-US" altLang="ja-JP" sz="2400" dirty="0"/>
          </a:p>
          <a:p>
            <a:pPr eaLnBrk="1" hangingPunct="1"/>
            <a:r>
              <a:rPr lang="en-US" altLang="ja-JP" sz="2400" dirty="0"/>
              <a:t>In </a:t>
            </a:r>
            <a:r>
              <a:rPr lang="en-US" altLang="ja-JP" sz="2400" dirty="0" smtClean="0"/>
              <a:t>this Feb., </a:t>
            </a:r>
            <a:r>
              <a:rPr lang="en-US" altLang="ja-JP" sz="2400" dirty="0"/>
              <a:t>we will make the coating at LMA. Before this,</a:t>
            </a:r>
          </a:p>
          <a:p>
            <a:pPr eaLnBrk="1" hangingPunct="1"/>
            <a:r>
              <a:rPr lang="en-US" altLang="ja-JP" sz="2400" dirty="0"/>
              <a:t>we can use ordered mirrors to Japanese company ,which has about</a:t>
            </a:r>
          </a:p>
          <a:p>
            <a:pPr eaLnBrk="1" hangingPunct="1"/>
            <a:r>
              <a:rPr lang="en-US" altLang="ja-JP" sz="2400" dirty="0"/>
              <a:t>(99.99+0.005) % with the </a:t>
            </a:r>
            <a:r>
              <a:rPr lang="en-US" altLang="ja-JP" sz="2400" dirty="0" err="1"/>
              <a:t>transmissivity</a:t>
            </a:r>
            <a:r>
              <a:rPr lang="en-US" altLang="ja-JP" sz="2400" dirty="0"/>
              <a:t> more than 8ppm.</a:t>
            </a:r>
          </a:p>
          <a:p>
            <a:pPr eaLnBrk="1" hangingPunct="1"/>
            <a:endParaRPr lang="en-US" altLang="ja-JP" sz="2400" dirty="0"/>
          </a:p>
          <a:p>
            <a:pPr eaLnBrk="1" hangingPunct="1"/>
            <a:r>
              <a:rPr lang="en-US" altLang="ja-JP" sz="2400" dirty="0"/>
              <a:t>LIGO developed big mirror with loss under 1ppm many years ago.</a:t>
            </a:r>
          </a:p>
          <a:p>
            <a:pPr eaLnBrk="1" hangingPunct="1"/>
            <a:endParaRPr lang="en-US" altLang="ja-JP" sz="2400" dirty="0"/>
          </a:p>
          <a:p>
            <a:pPr eaLnBrk="1" hangingPunct="1"/>
            <a:r>
              <a:rPr lang="en-US" altLang="ja-JP" sz="2400" dirty="0"/>
              <a:t>We have a plan the development of thin thickness of concave mirror</a:t>
            </a:r>
          </a:p>
          <a:p>
            <a:pPr eaLnBrk="1" hangingPunct="1"/>
            <a:r>
              <a:rPr lang="en-US" altLang="ja-JP" sz="2400" dirty="0"/>
              <a:t>will start to realize X-ray high transmission.  </a:t>
            </a:r>
            <a:endParaRPr lang="ja-JP" altLang="en-US" sz="2400" dirty="0"/>
          </a:p>
        </p:txBody>
      </p:sp>
    </p:spTree>
    <p:extLst>
      <p:ext uri="{BB962C8B-B14F-4D97-AF65-F5344CB8AC3E}">
        <p14:creationId xmlns:p14="http://schemas.microsoft.com/office/powerpoint/2010/main" val="321407153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4"/>
          <p:cNvSpPr>
            <a:spLocks noChangeArrowheads="1"/>
          </p:cNvSpPr>
          <p:nvPr/>
        </p:nvSpPr>
        <p:spPr bwMode="auto">
          <a:xfrm>
            <a:off x="0" y="12998"/>
            <a:ext cx="9144000" cy="3888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fontAlgn="base" hangingPunct="0">
              <a:spcBef>
                <a:spcPct val="0"/>
              </a:spcBef>
              <a:spcAft>
                <a:spcPct val="0"/>
              </a:spcAft>
            </a:pPr>
            <a:r>
              <a:rPr lang="en-US" altLang="ja-JP" sz="2400" b="1" dirty="0" smtClean="0">
                <a:solidFill>
                  <a:srgbClr val="2E2E48"/>
                </a:solidFill>
              </a:rPr>
              <a:t>We destroyed the mirror coating two times. First occurred when the waist size was ~100</a:t>
            </a:r>
            <a:r>
              <a:rPr lang="en-US" altLang="ja-JP" sz="2400" b="1" dirty="0" smtClean="0">
                <a:solidFill>
                  <a:srgbClr val="2E2E48"/>
                </a:solidFill>
                <a:latin typeface="Symbol" pitchFamily="18" charset="2"/>
              </a:rPr>
              <a:t>m</a:t>
            </a:r>
            <a:r>
              <a:rPr lang="en-US" altLang="ja-JP" sz="2400" b="1" dirty="0" smtClean="0">
                <a:solidFill>
                  <a:srgbClr val="2E2E48"/>
                </a:solidFill>
              </a:rPr>
              <a:t>m with burst amplification and 42cm two mirror cavity. Second occurred when the waist size was 30</a:t>
            </a:r>
            <a:r>
              <a:rPr lang="en-US" altLang="ja-JP" sz="2400" b="1" dirty="0" smtClean="0">
                <a:solidFill>
                  <a:srgbClr val="2E2E48"/>
                </a:solidFill>
                <a:latin typeface="Symbol" pitchFamily="18" charset="2"/>
              </a:rPr>
              <a:t>m</a:t>
            </a:r>
            <a:r>
              <a:rPr lang="en-US" altLang="ja-JP" sz="2400" b="1" dirty="0" smtClean="0">
                <a:solidFill>
                  <a:srgbClr val="2E2E48"/>
                </a:solidFill>
              </a:rPr>
              <a:t>m with the burst amplification and the 42cm two mirror cavity.</a:t>
            </a:r>
            <a:r>
              <a:rPr lang="ja-JP" altLang="en-US" sz="2400" b="1" dirty="0">
                <a:solidFill>
                  <a:srgbClr val="2E2E48"/>
                </a:solidFill>
              </a:rPr>
              <a:t> </a:t>
            </a:r>
            <a:r>
              <a:rPr lang="en-US" altLang="ja-JP" sz="2400" b="1" dirty="0" smtClean="0">
                <a:solidFill>
                  <a:srgbClr val="2E2E48"/>
                </a:solidFill>
              </a:rPr>
              <a:t>Now we are using 4 mirror cavity with smaller waist size at IP. From our experience, we have to reduce the waist size to increase the laser size on the mirror and need precise power control for the burst amplification. I guess about storage laser pulse energy from 2mJ to 4mJ destroyed the mirror coating with the waist size of 30</a:t>
            </a:r>
            <a:r>
              <a:rPr lang="en-US" altLang="ja-JP" sz="2400" b="1" dirty="0" smtClean="0">
                <a:solidFill>
                  <a:srgbClr val="2E2E48"/>
                </a:solidFill>
                <a:latin typeface="Symbol" pitchFamily="18" charset="2"/>
              </a:rPr>
              <a:t>m</a:t>
            </a:r>
            <a:r>
              <a:rPr lang="en-US" altLang="ja-JP" sz="2400" b="1" dirty="0" smtClean="0">
                <a:solidFill>
                  <a:srgbClr val="2E2E48"/>
                </a:solidFill>
              </a:rPr>
              <a:t>m. Also, we found the damaged position was not at the center.</a:t>
            </a:r>
            <a:endParaRPr lang="ja-JP" altLang="en-US" sz="2400" b="1" dirty="0" smtClean="0">
              <a:solidFill>
                <a:srgbClr val="2E2E48"/>
              </a:solidFill>
            </a:endParaRPr>
          </a:p>
        </p:txBody>
      </p:sp>
      <p:grpSp>
        <p:nvGrpSpPr>
          <p:cNvPr id="4" name="グループ化 3"/>
          <p:cNvGrpSpPr/>
          <p:nvPr/>
        </p:nvGrpSpPr>
        <p:grpSpPr>
          <a:xfrm>
            <a:off x="107504" y="4156274"/>
            <a:ext cx="4320480" cy="2096874"/>
            <a:chOff x="107504" y="4428470"/>
            <a:chExt cx="4320480" cy="2096874"/>
          </a:xfrm>
        </p:grpSpPr>
        <p:grpSp>
          <p:nvGrpSpPr>
            <p:cNvPr id="29701" name="グループ化 7"/>
            <p:cNvGrpSpPr>
              <a:grpSpLocks/>
            </p:cNvGrpSpPr>
            <p:nvPr/>
          </p:nvGrpSpPr>
          <p:grpSpPr bwMode="auto">
            <a:xfrm>
              <a:off x="899592" y="4437112"/>
              <a:ext cx="3528392" cy="2088232"/>
              <a:chOff x="0" y="2996952"/>
              <a:chExt cx="4442628" cy="2952328"/>
            </a:xfrm>
          </p:grpSpPr>
          <p:pic>
            <p:nvPicPr>
              <p:cNvPr id="29703" name="Picture 18" descr="DamageMirror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996952"/>
                <a:ext cx="4442628" cy="2952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43808" y="2996952"/>
                <a:ext cx="1571625" cy="201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1" name="テキスト ボックス 10"/>
            <p:cNvSpPr txBox="1"/>
            <p:nvPr/>
          </p:nvSpPr>
          <p:spPr>
            <a:xfrm>
              <a:off x="107504" y="4428470"/>
              <a:ext cx="652743" cy="369332"/>
            </a:xfrm>
            <a:prstGeom prst="rect">
              <a:avLst/>
            </a:prstGeom>
            <a:noFill/>
          </p:spPr>
          <p:txBody>
            <a:bodyPr wrap="none" rtlCol="0">
              <a:spAutoFit/>
            </a:bodyPr>
            <a:lstStyle/>
            <a:p>
              <a:r>
                <a:rPr lang="en-US" altLang="ja-JP" b="1" dirty="0" smtClean="0">
                  <a:solidFill>
                    <a:srgbClr val="2E2E48"/>
                  </a:solidFill>
                </a:rPr>
                <a:t>2008</a:t>
              </a:r>
              <a:endParaRPr lang="ja-JP" altLang="en-US" b="1" dirty="0">
                <a:solidFill>
                  <a:srgbClr val="2E2E48"/>
                </a:solidFill>
              </a:endParaRPr>
            </a:p>
          </p:txBody>
        </p:sp>
      </p:grpSp>
      <p:grpSp>
        <p:nvGrpSpPr>
          <p:cNvPr id="5" name="グループ化 4"/>
          <p:cNvGrpSpPr/>
          <p:nvPr/>
        </p:nvGrpSpPr>
        <p:grpSpPr>
          <a:xfrm>
            <a:off x="4932040" y="4164916"/>
            <a:ext cx="3924224" cy="2215108"/>
            <a:chOff x="4932040" y="4375140"/>
            <a:chExt cx="3924224" cy="2215108"/>
          </a:xfrm>
        </p:grpSpPr>
        <p:grpSp>
          <p:nvGrpSpPr>
            <p:cNvPr id="3" name="グループ化 2"/>
            <p:cNvGrpSpPr/>
            <p:nvPr/>
          </p:nvGrpSpPr>
          <p:grpSpPr>
            <a:xfrm>
              <a:off x="5687913" y="4430008"/>
              <a:ext cx="3168351" cy="2160240"/>
              <a:chOff x="5652120" y="3048400"/>
              <a:chExt cx="3168351" cy="2160240"/>
            </a:xfrm>
          </p:grpSpPr>
          <p:pic>
            <p:nvPicPr>
              <p:cNvPr id="29705" name="Picture 2" descr="C:\Documents and Settings\kazu\デスクトップ\20111217DamageObserve\102___12\IMG_0004.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52120" y="3048400"/>
                <a:ext cx="3168351" cy="2160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6" name="Picture 3" descr="C:\Documents and Settings\kazu\デスクトップ\20111217DamageObserve\damage6.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56246" y="3048400"/>
                <a:ext cx="1131533" cy="774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 name="テキスト ボックス 11"/>
            <p:cNvSpPr txBox="1"/>
            <p:nvPr/>
          </p:nvSpPr>
          <p:spPr>
            <a:xfrm>
              <a:off x="4932040" y="4375140"/>
              <a:ext cx="652743" cy="369332"/>
            </a:xfrm>
            <a:prstGeom prst="rect">
              <a:avLst/>
            </a:prstGeom>
            <a:noFill/>
          </p:spPr>
          <p:txBody>
            <a:bodyPr wrap="none" rtlCol="0">
              <a:spAutoFit/>
            </a:bodyPr>
            <a:lstStyle/>
            <a:p>
              <a:r>
                <a:rPr lang="en-US" altLang="ja-JP" b="1" dirty="0" smtClean="0">
                  <a:solidFill>
                    <a:srgbClr val="2E2E48"/>
                  </a:solidFill>
                </a:rPr>
                <a:t>2011</a:t>
              </a:r>
              <a:endParaRPr lang="ja-JP" altLang="en-US" b="1" dirty="0">
                <a:solidFill>
                  <a:srgbClr val="2E2E48"/>
                </a:solidFill>
              </a:endParaRPr>
            </a:p>
          </p:txBody>
        </p:sp>
      </p:grpSp>
      <p:sp>
        <p:nvSpPr>
          <p:cNvPr id="2" name="テキスト ボックス 1"/>
          <p:cNvSpPr txBox="1"/>
          <p:nvPr/>
        </p:nvSpPr>
        <p:spPr>
          <a:xfrm>
            <a:off x="0" y="6275915"/>
            <a:ext cx="9091015" cy="461665"/>
          </a:xfrm>
          <a:prstGeom prst="rect">
            <a:avLst/>
          </a:prstGeom>
          <a:noFill/>
        </p:spPr>
        <p:txBody>
          <a:bodyPr wrap="none" rtlCol="0">
            <a:spAutoFit/>
          </a:bodyPr>
          <a:lstStyle/>
          <a:p>
            <a:r>
              <a:rPr kumimoji="1" lang="en-US" altLang="ja-JP" sz="2400" b="1" dirty="0" smtClean="0"/>
              <a:t>From experimental results at LUCX X-ray generation based on ICS.</a:t>
            </a:r>
            <a:endParaRPr kumimoji="1" lang="ja-JP" altLang="en-US" sz="2400" b="1" dirty="0"/>
          </a:p>
        </p:txBody>
      </p:sp>
    </p:spTree>
    <p:extLst>
      <p:ext uri="{BB962C8B-B14F-4D97-AF65-F5344CB8AC3E}">
        <p14:creationId xmlns:p14="http://schemas.microsoft.com/office/powerpoint/2010/main" val="303518865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6318" y="188639"/>
            <a:ext cx="9230925" cy="3416320"/>
          </a:xfrm>
          <a:prstGeom prst="rect">
            <a:avLst/>
          </a:prstGeom>
          <a:noFill/>
        </p:spPr>
        <p:txBody>
          <a:bodyPr wrap="none" rtlCol="0">
            <a:spAutoFit/>
          </a:bodyPr>
          <a:lstStyle/>
          <a:p>
            <a:r>
              <a:rPr kumimoji="1" lang="en-US" altLang="ja-JP" dirty="0" smtClean="0"/>
              <a:t>Development for stronger mirror : I want to start  the collaboration with NAO (Gravitational </a:t>
            </a:r>
          </a:p>
          <a:p>
            <a:r>
              <a:rPr kumimoji="1" lang="en-US" altLang="ja-JP" dirty="0" smtClean="0"/>
              <a:t>Wave</a:t>
            </a:r>
            <a:r>
              <a:rPr lang="en-US" altLang="ja-JP" dirty="0"/>
              <a:t> </a:t>
            </a:r>
            <a:r>
              <a:rPr lang="en-US" altLang="ja-JP" dirty="0" smtClean="0"/>
              <a:t>Observatory group)</a:t>
            </a:r>
            <a:r>
              <a:rPr kumimoji="1" lang="en-US" altLang="ja-JP" dirty="0" smtClean="0"/>
              <a:t>, Tokyo University (</a:t>
            </a:r>
            <a:r>
              <a:rPr kumimoji="1" lang="en-US" altLang="ja-JP" dirty="0" err="1" smtClean="0"/>
              <a:t>Ohtsu</a:t>
            </a:r>
            <a:r>
              <a:rPr kumimoji="1" lang="en-US" altLang="ja-JP" dirty="0" smtClean="0"/>
              <a:t> Lab.), Japanese private Co., LMA and LAL </a:t>
            </a:r>
          </a:p>
          <a:p>
            <a:r>
              <a:rPr kumimoji="1" lang="en-US" altLang="ja-JP" dirty="0" smtClean="0"/>
              <a:t>hopefully. </a:t>
            </a:r>
          </a:p>
          <a:p>
            <a:endParaRPr lang="en-US" altLang="ja-JP" dirty="0"/>
          </a:p>
          <a:p>
            <a:pPr marL="342900" indent="-342900">
              <a:buAutoNum type="arabicPeriod"/>
            </a:pPr>
            <a:r>
              <a:rPr kumimoji="1" lang="en-US" altLang="ja-JP" dirty="0" smtClean="0"/>
              <a:t>Enlarge mirror size : we started the change from one inch to two inch mirror.</a:t>
            </a:r>
          </a:p>
          <a:p>
            <a:pPr marL="342900" indent="-342900">
              <a:buAutoNum type="arabicPeriod"/>
            </a:pPr>
            <a:r>
              <a:rPr lang="en-US" altLang="ja-JP" dirty="0" smtClean="0"/>
              <a:t>LMA is preparing mirrors with reflectivity of 99.999% and loss (absorption and scattering)</a:t>
            </a:r>
          </a:p>
          <a:p>
            <a:r>
              <a:rPr lang="en-US" altLang="ja-JP" dirty="0"/>
              <a:t>l</a:t>
            </a:r>
            <a:r>
              <a:rPr kumimoji="1" lang="en-US" altLang="ja-JP" dirty="0" smtClean="0"/>
              <a:t>ess than 6ppm.</a:t>
            </a:r>
          </a:p>
          <a:p>
            <a:pPr marL="342900" indent="-342900">
              <a:buAutoNum type="arabicPeriod" startAt="3"/>
            </a:pPr>
            <a:r>
              <a:rPr lang="en-US" altLang="ja-JP" dirty="0" smtClean="0"/>
              <a:t>We ordered many substrates with micro-roughness less than 1 A to approach low loss mirror.</a:t>
            </a:r>
          </a:p>
          <a:p>
            <a:pPr marL="342900" indent="-342900">
              <a:buAutoNum type="arabicPeriod" startAt="3"/>
            </a:pPr>
            <a:r>
              <a:rPr kumimoji="1" lang="en-US" altLang="ja-JP" dirty="0" smtClean="0"/>
              <a:t>We understood the necessity of good clean room to handle the high reflective mirrors</a:t>
            </a:r>
          </a:p>
          <a:p>
            <a:r>
              <a:rPr lang="en-US" altLang="ja-JP" dirty="0"/>
              <a:t>i</a:t>
            </a:r>
            <a:r>
              <a:rPr lang="en-US" altLang="ja-JP" dirty="0" smtClean="0"/>
              <a:t>n the case of the mirror which has high reflectivity more than 99.9%.</a:t>
            </a:r>
          </a:p>
          <a:p>
            <a:r>
              <a:rPr lang="en-US" altLang="ja-JP" dirty="0" smtClean="0"/>
              <a:t>5.   We have to develop how to make the stronger surface which has higher damage threshold. </a:t>
            </a:r>
          </a:p>
          <a:p>
            <a:endParaRPr kumimoji="1" lang="ja-JP" altLang="en-US" dirty="0"/>
          </a:p>
        </p:txBody>
      </p:sp>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46656" y="3890798"/>
            <a:ext cx="1839389" cy="16837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22453" y="3942118"/>
            <a:ext cx="2752725" cy="158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テキスト ボックス 6"/>
          <p:cNvSpPr txBox="1"/>
          <p:nvPr/>
        </p:nvSpPr>
        <p:spPr>
          <a:xfrm>
            <a:off x="3960941" y="4376248"/>
            <a:ext cx="1988045" cy="923330"/>
          </a:xfrm>
          <a:prstGeom prst="rect">
            <a:avLst/>
          </a:prstGeom>
          <a:noFill/>
        </p:spPr>
        <p:txBody>
          <a:bodyPr wrap="none" rtlCol="0">
            <a:spAutoFit/>
          </a:bodyPr>
          <a:lstStyle/>
          <a:p>
            <a:r>
              <a:rPr lang="en-US" altLang="ja-JP" dirty="0" smtClean="0"/>
              <a:t>P</a:t>
            </a:r>
            <a:r>
              <a:rPr kumimoji="1" lang="en-US" altLang="ja-JP" dirty="0" smtClean="0"/>
              <a:t>hoto-chemical </a:t>
            </a:r>
          </a:p>
          <a:p>
            <a:r>
              <a:rPr lang="en-US" altLang="ja-JP" dirty="0"/>
              <a:t>e</a:t>
            </a:r>
            <a:r>
              <a:rPr kumimoji="1" lang="en-US" altLang="ja-JP" dirty="0" smtClean="0"/>
              <a:t>tching</a:t>
            </a:r>
            <a:r>
              <a:rPr lang="en-US" altLang="ja-JP" dirty="0" smtClean="0"/>
              <a:t> occurred </a:t>
            </a:r>
          </a:p>
          <a:p>
            <a:r>
              <a:rPr lang="en-US" altLang="ja-JP" dirty="0" smtClean="0"/>
              <a:t>by dressed photon.</a:t>
            </a:r>
            <a:endParaRPr kumimoji="1" lang="en-US" altLang="ja-JP" dirty="0" smtClean="0"/>
          </a:p>
        </p:txBody>
      </p:sp>
      <p:sp>
        <p:nvSpPr>
          <p:cNvPr id="3" name="テキスト ボックス 2"/>
          <p:cNvSpPr txBox="1"/>
          <p:nvPr/>
        </p:nvSpPr>
        <p:spPr>
          <a:xfrm>
            <a:off x="140315" y="3717032"/>
            <a:ext cx="1902893" cy="2031325"/>
          </a:xfrm>
          <a:prstGeom prst="rect">
            <a:avLst/>
          </a:prstGeom>
          <a:noFill/>
        </p:spPr>
        <p:txBody>
          <a:bodyPr wrap="none" rtlCol="0">
            <a:spAutoFit/>
          </a:bodyPr>
          <a:lstStyle/>
          <a:p>
            <a:r>
              <a:rPr kumimoji="1" lang="en-US" altLang="ja-JP" dirty="0" smtClean="0"/>
              <a:t>Measurement of </a:t>
            </a:r>
          </a:p>
          <a:p>
            <a:r>
              <a:rPr lang="en-US" altLang="ja-JP" dirty="0"/>
              <a:t>s</a:t>
            </a:r>
            <a:r>
              <a:rPr lang="en-US" altLang="ja-JP" dirty="0" smtClean="0"/>
              <a:t>urface roughness</a:t>
            </a:r>
          </a:p>
          <a:p>
            <a:r>
              <a:rPr lang="en-US" altLang="ja-JP" dirty="0"/>
              <a:t>f</a:t>
            </a:r>
            <a:r>
              <a:rPr kumimoji="1" lang="en-US" altLang="ja-JP" dirty="0" smtClean="0"/>
              <a:t>or super-polish.</a:t>
            </a:r>
          </a:p>
          <a:p>
            <a:r>
              <a:rPr lang="en-US" altLang="ja-JP" dirty="0" smtClean="0"/>
              <a:t>Reduce the loss</a:t>
            </a:r>
          </a:p>
          <a:p>
            <a:r>
              <a:rPr lang="en-US" altLang="ja-JP" dirty="0" smtClean="0"/>
              <a:t>,w</a:t>
            </a:r>
            <a:r>
              <a:rPr kumimoji="1" lang="en-US" altLang="ja-JP" dirty="0" smtClean="0"/>
              <a:t>hich means low</a:t>
            </a:r>
          </a:p>
          <a:p>
            <a:r>
              <a:rPr lang="en-US" altLang="ja-JP" dirty="0"/>
              <a:t>a</a:t>
            </a:r>
            <a:r>
              <a:rPr lang="en-US" altLang="ja-JP" dirty="0" smtClean="0"/>
              <a:t>bsorption and</a:t>
            </a:r>
          </a:p>
          <a:p>
            <a:r>
              <a:rPr kumimoji="1" lang="en-US" altLang="ja-JP" dirty="0" smtClean="0"/>
              <a:t>scattering.</a:t>
            </a:r>
            <a:endParaRPr kumimoji="1" lang="ja-JP" altLang="en-US" dirty="0"/>
          </a:p>
        </p:txBody>
      </p:sp>
      <p:sp>
        <p:nvSpPr>
          <p:cNvPr id="5" name="テキスト ボックス 4"/>
          <p:cNvSpPr txBox="1"/>
          <p:nvPr/>
        </p:nvSpPr>
        <p:spPr>
          <a:xfrm>
            <a:off x="164882" y="5877272"/>
            <a:ext cx="8994770" cy="923330"/>
          </a:xfrm>
          <a:prstGeom prst="rect">
            <a:avLst/>
          </a:prstGeom>
          <a:noFill/>
        </p:spPr>
        <p:txBody>
          <a:bodyPr wrap="none" rtlCol="0">
            <a:spAutoFit/>
          </a:bodyPr>
          <a:lstStyle/>
          <a:p>
            <a:r>
              <a:rPr kumimoji="1" lang="en-US" altLang="ja-JP" dirty="0" smtClean="0"/>
              <a:t>We learnt a lot of things which humidity in Japan is high and makes OH contamination to </a:t>
            </a:r>
          </a:p>
          <a:p>
            <a:r>
              <a:rPr lang="en-US" altLang="ja-JP" dirty="0"/>
              <a:t>i</a:t>
            </a:r>
            <a:r>
              <a:rPr kumimoji="1" lang="en-US" altLang="ja-JP" dirty="0" smtClean="0"/>
              <a:t>ncrease the mirror absorption. 50% humidity is suitable to handle the mirrors, especially high </a:t>
            </a:r>
          </a:p>
          <a:p>
            <a:r>
              <a:rPr lang="en-US" altLang="ja-JP" dirty="0"/>
              <a:t>q</a:t>
            </a:r>
            <a:r>
              <a:rPr lang="en-US" altLang="ja-JP" dirty="0" smtClean="0"/>
              <a:t>uality mirrors. We confirmed this problem. </a:t>
            </a:r>
            <a:r>
              <a:rPr lang="en-US" altLang="ja-JP" smtClean="0"/>
              <a:t>Hear next talk.</a:t>
            </a:r>
            <a:endParaRPr kumimoji="1" lang="en-US" altLang="ja-JP" dirty="0" smtClean="0"/>
          </a:p>
        </p:txBody>
      </p:sp>
    </p:spTree>
    <p:extLst>
      <p:ext uri="{BB962C8B-B14F-4D97-AF65-F5344CB8AC3E}">
        <p14:creationId xmlns:p14="http://schemas.microsoft.com/office/powerpoint/2010/main" val="427814399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スライド番号プレースホルダー 1"/>
          <p:cNvSpPr>
            <a:spLocks noGrp="1"/>
          </p:cNvSpPr>
          <p:nvPr>
            <p:ph type="sldNum" sz="quarter" idx="12"/>
          </p:nvPr>
        </p:nvSpPr>
        <p:spPr>
          <a:xfrm>
            <a:off x="6781800" y="6500813"/>
            <a:ext cx="1905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fld id="{5663F53A-0315-463D-BB01-108801B7BE3A}" type="slidenum">
              <a:rPr kumimoji="0" lang="en-US" altLang="ja-JP" smtClean="0"/>
              <a:pPr eaLnBrk="1" hangingPunct="1"/>
              <a:t>57</a:t>
            </a:fld>
            <a:endParaRPr kumimoji="0" lang="en-US" altLang="ja-JP" smtClean="0"/>
          </a:p>
        </p:txBody>
      </p:sp>
      <p:sp>
        <p:nvSpPr>
          <p:cNvPr id="104" name="タイトル 1"/>
          <p:cNvSpPr txBox="1">
            <a:spLocks/>
          </p:cNvSpPr>
          <p:nvPr/>
        </p:nvSpPr>
        <p:spPr>
          <a:xfrm>
            <a:off x="0" y="647381"/>
            <a:ext cx="6392945" cy="987896"/>
          </a:xfrm>
          <a:prstGeom prst="rect">
            <a:avLst/>
          </a:prstGeom>
        </p:spPr>
        <p:txBody>
          <a:bodyPr/>
          <a:lstStyle/>
          <a:p>
            <a:pPr algn="ctr" fontAlgn="auto">
              <a:spcBef>
                <a:spcPts val="0"/>
              </a:spcBef>
              <a:spcAft>
                <a:spcPts val="0"/>
              </a:spcAft>
              <a:defRPr/>
            </a:pPr>
            <a:r>
              <a:rPr kumimoji="0" lang="en-US" altLang="ja-JP" sz="2400" kern="0" dirty="0">
                <a:solidFill>
                  <a:sysClr val="windowText" lastClr="000000"/>
                </a:solidFill>
                <a:latin typeface="Tahoma"/>
                <a:ea typeface="ＭＳ Ｐゴシック"/>
                <a:cs typeface="+mj-cs"/>
              </a:rPr>
              <a:t>High brightness X-ray generation at </a:t>
            </a:r>
            <a:r>
              <a:rPr kumimoji="0" lang="en-US" altLang="ja-JP" sz="2400" kern="0" dirty="0" smtClean="0">
                <a:solidFill>
                  <a:sysClr val="windowText" lastClr="000000"/>
                </a:solidFill>
                <a:latin typeface="Tahoma"/>
                <a:ea typeface="ＭＳ Ｐゴシック"/>
                <a:cs typeface="+mj-cs"/>
              </a:rPr>
              <a:t>c-ERL</a:t>
            </a:r>
            <a:endParaRPr kumimoji="0" lang="en-US" altLang="ja-JP" sz="2400" kern="0" dirty="0">
              <a:solidFill>
                <a:sysClr val="windowText" lastClr="000000"/>
              </a:solidFill>
              <a:latin typeface="Tahoma"/>
              <a:ea typeface="ＭＳ Ｐゴシック"/>
              <a:cs typeface="+mj-cs"/>
            </a:endParaRPr>
          </a:p>
          <a:p>
            <a:pPr algn="ctr" fontAlgn="auto">
              <a:spcBef>
                <a:spcPts val="0"/>
              </a:spcBef>
              <a:spcAft>
                <a:spcPts val="0"/>
              </a:spcAft>
              <a:defRPr/>
            </a:pPr>
            <a:r>
              <a:rPr kumimoji="0" lang="en-US" altLang="ja-JP" sz="2400" kern="0" dirty="0">
                <a:solidFill>
                  <a:sysClr val="windowText" lastClr="000000"/>
                </a:solidFill>
                <a:latin typeface="Tahoma"/>
                <a:ea typeface="ＭＳ Ｐゴシック"/>
                <a:cs typeface="+mj-cs"/>
              </a:rPr>
              <a:t>a</a:t>
            </a:r>
            <a:r>
              <a:rPr kumimoji="0" lang="en-US" altLang="ja-JP" sz="2400" kern="0" dirty="0" smtClean="0">
                <a:solidFill>
                  <a:sysClr val="windowText" lastClr="000000"/>
                </a:solidFill>
                <a:latin typeface="Tahoma"/>
                <a:ea typeface="ＭＳ Ｐゴシック"/>
                <a:cs typeface="+mj-cs"/>
              </a:rPr>
              <a:t>s </a:t>
            </a:r>
            <a:r>
              <a:rPr kumimoji="0" lang="en-US" altLang="ja-JP" sz="2400" kern="0" dirty="0">
                <a:solidFill>
                  <a:sysClr val="windowText" lastClr="000000"/>
                </a:solidFill>
                <a:latin typeface="Tahoma"/>
                <a:ea typeface="ＭＳ Ｐゴシック"/>
                <a:cs typeface="+mj-cs"/>
              </a:rPr>
              <a:t>a demonstration through beam experiment </a:t>
            </a:r>
            <a:endParaRPr kumimoji="0" lang="ja-JP" altLang="en-US" sz="2400" kern="0" dirty="0">
              <a:solidFill>
                <a:sysClr val="windowText" lastClr="000000"/>
              </a:solidFill>
              <a:latin typeface="Tahoma"/>
              <a:ea typeface="ＭＳ Ｐゴシック"/>
              <a:cs typeface="+mj-cs"/>
            </a:endParaRPr>
          </a:p>
        </p:txBody>
      </p:sp>
      <p:grpSp>
        <p:nvGrpSpPr>
          <p:cNvPr id="53252" name="グループ化 100"/>
          <p:cNvGrpSpPr>
            <a:grpSpLocks/>
          </p:cNvGrpSpPr>
          <p:nvPr/>
        </p:nvGrpSpPr>
        <p:grpSpPr bwMode="auto">
          <a:xfrm>
            <a:off x="66685" y="2354988"/>
            <a:ext cx="6647910" cy="3156591"/>
            <a:chOff x="950612" y="1357279"/>
            <a:chExt cx="7469488" cy="3619534"/>
          </a:xfrm>
        </p:grpSpPr>
        <p:sp>
          <p:nvSpPr>
            <p:cNvPr id="106" name="AutoShape 7"/>
            <p:cNvSpPr>
              <a:spLocks noChangeAspect="1" noChangeArrowheads="1" noTextEdit="1"/>
            </p:cNvSpPr>
            <p:nvPr/>
          </p:nvSpPr>
          <p:spPr bwMode="auto">
            <a:xfrm>
              <a:off x="950612" y="1389029"/>
              <a:ext cx="7469488" cy="3587784"/>
            </a:xfrm>
            <a:prstGeom prst="rect">
              <a:avLst/>
            </a:prstGeom>
            <a:noFill/>
            <a:ln>
              <a:noFill/>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07" name="Line 9"/>
            <p:cNvSpPr>
              <a:spLocks noChangeShapeType="1"/>
            </p:cNvSpPr>
            <p:nvPr/>
          </p:nvSpPr>
          <p:spPr bwMode="auto">
            <a:xfrm>
              <a:off x="2431592" y="2160562"/>
              <a:ext cx="4999650" cy="0"/>
            </a:xfrm>
            <a:prstGeom prst="line">
              <a:avLst/>
            </a:prstGeom>
            <a:noFill/>
            <a:ln w="0">
              <a:solidFill>
                <a:srgbClr val="000000"/>
              </a:solidFill>
              <a:round/>
              <a:headEnd/>
              <a:tailEnd/>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08" name="Line 10"/>
            <p:cNvSpPr>
              <a:spLocks noChangeShapeType="1"/>
            </p:cNvSpPr>
            <p:nvPr/>
          </p:nvSpPr>
          <p:spPr bwMode="auto">
            <a:xfrm>
              <a:off x="2431592" y="4008429"/>
              <a:ext cx="4999650" cy="0"/>
            </a:xfrm>
            <a:prstGeom prst="line">
              <a:avLst/>
            </a:prstGeom>
            <a:noFill/>
            <a:ln w="0">
              <a:solidFill>
                <a:srgbClr val="000000"/>
              </a:solidFill>
              <a:round/>
              <a:headEnd/>
              <a:tailEnd/>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09" name="Freeform 11"/>
            <p:cNvSpPr>
              <a:spLocks/>
            </p:cNvSpPr>
            <p:nvPr/>
          </p:nvSpPr>
          <p:spPr bwMode="auto">
            <a:xfrm>
              <a:off x="7418939" y="3405173"/>
              <a:ext cx="616691" cy="615956"/>
            </a:xfrm>
            <a:custGeom>
              <a:avLst/>
              <a:gdLst>
                <a:gd name="T0" fmla="*/ 0 w 1940"/>
                <a:gd name="T1" fmla="*/ 0 h 1939"/>
                <a:gd name="T2" fmla="*/ 0 w 1940"/>
                <a:gd name="T3" fmla="*/ 0 h 1939"/>
                <a:gd name="T4" fmla="*/ 0 w 1940"/>
                <a:gd name="T5" fmla="*/ 0 h 1939"/>
                <a:gd name="T6" fmla="*/ 0 w 1940"/>
                <a:gd name="T7" fmla="*/ 0 h 1939"/>
                <a:gd name="T8" fmla="*/ 0 w 1940"/>
                <a:gd name="T9" fmla="*/ 0 h 1939"/>
                <a:gd name="T10" fmla="*/ 0 60000 65536"/>
                <a:gd name="T11" fmla="*/ 0 60000 65536"/>
                <a:gd name="T12" fmla="*/ 0 60000 65536"/>
                <a:gd name="T13" fmla="*/ 0 60000 65536"/>
                <a:gd name="T14" fmla="*/ 0 60000 65536"/>
                <a:gd name="T15" fmla="*/ 0 w 1940"/>
                <a:gd name="T16" fmla="*/ 0 h 1939"/>
                <a:gd name="T17" fmla="*/ 1940 w 1940"/>
                <a:gd name="T18" fmla="*/ 1939 h 1939"/>
              </a:gdLst>
              <a:ahLst/>
              <a:cxnLst>
                <a:cxn ang="T10">
                  <a:pos x="T0" y="T1"/>
                </a:cxn>
                <a:cxn ang="T11">
                  <a:pos x="T2" y="T3"/>
                </a:cxn>
                <a:cxn ang="T12">
                  <a:pos x="T4" y="T5"/>
                </a:cxn>
                <a:cxn ang="T13">
                  <a:pos x="T6" y="T7"/>
                </a:cxn>
                <a:cxn ang="T14">
                  <a:pos x="T8" y="T9"/>
                </a:cxn>
              </a:cxnLst>
              <a:rect l="T15" t="T16" r="T17" b="T18"/>
              <a:pathLst>
                <a:path w="1940" h="1939">
                  <a:moveTo>
                    <a:pt x="0" y="1858"/>
                  </a:moveTo>
                  <a:lnTo>
                    <a:pt x="1859" y="0"/>
                  </a:lnTo>
                  <a:lnTo>
                    <a:pt x="1940" y="81"/>
                  </a:lnTo>
                  <a:lnTo>
                    <a:pt x="82" y="1939"/>
                  </a:lnTo>
                  <a:lnTo>
                    <a:pt x="0" y="1858"/>
                  </a:lnTo>
                  <a:close/>
                </a:path>
              </a:pathLst>
            </a:custGeom>
            <a:solidFill>
              <a:srgbClr val="000000"/>
            </a:solidFill>
            <a:ln>
              <a:noFill/>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10" name="Freeform 12"/>
            <p:cNvSpPr>
              <a:spLocks/>
            </p:cNvSpPr>
            <p:nvPr/>
          </p:nvSpPr>
          <p:spPr bwMode="auto">
            <a:xfrm>
              <a:off x="7146735" y="3746489"/>
              <a:ext cx="542871" cy="447679"/>
            </a:xfrm>
            <a:custGeom>
              <a:avLst/>
              <a:gdLst>
                <a:gd name="T0" fmla="*/ 0 w 1707"/>
                <a:gd name="T1" fmla="*/ 0 h 1411"/>
                <a:gd name="T2" fmla="*/ 0 w 1707"/>
                <a:gd name="T3" fmla="*/ 0 h 1411"/>
                <a:gd name="T4" fmla="*/ 0 w 1707"/>
                <a:gd name="T5" fmla="*/ 0 h 1411"/>
                <a:gd name="T6" fmla="*/ 0 w 1707"/>
                <a:gd name="T7" fmla="*/ 0 h 1411"/>
                <a:gd name="T8" fmla="*/ 0 w 1707"/>
                <a:gd name="T9" fmla="*/ 0 h 1411"/>
                <a:gd name="T10" fmla="*/ 0 w 1707"/>
                <a:gd name="T11" fmla="*/ 0 h 1411"/>
                <a:gd name="T12" fmla="*/ 0 w 1707"/>
                <a:gd name="T13" fmla="*/ 0 h 1411"/>
                <a:gd name="T14" fmla="*/ 0 w 1707"/>
                <a:gd name="T15" fmla="*/ 0 h 1411"/>
                <a:gd name="T16" fmla="*/ 0 w 1707"/>
                <a:gd name="T17" fmla="*/ 0 h 1411"/>
                <a:gd name="T18" fmla="*/ 0 w 1707"/>
                <a:gd name="T19" fmla="*/ 0 h 1411"/>
                <a:gd name="T20" fmla="*/ 0 w 1707"/>
                <a:gd name="T21" fmla="*/ 0 h 1411"/>
                <a:gd name="T22" fmla="*/ 0 w 1707"/>
                <a:gd name="T23" fmla="*/ 0 h 1411"/>
                <a:gd name="T24" fmla="*/ 0 w 1707"/>
                <a:gd name="T25" fmla="*/ 0 h 1411"/>
                <a:gd name="T26" fmla="*/ 0 w 1707"/>
                <a:gd name="T27" fmla="*/ 0 h 1411"/>
                <a:gd name="T28" fmla="*/ 0 w 1707"/>
                <a:gd name="T29" fmla="*/ 0 h 1411"/>
                <a:gd name="T30" fmla="*/ 0 w 1707"/>
                <a:gd name="T31" fmla="*/ 0 h 1411"/>
                <a:gd name="T32" fmla="*/ 0 w 1707"/>
                <a:gd name="T33" fmla="*/ 0 h 1411"/>
                <a:gd name="T34" fmla="*/ 0 w 1707"/>
                <a:gd name="T35" fmla="*/ 0 h 1411"/>
                <a:gd name="T36" fmla="*/ 0 w 1707"/>
                <a:gd name="T37" fmla="*/ 0 h 1411"/>
                <a:gd name="T38" fmla="*/ 0 w 1707"/>
                <a:gd name="T39" fmla="*/ 0 h 1411"/>
                <a:gd name="T40" fmla="*/ 0 w 1707"/>
                <a:gd name="T41" fmla="*/ 0 h 1411"/>
                <a:gd name="T42" fmla="*/ 0 w 1707"/>
                <a:gd name="T43" fmla="*/ 0 h 1411"/>
                <a:gd name="T44" fmla="*/ 0 w 1707"/>
                <a:gd name="T45" fmla="*/ 0 h 141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707"/>
                <a:gd name="T70" fmla="*/ 0 h 1411"/>
                <a:gd name="T71" fmla="*/ 1707 w 1707"/>
                <a:gd name="T72" fmla="*/ 1411 h 1411"/>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707" h="1411">
                  <a:moveTo>
                    <a:pt x="4" y="1411"/>
                  </a:moveTo>
                  <a:lnTo>
                    <a:pt x="231" y="1399"/>
                  </a:lnTo>
                  <a:lnTo>
                    <a:pt x="458" y="1366"/>
                  </a:lnTo>
                  <a:lnTo>
                    <a:pt x="681" y="1312"/>
                  </a:lnTo>
                  <a:lnTo>
                    <a:pt x="897" y="1236"/>
                  </a:lnTo>
                  <a:lnTo>
                    <a:pt x="1109" y="1141"/>
                  </a:lnTo>
                  <a:lnTo>
                    <a:pt x="1310" y="1020"/>
                  </a:lnTo>
                  <a:lnTo>
                    <a:pt x="1501" y="877"/>
                  </a:lnTo>
                  <a:lnTo>
                    <a:pt x="1682" y="714"/>
                  </a:lnTo>
                  <a:lnTo>
                    <a:pt x="1707" y="686"/>
                  </a:lnTo>
                  <a:lnTo>
                    <a:pt x="1021" y="0"/>
                  </a:lnTo>
                  <a:lnTo>
                    <a:pt x="1012" y="10"/>
                  </a:lnTo>
                  <a:lnTo>
                    <a:pt x="903" y="107"/>
                  </a:lnTo>
                  <a:lnTo>
                    <a:pt x="787" y="192"/>
                  </a:lnTo>
                  <a:lnTo>
                    <a:pt x="666" y="264"/>
                  </a:lnTo>
                  <a:lnTo>
                    <a:pt x="541" y="322"/>
                  </a:lnTo>
                  <a:lnTo>
                    <a:pt x="408" y="368"/>
                  </a:lnTo>
                  <a:lnTo>
                    <a:pt x="275" y="399"/>
                  </a:lnTo>
                  <a:lnTo>
                    <a:pt x="140" y="419"/>
                  </a:lnTo>
                  <a:lnTo>
                    <a:pt x="4" y="427"/>
                  </a:lnTo>
                  <a:lnTo>
                    <a:pt x="0" y="427"/>
                  </a:lnTo>
                  <a:lnTo>
                    <a:pt x="0" y="1408"/>
                  </a:lnTo>
                  <a:lnTo>
                    <a:pt x="4" y="1411"/>
                  </a:lnTo>
                  <a:close/>
                </a:path>
              </a:pathLst>
            </a:custGeom>
            <a:solidFill>
              <a:srgbClr val="00AE00"/>
            </a:solidFill>
            <a:ln>
              <a:noFill/>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11" name="Freeform 13"/>
            <p:cNvSpPr>
              <a:spLocks/>
            </p:cNvSpPr>
            <p:nvPr/>
          </p:nvSpPr>
          <p:spPr bwMode="auto">
            <a:xfrm>
              <a:off x="7146735" y="3746489"/>
              <a:ext cx="542871" cy="447679"/>
            </a:xfrm>
            <a:custGeom>
              <a:avLst/>
              <a:gdLst>
                <a:gd name="T0" fmla="*/ 0 w 1707"/>
                <a:gd name="T1" fmla="*/ 0 h 1411"/>
                <a:gd name="T2" fmla="*/ 0 w 1707"/>
                <a:gd name="T3" fmla="*/ 0 h 1411"/>
                <a:gd name="T4" fmla="*/ 0 w 1707"/>
                <a:gd name="T5" fmla="*/ 0 h 1411"/>
                <a:gd name="T6" fmla="*/ 0 w 1707"/>
                <a:gd name="T7" fmla="*/ 0 h 1411"/>
                <a:gd name="T8" fmla="*/ 0 w 1707"/>
                <a:gd name="T9" fmla="*/ 0 h 1411"/>
                <a:gd name="T10" fmla="*/ 0 w 1707"/>
                <a:gd name="T11" fmla="*/ 0 h 1411"/>
                <a:gd name="T12" fmla="*/ 0 w 1707"/>
                <a:gd name="T13" fmla="*/ 0 h 1411"/>
                <a:gd name="T14" fmla="*/ 0 w 1707"/>
                <a:gd name="T15" fmla="*/ 0 h 1411"/>
                <a:gd name="T16" fmla="*/ 0 w 1707"/>
                <a:gd name="T17" fmla="*/ 0 h 1411"/>
                <a:gd name="T18" fmla="*/ 0 w 1707"/>
                <a:gd name="T19" fmla="*/ 0 h 1411"/>
                <a:gd name="T20" fmla="*/ 0 w 1707"/>
                <a:gd name="T21" fmla="*/ 0 h 1411"/>
                <a:gd name="T22" fmla="*/ 0 w 1707"/>
                <a:gd name="T23" fmla="*/ 0 h 1411"/>
                <a:gd name="T24" fmla="*/ 0 w 1707"/>
                <a:gd name="T25" fmla="*/ 0 h 1411"/>
                <a:gd name="T26" fmla="*/ 0 w 1707"/>
                <a:gd name="T27" fmla="*/ 0 h 1411"/>
                <a:gd name="T28" fmla="*/ 0 w 1707"/>
                <a:gd name="T29" fmla="*/ 0 h 1411"/>
                <a:gd name="T30" fmla="*/ 0 w 1707"/>
                <a:gd name="T31" fmla="*/ 0 h 1411"/>
                <a:gd name="T32" fmla="*/ 0 w 1707"/>
                <a:gd name="T33" fmla="*/ 0 h 1411"/>
                <a:gd name="T34" fmla="*/ 0 w 1707"/>
                <a:gd name="T35" fmla="*/ 0 h 1411"/>
                <a:gd name="T36" fmla="*/ 0 w 1707"/>
                <a:gd name="T37" fmla="*/ 0 h 1411"/>
                <a:gd name="T38" fmla="*/ 0 w 1707"/>
                <a:gd name="T39" fmla="*/ 0 h 1411"/>
                <a:gd name="T40" fmla="*/ 0 w 1707"/>
                <a:gd name="T41" fmla="*/ 0 h 1411"/>
                <a:gd name="T42" fmla="*/ 0 w 1707"/>
                <a:gd name="T43" fmla="*/ 0 h 1411"/>
                <a:gd name="T44" fmla="*/ 0 w 1707"/>
                <a:gd name="T45" fmla="*/ 0 h 141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707"/>
                <a:gd name="T70" fmla="*/ 0 h 1411"/>
                <a:gd name="T71" fmla="*/ 1707 w 1707"/>
                <a:gd name="T72" fmla="*/ 1411 h 1411"/>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707" h="1411">
                  <a:moveTo>
                    <a:pt x="4" y="1411"/>
                  </a:moveTo>
                  <a:lnTo>
                    <a:pt x="231" y="1399"/>
                  </a:lnTo>
                  <a:lnTo>
                    <a:pt x="458" y="1366"/>
                  </a:lnTo>
                  <a:lnTo>
                    <a:pt x="681" y="1312"/>
                  </a:lnTo>
                  <a:lnTo>
                    <a:pt x="897" y="1236"/>
                  </a:lnTo>
                  <a:lnTo>
                    <a:pt x="1109" y="1141"/>
                  </a:lnTo>
                  <a:lnTo>
                    <a:pt x="1310" y="1020"/>
                  </a:lnTo>
                  <a:lnTo>
                    <a:pt x="1501" y="877"/>
                  </a:lnTo>
                  <a:lnTo>
                    <a:pt x="1682" y="714"/>
                  </a:lnTo>
                  <a:lnTo>
                    <a:pt x="1707" y="686"/>
                  </a:lnTo>
                  <a:lnTo>
                    <a:pt x="1021" y="0"/>
                  </a:lnTo>
                  <a:lnTo>
                    <a:pt x="1012" y="10"/>
                  </a:lnTo>
                  <a:lnTo>
                    <a:pt x="903" y="107"/>
                  </a:lnTo>
                  <a:lnTo>
                    <a:pt x="787" y="192"/>
                  </a:lnTo>
                  <a:lnTo>
                    <a:pt x="666" y="264"/>
                  </a:lnTo>
                  <a:lnTo>
                    <a:pt x="541" y="322"/>
                  </a:lnTo>
                  <a:lnTo>
                    <a:pt x="408" y="368"/>
                  </a:lnTo>
                  <a:lnTo>
                    <a:pt x="275" y="399"/>
                  </a:lnTo>
                  <a:lnTo>
                    <a:pt x="140" y="419"/>
                  </a:lnTo>
                  <a:lnTo>
                    <a:pt x="4" y="427"/>
                  </a:lnTo>
                  <a:lnTo>
                    <a:pt x="0" y="427"/>
                  </a:lnTo>
                  <a:lnTo>
                    <a:pt x="0" y="1408"/>
                  </a:lnTo>
                  <a:lnTo>
                    <a:pt x="4" y="1411"/>
                  </a:lnTo>
                </a:path>
              </a:pathLst>
            </a:custGeom>
            <a:noFill/>
            <a:ln w="0">
              <a:solidFill>
                <a:srgbClr val="000000"/>
              </a:solidFill>
              <a:round/>
              <a:headEnd/>
              <a:tailEnd/>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12" name="Freeform 14"/>
            <p:cNvSpPr>
              <a:spLocks/>
            </p:cNvSpPr>
            <p:nvPr/>
          </p:nvSpPr>
          <p:spPr bwMode="auto">
            <a:xfrm>
              <a:off x="7442008" y="2147861"/>
              <a:ext cx="616690" cy="615956"/>
            </a:xfrm>
            <a:custGeom>
              <a:avLst/>
              <a:gdLst>
                <a:gd name="T0" fmla="*/ 0 w 1940"/>
                <a:gd name="T1" fmla="*/ 0 h 1940"/>
                <a:gd name="T2" fmla="*/ 0 w 1940"/>
                <a:gd name="T3" fmla="*/ 0 h 1940"/>
                <a:gd name="T4" fmla="*/ 0 w 1940"/>
                <a:gd name="T5" fmla="*/ 0 h 1940"/>
                <a:gd name="T6" fmla="*/ 0 w 1940"/>
                <a:gd name="T7" fmla="*/ 0 h 1940"/>
                <a:gd name="T8" fmla="*/ 0 w 1940"/>
                <a:gd name="T9" fmla="*/ 0 h 1940"/>
                <a:gd name="T10" fmla="*/ 0 60000 65536"/>
                <a:gd name="T11" fmla="*/ 0 60000 65536"/>
                <a:gd name="T12" fmla="*/ 0 60000 65536"/>
                <a:gd name="T13" fmla="*/ 0 60000 65536"/>
                <a:gd name="T14" fmla="*/ 0 60000 65536"/>
                <a:gd name="T15" fmla="*/ 0 w 1940"/>
                <a:gd name="T16" fmla="*/ 0 h 1940"/>
                <a:gd name="T17" fmla="*/ 1940 w 1940"/>
                <a:gd name="T18" fmla="*/ 1940 h 1940"/>
              </a:gdLst>
              <a:ahLst/>
              <a:cxnLst>
                <a:cxn ang="T10">
                  <a:pos x="T0" y="T1"/>
                </a:cxn>
                <a:cxn ang="T11">
                  <a:pos x="T2" y="T3"/>
                </a:cxn>
                <a:cxn ang="T12">
                  <a:pos x="T4" y="T5"/>
                </a:cxn>
                <a:cxn ang="T13">
                  <a:pos x="T6" y="T7"/>
                </a:cxn>
                <a:cxn ang="T14">
                  <a:pos x="T8" y="T9"/>
                </a:cxn>
              </a:cxnLst>
              <a:rect l="T15" t="T16" r="T17" b="T18"/>
              <a:pathLst>
                <a:path w="1940" h="1940">
                  <a:moveTo>
                    <a:pt x="82" y="0"/>
                  </a:moveTo>
                  <a:lnTo>
                    <a:pt x="1940" y="1858"/>
                  </a:lnTo>
                  <a:lnTo>
                    <a:pt x="1858" y="1940"/>
                  </a:lnTo>
                  <a:lnTo>
                    <a:pt x="0" y="82"/>
                  </a:lnTo>
                  <a:lnTo>
                    <a:pt x="82" y="0"/>
                  </a:lnTo>
                  <a:close/>
                </a:path>
              </a:pathLst>
            </a:custGeom>
            <a:solidFill>
              <a:srgbClr val="000000"/>
            </a:solidFill>
            <a:ln>
              <a:noFill/>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13" name="Freeform 15"/>
            <p:cNvSpPr>
              <a:spLocks/>
            </p:cNvSpPr>
            <p:nvPr/>
          </p:nvSpPr>
          <p:spPr bwMode="auto">
            <a:xfrm>
              <a:off x="7171341" y="1974823"/>
              <a:ext cx="542871" cy="447679"/>
            </a:xfrm>
            <a:custGeom>
              <a:avLst/>
              <a:gdLst>
                <a:gd name="T0" fmla="*/ 0 w 1707"/>
                <a:gd name="T1" fmla="*/ 0 h 1411"/>
                <a:gd name="T2" fmla="*/ 0 w 1707"/>
                <a:gd name="T3" fmla="*/ 0 h 1411"/>
                <a:gd name="T4" fmla="*/ 0 w 1707"/>
                <a:gd name="T5" fmla="*/ 0 h 1411"/>
                <a:gd name="T6" fmla="*/ 0 w 1707"/>
                <a:gd name="T7" fmla="*/ 0 h 1411"/>
                <a:gd name="T8" fmla="*/ 0 w 1707"/>
                <a:gd name="T9" fmla="*/ 0 h 1411"/>
                <a:gd name="T10" fmla="*/ 0 w 1707"/>
                <a:gd name="T11" fmla="*/ 0 h 1411"/>
                <a:gd name="T12" fmla="*/ 0 w 1707"/>
                <a:gd name="T13" fmla="*/ 0 h 1411"/>
                <a:gd name="T14" fmla="*/ 0 w 1707"/>
                <a:gd name="T15" fmla="*/ 0 h 1411"/>
                <a:gd name="T16" fmla="*/ 0 w 1707"/>
                <a:gd name="T17" fmla="*/ 0 h 1411"/>
                <a:gd name="T18" fmla="*/ 0 w 1707"/>
                <a:gd name="T19" fmla="*/ 0 h 1411"/>
                <a:gd name="T20" fmla="*/ 0 w 1707"/>
                <a:gd name="T21" fmla="*/ 0 h 1411"/>
                <a:gd name="T22" fmla="*/ 0 w 1707"/>
                <a:gd name="T23" fmla="*/ 0 h 1411"/>
                <a:gd name="T24" fmla="*/ 0 w 1707"/>
                <a:gd name="T25" fmla="*/ 0 h 1411"/>
                <a:gd name="T26" fmla="*/ 0 w 1707"/>
                <a:gd name="T27" fmla="*/ 0 h 1411"/>
                <a:gd name="T28" fmla="*/ 0 w 1707"/>
                <a:gd name="T29" fmla="*/ 0 h 1411"/>
                <a:gd name="T30" fmla="*/ 0 w 1707"/>
                <a:gd name="T31" fmla="*/ 0 h 1411"/>
                <a:gd name="T32" fmla="*/ 0 w 1707"/>
                <a:gd name="T33" fmla="*/ 0 h 1411"/>
                <a:gd name="T34" fmla="*/ 0 w 1707"/>
                <a:gd name="T35" fmla="*/ 0 h 1411"/>
                <a:gd name="T36" fmla="*/ 0 w 1707"/>
                <a:gd name="T37" fmla="*/ 0 h 1411"/>
                <a:gd name="T38" fmla="*/ 0 w 1707"/>
                <a:gd name="T39" fmla="*/ 0 h 1411"/>
                <a:gd name="T40" fmla="*/ 0 w 1707"/>
                <a:gd name="T41" fmla="*/ 0 h 1411"/>
                <a:gd name="T42" fmla="*/ 0 w 1707"/>
                <a:gd name="T43" fmla="*/ 0 h 1411"/>
                <a:gd name="T44" fmla="*/ 0 w 1707"/>
                <a:gd name="T45" fmla="*/ 0 h 141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707"/>
                <a:gd name="T70" fmla="*/ 0 h 1411"/>
                <a:gd name="T71" fmla="*/ 1707 w 1707"/>
                <a:gd name="T72" fmla="*/ 1411 h 1411"/>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707" h="1411">
                  <a:moveTo>
                    <a:pt x="4" y="0"/>
                  </a:moveTo>
                  <a:lnTo>
                    <a:pt x="232" y="11"/>
                  </a:lnTo>
                  <a:lnTo>
                    <a:pt x="458" y="45"/>
                  </a:lnTo>
                  <a:lnTo>
                    <a:pt x="681" y="98"/>
                  </a:lnTo>
                  <a:lnTo>
                    <a:pt x="897" y="176"/>
                  </a:lnTo>
                  <a:lnTo>
                    <a:pt x="1107" y="273"/>
                  </a:lnTo>
                  <a:lnTo>
                    <a:pt x="1310" y="392"/>
                  </a:lnTo>
                  <a:lnTo>
                    <a:pt x="1501" y="534"/>
                  </a:lnTo>
                  <a:lnTo>
                    <a:pt x="1681" y="697"/>
                  </a:lnTo>
                  <a:lnTo>
                    <a:pt x="1707" y="725"/>
                  </a:lnTo>
                  <a:lnTo>
                    <a:pt x="1021" y="1411"/>
                  </a:lnTo>
                  <a:lnTo>
                    <a:pt x="1012" y="1401"/>
                  </a:lnTo>
                  <a:lnTo>
                    <a:pt x="902" y="1305"/>
                  </a:lnTo>
                  <a:lnTo>
                    <a:pt x="787" y="1218"/>
                  </a:lnTo>
                  <a:lnTo>
                    <a:pt x="666" y="1146"/>
                  </a:lnTo>
                  <a:lnTo>
                    <a:pt x="540" y="1088"/>
                  </a:lnTo>
                  <a:lnTo>
                    <a:pt x="409" y="1043"/>
                  </a:lnTo>
                  <a:lnTo>
                    <a:pt x="275" y="1011"/>
                  </a:lnTo>
                  <a:lnTo>
                    <a:pt x="140" y="991"/>
                  </a:lnTo>
                  <a:lnTo>
                    <a:pt x="4" y="983"/>
                  </a:lnTo>
                  <a:lnTo>
                    <a:pt x="0" y="983"/>
                  </a:lnTo>
                  <a:lnTo>
                    <a:pt x="0" y="3"/>
                  </a:lnTo>
                  <a:lnTo>
                    <a:pt x="4" y="0"/>
                  </a:lnTo>
                  <a:close/>
                </a:path>
              </a:pathLst>
            </a:custGeom>
            <a:solidFill>
              <a:srgbClr val="00AE00"/>
            </a:solidFill>
            <a:ln>
              <a:noFill/>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14" name="Freeform 16"/>
            <p:cNvSpPr>
              <a:spLocks/>
            </p:cNvSpPr>
            <p:nvPr/>
          </p:nvSpPr>
          <p:spPr bwMode="auto">
            <a:xfrm>
              <a:off x="7171341" y="1974823"/>
              <a:ext cx="542871" cy="447679"/>
            </a:xfrm>
            <a:custGeom>
              <a:avLst/>
              <a:gdLst>
                <a:gd name="T0" fmla="*/ 0 w 1707"/>
                <a:gd name="T1" fmla="*/ 0 h 1411"/>
                <a:gd name="T2" fmla="*/ 0 w 1707"/>
                <a:gd name="T3" fmla="*/ 0 h 1411"/>
                <a:gd name="T4" fmla="*/ 0 w 1707"/>
                <a:gd name="T5" fmla="*/ 0 h 1411"/>
                <a:gd name="T6" fmla="*/ 0 w 1707"/>
                <a:gd name="T7" fmla="*/ 0 h 1411"/>
                <a:gd name="T8" fmla="*/ 0 w 1707"/>
                <a:gd name="T9" fmla="*/ 0 h 1411"/>
                <a:gd name="T10" fmla="*/ 0 w 1707"/>
                <a:gd name="T11" fmla="*/ 0 h 1411"/>
                <a:gd name="T12" fmla="*/ 0 w 1707"/>
                <a:gd name="T13" fmla="*/ 0 h 1411"/>
                <a:gd name="T14" fmla="*/ 0 w 1707"/>
                <a:gd name="T15" fmla="*/ 0 h 1411"/>
                <a:gd name="T16" fmla="*/ 0 w 1707"/>
                <a:gd name="T17" fmla="*/ 0 h 1411"/>
                <a:gd name="T18" fmla="*/ 0 w 1707"/>
                <a:gd name="T19" fmla="*/ 0 h 1411"/>
                <a:gd name="T20" fmla="*/ 0 w 1707"/>
                <a:gd name="T21" fmla="*/ 0 h 1411"/>
                <a:gd name="T22" fmla="*/ 0 w 1707"/>
                <a:gd name="T23" fmla="*/ 0 h 1411"/>
                <a:gd name="T24" fmla="*/ 0 w 1707"/>
                <a:gd name="T25" fmla="*/ 0 h 1411"/>
                <a:gd name="T26" fmla="*/ 0 w 1707"/>
                <a:gd name="T27" fmla="*/ 0 h 1411"/>
                <a:gd name="T28" fmla="*/ 0 w 1707"/>
                <a:gd name="T29" fmla="*/ 0 h 1411"/>
                <a:gd name="T30" fmla="*/ 0 w 1707"/>
                <a:gd name="T31" fmla="*/ 0 h 1411"/>
                <a:gd name="T32" fmla="*/ 0 w 1707"/>
                <a:gd name="T33" fmla="*/ 0 h 1411"/>
                <a:gd name="T34" fmla="*/ 0 w 1707"/>
                <a:gd name="T35" fmla="*/ 0 h 1411"/>
                <a:gd name="T36" fmla="*/ 0 w 1707"/>
                <a:gd name="T37" fmla="*/ 0 h 1411"/>
                <a:gd name="T38" fmla="*/ 0 w 1707"/>
                <a:gd name="T39" fmla="*/ 0 h 1411"/>
                <a:gd name="T40" fmla="*/ 0 w 1707"/>
                <a:gd name="T41" fmla="*/ 0 h 1411"/>
                <a:gd name="T42" fmla="*/ 0 w 1707"/>
                <a:gd name="T43" fmla="*/ 0 h 1411"/>
                <a:gd name="T44" fmla="*/ 0 w 1707"/>
                <a:gd name="T45" fmla="*/ 0 h 141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707"/>
                <a:gd name="T70" fmla="*/ 0 h 1411"/>
                <a:gd name="T71" fmla="*/ 1707 w 1707"/>
                <a:gd name="T72" fmla="*/ 1411 h 1411"/>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707" h="1411">
                  <a:moveTo>
                    <a:pt x="4" y="0"/>
                  </a:moveTo>
                  <a:lnTo>
                    <a:pt x="232" y="11"/>
                  </a:lnTo>
                  <a:lnTo>
                    <a:pt x="458" y="45"/>
                  </a:lnTo>
                  <a:lnTo>
                    <a:pt x="681" y="98"/>
                  </a:lnTo>
                  <a:lnTo>
                    <a:pt x="897" y="176"/>
                  </a:lnTo>
                  <a:lnTo>
                    <a:pt x="1107" y="273"/>
                  </a:lnTo>
                  <a:lnTo>
                    <a:pt x="1310" y="392"/>
                  </a:lnTo>
                  <a:lnTo>
                    <a:pt x="1501" y="534"/>
                  </a:lnTo>
                  <a:lnTo>
                    <a:pt x="1681" y="697"/>
                  </a:lnTo>
                  <a:lnTo>
                    <a:pt x="1707" y="725"/>
                  </a:lnTo>
                  <a:lnTo>
                    <a:pt x="1021" y="1411"/>
                  </a:lnTo>
                  <a:lnTo>
                    <a:pt x="1012" y="1401"/>
                  </a:lnTo>
                  <a:lnTo>
                    <a:pt x="902" y="1305"/>
                  </a:lnTo>
                  <a:lnTo>
                    <a:pt x="787" y="1218"/>
                  </a:lnTo>
                  <a:lnTo>
                    <a:pt x="666" y="1146"/>
                  </a:lnTo>
                  <a:lnTo>
                    <a:pt x="540" y="1088"/>
                  </a:lnTo>
                  <a:lnTo>
                    <a:pt x="409" y="1043"/>
                  </a:lnTo>
                  <a:lnTo>
                    <a:pt x="275" y="1011"/>
                  </a:lnTo>
                  <a:lnTo>
                    <a:pt x="140" y="991"/>
                  </a:lnTo>
                  <a:lnTo>
                    <a:pt x="4" y="983"/>
                  </a:lnTo>
                  <a:lnTo>
                    <a:pt x="0" y="983"/>
                  </a:lnTo>
                  <a:lnTo>
                    <a:pt x="0" y="3"/>
                  </a:lnTo>
                  <a:lnTo>
                    <a:pt x="4" y="0"/>
                  </a:lnTo>
                </a:path>
              </a:pathLst>
            </a:custGeom>
            <a:noFill/>
            <a:ln w="0">
              <a:solidFill>
                <a:srgbClr val="000000"/>
              </a:solidFill>
              <a:round/>
              <a:headEnd/>
              <a:tailEnd/>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15" name="Freeform 17"/>
            <p:cNvSpPr>
              <a:spLocks/>
            </p:cNvSpPr>
            <p:nvPr/>
          </p:nvSpPr>
          <p:spPr bwMode="auto">
            <a:xfrm>
              <a:off x="7801872" y="2530453"/>
              <a:ext cx="441371" cy="544517"/>
            </a:xfrm>
            <a:custGeom>
              <a:avLst/>
              <a:gdLst>
                <a:gd name="T0" fmla="*/ 0 w 1393"/>
                <a:gd name="T1" fmla="*/ 0 h 1719"/>
                <a:gd name="T2" fmla="*/ 0 w 1393"/>
                <a:gd name="T3" fmla="*/ 0 h 1719"/>
                <a:gd name="T4" fmla="*/ 0 w 1393"/>
                <a:gd name="T5" fmla="*/ 0 h 1719"/>
                <a:gd name="T6" fmla="*/ 0 w 1393"/>
                <a:gd name="T7" fmla="*/ 0 h 1719"/>
                <a:gd name="T8" fmla="*/ 0 w 1393"/>
                <a:gd name="T9" fmla="*/ 0 h 1719"/>
                <a:gd name="T10" fmla="*/ 0 w 1393"/>
                <a:gd name="T11" fmla="*/ 0 h 1719"/>
                <a:gd name="T12" fmla="*/ 0 w 1393"/>
                <a:gd name="T13" fmla="*/ 0 h 1719"/>
                <a:gd name="T14" fmla="*/ 0 w 1393"/>
                <a:gd name="T15" fmla="*/ 0 h 1719"/>
                <a:gd name="T16" fmla="*/ 0 w 1393"/>
                <a:gd name="T17" fmla="*/ 0 h 1719"/>
                <a:gd name="T18" fmla="*/ 0 w 1393"/>
                <a:gd name="T19" fmla="*/ 0 h 1719"/>
                <a:gd name="T20" fmla="*/ 0 w 1393"/>
                <a:gd name="T21" fmla="*/ 0 h 1719"/>
                <a:gd name="T22" fmla="*/ 0 w 1393"/>
                <a:gd name="T23" fmla="*/ 0 h 1719"/>
                <a:gd name="T24" fmla="*/ 0 w 1393"/>
                <a:gd name="T25" fmla="*/ 0 h 1719"/>
                <a:gd name="T26" fmla="*/ 0 w 1393"/>
                <a:gd name="T27" fmla="*/ 0 h 1719"/>
                <a:gd name="T28" fmla="*/ 0 w 1393"/>
                <a:gd name="T29" fmla="*/ 0 h 1719"/>
                <a:gd name="T30" fmla="*/ 0 w 1393"/>
                <a:gd name="T31" fmla="*/ 0 h 1719"/>
                <a:gd name="T32" fmla="*/ 0 w 1393"/>
                <a:gd name="T33" fmla="*/ 0 h 1719"/>
                <a:gd name="T34" fmla="*/ 0 w 1393"/>
                <a:gd name="T35" fmla="*/ 0 h 1719"/>
                <a:gd name="T36" fmla="*/ 0 w 1393"/>
                <a:gd name="T37" fmla="*/ 0 h 1719"/>
                <a:gd name="T38" fmla="*/ 0 w 1393"/>
                <a:gd name="T39" fmla="*/ 0 h 1719"/>
                <a:gd name="T40" fmla="*/ 0 w 1393"/>
                <a:gd name="T41" fmla="*/ 0 h 1719"/>
                <a:gd name="T42" fmla="*/ 0 w 1393"/>
                <a:gd name="T43" fmla="*/ 0 h 1719"/>
                <a:gd name="T44" fmla="*/ 0 w 1393"/>
                <a:gd name="T45" fmla="*/ 0 h 171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393"/>
                <a:gd name="T70" fmla="*/ 0 h 1719"/>
                <a:gd name="T71" fmla="*/ 1393 w 1393"/>
                <a:gd name="T72" fmla="*/ 1719 h 171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393" h="1719">
                  <a:moveTo>
                    <a:pt x="698" y="3"/>
                  </a:moveTo>
                  <a:lnTo>
                    <a:pt x="851" y="171"/>
                  </a:lnTo>
                  <a:lnTo>
                    <a:pt x="988" y="354"/>
                  </a:lnTo>
                  <a:lnTo>
                    <a:pt x="1106" y="550"/>
                  </a:lnTo>
                  <a:lnTo>
                    <a:pt x="1205" y="757"/>
                  </a:lnTo>
                  <a:lnTo>
                    <a:pt x="1286" y="975"/>
                  </a:lnTo>
                  <a:lnTo>
                    <a:pt x="1345" y="1202"/>
                  </a:lnTo>
                  <a:lnTo>
                    <a:pt x="1380" y="1438"/>
                  </a:lnTo>
                  <a:lnTo>
                    <a:pt x="1393" y="1680"/>
                  </a:lnTo>
                  <a:lnTo>
                    <a:pt x="1390" y="1719"/>
                  </a:lnTo>
                  <a:lnTo>
                    <a:pt x="420" y="1719"/>
                  </a:lnTo>
                  <a:lnTo>
                    <a:pt x="421" y="1705"/>
                  </a:lnTo>
                  <a:lnTo>
                    <a:pt x="413" y="1559"/>
                  </a:lnTo>
                  <a:lnTo>
                    <a:pt x="392" y="1417"/>
                  </a:lnTo>
                  <a:lnTo>
                    <a:pt x="357" y="1281"/>
                  </a:lnTo>
                  <a:lnTo>
                    <a:pt x="309" y="1151"/>
                  </a:lnTo>
                  <a:lnTo>
                    <a:pt x="248" y="1025"/>
                  </a:lnTo>
                  <a:lnTo>
                    <a:pt x="176" y="908"/>
                  </a:lnTo>
                  <a:lnTo>
                    <a:pt x="95" y="799"/>
                  </a:lnTo>
                  <a:lnTo>
                    <a:pt x="3" y="698"/>
                  </a:lnTo>
                  <a:lnTo>
                    <a:pt x="0" y="695"/>
                  </a:lnTo>
                  <a:lnTo>
                    <a:pt x="694" y="0"/>
                  </a:lnTo>
                  <a:lnTo>
                    <a:pt x="698" y="3"/>
                  </a:lnTo>
                  <a:close/>
                </a:path>
              </a:pathLst>
            </a:custGeom>
            <a:solidFill>
              <a:srgbClr val="00AE00"/>
            </a:solidFill>
            <a:ln>
              <a:noFill/>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16" name="Freeform 18"/>
            <p:cNvSpPr>
              <a:spLocks/>
            </p:cNvSpPr>
            <p:nvPr/>
          </p:nvSpPr>
          <p:spPr bwMode="auto">
            <a:xfrm>
              <a:off x="7801872" y="2530453"/>
              <a:ext cx="441371" cy="544517"/>
            </a:xfrm>
            <a:custGeom>
              <a:avLst/>
              <a:gdLst>
                <a:gd name="T0" fmla="*/ 0 w 1393"/>
                <a:gd name="T1" fmla="*/ 0 h 1719"/>
                <a:gd name="T2" fmla="*/ 0 w 1393"/>
                <a:gd name="T3" fmla="*/ 0 h 1719"/>
                <a:gd name="T4" fmla="*/ 0 w 1393"/>
                <a:gd name="T5" fmla="*/ 0 h 1719"/>
                <a:gd name="T6" fmla="*/ 0 w 1393"/>
                <a:gd name="T7" fmla="*/ 0 h 1719"/>
                <a:gd name="T8" fmla="*/ 0 w 1393"/>
                <a:gd name="T9" fmla="*/ 0 h 1719"/>
                <a:gd name="T10" fmla="*/ 0 w 1393"/>
                <a:gd name="T11" fmla="*/ 0 h 1719"/>
                <a:gd name="T12" fmla="*/ 0 w 1393"/>
                <a:gd name="T13" fmla="*/ 0 h 1719"/>
                <a:gd name="T14" fmla="*/ 0 w 1393"/>
                <a:gd name="T15" fmla="*/ 0 h 1719"/>
                <a:gd name="T16" fmla="*/ 0 w 1393"/>
                <a:gd name="T17" fmla="*/ 0 h 1719"/>
                <a:gd name="T18" fmla="*/ 0 w 1393"/>
                <a:gd name="T19" fmla="*/ 0 h 1719"/>
                <a:gd name="T20" fmla="*/ 0 w 1393"/>
                <a:gd name="T21" fmla="*/ 0 h 1719"/>
                <a:gd name="T22" fmla="*/ 0 w 1393"/>
                <a:gd name="T23" fmla="*/ 0 h 1719"/>
                <a:gd name="T24" fmla="*/ 0 w 1393"/>
                <a:gd name="T25" fmla="*/ 0 h 1719"/>
                <a:gd name="T26" fmla="*/ 0 w 1393"/>
                <a:gd name="T27" fmla="*/ 0 h 1719"/>
                <a:gd name="T28" fmla="*/ 0 w 1393"/>
                <a:gd name="T29" fmla="*/ 0 h 1719"/>
                <a:gd name="T30" fmla="*/ 0 w 1393"/>
                <a:gd name="T31" fmla="*/ 0 h 1719"/>
                <a:gd name="T32" fmla="*/ 0 w 1393"/>
                <a:gd name="T33" fmla="*/ 0 h 1719"/>
                <a:gd name="T34" fmla="*/ 0 w 1393"/>
                <a:gd name="T35" fmla="*/ 0 h 1719"/>
                <a:gd name="T36" fmla="*/ 0 w 1393"/>
                <a:gd name="T37" fmla="*/ 0 h 1719"/>
                <a:gd name="T38" fmla="*/ 0 w 1393"/>
                <a:gd name="T39" fmla="*/ 0 h 1719"/>
                <a:gd name="T40" fmla="*/ 0 w 1393"/>
                <a:gd name="T41" fmla="*/ 0 h 1719"/>
                <a:gd name="T42" fmla="*/ 0 w 1393"/>
                <a:gd name="T43" fmla="*/ 0 h 1719"/>
                <a:gd name="T44" fmla="*/ 0 w 1393"/>
                <a:gd name="T45" fmla="*/ 0 h 171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393"/>
                <a:gd name="T70" fmla="*/ 0 h 1719"/>
                <a:gd name="T71" fmla="*/ 1393 w 1393"/>
                <a:gd name="T72" fmla="*/ 1719 h 171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393" h="1719">
                  <a:moveTo>
                    <a:pt x="698" y="3"/>
                  </a:moveTo>
                  <a:lnTo>
                    <a:pt x="851" y="171"/>
                  </a:lnTo>
                  <a:lnTo>
                    <a:pt x="988" y="354"/>
                  </a:lnTo>
                  <a:lnTo>
                    <a:pt x="1106" y="550"/>
                  </a:lnTo>
                  <a:lnTo>
                    <a:pt x="1205" y="757"/>
                  </a:lnTo>
                  <a:lnTo>
                    <a:pt x="1286" y="975"/>
                  </a:lnTo>
                  <a:lnTo>
                    <a:pt x="1345" y="1202"/>
                  </a:lnTo>
                  <a:lnTo>
                    <a:pt x="1380" y="1438"/>
                  </a:lnTo>
                  <a:lnTo>
                    <a:pt x="1393" y="1680"/>
                  </a:lnTo>
                  <a:lnTo>
                    <a:pt x="1390" y="1719"/>
                  </a:lnTo>
                  <a:lnTo>
                    <a:pt x="420" y="1719"/>
                  </a:lnTo>
                  <a:lnTo>
                    <a:pt x="421" y="1705"/>
                  </a:lnTo>
                  <a:lnTo>
                    <a:pt x="413" y="1559"/>
                  </a:lnTo>
                  <a:lnTo>
                    <a:pt x="392" y="1417"/>
                  </a:lnTo>
                  <a:lnTo>
                    <a:pt x="357" y="1281"/>
                  </a:lnTo>
                  <a:lnTo>
                    <a:pt x="309" y="1151"/>
                  </a:lnTo>
                  <a:lnTo>
                    <a:pt x="248" y="1025"/>
                  </a:lnTo>
                  <a:lnTo>
                    <a:pt x="176" y="908"/>
                  </a:lnTo>
                  <a:lnTo>
                    <a:pt x="95" y="799"/>
                  </a:lnTo>
                  <a:lnTo>
                    <a:pt x="3" y="698"/>
                  </a:lnTo>
                  <a:lnTo>
                    <a:pt x="0" y="695"/>
                  </a:lnTo>
                  <a:lnTo>
                    <a:pt x="694" y="0"/>
                  </a:lnTo>
                  <a:lnTo>
                    <a:pt x="698" y="3"/>
                  </a:lnTo>
                </a:path>
              </a:pathLst>
            </a:custGeom>
            <a:noFill/>
            <a:ln w="0">
              <a:solidFill>
                <a:srgbClr val="000000"/>
              </a:solidFill>
              <a:round/>
              <a:headEnd/>
              <a:tailEnd/>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17" name="Freeform 19"/>
            <p:cNvSpPr>
              <a:spLocks/>
            </p:cNvSpPr>
            <p:nvPr/>
          </p:nvSpPr>
          <p:spPr bwMode="auto">
            <a:xfrm>
              <a:off x="7801872" y="3084495"/>
              <a:ext cx="441371" cy="546105"/>
            </a:xfrm>
            <a:custGeom>
              <a:avLst/>
              <a:gdLst>
                <a:gd name="T0" fmla="*/ 0 w 1393"/>
                <a:gd name="T1" fmla="*/ 0 h 1718"/>
                <a:gd name="T2" fmla="*/ 0 w 1393"/>
                <a:gd name="T3" fmla="*/ 0 h 1718"/>
                <a:gd name="T4" fmla="*/ 0 w 1393"/>
                <a:gd name="T5" fmla="*/ 0 h 1718"/>
                <a:gd name="T6" fmla="*/ 0 w 1393"/>
                <a:gd name="T7" fmla="*/ 0 h 1718"/>
                <a:gd name="T8" fmla="*/ 0 w 1393"/>
                <a:gd name="T9" fmla="*/ 0 h 1718"/>
                <a:gd name="T10" fmla="*/ 0 w 1393"/>
                <a:gd name="T11" fmla="*/ 0 h 1718"/>
                <a:gd name="T12" fmla="*/ 0 w 1393"/>
                <a:gd name="T13" fmla="*/ 0 h 1718"/>
                <a:gd name="T14" fmla="*/ 0 w 1393"/>
                <a:gd name="T15" fmla="*/ 0 h 1718"/>
                <a:gd name="T16" fmla="*/ 0 w 1393"/>
                <a:gd name="T17" fmla="*/ 0 h 1718"/>
                <a:gd name="T18" fmla="*/ 0 w 1393"/>
                <a:gd name="T19" fmla="*/ 0 h 1718"/>
                <a:gd name="T20" fmla="*/ 0 w 1393"/>
                <a:gd name="T21" fmla="*/ 0 h 1718"/>
                <a:gd name="T22" fmla="*/ 0 w 1393"/>
                <a:gd name="T23" fmla="*/ 0 h 1718"/>
                <a:gd name="T24" fmla="*/ 0 w 1393"/>
                <a:gd name="T25" fmla="*/ 0 h 1718"/>
                <a:gd name="T26" fmla="*/ 0 w 1393"/>
                <a:gd name="T27" fmla="*/ 0 h 1718"/>
                <a:gd name="T28" fmla="*/ 0 w 1393"/>
                <a:gd name="T29" fmla="*/ 0 h 1718"/>
                <a:gd name="T30" fmla="*/ 0 w 1393"/>
                <a:gd name="T31" fmla="*/ 0 h 1718"/>
                <a:gd name="T32" fmla="*/ 0 w 1393"/>
                <a:gd name="T33" fmla="*/ 0 h 1718"/>
                <a:gd name="T34" fmla="*/ 0 w 1393"/>
                <a:gd name="T35" fmla="*/ 0 h 1718"/>
                <a:gd name="T36" fmla="*/ 0 w 1393"/>
                <a:gd name="T37" fmla="*/ 0 h 1718"/>
                <a:gd name="T38" fmla="*/ 0 w 1393"/>
                <a:gd name="T39" fmla="*/ 0 h 1718"/>
                <a:gd name="T40" fmla="*/ 0 w 1393"/>
                <a:gd name="T41" fmla="*/ 0 h 1718"/>
                <a:gd name="T42" fmla="*/ 0 w 1393"/>
                <a:gd name="T43" fmla="*/ 0 h 1718"/>
                <a:gd name="T44" fmla="*/ 0 w 1393"/>
                <a:gd name="T45" fmla="*/ 0 h 171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393"/>
                <a:gd name="T70" fmla="*/ 0 h 1718"/>
                <a:gd name="T71" fmla="*/ 1393 w 1393"/>
                <a:gd name="T72" fmla="*/ 1718 h 171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393" h="1718">
                  <a:moveTo>
                    <a:pt x="698" y="1716"/>
                  </a:moveTo>
                  <a:lnTo>
                    <a:pt x="851" y="1547"/>
                  </a:lnTo>
                  <a:lnTo>
                    <a:pt x="988" y="1364"/>
                  </a:lnTo>
                  <a:lnTo>
                    <a:pt x="1106" y="1169"/>
                  </a:lnTo>
                  <a:lnTo>
                    <a:pt x="1205" y="961"/>
                  </a:lnTo>
                  <a:lnTo>
                    <a:pt x="1286" y="744"/>
                  </a:lnTo>
                  <a:lnTo>
                    <a:pt x="1345" y="517"/>
                  </a:lnTo>
                  <a:lnTo>
                    <a:pt x="1380" y="280"/>
                  </a:lnTo>
                  <a:lnTo>
                    <a:pt x="1393" y="38"/>
                  </a:lnTo>
                  <a:lnTo>
                    <a:pt x="1390" y="0"/>
                  </a:lnTo>
                  <a:lnTo>
                    <a:pt x="420" y="0"/>
                  </a:lnTo>
                  <a:lnTo>
                    <a:pt x="421" y="14"/>
                  </a:lnTo>
                  <a:lnTo>
                    <a:pt x="413" y="159"/>
                  </a:lnTo>
                  <a:lnTo>
                    <a:pt x="392" y="301"/>
                  </a:lnTo>
                  <a:lnTo>
                    <a:pt x="357" y="437"/>
                  </a:lnTo>
                  <a:lnTo>
                    <a:pt x="309" y="568"/>
                  </a:lnTo>
                  <a:lnTo>
                    <a:pt x="248" y="694"/>
                  </a:lnTo>
                  <a:lnTo>
                    <a:pt x="176" y="810"/>
                  </a:lnTo>
                  <a:lnTo>
                    <a:pt x="95" y="920"/>
                  </a:lnTo>
                  <a:lnTo>
                    <a:pt x="3" y="1021"/>
                  </a:lnTo>
                  <a:lnTo>
                    <a:pt x="0" y="1023"/>
                  </a:lnTo>
                  <a:lnTo>
                    <a:pt x="694" y="1718"/>
                  </a:lnTo>
                  <a:lnTo>
                    <a:pt x="698" y="1716"/>
                  </a:lnTo>
                  <a:close/>
                </a:path>
              </a:pathLst>
            </a:custGeom>
            <a:solidFill>
              <a:srgbClr val="00AE00"/>
            </a:solidFill>
            <a:ln>
              <a:noFill/>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18" name="Freeform 20"/>
            <p:cNvSpPr>
              <a:spLocks/>
            </p:cNvSpPr>
            <p:nvPr/>
          </p:nvSpPr>
          <p:spPr bwMode="auto">
            <a:xfrm>
              <a:off x="7801872" y="3084495"/>
              <a:ext cx="441371" cy="546105"/>
            </a:xfrm>
            <a:custGeom>
              <a:avLst/>
              <a:gdLst>
                <a:gd name="T0" fmla="*/ 0 w 1393"/>
                <a:gd name="T1" fmla="*/ 0 h 1718"/>
                <a:gd name="T2" fmla="*/ 0 w 1393"/>
                <a:gd name="T3" fmla="*/ 0 h 1718"/>
                <a:gd name="T4" fmla="*/ 0 w 1393"/>
                <a:gd name="T5" fmla="*/ 0 h 1718"/>
                <a:gd name="T6" fmla="*/ 0 w 1393"/>
                <a:gd name="T7" fmla="*/ 0 h 1718"/>
                <a:gd name="T8" fmla="*/ 0 w 1393"/>
                <a:gd name="T9" fmla="*/ 0 h 1718"/>
                <a:gd name="T10" fmla="*/ 0 w 1393"/>
                <a:gd name="T11" fmla="*/ 0 h 1718"/>
                <a:gd name="T12" fmla="*/ 0 w 1393"/>
                <a:gd name="T13" fmla="*/ 0 h 1718"/>
                <a:gd name="T14" fmla="*/ 0 w 1393"/>
                <a:gd name="T15" fmla="*/ 0 h 1718"/>
                <a:gd name="T16" fmla="*/ 0 w 1393"/>
                <a:gd name="T17" fmla="*/ 0 h 1718"/>
                <a:gd name="T18" fmla="*/ 0 w 1393"/>
                <a:gd name="T19" fmla="*/ 0 h 1718"/>
                <a:gd name="T20" fmla="*/ 0 w 1393"/>
                <a:gd name="T21" fmla="*/ 0 h 1718"/>
                <a:gd name="T22" fmla="*/ 0 w 1393"/>
                <a:gd name="T23" fmla="*/ 0 h 1718"/>
                <a:gd name="T24" fmla="*/ 0 w 1393"/>
                <a:gd name="T25" fmla="*/ 0 h 1718"/>
                <a:gd name="T26" fmla="*/ 0 w 1393"/>
                <a:gd name="T27" fmla="*/ 0 h 1718"/>
                <a:gd name="T28" fmla="*/ 0 w 1393"/>
                <a:gd name="T29" fmla="*/ 0 h 1718"/>
                <a:gd name="T30" fmla="*/ 0 w 1393"/>
                <a:gd name="T31" fmla="*/ 0 h 1718"/>
                <a:gd name="T32" fmla="*/ 0 w 1393"/>
                <a:gd name="T33" fmla="*/ 0 h 1718"/>
                <a:gd name="T34" fmla="*/ 0 w 1393"/>
                <a:gd name="T35" fmla="*/ 0 h 1718"/>
                <a:gd name="T36" fmla="*/ 0 w 1393"/>
                <a:gd name="T37" fmla="*/ 0 h 1718"/>
                <a:gd name="T38" fmla="*/ 0 w 1393"/>
                <a:gd name="T39" fmla="*/ 0 h 1718"/>
                <a:gd name="T40" fmla="*/ 0 w 1393"/>
                <a:gd name="T41" fmla="*/ 0 h 1718"/>
                <a:gd name="T42" fmla="*/ 0 w 1393"/>
                <a:gd name="T43" fmla="*/ 0 h 1718"/>
                <a:gd name="T44" fmla="*/ 0 w 1393"/>
                <a:gd name="T45" fmla="*/ 0 h 171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393"/>
                <a:gd name="T70" fmla="*/ 0 h 1718"/>
                <a:gd name="T71" fmla="*/ 1393 w 1393"/>
                <a:gd name="T72" fmla="*/ 1718 h 171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393" h="1718">
                  <a:moveTo>
                    <a:pt x="698" y="1716"/>
                  </a:moveTo>
                  <a:lnTo>
                    <a:pt x="851" y="1547"/>
                  </a:lnTo>
                  <a:lnTo>
                    <a:pt x="988" y="1364"/>
                  </a:lnTo>
                  <a:lnTo>
                    <a:pt x="1106" y="1169"/>
                  </a:lnTo>
                  <a:lnTo>
                    <a:pt x="1205" y="961"/>
                  </a:lnTo>
                  <a:lnTo>
                    <a:pt x="1286" y="744"/>
                  </a:lnTo>
                  <a:lnTo>
                    <a:pt x="1345" y="517"/>
                  </a:lnTo>
                  <a:lnTo>
                    <a:pt x="1380" y="280"/>
                  </a:lnTo>
                  <a:lnTo>
                    <a:pt x="1393" y="38"/>
                  </a:lnTo>
                  <a:lnTo>
                    <a:pt x="1390" y="0"/>
                  </a:lnTo>
                  <a:lnTo>
                    <a:pt x="420" y="0"/>
                  </a:lnTo>
                  <a:lnTo>
                    <a:pt x="421" y="14"/>
                  </a:lnTo>
                  <a:lnTo>
                    <a:pt x="413" y="159"/>
                  </a:lnTo>
                  <a:lnTo>
                    <a:pt x="392" y="301"/>
                  </a:lnTo>
                  <a:lnTo>
                    <a:pt x="357" y="437"/>
                  </a:lnTo>
                  <a:lnTo>
                    <a:pt x="309" y="568"/>
                  </a:lnTo>
                  <a:lnTo>
                    <a:pt x="248" y="694"/>
                  </a:lnTo>
                  <a:lnTo>
                    <a:pt x="176" y="810"/>
                  </a:lnTo>
                  <a:lnTo>
                    <a:pt x="95" y="920"/>
                  </a:lnTo>
                  <a:lnTo>
                    <a:pt x="3" y="1021"/>
                  </a:lnTo>
                  <a:lnTo>
                    <a:pt x="0" y="1023"/>
                  </a:lnTo>
                  <a:lnTo>
                    <a:pt x="694" y="1718"/>
                  </a:lnTo>
                  <a:lnTo>
                    <a:pt x="698" y="1716"/>
                  </a:lnTo>
                </a:path>
              </a:pathLst>
            </a:custGeom>
            <a:noFill/>
            <a:ln w="0">
              <a:solidFill>
                <a:srgbClr val="000000"/>
              </a:solidFill>
              <a:round/>
              <a:headEnd/>
              <a:tailEnd/>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19" name="Freeform 21"/>
            <p:cNvSpPr>
              <a:spLocks/>
            </p:cNvSpPr>
            <p:nvPr/>
          </p:nvSpPr>
          <p:spPr bwMode="auto">
            <a:xfrm>
              <a:off x="7615788" y="3576625"/>
              <a:ext cx="247599" cy="247652"/>
            </a:xfrm>
            <a:custGeom>
              <a:avLst/>
              <a:gdLst>
                <a:gd name="T0" fmla="*/ 0 w 780"/>
                <a:gd name="T1" fmla="*/ 0 h 780"/>
                <a:gd name="T2" fmla="*/ 0 w 780"/>
                <a:gd name="T3" fmla="*/ 0 h 780"/>
                <a:gd name="T4" fmla="*/ 0 w 780"/>
                <a:gd name="T5" fmla="*/ 0 h 780"/>
                <a:gd name="T6" fmla="*/ 0 w 780"/>
                <a:gd name="T7" fmla="*/ 0 h 780"/>
                <a:gd name="T8" fmla="*/ 0 w 780"/>
                <a:gd name="T9" fmla="*/ 0 h 780"/>
                <a:gd name="T10" fmla="*/ 0 w 780"/>
                <a:gd name="T11" fmla="*/ 0 h 780"/>
                <a:gd name="T12" fmla="*/ 0 w 780"/>
                <a:gd name="T13" fmla="*/ 0 h 780"/>
                <a:gd name="T14" fmla="*/ 0 w 780"/>
                <a:gd name="T15" fmla="*/ 0 h 780"/>
                <a:gd name="T16" fmla="*/ 0 w 780"/>
                <a:gd name="T17" fmla="*/ 0 h 780"/>
                <a:gd name="T18" fmla="*/ 0 w 780"/>
                <a:gd name="T19" fmla="*/ 0 h 780"/>
                <a:gd name="T20" fmla="*/ 0 w 780"/>
                <a:gd name="T21" fmla="*/ 0 h 780"/>
                <a:gd name="T22" fmla="*/ 0 w 780"/>
                <a:gd name="T23" fmla="*/ 0 h 780"/>
                <a:gd name="T24" fmla="*/ 0 w 780"/>
                <a:gd name="T25" fmla="*/ 0 h 780"/>
                <a:gd name="T26" fmla="*/ 0 w 780"/>
                <a:gd name="T27" fmla="*/ 0 h 780"/>
                <a:gd name="T28" fmla="*/ 0 w 780"/>
                <a:gd name="T29" fmla="*/ 0 h 780"/>
                <a:gd name="T30" fmla="*/ 0 w 780"/>
                <a:gd name="T31" fmla="*/ 0 h 780"/>
                <a:gd name="T32" fmla="*/ 0 w 780"/>
                <a:gd name="T33" fmla="*/ 0 h 780"/>
                <a:gd name="T34" fmla="*/ 0 w 780"/>
                <a:gd name="T35" fmla="*/ 0 h 780"/>
                <a:gd name="T36" fmla="*/ 0 w 780"/>
                <a:gd name="T37" fmla="*/ 0 h 780"/>
                <a:gd name="T38" fmla="*/ 0 w 780"/>
                <a:gd name="T39" fmla="*/ 0 h 780"/>
                <a:gd name="T40" fmla="*/ 0 w 780"/>
                <a:gd name="T41" fmla="*/ 0 h 780"/>
                <a:gd name="T42" fmla="*/ 0 w 780"/>
                <a:gd name="T43" fmla="*/ 0 h 780"/>
                <a:gd name="T44" fmla="*/ 0 w 780"/>
                <a:gd name="T45" fmla="*/ 0 h 780"/>
                <a:gd name="T46" fmla="*/ 0 w 780"/>
                <a:gd name="T47" fmla="*/ 0 h 780"/>
                <a:gd name="T48" fmla="*/ 0 w 780"/>
                <a:gd name="T49" fmla="*/ 0 h 780"/>
                <a:gd name="T50" fmla="*/ 0 w 780"/>
                <a:gd name="T51" fmla="*/ 0 h 780"/>
                <a:gd name="T52" fmla="*/ 0 w 780"/>
                <a:gd name="T53" fmla="*/ 0 h 780"/>
                <a:gd name="T54" fmla="*/ 0 w 780"/>
                <a:gd name="T55" fmla="*/ 0 h 780"/>
                <a:gd name="T56" fmla="*/ 0 w 780"/>
                <a:gd name="T57" fmla="*/ 0 h 780"/>
                <a:gd name="T58" fmla="*/ 0 w 780"/>
                <a:gd name="T59" fmla="*/ 0 h 780"/>
                <a:gd name="T60" fmla="*/ 0 w 780"/>
                <a:gd name="T61" fmla="*/ 0 h 780"/>
                <a:gd name="T62" fmla="*/ 0 w 780"/>
                <a:gd name="T63" fmla="*/ 0 h 780"/>
                <a:gd name="T64" fmla="*/ 0 w 780"/>
                <a:gd name="T65" fmla="*/ 0 h 780"/>
                <a:gd name="T66" fmla="*/ 0 w 780"/>
                <a:gd name="T67" fmla="*/ 0 h 780"/>
                <a:gd name="T68" fmla="*/ 0 w 780"/>
                <a:gd name="T69" fmla="*/ 0 h 780"/>
                <a:gd name="T70" fmla="*/ 0 w 780"/>
                <a:gd name="T71" fmla="*/ 0 h 780"/>
                <a:gd name="T72" fmla="*/ 0 w 780"/>
                <a:gd name="T73" fmla="*/ 0 h 780"/>
                <a:gd name="T74" fmla="*/ 0 w 780"/>
                <a:gd name="T75" fmla="*/ 0 h 780"/>
                <a:gd name="T76" fmla="*/ 0 w 780"/>
                <a:gd name="T77" fmla="*/ 0 h 780"/>
                <a:gd name="T78" fmla="*/ 0 w 780"/>
                <a:gd name="T79" fmla="*/ 0 h 780"/>
                <a:gd name="T80" fmla="*/ 0 w 780"/>
                <a:gd name="T81" fmla="*/ 0 h 780"/>
                <a:gd name="T82" fmla="*/ 0 w 780"/>
                <a:gd name="T83" fmla="*/ 0 h 780"/>
                <a:gd name="T84" fmla="*/ 0 w 780"/>
                <a:gd name="T85" fmla="*/ 0 h 780"/>
                <a:gd name="T86" fmla="*/ 0 w 780"/>
                <a:gd name="T87" fmla="*/ 0 h 780"/>
                <a:gd name="T88" fmla="*/ 0 w 780"/>
                <a:gd name="T89" fmla="*/ 0 h 780"/>
                <a:gd name="T90" fmla="*/ 0 w 780"/>
                <a:gd name="T91" fmla="*/ 0 h 780"/>
                <a:gd name="T92" fmla="*/ 0 w 780"/>
                <a:gd name="T93" fmla="*/ 0 h 780"/>
                <a:gd name="T94" fmla="*/ 0 w 780"/>
                <a:gd name="T95" fmla="*/ 0 h 780"/>
                <a:gd name="T96" fmla="*/ 0 w 780"/>
                <a:gd name="T97" fmla="*/ 0 h 780"/>
                <a:gd name="T98" fmla="*/ 0 w 780"/>
                <a:gd name="T99" fmla="*/ 0 h 780"/>
                <a:gd name="T100" fmla="*/ 0 w 780"/>
                <a:gd name="T101" fmla="*/ 0 h 780"/>
                <a:gd name="T102" fmla="*/ 0 w 780"/>
                <a:gd name="T103" fmla="*/ 0 h 780"/>
                <a:gd name="T104" fmla="*/ 0 w 780"/>
                <a:gd name="T105" fmla="*/ 0 h 780"/>
                <a:gd name="T106" fmla="*/ 0 w 780"/>
                <a:gd name="T107" fmla="*/ 0 h 780"/>
                <a:gd name="T108" fmla="*/ 0 w 780"/>
                <a:gd name="T109" fmla="*/ 0 h 780"/>
                <a:gd name="T110" fmla="*/ 0 w 780"/>
                <a:gd name="T111" fmla="*/ 0 h 780"/>
                <a:gd name="T112" fmla="*/ 0 w 780"/>
                <a:gd name="T113" fmla="*/ 0 h 780"/>
                <a:gd name="T114" fmla="*/ 0 w 780"/>
                <a:gd name="T115" fmla="*/ 0 h 780"/>
                <a:gd name="T116" fmla="*/ 0 w 780"/>
                <a:gd name="T117" fmla="*/ 0 h 780"/>
                <a:gd name="T118" fmla="*/ 0 w 780"/>
                <a:gd name="T119" fmla="*/ 0 h 780"/>
                <a:gd name="T120" fmla="*/ 0 w 780"/>
                <a:gd name="T121" fmla="*/ 0 h 780"/>
                <a:gd name="T122" fmla="*/ 0 w 780"/>
                <a:gd name="T123" fmla="*/ 0 h 780"/>
                <a:gd name="T124" fmla="*/ 0 w 780"/>
                <a:gd name="T125" fmla="*/ 0 h 78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780"/>
                <a:gd name="T190" fmla="*/ 0 h 780"/>
                <a:gd name="T191" fmla="*/ 780 w 780"/>
                <a:gd name="T192" fmla="*/ 780 h 78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780" h="780">
                  <a:moveTo>
                    <a:pt x="761" y="761"/>
                  </a:moveTo>
                  <a:lnTo>
                    <a:pt x="754" y="766"/>
                  </a:lnTo>
                  <a:lnTo>
                    <a:pt x="745" y="771"/>
                  </a:lnTo>
                  <a:lnTo>
                    <a:pt x="737" y="775"/>
                  </a:lnTo>
                  <a:lnTo>
                    <a:pt x="728" y="778"/>
                  </a:lnTo>
                  <a:lnTo>
                    <a:pt x="717" y="779"/>
                  </a:lnTo>
                  <a:lnTo>
                    <a:pt x="707" y="780"/>
                  </a:lnTo>
                  <a:lnTo>
                    <a:pt x="684" y="779"/>
                  </a:lnTo>
                  <a:lnTo>
                    <a:pt x="657" y="775"/>
                  </a:lnTo>
                  <a:lnTo>
                    <a:pt x="628" y="766"/>
                  </a:lnTo>
                  <a:lnTo>
                    <a:pt x="598" y="755"/>
                  </a:lnTo>
                  <a:lnTo>
                    <a:pt x="565" y="740"/>
                  </a:lnTo>
                  <a:lnTo>
                    <a:pt x="495" y="700"/>
                  </a:lnTo>
                  <a:lnTo>
                    <a:pt x="421" y="649"/>
                  </a:lnTo>
                  <a:lnTo>
                    <a:pt x="344" y="586"/>
                  </a:lnTo>
                  <a:lnTo>
                    <a:pt x="267" y="514"/>
                  </a:lnTo>
                  <a:lnTo>
                    <a:pt x="195" y="437"/>
                  </a:lnTo>
                  <a:lnTo>
                    <a:pt x="132" y="360"/>
                  </a:lnTo>
                  <a:lnTo>
                    <a:pt x="81" y="286"/>
                  </a:lnTo>
                  <a:lnTo>
                    <a:pt x="60" y="251"/>
                  </a:lnTo>
                  <a:lnTo>
                    <a:pt x="41" y="216"/>
                  </a:lnTo>
                  <a:lnTo>
                    <a:pt x="26" y="183"/>
                  </a:lnTo>
                  <a:lnTo>
                    <a:pt x="14" y="153"/>
                  </a:lnTo>
                  <a:lnTo>
                    <a:pt x="6" y="124"/>
                  </a:lnTo>
                  <a:lnTo>
                    <a:pt x="0" y="97"/>
                  </a:lnTo>
                  <a:lnTo>
                    <a:pt x="0" y="74"/>
                  </a:lnTo>
                  <a:lnTo>
                    <a:pt x="0" y="63"/>
                  </a:lnTo>
                  <a:lnTo>
                    <a:pt x="3" y="53"/>
                  </a:lnTo>
                  <a:lnTo>
                    <a:pt x="5" y="43"/>
                  </a:lnTo>
                  <a:lnTo>
                    <a:pt x="10" y="35"/>
                  </a:lnTo>
                  <a:lnTo>
                    <a:pt x="14" y="27"/>
                  </a:lnTo>
                  <a:lnTo>
                    <a:pt x="20" y="20"/>
                  </a:lnTo>
                  <a:lnTo>
                    <a:pt x="27" y="14"/>
                  </a:lnTo>
                  <a:lnTo>
                    <a:pt x="35" y="10"/>
                  </a:lnTo>
                  <a:lnTo>
                    <a:pt x="43" y="5"/>
                  </a:lnTo>
                  <a:lnTo>
                    <a:pt x="53" y="3"/>
                  </a:lnTo>
                  <a:lnTo>
                    <a:pt x="63" y="0"/>
                  </a:lnTo>
                  <a:lnTo>
                    <a:pt x="74" y="0"/>
                  </a:lnTo>
                  <a:lnTo>
                    <a:pt x="98" y="0"/>
                  </a:lnTo>
                  <a:lnTo>
                    <a:pt x="124" y="6"/>
                  </a:lnTo>
                  <a:lnTo>
                    <a:pt x="153" y="14"/>
                  </a:lnTo>
                  <a:lnTo>
                    <a:pt x="183" y="26"/>
                  </a:lnTo>
                  <a:lnTo>
                    <a:pt x="217" y="41"/>
                  </a:lnTo>
                  <a:lnTo>
                    <a:pt x="251" y="60"/>
                  </a:lnTo>
                  <a:lnTo>
                    <a:pt x="286" y="81"/>
                  </a:lnTo>
                  <a:lnTo>
                    <a:pt x="360" y="132"/>
                  </a:lnTo>
                  <a:lnTo>
                    <a:pt x="437" y="195"/>
                  </a:lnTo>
                  <a:lnTo>
                    <a:pt x="514" y="267"/>
                  </a:lnTo>
                  <a:lnTo>
                    <a:pt x="586" y="344"/>
                  </a:lnTo>
                  <a:lnTo>
                    <a:pt x="648" y="421"/>
                  </a:lnTo>
                  <a:lnTo>
                    <a:pt x="700" y="495"/>
                  </a:lnTo>
                  <a:lnTo>
                    <a:pt x="740" y="565"/>
                  </a:lnTo>
                  <a:lnTo>
                    <a:pt x="755" y="598"/>
                  </a:lnTo>
                  <a:lnTo>
                    <a:pt x="766" y="629"/>
                  </a:lnTo>
                  <a:lnTo>
                    <a:pt x="774" y="657"/>
                  </a:lnTo>
                  <a:lnTo>
                    <a:pt x="779" y="684"/>
                  </a:lnTo>
                  <a:lnTo>
                    <a:pt x="780" y="707"/>
                  </a:lnTo>
                  <a:lnTo>
                    <a:pt x="780" y="719"/>
                  </a:lnTo>
                  <a:lnTo>
                    <a:pt x="778" y="728"/>
                  </a:lnTo>
                  <a:lnTo>
                    <a:pt x="776" y="737"/>
                  </a:lnTo>
                  <a:lnTo>
                    <a:pt x="771" y="747"/>
                  </a:lnTo>
                  <a:lnTo>
                    <a:pt x="766" y="754"/>
                  </a:lnTo>
                  <a:lnTo>
                    <a:pt x="761" y="761"/>
                  </a:lnTo>
                  <a:close/>
                </a:path>
              </a:pathLst>
            </a:custGeom>
            <a:solidFill>
              <a:srgbClr val="E6E64C"/>
            </a:solidFill>
            <a:ln>
              <a:noFill/>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20" name="Freeform 22"/>
            <p:cNvSpPr>
              <a:spLocks/>
            </p:cNvSpPr>
            <p:nvPr/>
          </p:nvSpPr>
          <p:spPr bwMode="auto">
            <a:xfrm>
              <a:off x="7615788" y="3576625"/>
              <a:ext cx="247599" cy="247652"/>
            </a:xfrm>
            <a:custGeom>
              <a:avLst/>
              <a:gdLst>
                <a:gd name="T0" fmla="*/ 0 w 781"/>
                <a:gd name="T1" fmla="*/ 0 h 782"/>
                <a:gd name="T2" fmla="*/ 0 w 781"/>
                <a:gd name="T3" fmla="*/ 0 h 782"/>
                <a:gd name="T4" fmla="*/ 0 w 781"/>
                <a:gd name="T5" fmla="*/ 0 h 782"/>
                <a:gd name="T6" fmla="*/ 0 w 781"/>
                <a:gd name="T7" fmla="*/ 0 h 782"/>
                <a:gd name="T8" fmla="*/ 0 w 781"/>
                <a:gd name="T9" fmla="*/ 0 h 782"/>
                <a:gd name="T10" fmla="*/ 0 w 781"/>
                <a:gd name="T11" fmla="*/ 0 h 782"/>
                <a:gd name="T12" fmla="*/ 0 w 781"/>
                <a:gd name="T13" fmla="*/ 0 h 782"/>
                <a:gd name="T14" fmla="*/ 0 w 781"/>
                <a:gd name="T15" fmla="*/ 0 h 782"/>
                <a:gd name="T16" fmla="*/ 0 w 781"/>
                <a:gd name="T17" fmla="*/ 0 h 782"/>
                <a:gd name="T18" fmla="*/ 0 w 781"/>
                <a:gd name="T19" fmla="*/ 0 h 782"/>
                <a:gd name="T20" fmla="*/ 0 w 781"/>
                <a:gd name="T21" fmla="*/ 0 h 782"/>
                <a:gd name="T22" fmla="*/ 0 w 781"/>
                <a:gd name="T23" fmla="*/ 0 h 782"/>
                <a:gd name="T24" fmla="*/ 0 w 781"/>
                <a:gd name="T25" fmla="*/ 0 h 782"/>
                <a:gd name="T26" fmla="*/ 0 w 781"/>
                <a:gd name="T27" fmla="*/ 0 h 782"/>
                <a:gd name="T28" fmla="*/ 0 w 781"/>
                <a:gd name="T29" fmla="*/ 0 h 782"/>
                <a:gd name="T30" fmla="*/ 0 w 781"/>
                <a:gd name="T31" fmla="*/ 0 h 782"/>
                <a:gd name="T32" fmla="*/ 0 w 781"/>
                <a:gd name="T33" fmla="*/ 0 h 782"/>
                <a:gd name="T34" fmla="*/ 0 w 781"/>
                <a:gd name="T35" fmla="*/ 0 h 782"/>
                <a:gd name="T36" fmla="*/ 0 w 781"/>
                <a:gd name="T37" fmla="*/ 0 h 782"/>
                <a:gd name="T38" fmla="*/ 0 w 781"/>
                <a:gd name="T39" fmla="*/ 0 h 782"/>
                <a:gd name="T40" fmla="*/ 0 w 781"/>
                <a:gd name="T41" fmla="*/ 0 h 782"/>
                <a:gd name="T42" fmla="*/ 0 w 781"/>
                <a:gd name="T43" fmla="*/ 0 h 782"/>
                <a:gd name="T44" fmla="*/ 0 w 781"/>
                <a:gd name="T45" fmla="*/ 0 h 782"/>
                <a:gd name="T46" fmla="*/ 0 w 781"/>
                <a:gd name="T47" fmla="*/ 0 h 782"/>
                <a:gd name="T48" fmla="*/ 0 w 781"/>
                <a:gd name="T49" fmla="*/ 0 h 782"/>
                <a:gd name="T50" fmla="*/ 0 w 781"/>
                <a:gd name="T51" fmla="*/ 0 h 782"/>
                <a:gd name="T52" fmla="*/ 0 w 781"/>
                <a:gd name="T53" fmla="*/ 0 h 782"/>
                <a:gd name="T54" fmla="*/ 0 w 781"/>
                <a:gd name="T55" fmla="*/ 0 h 782"/>
                <a:gd name="T56" fmla="*/ 0 w 781"/>
                <a:gd name="T57" fmla="*/ 0 h 782"/>
                <a:gd name="T58" fmla="*/ 0 w 781"/>
                <a:gd name="T59" fmla="*/ 0 h 782"/>
                <a:gd name="T60" fmla="*/ 0 w 781"/>
                <a:gd name="T61" fmla="*/ 0 h 782"/>
                <a:gd name="T62" fmla="*/ 0 w 781"/>
                <a:gd name="T63" fmla="*/ 0 h 782"/>
                <a:gd name="T64" fmla="*/ 0 w 781"/>
                <a:gd name="T65" fmla="*/ 0 h 782"/>
                <a:gd name="T66" fmla="*/ 0 w 781"/>
                <a:gd name="T67" fmla="*/ 0 h 782"/>
                <a:gd name="T68" fmla="*/ 0 w 781"/>
                <a:gd name="T69" fmla="*/ 0 h 782"/>
                <a:gd name="T70" fmla="*/ 0 w 781"/>
                <a:gd name="T71" fmla="*/ 0 h 782"/>
                <a:gd name="T72" fmla="*/ 0 w 781"/>
                <a:gd name="T73" fmla="*/ 0 h 782"/>
                <a:gd name="T74" fmla="*/ 0 w 781"/>
                <a:gd name="T75" fmla="*/ 0 h 782"/>
                <a:gd name="T76" fmla="*/ 0 w 781"/>
                <a:gd name="T77" fmla="*/ 0 h 782"/>
                <a:gd name="T78" fmla="*/ 0 w 781"/>
                <a:gd name="T79" fmla="*/ 0 h 782"/>
                <a:gd name="T80" fmla="*/ 0 w 781"/>
                <a:gd name="T81" fmla="*/ 0 h 782"/>
                <a:gd name="T82" fmla="*/ 0 w 781"/>
                <a:gd name="T83" fmla="*/ 0 h 782"/>
                <a:gd name="T84" fmla="*/ 0 w 781"/>
                <a:gd name="T85" fmla="*/ 0 h 782"/>
                <a:gd name="T86" fmla="*/ 0 w 781"/>
                <a:gd name="T87" fmla="*/ 0 h 782"/>
                <a:gd name="T88" fmla="*/ 0 w 781"/>
                <a:gd name="T89" fmla="*/ 0 h 782"/>
                <a:gd name="T90" fmla="*/ 0 w 781"/>
                <a:gd name="T91" fmla="*/ 0 h 782"/>
                <a:gd name="T92" fmla="*/ 0 w 781"/>
                <a:gd name="T93" fmla="*/ 0 h 782"/>
                <a:gd name="T94" fmla="*/ 0 w 781"/>
                <a:gd name="T95" fmla="*/ 0 h 782"/>
                <a:gd name="T96" fmla="*/ 0 w 781"/>
                <a:gd name="T97" fmla="*/ 0 h 782"/>
                <a:gd name="T98" fmla="*/ 0 w 781"/>
                <a:gd name="T99" fmla="*/ 0 h 782"/>
                <a:gd name="T100" fmla="*/ 0 w 781"/>
                <a:gd name="T101" fmla="*/ 0 h 782"/>
                <a:gd name="T102" fmla="*/ 0 w 781"/>
                <a:gd name="T103" fmla="*/ 0 h 782"/>
                <a:gd name="T104" fmla="*/ 0 w 781"/>
                <a:gd name="T105" fmla="*/ 0 h 782"/>
                <a:gd name="T106" fmla="*/ 0 w 781"/>
                <a:gd name="T107" fmla="*/ 0 h 782"/>
                <a:gd name="T108" fmla="*/ 0 w 781"/>
                <a:gd name="T109" fmla="*/ 0 h 782"/>
                <a:gd name="T110" fmla="*/ 0 w 781"/>
                <a:gd name="T111" fmla="*/ 0 h 782"/>
                <a:gd name="T112" fmla="*/ 0 w 781"/>
                <a:gd name="T113" fmla="*/ 0 h 782"/>
                <a:gd name="T114" fmla="*/ 0 w 781"/>
                <a:gd name="T115" fmla="*/ 0 h 782"/>
                <a:gd name="T116" fmla="*/ 0 w 781"/>
                <a:gd name="T117" fmla="*/ 0 h 782"/>
                <a:gd name="T118" fmla="*/ 0 w 781"/>
                <a:gd name="T119" fmla="*/ 0 h 782"/>
                <a:gd name="T120" fmla="*/ 0 w 781"/>
                <a:gd name="T121" fmla="*/ 0 h 78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781"/>
                <a:gd name="T184" fmla="*/ 0 h 782"/>
                <a:gd name="T185" fmla="*/ 781 w 781"/>
                <a:gd name="T186" fmla="*/ 782 h 78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781" h="782">
                  <a:moveTo>
                    <a:pt x="761" y="761"/>
                  </a:moveTo>
                  <a:lnTo>
                    <a:pt x="755" y="766"/>
                  </a:lnTo>
                  <a:lnTo>
                    <a:pt x="747" y="772"/>
                  </a:lnTo>
                  <a:lnTo>
                    <a:pt x="738" y="776"/>
                  </a:lnTo>
                  <a:lnTo>
                    <a:pt x="729" y="778"/>
                  </a:lnTo>
                  <a:lnTo>
                    <a:pt x="719" y="780"/>
                  </a:lnTo>
                  <a:lnTo>
                    <a:pt x="708" y="782"/>
                  </a:lnTo>
                  <a:lnTo>
                    <a:pt x="684" y="780"/>
                  </a:lnTo>
                  <a:lnTo>
                    <a:pt x="657" y="775"/>
                  </a:lnTo>
                  <a:lnTo>
                    <a:pt x="629" y="766"/>
                  </a:lnTo>
                  <a:lnTo>
                    <a:pt x="598" y="755"/>
                  </a:lnTo>
                  <a:lnTo>
                    <a:pt x="565" y="740"/>
                  </a:lnTo>
                  <a:lnTo>
                    <a:pt x="495" y="700"/>
                  </a:lnTo>
                  <a:lnTo>
                    <a:pt x="421" y="649"/>
                  </a:lnTo>
                  <a:lnTo>
                    <a:pt x="344" y="586"/>
                  </a:lnTo>
                  <a:lnTo>
                    <a:pt x="267" y="514"/>
                  </a:lnTo>
                  <a:lnTo>
                    <a:pt x="195" y="437"/>
                  </a:lnTo>
                  <a:lnTo>
                    <a:pt x="133" y="360"/>
                  </a:lnTo>
                  <a:lnTo>
                    <a:pt x="81" y="286"/>
                  </a:lnTo>
                  <a:lnTo>
                    <a:pt x="41" y="216"/>
                  </a:lnTo>
                  <a:lnTo>
                    <a:pt x="26" y="183"/>
                  </a:lnTo>
                  <a:lnTo>
                    <a:pt x="14" y="153"/>
                  </a:lnTo>
                  <a:lnTo>
                    <a:pt x="6" y="124"/>
                  </a:lnTo>
                  <a:lnTo>
                    <a:pt x="1" y="97"/>
                  </a:lnTo>
                  <a:lnTo>
                    <a:pt x="0" y="74"/>
                  </a:lnTo>
                  <a:lnTo>
                    <a:pt x="1" y="62"/>
                  </a:lnTo>
                  <a:lnTo>
                    <a:pt x="3" y="53"/>
                  </a:lnTo>
                  <a:lnTo>
                    <a:pt x="6" y="43"/>
                  </a:lnTo>
                  <a:lnTo>
                    <a:pt x="10" y="34"/>
                  </a:lnTo>
                  <a:lnTo>
                    <a:pt x="14" y="27"/>
                  </a:lnTo>
                  <a:lnTo>
                    <a:pt x="20" y="20"/>
                  </a:lnTo>
                  <a:lnTo>
                    <a:pt x="27" y="14"/>
                  </a:lnTo>
                  <a:lnTo>
                    <a:pt x="35" y="10"/>
                  </a:lnTo>
                  <a:lnTo>
                    <a:pt x="43" y="5"/>
                  </a:lnTo>
                  <a:lnTo>
                    <a:pt x="53" y="3"/>
                  </a:lnTo>
                  <a:lnTo>
                    <a:pt x="63" y="0"/>
                  </a:lnTo>
                  <a:lnTo>
                    <a:pt x="74" y="0"/>
                  </a:lnTo>
                  <a:lnTo>
                    <a:pt x="97" y="1"/>
                  </a:lnTo>
                  <a:lnTo>
                    <a:pt x="124" y="6"/>
                  </a:lnTo>
                  <a:lnTo>
                    <a:pt x="153" y="14"/>
                  </a:lnTo>
                  <a:lnTo>
                    <a:pt x="183" y="26"/>
                  </a:lnTo>
                  <a:lnTo>
                    <a:pt x="216" y="41"/>
                  </a:lnTo>
                  <a:lnTo>
                    <a:pt x="286" y="81"/>
                  </a:lnTo>
                  <a:lnTo>
                    <a:pt x="360" y="133"/>
                  </a:lnTo>
                  <a:lnTo>
                    <a:pt x="437" y="195"/>
                  </a:lnTo>
                  <a:lnTo>
                    <a:pt x="514" y="267"/>
                  </a:lnTo>
                  <a:lnTo>
                    <a:pt x="586" y="344"/>
                  </a:lnTo>
                  <a:lnTo>
                    <a:pt x="649" y="421"/>
                  </a:lnTo>
                  <a:lnTo>
                    <a:pt x="700" y="495"/>
                  </a:lnTo>
                  <a:lnTo>
                    <a:pt x="740" y="565"/>
                  </a:lnTo>
                  <a:lnTo>
                    <a:pt x="755" y="598"/>
                  </a:lnTo>
                  <a:lnTo>
                    <a:pt x="766" y="629"/>
                  </a:lnTo>
                  <a:lnTo>
                    <a:pt x="776" y="657"/>
                  </a:lnTo>
                  <a:lnTo>
                    <a:pt x="780" y="684"/>
                  </a:lnTo>
                  <a:lnTo>
                    <a:pt x="781" y="707"/>
                  </a:lnTo>
                  <a:lnTo>
                    <a:pt x="780" y="719"/>
                  </a:lnTo>
                  <a:lnTo>
                    <a:pt x="778" y="728"/>
                  </a:lnTo>
                  <a:lnTo>
                    <a:pt x="776" y="738"/>
                  </a:lnTo>
                  <a:lnTo>
                    <a:pt x="772" y="747"/>
                  </a:lnTo>
                  <a:lnTo>
                    <a:pt x="768" y="754"/>
                  </a:lnTo>
                  <a:lnTo>
                    <a:pt x="761" y="761"/>
                  </a:lnTo>
                </a:path>
              </a:pathLst>
            </a:custGeom>
            <a:noFill/>
            <a:ln w="0">
              <a:solidFill>
                <a:srgbClr val="000000"/>
              </a:solidFill>
              <a:round/>
              <a:headEnd/>
              <a:tailEnd/>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21" name="Freeform 23"/>
            <p:cNvSpPr>
              <a:spLocks/>
            </p:cNvSpPr>
            <p:nvPr/>
          </p:nvSpPr>
          <p:spPr bwMode="auto">
            <a:xfrm>
              <a:off x="7615788" y="2319313"/>
              <a:ext cx="247599" cy="247652"/>
            </a:xfrm>
            <a:custGeom>
              <a:avLst/>
              <a:gdLst>
                <a:gd name="T0" fmla="*/ 0 w 780"/>
                <a:gd name="T1" fmla="*/ 0 h 780"/>
                <a:gd name="T2" fmla="*/ 0 w 780"/>
                <a:gd name="T3" fmla="*/ 0 h 780"/>
                <a:gd name="T4" fmla="*/ 0 w 780"/>
                <a:gd name="T5" fmla="*/ 0 h 780"/>
                <a:gd name="T6" fmla="*/ 0 w 780"/>
                <a:gd name="T7" fmla="*/ 0 h 780"/>
                <a:gd name="T8" fmla="*/ 0 w 780"/>
                <a:gd name="T9" fmla="*/ 0 h 780"/>
                <a:gd name="T10" fmla="*/ 0 w 780"/>
                <a:gd name="T11" fmla="*/ 0 h 780"/>
                <a:gd name="T12" fmla="*/ 0 w 780"/>
                <a:gd name="T13" fmla="*/ 0 h 780"/>
                <a:gd name="T14" fmla="*/ 0 w 780"/>
                <a:gd name="T15" fmla="*/ 0 h 780"/>
                <a:gd name="T16" fmla="*/ 0 w 780"/>
                <a:gd name="T17" fmla="*/ 0 h 780"/>
                <a:gd name="T18" fmla="*/ 0 w 780"/>
                <a:gd name="T19" fmla="*/ 0 h 780"/>
                <a:gd name="T20" fmla="*/ 0 w 780"/>
                <a:gd name="T21" fmla="*/ 0 h 780"/>
                <a:gd name="T22" fmla="*/ 0 w 780"/>
                <a:gd name="T23" fmla="*/ 0 h 780"/>
                <a:gd name="T24" fmla="*/ 0 w 780"/>
                <a:gd name="T25" fmla="*/ 0 h 780"/>
                <a:gd name="T26" fmla="*/ 0 w 780"/>
                <a:gd name="T27" fmla="*/ 0 h 780"/>
                <a:gd name="T28" fmla="*/ 0 w 780"/>
                <a:gd name="T29" fmla="*/ 0 h 780"/>
                <a:gd name="T30" fmla="*/ 0 w 780"/>
                <a:gd name="T31" fmla="*/ 0 h 780"/>
                <a:gd name="T32" fmla="*/ 0 w 780"/>
                <a:gd name="T33" fmla="*/ 0 h 780"/>
                <a:gd name="T34" fmla="*/ 0 w 780"/>
                <a:gd name="T35" fmla="*/ 0 h 780"/>
                <a:gd name="T36" fmla="*/ 0 w 780"/>
                <a:gd name="T37" fmla="*/ 0 h 780"/>
                <a:gd name="T38" fmla="*/ 0 w 780"/>
                <a:gd name="T39" fmla="*/ 0 h 780"/>
                <a:gd name="T40" fmla="*/ 0 w 780"/>
                <a:gd name="T41" fmla="*/ 0 h 780"/>
                <a:gd name="T42" fmla="*/ 0 w 780"/>
                <a:gd name="T43" fmla="*/ 0 h 780"/>
                <a:gd name="T44" fmla="*/ 0 w 780"/>
                <a:gd name="T45" fmla="*/ 0 h 780"/>
                <a:gd name="T46" fmla="*/ 0 w 780"/>
                <a:gd name="T47" fmla="*/ 0 h 780"/>
                <a:gd name="T48" fmla="*/ 0 w 780"/>
                <a:gd name="T49" fmla="*/ 0 h 780"/>
                <a:gd name="T50" fmla="*/ 0 w 780"/>
                <a:gd name="T51" fmla="*/ 0 h 780"/>
                <a:gd name="T52" fmla="*/ 0 w 780"/>
                <a:gd name="T53" fmla="*/ 0 h 780"/>
                <a:gd name="T54" fmla="*/ 0 w 780"/>
                <a:gd name="T55" fmla="*/ 0 h 780"/>
                <a:gd name="T56" fmla="*/ 0 w 780"/>
                <a:gd name="T57" fmla="*/ 0 h 780"/>
                <a:gd name="T58" fmla="*/ 0 w 780"/>
                <a:gd name="T59" fmla="*/ 0 h 780"/>
                <a:gd name="T60" fmla="*/ 0 w 780"/>
                <a:gd name="T61" fmla="*/ 0 h 780"/>
                <a:gd name="T62" fmla="*/ 0 w 780"/>
                <a:gd name="T63" fmla="*/ 0 h 780"/>
                <a:gd name="T64" fmla="*/ 0 w 780"/>
                <a:gd name="T65" fmla="*/ 0 h 780"/>
                <a:gd name="T66" fmla="*/ 0 w 780"/>
                <a:gd name="T67" fmla="*/ 0 h 780"/>
                <a:gd name="T68" fmla="*/ 0 w 780"/>
                <a:gd name="T69" fmla="*/ 0 h 780"/>
                <a:gd name="T70" fmla="*/ 0 w 780"/>
                <a:gd name="T71" fmla="*/ 0 h 780"/>
                <a:gd name="T72" fmla="*/ 0 w 780"/>
                <a:gd name="T73" fmla="*/ 0 h 780"/>
                <a:gd name="T74" fmla="*/ 0 w 780"/>
                <a:gd name="T75" fmla="*/ 0 h 780"/>
                <a:gd name="T76" fmla="*/ 0 w 780"/>
                <a:gd name="T77" fmla="*/ 0 h 780"/>
                <a:gd name="T78" fmla="*/ 0 w 780"/>
                <a:gd name="T79" fmla="*/ 0 h 780"/>
                <a:gd name="T80" fmla="*/ 0 w 780"/>
                <a:gd name="T81" fmla="*/ 0 h 780"/>
                <a:gd name="T82" fmla="*/ 0 w 780"/>
                <a:gd name="T83" fmla="*/ 0 h 780"/>
                <a:gd name="T84" fmla="*/ 0 w 780"/>
                <a:gd name="T85" fmla="*/ 0 h 780"/>
                <a:gd name="T86" fmla="*/ 0 w 780"/>
                <a:gd name="T87" fmla="*/ 0 h 780"/>
                <a:gd name="T88" fmla="*/ 0 w 780"/>
                <a:gd name="T89" fmla="*/ 0 h 780"/>
                <a:gd name="T90" fmla="*/ 0 w 780"/>
                <a:gd name="T91" fmla="*/ 0 h 780"/>
                <a:gd name="T92" fmla="*/ 0 w 780"/>
                <a:gd name="T93" fmla="*/ 0 h 780"/>
                <a:gd name="T94" fmla="*/ 0 w 780"/>
                <a:gd name="T95" fmla="*/ 0 h 780"/>
                <a:gd name="T96" fmla="*/ 0 w 780"/>
                <a:gd name="T97" fmla="*/ 0 h 780"/>
                <a:gd name="T98" fmla="*/ 0 w 780"/>
                <a:gd name="T99" fmla="*/ 0 h 780"/>
                <a:gd name="T100" fmla="*/ 0 w 780"/>
                <a:gd name="T101" fmla="*/ 0 h 780"/>
                <a:gd name="T102" fmla="*/ 0 w 780"/>
                <a:gd name="T103" fmla="*/ 0 h 780"/>
                <a:gd name="T104" fmla="*/ 0 w 780"/>
                <a:gd name="T105" fmla="*/ 0 h 780"/>
                <a:gd name="T106" fmla="*/ 0 w 780"/>
                <a:gd name="T107" fmla="*/ 0 h 780"/>
                <a:gd name="T108" fmla="*/ 0 w 780"/>
                <a:gd name="T109" fmla="*/ 0 h 780"/>
                <a:gd name="T110" fmla="*/ 0 w 780"/>
                <a:gd name="T111" fmla="*/ 0 h 780"/>
                <a:gd name="T112" fmla="*/ 0 w 780"/>
                <a:gd name="T113" fmla="*/ 0 h 780"/>
                <a:gd name="T114" fmla="*/ 0 w 780"/>
                <a:gd name="T115" fmla="*/ 0 h 780"/>
                <a:gd name="T116" fmla="*/ 0 w 780"/>
                <a:gd name="T117" fmla="*/ 0 h 780"/>
                <a:gd name="T118" fmla="*/ 0 w 780"/>
                <a:gd name="T119" fmla="*/ 0 h 780"/>
                <a:gd name="T120" fmla="*/ 0 w 780"/>
                <a:gd name="T121" fmla="*/ 0 h 780"/>
                <a:gd name="T122" fmla="*/ 0 w 780"/>
                <a:gd name="T123" fmla="*/ 0 h 780"/>
                <a:gd name="T124" fmla="*/ 0 w 780"/>
                <a:gd name="T125" fmla="*/ 0 h 78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780"/>
                <a:gd name="T190" fmla="*/ 0 h 780"/>
                <a:gd name="T191" fmla="*/ 780 w 780"/>
                <a:gd name="T192" fmla="*/ 780 h 78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780" h="780">
                  <a:moveTo>
                    <a:pt x="761" y="19"/>
                  </a:moveTo>
                  <a:lnTo>
                    <a:pt x="766" y="26"/>
                  </a:lnTo>
                  <a:lnTo>
                    <a:pt x="771" y="34"/>
                  </a:lnTo>
                  <a:lnTo>
                    <a:pt x="774" y="43"/>
                  </a:lnTo>
                  <a:lnTo>
                    <a:pt x="778" y="52"/>
                  </a:lnTo>
                  <a:lnTo>
                    <a:pt x="779" y="62"/>
                  </a:lnTo>
                  <a:lnTo>
                    <a:pt x="780" y="73"/>
                  </a:lnTo>
                  <a:lnTo>
                    <a:pt x="779" y="96"/>
                  </a:lnTo>
                  <a:lnTo>
                    <a:pt x="774" y="123"/>
                  </a:lnTo>
                  <a:lnTo>
                    <a:pt x="766" y="152"/>
                  </a:lnTo>
                  <a:lnTo>
                    <a:pt x="755" y="182"/>
                  </a:lnTo>
                  <a:lnTo>
                    <a:pt x="740" y="215"/>
                  </a:lnTo>
                  <a:lnTo>
                    <a:pt x="700" y="285"/>
                  </a:lnTo>
                  <a:lnTo>
                    <a:pt x="649" y="359"/>
                  </a:lnTo>
                  <a:lnTo>
                    <a:pt x="586" y="436"/>
                  </a:lnTo>
                  <a:lnTo>
                    <a:pt x="514" y="513"/>
                  </a:lnTo>
                  <a:lnTo>
                    <a:pt x="437" y="585"/>
                  </a:lnTo>
                  <a:lnTo>
                    <a:pt x="360" y="648"/>
                  </a:lnTo>
                  <a:lnTo>
                    <a:pt x="286" y="699"/>
                  </a:lnTo>
                  <a:lnTo>
                    <a:pt x="251" y="720"/>
                  </a:lnTo>
                  <a:lnTo>
                    <a:pt x="216" y="739"/>
                  </a:lnTo>
                  <a:lnTo>
                    <a:pt x="183" y="754"/>
                  </a:lnTo>
                  <a:lnTo>
                    <a:pt x="153" y="766"/>
                  </a:lnTo>
                  <a:lnTo>
                    <a:pt x="124" y="774"/>
                  </a:lnTo>
                  <a:lnTo>
                    <a:pt x="97" y="780"/>
                  </a:lnTo>
                  <a:lnTo>
                    <a:pt x="74" y="780"/>
                  </a:lnTo>
                  <a:lnTo>
                    <a:pt x="63" y="780"/>
                  </a:lnTo>
                  <a:lnTo>
                    <a:pt x="53" y="777"/>
                  </a:lnTo>
                  <a:lnTo>
                    <a:pt x="43" y="775"/>
                  </a:lnTo>
                  <a:lnTo>
                    <a:pt x="35" y="770"/>
                  </a:lnTo>
                  <a:lnTo>
                    <a:pt x="27" y="766"/>
                  </a:lnTo>
                  <a:lnTo>
                    <a:pt x="20" y="760"/>
                  </a:lnTo>
                  <a:lnTo>
                    <a:pt x="14" y="753"/>
                  </a:lnTo>
                  <a:lnTo>
                    <a:pt x="10" y="745"/>
                  </a:lnTo>
                  <a:lnTo>
                    <a:pt x="5" y="737"/>
                  </a:lnTo>
                  <a:lnTo>
                    <a:pt x="3" y="727"/>
                  </a:lnTo>
                  <a:lnTo>
                    <a:pt x="0" y="717"/>
                  </a:lnTo>
                  <a:lnTo>
                    <a:pt x="0" y="706"/>
                  </a:lnTo>
                  <a:lnTo>
                    <a:pt x="0" y="682"/>
                  </a:lnTo>
                  <a:lnTo>
                    <a:pt x="6" y="656"/>
                  </a:lnTo>
                  <a:lnTo>
                    <a:pt x="14" y="627"/>
                  </a:lnTo>
                  <a:lnTo>
                    <a:pt x="26" y="597"/>
                  </a:lnTo>
                  <a:lnTo>
                    <a:pt x="41" y="564"/>
                  </a:lnTo>
                  <a:lnTo>
                    <a:pt x="60" y="529"/>
                  </a:lnTo>
                  <a:lnTo>
                    <a:pt x="81" y="494"/>
                  </a:lnTo>
                  <a:lnTo>
                    <a:pt x="132" y="420"/>
                  </a:lnTo>
                  <a:lnTo>
                    <a:pt x="195" y="343"/>
                  </a:lnTo>
                  <a:lnTo>
                    <a:pt x="267" y="266"/>
                  </a:lnTo>
                  <a:lnTo>
                    <a:pt x="344" y="194"/>
                  </a:lnTo>
                  <a:lnTo>
                    <a:pt x="421" y="132"/>
                  </a:lnTo>
                  <a:lnTo>
                    <a:pt x="495" y="80"/>
                  </a:lnTo>
                  <a:lnTo>
                    <a:pt x="565" y="40"/>
                  </a:lnTo>
                  <a:lnTo>
                    <a:pt x="598" y="25"/>
                  </a:lnTo>
                  <a:lnTo>
                    <a:pt x="629" y="13"/>
                  </a:lnTo>
                  <a:lnTo>
                    <a:pt x="657" y="5"/>
                  </a:lnTo>
                  <a:lnTo>
                    <a:pt x="684" y="1"/>
                  </a:lnTo>
                  <a:lnTo>
                    <a:pt x="707" y="0"/>
                  </a:lnTo>
                  <a:lnTo>
                    <a:pt x="719" y="0"/>
                  </a:lnTo>
                  <a:lnTo>
                    <a:pt x="728" y="2"/>
                  </a:lnTo>
                  <a:lnTo>
                    <a:pt x="737" y="4"/>
                  </a:lnTo>
                  <a:lnTo>
                    <a:pt x="747" y="9"/>
                  </a:lnTo>
                  <a:lnTo>
                    <a:pt x="754" y="13"/>
                  </a:lnTo>
                  <a:lnTo>
                    <a:pt x="761" y="19"/>
                  </a:lnTo>
                  <a:close/>
                </a:path>
              </a:pathLst>
            </a:custGeom>
            <a:solidFill>
              <a:srgbClr val="E6E64C"/>
            </a:solidFill>
            <a:ln>
              <a:noFill/>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22" name="Freeform 24"/>
            <p:cNvSpPr>
              <a:spLocks/>
            </p:cNvSpPr>
            <p:nvPr/>
          </p:nvSpPr>
          <p:spPr bwMode="auto">
            <a:xfrm>
              <a:off x="7615788" y="2319313"/>
              <a:ext cx="247599" cy="247652"/>
            </a:xfrm>
            <a:custGeom>
              <a:avLst/>
              <a:gdLst>
                <a:gd name="T0" fmla="*/ 0 w 781"/>
                <a:gd name="T1" fmla="*/ 0 h 782"/>
                <a:gd name="T2" fmla="*/ 0 w 781"/>
                <a:gd name="T3" fmla="*/ 0 h 782"/>
                <a:gd name="T4" fmla="*/ 0 w 781"/>
                <a:gd name="T5" fmla="*/ 0 h 782"/>
                <a:gd name="T6" fmla="*/ 0 w 781"/>
                <a:gd name="T7" fmla="*/ 0 h 782"/>
                <a:gd name="T8" fmla="*/ 0 w 781"/>
                <a:gd name="T9" fmla="*/ 0 h 782"/>
                <a:gd name="T10" fmla="*/ 0 w 781"/>
                <a:gd name="T11" fmla="*/ 0 h 782"/>
                <a:gd name="T12" fmla="*/ 0 w 781"/>
                <a:gd name="T13" fmla="*/ 0 h 782"/>
                <a:gd name="T14" fmla="*/ 0 w 781"/>
                <a:gd name="T15" fmla="*/ 0 h 782"/>
                <a:gd name="T16" fmla="*/ 0 w 781"/>
                <a:gd name="T17" fmla="*/ 0 h 782"/>
                <a:gd name="T18" fmla="*/ 0 w 781"/>
                <a:gd name="T19" fmla="*/ 0 h 782"/>
                <a:gd name="T20" fmla="*/ 0 w 781"/>
                <a:gd name="T21" fmla="*/ 0 h 782"/>
                <a:gd name="T22" fmla="*/ 0 w 781"/>
                <a:gd name="T23" fmla="*/ 0 h 782"/>
                <a:gd name="T24" fmla="*/ 0 w 781"/>
                <a:gd name="T25" fmla="*/ 0 h 782"/>
                <a:gd name="T26" fmla="*/ 0 w 781"/>
                <a:gd name="T27" fmla="*/ 0 h 782"/>
                <a:gd name="T28" fmla="*/ 0 w 781"/>
                <a:gd name="T29" fmla="*/ 0 h 782"/>
                <a:gd name="T30" fmla="*/ 0 w 781"/>
                <a:gd name="T31" fmla="*/ 0 h 782"/>
                <a:gd name="T32" fmla="*/ 0 w 781"/>
                <a:gd name="T33" fmla="*/ 0 h 782"/>
                <a:gd name="T34" fmla="*/ 0 w 781"/>
                <a:gd name="T35" fmla="*/ 0 h 782"/>
                <a:gd name="T36" fmla="*/ 0 w 781"/>
                <a:gd name="T37" fmla="*/ 0 h 782"/>
                <a:gd name="T38" fmla="*/ 0 w 781"/>
                <a:gd name="T39" fmla="*/ 0 h 782"/>
                <a:gd name="T40" fmla="*/ 0 w 781"/>
                <a:gd name="T41" fmla="*/ 0 h 782"/>
                <a:gd name="T42" fmla="*/ 0 w 781"/>
                <a:gd name="T43" fmla="*/ 0 h 782"/>
                <a:gd name="T44" fmla="*/ 0 w 781"/>
                <a:gd name="T45" fmla="*/ 0 h 782"/>
                <a:gd name="T46" fmla="*/ 0 w 781"/>
                <a:gd name="T47" fmla="*/ 0 h 782"/>
                <a:gd name="T48" fmla="*/ 0 w 781"/>
                <a:gd name="T49" fmla="*/ 0 h 782"/>
                <a:gd name="T50" fmla="*/ 0 w 781"/>
                <a:gd name="T51" fmla="*/ 0 h 782"/>
                <a:gd name="T52" fmla="*/ 0 w 781"/>
                <a:gd name="T53" fmla="*/ 0 h 782"/>
                <a:gd name="T54" fmla="*/ 0 w 781"/>
                <a:gd name="T55" fmla="*/ 0 h 782"/>
                <a:gd name="T56" fmla="*/ 0 w 781"/>
                <a:gd name="T57" fmla="*/ 0 h 782"/>
                <a:gd name="T58" fmla="*/ 0 w 781"/>
                <a:gd name="T59" fmla="*/ 0 h 782"/>
                <a:gd name="T60" fmla="*/ 0 w 781"/>
                <a:gd name="T61" fmla="*/ 0 h 782"/>
                <a:gd name="T62" fmla="*/ 0 w 781"/>
                <a:gd name="T63" fmla="*/ 0 h 782"/>
                <a:gd name="T64" fmla="*/ 0 w 781"/>
                <a:gd name="T65" fmla="*/ 0 h 782"/>
                <a:gd name="T66" fmla="*/ 0 w 781"/>
                <a:gd name="T67" fmla="*/ 0 h 782"/>
                <a:gd name="T68" fmla="*/ 0 w 781"/>
                <a:gd name="T69" fmla="*/ 0 h 782"/>
                <a:gd name="T70" fmla="*/ 0 w 781"/>
                <a:gd name="T71" fmla="*/ 0 h 782"/>
                <a:gd name="T72" fmla="*/ 0 w 781"/>
                <a:gd name="T73" fmla="*/ 0 h 782"/>
                <a:gd name="T74" fmla="*/ 0 w 781"/>
                <a:gd name="T75" fmla="*/ 0 h 782"/>
                <a:gd name="T76" fmla="*/ 0 w 781"/>
                <a:gd name="T77" fmla="*/ 0 h 782"/>
                <a:gd name="T78" fmla="*/ 0 w 781"/>
                <a:gd name="T79" fmla="*/ 0 h 782"/>
                <a:gd name="T80" fmla="*/ 0 w 781"/>
                <a:gd name="T81" fmla="*/ 0 h 782"/>
                <a:gd name="T82" fmla="*/ 0 w 781"/>
                <a:gd name="T83" fmla="*/ 0 h 782"/>
                <a:gd name="T84" fmla="*/ 0 w 781"/>
                <a:gd name="T85" fmla="*/ 0 h 782"/>
                <a:gd name="T86" fmla="*/ 0 w 781"/>
                <a:gd name="T87" fmla="*/ 0 h 782"/>
                <a:gd name="T88" fmla="*/ 0 w 781"/>
                <a:gd name="T89" fmla="*/ 0 h 782"/>
                <a:gd name="T90" fmla="*/ 0 w 781"/>
                <a:gd name="T91" fmla="*/ 0 h 782"/>
                <a:gd name="T92" fmla="*/ 0 w 781"/>
                <a:gd name="T93" fmla="*/ 0 h 782"/>
                <a:gd name="T94" fmla="*/ 0 w 781"/>
                <a:gd name="T95" fmla="*/ 0 h 782"/>
                <a:gd name="T96" fmla="*/ 0 w 781"/>
                <a:gd name="T97" fmla="*/ 0 h 782"/>
                <a:gd name="T98" fmla="*/ 0 w 781"/>
                <a:gd name="T99" fmla="*/ 0 h 782"/>
                <a:gd name="T100" fmla="*/ 0 w 781"/>
                <a:gd name="T101" fmla="*/ 0 h 782"/>
                <a:gd name="T102" fmla="*/ 0 w 781"/>
                <a:gd name="T103" fmla="*/ 0 h 782"/>
                <a:gd name="T104" fmla="*/ 0 w 781"/>
                <a:gd name="T105" fmla="*/ 0 h 782"/>
                <a:gd name="T106" fmla="*/ 0 w 781"/>
                <a:gd name="T107" fmla="*/ 0 h 782"/>
                <a:gd name="T108" fmla="*/ 0 w 781"/>
                <a:gd name="T109" fmla="*/ 0 h 782"/>
                <a:gd name="T110" fmla="*/ 0 w 781"/>
                <a:gd name="T111" fmla="*/ 0 h 782"/>
                <a:gd name="T112" fmla="*/ 0 w 781"/>
                <a:gd name="T113" fmla="*/ 0 h 782"/>
                <a:gd name="T114" fmla="*/ 0 w 781"/>
                <a:gd name="T115" fmla="*/ 0 h 782"/>
                <a:gd name="T116" fmla="*/ 0 w 781"/>
                <a:gd name="T117" fmla="*/ 0 h 782"/>
                <a:gd name="T118" fmla="*/ 0 w 781"/>
                <a:gd name="T119" fmla="*/ 0 h 782"/>
                <a:gd name="T120" fmla="*/ 0 w 781"/>
                <a:gd name="T121" fmla="*/ 0 h 78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781"/>
                <a:gd name="T184" fmla="*/ 0 h 782"/>
                <a:gd name="T185" fmla="*/ 781 w 781"/>
                <a:gd name="T186" fmla="*/ 782 h 78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781" h="782">
                  <a:moveTo>
                    <a:pt x="761" y="21"/>
                  </a:moveTo>
                  <a:lnTo>
                    <a:pt x="766" y="27"/>
                  </a:lnTo>
                  <a:lnTo>
                    <a:pt x="772" y="35"/>
                  </a:lnTo>
                  <a:lnTo>
                    <a:pt x="776" y="43"/>
                  </a:lnTo>
                  <a:lnTo>
                    <a:pt x="778" y="53"/>
                  </a:lnTo>
                  <a:lnTo>
                    <a:pt x="780" y="63"/>
                  </a:lnTo>
                  <a:lnTo>
                    <a:pt x="781" y="74"/>
                  </a:lnTo>
                  <a:lnTo>
                    <a:pt x="780" y="98"/>
                  </a:lnTo>
                  <a:lnTo>
                    <a:pt x="774" y="125"/>
                  </a:lnTo>
                  <a:lnTo>
                    <a:pt x="766" y="153"/>
                  </a:lnTo>
                  <a:lnTo>
                    <a:pt x="755" y="184"/>
                  </a:lnTo>
                  <a:lnTo>
                    <a:pt x="740" y="217"/>
                  </a:lnTo>
                  <a:lnTo>
                    <a:pt x="700" y="287"/>
                  </a:lnTo>
                  <a:lnTo>
                    <a:pt x="649" y="361"/>
                  </a:lnTo>
                  <a:lnTo>
                    <a:pt x="586" y="438"/>
                  </a:lnTo>
                  <a:lnTo>
                    <a:pt x="514" y="515"/>
                  </a:lnTo>
                  <a:lnTo>
                    <a:pt x="437" y="587"/>
                  </a:lnTo>
                  <a:lnTo>
                    <a:pt x="360" y="649"/>
                  </a:lnTo>
                  <a:lnTo>
                    <a:pt x="286" y="701"/>
                  </a:lnTo>
                  <a:lnTo>
                    <a:pt x="216" y="741"/>
                  </a:lnTo>
                  <a:lnTo>
                    <a:pt x="183" y="756"/>
                  </a:lnTo>
                  <a:lnTo>
                    <a:pt x="153" y="768"/>
                  </a:lnTo>
                  <a:lnTo>
                    <a:pt x="124" y="776"/>
                  </a:lnTo>
                  <a:lnTo>
                    <a:pt x="97" y="780"/>
                  </a:lnTo>
                  <a:lnTo>
                    <a:pt x="74" y="782"/>
                  </a:lnTo>
                  <a:lnTo>
                    <a:pt x="62" y="780"/>
                  </a:lnTo>
                  <a:lnTo>
                    <a:pt x="53" y="779"/>
                  </a:lnTo>
                  <a:lnTo>
                    <a:pt x="43" y="776"/>
                  </a:lnTo>
                  <a:lnTo>
                    <a:pt x="34" y="772"/>
                  </a:lnTo>
                  <a:lnTo>
                    <a:pt x="27" y="768"/>
                  </a:lnTo>
                  <a:lnTo>
                    <a:pt x="20" y="762"/>
                  </a:lnTo>
                  <a:lnTo>
                    <a:pt x="14" y="755"/>
                  </a:lnTo>
                  <a:lnTo>
                    <a:pt x="10" y="747"/>
                  </a:lnTo>
                  <a:lnTo>
                    <a:pt x="5" y="739"/>
                  </a:lnTo>
                  <a:lnTo>
                    <a:pt x="3" y="729"/>
                  </a:lnTo>
                  <a:lnTo>
                    <a:pt x="0" y="719"/>
                  </a:lnTo>
                  <a:lnTo>
                    <a:pt x="0" y="708"/>
                  </a:lnTo>
                  <a:lnTo>
                    <a:pt x="1" y="685"/>
                  </a:lnTo>
                  <a:lnTo>
                    <a:pt x="6" y="658"/>
                  </a:lnTo>
                  <a:lnTo>
                    <a:pt x="14" y="629"/>
                  </a:lnTo>
                  <a:lnTo>
                    <a:pt x="26" y="599"/>
                  </a:lnTo>
                  <a:lnTo>
                    <a:pt x="41" y="566"/>
                  </a:lnTo>
                  <a:lnTo>
                    <a:pt x="81" y="496"/>
                  </a:lnTo>
                  <a:lnTo>
                    <a:pt x="133" y="422"/>
                  </a:lnTo>
                  <a:lnTo>
                    <a:pt x="195" y="345"/>
                  </a:lnTo>
                  <a:lnTo>
                    <a:pt x="267" y="268"/>
                  </a:lnTo>
                  <a:lnTo>
                    <a:pt x="344" y="196"/>
                  </a:lnTo>
                  <a:lnTo>
                    <a:pt x="421" y="133"/>
                  </a:lnTo>
                  <a:lnTo>
                    <a:pt x="495" y="82"/>
                  </a:lnTo>
                  <a:lnTo>
                    <a:pt x="565" y="42"/>
                  </a:lnTo>
                  <a:lnTo>
                    <a:pt x="598" y="27"/>
                  </a:lnTo>
                  <a:lnTo>
                    <a:pt x="629" y="15"/>
                  </a:lnTo>
                  <a:lnTo>
                    <a:pt x="657" y="6"/>
                  </a:lnTo>
                  <a:lnTo>
                    <a:pt x="684" y="2"/>
                  </a:lnTo>
                  <a:lnTo>
                    <a:pt x="707" y="0"/>
                  </a:lnTo>
                  <a:lnTo>
                    <a:pt x="719" y="2"/>
                  </a:lnTo>
                  <a:lnTo>
                    <a:pt x="728" y="4"/>
                  </a:lnTo>
                  <a:lnTo>
                    <a:pt x="738" y="6"/>
                  </a:lnTo>
                  <a:lnTo>
                    <a:pt x="747" y="10"/>
                  </a:lnTo>
                  <a:lnTo>
                    <a:pt x="754" y="14"/>
                  </a:lnTo>
                  <a:lnTo>
                    <a:pt x="761" y="21"/>
                  </a:lnTo>
                </a:path>
              </a:pathLst>
            </a:custGeom>
            <a:noFill/>
            <a:ln w="0">
              <a:solidFill>
                <a:srgbClr val="000000"/>
              </a:solidFill>
              <a:round/>
              <a:headEnd/>
              <a:tailEnd/>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23" name="Freeform 25"/>
            <p:cNvSpPr>
              <a:spLocks/>
            </p:cNvSpPr>
            <p:nvPr/>
          </p:nvSpPr>
          <p:spPr bwMode="auto">
            <a:xfrm>
              <a:off x="3543479" y="3638538"/>
              <a:ext cx="2591330" cy="739782"/>
            </a:xfrm>
            <a:custGeom>
              <a:avLst/>
              <a:gdLst>
                <a:gd name="T0" fmla="*/ 0 w 8149"/>
                <a:gd name="T1" fmla="*/ 0 h 2329"/>
                <a:gd name="T2" fmla="*/ 0 w 8149"/>
                <a:gd name="T3" fmla="*/ 0 h 2329"/>
                <a:gd name="T4" fmla="*/ 0 w 8149"/>
                <a:gd name="T5" fmla="*/ 0 h 2329"/>
                <a:gd name="T6" fmla="*/ 0 w 8149"/>
                <a:gd name="T7" fmla="*/ 0 h 2329"/>
                <a:gd name="T8" fmla="*/ 0 w 8149"/>
                <a:gd name="T9" fmla="*/ 0 h 2329"/>
                <a:gd name="T10" fmla="*/ 0 w 8149"/>
                <a:gd name="T11" fmla="*/ 0 h 2329"/>
                <a:gd name="T12" fmla="*/ 0 w 8149"/>
                <a:gd name="T13" fmla="*/ 0 h 2329"/>
                <a:gd name="T14" fmla="*/ 0 w 8149"/>
                <a:gd name="T15" fmla="*/ 0 h 2329"/>
                <a:gd name="T16" fmla="*/ 0 w 8149"/>
                <a:gd name="T17" fmla="*/ 0 h 2329"/>
                <a:gd name="T18" fmla="*/ 0 w 8149"/>
                <a:gd name="T19" fmla="*/ 0 h 2329"/>
                <a:gd name="T20" fmla="*/ 0 w 8149"/>
                <a:gd name="T21" fmla="*/ 0 h 2329"/>
                <a:gd name="T22" fmla="*/ 0 w 8149"/>
                <a:gd name="T23" fmla="*/ 0 h 2329"/>
                <a:gd name="T24" fmla="*/ 0 w 8149"/>
                <a:gd name="T25" fmla="*/ 0 h 2329"/>
                <a:gd name="T26" fmla="*/ 0 w 8149"/>
                <a:gd name="T27" fmla="*/ 0 h 2329"/>
                <a:gd name="T28" fmla="*/ 0 w 8149"/>
                <a:gd name="T29" fmla="*/ 0 h 2329"/>
                <a:gd name="T30" fmla="*/ 0 w 8149"/>
                <a:gd name="T31" fmla="*/ 0 h 2329"/>
                <a:gd name="T32" fmla="*/ 0 w 8149"/>
                <a:gd name="T33" fmla="*/ 0 h 2329"/>
                <a:gd name="T34" fmla="*/ 0 w 8149"/>
                <a:gd name="T35" fmla="*/ 0 h 2329"/>
                <a:gd name="T36" fmla="*/ 0 w 8149"/>
                <a:gd name="T37" fmla="*/ 0 h 2329"/>
                <a:gd name="T38" fmla="*/ 0 w 8149"/>
                <a:gd name="T39" fmla="*/ 0 h 2329"/>
                <a:gd name="T40" fmla="*/ 0 w 8149"/>
                <a:gd name="T41" fmla="*/ 0 h 2329"/>
                <a:gd name="T42" fmla="*/ 0 w 8149"/>
                <a:gd name="T43" fmla="*/ 0 h 2329"/>
                <a:gd name="T44" fmla="*/ 0 w 8149"/>
                <a:gd name="T45" fmla="*/ 0 h 2329"/>
                <a:gd name="T46" fmla="*/ 0 w 8149"/>
                <a:gd name="T47" fmla="*/ 0 h 2329"/>
                <a:gd name="T48" fmla="*/ 0 w 8149"/>
                <a:gd name="T49" fmla="*/ 0 h 2329"/>
                <a:gd name="T50" fmla="*/ 0 w 8149"/>
                <a:gd name="T51" fmla="*/ 0 h 2329"/>
                <a:gd name="T52" fmla="*/ 0 w 8149"/>
                <a:gd name="T53" fmla="*/ 0 h 2329"/>
                <a:gd name="T54" fmla="*/ 0 w 8149"/>
                <a:gd name="T55" fmla="*/ 0 h 2329"/>
                <a:gd name="T56" fmla="*/ 0 w 8149"/>
                <a:gd name="T57" fmla="*/ 0 h 2329"/>
                <a:gd name="T58" fmla="*/ 0 w 8149"/>
                <a:gd name="T59" fmla="*/ 0 h 2329"/>
                <a:gd name="T60" fmla="*/ 0 w 8149"/>
                <a:gd name="T61" fmla="*/ 0 h 2329"/>
                <a:gd name="T62" fmla="*/ 0 w 8149"/>
                <a:gd name="T63" fmla="*/ 0 h 2329"/>
                <a:gd name="T64" fmla="*/ 0 w 8149"/>
                <a:gd name="T65" fmla="*/ 0 h 2329"/>
                <a:gd name="T66" fmla="*/ 0 w 8149"/>
                <a:gd name="T67" fmla="*/ 0 h 2329"/>
                <a:gd name="T68" fmla="*/ 0 w 8149"/>
                <a:gd name="T69" fmla="*/ 0 h 2329"/>
                <a:gd name="T70" fmla="*/ 0 w 8149"/>
                <a:gd name="T71" fmla="*/ 0 h 2329"/>
                <a:gd name="T72" fmla="*/ 0 w 8149"/>
                <a:gd name="T73" fmla="*/ 0 h 2329"/>
                <a:gd name="T74" fmla="*/ 0 w 8149"/>
                <a:gd name="T75" fmla="*/ 0 h 2329"/>
                <a:gd name="T76" fmla="*/ 0 w 8149"/>
                <a:gd name="T77" fmla="*/ 0 h 2329"/>
                <a:gd name="T78" fmla="*/ 0 w 8149"/>
                <a:gd name="T79" fmla="*/ 0 h 2329"/>
                <a:gd name="T80" fmla="*/ 0 w 8149"/>
                <a:gd name="T81" fmla="*/ 0 h 2329"/>
                <a:gd name="T82" fmla="*/ 0 w 8149"/>
                <a:gd name="T83" fmla="*/ 0 h 2329"/>
                <a:gd name="T84" fmla="*/ 0 w 8149"/>
                <a:gd name="T85" fmla="*/ 0 h 2329"/>
                <a:gd name="T86" fmla="*/ 0 w 8149"/>
                <a:gd name="T87" fmla="*/ 0 h 2329"/>
                <a:gd name="T88" fmla="*/ 0 w 8149"/>
                <a:gd name="T89" fmla="*/ 0 h 2329"/>
                <a:gd name="T90" fmla="*/ 0 w 8149"/>
                <a:gd name="T91" fmla="*/ 0 h 2329"/>
                <a:gd name="T92" fmla="*/ 0 w 8149"/>
                <a:gd name="T93" fmla="*/ 0 h 2329"/>
                <a:gd name="T94" fmla="*/ 0 w 8149"/>
                <a:gd name="T95" fmla="*/ 0 h 2329"/>
                <a:gd name="T96" fmla="*/ 0 w 8149"/>
                <a:gd name="T97" fmla="*/ 0 h 2329"/>
                <a:gd name="T98" fmla="*/ 0 w 8149"/>
                <a:gd name="T99" fmla="*/ 0 h 2329"/>
                <a:gd name="T100" fmla="*/ 0 w 8149"/>
                <a:gd name="T101" fmla="*/ 0 h 2329"/>
                <a:gd name="T102" fmla="*/ 0 w 8149"/>
                <a:gd name="T103" fmla="*/ 0 h 2329"/>
                <a:gd name="T104" fmla="*/ 0 w 8149"/>
                <a:gd name="T105" fmla="*/ 0 h 2329"/>
                <a:gd name="T106" fmla="*/ 0 w 8149"/>
                <a:gd name="T107" fmla="*/ 0 h 2329"/>
                <a:gd name="T108" fmla="*/ 0 w 8149"/>
                <a:gd name="T109" fmla="*/ 0 h 232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8149"/>
                <a:gd name="T166" fmla="*/ 0 h 2329"/>
                <a:gd name="T167" fmla="*/ 8149 w 8149"/>
                <a:gd name="T168" fmla="*/ 2329 h 232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8149" h="2329">
                  <a:moveTo>
                    <a:pt x="1513" y="2329"/>
                  </a:moveTo>
                  <a:lnTo>
                    <a:pt x="1483" y="2328"/>
                  </a:lnTo>
                  <a:lnTo>
                    <a:pt x="1454" y="2323"/>
                  </a:lnTo>
                  <a:lnTo>
                    <a:pt x="1425" y="2315"/>
                  </a:lnTo>
                  <a:lnTo>
                    <a:pt x="1396" y="2306"/>
                  </a:lnTo>
                  <a:lnTo>
                    <a:pt x="1368" y="2292"/>
                  </a:lnTo>
                  <a:lnTo>
                    <a:pt x="1340" y="2277"/>
                  </a:lnTo>
                  <a:lnTo>
                    <a:pt x="1286" y="2237"/>
                  </a:lnTo>
                  <a:lnTo>
                    <a:pt x="1236" y="2188"/>
                  </a:lnTo>
                  <a:lnTo>
                    <a:pt x="1188" y="2130"/>
                  </a:lnTo>
                  <a:lnTo>
                    <a:pt x="1143" y="2063"/>
                  </a:lnTo>
                  <a:lnTo>
                    <a:pt x="1102" y="1988"/>
                  </a:lnTo>
                  <a:lnTo>
                    <a:pt x="1064" y="1905"/>
                  </a:lnTo>
                  <a:lnTo>
                    <a:pt x="1030" y="1815"/>
                  </a:lnTo>
                  <a:lnTo>
                    <a:pt x="1001" y="1720"/>
                  </a:lnTo>
                  <a:lnTo>
                    <a:pt x="976" y="1618"/>
                  </a:lnTo>
                  <a:lnTo>
                    <a:pt x="958" y="1514"/>
                  </a:lnTo>
                  <a:lnTo>
                    <a:pt x="0" y="1514"/>
                  </a:lnTo>
                  <a:lnTo>
                    <a:pt x="0" y="815"/>
                  </a:lnTo>
                  <a:lnTo>
                    <a:pt x="958" y="815"/>
                  </a:lnTo>
                  <a:lnTo>
                    <a:pt x="976" y="712"/>
                  </a:lnTo>
                  <a:lnTo>
                    <a:pt x="1001" y="609"/>
                  </a:lnTo>
                  <a:lnTo>
                    <a:pt x="1030" y="514"/>
                  </a:lnTo>
                  <a:lnTo>
                    <a:pt x="1064" y="424"/>
                  </a:lnTo>
                  <a:lnTo>
                    <a:pt x="1102" y="341"/>
                  </a:lnTo>
                  <a:lnTo>
                    <a:pt x="1143" y="266"/>
                  </a:lnTo>
                  <a:lnTo>
                    <a:pt x="1188" y="199"/>
                  </a:lnTo>
                  <a:lnTo>
                    <a:pt x="1236" y="141"/>
                  </a:lnTo>
                  <a:lnTo>
                    <a:pt x="1286" y="92"/>
                  </a:lnTo>
                  <a:lnTo>
                    <a:pt x="1340" y="53"/>
                  </a:lnTo>
                  <a:lnTo>
                    <a:pt x="1368" y="37"/>
                  </a:lnTo>
                  <a:lnTo>
                    <a:pt x="1396" y="24"/>
                  </a:lnTo>
                  <a:lnTo>
                    <a:pt x="1425" y="14"/>
                  </a:lnTo>
                  <a:lnTo>
                    <a:pt x="1454" y="6"/>
                  </a:lnTo>
                  <a:lnTo>
                    <a:pt x="1483" y="1"/>
                  </a:lnTo>
                  <a:lnTo>
                    <a:pt x="1513" y="0"/>
                  </a:lnTo>
                  <a:lnTo>
                    <a:pt x="1543" y="1"/>
                  </a:lnTo>
                  <a:lnTo>
                    <a:pt x="1573" y="6"/>
                  </a:lnTo>
                  <a:lnTo>
                    <a:pt x="1602" y="14"/>
                  </a:lnTo>
                  <a:lnTo>
                    <a:pt x="1631" y="24"/>
                  </a:lnTo>
                  <a:lnTo>
                    <a:pt x="1659" y="37"/>
                  </a:lnTo>
                  <a:lnTo>
                    <a:pt x="1687" y="53"/>
                  </a:lnTo>
                  <a:lnTo>
                    <a:pt x="1740" y="92"/>
                  </a:lnTo>
                  <a:lnTo>
                    <a:pt x="1790" y="141"/>
                  </a:lnTo>
                  <a:lnTo>
                    <a:pt x="1838" y="199"/>
                  </a:lnTo>
                  <a:lnTo>
                    <a:pt x="1883" y="266"/>
                  </a:lnTo>
                  <a:lnTo>
                    <a:pt x="1925" y="341"/>
                  </a:lnTo>
                  <a:lnTo>
                    <a:pt x="1963" y="424"/>
                  </a:lnTo>
                  <a:lnTo>
                    <a:pt x="1996" y="514"/>
                  </a:lnTo>
                  <a:lnTo>
                    <a:pt x="2025" y="609"/>
                  </a:lnTo>
                  <a:lnTo>
                    <a:pt x="2050" y="712"/>
                  </a:lnTo>
                  <a:lnTo>
                    <a:pt x="2069" y="815"/>
                  </a:lnTo>
                  <a:lnTo>
                    <a:pt x="2238" y="815"/>
                  </a:lnTo>
                  <a:lnTo>
                    <a:pt x="2257" y="712"/>
                  </a:lnTo>
                  <a:lnTo>
                    <a:pt x="2282" y="609"/>
                  </a:lnTo>
                  <a:lnTo>
                    <a:pt x="2311" y="514"/>
                  </a:lnTo>
                  <a:lnTo>
                    <a:pt x="2344" y="424"/>
                  </a:lnTo>
                  <a:lnTo>
                    <a:pt x="2383" y="341"/>
                  </a:lnTo>
                  <a:lnTo>
                    <a:pt x="2424" y="266"/>
                  </a:lnTo>
                  <a:lnTo>
                    <a:pt x="2469" y="199"/>
                  </a:lnTo>
                  <a:lnTo>
                    <a:pt x="2517" y="141"/>
                  </a:lnTo>
                  <a:lnTo>
                    <a:pt x="2567" y="92"/>
                  </a:lnTo>
                  <a:lnTo>
                    <a:pt x="2620" y="53"/>
                  </a:lnTo>
                  <a:lnTo>
                    <a:pt x="2648" y="37"/>
                  </a:lnTo>
                  <a:lnTo>
                    <a:pt x="2676" y="24"/>
                  </a:lnTo>
                  <a:lnTo>
                    <a:pt x="2705" y="14"/>
                  </a:lnTo>
                  <a:lnTo>
                    <a:pt x="2734" y="6"/>
                  </a:lnTo>
                  <a:lnTo>
                    <a:pt x="2764" y="1"/>
                  </a:lnTo>
                  <a:lnTo>
                    <a:pt x="2794" y="0"/>
                  </a:lnTo>
                  <a:lnTo>
                    <a:pt x="2824" y="1"/>
                  </a:lnTo>
                  <a:lnTo>
                    <a:pt x="2853" y="6"/>
                  </a:lnTo>
                  <a:lnTo>
                    <a:pt x="2882" y="14"/>
                  </a:lnTo>
                  <a:lnTo>
                    <a:pt x="2911" y="24"/>
                  </a:lnTo>
                  <a:lnTo>
                    <a:pt x="2939" y="37"/>
                  </a:lnTo>
                  <a:lnTo>
                    <a:pt x="2967" y="53"/>
                  </a:lnTo>
                  <a:lnTo>
                    <a:pt x="3021" y="92"/>
                  </a:lnTo>
                  <a:lnTo>
                    <a:pt x="3071" y="141"/>
                  </a:lnTo>
                  <a:lnTo>
                    <a:pt x="3119" y="199"/>
                  </a:lnTo>
                  <a:lnTo>
                    <a:pt x="3164" y="266"/>
                  </a:lnTo>
                  <a:lnTo>
                    <a:pt x="3206" y="341"/>
                  </a:lnTo>
                  <a:lnTo>
                    <a:pt x="3243" y="424"/>
                  </a:lnTo>
                  <a:lnTo>
                    <a:pt x="3277" y="514"/>
                  </a:lnTo>
                  <a:lnTo>
                    <a:pt x="3306" y="609"/>
                  </a:lnTo>
                  <a:lnTo>
                    <a:pt x="3331" y="712"/>
                  </a:lnTo>
                  <a:lnTo>
                    <a:pt x="3349" y="815"/>
                  </a:lnTo>
                  <a:lnTo>
                    <a:pt x="3519" y="815"/>
                  </a:lnTo>
                  <a:lnTo>
                    <a:pt x="3538" y="712"/>
                  </a:lnTo>
                  <a:lnTo>
                    <a:pt x="3562" y="609"/>
                  </a:lnTo>
                  <a:lnTo>
                    <a:pt x="3591" y="514"/>
                  </a:lnTo>
                  <a:lnTo>
                    <a:pt x="3625" y="424"/>
                  </a:lnTo>
                  <a:lnTo>
                    <a:pt x="3664" y="341"/>
                  </a:lnTo>
                  <a:lnTo>
                    <a:pt x="3704" y="266"/>
                  </a:lnTo>
                  <a:lnTo>
                    <a:pt x="3750" y="199"/>
                  </a:lnTo>
                  <a:lnTo>
                    <a:pt x="3797" y="141"/>
                  </a:lnTo>
                  <a:lnTo>
                    <a:pt x="3847" y="92"/>
                  </a:lnTo>
                  <a:lnTo>
                    <a:pt x="3901" y="53"/>
                  </a:lnTo>
                  <a:lnTo>
                    <a:pt x="3929" y="37"/>
                  </a:lnTo>
                  <a:lnTo>
                    <a:pt x="3957" y="24"/>
                  </a:lnTo>
                  <a:lnTo>
                    <a:pt x="3986" y="14"/>
                  </a:lnTo>
                  <a:lnTo>
                    <a:pt x="4015" y="6"/>
                  </a:lnTo>
                  <a:lnTo>
                    <a:pt x="4044" y="1"/>
                  </a:lnTo>
                  <a:lnTo>
                    <a:pt x="4074" y="0"/>
                  </a:lnTo>
                  <a:lnTo>
                    <a:pt x="4105" y="1"/>
                  </a:lnTo>
                  <a:lnTo>
                    <a:pt x="4134" y="6"/>
                  </a:lnTo>
                  <a:lnTo>
                    <a:pt x="4163" y="14"/>
                  </a:lnTo>
                  <a:lnTo>
                    <a:pt x="4192" y="24"/>
                  </a:lnTo>
                  <a:lnTo>
                    <a:pt x="4220" y="37"/>
                  </a:lnTo>
                  <a:lnTo>
                    <a:pt x="4248" y="53"/>
                  </a:lnTo>
                  <a:lnTo>
                    <a:pt x="4302" y="92"/>
                  </a:lnTo>
                  <a:lnTo>
                    <a:pt x="4352" y="141"/>
                  </a:lnTo>
                  <a:lnTo>
                    <a:pt x="4399" y="199"/>
                  </a:lnTo>
                  <a:lnTo>
                    <a:pt x="4445" y="266"/>
                  </a:lnTo>
                  <a:lnTo>
                    <a:pt x="4487" y="341"/>
                  </a:lnTo>
                  <a:lnTo>
                    <a:pt x="4524" y="424"/>
                  </a:lnTo>
                  <a:lnTo>
                    <a:pt x="4558" y="514"/>
                  </a:lnTo>
                  <a:lnTo>
                    <a:pt x="4587" y="609"/>
                  </a:lnTo>
                  <a:lnTo>
                    <a:pt x="4611" y="712"/>
                  </a:lnTo>
                  <a:lnTo>
                    <a:pt x="4630" y="815"/>
                  </a:lnTo>
                  <a:lnTo>
                    <a:pt x="4800" y="815"/>
                  </a:lnTo>
                  <a:lnTo>
                    <a:pt x="4818" y="712"/>
                  </a:lnTo>
                  <a:lnTo>
                    <a:pt x="4843" y="609"/>
                  </a:lnTo>
                  <a:lnTo>
                    <a:pt x="4872" y="514"/>
                  </a:lnTo>
                  <a:lnTo>
                    <a:pt x="4906" y="424"/>
                  </a:lnTo>
                  <a:lnTo>
                    <a:pt x="4944" y="341"/>
                  </a:lnTo>
                  <a:lnTo>
                    <a:pt x="4985" y="266"/>
                  </a:lnTo>
                  <a:lnTo>
                    <a:pt x="5030" y="199"/>
                  </a:lnTo>
                  <a:lnTo>
                    <a:pt x="5078" y="141"/>
                  </a:lnTo>
                  <a:lnTo>
                    <a:pt x="5128" y="92"/>
                  </a:lnTo>
                  <a:lnTo>
                    <a:pt x="5182" y="53"/>
                  </a:lnTo>
                  <a:lnTo>
                    <a:pt x="5210" y="37"/>
                  </a:lnTo>
                  <a:lnTo>
                    <a:pt x="5238" y="24"/>
                  </a:lnTo>
                  <a:lnTo>
                    <a:pt x="5267" y="14"/>
                  </a:lnTo>
                  <a:lnTo>
                    <a:pt x="5296" y="6"/>
                  </a:lnTo>
                  <a:lnTo>
                    <a:pt x="5325" y="1"/>
                  </a:lnTo>
                  <a:lnTo>
                    <a:pt x="5355" y="0"/>
                  </a:lnTo>
                  <a:lnTo>
                    <a:pt x="5385" y="1"/>
                  </a:lnTo>
                  <a:lnTo>
                    <a:pt x="5415" y="6"/>
                  </a:lnTo>
                  <a:lnTo>
                    <a:pt x="5444" y="14"/>
                  </a:lnTo>
                  <a:lnTo>
                    <a:pt x="5473" y="24"/>
                  </a:lnTo>
                  <a:lnTo>
                    <a:pt x="5501" y="37"/>
                  </a:lnTo>
                  <a:lnTo>
                    <a:pt x="5529" y="53"/>
                  </a:lnTo>
                  <a:lnTo>
                    <a:pt x="5582" y="92"/>
                  </a:lnTo>
                  <a:lnTo>
                    <a:pt x="5632" y="141"/>
                  </a:lnTo>
                  <a:lnTo>
                    <a:pt x="5680" y="199"/>
                  </a:lnTo>
                  <a:lnTo>
                    <a:pt x="5725" y="266"/>
                  </a:lnTo>
                  <a:lnTo>
                    <a:pt x="5767" y="341"/>
                  </a:lnTo>
                  <a:lnTo>
                    <a:pt x="5805" y="424"/>
                  </a:lnTo>
                  <a:lnTo>
                    <a:pt x="5838" y="514"/>
                  </a:lnTo>
                  <a:lnTo>
                    <a:pt x="5867" y="609"/>
                  </a:lnTo>
                  <a:lnTo>
                    <a:pt x="5892" y="712"/>
                  </a:lnTo>
                  <a:lnTo>
                    <a:pt x="5910" y="815"/>
                  </a:lnTo>
                  <a:lnTo>
                    <a:pt x="6080" y="815"/>
                  </a:lnTo>
                  <a:lnTo>
                    <a:pt x="6099" y="712"/>
                  </a:lnTo>
                  <a:lnTo>
                    <a:pt x="6124" y="609"/>
                  </a:lnTo>
                  <a:lnTo>
                    <a:pt x="6153" y="514"/>
                  </a:lnTo>
                  <a:lnTo>
                    <a:pt x="6186" y="424"/>
                  </a:lnTo>
                  <a:lnTo>
                    <a:pt x="6225" y="341"/>
                  </a:lnTo>
                  <a:lnTo>
                    <a:pt x="6266" y="266"/>
                  </a:lnTo>
                  <a:lnTo>
                    <a:pt x="6311" y="199"/>
                  </a:lnTo>
                  <a:lnTo>
                    <a:pt x="6359" y="141"/>
                  </a:lnTo>
                  <a:lnTo>
                    <a:pt x="6409" y="92"/>
                  </a:lnTo>
                  <a:lnTo>
                    <a:pt x="6462" y="53"/>
                  </a:lnTo>
                  <a:lnTo>
                    <a:pt x="6490" y="37"/>
                  </a:lnTo>
                  <a:lnTo>
                    <a:pt x="6518" y="24"/>
                  </a:lnTo>
                  <a:lnTo>
                    <a:pt x="6547" y="14"/>
                  </a:lnTo>
                  <a:lnTo>
                    <a:pt x="6576" y="6"/>
                  </a:lnTo>
                  <a:lnTo>
                    <a:pt x="6606" y="1"/>
                  </a:lnTo>
                  <a:lnTo>
                    <a:pt x="6636" y="0"/>
                  </a:lnTo>
                  <a:lnTo>
                    <a:pt x="6666" y="1"/>
                  </a:lnTo>
                  <a:lnTo>
                    <a:pt x="6695" y="6"/>
                  </a:lnTo>
                  <a:lnTo>
                    <a:pt x="6724" y="14"/>
                  </a:lnTo>
                  <a:lnTo>
                    <a:pt x="6753" y="24"/>
                  </a:lnTo>
                  <a:lnTo>
                    <a:pt x="6781" y="37"/>
                  </a:lnTo>
                  <a:lnTo>
                    <a:pt x="6809" y="53"/>
                  </a:lnTo>
                  <a:lnTo>
                    <a:pt x="6863" y="92"/>
                  </a:lnTo>
                  <a:lnTo>
                    <a:pt x="6913" y="141"/>
                  </a:lnTo>
                  <a:lnTo>
                    <a:pt x="6961" y="199"/>
                  </a:lnTo>
                  <a:lnTo>
                    <a:pt x="7006" y="266"/>
                  </a:lnTo>
                  <a:lnTo>
                    <a:pt x="7048" y="341"/>
                  </a:lnTo>
                  <a:lnTo>
                    <a:pt x="7085" y="424"/>
                  </a:lnTo>
                  <a:lnTo>
                    <a:pt x="7119" y="514"/>
                  </a:lnTo>
                  <a:lnTo>
                    <a:pt x="7148" y="609"/>
                  </a:lnTo>
                  <a:lnTo>
                    <a:pt x="7173" y="712"/>
                  </a:lnTo>
                  <a:lnTo>
                    <a:pt x="7191" y="815"/>
                  </a:lnTo>
                  <a:lnTo>
                    <a:pt x="8149" y="815"/>
                  </a:lnTo>
                  <a:lnTo>
                    <a:pt x="8149" y="1514"/>
                  </a:lnTo>
                  <a:lnTo>
                    <a:pt x="7191" y="1514"/>
                  </a:lnTo>
                  <a:lnTo>
                    <a:pt x="7173" y="1618"/>
                  </a:lnTo>
                  <a:lnTo>
                    <a:pt x="7148" y="1720"/>
                  </a:lnTo>
                  <a:lnTo>
                    <a:pt x="7119" y="1815"/>
                  </a:lnTo>
                  <a:lnTo>
                    <a:pt x="7085" y="1905"/>
                  </a:lnTo>
                  <a:lnTo>
                    <a:pt x="7048" y="1988"/>
                  </a:lnTo>
                  <a:lnTo>
                    <a:pt x="7006" y="2063"/>
                  </a:lnTo>
                  <a:lnTo>
                    <a:pt x="6961" y="2130"/>
                  </a:lnTo>
                  <a:lnTo>
                    <a:pt x="6913" y="2188"/>
                  </a:lnTo>
                  <a:lnTo>
                    <a:pt x="6863" y="2237"/>
                  </a:lnTo>
                  <a:lnTo>
                    <a:pt x="6809" y="2277"/>
                  </a:lnTo>
                  <a:lnTo>
                    <a:pt x="6781" y="2292"/>
                  </a:lnTo>
                  <a:lnTo>
                    <a:pt x="6753" y="2306"/>
                  </a:lnTo>
                  <a:lnTo>
                    <a:pt x="6724" y="2315"/>
                  </a:lnTo>
                  <a:lnTo>
                    <a:pt x="6695" y="2323"/>
                  </a:lnTo>
                  <a:lnTo>
                    <a:pt x="6666" y="2328"/>
                  </a:lnTo>
                  <a:lnTo>
                    <a:pt x="6636" y="2329"/>
                  </a:lnTo>
                  <a:lnTo>
                    <a:pt x="6606" y="2328"/>
                  </a:lnTo>
                  <a:lnTo>
                    <a:pt x="6576" y="2323"/>
                  </a:lnTo>
                  <a:lnTo>
                    <a:pt x="6547" y="2315"/>
                  </a:lnTo>
                  <a:lnTo>
                    <a:pt x="6518" y="2306"/>
                  </a:lnTo>
                  <a:lnTo>
                    <a:pt x="6490" y="2292"/>
                  </a:lnTo>
                  <a:lnTo>
                    <a:pt x="6462" y="2277"/>
                  </a:lnTo>
                  <a:lnTo>
                    <a:pt x="6409" y="2237"/>
                  </a:lnTo>
                  <a:lnTo>
                    <a:pt x="6359" y="2188"/>
                  </a:lnTo>
                  <a:lnTo>
                    <a:pt x="6311" y="2130"/>
                  </a:lnTo>
                  <a:lnTo>
                    <a:pt x="6266" y="2063"/>
                  </a:lnTo>
                  <a:lnTo>
                    <a:pt x="6225" y="1988"/>
                  </a:lnTo>
                  <a:lnTo>
                    <a:pt x="6186" y="1905"/>
                  </a:lnTo>
                  <a:lnTo>
                    <a:pt x="6153" y="1815"/>
                  </a:lnTo>
                  <a:lnTo>
                    <a:pt x="6124" y="1720"/>
                  </a:lnTo>
                  <a:lnTo>
                    <a:pt x="6099" y="1618"/>
                  </a:lnTo>
                  <a:lnTo>
                    <a:pt x="6080" y="1514"/>
                  </a:lnTo>
                  <a:lnTo>
                    <a:pt x="5910" y="1514"/>
                  </a:lnTo>
                  <a:lnTo>
                    <a:pt x="5892" y="1618"/>
                  </a:lnTo>
                  <a:lnTo>
                    <a:pt x="5867" y="1720"/>
                  </a:lnTo>
                  <a:lnTo>
                    <a:pt x="5838" y="1815"/>
                  </a:lnTo>
                  <a:lnTo>
                    <a:pt x="5805" y="1905"/>
                  </a:lnTo>
                  <a:lnTo>
                    <a:pt x="5767" y="1988"/>
                  </a:lnTo>
                  <a:lnTo>
                    <a:pt x="5725" y="2063"/>
                  </a:lnTo>
                  <a:lnTo>
                    <a:pt x="5680" y="2130"/>
                  </a:lnTo>
                  <a:lnTo>
                    <a:pt x="5632" y="2188"/>
                  </a:lnTo>
                  <a:lnTo>
                    <a:pt x="5582" y="2237"/>
                  </a:lnTo>
                  <a:lnTo>
                    <a:pt x="5529" y="2277"/>
                  </a:lnTo>
                  <a:lnTo>
                    <a:pt x="5501" y="2292"/>
                  </a:lnTo>
                  <a:lnTo>
                    <a:pt x="5473" y="2306"/>
                  </a:lnTo>
                  <a:lnTo>
                    <a:pt x="5444" y="2315"/>
                  </a:lnTo>
                  <a:lnTo>
                    <a:pt x="5415" y="2323"/>
                  </a:lnTo>
                  <a:lnTo>
                    <a:pt x="5385" y="2328"/>
                  </a:lnTo>
                  <a:lnTo>
                    <a:pt x="5355" y="2329"/>
                  </a:lnTo>
                  <a:lnTo>
                    <a:pt x="5325" y="2328"/>
                  </a:lnTo>
                  <a:lnTo>
                    <a:pt x="5296" y="2323"/>
                  </a:lnTo>
                  <a:lnTo>
                    <a:pt x="5267" y="2315"/>
                  </a:lnTo>
                  <a:lnTo>
                    <a:pt x="5238" y="2306"/>
                  </a:lnTo>
                  <a:lnTo>
                    <a:pt x="5210" y="2292"/>
                  </a:lnTo>
                  <a:lnTo>
                    <a:pt x="5182" y="2277"/>
                  </a:lnTo>
                  <a:lnTo>
                    <a:pt x="5128" y="2237"/>
                  </a:lnTo>
                  <a:lnTo>
                    <a:pt x="5078" y="2188"/>
                  </a:lnTo>
                  <a:lnTo>
                    <a:pt x="5030" y="2130"/>
                  </a:lnTo>
                  <a:lnTo>
                    <a:pt x="4985" y="2063"/>
                  </a:lnTo>
                  <a:lnTo>
                    <a:pt x="4944" y="1988"/>
                  </a:lnTo>
                  <a:lnTo>
                    <a:pt x="4906" y="1905"/>
                  </a:lnTo>
                  <a:lnTo>
                    <a:pt x="4872" y="1815"/>
                  </a:lnTo>
                  <a:lnTo>
                    <a:pt x="4843" y="1720"/>
                  </a:lnTo>
                  <a:lnTo>
                    <a:pt x="4818" y="1618"/>
                  </a:lnTo>
                  <a:lnTo>
                    <a:pt x="4800" y="1514"/>
                  </a:lnTo>
                  <a:lnTo>
                    <a:pt x="4630" y="1514"/>
                  </a:lnTo>
                  <a:lnTo>
                    <a:pt x="4611" y="1618"/>
                  </a:lnTo>
                  <a:lnTo>
                    <a:pt x="4587" y="1720"/>
                  </a:lnTo>
                  <a:lnTo>
                    <a:pt x="4558" y="1815"/>
                  </a:lnTo>
                  <a:lnTo>
                    <a:pt x="4524" y="1905"/>
                  </a:lnTo>
                  <a:lnTo>
                    <a:pt x="4487" y="1988"/>
                  </a:lnTo>
                  <a:lnTo>
                    <a:pt x="4445" y="2063"/>
                  </a:lnTo>
                  <a:lnTo>
                    <a:pt x="4399" y="2130"/>
                  </a:lnTo>
                  <a:lnTo>
                    <a:pt x="4352" y="2188"/>
                  </a:lnTo>
                  <a:lnTo>
                    <a:pt x="4302" y="2237"/>
                  </a:lnTo>
                  <a:lnTo>
                    <a:pt x="4248" y="2277"/>
                  </a:lnTo>
                  <a:lnTo>
                    <a:pt x="4220" y="2292"/>
                  </a:lnTo>
                  <a:lnTo>
                    <a:pt x="4192" y="2306"/>
                  </a:lnTo>
                  <a:lnTo>
                    <a:pt x="4163" y="2315"/>
                  </a:lnTo>
                  <a:lnTo>
                    <a:pt x="4134" y="2323"/>
                  </a:lnTo>
                  <a:lnTo>
                    <a:pt x="4105" y="2328"/>
                  </a:lnTo>
                  <a:lnTo>
                    <a:pt x="4074" y="2329"/>
                  </a:lnTo>
                  <a:lnTo>
                    <a:pt x="4044" y="2328"/>
                  </a:lnTo>
                  <a:lnTo>
                    <a:pt x="4015" y="2323"/>
                  </a:lnTo>
                  <a:lnTo>
                    <a:pt x="3986" y="2315"/>
                  </a:lnTo>
                  <a:lnTo>
                    <a:pt x="3957" y="2306"/>
                  </a:lnTo>
                  <a:lnTo>
                    <a:pt x="3929" y="2292"/>
                  </a:lnTo>
                  <a:lnTo>
                    <a:pt x="3901" y="2277"/>
                  </a:lnTo>
                  <a:lnTo>
                    <a:pt x="3847" y="2237"/>
                  </a:lnTo>
                  <a:lnTo>
                    <a:pt x="3797" y="2188"/>
                  </a:lnTo>
                  <a:lnTo>
                    <a:pt x="3750" y="2130"/>
                  </a:lnTo>
                  <a:lnTo>
                    <a:pt x="3704" y="2063"/>
                  </a:lnTo>
                  <a:lnTo>
                    <a:pt x="3664" y="1988"/>
                  </a:lnTo>
                  <a:lnTo>
                    <a:pt x="3625" y="1905"/>
                  </a:lnTo>
                  <a:lnTo>
                    <a:pt x="3591" y="1815"/>
                  </a:lnTo>
                  <a:lnTo>
                    <a:pt x="3562" y="1720"/>
                  </a:lnTo>
                  <a:lnTo>
                    <a:pt x="3538" y="1618"/>
                  </a:lnTo>
                  <a:lnTo>
                    <a:pt x="3519" y="1514"/>
                  </a:lnTo>
                  <a:lnTo>
                    <a:pt x="3349" y="1514"/>
                  </a:lnTo>
                  <a:lnTo>
                    <a:pt x="3331" y="1618"/>
                  </a:lnTo>
                  <a:lnTo>
                    <a:pt x="3306" y="1720"/>
                  </a:lnTo>
                  <a:lnTo>
                    <a:pt x="3277" y="1815"/>
                  </a:lnTo>
                  <a:lnTo>
                    <a:pt x="3243" y="1905"/>
                  </a:lnTo>
                  <a:lnTo>
                    <a:pt x="3206" y="1988"/>
                  </a:lnTo>
                  <a:lnTo>
                    <a:pt x="3164" y="2063"/>
                  </a:lnTo>
                  <a:lnTo>
                    <a:pt x="3119" y="2130"/>
                  </a:lnTo>
                  <a:lnTo>
                    <a:pt x="3071" y="2188"/>
                  </a:lnTo>
                  <a:lnTo>
                    <a:pt x="3021" y="2237"/>
                  </a:lnTo>
                  <a:lnTo>
                    <a:pt x="2967" y="2277"/>
                  </a:lnTo>
                  <a:lnTo>
                    <a:pt x="2939" y="2292"/>
                  </a:lnTo>
                  <a:lnTo>
                    <a:pt x="2911" y="2306"/>
                  </a:lnTo>
                  <a:lnTo>
                    <a:pt x="2882" y="2315"/>
                  </a:lnTo>
                  <a:lnTo>
                    <a:pt x="2853" y="2323"/>
                  </a:lnTo>
                  <a:lnTo>
                    <a:pt x="2824" y="2328"/>
                  </a:lnTo>
                  <a:lnTo>
                    <a:pt x="2794" y="2329"/>
                  </a:lnTo>
                  <a:lnTo>
                    <a:pt x="2764" y="2328"/>
                  </a:lnTo>
                  <a:lnTo>
                    <a:pt x="2734" y="2323"/>
                  </a:lnTo>
                  <a:lnTo>
                    <a:pt x="2705" y="2315"/>
                  </a:lnTo>
                  <a:lnTo>
                    <a:pt x="2676" y="2306"/>
                  </a:lnTo>
                  <a:lnTo>
                    <a:pt x="2648" y="2292"/>
                  </a:lnTo>
                  <a:lnTo>
                    <a:pt x="2620" y="2277"/>
                  </a:lnTo>
                  <a:lnTo>
                    <a:pt x="2567" y="2237"/>
                  </a:lnTo>
                  <a:lnTo>
                    <a:pt x="2517" y="2188"/>
                  </a:lnTo>
                  <a:lnTo>
                    <a:pt x="2469" y="2130"/>
                  </a:lnTo>
                  <a:lnTo>
                    <a:pt x="2424" y="2063"/>
                  </a:lnTo>
                  <a:lnTo>
                    <a:pt x="2383" y="1988"/>
                  </a:lnTo>
                  <a:lnTo>
                    <a:pt x="2344" y="1905"/>
                  </a:lnTo>
                  <a:lnTo>
                    <a:pt x="2311" y="1815"/>
                  </a:lnTo>
                  <a:lnTo>
                    <a:pt x="2282" y="1720"/>
                  </a:lnTo>
                  <a:lnTo>
                    <a:pt x="2257" y="1618"/>
                  </a:lnTo>
                  <a:lnTo>
                    <a:pt x="2238" y="1514"/>
                  </a:lnTo>
                  <a:lnTo>
                    <a:pt x="2069" y="1514"/>
                  </a:lnTo>
                  <a:lnTo>
                    <a:pt x="2050" y="1618"/>
                  </a:lnTo>
                  <a:lnTo>
                    <a:pt x="2025" y="1720"/>
                  </a:lnTo>
                  <a:lnTo>
                    <a:pt x="1996" y="1815"/>
                  </a:lnTo>
                  <a:lnTo>
                    <a:pt x="1963" y="1905"/>
                  </a:lnTo>
                  <a:lnTo>
                    <a:pt x="1925" y="1988"/>
                  </a:lnTo>
                  <a:lnTo>
                    <a:pt x="1883" y="2063"/>
                  </a:lnTo>
                  <a:lnTo>
                    <a:pt x="1838" y="2130"/>
                  </a:lnTo>
                  <a:lnTo>
                    <a:pt x="1790" y="2188"/>
                  </a:lnTo>
                  <a:lnTo>
                    <a:pt x="1740" y="2237"/>
                  </a:lnTo>
                  <a:lnTo>
                    <a:pt x="1687" y="2277"/>
                  </a:lnTo>
                  <a:lnTo>
                    <a:pt x="1659" y="2292"/>
                  </a:lnTo>
                  <a:lnTo>
                    <a:pt x="1631" y="2306"/>
                  </a:lnTo>
                  <a:lnTo>
                    <a:pt x="1602" y="2315"/>
                  </a:lnTo>
                  <a:lnTo>
                    <a:pt x="1573" y="2323"/>
                  </a:lnTo>
                  <a:lnTo>
                    <a:pt x="1543" y="2328"/>
                  </a:lnTo>
                  <a:lnTo>
                    <a:pt x="1513" y="2329"/>
                  </a:lnTo>
                  <a:close/>
                </a:path>
              </a:pathLst>
            </a:custGeom>
            <a:solidFill>
              <a:srgbClr val="E6E6FF"/>
            </a:solidFill>
            <a:ln>
              <a:noFill/>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24" name="Freeform 26"/>
            <p:cNvSpPr>
              <a:spLocks/>
            </p:cNvSpPr>
            <p:nvPr/>
          </p:nvSpPr>
          <p:spPr bwMode="auto">
            <a:xfrm>
              <a:off x="3543479" y="3638538"/>
              <a:ext cx="2591330" cy="739782"/>
            </a:xfrm>
            <a:custGeom>
              <a:avLst/>
              <a:gdLst>
                <a:gd name="T0" fmla="*/ 0 w 8149"/>
                <a:gd name="T1" fmla="*/ 0 h 2329"/>
                <a:gd name="T2" fmla="*/ 0 w 8149"/>
                <a:gd name="T3" fmla="*/ 0 h 2329"/>
                <a:gd name="T4" fmla="*/ 0 w 8149"/>
                <a:gd name="T5" fmla="*/ 0 h 2329"/>
                <a:gd name="T6" fmla="*/ 0 w 8149"/>
                <a:gd name="T7" fmla="*/ 0 h 2329"/>
                <a:gd name="T8" fmla="*/ 0 w 8149"/>
                <a:gd name="T9" fmla="*/ 0 h 2329"/>
                <a:gd name="T10" fmla="*/ 0 w 8149"/>
                <a:gd name="T11" fmla="*/ 0 h 2329"/>
                <a:gd name="T12" fmla="*/ 0 w 8149"/>
                <a:gd name="T13" fmla="*/ 0 h 2329"/>
                <a:gd name="T14" fmla="*/ 0 w 8149"/>
                <a:gd name="T15" fmla="*/ 0 h 2329"/>
                <a:gd name="T16" fmla="*/ 0 w 8149"/>
                <a:gd name="T17" fmla="*/ 0 h 2329"/>
                <a:gd name="T18" fmla="*/ 0 w 8149"/>
                <a:gd name="T19" fmla="*/ 0 h 2329"/>
                <a:gd name="T20" fmla="*/ 0 w 8149"/>
                <a:gd name="T21" fmla="*/ 0 h 2329"/>
                <a:gd name="T22" fmla="*/ 0 w 8149"/>
                <a:gd name="T23" fmla="*/ 0 h 2329"/>
                <a:gd name="T24" fmla="*/ 0 w 8149"/>
                <a:gd name="T25" fmla="*/ 0 h 2329"/>
                <a:gd name="T26" fmla="*/ 0 w 8149"/>
                <a:gd name="T27" fmla="*/ 0 h 2329"/>
                <a:gd name="T28" fmla="*/ 0 w 8149"/>
                <a:gd name="T29" fmla="*/ 0 h 2329"/>
                <a:gd name="T30" fmla="*/ 0 w 8149"/>
                <a:gd name="T31" fmla="*/ 0 h 2329"/>
                <a:gd name="T32" fmla="*/ 0 w 8149"/>
                <a:gd name="T33" fmla="*/ 0 h 2329"/>
                <a:gd name="T34" fmla="*/ 0 w 8149"/>
                <a:gd name="T35" fmla="*/ 0 h 2329"/>
                <a:gd name="T36" fmla="*/ 0 w 8149"/>
                <a:gd name="T37" fmla="*/ 0 h 2329"/>
                <a:gd name="T38" fmla="*/ 0 w 8149"/>
                <a:gd name="T39" fmla="*/ 0 h 2329"/>
                <a:gd name="T40" fmla="*/ 0 w 8149"/>
                <a:gd name="T41" fmla="*/ 0 h 2329"/>
                <a:gd name="T42" fmla="*/ 0 w 8149"/>
                <a:gd name="T43" fmla="*/ 0 h 2329"/>
                <a:gd name="T44" fmla="*/ 0 w 8149"/>
                <a:gd name="T45" fmla="*/ 0 h 2329"/>
                <a:gd name="T46" fmla="*/ 0 w 8149"/>
                <a:gd name="T47" fmla="*/ 0 h 2329"/>
                <a:gd name="T48" fmla="*/ 0 w 8149"/>
                <a:gd name="T49" fmla="*/ 0 h 2329"/>
                <a:gd name="T50" fmla="*/ 0 w 8149"/>
                <a:gd name="T51" fmla="*/ 0 h 2329"/>
                <a:gd name="T52" fmla="*/ 0 w 8149"/>
                <a:gd name="T53" fmla="*/ 0 h 2329"/>
                <a:gd name="T54" fmla="*/ 0 w 8149"/>
                <a:gd name="T55" fmla="*/ 0 h 2329"/>
                <a:gd name="T56" fmla="*/ 0 w 8149"/>
                <a:gd name="T57" fmla="*/ 0 h 2329"/>
                <a:gd name="T58" fmla="*/ 0 w 8149"/>
                <a:gd name="T59" fmla="*/ 0 h 2329"/>
                <a:gd name="T60" fmla="*/ 0 w 8149"/>
                <a:gd name="T61" fmla="*/ 0 h 2329"/>
                <a:gd name="T62" fmla="*/ 0 w 8149"/>
                <a:gd name="T63" fmla="*/ 0 h 2329"/>
                <a:gd name="T64" fmla="*/ 0 w 8149"/>
                <a:gd name="T65" fmla="*/ 0 h 2329"/>
                <a:gd name="T66" fmla="*/ 0 w 8149"/>
                <a:gd name="T67" fmla="*/ 0 h 2329"/>
                <a:gd name="T68" fmla="*/ 0 w 8149"/>
                <a:gd name="T69" fmla="*/ 0 h 2329"/>
                <a:gd name="T70" fmla="*/ 0 w 8149"/>
                <a:gd name="T71" fmla="*/ 0 h 2329"/>
                <a:gd name="T72" fmla="*/ 0 w 8149"/>
                <a:gd name="T73" fmla="*/ 0 h 2329"/>
                <a:gd name="T74" fmla="*/ 0 w 8149"/>
                <a:gd name="T75" fmla="*/ 0 h 2329"/>
                <a:gd name="T76" fmla="*/ 0 w 8149"/>
                <a:gd name="T77" fmla="*/ 0 h 2329"/>
                <a:gd name="T78" fmla="*/ 0 w 8149"/>
                <a:gd name="T79" fmla="*/ 0 h 2329"/>
                <a:gd name="T80" fmla="*/ 0 w 8149"/>
                <a:gd name="T81" fmla="*/ 0 h 2329"/>
                <a:gd name="T82" fmla="*/ 0 w 8149"/>
                <a:gd name="T83" fmla="*/ 0 h 2329"/>
                <a:gd name="T84" fmla="*/ 0 w 8149"/>
                <a:gd name="T85" fmla="*/ 0 h 2329"/>
                <a:gd name="T86" fmla="*/ 0 w 8149"/>
                <a:gd name="T87" fmla="*/ 0 h 2329"/>
                <a:gd name="T88" fmla="*/ 0 w 8149"/>
                <a:gd name="T89" fmla="*/ 0 h 2329"/>
                <a:gd name="T90" fmla="*/ 0 w 8149"/>
                <a:gd name="T91" fmla="*/ 0 h 2329"/>
                <a:gd name="T92" fmla="*/ 0 w 8149"/>
                <a:gd name="T93" fmla="*/ 0 h 2329"/>
                <a:gd name="T94" fmla="*/ 0 w 8149"/>
                <a:gd name="T95" fmla="*/ 0 h 2329"/>
                <a:gd name="T96" fmla="*/ 0 w 8149"/>
                <a:gd name="T97" fmla="*/ 0 h 2329"/>
                <a:gd name="T98" fmla="*/ 0 w 8149"/>
                <a:gd name="T99" fmla="*/ 0 h 2329"/>
                <a:gd name="T100" fmla="*/ 0 w 8149"/>
                <a:gd name="T101" fmla="*/ 0 h 2329"/>
                <a:gd name="T102" fmla="*/ 0 w 8149"/>
                <a:gd name="T103" fmla="*/ 0 h 2329"/>
                <a:gd name="T104" fmla="*/ 0 w 8149"/>
                <a:gd name="T105" fmla="*/ 0 h 2329"/>
                <a:gd name="T106" fmla="*/ 0 w 8149"/>
                <a:gd name="T107" fmla="*/ 0 h 2329"/>
                <a:gd name="T108" fmla="*/ 0 w 8149"/>
                <a:gd name="T109" fmla="*/ 0 h 232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8149"/>
                <a:gd name="T166" fmla="*/ 0 h 2329"/>
                <a:gd name="T167" fmla="*/ 8149 w 8149"/>
                <a:gd name="T168" fmla="*/ 2329 h 232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8149" h="2329">
                  <a:moveTo>
                    <a:pt x="1513" y="2329"/>
                  </a:moveTo>
                  <a:lnTo>
                    <a:pt x="1483" y="2328"/>
                  </a:lnTo>
                  <a:lnTo>
                    <a:pt x="1454" y="2323"/>
                  </a:lnTo>
                  <a:lnTo>
                    <a:pt x="1425" y="2315"/>
                  </a:lnTo>
                  <a:lnTo>
                    <a:pt x="1396" y="2306"/>
                  </a:lnTo>
                  <a:lnTo>
                    <a:pt x="1368" y="2292"/>
                  </a:lnTo>
                  <a:lnTo>
                    <a:pt x="1340" y="2277"/>
                  </a:lnTo>
                  <a:lnTo>
                    <a:pt x="1286" y="2237"/>
                  </a:lnTo>
                  <a:lnTo>
                    <a:pt x="1236" y="2188"/>
                  </a:lnTo>
                  <a:lnTo>
                    <a:pt x="1188" y="2130"/>
                  </a:lnTo>
                  <a:lnTo>
                    <a:pt x="1143" y="2063"/>
                  </a:lnTo>
                  <a:lnTo>
                    <a:pt x="1102" y="1988"/>
                  </a:lnTo>
                  <a:lnTo>
                    <a:pt x="1064" y="1905"/>
                  </a:lnTo>
                  <a:lnTo>
                    <a:pt x="1030" y="1815"/>
                  </a:lnTo>
                  <a:lnTo>
                    <a:pt x="1001" y="1720"/>
                  </a:lnTo>
                  <a:lnTo>
                    <a:pt x="976" y="1618"/>
                  </a:lnTo>
                  <a:lnTo>
                    <a:pt x="958" y="1514"/>
                  </a:lnTo>
                  <a:lnTo>
                    <a:pt x="0" y="1514"/>
                  </a:lnTo>
                  <a:lnTo>
                    <a:pt x="0" y="815"/>
                  </a:lnTo>
                  <a:lnTo>
                    <a:pt x="958" y="815"/>
                  </a:lnTo>
                  <a:lnTo>
                    <a:pt x="976" y="712"/>
                  </a:lnTo>
                  <a:lnTo>
                    <a:pt x="1001" y="609"/>
                  </a:lnTo>
                  <a:lnTo>
                    <a:pt x="1030" y="514"/>
                  </a:lnTo>
                  <a:lnTo>
                    <a:pt x="1064" y="424"/>
                  </a:lnTo>
                  <a:lnTo>
                    <a:pt x="1102" y="341"/>
                  </a:lnTo>
                  <a:lnTo>
                    <a:pt x="1143" y="266"/>
                  </a:lnTo>
                  <a:lnTo>
                    <a:pt x="1188" y="199"/>
                  </a:lnTo>
                  <a:lnTo>
                    <a:pt x="1236" y="141"/>
                  </a:lnTo>
                  <a:lnTo>
                    <a:pt x="1286" y="92"/>
                  </a:lnTo>
                  <a:lnTo>
                    <a:pt x="1340" y="53"/>
                  </a:lnTo>
                  <a:lnTo>
                    <a:pt x="1368" y="37"/>
                  </a:lnTo>
                  <a:lnTo>
                    <a:pt x="1396" y="24"/>
                  </a:lnTo>
                  <a:lnTo>
                    <a:pt x="1425" y="14"/>
                  </a:lnTo>
                  <a:lnTo>
                    <a:pt x="1454" y="6"/>
                  </a:lnTo>
                  <a:lnTo>
                    <a:pt x="1483" y="1"/>
                  </a:lnTo>
                  <a:lnTo>
                    <a:pt x="1513" y="0"/>
                  </a:lnTo>
                  <a:lnTo>
                    <a:pt x="1543" y="1"/>
                  </a:lnTo>
                  <a:lnTo>
                    <a:pt x="1573" y="6"/>
                  </a:lnTo>
                  <a:lnTo>
                    <a:pt x="1602" y="14"/>
                  </a:lnTo>
                  <a:lnTo>
                    <a:pt x="1631" y="24"/>
                  </a:lnTo>
                  <a:lnTo>
                    <a:pt x="1659" y="37"/>
                  </a:lnTo>
                  <a:lnTo>
                    <a:pt x="1687" y="53"/>
                  </a:lnTo>
                  <a:lnTo>
                    <a:pt x="1740" y="92"/>
                  </a:lnTo>
                  <a:lnTo>
                    <a:pt x="1790" y="141"/>
                  </a:lnTo>
                  <a:lnTo>
                    <a:pt x="1838" y="199"/>
                  </a:lnTo>
                  <a:lnTo>
                    <a:pt x="1883" y="266"/>
                  </a:lnTo>
                  <a:lnTo>
                    <a:pt x="1925" y="341"/>
                  </a:lnTo>
                  <a:lnTo>
                    <a:pt x="1963" y="424"/>
                  </a:lnTo>
                  <a:lnTo>
                    <a:pt x="1996" y="514"/>
                  </a:lnTo>
                  <a:lnTo>
                    <a:pt x="2025" y="609"/>
                  </a:lnTo>
                  <a:lnTo>
                    <a:pt x="2050" y="712"/>
                  </a:lnTo>
                  <a:lnTo>
                    <a:pt x="2069" y="815"/>
                  </a:lnTo>
                  <a:lnTo>
                    <a:pt x="2238" y="815"/>
                  </a:lnTo>
                  <a:lnTo>
                    <a:pt x="2257" y="712"/>
                  </a:lnTo>
                  <a:lnTo>
                    <a:pt x="2282" y="609"/>
                  </a:lnTo>
                  <a:lnTo>
                    <a:pt x="2311" y="514"/>
                  </a:lnTo>
                  <a:lnTo>
                    <a:pt x="2344" y="424"/>
                  </a:lnTo>
                  <a:lnTo>
                    <a:pt x="2383" y="341"/>
                  </a:lnTo>
                  <a:lnTo>
                    <a:pt x="2424" y="266"/>
                  </a:lnTo>
                  <a:lnTo>
                    <a:pt x="2469" y="199"/>
                  </a:lnTo>
                  <a:lnTo>
                    <a:pt x="2517" y="141"/>
                  </a:lnTo>
                  <a:lnTo>
                    <a:pt x="2567" y="92"/>
                  </a:lnTo>
                  <a:lnTo>
                    <a:pt x="2620" y="53"/>
                  </a:lnTo>
                  <a:lnTo>
                    <a:pt x="2648" y="37"/>
                  </a:lnTo>
                  <a:lnTo>
                    <a:pt x="2676" y="24"/>
                  </a:lnTo>
                  <a:lnTo>
                    <a:pt x="2705" y="14"/>
                  </a:lnTo>
                  <a:lnTo>
                    <a:pt x="2734" y="6"/>
                  </a:lnTo>
                  <a:lnTo>
                    <a:pt x="2764" y="1"/>
                  </a:lnTo>
                  <a:lnTo>
                    <a:pt x="2794" y="0"/>
                  </a:lnTo>
                  <a:lnTo>
                    <a:pt x="2824" y="1"/>
                  </a:lnTo>
                  <a:lnTo>
                    <a:pt x="2853" y="6"/>
                  </a:lnTo>
                  <a:lnTo>
                    <a:pt x="2882" y="14"/>
                  </a:lnTo>
                  <a:lnTo>
                    <a:pt x="2911" y="24"/>
                  </a:lnTo>
                  <a:lnTo>
                    <a:pt x="2939" y="37"/>
                  </a:lnTo>
                  <a:lnTo>
                    <a:pt x="2967" y="53"/>
                  </a:lnTo>
                  <a:lnTo>
                    <a:pt x="3021" y="92"/>
                  </a:lnTo>
                  <a:lnTo>
                    <a:pt x="3071" y="141"/>
                  </a:lnTo>
                  <a:lnTo>
                    <a:pt x="3119" y="199"/>
                  </a:lnTo>
                  <a:lnTo>
                    <a:pt x="3164" y="266"/>
                  </a:lnTo>
                  <a:lnTo>
                    <a:pt x="3206" y="341"/>
                  </a:lnTo>
                  <a:lnTo>
                    <a:pt x="3243" y="424"/>
                  </a:lnTo>
                  <a:lnTo>
                    <a:pt x="3277" y="514"/>
                  </a:lnTo>
                  <a:lnTo>
                    <a:pt x="3306" y="609"/>
                  </a:lnTo>
                  <a:lnTo>
                    <a:pt x="3331" y="712"/>
                  </a:lnTo>
                  <a:lnTo>
                    <a:pt x="3349" y="815"/>
                  </a:lnTo>
                  <a:lnTo>
                    <a:pt x="3519" y="815"/>
                  </a:lnTo>
                  <a:lnTo>
                    <a:pt x="3538" y="712"/>
                  </a:lnTo>
                  <a:lnTo>
                    <a:pt x="3562" y="609"/>
                  </a:lnTo>
                  <a:lnTo>
                    <a:pt x="3591" y="514"/>
                  </a:lnTo>
                  <a:lnTo>
                    <a:pt x="3625" y="424"/>
                  </a:lnTo>
                  <a:lnTo>
                    <a:pt x="3664" y="341"/>
                  </a:lnTo>
                  <a:lnTo>
                    <a:pt x="3704" y="266"/>
                  </a:lnTo>
                  <a:lnTo>
                    <a:pt x="3750" y="199"/>
                  </a:lnTo>
                  <a:lnTo>
                    <a:pt x="3797" y="141"/>
                  </a:lnTo>
                  <a:lnTo>
                    <a:pt x="3847" y="92"/>
                  </a:lnTo>
                  <a:lnTo>
                    <a:pt x="3901" y="53"/>
                  </a:lnTo>
                  <a:lnTo>
                    <a:pt x="3929" y="37"/>
                  </a:lnTo>
                  <a:lnTo>
                    <a:pt x="3957" y="24"/>
                  </a:lnTo>
                  <a:lnTo>
                    <a:pt x="3986" y="14"/>
                  </a:lnTo>
                  <a:lnTo>
                    <a:pt x="4015" y="6"/>
                  </a:lnTo>
                  <a:lnTo>
                    <a:pt x="4044" y="1"/>
                  </a:lnTo>
                  <a:lnTo>
                    <a:pt x="4074" y="0"/>
                  </a:lnTo>
                  <a:lnTo>
                    <a:pt x="4105" y="1"/>
                  </a:lnTo>
                  <a:lnTo>
                    <a:pt x="4134" y="6"/>
                  </a:lnTo>
                  <a:lnTo>
                    <a:pt x="4163" y="14"/>
                  </a:lnTo>
                  <a:lnTo>
                    <a:pt x="4192" y="24"/>
                  </a:lnTo>
                  <a:lnTo>
                    <a:pt x="4220" y="37"/>
                  </a:lnTo>
                  <a:lnTo>
                    <a:pt x="4248" y="53"/>
                  </a:lnTo>
                  <a:lnTo>
                    <a:pt x="4302" y="92"/>
                  </a:lnTo>
                  <a:lnTo>
                    <a:pt x="4352" y="141"/>
                  </a:lnTo>
                  <a:lnTo>
                    <a:pt x="4399" y="199"/>
                  </a:lnTo>
                  <a:lnTo>
                    <a:pt x="4445" y="266"/>
                  </a:lnTo>
                  <a:lnTo>
                    <a:pt x="4487" y="341"/>
                  </a:lnTo>
                  <a:lnTo>
                    <a:pt x="4524" y="424"/>
                  </a:lnTo>
                  <a:lnTo>
                    <a:pt x="4558" y="514"/>
                  </a:lnTo>
                  <a:lnTo>
                    <a:pt x="4587" y="609"/>
                  </a:lnTo>
                  <a:lnTo>
                    <a:pt x="4611" y="712"/>
                  </a:lnTo>
                  <a:lnTo>
                    <a:pt x="4630" y="815"/>
                  </a:lnTo>
                  <a:lnTo>
                    <a:pt x="4800" y="815"/>
                  </a:lnTo>
                  <a:lnTo>
                    <a:pt x="4818" y="712"/>
                  </a:lnTo>
                  <a:lnTo>
                    <a:pt x="4843" y="609"/>
                  </a:lnTo>
                  <a:lnTo>
                    <a:pt x="4872" y="514"/>
                  </a:lnTo>
                  <a:lnTo>
                    <a:pt x="4906" y="424"/>
                  </a:lnTo>
                  <a:lnTo>
                    <a:pt x="4944" y="341"/>
                  </a:lnTo>
                  <a:lnTo>
                    <a:pt x="4985" y="266"/>
                  </a:lnTo>
                  <a:lnTo>
                    <a:pt x="5030" y="199"/>
                  </a:lnTo>
                  <a:lnTo>
                    <a:pt x="5078" y="141"/>
                  </a:lnTo>
                  <a:lnTo>
                    <a:pt x="5128" y="92"/>
                  </a:lnTo>
                  <a:lnTo>
                    <a:pt x="5182" y="53"/>
                  </a:lnTo>
                  <a:lnTo>
                    <a:pt x="5210" y="37"/>
                  </a:lnTo>
                  <a:lnTo>
                    <a:pt x="5238" y="24"/>
                  </a:lnTo>
                  <a:lnTo>
                    <a:pt x="5267" y="14"/>
                  </a:lnTo>
                  <a:lnTo>
                    <a:pt x="5296" y="6"/>
                  </a:lnTo>
                  <a:lnTo>
                    <a:pt x="5325" y="1"/>
                  </a:lnTo>
                  <a:lnTo>
                    <a:pt x="5355" y="0"/>
                  </a:lnTo>
                  <a:lnTo>
                    <a:pt x="5385" y="1"/>
                  </a:lnTo>
                  <a:lnTo>
                    <a:pt x="5415" y="6"/>
                  </a:lnTo>
                  <a:lnTo>
                    <a:pt x="5444" y="14"/>
                  </a:lnTo>
                  <a:lnTo>
                    <a:pt x="5473" y="24"/>
                  </a:lnTo>
                  <a:lnTo>
                    <a:pt x="5501" y="37"/>
                  </a:lnTo>
                  <a:lnTo>
                    <a:pt x="5529" y="53"/>
                  </a:lnTo>
                  <a:lnTo>
                    <a:pt x="5582" y="92"/>
                  </a:lnTo>
                  <a:lnTo>
                    <a:pt x="5632" y="141"/>
                  </a:lnTo>
                  <a:lnTo>
                    <a:pt x="5680" y="199"/>
                  </a:lnTo>
                  <a:lnTo>
                    <a:pt x="5725" y="266"/>
                  </a:lnTo>
                  <a:lnTo>
                    <a:pt x="5767" y="341"/>
                  </a:lnTo>
                  <a:lnTo>
                    <a:pt x="5805" y="424"/>
                  </a:lnTo>
                  <a:lnTo>
                    <a:pt x="5838" y="514"/>
                  </a:lnTo>
                  <a:lnTo>
                    <a:pt x="5867" y="609"/>
                  </a:lnTo>
                  <a:lnTo>
                    <a:pt x="5892" y="712"/>
                  </a:lnTo>
                  <a:lnTo>
                    <a:pt x="5910" y="815"/>
                  </a:lnTo>
                  <a:lnTo>
                    <a:pt x="6080" y="815"/>
                  </a:lnTo>
                  <a:lnTo>
                    <a:pt x="6099" y="712"/>
                  </a:lnTo>
                  <a:lnTo>
                    <a:pt x="6124" y="609"/>
                  </a:lnTo>
                  <a:lnTo>
                    <a:pt x="6153" y="514"/>
                  </a:lnTo>
                  <a:lnTo>
                    <a:pt x="6186" y="424"/>
                  </a:lnTo>
                  <a:lnTo>
                    <a:pt x="6225" y="341"/>
                  </a:lnTo>
                  <a:lnTo>
                    <a:pt x="6266" y="266"/>
                  </a:lnTo>
                  <a:lnTo>
                    <a:pt x="6311" y="199"/>
                  </a:lnTo>
                  <a:lnTo>
                    <a:pt x="6359" y="141"/>
                  </a:lnTo>
                  <a:lnTo>
                    <a:pt x="6409" y="92"/>
                  </a:lnTo>
                  <a:lnTo>
                    <a:pt x="6462" y="53"/>
                  </a:lnTo>
                  <a:lnTo>
                    <a:pt x="6490" y="37"/>
                  </a:lnTo>
                  <a:lnTo>
                    <a:pt x="6518" y="24"/>
                  </a:lnTo>
                  <a:lnTo>
                    <a:pt x="6547" y="14"/>
                  </a:lnTo>
                  <a:lnTo>
                    <a:pt x="6576" y="6"/>
                  </a:lnTo>
                  <a:lnTo>
                    <a:pt x="6606" y="1"/>
                  </a:lnTo>
                  <a:lnTo>
                    <a:pt x="6636" y="0"/>
                  </a:lnTo>
                  <a:lnTo>
                    <a:pt x="6666" y="1"/>
                  </a:lnTo>
                  <a:lnTo>
                    <a:pt x="6695" y="6"/>
                  </a:lnTo>
                  <a:lnTo>
                    <a:pt x="6724" y="14"/>
                  </a:lnTo>
                  <a:lnTo>
                    <a:pt x="6753" y="24"/>
                  </a:lnTo>
                  <a:lnTo>
                    <a:pt x="6781" y="37"/>
                  </a:lnTo>
                  <a:lnTo>
                    <a:pt x="6809" y="53"/>
                  </a:lnTo>
                  <a:lnTo>
                    <a:pt x="6863" y="92"/>
                  </a:lnTo>
                  <a:lnTo>
                    <a:pt x="6913" y="141"/>
                  </a:lnTo>
                  <a:lnTo>
                    <a:pt x="6961" y="199"/>
                  </a:lnTo>
                  <a:lnTo>
                    <a:pt x="7006" y="266"/>
                  </a:lnTo>
                  <a:lnTo>
                    <a:pt x="7048" y="341"/>
                  </a:lnTo>
                  <a:lnTo>
                    <a:pt x="7085" y="424"/>
                  </a:lnTo>
                  <a:lnTo>
                    <a:pt x="7119" y="514"/>
                  </a:lnTo>
                  <a:lnTo>
                    <a:pt x="7148" y="609"/>
                  </a:lnTo>
                  <a:lnTo>
                    <a:pt x="7173" y="712"/>
                  </a:lnTo>
                  <a:lnTo>
                    <a:pt x="7191" y="815"/>
                  </a:lnTo>
                  <a:lnTo>
                    <a:pt x="8149" y="815"/>
                  </a:lnTo>
                  <a:lnTo>
                    <a:pt x="8149" y="1514"/>
                  </a:lnTo>
                  <a:lnTo>
                    <a:pt x="7191" y="1514"/>
                  </a:lnTo>
                  <a:lnTo>
                    <a:pt x="7173" y="1618"/>
                  </a:lnTo>
                  <a:lnTo>
                    <a:pt x="7148" y="1720"/>
                  </a:lnTo>
                  <a:lnTo>
                    <a:pt x="7119" y="1815"/>
                  </a:lnTo>
                  <a:lnTo>
                    <a:pt x="7085" y="1905"/>
                  </a:lnTo>
                  <a:lnTo>
                    <a:pt x="7048" y="1988"/>
                  </a:lnTo>
                  <a:lnTo>
                    <a:pt x="7006" y="2063"/>
                  </a:lnTo>
                  <a:lnTo>
                    <a:pt x="6961" y="2130"/>
                  </a:lnTo>
                  <a:lnTo>
                    <a:pt x="6913" y="2188"/>
                  </a:lnTo>
                  <a:lnTo>
                    <a:pt x="6863" y="2237"/>
                  </a:lnTo>
                  <a:lnTo>
                    <a:pt x="6809" y="2277"/>
                  </a:lnTo>
                  <a:lnTo>
                    <a:pt x="6781" y="2292"/>
                  </a:lnTo>
                  <a:lnTo>
                    <a:pt x="6753" y="2306"/>
                  </a:lnTo>
                  <a:lnTo>
                    <a:pt x="6724" y="2315"/>
                  </a:lnTo>
                  <a:lnTo>
                    <a:pt x="6695" y="2323"/>
                  </a:lnTo>
                  <a:lnTo>
                    <a:pt x="6666" y="2328"/>
                  </a:lnTo>
                  <a:lnTo>
                    <a:pt x="6636" y="2329"/>
                  </a:lnTo>
                  <a:lnTo>
                    <a:pt x="6606" y="2328"/>
                  </a:lnTo>
                  <a:lnTo>
                    <a:pt x="6576" y="2323"/>
                  </a:lnTo>
                  <a:lnTo>
                    <a:pt x="6547" y="2315"/>
                  </a:lnTo>
                  <a:lnTo>
                    <a:pt x="6518" y="2306"/>
                  </a:lnTo>
                  <a:lnTo>
                    <a:pt x="6490" y="2292"/>
                  </a:lnTo>
                  <a:lnTo>
                    <a:pt x="6462" y="2277"/>
                  </a:lnTo>
                  <a:lnTo>
                    <a:pt x="6409" y="2237"/>
                  </a:lnTo>
                  <a:lnTo>
                    <a:pt x="6359" y="2188"/>
                  </a:lnTo>
                  <a:lnTo>
                    <a:pt x="6311" y="2130"/>
                  </a:lnTo>
                  <a:lnTo>
                    <a:pt x="6266" y="2063"/>
                  </a:lnTo>
                  <a:lnTo>
                    <a:pt x="6225" y="1988"/>
                  </a:lnTo>
                  <a:lnTo>
                    <a:pt x="6186" y="1905"/>
                  </a:lnTo>
                  <a:lnTo>
                    <a:pt x="6153" y="1815"/>
                  </a:lnTo>
                  <a:lnTo>
                    <a:pt x="6124" y="1720"/>
                  </a:lnTo>
                  <a:lnTo>
                    <a:pt x="6099" y="1618"/>
                  </a:lnTo>
                  <a:lnTo>
                    <a:pt x="6080" y="1514"/>
                  </a:lnTo>
                  <a:lnTo>
                    <a:pt x="5910" y="1514"/>
                  </a:lnTo>
                  <a:lnTo>
                    <a:pt x="5892" y="1618"/>
                  </a:lnTo>
                  <a:lnTo>
                    <a:pt x="5867" y="1720"/>
                  </a:lnTo>
                  <a:lnTo>
                    <a:pt x="5838" y="1815"/>
                  </a:lnTo>
                  <a:lnTo>
                    <a:pt x="5805" y="1905"/>
                  </a:lnTo>
                  <a:lnTo>
                    <a:pt x="5767" y="1988"/>
                  </a:lnTo>
                  <a:lnTo>
                    <a:pt x="5725" y="2063"/>
                  </a:lnTo>
                  <a:lnTo>
                    <a:pt x="5680" y="2130"/>
                  </a:lnTo>
                  <a:lnTo>
                    <a:pt x="5632" y="2188"/>
                  </a:lnTo>
                  <a:lnTo>
                    <a:pt x="5582" y="2237"/>
                  </a:lnTo>
                  <a:lnTo>
                    <a:pt x="5529" y="2277"/>
                  </a:lnTo>
                  <a:lnTo>
                    <a:pt x="5501" y="2292"/>
                  </a:lnTo>
                  <a:lnTo>
                    <a:pt x="5473" y="2306"/>
                  </a:lnTo>
                  <a:lnTo>
                    <a:pt x="5444" y="2315"/>
                  </a:lnTo>
                  <a:lnTo>
                    <a:pt x="5415" y="2323"/>
                  </a:lnTo>
                  <a:lnTo>
                    <a:pt x="5385" y="2328"/>
                  </a:lnTo>
                  <a:lnTo>
                    <a:pt x="5355" y="2329"/>
                  </a:lnTo>
                  <a:lnTo>
                    <a:pt x="5325" y="2328"/>
                  </a:lnTo>
                  <a:lnTo>
                    <a:pt x="5296" y="2323"/>
                  </a:lnTo>
                  <a:lnTo>
                    <a:pt x="5267" y="2315"/>
                  </a:lnTo>
                  <a:lnTo>
                    <a:pt x="5238" y="2306"/>
                  </a:lnTo>
                  <a:lnTo>
                    <a:pt x="5210" y="2292"/>
                  </a:lnTo>
                  <a:lnTo>
                    <a:pt x="5182" y="2277"/>
                  </a:lnTo>
                  <a:lnTo>
                    <a:pt x="5128" y="2237"/>
                  </a:lnTo>
                  <a:lnTo>
                    <a:pt x="5078" y="2188"/>
                  </a:lnTo>
                  <a:lnTo>
                    <a:pt x="5030" y="2130"/>
                  </a:lnTo>
                  <a:lnTo>
                    <a:pt x="4985" y="2063"/>
                  </a:lnTo>
                  <a:lnTo>
                    <a:pt x="4944" y="1988"/>
                  </a:lnTo>
                  <a:lnTo>
                    <a:pt x="4906" y="1905"/>
                  </a:lnTo>
                  <a:lnTo>
                    <a:pt x="4872" y="1815"/>
                  </a:lnTo>
                  <a:lnTo>
                    <a:pt x="4843" y="1720"/>
                  </a:lnTo>
                  <a:lnTo>
                    <a:pt x="4818" y="1618"/>
                  </a:lnTo>
                  <a:lnTo>
                    <a:pt x="4800" y="1514"/>
                  </a:lnTo>
                  <a:lnTo>
                    <a:pt x="4630" y="1514"/>
                  </a:lnTo>
                  <a:lnTo>
                    <a:pt x="4611" y="1618"/>
                  </a:lnTo>
                  <a:lnTo>
                    <a:pt x="4587" y="1720"/>
                  </a:lnTo>
                  <a:lnTo>
                    <a:pt x="4558" y="1815"/>
                  </a:lnTo>
                  <a:lnTo>
                    <a:pt x="4524" y="1905"/>
                  </a:lnTo>
                  <a:lnTo>
                    <a:pt x="4487" y="1988"/>
                  </a:lnTo>
                  <a:lnTo>
                    <a:pt x="4445" y="2063"/>
                  </a:lnTo>
                  <a:lnTo>
                    <a:pt x="4399" y="2130"/>
                  </a:lnTo>
                  <a:lnTo>
                    <a:pt x="4352" y="2188"/>
                  </a:lnTo>
                  <a:lnTo>
                    <a:pt x="4302" y="2237"/>
                  </a:lnTo>
                  <a:lnTo>
                    <a:pt x="4248" y="2277"/>
                  </a:lnTo>
                  <a:lnTo>
                    <a:pt x="4220" y="2292"/>
                  </a:lnTo>
                  <a:lnTo>
                    <a:pt x="4192" y="2306"/>
                  </a:lnTo>
                  <a:lnTo>
                    <a:pt x="4163" y="2315"/>
                  </a:lnTo>
                  <a:lnTo>
                    <a:pt x="4134" y="2323"/>
                  </a:lnTo>
                  <a:lnTo>
                    <a:pt x="4105" y="2328"/>
                  </a:lnTo>
                  <a:lnTo>
                    <a:pt x="4074" y="2329"/>
                  </a:lnTo>
                  <a:lnTo>
                    <a:pt x="4044" y="2328"/>
                  </a:lnTo>
                  <a:lnTo>
                    <a:pt x="4015" y="2323"/>
                  </a:lnTo>
                  <a:lnTo>
                    <a:pt x="3986" y="2315"/>
                  </a:lnTo>
                  <a:lnTo>
                    <a:pt x="3957" y="2306"/>
                  </a:lnTo>
                  <a:lnTo>
                    <a:pt x="3929" y="2292"/>
                  </a:lnTo>
                  <a:lnTo>
                    <a:pt x="3901" y="2277"/>
                  </a:lnTo>
                  <a:lnTo>
                    <a:pt x="3847" y="2237"/>
                  </a:lnTo>
                  <a:lnTo>
                    <a:pt x="3797" y="2188"/>
                  </a:lnTo>
                  <a:lnTo>
                    <a:pt x="3750" y="2130"/>
                  </a:lnTo>
                  <a:lnTo>
                    <a:pt x="3704" y="2063"/>
                  </a:lnTo>
                  <a:lnTo>
                    <a:pt x="3664" y="1988"/>
                  </a:lnTo>
                  <a:lnTo>
                    <a:pt x="3625" y="1905"/>
                  </a:lnTo>
                  <a:lnTo>
                    <a:pt x="3591" y="1815"/>
                  </a:lnTo>
                  <a:lnTo>
                    <a:pt x="3562" y="1720"/>
                  </a:lnTo>
                  <a:lnTo>
                    <a:pt x="3538" y="1618"/>
                  </a:lnTo>
                  <a:lnTo>
                    <a:pt x="3519" y="1514"/>
                  </a:lnTo>
                  <a:lnTo>
                    <a:pt x="3349" y="1514"/>
                  </a:lnTo>
                  <a:lnTo>
                    <a:pt x="3331" y="1618"/>
                  </a:lnTo>
                  <a:lnTo>
                    <a:pt x="3306" y="1720"/>
                  </a:lnTo>
                  <a:lnTo>
                    <a:pt x="3277" y="1815"/>
                  </a:lnTo>
                  <a:lnTo>
                    <a:pt x="3243" y="1905"/>
                  </a:lnTo>
                  <a:lnTo>
                    <a:pt x="3206" y="1988"/>
                  </a:lnTo>
                  <a:lnTo>
                    <a:pt x="3164" y="2063"/>
                  </a:lnTo>
                  <a:lnTo>
                    <a:pt x="3119" y="2130"/>
                  </a:lnTo>
                  <a:lnTo>
                    <a:pt x="3071" y="2188"/>
                  </a:lnTo>
                  <a:lnTo>
                    <a:pt x="3021" y="2237"/>
                  </a:lnTo>
                  <a:lnTo>
                    <a:pt x="2967" y="2277"/>
                  </a:lnTo>
                  <a:lnTo>
                    <a:pt x="2939" y="2292"/>
                  </a:lnTo>
                  <a:lnTo>
                    <a:pt x="2911" y="2306"/>
                  </a:lnTo>
                  <a:lnTo>
                    <a:pt x="2882" y="2315"/>
                  </a:lnTo>
                  <a:lnTo>
                    <a:pt x="2853" y="2323"/>
                  </a:lnTo>
                  <a:lnTo>
                    <a:pt x="2824" y="2328"/>
                  </a:lnTo>
                  <a:lnTo>
                    <a:pt x="2794" y="2329"/>
                  </a:lnTo>
                  <a:lnTo>
                    <a:pt x="2764" y="2328"/>
                  </a:lnTo>
                  <a:lnTo>
                    <a:pt x="2734" y="2323"/>
                  </a:lnTo>
                  <a:lnTo>
                    <a:pt x="2705" y="2315"/>
                  </a:lnTo>
                  <a:lnTo>
                    <a:pt x="2676" y="2306"/>
                  </a:lnTo>
                  <a:lnTo>
                    <a:pt x="2648" y="2292"/>
                  </a:lnTo>
                  <a:lnTo>
                    <a:pt x="2620" y="2277"/>
                  </a:lnTo>
                  <a:lnTo>
                    <a:pt x="2567" y="2237"/>
                  </a:lnTo>
                  <a:lnTo>
                    <a:pt x="2517" y="2188"/>
                  </a:lnTo>
                  <a:lnTo>
                    <a:pt x="2469" y="2130"/>
                  </a:lnTo>
                  <a:lnTo>
                    <a:pt x="2424" y="2063"/>
                  </a:lnTo>
                  <a:lnTo>
                    <a:pt x="2383" y="1988"/>
                  </a:lnTo>
                  <a:lnTo>
                    <a:pt x="2344" y="1905"/>
                  </a:lnTo>
                  <a:lnTo>
                    <a:pt x="2311" y="1815"/>
                  </a:lnTo>
                  <a:lnTo>
                    <a:pt x="2282" y="1720"/>
                  </a:lnTo>
                  <a:lnTo>
                    <a:pt x="2257" y="1618"/>
                  </a:lnTo>
                  <a:lnTo>
                    <a:pt x="2238" y="1514"/>
                  </a:lnTo>
                  <a:lnTo>
                    <a:pt x="2069" y="1514"/>
                  </a:lnTo>
                  <a:lnTo>
                    <a:pt x="2050" y="1618"/>
                  </a:lnTo>
                  <a:lnTo>
                    <a:pt x="2025" y="1720"/>
                  </a:lnTo>
                  <a:lnTo>
                    <a:pt x="1996" y="1815"/>
                  </a:lnTo>
                  <a:lnTo>
                    <a:pt x="1963" y="1905"/>
                  </a:lnTo>
                  <a:lnTo>
                    <a:pt x="1925" y="1988"/>
                  </a:lnTo>
                  <a:lnTo>
                    <a:pt x="1883" y="2063"/>
                  </a:lnTo>
                  <a:lnTo>
                    <a:pt x="1838" y="2130"/>
                  </a:lnTo>
                  <a:lnTo>
                    <a:pt x="1790" y="2188"/>
                  </a:lnTo>
                  <a:lnTo>
                    <a:pt x="1740" y="2237"/>
                  </a:lnTo>
                  <a:lnTo>
                    <a:pt x="1687" y="2277"/>
                  </a:lnTo>
                  <a:lnTo>
                    <a:pt x="1659" y="2292"/>
                  </a:lnTo>
                  <a:lnTo>
                    <a:pt x="1631" y="2306"/>
                  </a:lnTo>
                  <a:lnTo>
                    <a:pt x="1602" y="2315"/>
                  </a:lnTo>
                  <a:lnTo>
                    <a:pt x="1573" y="2323"/>
                  </a:lnTo>
                  <a:lnTo>
                    <a:pt x="1543" y="2328"/>
                  </a:lnTo>
                  <a:lnTo>
                    <a:pt x="1513" y="2329"/>
                  </a:lnTo>
                </a:path>
              </a:pathLst>
            </a:custGeom>
            <a:noFill/>
            <a:ln w="0">
              <a:solidFill>
                <a:srgbClr val="000000"/>
              </a:solidFill>
              <a:round/>
              <a:headEnd/>
              <a:tailEnd/>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25" name="Freeform 27"/>
            <p:cNvSpPr>
              <a:spLocks/>
            </p:cNvSpPr>
            <p:nvPr/>
          </p:nvSpPr>
          <p:spPr bwMode="auto">
            <a:xfrm>
              <a:off x="3394305" y="3454387"/>
              <a:ext cx="2963496" cy="1108085"/>
            </a:xfrm>
            <a:custGeom>
              <a:avLst/>
              <a:gdLst>
                <a:gd name="T0" fmla="*/ 0 w 9314"/>
                <a:gd name="T1" fmla="*/ 0 h 3493"/>
                <a:gd name="T2" fmla="*/ 0 w 9314"/>
                <a:gd name="T3" fmla="*/ 0 h 3493"/>
                <a:gd name="T4" fmla="*/ 0 w 9314"/>
                <a:gd name="T5" fmla="*/ 0 h 3493"/>
                <a:gd name="T6" fmla="*/ 0 w 9314"/>
                <a:gd name="T7" fmla="*/ 0 h 3493"/>
                <a:gd name="T8" fmla="*/ 0 w 9314"/>
                <a:gd name="T9" fmla="*/ 0 h 3493"/>
                <a:gd name="T10" fmla="*/ 0 w 9314"/>
                <a:gd name="T11" fmla="*/ 0 h 3493"/>
                <a:gd name="T12" fmla="*/ 0 60000 65536"/>
                <a:gd name="T13" fmla="*/ 0 60000 65536"/>
                <a:gd name="T14" fmla="*/ 0 60000 65536"/>
                <a:gd name="T15" fmla="*/ 0 60000 65536"/>
                <a:gd name="T16" fmla="*/ 0 60000 65536"/>
                <a:gd name="T17" fmla="*/ 0 60000 65536"/>
                <a:gd name="T18" fmla="*/ 0 w 9314"/>
                <a:gd name="T19" fmla="*/ 0 h 3493"/>
                <a:gd name="T20" fmla="*/ 9314 w 9314"/>
                <a:gd name="T21" fmla="*/ 3493 h 3493"/>
              </a:gdLst>
              <a:ahLst/>
              <a:cxnLst>
                <a:cxn ang="T12">
                  <a:pos x="T0" y="T1"/>
                </a:cxn>
                <a:cxn ang="T13">
                  <a:pos x="T2" y="T3"/>
                </a:cxn>
                <a:cxn ang="T14">
                  <a:pos x="T4" y="T5"/>
                </a:cxn>
                <a:cxn ang="T15">
                  <a:pos x="T6" y="T7"/>
                </a:cxn>
                <a:cxn ang="T16">
                  <a:pos x="T8" y="T9"/>
                </a:cxn>
                <a:cxn ang="T17">
                  <a:pos x="T10" y="T11"/>
                </a:cxn>
              </a:cxnLst>
              <a:rect l="T18" t="T19" r="T20" b="T21"/>
              <a:pathLst>
                <a:path w="9314" h="3493">
                  <a:moveTo>
                    <a:pt x="4657" y="3493"/>
                  </a:moveTo>
                  <a:lnTo>
                    <a:pt x="0" y="3493"/>
                  </a:lnTo>
                  <a:lnTo>
                    <a:pt x="0" y="0"/>
                  </a:lnTo>
                  <a:lnTo>
                    <a:pt x="9314" y="0"/>
                  </a:lnTo>
                  <a:lnTo>
                    <a:pt x="9314" y="3493"/>
                  </a:lnTo>
                  <a:lnTo>
                    <a:pt x="4657" y="3493"/>
                  </a:lnTo>
                </a:path>
              </a:pathLst>
            </a:custGeom>
            <a:noFill/>
            <a:ln w="0">
              <a:solidFill>
                <a:srgbClr val="000000"/>
              </a:solidFill>
              <a:round/>
              <a:headEnd/>
              <a:tailEnd/>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26" name="Freeform 28"/>
            <p:cNvSpPr>
              <a:spLocks/>
            </p:cNvSpPr>
            <p:nvPr/>
          </p:nvSpPr>
          <p:spPr bwMode="auto">
            <a:xfrm>
              <a:off x="1653424" y="3405173"/>
              <a:ext cx="616690" cy="615956"/>
            </a:xfrm>
            <a:custGeom>
              <a:avLst/>
              <a:gdLst>
                <a:gd name="T0" fmla="*/ 0 w 1940"/>
                <a:gd name="T1" fmla="*/ 0 h 1939"/>
                <a:gd name="T2" fmla="*/ 0 w 1940"/>
                <a:gd name="T3" fmla="*/ 0 h 1939"/>
                <a:gd name="T4" fmla="*/ 0 w 1940"/>
                <a:gd name="T5" fmla="*/ 0 h 1939"/>
                <a:gd name="T6" fmla="*/ 0 w 1940"/>
                <a:gd name="T7" fmla="*/ 0 h 1939"/>
                <a:gd name="T8" fmla="*/ 0 w 1940"/>
                <a:gd name="T9" fmla="*/ 0 h 1939"/>
                <a:gd name="T10" fmla="*/ 0 60000 65536"/>
                <a:gd name="T11" fmla="*/ 0 60000 65536"/>
                <a:gd name="T12" fmla="*/ 0 60000 65536"/>
                <a:gd name="T13" fmla="*/ 0 60000 65536"/>
                <a:gd name="T14" fmla="*/ 0 60000 65536"/>
                <a:gd name="T15" fmla="*/ 0 w 1940"/>
                <a:gd name="T16" fmla="*/ 0 h 1939"/>
                <a:gd name="T17" fmla="*/ 1940 w 1940"/>
                <a:gd name="T18" fmla="*/ 1939 h 1939"/>
              </a:gdLst>
              <a:ahLst/>
              <a:cxnLst>
                <a:cxn ang="T10">
                  <a:pos x="T0" y="T1"/>
                </a:cxn>
                <a:cxn ang="T11">
                  <a:pos x="T2" y="T3"/>
                </a:cxn>
                <a:cxn ang="T12">
                  <a:pos x="T4" y="T5"/>
                </a:cxn>
                <a:cxn ang="T13">
                  <a:pos x="T6" y="T7"/>
                </a:cxn>
                <a:cxn ang="T14">
                  <a:pos x="T8" y="T9"/>
                </a:cxn>
              </a:cxnLst>
              <a:rect l="T15" t="T16" r="T17" b="T18"/>
              <a:pathLst>
                <a:path w="1940" h="1939">
                  <a:moveTo>
                    <a:pt x="1858" y="1939"/>
                  </a:moveTo>
                  <a:lnTo>
                    <a:pt x="0" y="81"/>
                  </a:lnTo>
                  <a:lnTo>
                    <a:pt x="81" y="0"/>
                  </a:lnTo>
                  <a:lnTo>
                    <a:pt x="1940" y="1858"/>
                  </a:lnTo>
                  <a:lnTo>
                    <a:pt x="1858" y="1939"/>
                  </a:lnTo>
                  <a:close/>
                </a:path>
              </a:pathLst>
            </a:custGeom>
            <a:solidFill>
              <a:srgbClr val="000000"/>
            </a:solidFill>
            <a:ln>
              <a:noFill/>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27" name="Freeform 29"/>
            <p:cNvSpPr>
              <a:spLocks/>
            </p:cNvSpPr>
            <p:nvPr/>
          </p:nvSpPr>
          <p:spPr bwMode="auto">
            <a:xfrm>
              <a:off x="1997909" y="3746489"/>
              <a:ext cx="544410" cy="447679"/>
            </a:xfrm>
            <a:custGeom>
              <a:avLst/>
              <a:gdLst>
                <a:gd name="T0" fmla="*/ 0 w 1707"/>
                <a:gd name="T1" fmla="*/ 0 h 1409"/>
                <a:gd name="T2" fmla="*/ 0 w 1707"/>
                <a:gd name="T3" fmla="*/ 0 h 1409"/>
                <a:gd name="T4" fmla="*/ 0 w 1707"/>
                <a:gd name="T5" fmla="*/ 0 h 1409"/>
                <a:gd name="T6" fmla="*/ 0 w 1707"/>
                <a:gd name="T7" fmla="*/ 0 h 1409"/>
                <a:gd name="T8" fmla="*/ 0 w 1707"/>
                <a:gd name="T9" fmla="*/ 0 h 1409"/>
                <a:gd name="T10" fmla="*/ 0 w 1707"/>
                <a:gd name="T11" fmla="*/ 0 h 1409"/>
                <a:gd name="T12" fmla="*/ 0 w 1707"/>
                <a:gd name="T13" fmla="*/ 0 h 1409"/>
                <a:gd name="T14" fmla="*/ 0 w 1707"/>
                <a:gd name="T15" fmla="*/ 0 h 1409"/>
                <a:gd name="T16" fmla="*/ 0 w 1707"/>
                <a:gd name="T17" fmla="*/ 0 h 1409"/>
                <a:gd name="T18" fmla="*/ 0 w 1707"/>
                <a:gd name="T19" fmla="*/ 0 h 1409"/>
                <a:gd name="T20" fmla="*/ 0 w 1707"/>
                <a:gd name="T21" fmla="*/ 0 h 1409"/>
                <a:gd name="T22" fmla="*/ 0 w 1707"/>
                <a:gd name="T23" fmla="*/ 0 h 1409"/>
                <a:gd name="T24" fmla="*/ 0 w 1707"/>
                <a:gd name="T25" fmla="*/ 0 h 1409"/>
                <a:gd name="T26" fmla="*/ 0 w 1707"/>
                <a:gd name="T27" fmla="*/ 0 h 1409"/>
                <a:gd name="T28" fmla="*/ 0 w 1707"/>
                <a:gd name="T29" fmla="*/ 0 h 1409"/>
                <a:gd name="T30" fmla="*/ 0 w 1707"/>
                <a:gd name="T31" fmla="*/ 0 h 1409"/>
                <a:gd name="T32" fmla="*/ 0 w 1707"/>
                <a:gd name="T33" fmla="*/ 0 h 1409"/>
                <a:gd name="T34" fmla="*/ 0 w 1707"/>
                <a:gd name="T35" fmla="*/ 0 h 1409"/>
                <a:gd name="T36" fmla="*/ 0 w 1707"/>
                <a:gd name="T37" fmla="*/ 0 h 1409"/>
                <a:gd name="T38" fmla="*/ 0 w 1707"/>
                <a:gd name="T39" fmla="*/ 0 h 1409"/>
                <a:gd name="T40" fmla="*/ 0 w 1707"/>
                <a:gd name="T41" fmla="*/ 0 h 1409"/>
                <a:gd name="T42" fmla="*/ 0 w 1707"/>
                <a:gd name="T43" fmla="*/ 0 h 1409"/>
                <a:gd name="T44" fmla="*/ 0 w 1707"/>
                <a:gd name="T45" fmla="*/ 0 h 140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707"/>
                <a:gd name="T70" fmla="*/ 0 h 1409"/>
                <a:gd name="T71" fmla="*/ 1707 w 1707"/>
                <a:gd name="T72" fmla="*/ 1409 h 140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707" h="1409">
                  <a:moveTo>
                    <a:pt x="1702" y="1409"/>
                  </a:moveTo>
                  <a:lnTo>
                    <a:pt x="1474" y="1398"/>
                  </a:lnTo>
                  <a:lnTo>
                    <a:pt x="1248" y="1366"/>
                  </a:lnTo>
                  <a:lnTo>
                    <a:pt x="1026" y="1312"/>
                  </a:lnTo>
                  <a:lnTo>
                    <a:pt x="810" y="1235"/>
                  </a:lnTo>
                  <a:lnTo>
                    <a:pt x="600" y="1140"/>
                  </a:lnTo>
                  <a:lnTo>
                    <a:pt x="397" y="1020"/>
                  </a:lnTo>
                  <a:lnTo>
                    <a:pt x="206" y="878"/>
                  </a:lnTo>
                  <a:lnTo>
                    <a:pt x="24" y="714"/>
                  </a:lnTo>
                  <a:lnTo>
                    <a:pt x="0" y="686"/>
                  </a:lnTo>
                  <a:lnTo>
                    <a:pt x="686" y="0"/>
                  </a:lnTo>
                  <a:lnTo>
                    <a:pt x="695" y="10"/>
                  </a:lnTo>
                  <a:lnTo>
                    <a:pt x="803" y="106"/>
                  </a:lnTo>
                  <a:lnTo>
                    <a:pt x="919" y="192"/>
                  </a:lnTo>
                  <a:lnTo>
                    <a:pt x="1041" y="265"/>
                  </a:lnTo>
                  <a:lnTo>
                    <a:pt x="1167" y="322"/>
                  </a:lnTo>
                  <a:lnTo>
                    <a:pt x="1297" y="368"/>
                  </a:lnTo>
                  <a:lnTo>
                    <a:pt x="1431" y="399"/>
                  </a:lnTo>
                  <a:lnTo>
                    <a:pt x="1566" y="421"/>
                  </a:lnTo>
                  <a:lnTo>
                    <a:pt x="1702" y="426"/>
                  </a:lnTo>
                  <a:lnTo>
                    <a:pt x="1707" y="427"/>
                  </a:lnTo>
                  <a:lnTo>
                    <a:pt x="1707" y="1408"/>
                  </a:lnTo>
                  <a:lnTo>
                    <a:pt x="1702" y="1409"/>
                  </a:lnTo>
                  <a:close/>
                </a:path>
              </a:pathLst>
            </a:custGeom>
            <a:solidFill>
              <a:srgbClr val="00AE00"/>
            </a:solidFill>
            <a:ln>
              <a:noFill/>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28" name="Freeform 30"/>
            <p:cNvSpPr>
              <a:spLocks/>
            </p:cNvSpPr>
            <p:nvPr/>
          </p:nvSpPr>
          <p:spPr bwMode="auto">
            <a:xfrm>
              <a:off x="1997909" y="3746489"/>
              <a:ext cx="544410" cy="447679"/>
            </a:xfrm>
            <a:custGeom>
              <a:avLst/>
              <a:gdLst>
                <a:gd name="T0" fmla="*/ 0 w 1707"/>
                <a:gd name="T1" fmla="*/ 0 h 1409"/>
                <a:gd name="T2" fmla="*/ 0 w 1707"/>
                <a:gd name="T3" fmla="*/ 0 h 1409"/>
                <a:gd name="T4" fmla="*/ 0 w 1707"/>
                <a:gd name="T5" fmla="*/ 0 h 1409"/>
                <a:gd name="T6" fmla="*/ 0 w 1707"/>
                <a:gd name="T7" fmla="*/ 0 h 1409"/>
                <a:gd name="T8" fmla="*/ 0 w 1707"/>
                <a:gd name="T9" fmla="*/ 0 h 1409"/>
                <a:gd name="T10" fmla="*/ 0 w 1707"/>
                <a:gd name="T11" fmla="*/ 0 h 1409"/>
                <a:gd name="T12" fmla="*/ 0 w 1707"/>
                <a:gd name="T13" fmla="*/ 0 h 1409"/>
                <a:gd name="T14" fmla="*/ 0 w 1707"/>
                <a:gd name="T15" fmla="*/ 0 h 1409"/>
                <a:gd name="T16" fmla="*/ 0 w 1707"/>
                <a:gd name="T17" fmla="*/ 0 h 1409"/>
                <a:gd name="T18" fmla="*/ 0 w 1707"/>
                <a:gd name="T19" fmla="*/ 0 h 1409"/>
                <a:gd name="T20" fmla="*/ 0 w 1707"/>
                <a:gd name="T21" fmla="*/ 0 h 1409"/>
                <a:gd name="T22" fmla="*/ 0 w 1707"/>
                <a:gd name="T23" fmla="*/ 0 h 1409"/>
                <a:gd name="T24" fmla="*/ 0 w 1707"/>
                <a:gd name="T25" fmla="*/ 0 h 1409"/>
                <a:gd name="T26" fmla="*/ 0 w 1707"/>
                <a:gd name="T27" fmla="*/ 0 h 1409"/>
                <a:gd name="T28" fmla="*/ 0 w 1707"/>
                <a:gd name="T29" fmla="*/ 0 h 1409"/>
                <a:gd name="T30" fmla="*/ 0 w 1707"/>
                <a:gd name="T31" fmla="*/ 0 h 1409"/>
                <a:gd name="T32" fmla="*/ 0 w 1707"/>
                <a:gd name="T33" fmla="*/ 0 h 1409"/>
                <a:gd name="T34" fmla="*/ 0 w 1707"/>
                <a:gd name="T35" fmla="*/ 0 h 1409"/>
                <a:gd name="T36" fmla="*/ 0 w 1707"/>
                <a:gd name="T37" fmla="*/ 0 h 1409"/>
                <a:gd name="T38" fmla="*/ 0 w 1707"/>
                <a:gd name="T39" fmla="*/ 0 h 1409"/>
                <a:gd name="T40" fmla="*/ 0 w 1707"/>
                <a:gd name="T41" fmla="*/ 0 h 1409"/>
                <a:gd name="T42" fmla="*/ 0 w 1707"/>
                <a:gd name="T43" fmla="*/ 0 h 1409"/>
                <a:gd name="T44" fmla="*/ 0 w 1707"/>
                <a:gd name="T45" fmla="*/ 0 h 140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707"/>
                <a:gd name="T70" fmla="*/ 0 h 1409"/>
                <a:gd name="T71" fmla="*/ 1707 w 1707"/>
                <a:gd name="T72" fmla="*/ 1409 h 140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707" h="1409">
                  <a:moveTo>
                    <a:pt x="1702" y="1409"/>
                  </a:moveTo>
                  <a:lnTo>
                    <a:pt x="1474" y="1398"/>
                  </a:lnTo>
                  <a:lnTo>
                    <a:pt x="1248" y="1366"/>
                  </a:lnTo>
                  <a:lnTo>
                    <a:pt x="1026" y="1312"/>
                  </a:lnTo>
                  <a:lnTo>
                    <a:pt x="810" y="1235"/>
                  </a:lnTo>
                  <a:lnTo>
                    <a:pt x="600" y="1140"/>
                  </a:lnTo>
                  <a:lnTo>
                    <a:pt x="397" y="1020"/>
                  </a:lnTo>
                  <a:lnTo>
                    <a:pt x="206" y="878"/>
                  </a:lnTo>
                  <a:lnTo>
                    <a:pt x="24" y="714"/>
                  </a:lnTo>
                  <a:lnTo>
                    <a:pt x="0" y="686"/>
                  </a:lnTo>
                  <a:lnTo>
                    <a:pt x="686" y="0"/>
                  </a:lnTo>
                  <a:lnTo>
                    <a:pt x="695" y="10"/>
                  </a:lnTo>
                  <a:lnTo>
                    <a:pt x="803" y="106"/>
                  </a:lnTo>
                  <a:lnTo>
                    <a:pt x="919" y="192"/>
                  </a:lnTo>
                  <a:lnTo>
                    <a:pt x="1041" y="265"/>
                  </a:lnTo>
                  <a:lnTo>
                    <a:pt x="1167" y="322"/>
                  </a:lnTo>
                  <a:lnTo>
                    <a:pt x="1297" y="368"/>
                  </a:lnTo>
                  <a:lnTo>
                    <a:pt x="1431" y="399"/>
                  </a:lnTo>
                  <a:lnTo>
                    <a:pt x="1566" y="421"/>
                  </a:lnTo>
                  <a:lnTo>
                    <a:pt x="1702" y="426"/>
                  </a:lnTo>
                  <a:lnTo>
                    <a:pt x="1707" y="427"/>
                  </a:lnTo>
                  <a:lnTo>
                    <a:pt x="1707" y="1408"/>
                  </a:lnTo>
                  <a:lnTo>
                    <a:pt x="1702" y="1409"/>
                  </a:lnTo>
                </a:path>
              </a:pathLst>
            </a:custGeom>
            <a:noFill/>
            <a:ln w="0">
              <a:solidFill>
                <a:srgbClr val="000000"/>
              </a:solidFill>
              <a:round/>
              <a:headEnd/>
              <a:tailEnd/>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29" name="Freeform 31"/>
            <p:cNvSpPr>
              <a:spLocks/>
            </p:cNvSpPr>
            <p:nvPr/>
          </p:nvSpPr>
          <p:spPr bwMode="auto">
            <a:xfrm>
              <a:off x="1630355" y="2147861"/>
              <a:ext cx="616691" cy="615956"/>
            </a:xfrm>
            <a:custGeom>
              <a:avLst/>
              <a:gdLst>
                <a:gd name="T0" fmla="*/ 0 w 1940"/>
                <a:gd name="T1" fmla="*/ 0 h 1940"/>
                <a:gd name="T2" fmla="*/ 0 w 1940"/>
                <a:gd name="T3" fmla="*/ 0 h 1940"/>
                <a:gd name="T4" fmla="*/ 0 w 1940"/>
                <a:gd name="T5" fmla="*/ 0 h 1940"/>
                <a:gd name="T6" fmla="*/ 0 w 1940"/>
                <a:gd name="T7" fmla="*/ 0 h 1940"/>
                <a:gd name="T8" fmla="*/ 0 w 1940"/>
                <a:gd name="T9" fmla="*/ 0 h 1940"/>
                <a:gd name="T10" fmla="*/ 0 60000 65536"/>
                <a:gd name="T11" fmla="*/ 0 60000 65536"/>
                <a:gd name="T12" fmla="*/ 0 60000 65536"/>
                <a:gd name="T13" fmla="*/ 0 60000 65536"/>
                <a:gd name="T14" fmla="*/ 0 60000 65536"/>
                <a:gd name="T15" fmla="*/ 0 w 1940"/>
                <a:gd name="T16" fmla="*/ 0 h 1940"/>
                <a:gd name="T17" fmla="*/ 1940 w 1940"/>
                <a:gd name="T18" fmla="*/ 1940 h 1940"/>
              </a:gdLst>
              <a:ahLst/>
              <a:cxnLst>
                <a:cxn ang="T10">
                  <a:pos x="T0" y="T1"/>
                </a:cxn>
                <a:cxn ang="T11">
                  <a:pos x="T2" y="T3"/>
                </a:cxn>
                <a:cxn ang="T12">
                  <a:pos x="T4" y="T5"/>
                </a:cxn>
                <a:cxn ang="T13">
                  <a:pos x="T6" y="T7"/>
                </a:cxn>
                <a:cxn ang="T14">
                  <a:pos x="T8" y="T9"/>
                </a:cxn>
              </a:cxnLst>
              <a:rect l="T15" t="T16" r="T17" b="T18"/>
              <a:pathLst>
                <a:path w="1940" h="1940">
                  <a:moveTo>
                    <a:pt x="1940" y="82"/>
                  </a:moveTo>
                  <a:lnTo>
                    <a:pt x="82" y="1940"/>
                  </a:lnTo>
                  <a:lnTo>
                    <a:pt x="0" y="1858"/>
                  </a:lnTo>
                  <a:lnTo>
                    <a:pt x="1858" y="0"/>
                  </a:lnTo>
                  <a:lnTo>
                    <a:pt x="1940" y="82"/>
                  </a:lnTo>
                  <a:close/>
                </a:path>
              </a:pathLst>
            </a:custGeom>
            <a:solidFill>
              <a:srgbClr val="000000"/>
            </a:solidFill>
            <a:ln>
              <a:noFill/>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30" name="Freeform 32"/>
            <p:cNvSpPr>
              <a:spLocks/>
            </p:cNvSpPr>
            <p:nvPr/>
          </p:nvSpPr>
          <p:spPr bwMode="auto">
            <a:xfrm>
              <a:off x="1974841" y="1974823"/>
              <a:ext cx="542872" cy="447679"/>
            </a:xfrm>
            <a:custGeom>
              <a:avLst/>
              <a:gdLst>
                <a:gd name="T0" fmla="*/ 0 w 1707"/>
                <a:gd name="T1" fmla="*/ 0 h 1410"/>
                <a:gd name="T2" fmla="*/ 0 w 1707"/>
                <a:gd name="T3" fmla="*/ 0 h 1410"/>
                <a:gd name="T4" fmla="*/ 0 w 1707"/>
                <a:gd name="T5" fmla="*/ 0 h 1410"/>
                <a:gd name="T6" fmla="*/ 0 w 1707"/>
                <a:gd name="T7" fmla="*/ 0 h 1410"/>
                <a:gd name="T8" fmla="*/ 0 w 1707"/>
                <a:gd name="T9" fmla="*/ 0 h 1410"/>
                <a:gd name="T10" fmla="*/ 0 w 1707"/>
                <a:gd name="T11" fmla="*/ 0 h 1410"/>
                <a:gd name="T12" fmla="*/ 0 w 1707"/>
                <a:gd name="T13" fmla="*/ 0 h 1410"/>
                <a:gd name="T14" fmla="*/ 0 w 1707"/>
                <a:gd name="T15" fmla="*/ 0 h 1410"/>
                <a:gd name="T16" fmla="*/ 0 w 1707"/>
                <a:gd name="T17" fmla="*/ 0 h 1410"/>
                <a:gd name="T18" fmla="*/ 0 w 1707"/>
                <a:gd name="T19" fmla="*/ 0 h 1410"/>
                <a:gd name="T20" fmla="*/ 0 w 1707"/>
                <a:gd name="T21" fmla="*/ 0 h 1410"/>
                <a:gd name="T22" fmla="*/ 0 w 1707"/>
                <a:gd name="T23" fmla="*/ 0 h 1410"/>
                <a:gd name="T24" fmla="*/ 0 w 1707"/>
                <a:gd name="T25" fmla="*/ 0 h 1410"/>
                <a:gd name="T26" fmla="*/ 0 w 1707"/>
                <a:gd name="T27" fmla="*/ 0 h 1410"/>
                <a:gd name="T28" fmla="*/ 0 w 1707"/>
                <a:gd name="T29" fmla="*/ 0 h 1410"/>
                <a:gd name="T30" fmla="*/ 0 w 1707"/>
                <a:gd name="T31" fmla="*/ 0 h 1410"/>
                <a:gd name="T32" fmla="*/ 0 w 1707"/>
                <a:gd name="T33" fmla="*/ 0 h 1410"/>
                <a:gd name="T34" fmla="*/ 0 w 1707"/>
                <a:gd name="T35" fmla="*/ 0 h 1410"/>
                <a:gd name="T36" fmla="*/ 0 w 1707"/>
                <a:gd name="T37" fmla="*/ 0 h 1410"/>
                <a:gd name="T38" fmla="*/ 0 w 1707"/>
                <a:gd name="T39" fmla="*/ 0 h 1410"/>
                <a:gd name="T40" fmla="*/ 0 w 1707"/>
                <a:gd name="T41" fmla="*/ 0 h 1410"/>
                <a:gd name="T42" fmla="*/ 0 w 1707"/>
                <a:gd name="T43" fmla="*/ 0 h 1410"/>
                <a:gd name="T44" fmla="*/ 0 w 1707"/>
                <a:gd name="T45" fmla="*/ 0 h 141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707"/>
                <a:gd name="T70" fmla="*/ 0 h 1410"/>
                <a:gd name="T71" fmla="*/ 1707 w 1707"/>
                <a:gd name="T72" fmla="*/ 1410 h 141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707" h="1410">
                  <a:moveTo>
                    <a:pt x="1703" y="0"/>
                  </a:moveTo>
                  <a:lnTo>
                    <a:pt x="1476" y="9"/>
                  </a:lnTo>
                  <a:lnTo>
                    <a:pt x="1249" y="43"/>
                  </a:lnTo>
                  <a:lnTo>
                    <a:pt x="1027" y="96"/>
                  </a:lnTo>
                  <a:lnTo>
                    <a:pt x="811" y="174"/>
                  </a:lnTo>
                  <a:lnTo>
                    <a:pt x="600" y="270"/>
                  </a:lnTo>
                  <a:lnTo>
                    <a:pt x="397" y="389"/>
                  </a:lnTo>
                  <a:lnTo>
                    <a:pt x="206" y="532"/>
                  </a:lnTo>
                  <a:lnTo>
                    <a:pt x="26" y="695"/>
                  </a:lnTo>
                  <a:lnTo>
                    <a:pt x="0" y="723"/>
                  </a:lnTo>
                  <a:lnTo>
                    <a:pt x="687" y="1410"/>
                  </a:lnTo>
                  <a:lnTo>
                    <a:pt x="695" y="1398"/>
                  </a:lnTo>
                  <a:lnTo>
                    <a:pt x="804" y="1301"/>
                  </a:lnTo>
                  <a:lnTo>
                    <a:pt x="920" y="1216"/>
                  </a:lnTo>
                  <a:lnTo>
                    <a:pt x="1042" y="1144"/>
                  </a:lnTo>
                  <a:lnTo>
                    <a:pt x="1167" y="1086"/>
                  </a:lnTo>
                  <a:lnTo>
                    <a:pt x="1299" y="1041"/>
                  </a:lnTo>
                  <a:lnTo>
                    <a:pt x="1432" y="1009"/>
                  </a:lnTo>
                  <a:lnTo>
                    <a:pt x="1567" y="989"/>
                  </a:lnTo>
                  <a:lnTo>
                    <a:pt x="1703" y="982"/>
                  </a:lnTo>
                  <a:lnTo>
                    <a:pt x="1707" y="982"/>
                  </a:lnTo>
                  <a:lnTo>
                    <a:pt x="1707" y="1"/>
                  </a:lnTo>
                  <a:lnTo>
                    <a:pt x="1703" y="0"/>
                  </a:lnTo>
                  <a:close/>
                </a:path>
              </a:pathLst>
            </a:custGeom>
            <a:solidFill>
              <a:srgbClr val="00AE00"/>
            </a:solidFill>
            <a:ln>
              <a:noFill/>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31" name="Freeform 33"/>
            <p:cNvSpPr>
              <a:spLocks/>
            </p:cNvSpPr>
            <p:nvPr/>
          </p:nvSpPr>
          <p:spPr bwMode="auto">
            <a:xfrm>
              <a:off x="1974841" y="1974823"/>
              <a:ext cx="542872" cy="447679"/>
            </a:xfrm>
            <a:custGeom>
              <a:avLst/>
              <a:gdLst>
                <a:gd name="T0" fmla="*/ 0 w 1707"/>
                <a:gd name="T1" fmla="*/ 0 h 1410"/>
                <a:gd name="T2" fmla="*/ 0 w 1707"/>
                <a:gd name="T3" fmla="*/ 0 h 1410"/>
                <a:gd name="T4" fmla="*/ 0 w 1707"/>
                <a:gd name="T5" fmla="*/ 0 h 1410"/>
                <a:gd name="T6" fmla="*/ 0 w 1707"/>
                <a:gd name="T7" fmla="*/ 0 h 1410"/>
                <a:gd name="T8" fmla="*/ 0 w 1707"/>
                <a:gd name="T9" fmla="*/ 0 h 1410"/>
                <a:gd name="T10" fmla="*/ 0 w 1707"/>
                <a:gd name="T11" fmla="*/ 0 h 1410"/>
                <a:gd name="T12" fmla="*/ 0 w 1707"/>
                <a:gd name="T13" fmla="*/ 0 h 1410"/>
                <a:gd name="T14" fmla="*/ 0 w 1707"/>
                <a:gd name="T15" fmla="*/ 0 h 1410"/>
                <a:gd name="T16" fmla="*/ 0 w 1707"/>
                <a:gd name="T17" fmla="*/ 0 h 1410"/>
                <a:gd name="T18" fmla="*/ 0 w 1707"/>
                <a:gd name="T19" fmla="*/ 0 h 1410"/>
                <a:gd name="T20" fmla="*/ 0 w 1707"/>
                <a:gd name="T21" fmla="*/ 0 h 1410"/>
                <a:gd name="T22" fmla="*/ 0 w 1707"/>
                <a:gd name="T23" fmla="*/ 0 h 1410"/>
                <a:gd name="T24" fmla="*/ 0 w 1707"/>
                <a:gd name="T25" fmla="*/ 0 h 1410"/>
                <a:gd name="T26" fmla="*/ 0 w 1707"/>
                <a:gd name="T27" fmla="*/ 0 h 1410"/>
                <a:gd name="T28" fmla="*/ 0 w 1707"/>
                <a:gd name="T29" fmla="*/ 0 h 1410"/>
                <a:gd name="T30" fmla="*/ 0 w 1707"/>
                <a:gd name="T31" fmla="*/ 0 h 1410"/>
                <a:gd name="T32" fmla="*/ 0 w 1707"/>
                <a:gd name="T33" fmla="*/ 0 h 1410"/>
                <a:gd name="T34" fmla="*/ 0 w 1707"/>
                <a:gd name="T35" fmla="*/ 0 h 1410"/>
                <a:gd name="T36" fmla="*/ 0 w 1707"/>
                <a:gd name="T37" fmla="*/ 0 h 1410"/>
                <a:gd name="T38" fmla="*/ 0 w 1707"/>
                <a:gd name="T39" fmla="*/ 0 h 1410"/>
                <a:gd name="T40" fmla="*/ 0 w 1707"/>
                <a:gd name="T41" fmla="*/ 0 h 1410"/>
                <a:gd name="T42" fmla="*/ 0 w 1707"/>
                <a:gd name="T43" fmla="*/ 0 h 1410"/>
                <a:gd name="T44" fmla="*/ 0 w 1707"/>
                <a:gd name="T45" fmla="*/ 0 h 141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707"/>
                <a:gd name="T70" fmla="*/ 0 h 1410"/>
                <a:gd name="T71" fmla="*/ 1707 w 1707"/>
                <a:gd name="T72" fmla="*/ 1410 h 141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707" h="1410">
                  <a:moveTo>
                    <a:pt x="1703" y="0"/>
                  </a:moveTo>
                  <a:lnTo>
                    <a:pt x="1476" y="9"/>
                  </a:lnTo>
                  <a:lnTo>
                    <a:pt x="1249" y="43"/>
                  </a:lnTo>
                  <a:lnTo>
                    <a:pt x="1027" y="96"/>
                  </a:lnTo>
                  <a:lnTo>
                    <a:pt x="811" y="174"/>
                  </a:lnTo>
                  <a:lnTo>
                    <a:pt x="600" y="270"/>
                  </a:lnTo>
                  <a:lnTo>
                    <a:pt x="397" y="389"/>
                  </a:lnTo>
                  <a:lnTo>
                    <a:pt x="206" y="532"/>
                  </a:lnTo>
                  <a:lnTo>
                    <a:pt x="26" y="695"/>
                  </a:lnTo>
                  <a:lnTo>
                    <a:pt x="0" y="723"/>
                  </a:lnTo>
                  <a:lnTo>
                    <a:pt x="687" y="1410"/>
                  </a:lnTo>
                  <a:lnTo>
                    <a:pt x="695" y="1398"/>
                  </a:lnTo>
                  <a:lnTo>
                    <a:pt x="804" y="1301"/>
                  </a:lnTo>
                  <a:lnTo>
                    <a:pt x="920" y="1216"/>
                  </a:lnTo>
                  <a:lnTo>
                    <a:pt x="1042" y="1144"/>
                  </a:lnTo>
                  <a:lnTo>
                    <a:pt x="1167" y="1086"/>
                  </a:lnTo>
                  <a:lnTo>
                    <a:pt x="1299" y="1041"/>
                  </a:lnTo>
                  <a:lnTo>
                    <a:pt x="1432" y="1009"/>
                  </a:lnTo>
                  <a:lnTo>
                    <a:pt x="1567" y="989"/>
                  </a:lnTo>
                  <a:lnTo>
                    <a:pt x="1703" y="982"/>
                  </a:lnTo>
                  <a:lnTo>
                    <a:pt x="1707" y="982"/>
                  </a:lnTo>
                  <a:lnTo>
                    <a:pt x="1707" y="1"/>
                  </a:lnTo>
                  <a:lnTo>
                    <a:pt x="1703" y="0"/>
                  </a:lnTo>
                </a:path>
              </a:pathLst>
            </a:custGeom>
            <a:noFill/>
            <a:ln w="0">
              <a:solidFill>
                <a:srgbClr val="000000"/>
              </a:solidFill>
              <a:round/>
              <a:headEnd/>
              <a:tailEnd/>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32" name="Freeform 34"/>
            <p:cNvSpPr>
              <a:spLocks/>
            </p:cNvSpPr>
            <p:nvPr/>
          </p:nvSpPr>
          <p:spPr bwMode="auto">
            <a:xfrm>
              <a:off x="1445810" y="2530453"/>
              <a:ext cx="441372" cy="544517"/>
            </a:xfrm>
            <a:custGeom>
              <a:avLst/>
              <a:gdLst>
                <a:gd name="T0" fmla="*/ 0 w 1393"/>
                <a:gd name="T1" fmla="*/ 0 h 1719"/>
                <a:gd name="T2" fmla="*/ 0 w 1393"/>
                <a:gd name="T3" fmla="*/ 0 h 1719"/>
                <a:gd name="T4" fmla="*/ 0 w 1393"/>
                <a:gd name="T5" fmla="*/ 0 h 1719"/>
                <a:gd name="T6" fmla="*/ 0 w 1393"/>
                <a:gd name="T7" fmla="*/ 0 h 1719"/>
                <a:gd name="T8" fmla="*/ 0 w 1393"/>
                <a:gd name="T9" fmla="*/ 0 h 1719"/>
                <a:gd name="T10" fmla="*/ 0 w 1393"/>
                <a:gd name="T11" fmla="*/ 0 h 1719"/>
                <a:gd name="T12" fmla="*/ 0 w 1393"/>
                <a:gd name="T13" fmla="*/ 0 h 1719"/>
                <a:gd name="T14" fmla="*/ 0 w 1393"/>
                <a:gd name="T15" fmla="*/ 0 h 1719"/>
                <a:gd name="T16" fmla="*/ 0 w 1393"/>
                <a:gd name="T17" fmla="*/ 0 h 1719"/>
                <a:gd name="T18" fmla="*/ 0 w 1393"/>
                <a:gd name="T19" fmla="*/ 0 h 1719"/>
                <a:gd name="T20" fmla="*/ 0 w 1393"/>
                <a:gd name="T21" fmla="*/ 0 h 1719"/>
                <a:gd name="T22" fmla="*/ 0 w 1393"/>
                <a:gd name="T23" fmla="*/ 0 h 1719"/>
                <a:gd name="T24" fmla="*/ 0 w 1393"/>
                <a:gd name="T25" fmla="*/ 0 h 1719"/>
                <a:gd name="T26" fmla="*/ 0 w 1393"/>
                <a:gd name="T27" fmla="*/ 0 h 1719"/>
                <a:gd name="T28" fmla="*/ 0 w 1393"/>
                <a:gd name="T29" fmla="*/ 0 h 1719"/>
                <a:gd name="T30" fmla="*/ 0 w 1393"/>
                <a:gd name="T31" fmla="*/ 0 h 1719"/>
                <a:gd name="T32" fmla="*/ 0 w 1393"/>
                <a:gd name="T33" fmla="*/ 0 h 1719"/>
                <a:gd name="T34" fmla="*/ 0 w 1393"/>
                <a:gd name="T35" fmla="*/ 0 h 1719"/>
                <a:gd name="T36" fmla="*/ 0 w 1393"/>
                <a:gd name="T37" fmla="*/ 0 h 1719"/>
                <a:gd name="T38" fmla="*/ 0 w 1393"/>
                <a:gd name="T39" fmla="*/ 0 h 1719"/>
                <a:gd name="T40" fmla="*/ 0 w 1393"/>
                <a:gd name="T41" fmla="*/ 0 h 1719"/>
                <a:gd name="T42" fmla="*/ 0 w 1393"/>
                <a:gd name="T43" fmla="*/ 0 h 1719"/>
                <a:gd name="T44" fmla="*/ 0 w 1393"/>
                <a:gd name="T45" fmla="*/ 0 h 171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393"/>
                <a:gd name="T70" fmla="*/ 0 h 1719"/>
                <a:gd name="T71" fmla="*/ 1393 w 1393"/>
                <a:gd name="T72" fmla="*/ 1719 h 171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393" h="1719">
                  <a:moveTo>
                    <a:pt x="695" y="3"/>
                  </a:moveTo>
                  <a:lnTo>
                    <a:pt x="541" y="171"/>
                  </a:lnTo>
                  <a:lnTo>
                    <a:pt x="405" y="354"/>
                  </a:lnTo>
                  <a:lnTo>
                    <a:pt x="286" y="550"/>
                  </a:lnTo>
                  <a:lnTo>
                    <a:pt x="188" y="757"/>
                  </a:lnTo>
                  <a:lnTo>
                    <a:pt x="107" y="975"/>
                  </a:lnTo>
                  <a:lnTo>
                    <a:pt x="48" y="1202"/>
                  </a:lnTo>
                  <a:lnTo>
                    <a:pt x="13" y="1438"/>
                  </a:lnTo>
                  <a:lnTo>
                    <a:pt x="0" y="1680"/>
                  </a:lnTo>
                  <a:lnTo>
                    <a:pt x="2" y="1719"/>
                  </a:lnTo>
                  <a:lnTo>
                    <a:pt x="973" y="1719"/>
                  </a:lnTo>
                  <a:lnTo>
                    <a:pt x="972" y="1705"/>
                  </a:lnTo>
                  <a:lnTo>
                    <a:pt x="980" y="1559"/>
                  </a:lnTo>
                  <a:lnTo>
                    <a:pt x="1001" y="1417"/>
                  </a:lnTo>
                  <a:lnTo>
                    <a:pt x="1036" y="1281"/>
                  </a:lnTo>
                  <a:lnTo>
                    <a:pt x="1084" y="1151"/>
                  </a:lnTo>
                  <a:lnTo>
                    <a:pt x="1145" y="1025"/>
                  </a:lnTo>
                  <a:lnTo>
                    <a:pt x="1217" y="908"/>
                  </a:lnTo>
                  <a:lnTo>
                    <a:pt x="1298" y="799"/>
                  </a:lnTo>
                  <a:lnTo>
                    <a:pt x="1390" y="698"/>
                  </a:lnTo>
                  <a:lnTo>
                    <a:pt x="1393" y="695"/>
                  </a:lnTo>
                  <a:lnTo>
                    <a:pt x="699" y="0"/>
                  </a:lnTo>
                  <a:lnTo>
                    <a:pt x="695" y="3"/>
                  </a:lnTo>
                  <a:close/>
                </a:path>
              </a:pathLst>
            </a:custGeom>
            <a:solidFill>
              <a:srgbClr val="00AE00"/>
            </a:solidFill>
            <a:ln>
              <a:noFill/>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33" name="Freeform 35"/>
            <p:cNvSpPr>
              <a:spLocks/>
            </p:cNvSpPr>
            <p:nvPr/>
          </p:nvSpPr>
          <p:spPr bwMode="auto">
            <a:xfrm>
              <a:off x="1445810" y="2530453"/>
              <a:ext cx="441372" cy="544517"/>
            </a:xfrm>
            <a:custGeom>
              <a:avLst/>
              <a:gdLst>
                <a:gd name="T0" fmla="*/ 0 w 1393"/>
                <a:gd name="T1" fmla="*/ 0 h 1719"/>
                <a:gd name="T2" fmla="*/ 0 w 1393"/>
                <a:gd name="T3" fmla="*/ 0 h 1719"/>
                <a:gd name="T4" fmla="*/ 0 w 1393"/>
                <a:gd name="T5" fmla="*/ 0 h 1719"/>
                <a:gd name="T6" fmla="*/ 0 w 1393"/>
                <a:gd name="T7" fmla="*/ 0 h 1719"/>
                <a:gd name="T8" fmla="*/ 0 w 1393"/>
                <a:gd name="T9" fmla="*/ 0 h 1719"/>
                <a:gd name="T10" fmla="*/ 0 w 1393"/>
                <a:gd name="T11" fmla="*/ 0 h 1719"/>
                <a:gd name="T12" fmla="*/ 0 w 1393"/>
                <a:gd name="T13" fmla="*/ 0 h 1719"/>
                <a:gd name="T14" fmla="*/ 0 w 1393"/>
                <a:gd name="T15" fmla="*/ 0 h 1719"/>
                <a:gd name="T16" fmla="*/ 0 w 1393"/>
                <a:gd name="T17" fmla="*/ 0 h 1719"/>
                <a:gd name="T18" fmla="*/ 0 w 1393"/>
                <a:gd name="T19" fmla="*/ 0 h 1719"/>
                <a:gd name="T20" fmla="*/ 0 w 1393"/>
                <a:gd name="T21" fmla="*/ 0 h 1719"/>
                <a:gd name="T22" fmla="*/ 0 w 1393"/>
                <a:gd name="T23" fmla="*/ 0 h 1719"/>
                <a:gd name="T24" fmla="*/ 0 w 1393"/>
                <a:gd name="T25" fmla="*/ 0 h 1719"/>
                <a:gd name="T26" fmla="*/ 0 w 1393"/>
                <a:gd name="T27" fmla="*/ 0 h 1719"/>
                <a:gd name="T28" fmla="*/ 0 w 1393"/>
                <a:gd name="T29" fmla="*/ 0 h 1719"/>
                <a:gd name="T30" fmla="*/ 0 w 1393"/>
                <a:gd name="T31" fmla="*/ 0 h 1719"/>
                <a:gd name="T32" fmla="*/ 0 w 1393"/>
                <a:gd name="T33" fmla="*/ 0 h 1719"/>
                <a:gd name="T34" fmla="*/ 0 w 1393"/>
                <a:gd name="T35" fmla="*/ 0 h 1719"/>
                <a:gd name="T36" fmla="*/ 0 w 1393"/>
                <a:gd name="T37" fmla="*/ 0 h 1719"/>
                <a:gd name="T38" fmla="*/ 0 w 1393"/>
                <a:gd name="T39" fmla="*/ 0 h 1719"/>
                <a:gd name="T40" fmla="*/ 0 w 1393"/>
                <a:gd name="T41" fmla="*/ 0 h 1719"/>
                <a:gd name="T42" fmla="*/ 0 w 1393"/>
                <a:gd name="T43" fmla="*/ 0 h 1719"/>
                <a:gd name="T44" fmla="*/ 0 w 1393"/>
                <a:gd name="T45" fmla="*/ 0 h 171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393"/>
                <a:gd name="T70" fmla="*/ 0 h 1719"/>
                <a:gd name="T71" fmla="*/ 1393 w 1393"/>
                <a:gd name="T72" fmla="*/ 1719 h 171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393" h="1719">
                  <a:moveTo>
                    <a:pt x="695" y="3"/>
                  </a:moveTo>
                  <a:lnTo>
                    <a:pt x="541" y="171"/>
                  </a:lnTo>
                  <a:lnTo>
                    <a:pt x="405" y="354"/>
                  </a:lnTo>
                  <a:lnTo>
                    <a:pt x="286" y="550"/>
                  </a:lnTo>
                  <a:lnTo>
                    <a:pt x="188" y="757"/>
                  </a:lnTo>
                  <a:lnTo>
                    <a:pt x="107" y="975"/>
                  </a:lnTo>
                  <a:lnTo>
                    <a:pt x="48" y="1202"/>
                  </a:lnTo>
                  <a:lnTo>
                    <a:pt x="13" y="1438"/>
                  </a:lnTo>
                  <a:lnTo>
                    <a:pt x="0" y="1680"/>
                  </a:lnTo>
                  <a:lnTo>
                    <a:pt x="2" y="1719"/>
                  </a:lnTo>
                  <a:lnTo>
                    <a:pt x="973" y="1719"/>
                  </a:lnTo>
                  <a:lnTo>
                    <a:pt x="972" y="1705"/>
                  </a:lnTo>
                  <a:lnTo>
                    <a:pt x="980" y="1559"/>
                  </a:lnTo>
                  <a:lnTo>
                    <a:pt x="1001" y="1417"/>
                  </a:lnTo>
                  <a:lnTo>
                    <a:pt x="1036" y="1281"/>
                  </a:lnTo>
                  <a:lnTo>
                    <a:pt x="1084" y="1151"/>
                  </a:lnTo>
                  <a:lnTo>
                    <a:pt x="1145" y="1025"/>
                  </a:lnTo>
                  <a:lnTo>
                    <a:pt x="1217" y="908"/>
                  </a:lnTo>
                  <a:lnTo>
                    <a:pt x="1298" y="799"/>
                  </a:lnTo>
                  <a:lnTo>
                    <a:pt x="1390" y="698"/>
                  </a:lnTo>
                  <a:lnTo>
                    <a:pt x="1393" y="695"/>
                  </a:lnTo>
                  <a:lnTo>
                    <a:pt x="699" y="0"/>
                  </a:lnTo>
                  <a:lnTo>
                    <a:pt x="695" y="3"/>
                  </a:lnTo>
                </a:path>
              </a:pathLst>
            </a:custGeom>
            <a:noFill/>
            <a:ln w="0">
              <a:solidFill>
                <a:srgbClr val="000000"/>
              </a:solidFill>
              <a:round/>
              <a:headEnd/>
              <a:tailEnd/>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34" name="Freeform 36"/>
            <p:cNvSpPr>
              <a:spLocks/>
            </p:cNvSpPr>
            <p:nvPr/>
          </p:nvSpPr>
          <p:spPr bwMode="auto">
            <a:xfrm>
              <a:off x="1445810" y="3084495"/>
              <a:ext cx="441372" cy="546105"/>
            </a:xfrm>
            <a:custGeom>
              <a:avLst/>
              <a:gdLst>
                <a:gd name="T0" fmla="*/ 0 w 1393"/>
                <a:gd name="T1" fmla="*/ 0 h 1718"/>
                <a:gd name="T2" fmla="*/ 0 w 1393"/>
                <a:gd name="T3" fmla="*/ 0 h 1718"/>
                <a:gd name="T4" fmla="*/ 0 w 1393"/>
                <a:gd name="T5" fmla="*/ 0 h 1718"/>
                <a:gd name="T6" fmla="*/ 0 w 1393"/>
                <a:gd name="T7" fmla="*/ 0 h 1718"/>
                <a:gd name="T8" fmla="*/ 0 w 1393"/>
                <a:gd name="T9" fmla="*/ 0 h 1718"/>
                <a:gd name="T10" fmla="*/ 0 w 1393"/>
                <a:gd name="T11" fmla="*/ 0 h 1718"/>
                <a:gd name="T12" fmla="*/ 0 w 1393"/>
                <a:gd name="T13" fmla="*/ 0 h 1718"/>
                <a:gd name="T14" fmla="*/ 0 w 1393"/>
                <a:gd name="T15" fmla="*/ 0 h 1718"/>
                <a:gd name="T16" fmla="*/ 0 w 1393"/>
                <a:gd name="T17" fmla="*/ 0 h 1718"/>
                <a:gd name="T18" fmla="*/ 0 w 1393"/>
                <a:gd name="T19" fmla="*/ 0 h 1718"/>
                <a:gd name="T20" fmla="*/ 0 w 1393"/>
                <a:gd name="T21" fmla="*/ 0 h 1718"/>
                <a:gd name="T22" fmla="*/ 0 w 1393"/>
                <a:gd name="T23" fmla="*/ 0 h 1718"/>
                <a:gd name="T24" fmla="*/ 0 w 1393"/>
                <a:gd name="T25" fmla="*/ 0 h 1718"/>
                <a:gd name="T26" fmla="*/ 0 w 1393"/>
                <a:gd name="T27" fmla="*/ 0 h 1718"/>
                <a:gd name="T28" fmla="*/ 0 w 1393"/>
                <a:gd name="T29" fmla="*/ 0 h 1718"/>
                <a:gd name="T30" fmla="*/ 0 w 1393"/>
                <a:gd name="T31" fmla="*/ 0 h 1718"/>
                <a:gd name="T32" fmla="*/ 0 w 1393"/>
                <a:gd name="T33" fmla="*/ 0 h 1718"/>
                <a:gd name="T34" fmla="*/ 0 w 1393"/>
                <a:gd name="T35" fmla="*/ 0 h 1718"/>
                <a:gd name="T36" fmla="*/ 0 w 1393"/>
                <a:gd name="T37" fmla="*/ 0 h 1718"/>
                <a:gd name="T38" fmla="*/ 0 w 1393"/>
                <a:gd name="T39" fmla="*/ 0 h 1718"/>
                <a:gd name="T40" fmla="*/ 0 w 1393"/>
                <a:gd name="T41" fmla="*/ 0 h 1718"/>
                <a:gd name="T42" fmla="*/ 0 w 1393"/>
                <a:gd name="T43" fmla="*/ 0 h 1718"/>
                <a:gd name="T44" fmla="*/ 0 w 1393"/>
                <a:gd name="T45" fmla="*/ 0 h 171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393"/>
                <a:gd name="T70" fmla="*/ 0 h 1718"/>
                <a:gd name="T71" fmla="*/ 1393 w 1393"/>
                <a:gd name="T72" fmla="*/ 1718 h 171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393" h="1718">
                  <a:moveTo>
                    <a:pt x="695" y="1716"/>
                  </a:moveTo>
                  <a:lnTo>
                    <a:pt x="541" y="1547"/>
                  </a:lnTo>
                  <a:lnTo>
                    <a:pt x="405" y="1364"/>
                  </a:lnTo>
                  <a:lnTo>
                    <a:pt x="286" y="1169"/>
                  </a:lnTo>
                  <a:lnTo>
                    <a:pt x="188" y="961"/>
                  </a:lnTo>
                  <a:lnTo>
                    <a:pt x="107" y="744"/>
                  </a:lnTo>
                  <a:lnTo>
                    <a:pt x="48" y="517"/>
                  </a:lnTo>
                  <a:lnTo>
                    <a:pt x="13" y="280"/>
                  </a:lnTo>
                  <a:lnTo>
                    <a:pt x="0" y="38"/>
                  </a:lnTo>
                  <a:lnTo>
                    <a:pt x="2" y="0"/>
                  </a:lnTo>
                  <a:lnTo>
                    <a:pt x="973" y="0"/>
                  </a:lnTo>
                  <a:lnTo>
                    <a:pt x="972" y="14"/>
                  </a:lnTo>
                  <a:lnTo>
                    <a:pt x="980" y="159"/>
                  </a:lnTo>
                  <a:lnTo>
                    <a:pt x="1001" y="301"/>
                  </a:lnTo>
                  <a:lnTo>
                    <a:pt x="1036" y="437"/>
                  </a:lnTo>
                  <a:lnTo>
                    <a:pt x="1084" y="568"/>
                  </a:lnTo>
                  <a:lnTo>
                    <a:pt x="1145" y="694"/>
                  </a:lnTo>
                  <a:lnTo>
                    <a:pt x="1217" y="810"/>
                  </a:lnTo>
                  <a:lnTo>
                    <a:pt x="1298" y="920"/>
                  </a:lnTo>
                  <a:lnTo>
                    <a:pt x="1390" y="1021"/>
                  </a:lnTo>
                  <a:lnTo>
                    <a:pt x="1393" y="1023"/>
                  </a:lnTo>
                  <a:lnTo>
                    <a:pt x="699" y="1718"/>
                  </a:lnTo>
                  <a:lnTo>
                    <a:pt x="695" y="1716"/>
                  </a:lnTo>
                  <a:close/>
                </a:path>
              </a:pathLst>
            </a:custGeom>
            <a:solidFill>
              <a:srgbClr val="00AE00"/>
            </a:solidFill>
            <a:ln>
              <a:noFill/>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35" name="Freeform 37"/>
            <p:cNvSpPr>
              <a:spLocks/>
            </p:cNvSpPr>
            <p:nvPr/>
          </p:nvSpPr>
          <p:spPr bwMode="auto">
            <a:xfrm>
              <a:off x="1445810" y="3084495"/>
              <a:ext cx="441372" cy="546105"/>
            </a:xfrm>
            <a:custGeom>
              <a:avLst/>
              <a:gdLst>
                <a:gd name="T0" fmla="*/ 0 w 1393"/>
                <a:gd name="T1" fmla="*/ 0 h 1718"/>
                <a:gd name="T2" fmla="*/ 0 w 1393"/>
                <a:gd name="T3" fmla="*/ 0 h 1718"/>
                <a:gd name="T4" fmla="*/ 0 w 1393"/>
                <a:gd name="T5" fmla="*/ 0 h 1718"/>
                <a:gd name="T6" fmla="*/ 0 w 1393"/>
                <a:gd name="T7" fmla="*/ 0 h 1718"/>
                <a:gd name="T8" fmla="*/ 0 w 1393"/>
                <a:gd name="T9" fmla="*/ 0 h 1718"/>
                <a:gd name="T10" fmla="*/ 0 w 1393"/>
                <a:gd name="T11" fmla="*/ 0 h 1718"/>
                <a:gd name="T12" fmla="*/ 0 w 1393"/>
                <a:gd name="T13" fmla="*/ 0 h 1718"/>
                <a:gd name="T14" fmla="*/ 0 w 1393"/>
                <a:gd name="T15" fmla="*/ 0 h 1718"/>
                <a:gd name="T16" fmla="*/ 0 w 1393"/>
                <a:gd name="T17" fmla="*/ 0 h 1718"/>
                <a:gd name="T18" fmla="*/ 0 w 1393"/>
                <a:gd name="T19" fmla="*/ 0 h 1718"/>
                <a:gd name="T20" fmla="*/ 0 w 1393"/>
                <a:gd name="T21" fmla="*/ 0 h 1718"/>
                <a:gd name="T22" fmla="*/ 0 w 1393"/>
                <a:gd name="T23" fmla="*/ 0 h 1718"/>
                <a:gd name="T24" fmla="*/ 0 w 1393"/>
                <a:gd name="T25" fmla="*/ 0 h 1718"/>
                <a:gd name="T26" fmla="*/ 0 w 1393"/>
                <a:gd name="T27" fmla="*/ 0 h 1718"/>
                <a:gd name="T28" fmla="*/ 0 w 1393"/>
                <a:gd name="T29" fmla="*/ 0 h 1718"/>
                <a:gd name="T30" fmla="*/ 0 w 1393"/>
                <a:gd name="T31" fmla="*/ 0 h 1718"/>
                <a:gd name="T32" fmla="*/ 0 w 1393"/>
                <a:gd name="T33" fmla="*/ 0 h 1718"/>
                <a:gd name="T34" fmla="*/ 0 w 1393"/>
                <a:gd name="T35" fmla="*/ 0 h 1718"/>
                <a:gd name="T36" fmla="*/ 0 w 1393"/>
                <a:gd name="T37" fmla="*/ 0 h 1718"/>
                <a:gd name="T38" fmla="*/ 0 w 1393"/>
                <a:gd name="T39" fmla="*/ 0 h 1718"/>
                <a:gd name="T40" fmla="*/ 0 w 1393"/>
                <a:gd name="T41" fmla="*/ 0 h 1718"/>
                <a:gd name="T42" fmla="*/ 0 w 1393"/>
                <a:gd name="T43" fmla="*/ 0 h 1718"/>
                <a:gd name="T44" fmla="*/ 0 w 1393"/>
                <a:gd name="T45" fmla="*/ 0 h 171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393"/>
                <a:gd name="T70" fmla="*/ 0 h 1718"/>
                <a:gd name="T71" fmla="*/ 1393 w 1393"/>
                <a:gd name="T72" fmla="*/ 1718 h 171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393" h="1718">
                  <a:moveTo>
                    <a:pt x="695" y="1716"/>
                  </a:moveTo>
                  <a:lnTo>
                    <a:pt x="541" y="1547"/>
                  </a:lnTo>
                  <a:lnTo>
                    <a:pt x="405" y="1364"/>
                  </a:lnTo>
                  <a:lnTo>
                    <a:pt x="286" y="1169"/>
                  </a:lnTo>
                  <a:lnTo>
                    <a:pt x="188" y="961"/>
                  </a:lnTo>
                  <a:lnTo>
                    <a:pt x="107" y="744"/>
                  </a:lnTo>
                  <a:lnTo>
                    <a:pt x="48" y="517"/>
                  </a:lnTo>
                  <a:lnTo>
                    <a:pt x="13" y="280"/>
                  </a:lnTo>
                  <a:lnTo>
                    <a:pt x="0" y="38"/>
                  </a:lnTo>
                  <a:lnTo>
                    <a:pt x="2" y="0"/>
                  </a:lnTo>
                  <a:lnTo>
                    <a:pt x="973" y="0"/>
                  </a:lnTo>
                  <a:lnTo>
                    <a:pt x="972" y="14"/>
                  </a:lnTo>
                  <a:lnTo>
                    <a:pt x="980" y="159"/>
                  </a:lnTo>
                  <a:lnTo>
                    <a:pt x="1001" y="301"/>
                  </a:lnTo>
                  <a:lnTo>
                    <a:pt x="1036" y="437"/>
                  </a:lnTo>
                  <a:lnTo>
                    <a:pt x="1084" y="568"/>
                  </a:lnTo>
                  <a:lnTo>
                    <a:pt x="1145" y="694"/>
                  </a:lnTo>
                  <a:lnTo>
                    <a:pt x="1217" y="810"/>
                  </a:lnTo>
                  <a:lnTo>
                    <a:pt x="1298" y="920"/>
                  </a:lnTo>
                  <a:lnTo>
                    <a:pt x="1390" y="1021"/>
                  </a:lnTo>
                  <a:lnTo>
                    <a:pt x="1393" y="1023"/>
                  </a:lnTo>
                  <a:lnTo>
                    <a:pt x="699" y="1718"/>
                  </a:lnTo>
                  <a:lnTo>
                    <a:pt x="695" y="1716"/>
                  </a:lnTo>
                </a:path>
              </a:pathLst>
            </a:custGeom>
            <a:noFill/>
            <a:ln w="0">
              <a:solidFill>
                <a:srgbClr val="000000"/>
              </a:solidFill>
              <a:round/>
              <a:headEnd/>
              <a:tailEnd/>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36" name="Freeform 38"/>
            <p:cNvSpPr>
              <a:spLocks/>
            </p:cNvSpPr>
            <p:nvPr/>
          </p:nvSpPr>
          <p:spPr bwMode="auto">
            <a:xfrm>
              <a:off x="1825667" y="3576625"/>
              <a:ext cx="247598" cy="247652"/>
            </a:xfrm>
            <a:custGeom>
              <a:avLst/>
              <a:gdLst>
                <a:gd name="T0" fmla="*/ 0 w 780"/>
                <a:gd name="T1" fmla="*/ 0 h 780"/>
                <a:gd name="T2" fmla="*/ 0 w 780"/>
                <a:gd name="T3" fmla="*/ 0 h 780"/>
                <a:gd name="T4" fmla="*/ 0 w 780"/>
                <a:gd name="T5" fmla="*/ 0 h 780"/>
                <a:gd name="T6" fmla="*/ 0 w 780"/>
                <a:gd name="T7" fmla="*/ 0 h 780"/>
                <a:gd name="T8" fmla="*/ 0 w 780"/>
                <a:gd name="T9" fmla="*/ 0 h 780"/>
                <a:gd name="T10" fmla="*/ 0 w 780"/>
                <a:gd name="T11" fmla="*/ 0 h 780"/>
                <a:gd name="T12" fmla="*/ 0 w 780"/>
                <a:gd name="T13" fmla="*/ 0 h 780"/>
                <a:gd name="T14" fmla="*/ 0 w 780"/>
                <a:gd name="T15" fmla="*/ 0 h 780"/>
                <a:gd name="T16" fmla="*/ 0 w 780"/>
                <a:gd name="T17" fmla="*/ 0 h 780"/>
                <a:gd name="T18" fmla="*/ 0 w 780"/>
                <a:gd name="T19" fmla="*/ 0 h 780"/>
                <a:gd name="T20" fmla="*/ 0 w 780"/>
                <a:gd name="T21" fmla="*/ 0 h 780"/>
                <a:gd name="T22" fmla="*/ 0 w 780"/>
                <a:gd name="T23" fmla="*/ 0 h 780"/>
                <a:gd name="T24" fmla="*/ 0 w 780"/>
                <a:gd name="T25" fmla="*/ 0 h 780"/>
                <a:gd name="T26" fmla="*/ 0 w 780"/>
                <a:gd name="T27" fmla="*/ 0 h 780"/>
                <a:gd name="T28" fmla="*/ 0 w 780"/>
                <a:gd name="T29" fmla="*/ 0 h 780"/>
                <a:gd name="T30" fmla="*/ 0 w 780"/>
                <a:gd name="T31" fmla="*/ 0 h 780"/>
                <a:gd name="T32" fmla="*/ 0 w 780"/>
                <a:gd name="T33" fmla="*/ 0 h 780"/>
                <a:gd name="T34" fmla="*/ 0 w 780"/>
                <a:gd name="T35" fmla="*/ 0 h 780"/>
                <a:gd name="T36" fmla="*/ 0 w 780"/>
                <a:gd name="T37" fmla="*/ 0 h 780"/>
                <a:gd name="T38" fmla="*/ 0 w 780"/>
                <a:gd name="T39" fmla="*/ 0 h 780"/>
                <a:gd name="T40" fmla="*/ 0 w 780"/>
                <a:gd name="T41" fmla="*/ 0 h 780"/>
                <a:gd name="T42" fmla="*/ 0 w 780"/>
                <a:gd name="T43" fmla="*/ 0 h 780"/>
                <a:gd name="T44" fmla="*/ 0 w 780"/>
                <a:gd name="T45" fmla="*/ 0 h 780"/>
                <a:gd name="T46" fmla="*/ 0 w 780"/>
                <a:gd name="T47" fmla="*/ 0 h 780"/>
                <a:gd name="T48" fmla="*/ 0 w 780"/>
                <a:gd name="T49" fmla="*/ 0 h 780"/>
                <a:gd name="T50" fmla="*/ 0 w 780"/>
                <a:gd name="T51" fmla="*/ 0 h 780"/>
                <a:gd name="T52" fmla="*/ 0 w 780"/>
                <a:gd name="T53" fmla="*/ 0 h 780"/>
                <a:gd name="T54" fmla="*/ 0 w 780"/>
                <a:gd name="T55" fmla="*/ 0 h 780"/>
                <a:gd name="T56" fmla="*/ 0 w 780"/>
                <a:gd name="T57" fmla="*/ 0 h 780"/>
                <a:gd name="T58" fmla="*/ 0 w 780"/>
                <a:gd name="T59" fmla="*/ 0 h 780"/>
                <a:gd name="T60" fmla="*/ 0 w 780"/>
                <a:gd name="T61" fmla="*/ 0 h 780"/>
                <a:gd name="T62" fmla="*/ 0 w 780"/>
                <a:gd name="T63" fmla="*/ 0 h 780"/>
                <a:gd name="T64" fmla="*/ 0 w 780"/>
                <a:gd name="T65" fmla="*/ 0 h 780"/>
                <a:gd name="T66" fmla="*/ 0 w 780"/>
                <a:gd name="T67" fmla="*/ 0 h 780"/>
                <a:gd name="T68" fmla="*/ 0 w 780"/>
                <a:gd name="T69" fmla="*/ 0 h 780"/>
                <a:gd name="T70" fmla="*/ 0 w 780"/>
                <a:gd name="T71" fmla="*/ 0 h 780"/>
                <a:gd name="T72" fmla="*/ 0 w 780"/>
                <a:gd name="T73" fmla="*/ 0 h 780"/>
                <a:gd name="T74" fmla="*/ 0 w 780"/>
                <a:gd name="T75" fmla="*/ 0 h 780"/>
                <a:gd name="T76" fmla="*/ 0 w 780"/>
                <a:gd name="T77" fmla="*/ 0 h 780"/>
                <a:gd name="T78" fmla="*/ 0 w 780"/>
                <a:gd name="T79" fmla="*/ 0 h 780"/>
                <a:gd name="T80" fmla="*/ 0 w 780"/>
                <a:gd name="T81" fmla="*/ 0 h 780"/>
                <a:gd name="T82" fmla="*/ 0 w 780"/>
                <a:gd name="T83" fmla="*/ 0 h 780"/>
                <a:gd name="T84" fmla="*/ 0 w 780"/>
                <a:gd name="T85" fmla="*/ 0 h 780"/>
                <a:gd name="T86" fmla="*/ 0 w 780"/>
                <a:gd name="T87" fmla="*/ 0 h 780"/>
                <a:gd name="T88" fmla="*/ 0 w 780"/>
                <a:gd name="T89" fmla="*/ 0 h 780"/>
                <a:gd name="T90" fmla="*/ 0 w 780"/>
                <a:gd name="T91" fmla="*/ 0 h 780"/>
                <a:gd name="T92" fmla="*/ 0 w 780"/>
                <a:gd name="T93" fmla="*/ 0 h 780"/>
                <a:gd name="T94" fmla="*/ 0 w 780"/>
                <a:gd name="T95" fmla="*/ 0 h 780"/>
                <a:gd name="T96" fmla="*/ 0 w 780"/>
                <a:gd name="T97" fmla="*/ 0 h 780"/>
                <a:gd name="T98" fmla="*/ 0 w 780"/>
                <a:gd name="T99" fmla="*/ 0 h 780"/>
                <a:gd name="T100" fmla="*/ 0 w 780"/>
                <a:gd name="T101" fmla="*/ 0 h 780"/>
                <a:gd name="T102" fmla="*/ 0 w 780"/>
                <a:gd name="T103" fmla="*/ 0 h 780"/>
                <a:gd name="T104" fmla="*/ 0 w 780"/>
                <a:gd name="T105" fmla="*/ 0 h 780"/>
                <a:gd name="T106" fmla="*/ 0 w 780"/>
                <a:gd name="T107" fmla="*/ 0 h 780"/>
                <a:gd name="T108" fmla="*/ 0 w 780"/>
                <a:gd name="T109" fmla="*/ 0 h 780"/>
                <a:gd name="T110" fmla="*/ 0 w 780"/>
                <a:gd name="T111" fmla="*/ 0 h 780"/>
                <a:gd name="T112" fmla="*/ 0 w 780"/>
                <a:gd name="T113" fmla="*/ 0 h 780"/>
                <a:gd name="T114" fmla="*/ 0 w 780"/>
                <a:gd name="T115" fmla="*/ 0 h 780"/>
                <a:gd name="T116" fmla="*/ 0 w 780"/>
                <a:gd name="T117" fmla="*/ 0 h 780"/>
                <a:gd name="T118" fmla="*/ 0 w 780"/>
                <a:gd name="T119" fmla="*/ 0 h 780"/>
                <a:gd name="T120" fmla="*/ 0 w 780"/>
                <a:gd name="T121" fmla="*/ 0 h 780"/>
                <a:gd name="T122" fmla="*/ 0 w 780"/>
                <a:gd name="T123" fmla="*/ 0 h 780"/>
                <a:gd name="T124" fmla="*/ 0 w 780"/>
                <a:gd name="T125" fmla="*/ 0 h 78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780"/>
                <a:gd name="T190" fmla="*/ 0 h 780"/>
                <a:gd name="T191" fmla="*/ 780 w 780"/>
                <a:gd name="T192" fmla="*/ 780 h 78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780" h="780">
                  <a:moveTo>
                    <a:pt x="19" y="761"/>
                  </a:moveTo>
                  <a:lnTo>
                    <a:pt x="14" y="754"/>
                  </a:lnTo>
                  <a:lnTo>
                    <a:pt x="9" y="745"/>
                  </a:lnTo>
                  <a:lnTo>
                    <a:pt x="5" y="737"/>
                  </a:lnTo>
                  <a:lnTo>
                    <a:pt x="2" y="728"/>
                  </a:lnTo>
                  <a:lnTo>
                    <a:pt x="1" y="718"/>
                  </a:lnTo>
                  <a:lnTo>
                    <a:pt x="0" y="707"/>
                  </a:lnTo>
                  <a:lnTo>
                    <a:pt x="1" y="684"/>
                  </a:lnTo>
                  <a:lnTo>
                    <a:pt x="5" y="657"/>
                  </a:lnTo>
                  <a:lnTo>
                    <a:pt x="14" y="628"/>
                  </a:lnTo>
                  <a:lnTo>
                    <a:pt x="25" y="598"/>
                  </a:lnTo>
                  <a:lnTo>
                    <a:pt x="40" y="565"/>
                  </a:lnTo>
                  <a:lnTo>
                    <a:pt x="80" y="495"/>
                  </a:lnTo>
                  <a:lnTo>
                    <a:pt x="131" y="421"/>
                  </a:lnTo>
                  <a:lnTo>
                    <a:pt x="194" y="344"/>
                  </a:lnTo>
                  <a:lnTo>
                    <a:pt x="266" y="267"/>
                  </a:lnTo>
                  <a:lnTo>
                    <a:pt x="343" y="195"/>
                  </a:lnTo>
                  <a:lnTo>
                    <a:pt x="420" y="132"/>
                  </a:lnTo>
                  <a:lnTo>
                    <a:pt x="494" y="81"/>
                  </a:lnTo>
                  <a:lnTo>
                    <a:pt x="529" y="60"/>
                  </a:lnTo>
                  <a:lnTo>
                    <a:pt x="564" y="41"/>
                  </a:lnTo>
                  <a:lnTo>
                    <a:pt x="597" y="26"/>
                  </a:lnTo>
                  <a:lnTo>
                    <a:pt x="627" y="14"/>
                  </a:lnTo>
                  <a:lnTo>
                    <a:pt x="656" y="6"/>
                  </a:lnTo>
                  <a:lnTo>
                    <a:pt x="683" y="0"/>
                  </a:lnTo>
                  <a:lnTo>
                    <a:pt x="706" y="0"/>
                  </a:lnTo>
                  <a:lnTo>
                    <a:pt x="717" y="0"/>
                  </a:lnTo>
                  <a:lnTo>
                    <a:pt x="727" y="3"/>
                  </a:lnTo>
                  <a:lnTo>
                    <a:pt x="737" y="5"/>
                  </a:lnTo>
                  <a:lnTo>
                    <a:pt x="745" y="10"/>
                  </a:lnTo>
                  <a:lnTo>
                    <a:pt x="753" y="14"/>
                  </a:lnTo>
                  <a:lnTo>
                    <a:pt x="760" y="20"/>
                  </a:lnTo>
                  <a:lnTo>
                    <a:pt x="766" y="27"/>
                  </a:lnTo>
                  <a:lnTo>
                    <a:pt x="770" y="35"/>
                  </a:lnTo>
                  <a:lnTo>
                    <a:pt x="775" y="43"/>
                  </a:lnTo>
                  <a:lnTo>
                    <a:pt x="777" y="53"/>
                  </a:lnTo>
                  <a:lnTo>
                    <a:pt x="780" y="63"/>
                  </a:lnTo>
                  <a:lnTo>
                    <a:pt x="780" y="74"/>
                  </a:lnTo>
                  <a:lnTo>
                    <a:pt x="780" y="98"/>
                  </a:lnTo>
                  <a:lnTo>
                    <a:pt x="774" y="124"/>
                  </a:lnTo>
                  <a:lnTo>
                    <a:pt x="766" y="153"/>
                  </a:lnTo>
                  <a:lnTo>
                    <a:pt x="754" y="183"/>
                  </a:lnTo>
                  <a:lnTo>
                    <a:pt x="739" y="217"/>
                  </a:lnTo>
                  <a:lnTo>
                    <a:pt x="720" y="251"/>
                  </a:lnTo>
                  <a:lnTo>
                    <a:pt x="699" y="286"/>
                  </a:lnTo>
                  <a:lnTo>
                    <a:pt x="648" y="360"/>
                  </a:lnTo>
                  <a:lnTo>
                    <a:pt x="585" y="437"/>
                  </a:lnTo>
                  <a:lnTo>
                    <a:pt x="513" y="514"/>
                  </a:lnTo>
                  <a:lnTo>
                    <a:pt x="436" y="586"/>
                  </a:lnTo>
                  <a:lnTo>
                    <a:pt x="359" y="648"/>
                  </a:lnTo>
                  <a:lnTo>
                    <a:pt x="285" y="700"/>
                  </a:lnTo>
                  <a:lnTo>
                    <a:pt x="215" y="740"/>
                  </a:lnTo>
                  <a:lnTo>
                    <a:pt x="182" y="755"/>
                  </a:lnTo>
                  <a:lnTo>
                    <a:pt x="151" y="766"/>
                  </a:lnTo>
                  <a:lnTo>
                    <a:pt x="123" y="775"/>
                  </a:lnTo>
                  <a:lnTo>
                    <a:pt x="96" y="779"/>
                  </a:lnTo>
                  <a:lnTo>
                    <a:pt x="73" y="780"/>
                  </a:lnTo>
                  <a:lnTo>
                    <a:pt x="61" y="780"/>
                  </a:lnTo>
                  <a:lnTo>
                    <a:pt x="52" y="778"/>
                  </a:lnTo>
                  <a:lnTo>
                    <a:pt x="43" y="776"/>
                  </a:lnTo>
                  <a:lnTo>
                    <a:pt x="33" y="771"/>
                  </a:lnTo>
                  <a:lnTo>
                    <a:pt x="26" y="766"/>
                  </a:lnTo>
                  <a:lnTo>
                    <a:pt x="19" y="761"/>
                  </a:lnTo>
                  <a:close/>
                </a:path>
              </a:pathLst>
            </a:custGeom>
            <a:solidFill>
              <a:srgbClr val="E6E64C"/>
            </a:solidFill>
            <a:ln>
              <a:noFill/>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37" name="Freeform 39"/>
            <p:cNvSpPr>
              <a:spLocks/>
            </p:cNvSpPr>
            <p:nvPr/>
          </p:nvSpPr>
          <p:spPr bwMode="auto">
            <a:xfrm>
              <a:off x="1824128" y="3576625"/>
              <a:ext cx="249137" cy="247652"/>
            </a:xfrm>
            <a:custGeom>
              <a:avLst/>
              <a:gdLst>
                <a:gd name="T0" fmla="*/ 0 w 782"/>
                <a:gd name="T1" fmla="*/ 0 h 782"/>
                <a:gd name="T2" fmla="*/ 0 w 782"/>
                <a:gd name="T3" fmla="*/ 0 h 782"/>
                <a:gd name="T4" fmla="*/ 0 w 782"/>
                <a:gd name="T5" fmla="*/ 0 h 782"/>
                <a:gd name="T6" fmla="*/ 0 w 782"/>
                <a:gd name="T7" fmla="*/ 0 h 782"/>
                <a:gd name="T8" fmla="*/ 0 w 782"/>
                <a:gd name="T9" fmla="*/ 0 h 782"/>
                <a:gd name="T10" fmla="*/ 0 w 782"/>
                <a:gd name="T11" fmla="*/ 0 h 782"/>
                <a:gd name="T12" fmla="*/ 0 w 782"/>
                <a:gd name="T13" fmla="*/ 0 h 782"/>
                <a:gd name="T14" fmla="*/ 0 w 782"/>
                <a:gd name="T15" fmla="*/ 0 h 782"/>
                <a:gd name="T16" fmla="*/ 0 w 782"/>
                <a:gd name="T17" fmla="*/ 0 h 782"/>
                <a:gd name="T18" fmla="*/ 0 w 782"/>
                <a:gd name="T19" fmla="*/ 0 h 782"/>
                <a:gd name="T20" fmla="*/ 0 w 782"/>
                <a:gd name="T21" fmla="*/ 0 h 782"/>
                <a:gd name="T22" fmla="*/ 0 w 782"/>
                <a:gd name="T23" fmla="*/ 0 h 782"/>
                <a:gd name="T24" fmla="*/ 0 w 782"/>
                <a:gd name="T25" fmla="*/ 0 h 782"/>
                <a:gd name="T26" fmla="*/ 0 w 782"/>
                <a:gd name="T27" fmla="*/ 0 h 782"/>
                <a:gd name="T28" fmla="*/ 0 w 782"/>
                <a:gd name="T29" fmla="*/ 0 h 782"/>
                <a:gd name="T30" fmla="*/ 0 w 782"/>
                <a:gd name="T31" fmla="*/ 0 h 782"/>
                <a:gd name="T32" fmla="*/ 0 w 782"/>
                <a:gd name="T33" fmla="*/ 0 h 782"/>
                <a:gd name="T34" fmla="*/ 0 w 782"/>
                <a:gd name="T35" fmla="*/ 0 h 782"/>
                <a:gd name="T36" fmla="*/ 0 w 782"/>
                <a:gd name="T37" fmla="*/ 0 h 782"/>
                <a:gd name="T38" fmla="*/ 0 w 782"/>
                <a:gd name="T39" fmla="*/ 0 h 782"/>
                <a:gd name="T40" fmla="*/ 0 w 782"/>
                <a:gd name="T41" fmla="*/ 0 h 782"/>
                <a:gd name="T42" fmla="*/ 0 w 782"/>
                <a:gd name="T43" fmla="*/ 0 h 782"/>
                <a:gd name="T44" fmla="*/ 0 w 782"/>
                <a:gd name="T45" fmla="*/ 0 h 782"/>
                <a:gd name="T46" fmla="*/ 0 w 782"/>
                <a:gd name="T47" fmla="*/ 0 h 782"/>
                <a:gd name="T48" fmla="*/ 0 w 782"/>
                <a:gd name="T49" fmla="*/ 0 h 782"/>
                <a:gd name="T50" fmla="*/ 0 w 782"/>
                <a:gd name="T51" fmla="*/ 0 h 782"/>
                <a:gd name="T52" fmla="*/ 0 w 782"/>
                <a:gd name="T53" fmla="*/ 0 h 782"/>
                <a:gd name="T54" fmla="*/ 0 w 782"/>
                <a:gd name="T55" fmla="*/ 0 h 782"/>
                <a:gd name="T56" fmla="*/ 0 w 782"/>
                <a:gd name="T57" fmla="*/ 0 h 782"/>
                <a:gd name="T58" fmla="*/ 0 w 782"/>
                <a:gd name="T59" fmla="*/ 0 h 782"/>
                <a:gd name="T60" fmla="*/ 0 w 782"/>
                <a:gd name="T61" fmla="*/ 0 h 782"/>
                <a:gd name="T62" fmla="*/ 0 w 782"/>
                <a:gd name="T63" fmla="*/ 0 h 782"/>
                <a:gd name="T64" fmla="*/ 0 w 782"/>
                <a:gd name="T65" fmla="*/ 0 h 782"/>
                <a:gd name="T66" fmla="*/ 0 w 782"/>
                <a:gd name="T67" fmla="*/ 0 h 782"/>
                <a:gd name="T68" fmla="*/ 0 w 782"/>
                <a:gd name="T69" fmla="*/ 0 h 782"/>
                <a:gd name="T70" fmla="*/ 0 w 782"/>
                <a:gd name="T71" fmla="*/ 0 h 782"/>
                <a:gd name="T72" fmla="*/ 0 w 782"/>
                <a:gd name="T73" fmla="*/ 0 h 782"/>
                <a:gd name="T74" fmla="*/ 0 w 782"/>
                <a:gd name="T75" fmla="*/ 0 h 782"/>
                <a:gd name="T76" fmla="*/ 0 w 782"/>
                <a:gd name="T77" fmla="*/ 0 h 782"/>
                <a:gd name="T78" fmla="*/ 0 w 782"/>
                <a:gd name="T79" fmla="*/ 0 h 782"/>
                <a:gd name="T80" fmla="*/ 0 w 782"/>
                <a:gd name="T81" fmla="*/ 0 h 782"/>
                <a:gd name="T82" fmla="*/ 0 w 782"/>
                <a:gd name="T83" fmla="*/ 0 h 782"/>
                <a:gd name="T84" fmla="*/ 0 w 782"/>
                <a:gd name="T85" fmla="*/ 0 h 782"/>
                <a:gd name="T86" fmla="*/ 0 w 782"/>
                <a:gd name="T87" fmla="*/ 0 h 782"/>
                <a:gd name="T88" fmla="*/ 0 w 782"/>
                <a:gd name="T89" fmla="*/ 0 h 782"/>
                <a:gd name="T90" fmla="*/ 0 w 782"/>
                <a:gd name="T91" fmla="*/ 0 h 782"/>
                <a:gd name="T92" fmla="*/ 0 w 782"/>
                <a:gd name="T93" fmla="*/ 0 h 782"/>
                <a:gd name="T94" fmla="*/ 0 w 782"/>
                <a:gd name="T95" fmla="*/ 0 h 782"/>
                <a:gd name="T96" fmla="*/ 0 w 782"/>
                <a:gd name="T97" fmla="*/ 0 h 782"/>
                <a:gd name="T98" fmla="*/ 0 w 782"/>
                <a:gd name="T99" fmla="*/ 0 h 782"/>
                <a:gd name="T100" fmla="*/ 0 w 782"/>
                <a:gd name="T101" fmla="*/ 0 h 782"/>
                <a:gd name="T102" fmla="*/ 0 w 782"/>
                <a:gd name="T103" fmla="*/ 0 h 782"/>
                <a:gd name="T104" fmla="*/ 0 w 782"/>
                <a:gd name="T105" fmla="*/ 0 h 782"/>
                <a:gd name="T106" fmla="*/ 0 w 782"/>
                <a:gd name="T107" fmla="*/ 0 h 782"/>
                <a:gd name="T108" fmla="*/ 0 w 782"/>
                <a:gd name="T109" fmla="*/ 0 h 782"/>
                <a:gd name="T110" fmla="*/ 0 w 782"/>
                <a:gd name="T111" fmla="*/ 0 h 782"/>
                <a:gd name="T112" fmla="*/ 0 w 782"/>
                <a:gd name="T113" fmla="*/ 0 h 782"/>
                <a:gd name="T114" fmla="*/ 0 w 782"/>
                <a:gd name="T115" fmla="*/ 0 h 782"/>
                <a:gd name="T116" fmla="*/ 0 w 782"/>
                <a:gd name="T117" fmla="*/ 0 h 782"/>
                <a:gd name="T118" fmla="*/ 0 w 782"/>
                <a:gd name="T119" fmla="*/ 0 h 782"/>
                <a:gd name="T120" fmla="*/ 0 w 782"/>
                <a:gd name="T121" fmla="*/ 0 h 78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782"/>
                <a:gd name="T184" fmla="*/ 0 h 782"/>
                <a:gd name="T185" fmla="*/ 782 w 782"/>
                <a:gd name="T186" fmla="*/ 782 h 78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782" h="782">
                  <a:moveTo>
                    <a:pt x="21" y="761"/>
                  </a:moveTo>
                  <a:lnTo>
                    <a:pt x="16" y="755"/>
                  </a:lnTo>
                  <a:lnTo>
                    <a:pt x="10" y="747"/>
                  </a:lnTo>
                  <a:lnTo>
                    <a:pt x="6" y="738"/>
                  </a:lnTo>
                  <a:lnTo>
                    <a:pt x="4" y="729"/>
                  </a:lnTo>
                  <a:lnTo>
                    <a:pt x="2" y="719"/>
                  </a:lnTo>
                  <a:lnTo>
                    <a:pt x="0" y="708"/>
                  </a:lnTo>
                  <a:lnTo>
                    <a:pt x="2" y="684"/>
                  </a:lnTo>
                  <a:lnTo>
                    <a:pt x="7" y="657"/>
                  </a:lnTo>
                  <a:lnTo>
                    <a:pt x="16" y="629"/>
                  </a:lnTo>
                  <a:lnTo>
                    <a:pt x="27" y="598"/>
                  </a:lnTo>
                  <a:lnTo>
                    <a:pt x="42" y="565"/>
                  </a:lnTo>
                  <a:lnTo>
                    <a:pt x="82" y="495"/>
                  </a:lnTo>
                  <a:lnTo>
                    <a:pt x="133" y="421"/>
                  </a:lnTo>
                  <a:lnTo>
                    <a:pt x="196" y="344"/>
                  </a:lnTo>
                  <a:lnTo>
                    <a:pt x="268" y="267"/>
                  </a:lnTo>
                  <a:lnTo>
                    <a:pt x="345" y="195"/>
                  </a:lnTo>
                  <a:lnTo>
                    <a:pt x="422" y="133"/>
                  </a:lnTo>
                  <a:lnTo>
                    <a:pt x="496" y="81"/>
                  </a:lnTo>
                  <a:lnTo>
                    <a:pt x="566" y="41"/>
                  </a:lnTo>
                  <a:lnTo>
                    <a:pt x="599" y="26"/>
                  </a:lnTo>
                  <a:lnTo>
                    <a:pt x="629" y="14"/>
                  </a:lnTo>
                  <a:lnTo>
                    <a:pt x="658" y="6"/>
                  </a:lnTo>
                  <a:lnTo>
                    <a:pt x="685" y="1"/>
                  </a:lnTo>
                  <a:lnTo>
                    <a:pt x="708" y="0"/>
                  </a:lnTo>
                  <a:lnTo>
                    <a:pt x="720" y="1"/>
                  </a:lnTo>
                  <a:lnTo>
                    <a:pt x="729" y="3"/>
                  </a:lnTo>
                  <a:lnTo>
                    <a:pt x="739" y="6"/>
                  </a:lnTo>
                  <a:lnTo>
                    <a:pt x="748" y="10"/>
                  </a:lnTo>
                  <a:lnTo>
                    <a:pt x="755" y="14"/>
                  </a:lnTo>
                  <a:lnTo>
                    <a:pt x="762" y="20"/>
                  </a:lnTo>
                  <a:lnTo>
                    <a:pt x="768" y="27"/>
                  </a:lnTo>
                  <a:lnTo>
                    <a:pt x="772" y="35"/>
                  </a:lnTo>
                  <a:lnTo>
                    <a:pt x="777" y="43"/>
                  </a:lnTo>
                  <a:lnTo>
                    <a:pt x="779" y="53"/>
                  </a:lnTo>
                  <a:lnTo>
                    <a:pt x="782" y="63"/>
                  </a:lnTo>
                  <a:lnTo>
                    <a:pt x="782" y="74"/>
                  </a:lnTo>
                  <a:lnTo>
                    <a:pt x="780" y="97"/>
                  </a:lnTo>
                  <a:lnTo>
                    <a:pt x="776" y="124"/>
                  </a:lnTo>
                  <a:lnTo>
                    <a:pt x="768" y="153"/>
                  </a:lnTo>
                  <a:lnTo>
                    <a:pt x="756" y="183"/>
                  </a:lnTo>
                  <a:lnTo>
                    <a:pt x="741" y="216"/>
                  </a:lnTo>
                  <a:lnTo>
                    <a:pt x="701" y="286"/>
                  </a:lnTo>
                  <a:lnTo>
                    <a:pt x="649" y="360"/>
                  </a:lnTo>
                  <a:lnTo>
                    <a:pt x="587" y="437"/>
                  </a:lnTo>
                  <a:lnTo>
                    <a:pt x="515" y="514"/>
                  </a:lnTo>
                  <a:lnTo>
                    <a:pt x="438" y="586"/>
                  </a:lnTo>
                  <a:lnTo>
                    <a:pt x="361" y="649"/>
                  </a:lnTo>
                  <a:lnTo>
                    <a:pt x="287" y="700"/>
                  </a:lnTo>
                  <a:lnTo>
                    <a:pt x="217" y="740"/>
                  </a:lnTo>
                  <a:lnTo>
                    <a:pt x="184" y="755"/>
                  </a:lnTo>
                  <a:lnTo>
                    <a:pt x="153" y="766"/>
                  </a:lnTo>
                  <a:lnTo>
                    <a:pt x="125" y="776"/>
                  </a:lnTo>
                  <a:lnTo>
                    <a:pt x="98" y="780"/>
                  </a:lnTo>
                  <a:lnTo>
                    <a:pt x="75" y="782"/>
                  </a:lnTo>
                  <a:lnTo>
                    <a:pt x="63" y="780"/>
                  </a:lnTo>
                  <a:lnTo>
                    <a:pt x="54" y="778"/>
                  </a:lnTo>
                  <a:lnTo>
                    <a:pt x="44" y="776"/>
                  </a:lnTo>
                  <a:lnTo>
                    <a:pt x="35" y="772"/>
                  </a:lnTo>
                  <a:lnTo>
                    <a:pt x="28" y="768"/>
                  </a:lnTo>
                  <a:lnTo>
                    <a:pt x="21" y="761"/>
                  </a:lnTo>
                </a:path>
              </a:pathLst>
            </a:custGeom>
            <a:noFill/>
            <a:ln w="0">
              <a:solidFill>
                <a:srgbClr val="000000"/>
              </a:solidFill>
              <a:round/>
              <a:headEnd/>
              <a:tailEnd/>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38" name="Freeform 40"/>
            <p:cNvSpPr>
              <a:spLocks/>
            </p:cNvSpPr>
            <p:nvPr/>
          </p:nvSpPr>
          <p:spPr bwMode="auto">
            <a:xfrm>
              <a:off x="1825667" y="2319313"/>
              <a:ext cx="247598" cy="247652"/>
            </a:xfrm>
            <a:custGeom>
              <a:avLst/>
              <a:gdLst>
                <a:gd name="T0" fmla="*/ 0 w 780"/>
                <a:gd name="T1" fmla="*/ 0 h 780"/>
                <a:gd name="T2" fmla="*/ 0 w 780"/>
                <a:gd name="T3" fmla="*/ 0 h 780"/>
                <a:gd name="T4" fmla="*/ 0 w 780"/>
                <a:gd name="T5" fmla="*/ 0 h 780"/>
                <a:gd name="T6" fmla="*/ 0 w 780"/>
                <a:gd name="T7" fmla="*/ 0 h 780"/>
                <a:gd name="T8" fmla="*/ 0 w 780"/>
                <a:gd name="T9" fmla="*/ 0 h 780"/>
                <a:gd name="T10" fmla="*/ 0 w 780"/>
                <a:gd name="T11" fmla="*/ 0 h 780"/>
                <a:gd name="T12" fmla="*/ 0 w 780"/>
                <a:gd name="T13" fmla="*/ 0 h 780"/>
                <a:gd name="T14" fmla="*/ 0 w 780"/>
                <a:gd name="T15" fmla="*/ 0 h 780"/>
                <a:gd name="T16" fmla="*/ 0 w 780"/>
                <a:gd name="T17" fmla="*/ 0 h 780"/>
                <a:gd name="T18" fmla="*/ 0 w 780"/>
                <a:gd name="T19" fmla="*/ 0 h 780"/>
                <a:gd name="T20" fmla="*/ 0 w 780"/>
                <a:gd name="T21" fmla="*/ 0 h 780"/>
                <a:gd name="T22" fmla="*/ 0 w 780"/>
                <a:gd name="T23" fmla="*/ 0 h 780"/>
                <a:gd name="T24" fmla="*/ 0 w 780"/>
                <a:gd name="T25" fmla="*/ 0 h 780"/>
                <a:gd name="T26" fmla="*/ 0 w 780"/>
                <a:gd name="T27" fmla="*/ 0 h 780"/>
                <a:gd name="T28" fmla="*/ 0 w 780"/>
                <a:gd name="T29" fmla="*/ 0 h 780"/>
                <a:gd name="T30" fmla="*/ 0 w 780"/>
                <a:gd name="T31" fmla="*/ 0 h 780"/>
                <a:gd name="T32" fmla="*/ 0 w 780"/>
                <a:gd name="T33" fmla="*/ 0 h 780"/>
                <a:gd name="T34" fmla="*/ 0 w 780"/>
                <a:gd name="T35" fmla="*/ 0 h 780"/>
                <a:gd name="T36" fmla="*/ 0 w 780"/>
                <a:gd name="T37" fmla="*/ 0 h 780"/>
                <a:gd name="T38" fmla="*/ 0 w 780"/>
                <a:gd name="T39" fmla="*/ 0 h 780"/>
                <a:gd name="T40" fmla="*/ 0 w 780"/>
                <a:gd name="T41" fmla="*/ 0 h 780"/>
                <a:gd name="T42" fmla="*/ 0 w 780"/>
                <a:gd name="T43" fmla="*/ 0 h 780"/>
                <a:gd name="T44" fmla="*/ 0 w 780"/>
                <a:gd name="T45" fmla="*/ 0 h 780"/>
                <a:gd name="T46" fmla="*/ 0 w 780"/>
                <a:gd name="T47" fmla="*/ 0 h 780"/>
                <a:gd name="T48" fmla="*/ 0 w 780"/>
                <a:gd name="T49" fmla="*/ 0 h 780"/>
                <a:gd name="T50" fmla="*/ 0 w 780"/>
                <a:gd name="T51" fmla="*/ 0 h 780"/>
                <a:gd name="T52" fmla="*/ 0 w 780"/>
                <a:gd name="T53" fmla="*/ 0 h 780"/>
                <a:gd name="T54" fmla="*/ 0 w 780"/>
                <a:gd name="T55" fmla="*/ 0 h 780"/>
                <a:gd name="T56" fmla="*/ 0 w 780"/>
                <a:gd name="T57" fmla="*/ 0 h 780"/>
                <a:gd name="T58" fmla="*/ 0 w 780"/>
                <a:gd name="T59" fmla="*/ 0 h 780"/>
                <a:gd name="T60" fmla="*/ 0 w 780"/>
                <a:gd name="T61" fmla="*/ 0 h 780"/>
                <a:gd name="T62" fmla="*/ 0 w 780"/>
                <a:gd name="T63" fmla="*/ 0 h 780"/>
                <a:gd name="T64" fmla="*/ 0 w 780"/>
                <a:gd name="T65" fmla="*/ 0 h 780"/>
                <a:gd name="T66" fmla="*/ 0 w 780"/>
                <a:gd name="T67" fmla="*/ 0 h 780"/>
                <a:gd name="T68" fmla="*/ 0 w 780"/>
                <a:gd name="T69" fmla="*/ 0 h 780"/>
                <a:gd name="T70" fmla="*/ 0 w 780"/>
                <a:gd name="T71" fmla="*/ 0 h 780"/>
                <a:gd name="T72" fmla="*/ 0 w 780"/>
                <a:gd name="T73" fmla="*/ 0 h 780"/>
                <a:gd name="T74" fmla="*/ 0 w 780"/>
                <a:gd name="T75" fmla="*/ 0 h 780"/>
                <a:gd name="T76" fmla="*/ 0 w 780"/>
                <a:gd name="T77" fmla="*/ 0 h 780"/>
                <a:gd name="T78" fmla="*/ 0 w 780"/>
                <a:gd name="T79" fmla="*/ 0 h 780"/>
                <a:gd name="T80" fmla="*/ 0 w 780"/>
                <a:gd name="T81" fmla="*/ 0 h 780"/>
                <a:gd name="T82" fmla="*/ 0 w 780"/>
                <a:gd name="T83" fmla="*/ 0 h 780"/>
                <a:gd name="T84" fmla="*/ 0 w 780"/>
                <a:gd name="T85" fmla="*/ 0 h 780"/>
                <a:gd name="T86" fmla="*/ 0 w 780"/>
                <a:gd name="T87" fmla="*/ 0 h 780"/>
                <a:gd name="T88" fmla="*/ 0 w 780"/>
                <a:gd name="T89" fmla="*/ 0 h 780"/>
                <a:gd name="T90" fmla="*/ 0 w 780"/>
                <a:gd name="T91" fmla="*/ 0 h 780"/>
                <a:gd name="T92" fmla="*/ 0 w 780"/>
                <a:gd name="T93" fmla="*/ 0 h 780"/>
                <a:gd name="T94" fmla="*/ 0 w 780"/>
                <a:gd name="T95" fmla="*/ 0 h 780"/>
                <a:gd name="T96" fmla="*/ 0 w 780"/>
                <a:gd name="T97" fmla="*/ 0 h 780"/>
                <a:gd name="T98" fmla="*/ 0 w 780"/>
                <a:gd name="T99" fmla="*/ 0 h 780"/>
                <a:gd name="T100" fmla="*/ 0 w 780"/>
                <a:gd name="T101" fmla="*/ 0 h 780"/>
                <a:gd name="T102" fmla="*/ 0 w 780"/>
                <a:gd name="T103" fmla="*/ 0 h 780"/>
                <a:gd name="T104" fmla="*/ 0 w 780"/>
                <a:gd name="T105" fmla="*/ 0 h 780"/>
                <a:gd name="T106" fmla="*/ 0 w 780"/>
                <a:gd name="T107" fmla="*/ 0 h 780"/>
                <a:gd name="T108" fmla="*/ 0 w 780"/>
                <a:gd name="T109" fmla="*/ 0 h 780"/>
                <a:gd name="T110" fmla="*/ 0 w 780"/>
                <a:gd name="T111" fmla="*/ 0 h 780"/>
                <a:gd name="T112" fmla="*/ 0 w 780"/>
                <a:gd name="T113" fmla="*/ 0 h 780"/>
                <a:gd name="T114" fmla="*/ 0 w 780"/>
                <a:gd name="T115" fmla="*/ 0 h 780"/>
                <a:gd name="T116" fmla="*/ 0 w 780"/>
                <a:gd name="T117" fmla="*/ 0 h 780"/>
                <a:gd name="T118" fmla="*/ 0 w 780"/>
                <a:gd name="T119" fmla="*/ 0 h 780"/>
                <a:gd name="T120" fmla="*/ 0 w 780"/>
                <a:gd name="T121" fmla="*/ 0 h 780"/>
                <a:gd name="T122" fmla="*/ 0 w 780"/>
                <a:gd name="T123" fmla="*/ 0 h 780"/>
                <a:gd name="T124" fmla="*/ 0 w 780"/>
                <a:gd name="T125" fmla="*/ 0 h 78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780"/>
                <a:gd name="T190" fmla="*/ 0 h 780"/>
                <a:gd name="T191" fmla="*/ 780 w 780"/>
                <a:gd name="T192" fmla="*/ 780 h 78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780" h="780">
                  <a:moveTo>
                    <a:pt x="19" y="19"/>
                  </a:moveTo>
                  <a:lnTo>
                    <a:pt x="26" y="13"/>
                  </a:lnTo>
                  <a:lnTo>
                    <a:pt x="35" y="9"/>
                  </a:lnTo>
                  <a:lnTo>
                    <a:pt x="43" y="5"/>
                  </a:lnTo>
                  <a:lnTo>
                    <a:pt x="52" y="2"/>
                  </a:lnTo>
                  <a:lnTo>
                    <a:pt x="62" y="1"/>
                  </a:lnTo>
                  <a:lnTo>
                    <a:pt x="73" y="0"/>
                  </a:lnTo>
                  <a:lnTo>
                    <a:pt x="96" y="1"/>
                  </a:lnTo>
                  <a:lnTo>
                    <a:pt x="123" y="5"/>
                  </a:lnTo>
                  <a:lnTo>
                    <a:pt x="152" y="13"/>
                  </a:lnTo>
                  <a:lnTo>
                    <a:pt x="182" y="25"/>
                  </a:lnTo>
                  <a:lnTo>
                    <a:pt x="215" y="40"/>
                  </a:lnTo>
                  <a:lnTo>
                    <a:pt x="285" y="80"/>
                  </a:lnTo>
                  <a:lnTo>
                    <a:pt x="359" y="131"/>
                  </a:lnTo>
                  <a:lnTo>
                    <a:pt x="436" y="194"/>
                  </a:lnTo>
                  <a:lnTo>
                    <a:pt x="513" y="266"/>
                  </a:lnTo>
                  <a:lnTo>
                    <a:pt x="585" y="343"/>
                  </a:lnTo>
                  <a:lnTo>
                    <a:pt x="648" y="420"/>
                  </a:lnTo>
                  <a:lnTo>
                    <a:pt x="699" y="494"/>
                  </a:lnTo>
                  <a:lnTo>
                    <a:pt x="720" y="529"/>
                  </a:lnTo>
                  <a:lnTo>
                    <a:pt x="739" y="564"/>
                  </a:lnTo>
                  <a:lnTo>
                    <a:pt x="754" y="597"/>
                  </a:lnTo>
                  <a:lnTo>
                    <a:pt x="766" y="627"/>
                  </a:lnTo>
                  <a:lnTo>
                    <a:pt x="774" y="656"/>
                  </a:lnTo>
                  <a:lnTo>
                    <a:pt x="780" y="683"/>
                  </a:lnTo>
                  <a:lnTo>
                    <a:pt x="780" y="706"/>
                  </a:lnTo>
                  <a:lnTo>
                    <a:pt x="780" y="717"/>
                  </a:lnTo>
                  <a:lnTo>
                    <a:pt x="777" y="727"/>
                  </a:lnTo>
                  <a:lnTo>
                    <a:pt x="775" y="737"/>
                  </a:lnTo>
                  <a:lnTo>
                    <a:pt x="770" y="745"/>
                  </a:lnTo>
                  <a:lnTo>
                    <a:pt x="766" y="753"/>
                  </a:lnTo>
                  <a:lnTo>
                    <a:pt x="760" y="760"/>
                  </a:lnTo>
                  <a:lnTo>
                    <a:pt x="753" y="766"/>
                  </a:lnTo>
                  <a:lnTo>
                    <a:pt x="745" y="770"/>
                  </a:lnTo>
                  <a:lnTo>
                    <a:pt x="737" y="775"/>
                  </a:lnTo>
                  <a:lnTo>
                    <a:pt x="727" y="777"/>
                  </a:lnTo>
                  <a:lnTo>
                    <a:pt x="717" y="780"/>
                  </a:lnTo>
                  <a:lnTo>
                    <a:pt x="706" y="780"/>
                  </a:lnTo>
                  <a:lnTo>
                    <a:pt x="682" y="780"/>
                  </a:lnTo>
                  <a:lnTo>
                    <a:pt x="656" y="774"/>
                  </a:lnTo>
                  <a:lnTo>
                    <a:pt x="627" y="766"/>
                  </a:lnTo>
                  <a:lnTo>
                    <a:pt x="597" y="754"/>
                  </a:lnTo>
                  <a:lnTo>
                    <a:pt x="564" y="739"/>
                  </a:lnTo>
                  <a:lnTo>
                    <a:pt x="529" y="720"/>
                  </a:lnTo>
                  <a:lnTo>
                    <a:pt x="494" y="699"/>
                  </a:lnTo>
                  <a:lnTo>
                    <a:pt x="420" y="648"/>
                  </a:lnTo>
                  <a:lnTo>
                    <a:pt x="343" y="585"/>
                  </a:lnTo>
                  <a:lnTo>
                    <a:pt x="266" y="513"/>
                  </a:lnTo>
                  <a:lnTo>
                    <a:pt x="194" y="436"/>
                  </a:lnTo>
                  <a:lnTo>
                    <a:pt x="132" y="359"/>
                  </a:lnTo>
                  <a:lnTo>
                    <a:pt x="80" y="285"/>
                  </a:lnTo>
                  <a:lnTo>
                    <a:pt x="40" y="215"/>
                  </a:lnTo>
                  <a:lnTo>
                    <a:pt x="25" y="182"/>
                  </a:lnTo>
                  <a:lnTo>
                    <a:pt x="14" y="151"/>
                  </a:lnTo>
                  <a:lnTo>
                    <a:pt x="5" y="123"/>
                  </a:lnTo>
                  <a:lnTo>
                    <a:pt x="1" y="96"/>
                  </a:lnTo>
                  <a:lnTo>
                    <a:pt x="0" y="73"/>
                  </a:lnTo>
                  <a:lnTo>
                    <a:pt x="0" y="61"/>
                  </a:lnTo>
                  <a:lnTo>
                    <a:pt x="2" y="52"/>
                  </a:lnTo>
                  <a:lnTo>
                    <a:pt x="4" y="43"/>
                  </a:lnTo>
                  <a:lnTo>
                    <a:pt x="9" y="33"/>
                  </a:lnTo>
                  <a:lnTo>
                    <a:pt x="14" y="26"/>
                  </a:lnTo>
                  <a:lnTo>
                    <a:pt x="19" y="19"/>
                  </a:lnTo>
                  <a:close/>
                </a:path>
              </a:pathLst>
            </a:custGeom>
            <a:solidFill>
              <a:srgbClr val="E6E64C"/>
            </a:solidFill>
            <a:ln>
              <a:noFill/>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39" name="Freeform 41"/>
            <p:cNvSpPr>
              <a:spLocks/>
            </p:cNvSpPr>
            <p:nvPr/>
          </p:nvSpPr>
          <p:spPr bwMode="auto">
            <a:xfrm>
              <a:off x="1824128" y="2319313"/>
              <a:ext cx="249137" cy="247652"/>
            </a:xfrm>
            <a:custGeom>
              <a:avLst/>
              <a:gdLst>
                <a:gd name="T0" fmla="*/ 0 w 782"/>
                <a:gd name="T1" fmla="*/ 0 h 782"/>
                <a:gd name="T2" fmla="*/ 0 w 782"/>
                <a:gd name="T3" fmla="*/ 0 h 782"/>
                <a:gd name="T4" fmla="*/ 0 w 782"/>
                <a:gd name="T5" fmla="*/ 0 h 782"/>
                <a:gd name="T6" fmla="*/ 0 w 782"/>
                <a:gd name="T7" fmla="*/ 0 h 782"/>
                <a:gd name="T8" fmla="*/ 0 w 782"/>
                <a:gd name="T9" fmla="*/ 0 h 782"/>
                <a:gd name="T10" fmla="*/ 0 w 782"/>
                <a:gd name="T11" fmla="*/ 0 h 782"/>
                <a:gd name="T12" fmla="*/ 0 w 782"/>
                <a:gd name="T13" fmla="*/ 0 h 782"/>
                <a:gd name="T14" fmla="*/ 0 w 782"/>
                <a:gd name="T15" fmla="*/ 0 h 782"/>
                <a:gd name="T16" fmla="*/ 0 w 782"/>
                <a:gd name="T17" fmla="*/ 0 h 782"/>
                <a:gd name="T18" fmla="*/ 0 w 782"/>
                <a:gd name="T19" fmla="*/ 0 h 782"/>
                <a:gd name="T20" fmla="*/ 0 w 782"/>
                <a:gd name="T21" fmla="*/ 0 h 782"/>
                <a:gd name="T22" fmla="*/ 0 w 782"/>
                <a:gd name="T23" fmla="*/ 0 h 782"/>
                <a:gd name="T24" fmla="*/ 0 w 782"/>
                <a:gd name="T25" fmla="*/ 0 h 782"/>
                <a:gd name="T26" fmla="*/ 0 w 782"/>
                <a:gd name="T27" fmla="*/ 0 h 782"/>
                <a:gd name="T28" fmla="*/ 0 w 782"/>
                <a:gd name="T29" fmla="*/ 0 h 782"/>
                <a:gd name="T30" fmla="*/ 0 w 782"/>
                <a:gd name="T31" fmla="*/ 0 h 782"/>
                <a:gd name="T32" fmla="*/ 0 w 782"/>
                <a:gd name="T33" fmla="*/ 0 h 782"/>
                <a:gd name="T34" fmla="*/ 0 w 782"/>
                <a:gd name="T35" fmla="*/ 0 h 782"/>
                <a:gd name="T36" fmla="*/ 0 w 782"/>
                <a:gd name="T37" fmla="*/ 0 h 782"/>
                <a:gd name="T38" fmla="*/ 0 w 782"/>
                <a:gd name="T39" fmla="*/ 0 h 782"/>
                <a:gd name="T40" fmla="*/ 0 w 782"/>
                <a:gd name="T41" fmla="*/ 0 h 782"/>
                <a:gd name="T42" fmla="*/ 0 w 782"/>
                <a:gd name="T43" fmla="*/ 0 h 782"/>
                <a:gd name="T44" fmla="*/ 0 w 782"/>
                <a:gd name="T45" fmla="*/ 0 h 782"/>
                <a:gd name="T46" fmla="*/ 0 w 782"/>
                <a:gd name="T47" fmla="*/ 0 h 782"/>
                <a:gd name="T48" fmla="*/ 0 w 782"/>
                <a:gd name="T49" fmla="*/ 0 h 782"/>
                <a:gd name="T50" fmla="*/ 0 w 782"/>
                <a:gd name="T51" fmla="*/ 0 h 782"/>
                <a:gd name="T52" fmla="*/ 0 w 782"/>
                <a:gd name="T53" fmla="*/ 0 h 782"/>
                <a:gd name="T54" fmla="*/ 0 w 782"/>
                <a:gd name="T55" fmla="*/ 0 h 782"/>
                <a:gd name="T56" fmla="*/ 0 w 782"/>
                <a:gd name="T57" fmla="*/ 0 h 782"/>
                <a:gd name="T58" fmla="*/ 0 w 782"/>
                <a:gd name="T59" fmla="*/ 0 h 782"/>
                <a:gd name="T60" fmla="*/ 0 w 782"/>
                <a:gd name="T61" fmla="*/ 0 h 782"/>
                <a:gd name="T62" fmla="*/ 0 w 782"/>
                <a:gd name="T63" fmla="*/ 0 h 782"/>
                <a:gd name="T64" fmla="*/ 0 w 782"/>
                <a:gd name="T65" fmla="*/ 0 h 782"/>
                <a:gd name="T66" fmla="*/ 0 w 782"/>
                <a:gd name="T67" fmla="*/ 0 h 782"/>
                <a:gd name="T68" fmla="*/ 0 w 782"/>
                <a:gd name="T69" fmla="*/ 0 h 782"/>
                <a:gd name="T70" fmla="*/ 0 w 782"/>
                <a:gd name="T71" fmla="*/ 0 h 782"/>
                <a:gd name="T72" fmla="*/ 0 w 782"/>
                <a:gd name="T73" fmla="*/ 0 h 782"/>
                <a:gd name="T74" fmla="*/ 0 w 782"/>
                <a:gd name="T75" fmla="*/ 0 h 782"/>
                <a:gd name="T76" fmla="*/ 0 w 782"/>
                <a:gd name="T77" fmla="*/ 0 h 782"/>
                <a:gd name="T78" fmla="*/ 0 w 782"/>
                <a:gd name="T79" fmla="*/ 0 h 782"/>
                <a:gd name="T80" fmla="*/ 0 w 782"/>
                <a:gd name="T81" fmla="*/ 0 h 782"/>
                <a:gd name="T82" fmla="*/ 0 w 782"/>
                <a:gd name="T83" fmla="*/ 0 h 782"/>
                <a:gd name="T84" fmla="*/ 0 w 782"/>
                <a:gd name="T85" fmla="*/ 0 h 782"/>
                <a:gd name="T86" fmla="*/ 0 w 782"/>
                <a:gd name="T87" fmla="*/ 0 h 782"/>
                <a:gd name="T88" fmla="*/ 0 w 782"/>
                <a:gd name="T89" fmla="*/ 0 h 782"/>
                <a:gd name="T90" fmla="*/ 0 w 782"/>
                <a:gd name="T91" fmla="*/ 0 h 782"/>
                <a:gd name="T92" fmla="*/ 0 w 782"/>
                <a:gd name="T93" fmla="*/ 0 h 782"/>
                <a:gd name="T94" fmla="*/ 0 w 782"/>
                <a:gd name="T95" fmla="*/ 0 h 782"/>
                <a:gd name="T96" fmla="*/ 0 w 782"/>
                <a:gd name="T97" fmla="*/ 0 h 782"/>
                <a:gd name="T98" fmla="*/ 0 w 782"/>
                <a:gd name="T99" fmla="*/ 0 h 782"/>
                <a:gd name="T100" fmla="*/ 0 w 782"/>
                <a:gd name="T101" fmla="*/ 0 h 782"/>
                <a:gd name="T102" fmla="*/ 0 w 782"/>
                <a:gd name="T103" fmla="*/ 0 h 782"/>
                <a:gd name="T104" fmla="*/ 0 w 782"/>
                <a:gd name="T105" fmla="*/ 0 h 782"/>
                <a:gd name="T106" fmla="*/ 0 w 782"/>
                <a:gd name="T107" fmla="*/ 0 h 782"/>
                <a:gd name="T108" fmla="*/ 0 w 782"/>
                <a:gd name="T109" fmla="*/ 0 h 782"/>
                <a:gd name="T110" fmla="*/ 0 w 782"/>
                <a:gd name="T111" fmla="*/ 0 h 782"/>
                <a:gd name="T112" fmla="*/ 0 w 782"/>
                <a:gd name="T113" fmla="*/ 0 h 782"/>
                <a:gd name="T114" fmla="*/ 0 w 782"/>
                <a:gd name="T115" fmla="*/ 0 h 782"/>
                <a:gd name="T116" fmla="*/ 0 w 782"/>
                <a:gd name="T117" fmla="*/ 0 h 782"/>
                <a:gd name="T118" fmla="*/ 0 w 782"/>
                <a:gd name="T119" fmla="*/ 0 h 782"/>
                <a:gd name="T120" fmla="*/ 0 w 782"/>
                <a:gd name="T121" fmla="*/ 0 h 78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782"/>
                <a:gd name="T184" fmla="*/ 0 h 782"/>
                <a:gd name="T185" fmla="*/ 782 w 782"/>
                <a:gd name="T186" fmla="*/ 782 h 78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782" h="782">
                  <a:moveTo>
                    <a:pt x="21" y="21"/>
                  </a:moveTo>
                  <a:lnTo>
                    <a:pt x="27" y="15"/>
                  </a:lnTo>
                  <a:lnTo>
                    <a:pt x="35" y="10"/>
                  </a:lnTo>
                  <a:lnTo>
                    <a:pt x="44" y="6"/>
                  </a:lnTo>
                  <a:lnTo>
                    <a:pt x="53" y="4"/>
                  </a:lnTo>
                  <a:lnTo>
                    <a:pt x="63" y="2"/>
                  </a:lnTo>
                  <a:lnTo>
                    <a:pt x="74" y="0"/>
                  </a:lnTo>
                  <a:lnTo>
                    <a:pt x="98" y="2"/>
                  </a:lnTo>
                  <a:lnTo>
                    <a:pt x="125" y="7"/>
                  </a:lnTo>
                  <a:lnTo>
                    <a:pt x="153" y="15"/>
                  </a:lnTo>
                  <a:lnTo>
                    <a:pt x="184" y="27"/>
                  </a:lnTo>
                  <a:lnTo>
                    <a:pt x="217" y="42"/>
                  </a:lnTo>
                  <a:lnTo>
                    <a:pt x="287" y="82"/>
                  </a:lnTo>
                  <a:lnTo>
                    <a:pt x="361" y="133"/>
                  </a:lnTo>
                  <a:lnTo>
                    <a:pt x="438" y="196"/>
                  </a:lnTo>
                  <a:lnTo>
                    <a:pt x="515" y="268"/>
                  </a:lnTo>
                  <a:lnTo>
                    <a:pt x="587" y="345"/>
                  </a:lnTo>
                  <a:lnTo>
                    <a:pt x="649" y="422"/>
                  </a:lnTo>
                  <a:lnTo>
                    <a:pt x="701" y="496"/>
                  </a:lnTo>
                  <a:lnTo>
                    <a:pt x="741" y="566"/>
                  </a:lnTo>
                  <a:lnTo>
                    <a:pt x="756" y="599"/>
                  </a:lnTo>
                  <a:lnTo>
                    <a:pt x="768" y="629"/>
                  </a:lnTo>
                  <a:lnTo>
                    <a:pt x="776" y="658"/>
                  </a:lnTo>
                  <a:lnTo>
                    <a:pt x="780" y="685"/>
                  </a:lnTo>
                  <a:lnTo>
                    <a:pt x="782" y="708"/>
                  </a:lnTo>
                  <a:lnTo>
                    <a:pt x="780" y="720"/>
                  </a:lnTo>
                  <a:lnTo>
                    <a:pt x="779" y="729"/>
                  </a:lnTo>
                  <a:lnTo>
                    <a:pt x="776" y="739"/>
                  </a:lnTo>
                  <a:lnTo>
                    <a:pt x="772" y="748"/>
                  </a:lnTo>
                  <a:lnTo>
                    <a:pt x="768" y="755"/>
                  </a:lnTo>
                  <a:lnTo>
                    <a:pt x="762" y="762"/>
                  </a:lnTo>
                  <a:lnTo>
                    <a:pt x="755" y="768"/>
                  </a:lnTo>
                  <a:lnTo>
                    <a:pt x="747" y="772"/>
                  </a:lnTo>
                  <a:lnTo>
                    <a:pt x="739" y="777"/>
                  </a:lnTo>
                  <a:lnTo>
                    <a:pt x="729" y="779"/>
                  </a:lnTo>
                  <a:lnTo>
                    <a:pt x="719" y="782"/>
                  </a:lnTo>
                  <a:lnTo>
                    <a:pt x="708" y="782"/>
                  </a:lnTo>
                  <a:lnTo>
                    <a:pt x="685" y="780"/>
                  </a:lnTo>
                  <a:lnTo>
                    <a:pt x="658" y="776"/>
                  </a:lnTo>
                  <a:lnTo>
                    <a:pt x="629" y="768"/>
                  </a:lnTo>
                  <a:lnTo>
                    <a:pt x="599" y="756"/>
                  </a:lnTo>
                  <a:lnTo>
                    <a:pt x="566" y="741"/>
                  </a:lnTo>
                  <a:lnTo>
                    <a:pt x="496" y="701"/>
                  </a:lnTo>
                  <a:lnTo>
                    <a:pt x="422" y="649"/>
                  </a:lnTo>
                  <a:lnTo>
                    <a:pt x="345" y="587"/>
                  </a:lnTo>
                  <a:lnTo>
                    <a:pt x="268" y="515"/>
                  </a:lnTo>
                  <a:lnTo>
                    <a:pt x="196" y="438"/>
                  </a:lnTo>
                  <a:lnTo>
                    <a:pt x="133" y="361"/>
                  </a:lnTo>
                  <a:lnTo>
                    <a:pt x="82" y="287"/>
                  </a:lnTo>
                  <a:lnTo>
                    <a:pt x="42" y="217"/>
                  </a:lnTo>
                  <a:lnTo>
                    <a:pt x="27" y="184"/>
                  </a:lnTo>
                  <a:lnTo>
                    <a:pt x="16" y="153"/>
                  </a:lnTo>
                  <a:lnTo>
                    <a:pt x="6" y="125"/>
                  </a:lnTo>
                  <a:lnTo>
                    <a:pt x="2" y="98"/>
                  </a:lnTo>
                  <a:lnTo>
                    <a:pt x="0" y="75"/>
                  </a:lnTo>
                  <a:lnTo>
                    <a:pt x="2" y="63"/>
                  </a:lnTo>
                  <a:lnTo>
                    <a:pt x="4" y="54"/>
                  </a:lnTo>
                  <a:lnTo>
                    <a:pt x="6" y="43"/>
                  </a:lnTo>
                  <a:lnTo>
                    <a:pt x="10" y="35"/>
                  </a:lnTo>
                  <a:lnTo>
                    <a:pt x="14" y="28"/>
                  </a:lnTo>
                  <a:lnTo>
                    <a:pt x="21" y="21"/>
                  </a:lnTo>
                </a:path>
              </a:pathLst>
            </a:custGeom>
            <a:noFill/>
            <a:ln w="0">
              <a:solidFill>
                <a:srgbClr val="000000"/>
              </a:solidFill>
              <a:round/>
              <a:headEnd/>
              <a:tailEnd/>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40" name="Line 42"/>
            <p:cNvSpPr>
              <a:spLocks noChangeShapeType="1"/>
            </p:cNvSpPr>
            <p:nvPr/>
          </p:nvSpPr>
          <p:spPr bwMode="auto">
            <a:xfrm flipV="1">
              <a:off x="2617675" y="4008429"/>
              <a:ext cx="555175" cy="369891"/>
            </a:xfrm>
            <a:prstGeom prst="line">
              <a:avLst/>
            </a:prstGeom>
            <a:noFill/>
            <a:ln w="0">
              <a:solidFill>
                <a:srgbClr val="000000"/>
              </a:solidFill>
              <a:round/>
              <a:headEnd/>
              <a:tailEnd/>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41" name="Rectangle 43"/>
            <p:cNvSpPr>
              <a:spLocks noChangeArrowheads="1"/>
            </p:cNvSpPr>
            <p:nvPr/>
          </p:nvSpPr>
          <p:spPr bwMode="auto">
            <a:xfrm>
              <a:off x="3099032" y="3824277"/>
              <a:ext cx="73818" cy="369891"/>
            </a:xfrm>
            <a:prstGeom prst="rect">
              <a:avLst/>
            </a:prstGeom>
            <a:solidFill>
              <a:srgbClr val="B3B3B3"/>
            </a:solidFill>
            <a:ln>
              <a:noFill/>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42" name="Freeform 44"/>
            <p:cNvSpPr>
              <a:spLocks/>
            </p:cNvSpPr>
            <p:nvPr/>
          </p:nvSpPr>
          <p:spPr bwMode="auto">
            <a:xfrm>
              <a:off x="3099032" y="3824277"/>
              <a:ext cx="73818" cy="369891"/>
            </a:xfrm>
            <a:custGeom>
              <a:avLst/>
              <a:gdLst>
                <a:gd name="T0" fmla="*/ 0 w 232"/>
                <a:gd name="T1" fmla="*/ 0 h 1165"/>
                <a:gd name="T2" fmla="*/ 0 w 232"/>
                <a:gd name="T3" fmla="*/ 0 h 1165"/>
                <a:gd name="T4" fmla="*/ 0 w 232"/>
                <a:gd name="T5" fmla="*/ 0 h 1165"/>
                <a:gd name="T6" fmla="*/ 0 w 232"/>
                <a:gd name="T7" fmla="*/ 0 h 1165"/>
                <a:gd name="T8" fmla="*/ 0 w 232"/>
                <a:gd name="T9" fmla="*/ 0 h 1165"/>
                <a:gd name="T10" fmla="*/ 0 w 232"/>
                <a:gd name="T11" fmla="*/ 0 h 1165"/>
                <a:gd name="T12" fmla="*/ 0 60000 65536"/>
                <a:gd name="T13" fmla="*/ 0 60000 65536"/>
                <a:gd name="T14" fmla="*/ 0 60000 65536"/>
                <a:gd name="T15" fmla="*/ 0 60000 65536"/>
                <a:gd name="T16" fmla="*/ 0 60000 65536"/>
                <a:gd name="T17" fmla="*/ 0 60000 65536"/>
                <a:gd name="T18" fmla="*/ 0 w 232"/>
                <a:gd name="T19" fmla="*/ 0 h 1165"/>
                <a:gd name="T20" fmla="*/ 232 w 232"/>
                <a:gd name="T21" fmla="*/ 1165 h 1165"/>
              </a:gdLst>
              <a:ahLst/>
              <a:cxnLst>
                <a:cxn ang="T12">
                  <a:pos x="T0" y="T1"/>
                </a:cxn>
                <a:cxn ang="T13">
                  <a:pos x="T2" y="T3"/>
                </a:cxn>
                <a:cxn ang="T14">
                  <a:pos x="T4" y="T5"/>
                </a:cxn>
                <a:cxn ang="T15">
                  <a:pos x="T6" y="T7"/>
                </a:cxn>
                <a:cxn ang="T16">
                  <a:pos x="T8" y="T9"/>
                </a:cxn>
                <a:cxn ang="T17">
                  <a:pos x="T10" y="T11"/>
                </a:cxn>
              </a:cxnLst>
              <a:rect l="T18" t="T19" r="T20" b="T21"/>
              <a:pathLst>
                <a:path w="232" h="1165">
                  <a:moveTo>
                    <a:pt x="116" y="1165"/>
                  </a:moveTo>
                  <a:lnTo>
                    <a:pt x="0" y="1165"/>
                  </a:lnTo>
                  <a:lnTo>
                    <a:pt x="0" y="0"/>
                  </a:lnTo>
                  <a:lnTo>
                    <a:pt x="232" y="0"/>
                  </a:lnTo>
                  <a:lnTo>
                    <a:pt x="232" y="1165"/>
                  </a:lnTo>
                  <a:lnTo>
                    <a:pt x="116" y="1165"/>
                  </a:lnTo>
                </a:path>
              </a:pathLst>
            </a:custGeom>
            <a:noFill/>
            <a:ln w="0">
              <a:solidFill>
                <a:srgbClr val="000000"/>
              </a:solidFill>
              <a:round/>
              <a:headEnd/>
              <a:tailEnd/>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43" name="Line 45"/>
            <p:cNvSpPr>
              <a:spLocks noChangeShapeType="1"/>
            </p:cNvSpPr>
            <p:nvPr/>
          </p:nvSpPr>
          <p:spPr bwMode="auto">
            <a:xfrm>
              <a:off x="1691871" y="4378320"/>
              <a:ext cx="925804" cy="0"/>
            </a:xfrm>
            <a:prstGeom prst="line">
              <a:avLst/>
            </a:prstGeom>
            <a:noFill/>
            <a:ln w="0">
              <a:solidFill>
                <a:srgbClr val="000000"/>
              </a:solidFill>
              <a:round/>
              <a:headEnd/>
              <a:tailEnd/>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44" name="Rectangle 46"/>
            <p:cNvSpPr>
              <a:spLocks noChangeArrowheads="1"/>
            </p:cNvSpPr>
            <p:nvPr/>
          </p:nvSpPr>
          <p:spPr bwMode="auto">
            <a:xfrm>
              <a:off x="2617675" y="4194169"/>
              <a:ext cx="72281" cy="368303"/>
            </a:xfrm>
            <a:prstGeom prst="rect">
              <a:avLst/>
            </a:prstGeom>
            <a:solidFill>
              <a:srgbClr val="B3B3B3"/>
            </a:solidFill>
            <a:ln>
              <a:noFill/>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45" name="Freeform 47"/>
            <p:cNvSpPr>
              <a:spLocks/>
            </p:cNvSpPr>
            <p:nvPr/>
          </p:nvSpPr>
          <p:spPr bwMode="auto">
            <a:xfrm>
              <a:off x="2617675" y="4194169"/>
              <a:ext cx="72281" cy="368303"/>
            </a:xfrm>
            <a:custGeom>
              <a:avLst/>
              <a:gdLst>
                <a:gd name="T0" fmla="*/ 0 w 233"/>
                <a:gd name="T1" fmla="*/ 0 h 1164"/>
                <a:gd name="T2" fmla="*/ 0 w 233"/>
                <a:gd name="T3" fmla="*/ 0 h 1164"/>
                <a:gd name="T4" fmla="*/ 0 w 233"/>
                <a:gd name="T5" fmla="*/ 0 h 1164"/>
                <a:gd name="T6" fmla="*/ 0 w 233"/>
                <a:gd name="T7" fmla="*/ 0 h 1164"/>
                <a:gd name="T8" fmla="*/ 0 w 233"/>
                <a:gd name="T9" fmla="*/ 0 h 1164"/>
                <a:gd name="T10" fmla="*/ 0 w 233"/>
                <a:gd name="T11" fmla="*/ 0 h 1164"/>
                <a:gd name="T12" fmla="*/ 0 60000 65536"/>
                <a:gd name="T13" fmla="*/ 0 60000 65536"/>
                <a:gd name="T14" fmla="*/ 0 60000 65536"/>
                <a:gd name="T15" fmla="*/ 0 60000 65536"/>
                <a:gd name="T16" fmla="*/ 0 60000 65536"/>
                <a:gd name="T17" fmla="*/ 0 60000 65536"/>
                <a:gd name="T18" fmla="*/ 0 w 233"/>
                <a:gd name="T19" fmla="*/ 0 h 1164"/>
                <a:gd name="T20" fmla="*/ 233 w 233"/>
                <a:gd name="T21" fmla="*/ 1164 h 1164"/>
              </a:gdLst>
              <a:ahLst/>
              <a:cxnLst>
                <a:cxn ang="T12">
                  <a:pos x="T0" y="T1"/>
                </a:cxn>
                <a:cxn ang="T13">
                  <a:pos x="T2" y="T3"/>
                </a:cxn>
                <a:cxn ang="T14">
                  <a:pos x="T4" y="T5"/>
                </a:cxn>
                <a:cxn ang="T15">
                  <a:pos x="T6" y="T7"/>
                </a:cxn>
                <a:cxn ang="T16">
                  <a:pos x="T8" y="T9"/>
                </a:cxn>
                <a:cxn ang="T17">
                  <a:pos x="T10" y="T11"/>
                </a:cxn>
              </a:cxnLst>
              <a:rect l="T18" t="T19" r="T20" b="T21"/>
              <a:pathLst>
                <a:path w="233" h="1164">
                  <a:moveTo>
                    <a:pt x="116" y="1164"/>
                  </a:moveTo>
                  <a:lnTo>
                    <a:pt x="0" y="1164"/>
                  </a:lnTo>
                  <a:lnTo>
                    <a:pt x="0" y="0"/>
                  </a:lnTo>
                  <a:lnTo>
                    <a:pt x="233" y="0"/>
                  </a:lnTo>
                  <a:lnTo>
                    <a:pt x="233" y="1164"/>
                  </a:lnTo>
                  <a:lnTo>
                    <a:pt x="116" y="1164"/>
                  </a:lnTo>
                </a:path>
              </a:pathLst>
            </a:custGeom>
            <a:noFill/>
            <a:ln w="0">
              <a:solidFill>
                <a:srgbClr val="000000"/>
              </a:solidFill>
              <a:round/>
              <a:headEnd/>
              <a:tailEnd/>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46" name="Rectangle 48"/>
            <p:cNvSpPr>
              <a:spLocks noChangeArrowheads="1"/>
            </p:cNvSpPr>
            <p:nvPr/>
          </p:nvSpPr>
          <p:spPr bwMode="auto">
            <a:xfrm>
              <a:off x="950612" y="4194169"/>
              <a:ext cx="1111888" cy="368303"/>
            </a:xfrm>
            <a:prstGeom prst="rect">
              <a:avLst/>
            </a:prstGeom>
            <a:solidFill>
              <a:srgbClr val="E6E6FF"/>
            </a:solidFill>
            <a:ln>
              <a:noFill/>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47" name="Freeform 49"/>
            <p:cNvSpPr>
              <a:spLocks/>
            </p:cNvSpPr>
            <p:nvPr/>
          </p:nvSpPr>
          <p:spPr bwMode="auto">
            <a:xfrm>
              <a:off x="950612" y="4214806"/>
              <a:ext cx="1111888" cy="368303"/>
            </a:xfrm>
            <a:custGeom>
              <a:avLst/>
              <a:gdLst>
                <a:gd name="T0" fmla="*/ 0 w 3493"/>
                <a:gd name="T1" fmla="*/ 0 h 1164"/>
                <a:gd name="T2" fmla="*/ 0 w 3493"/>
                <a:gd name="T3" fmla="*/ 0 h 1164"/>
                <a:gd name="T4" fmla="*/ 0 w 3493"/>
                <a:gd name="T5" fmla="*/ 0 h 1164"/>
                <a:gd name="T6" fmla="*/ 0 w 3493"/>
                <a:gd name="T7" fmla="*/ 0 h 1164"/>
                <a:gd name="T8" fmla="*/ 0 w 3493"/>
                <a:gd name="T9" fmla="*/ 0 h 1164"/>
                <a:gd name="T10" fmla="*/ 0 w 3493"/>
                <a:gd name="T11" fmla="*/ 0 h 1164"/>
                <a:gd name="T12" fmla="*/ 0 60000 65536"/>
                <a:gd name="T13" fmla="*/ 0 60000 65536"/>
                <a:gd name="T14" fmla="*/ 0 60000 65536"/>
                <a:gd name="T15" fmla="*/ 0 60000 65536"/>
                <a:gd name="T16" fmla="*/ 0 60000 65536"/>
                <a:gd name="T17" fmla="*/ 0 60000 65536"/>
                <a:gd name="T18" fmla="*/ 0 w 3493"/>
                <a:gd name="T19" fmla="*/ 0 h 1164"/>
                <a:gd name="T20" fmla="*/ 3493 w 3493"/>
                <a:gd name="T21" fmla="*/ 1164 h 1164"/>
              </a:gdLst>
              <a:ahLst/>
              <a:cxnLst>
                <a:cxn ang="T12">
                  <a:pos x="T0" y="T1"/>
                </a:cxn>
                <a:cxn ang="T13">
                  <a:pos x="T2" y="T3"/>
                </a:cxn>
                <a:cxn ang="T14">
                  <a:pos x="T4" y="T5"/>
                </a:cxn>
                <a:cxn ang="T15">
                  <a:pos x="T6" y="T7"/>
                </a:cxn>
                <a:cxn ang="T16">
                  <a:pos x="T8" y="T9"/>
                </a:cxn>
                <a:cxn ang="T17">
                  <a:pos x="T10" y="T11"/>
                </a:cxn>
              </a:cxnLst>
              <a:rect l="T18" t="T19" r="T20" b="T21"/>
              <a:pathLst>
                <a:path w="3493" h="1164">
                  <a:moveTo>
                    <a:pt x="1746" y="1164"/>
                  </a:moveTo>
                  <a:lnTo>
                    <a:pt x="0" y="1164"/>
                  </a:lnTo>
                  <a:lnTo>
                    <a:pt x="0" y="0"/>
                  </a:lnTo>
                  <a:lnTo>
                    <a:pt x="3493" y="0"/>
                  </a:lnTo>
                  <a:lnTo>
                    <a:pt x="3493" y="1164"/>
                  </a:lnTo>
                  <a:lnTo>
                    <a:pt x="1746" y="1164"/>
                  </a:lnTo>
                </a:path>
              </a:pathLst>
            </a:custGeom>
            <a:noFill/>
            <a:ln w="0">
              <a:solidFill>
                <a:srgbClr val="000000"/>
              </a:solidFill>
              <a:round/>
              <a:headEnd/>
              <a:tailEnd/>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48" name="Rectangle 50"/>
            <p:cNvSpPr>
              <a:spLocks noChangeArrowheads="1"/>
            </p:cNvSpPr>
            <p:nvPr/>
          </p:nvSpPr>
          <p:spPr bwMode="auto">
            <a:xfrm>
              <a:off x="6579256" y="3824277"/>
              <a:ext cx="73818" cy="369891"/>
            </a:xfrm>
            <a:prstGeom prst="rect">
              <a:avLst/>
            </a:prstGeom>
            <a:solidFill>
              <a:srgbClr val="B3B3B3"/>
            </a:solidFill>
            <a:ln>
              <a:noFill/>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49" name="Freeform 51"/>
            <p:cNvSpPr>
              <a:spLocks/>
            </p:cNvSpPr>
            <p:nvPr/>
          </p:nvSpPr>
          <p:spPr bwMode="auto">
            <a:xfrm>
              <a:off x="6579256" y="3824277"/>
              <a:ext cx="73818" cy="369891"/>
            </a:xfrm>
            <a:custGeom>
              <a:avLst/>
              <a:gdLst>
                <a:gd name="T0" fmla="*/ 0 w 233"/>
                <a:gd name="T1" fmla="*/ 0 h 1165"/>
                <a:gd name="T2" fmla="*/ 0 w 233"/>
                <a:gd name="T3" fmla="*/ 0 h 1165"/>
                <a:gd name="T4" fmla="*/ 0 w 233"/>
                <a:gd name="T5" fmla="*/ 0 h 1165"/>
                <a:gd name="T6" fmla="*/ 0 w 233"/>
                <a:gd name="T7" fmla="*/ 0 h 1165"/>
                <a:gd name="T8" fmla="*/ 0 w 233"/>
                <a:gd name="T9" fmla="*/ 0 h 1165"/>
                <a:gd name="T10" fmla="*/ 0 w 233"/>
                <a:gd name="T11" fmla="*/ 0 h 1165"/>
                <a:gd name="T12" fmla="*/ 0 60000 65536"/>
                <a:gd name="T13" fmla="*/ 0 60000 65536"/>
                <a:gd name="T14" fmla="*/ 0 60000 65536"/>
                <a:gd name="T15" fmla="*/ 0 60000 65536"/>
                <a:gd name="T16" fmla="*/ 0 60000 65536"/>
                <a:gd name="T17" fmla="*/ 0 60000 65536"/>
                <a:gd name="T18" fmla="*/ 0 w 233"/>
                <a:gd name="T19" fmla="*/ 0 h 1165"/>
                <a:gd name="T20" fmla="*/ 233 w 233"/>
                <a:gd name="T21" fmla="*/ 1165 h 1165"/>
              </a:gdLst>
              <a:ahLst/>
              <a:cxnLst>
                <a:cxn ang="T12">
                  <a:pos x="T0" y="T1"/>
                </a:cxn>
                <a:cxn ang="T13">
                  <a:pos x="T2" y="T3"/>
                </a:cxn>
                <a:cxn ang="T14">
                  <a:pos x="T4" y="T5"/>
                </a:cxn>
                <a:cxn ang="T15">
                  <a:pos x="T6" y="T7"/>
                </a:cxn>
                <a:cxn ang="T16">
                  <a:pos x="T8" y="T9"/>
                </a:cxn>
                <a:cxn ang="T17">
                  <a:pos x="T10" y="T11"/>
                </a:cxn>
              </a:cxnLst>
              <a:rect l="T18" t="T19" r="T20" b="T21"/>
              <a:pathLst>
                <a:path w="233" h="1165">
                  <a:moveTo>
                    <a:pt x="117" y="1165"/>
                  </a:moveTo>
                  <a:lnTo>
                    <a:pt x="0" y="1165"/>
                  </a:lnTo>
                  <a:lnTo>
                    <a:pt x="0" y="0"/>
                  </a:lnTo>
                  <a:lnTo>
                    <a:pt x="233" y="0"/>
                  </a:lnTo>
                  <a:lnTo>
                    <a:pt x="233" y="1165"/>
                  </a:lnTo>
                  <a:lnTo>
                    <a:pt x="117" y="1165"/>
                  </a:lnTo>
                </a:path>
              </a:pathLst>
            </a:custGeom>
            <a:noFill/>
            <a:ln w="0">
              <a:solidFill>
                <a:srgbClr val="000000"/>
              </a:solidFill>
              <a:round/>
              <a:headEnd/>
              <a:tailEnd/>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50" name="Line 52"/>
            <p:cNvSpPr>
              <a:spLocks noChangeShapeType="1"/>
            </p:cNvSpPr>
            <p:nvPr/>
          </p:nvSpPr>
          <p:spPr bwMode="auto">
            <a:xfrm flipV="1">
              <a:off x="6689984" y="3638538"/>
              <a:ext cx="555175" cy="369890"/>
            </a:xfrm>
            <a:prstGeom prst="line">
              <a:avLst/>
            </a:prstGeom>
            <a:noFill/>
            <a:ln w="0">
              <a:solidFill>
                <a:srgbClr val="000000"/>
              </a:solidFill>
              <a:round/>
              <a:headEnd/>
              <a:tailEnd/>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51" name="Freeform 53"/>
            <p:cNvSpPr>
              <a:spLocks/>
            </p:cNvSpPr>
            <p:nvPr/>
          </p:nvSpPr>
          <p:spPr bwMode="auto">
            <a:xfrm>
              <a:off x="7060613" y="3454387"/>
              <a:ext cx="410614" cy="363540"/>
            </a:xfrm>
            <a:custGeom>
              <a:avLst/>
              <a:gdLst>
                <a:gd name="T0" fmla="*/ 0 w 1288"/>
                <a:gd name="T1" fmla="*/ 0 h 1145"/>
                <a:gd name="T2" fmla="*/ 0 w 1288"/>
                <a:gd name="T3" fmla="*/ 0 h 1145"/>
                <a:gd name="T4" fmla="*/ 0 w 1288"/>
                <a:gd name="T5" fmla="*/ 0 h 1145"/>
                <a:gd name="T6" fmla="*/ 0 w 1288"/>
                <a:gd name="T7" fmla="*/ 0 h 1145"/>
                <a:gd name="T8" fmla="*/ 0 w 1288"/>
                <a:gd name="T9" fmla="*/ 0 h 1145"/>
                <a:gd name="T10" fmla="*/ 0 w 1288"/>
                <a:gd name="T11" fmla="*/ 0 h 1145"/>
                <a:gd name="T12" fmla="*/ 0 60000 65536"/>
                <a:gd name="T13" fmla="*/ 0 60000 65536"/>
                <a:gd name="T14" fmla="*/ 0 60000 65536"/>
                <a:gd name="T15" fmla="*/ 0 60000 65536"/>
                <a:gd name="T16" fmla="*/ 0 60000 65536"/>
                <a:gd name="T17" fmla="*/ 0 60000 65536"/>
                <a:gd name="T18" fmla="*/ 0 w 1288"/>
                <a:gd name="T19" fmla="*/ 0 h 1145"/>
                <a:gd name="T20" fmla="*/ 1288 w 1288"/>
                <a:gd name="T21" fmla="*/ 1145 h 1145"/>
              </a:gdLst>
              <a:ahLst/>
              <a:cxnLst>
                <a:cxn ang="T12">
                  <a:pos x="T0" y="T1"/>
                </a:cxn>
                <a:cxn ang="T13">
                  <a:pos x="T2" y="T3"/>
                </a:cxn>
                <a:cxn ang="T14">
                  <a:pos x="T4" y="T5"/>
                </a:cxn>
                <a:cxn ang="T15">
                  <a:pos x="T6" y="T7"/>
                </a:cxn>
                <a:cxn ang="T16">
                  <a:pos x="T8" y="T9"/>
                </a:cxn>
                <a:cxn ang="T17">
                  <a:pos x="T10" y="T11"/>
                </a:cxn>
              </a:cxnLst>
              <a:rect l="T18" t="T19" r="T20" b="T21"/>
              <a:pathLst>
                <a:path w="1288" h="1145">
                  <a:moveTo>
                    <a:pt x="166" y="906"/>
                  </a:moveTo>
                  <a:lnTo>
                    <a:pt x="0" y="668"/>
                  </a:lnTo>
                  <a:lnTo>
                    <a:pt x="953" y="0"/>
                  </a:lnTo>
                  <a:lnTo>
                    <a:pt x="1288" y="477"/>
                  </a:lnTo>
                  <a:lnTo>
                    <a:pt x="334" y="1145"/>
                  </a:lnTo>
                  <a:lnTo>
                    <a:pt x="166" y="906"/>
                  </a:lnTo>
                  <a:close/>
                </a:path>
              </a:pathLst>
            </a:custGeom>
            <a:solidFill>
              <a:srgbClr val="666666"/>
            </a:solidFill>
            <a:ln>
              <a:noFill/>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52" name="Freeform 54"/>
            <p:cNvSpPr>
              <a:spLocks/>
            </p:cNvSpPr>
            <p:nvPr/>
          </p:nvSpPr>
          <p:spPr bwMode="auto">
            <a:xfrm>
              <a:off x="7060613" y="3454387"/>
              <a:ext cx="410614" cy="363540"/>
            </a:xfrm>
            <a:custGeom>
              <a:avLst/>
              <a:gdLst>
                <a:gd name="T0" fmla="*/ 0 w 1288"/>
                <a:gd name="T1" fmla="*/ 0 h 1145"/>
                <a:gd name="T2" fmla="*/ 0 w 1288"/>
                <a:gd name="T3" fmla="*/ 0 h 1145"/>
                <a:gd name="T4" fmla="*/ 0 w 1288"/>
                <a:gd name="T5" fmla="*/ 0 h 1145"/>
                <a:gd name="T6" fmla="*/ 0 w 1288"/>
                <a:gd name="T7" fmla="*/ 0 h 1145"/>
                <a:gd name="T8" fmla="*/ 0 w 1288"/>
                <a:gd name="T9" fmla="*/ 0 h 1145"/>
                <a:gd name="T10" fmla="*/ 0 w 1288"/>
                <a:gd name="T11" fmla="*/ 0 h 1145"/>
                <a:gd name="T12" fmla="*/ 0 60000 65536"/>
                <a:gd name="T13" fmla="*/ 0 60000 65536"/>
                <a:gd name="T14" fmla="*/ 0 60000 65536"/>
                <a:gd name="T15" fmla="*/ 0 60000 65536"/>
                <a:gd name="T16" fmla="*/ 0 60000 65536"/>
                <a:gd name="T17" fmla="*/ 0 60000 65536"/>
                <a:gd name="T18" fmla="*/ 0 w 1288"/>
                <a:gd name="T19" fmla="*/ 0 h 1145"/>
                <a:gd name="T20" fmla="*/ 1288 w 1288"/>
                <a:gd name="T21" fmla="*/ 1145 h 1145"/>
              </a:gdLst>
              <a:ahLst/>
              <a:cxnLst>
                <a:cxn ang="T12">
                  <a:pos x="T0" y="T1"/>
                </a:cxn>
                <a:cxn ang="T13">
                  <a:pos x="T2" y="T3"/>
                </a:cxn>
                <a:cxn ang="T14">
                  <a:pos x="T4" y="T5"/>
                </a:cxn>
                <a:cxn ang="T15">
                  <a:pos x="T6" y="T7"/>
                </a:cxn>
                <a:cxn ang="T16">
                  <a:pos x="T8" y="T9"/>
                </a:cxn>
                <a:cxn ang="T17">
                  <a:pos x="T10" y="T11"/>
                </a:cxn>
              </a:cxnLst>
              <a:rect l="T18" t="T19" r="T20" b="T21"/>
              <a:pathLst>
                <a:path w="1288" h="1145">
                  <a:moveTo>
                    <a:pt x="166" y="906"/>
                  </a:moveTo>
                  <a:lnTo>
                    <a:pt x="0" y="668"/>
                  </a:lnTo>
                  <a:lnTo>
                    <a:pt x="953" y="0"/>
                  </a:lnTo>
                  <a:lnTo>
                    <a:pt x="1288" y="477"/>
                  </a:lnTo>
                  <a:lnTo>
                    <a:pt x="334" y="1145"/>
                  </a:lnTo>
                  <a:lnTo>
                    <a:pt x="166" y="906"/>
                  </a:lnTo>
                </a:path>
              </a:pathLst>
            </a:custGeom>
            <a:noFill/>
            <a:ln w="0">
              <a:solidFill>
                <a:srgbClr val="000000"/>
              </a:solidFill>
              <a:round/>
              <a:headEnd/>
              <a:tailEnd/>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53" name="Rectangle 55"/>
            <p:cNvSpPr>
              <a:spLocks noChangeArrowheads="1"/>
            </p:cNvSpPr>
            <p:nvPr/>
          </p:nvSpPr>
          <p:spPr bwMode="auto">
            <a:xfrm>
              <a:off x="1021355" y="4214806"/>
              <a:ext cx="918115" cy="307978"/>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kumimoji="0" lang="en-US" altLang="ja-JP" sz="2000" kern="0" dirty="0">
                  <a:solidFill>
                    <a:srgbClr val="000000"/>
                  </a:solidFill>
                  <a:latin typeface="Tahoma"/>
                  <a:ea typeface="ＭＳ Ｐゴシック" charset="-128"/>
                </a:rPr>
                <a:t>Injector</a:t>
              </a:r>
              <a:r>
                <a:rPr kumimoji="0" lang="en-US" altLang="ja-JP" sz="1900" kern="0" dirty="0">
                  <a:solidFill>
                    <a:srgbClr val="000000"/>
                  </a:solidFill>
                  <a:latin typeface="HG PゴシックB Sun"/>
                  <a:ea typeface="ＭＳ Ｐゴシック" charset="-128"/>
                </a:rPr>
                <a:t> </a:t>
              </a:r>
              <a:endParaRPr kumimoji="0" lang="ja-JP" altLang="en-US" kern="0" dirty="0">
                <a:solidFill>
                  <a:sysClr val="windowText" lastClr="000000"/>
                </a:solidFill>
                <a:latin typeface="Arial" charset="0"/>
                <a:ea typeface="ＭＳ Ｐゴシック" charset="-128"/>
              </a:endParaRPr>
            </a:p>
          </p:txBody>
        </p:sp>
        <p:sp>
          <p:nvSpPr>
            <p:cNvPr id="154" name="Rectangle 56"/>
            <p:cNvSpPr>
              <a:spLocks noChangeArrowheads="1"/>
            </p:cNvSpPr>
            <p:nvPr/>
          </p:nvSpPr>
          <p:spPr bwMode="auto">
            <a:xfrm>
              <a:off x="3594230" y="4643435"/>
              <a:ext cx="2385253" cy="292103"/>
            </a:xfrm>
            <a:prstGeom prst="rect">
              <a:avLst/>
            </a:prstGeom>
            <a:noFill/>
            <a:ln>
              <a:noFill/>
            </a:ln>
            <a:extLst/>
          </p:spPr>
          <p:txBody>
            <a:bodyPr wrap="none" lIns="0" tIns="0" rIns="0" bIns="0">
              <a:spAutoFit/>
            </a:bodyPr>
            <a:lstStyle/>
            <a:p>
              <a:pPr fontAlgn="auto">
                <a:spcBef>
                  <a:spcPts val="0"/>
                </a:spcBef>
                <a:spcAft>
                  <a:spcPts val="0"/>
                </a:spcAft>
                <a:defRPr/>
              </a:pPr>
              <a:r>
                <a:rPr kumimoji="0" lang="en-US" altLang="ja-JP" sz="1900" b="1" kern="0" dirty="0">
                  <a:solidFill>
                    <a:srgbClr val="000000"/>
                  </a:solidFill>
                  <a:latin typeface="HG PゴシックB Sun"/>
                </a:rPr>
                <a:t>Super-conducting </a:t>
              </a:r>
              <a:r>
                <a:rPr kumimoji="0" lang="en-US" altLang="ja-JP" sz="1900" b="1" kern="0" dirty="0" err="1">
                  <a:solidFill>
                    <a:srgbClr val="000000"/>
                  </a:solidFill>
                  <a:latin typeface="HG PゴシックB Sun"/>
                </a:rPr>
                <a:t>linac</a:t>
              </a:r>
              <a:r>
                <a:rPr kumimoji="0" lang="en-US" altLang="ja-JP" sz="1900" b="1" kern="0" dirty="0">
                  <a:solidFill>
                    <a:srgbClr val="000000"/>
                  </a:solidFill>
                  <a:latin typeface="HG PゴシックB Sun"/>
                </a:rPr>
                <a:t> </a:t>
              </a:r>
              <a:endParaRPr kumimoji="0" lang="ja-JP" altLang="en-US" b="1" kern="0" dirty="0">
                <a:solidFill>
                  <a:sysClr val="windowText" lastClr="000000"/>
                </a:solidFill>
              </a:endParaRPr>
            </a:p>
          </p:txBody>
        </p:sp>
        <p:sp>
          <p:nvSpPr>
            <p:cNvPr id="155" name="Rectangle 57"/>
            <p:cNvSpPr>
              <a:spLocks noChangeArrowheads="1"/>
            </p:cNvSpPr>
            <p:nvPr/>
          </p:nvSpPr>
          <p:spPr bwMode="auto">
            <a:xfrm>
              <a:off x="6279370" y="3100370"/>
              <a:ext cx="1233380" cy="292103"/>
            </a:xfrm>
            <a:prstGeom prst="rect">
              <a:avLst/>
            </a:prstGeom>
            <a:noFill/>
            <a:ln>
              <a:noFill/>
            </a:ln>
            <a:extLst/>
          </p:spPr>
          <p:txBody>
            <a:bodyPr wrap="none" lIns="0" tIns="0" rIns="0" bIns="0">
              <a:spAutoFit/>
            </a:bodyPr>
            <a:lstStyle/>
            <a:p>
              <a:pPr fontAlgn="auto">
                <a:spcBef>
                  <a:spcPts val="0"/>
                </a:spcBef>
                <a:spcAft>
                  <a:spcPts val="0"/>
                </a:spcAft>
                <a:defRPr/>
              </a:pPr>
              <a:r>
                <a:rPr kumimoji="0" lang="en-US" altLang="ja-JP" sz="1900" b="1" kern="0" dirty="0">
                  <a:solidFill>
                    <a:srgbClr val="000000"/>
                  </a:solidFill>
                  <a:latin typeface="HG PゴシックB Sun"/>
                </a:rPr>
                <a:t>Beam dump </a:t>
              </a:r>
              <a:endParaRPr kumimoji="0" lang="ja-JP" altLang="en-US" b="1" kern="0" dirty="0">
                <a:solidFill>
                  <a:sysClr val="windowText" lastClr="000000"/>
                </a:solidFill>
              </a:endParaRPr>
            </a:p>
          </p:txBody>
        </p:sp>
        <p:sp>
          <p:nvSpPr>
            <p:cNvPr id="156" name="Freeform 58"/>
            <p:cNvSpPr>
              <a:spLocks/>
            </p:cNvSpPr>
            <p:nvPr/>
          </p:nvSpPr>
          <p:spPr bwMode="auto">
            <a:xfrm>
              <a:off x="2634592" y="4692648"/>
              <a:ext cx="167629" cy="111126"/>
            </a:xfrm>
            <a:custGeom>
              <a:avLst/>
              <a:gdLst>
                <a:gd name="T0" fmla="*/ 0 w 524"/>
                <a:gd name="T1" fmla="*/ 0 h 349"/>
                <a:gd name="T2" fmla="*/ 0 w 524"/>
                <a:gd name="T3" fmla="*/ 0 h 349"/>
                <a:gd name="T4" fmla="*/ 0 w 524"/>
                <a:gd name="T5" fmla="*/ 0 h 349"/>
                <a:gd name="T6" fmla="*/ 0 w 524"/>
                <a:gd name="T7" fmla="*/ 0 h 349"/>
                <a:gd name="T8" fmla="*/ 0 60000 65536"/>
                <a:gd name="T9" fmla="*/ 0 60000 65536"/>
                <a:gd name="T10" fmla="*/ 0 60000 65536"/>
                <a:gd name="T11" fmla="*/ 0 60000 65536"/>
                <a:gd name="T12" fmla="*/ 0 w 524"/>
                <a:gd name="T13" fmla="*/ 0 h 349"/>
                <a:gd name="T14" fmla="*/ 524 w 524"/>
                <a:gd name="T15" fmla="*/ 349 h 349"/>
              </a:gdLst>
              <a:ahLst/>
              <a:cxnLst>
                <a:cxn ang="T8">
                  <a:pos x="T0" y="T1"/>
                </a:cxn>
                <a:cxn ang="T9">
                  <a:pos x="T2" y="T3"/>
                </a:cxn>
                <a:cxn ang="T10">
                  <a:pos x="T4" y="T5"/>
                </a:cxn>
                <a:cxn ang="T11">
                  <a:pos x="T6" y="T7"/>
                </a:cxn>
              </a:cxnLst>
              <a:rect l="T12" t="T13" r="T14" b="T15"/>
              <a:pathLst>
                <a:path w="524" h="349">
                  <a:moveTo>
                    <a:pt x="524" y="174"/>
                  </a:moveTo>
                  <a:lnTo>
                    <a:pt x="0" y="349"/>
                  </a:lnTo>
                  <a:lnTo>
                    <a:pt x="0" y="0"/>
                  </a:lnTo>
                  <a:lnTo>
                    <a:pt x="524" y="174"/>
                  </a:lnTo>
                  <a:close/>
                </a:path>
              </a:pathLst>
            </a:custGeom>
            <a:solidFill>
              <a:srgbClr val="000000"/>
            </a:solidFill>
            <a:ln>
              <a:noFill/>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57" name="Line 59"/>
            <p:cNvSpPr>
              <a:spLocks noChangeShapeType="1"/>
            </p:cNvSpPr>
            <p:nvPr/>
          </p:nvSpPr>
          <p:spPr bwMode="auto">
            <a:xfrm>
              <a:off x="2062500" y="4748211"/>
              <a:ext cx="605925" cy="0"/>
            </a:xfrm>
            <a:prstGeom prst="line">
              <a:avLst/>
            </a:prstGeom>
            <a:noFill/>
            <a:ln w="0">
              <a:solidFill>
                <a:srgbClr val="000000"/>
              </a:solidFill>
              <a:round/>
              <a:headEnd/>
              <a:tailEnd/>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58" name="Freeform 60"/>
            <p:cNvSpPr>
              <a:spLocks/>
            </p:cNvSpPr>
            <p:nvPr/>
          </p:nvSpPr>
          <p:spPr bwMode="auto">
            <a:xfrm>
              <a:off x="7263614" y="4322757"/>
              <a:ext cx="167629" cy="111126"/>
            </a:xfrm>
            <a:custGeom>
              <a:avLst/>
              <a:gdLst>
                <a:gd name="T0" fmla="*/ 0 w 524"/>
                <a:gd name="T1" fmla="*/ 0 h 350"/>
                <a:gd name="T2" fmla="*/ 0 w 524"/>
                <a:gd name="T3" fmla="*/ 0 h 350"/>
                <a:gd name="T4" fmla="*/ 0 w 524"/>
                <a:gd name="T5" fmla="*/ 0 h 350"/>
                <a:gd name="T6" fmla="*/ 0 w 524"/>
                <a:gd name="T7" fmla="*/ 0 h 350"/>
                <a:gd name="T8" fmla="*/ 0 60000 65536"/>
                <a:gd name="T9" fmla="*/ 0 60000 65536"/>
                <a:gd name="T10" fmla="*/ 0 60000 65536"/>
                <a:gd name="T11" fmla="*/ 0 60000 65536"/>
                <a:gd name="T12" fmla="*/ 0 w 524"/>
                <a:gd name="T13" fmla="*/ 0 h 350"/>
                <a:gd name="T14" fmla="*/ 524 w 524"/>
                <a:gd name="T15" fmla="*/ 350 h 350"/>
              </a:gdLst>
              <a:ahLst/>
              <a:cxnLst>
                <a:cxn ang="T8">
                  <a:pos x="T0" y="T1"/>
                </a:cxn>
                <a:cxn ang="T9">
                  <a:pos x="T2" y="T3"/>
                </a:cxn>
                <a:cxn ang="T10">
                  <a:pos x="T4" y="T5"/>
                </a:cxn>
                <a:cxn ang="T11">
                  <a:pos x="T6" y="T7"/>
                </a:cxn>
              </a:cxnLst>
              <a:rect l="T12" t="T13" r="T14" b="T15"/>
              <a:pathLst>
                <a:path w="524" h="350">
                  <a:moveTo>
                    <a:pt x="524" y="175"/>
                  </a:moveTo>
                  <a:lnTo>
                    <a:pt x="0" y="350"/>
                  </a:lnTo>
                  <a:lnTo>
                    <a:pt x="0" y="0"/>
                  </a:lnTo>
                  <a:lnTo>
                    <a:pt x="524" y="175"/>
                  </a:lnTo>
                  <a:close/>
                </a:path>
              </a:pathLst>
            </a:custGeom>
            <a:solidFill>
              <a:srgbClr val="000000"/>
            </a:solidFill>
            <a:ln>
              <a:noFill/>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59" name="Line 61"/>
            <p:cNvSpPr>
              <a:spLocks noChangeShapeType="1"/>
            </p:cNvSpPr>
            <p:nvPr/>
          </p:nvSpPr>
          <p:spPr bwMode="auto">
            <a:xfrm>
              <a:off x="6689984" y="4378320"/>
              <a:ext cx="607463" cy="0"/>
            </a:xfrm>
            <a:prstGeom prst="line">
              <a:avLst/>
            </a:prstGeom>
            <a:noFill/>
            <a:ln w="0">
              <a:solidFill>
                <a:srgbClr val="000000"/>
              </a:solidFill>
              <a:round/>
              <a:headEnd/>
              <a:tailEnd/>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60" name="Freeform 62"/>
            <p:cNvSpPr>
              <a:spLocks/>
            </p:cNvSpPr>
            <p:nvPr/>
          </p:nvSpPr>
          <p:spPr bwMode="auto">
            <a:xfrm>
              <a:off x="8167888" y="3670289"/>
              <a:ext cx="156864" cy="157163"/>
            </a:xfrm>
            <a:custGeom>
              <a:avLst/>
              <a:gdLst>
                <a:gd name="T0" fmla="*/ 0 w 494"/>
                <a:gd name="T1" fmla="*/ 0 h 494"/>
                <a:gd name="T2" fmla="*/ 0 w 494"/>
                <a:gd name="T3" fmla="*/ 0 h 494"/>
                <a:gd name="T4" fmla="*/ 0 w 494"/>
                <a:gd name="T5" fmla="*/ 0 h 494"/>
                <a:gd name="T6" fmla="*/ 0 w 494"/>
                <a:gd name="T7" fmla="*/ 0 h 494"/>
                <a:gd name="T8" fmla="*/ 0 60000 65536"/>
                <a:gd name="T9" fmla="*/ 0 60000 65536"/>
                <a:gd name="T10" fmla="*/ 0 60000 65536"/>
                <a:gd name="T11" fmla="*/ 0 60000 65536"/>
                <a:gd name="T12" fmla="*/ 0 w 494"/>
                <a:gd name="T13" fmla="*/ 0 h 494"/>
                <a:gd name="T14" fmla="*/ 494 w 494"/>
                <a:gd name="T15" fmla="*/ 494 h 494"/>
              </a:gdLst>
              <a:ahLst/>
              <a:cxnLst>
                <a:cxn ang="T8">
                  <a:pos x="T0" y="T1"/>
                </a:cxn>
                <a:cxn ang="T9">
                  <a:pos x="T2" y="T3"/>
                </a:cxn>
                <a:cxn ang="T10">
                  <a:pos x="T4" y="T5"/>
                </a:cxn>
                <a:cxn ang="T11">
                  <a:pos x="T6" y="T7"/>
                </a:cxn>
              </a:cxnLst>
              <a:rect l="T12" t="T13" r="T14" b="T15"/>
              <a:pathLst>
                <a:path w="494" h="494">
                  <a:moveTo>
                    <a:pt x="494" y="0"/>
                  </a:moveTo>
                  <a:lnTo>
                    <a:pt x="247" y="494"/>
                  </a:lnTo>
                  <a:lnTo>
                    <a:pt x="0" y="247"/>
                  </a:lnTo>
                  <a:lnTo>
                    <a:pt x="494" y="0"/>
                  </a:lnTo>
                  <a:close/>
                </a:path>
              </a:pathLst>
            </a:custGeom>
            <a:solidFill>
              <a:srgbClr val="000000"/>
            </a:solidFill>
            <a:ln>
              <a:noFill/>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61" name="Line 63"/>
            <p:cNvSpPr>
              <a:spLocks noChangeShapeType="1"/>
            </p:cNvSpPr>
            <p:nvPr/>
          </p:nvSpPr>
          <p:spPr bwMode="auto">
            <a:xfrm flipV="1">
              <a:off x="7801872" y="3765540"/>
              <a:ext cx="429068" cy="428629"/>
            </a:xfrm>
            <a:prstGeom prst="line">
              <a:avLst/>
            </a:prstGeom>
            <a:noFill/>
            <a:ln w="0">
              <a:solidFill>
                <a:srgbClr val="000000"/>
              </a:solidFill>
              <a:round/>
              <a:headEnd/>
              <a:tailEnd/>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62" name="Freeform 64"/>
            <p:cNvSpPr>
              <a:spLocks/>
            </p:cNvSpPr>
            <p:nvPr/>
          </p:nvSpPr>
          <p:spPr bwMode="auto">
            <a:xfrm>
              <a:off x="7801872" y="2006573"/>
              <a:ext cx="155325" cy="157163"/>
            </a:xfrm>
            <a:custGeom>
              <a:avLst/>
              <a:gdLst>
                <a:gd name="T0" fmla="*/ 0 w 494"/>
                <a:gd name="T1" fmla="*/ 0 h 493"/>
                <a:gd name="T2" fmla="*/ 0 w 494"/>
                <a:gd name="T3" fmla="*/ 0 h 493"/>
                <a:gd name="T4" fmla="*/ 0 w 494"/>
                <a:gd name="T5" fmla="*/ 0 h 493"/>
                <a:gd name="T6" fmla="*/ 0 w 494"/>
                <a:gd name="T7" fmla="*/ 0 h 493"/>
                <a:gd name="T8" fmla="*/ 0 60000 65536"/>
                <a:gd name="T9" fmla="*/ 0 60000 65536"/>
                <a:gd name="T10" fmla="*/ 0 60000 65536"/>
                <a:gd name="T11" fmla="*/ 0 60000 65536"/>
                <a:gd name="T12" fmla="*/ 0 w 494"/>
                <a:gd name="T13" fmla="*/ 0 h 493"/>
                <a:gd name="T14" fmla="*/ 494 w 494"/>
                <a:gd name="T15" fmla="*/ 493 h 493"/>
              </a:gdLst>
              <a:ahLst/>
              <a:cxnLst>
                <a:cxn ang="T8">
                  <a:pos x="T0" y="T1"/>
                </a:cxn>
                <a:cxn ang="T9">
                  <a:pos x="T2" y="T3"/>
                </a:cxn>
                <a:cxn ang="T10">
                  <a:pos x="T4" y="T5"/>
                </a:cxn>
                <a:cxn ang="T11">
                  <a:pos x="T6" y="T7"/>
                </a:cxn>
              </a:cxnLst>
              <a:rect l="T12" t="T13" r="T14" b="T15"/>
              <a:pathLst>
                <a:path w="494" h="493">
                  <a:moveTo>
                    <a:pt x="0" y="0"/>
                  </a:moveTo>
                  <a:lnTo>
                    <a:pt x="494" y="247"/>
                  </a:lnTo>
                  <a:lnTo>
                    <a:pt x="247" y="493"/>
                  </a:lnTo>
                  <a:lnTo>
                    <a:pt x="0" y="0"/>
                  </a:lnTo>
                  <a:close/>
                </a:path>
              </a:pathLst>
            </a:custGeom>
            <a:solidFill>
              <a:srgbClr val="000000"/>
            </a:solidFill>
            <a:ln>
              <a:noFill/>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63" name="Line 65"/>
            <p:cNvSpPr>
              <a:spLocks noChangeShapeType="1"/>
            </p:cNvSpPr>
            <p:nvPr/>
          </p:nvSpPr>
          <p:spPr bwMode="auto">
            <a:xfrm flipH="1" flipV="1">
              <a:off x="7895682" y="2101824"/>
              <a:ext cx="429069" cy="428629"/>
            </a:xfrm>
            <a:prstGeom prst="line">
              <a:avLst/>
            </a:prstGeom>
            <a:noFill/>
            <a:ln w="0">
              <a:solidFill>
                <a:srgbClr val="000000"/>
              </a:solidFill>
              <a:round/>
              <a:headEnd/>
              <a:tailEnd/>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64" name="Freeform 66"/>
            <p:cNvSpPr>
              <a:spLocks/>
            </p:cNvSpPr>
            <p:nvPr/>
          </p:nvSpPr>
          <p:spPr bwMode="auto">
            <a:xfrm>
              <a:off x="2094795" y="2743180"/>
              <a:ext cx="155326" cy="157163"/>
            </a:xfrm>
            <a:custGeom>
              <a:avLst/>
              <a:gdLst>
                <a:gd name="T0" fmla="*/ 0 w 493"/>
                <a:gd name="T1" fmla="*/ 0 h 494"/>
                <a:gd name="T2" fmla="*/ 0 w 493"/>
                <a:gd name="T3" fmla="*/ 0 h 494"/>
                <a:gd name="T4" fmla="*/ 0 w 493"/>
                <a:gd name="T5" fmla="*/ 0 h 494"/>
                <a:gd name="T6" fmla="*/ 0 w 493"/>
                <a:gd name="T7" fmla="*/ 0 h 494"/>
                <a:gd name="T8" fmla="*/ 0 60000 65536"/>
                <a:gd name="T9" fmla="*/ 0 60000 65536"/>
                <a:gd name="T10" fmla="*/ 0 60000 65536"/>
                <a:gd name="T11" fmla="*/ 0 60000 65536"/>
                <a:gd name="T12" fmla="*/ 0 w 493"/>
                <a:gd name="T13" fmla="*/ 0 h 494"/>
                <a:gd name="T14" fmla="*/ 493 w 493"/>
                <a:gd name="T15" fmla="*/ 494 h 494"/>
              </a:gdLst>
              <a:ahLst/>
              <a:cxnLst>
                <a:cxn ang="T8">
                  <a:pos x="T0" y="T1"/>
                </a:cxn>
                <a:cxn ang="T9">
                  <a:pos x="T2" y="T3"/>
                </a:cxn>
                <a:cxn ang="T10">
                  <a:pos x="T4" y="T5"/>
                </a:cxn>
                <a:cxn ang="T11">
                  <a:pos x="T6" y="T7"/>
                </a:cxn>
              </a:cxnLst>
              <a:rect l="T12" t="T13" r="T14" b="T15"/>
              <a:pathLst>
                <a:path w="493" h="494">
                  <a:moveTo>
                    <a:pt x="0" y="494"/>
                  </a:moveTo>
                  <a:lnTo>
                    <a:pt x="247" y="0"/>
                  </a:lnTo>
                  <a:lnTo>
                    <a:pt x="493" y="247"/>
                  </a:lnTo>
                  <a:lnTo>
                    <a:pt x="0" y="494"/>
                  </a:lnTo>
                  <a:close/>
                </a:path>
              </a:pathLst>
            </a:custGeom>
            <a:solidFill>
              <a:srgbClr val="000000"/>
            </a:solidFill>
            <a:ln>
              <a:noFill/>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65" name="Freeform 67"/>
            <p:cNvSpPr>
              <a:spLocks/>
            </p:cNvSpPr>
            <p:nvPr/>
          </p:nvSpPr>
          <p:spPr bwMode="auto">
            <a:xfrm>
              <a:off x="2188607" y="2376464"/>
              <a:ext cx="429068" cy="428629"/>
            </a:xfrm>
            <a:custGeom>
              <a:avLst/>
              <a:gdLst>
                <a:gd name="T0" fmla="*/ 0 w 1349"/>
                <a:gd name="T1" fmla="*/ 0 h 1350"/>
                <a:gd name="T2" fmla="*/ 0 w 1349"/>
                <a:gd name="T3" fmla="*/ 0 h 1350"/>
                <a:gd name="T4" fmla="*/ 0 w 1349"/>
                <a:gd name="T5" fmla="*/ 0 h 1350"/>
                <a:gd name="T6" fmla="*/ 0 60000 65536"/>
                <a:gd name="T7" fmla="*/ 0 60000 65536"/>
                <a:gd name="T8" fmla="*/ 0 60000 65536"/>
                <a:gd name="T9" fmla="*/ 0 w 1349"/>
                <a:gd name="T10" fmla="*/ 0 h 1350"/>
                <a:gd name="T11" fmla="*/ 1349 w 1349"/>
                <a:gd name="T12" fmla="*/ 1350 h 1350"/>
              </a:gdLst>
              <a:ahLst/>
              <a:cxnLst>
                <a:cxn ang="T6">
                  <a:pos x="T0" y="T1"/>
                </a:cxn>
                <a:cxn ang="T7">
                  <a:pos x="T2" y="T3"/>
                </a:cxn>
                <a:cxn ang="T8">
                  <a:pos x="T4" y="T5"/>
                </a:cxn>
              </a:cxnLst>
              <a:rect l="T9" t="T10" r="T11" b="T12"/>
              <a:pathLst>
                <a:path w="1349" h="1350">
                  <a:moveTo>
                    <a:pt x="0" y="1350"/>
                  </a:moveTo>
                  <a:lnTo>
                    <a:pt x="1349" y="0"/>
                  </a:lnTo>
                </a:path>
              </a:pathLst>
            </a:custGeom>
            <a:noFill/>
            <a:ln w="0">
              <a:solidFill>
                <a:srgbClr val="000000"/>
              </a:solidFill>
              <a:round/>
              <a:headEnd/>
              <a:tailEnd/>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66" name="Freeform 68"/>
            <p:cNvSpPr>
              <a:spLocks/>
            </p:cNvSpPr>
            <p:nvPr/>
          </p:nvSpPr>
          <p:spPr bwMode="auto">
            <a:xfrm>
              <a:off x="2428516" y="3635363"/>
              <a:ext cx="156864" cy="157163"/>
            </a:xfrm>
            <a:custGeom>
              <a:avLst/>
              <a:gdLst>
                <a:gd name="T0" fmla="*/ 0 w 494"/>
                <a:gd name="T1" fmla="*/ 0 h 493"/>
                <a:gd name="T2" fmla="*/ 0 w 494"/>
                <a:gd name="T3" fmla="*/ 0 h 493"/>
                <a:gd name="T4" fmla="*/ 0 w 494"/>
                <a:gd name="T5" fmla="*/ 0 h 493"/>
                <a:gd name="T6" fmla="*/ 0 w 494"/>
                <a:gd name="T7" fmla="*/ 0 h 493"/>
                <a:gd name="T8" fmla="*/ 0 60000 65536"/>
                <a:gd name="T9" fmla="*/ 0 60000 65536"/>
                <a:gd name="T10" fmla="*/ 0 60000 65536"/>
                <a:gd name="T11" fmla="*/ 0 60000 65536"/>
                <a:gd name="T12" fmla="*/ 0 w 494"/>
                <a:gd name="T13" fmla="*/ 0 h 493"/>
                <a:gd name="T14" fmla="*/ 494 w 494"/>
                <a:gd name="T15" fmla="*/ 493 h 493"/>
              </a:gdLst>
              <a:ahLst/>
              <a:cxnLst>
                <a:cxn ang="T8">
                  <a:pos x="T0" y="T1"/>
                </a:cxn>
                <a:cxn ang="T9">
                  <a:pos x="T2" y="T3"/>
                </a:cxn>
                <a:cxn ang="T10">
                  <a:pos x="T4" y="T5"/>
                </a:cxn>
                <a:cxn ang="T11">
                  <a:pos x="T6" y="T7"/>
                </a:cxn>
              </a:cxnLst>
              <a:rect l="T12" t="T13" r="T14" b="T15"/>
              <a:pathLst>
                <a:path w="494" h="493">
                  <a:moveTo>
                    <a:pt x="494" y="493"/>
                  </a:moveTo>
                  <a:lnTo>
                    <a:pt x="0" y="246"/>
                  </a:lnTo>
                  <a:lnTo>
                    <a:pt x="247" y="0"/>
                  </a:lnTo>
                  <a:lnTo>
                    <a:pt x="494" y="493"/>
                  </a:lnTo>
                  <a:close/>
                </a:path>
              </a:pathLst>
            </a:custGeom>
            <a:solidFill>
              <a:srgbClr val="000000"/>
            </a:solidFill>
            <a:ln>
              <a:noFill/>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67" name="Freeform 69"/>
            <p:cNvSpPr>
              <a:spLocks/>
            </p:cNvSpPr>
            <p:nvPr/>
          </p:nvSpPr>
          <p:spPr bwMode="auto">
            <a:xfrm>
              <a:off x="2062500" y="3268647"/>
              <a:ext cx="427531" cy="428629"/>
            </a:xfrm>
            <a:custGeom>
              <a:avLst/>
              <a:gdLst>
                <a:gd name="T0" fmla="*/ 0 w 1349"/>
                <a:gd name="T1" fmla="*/ 0 h 1349"/>
                <a:gd name="T2" fmla="*/ 0 w 1349"/>
                <a:gd name="T3" fmla="*/ 0 h 1349"/>
                <a:gd name="T4" fmla="*/ 0 w 1349"/>
                <a:gd name="T5" fmla="*/ 0 h 1349"/>
                <a:gd name="T6" fmla="*/ 0 60000 65536"/>
                <a:gd name="T7" fmla="*/ 0 60000 65536"/>
                <a:gd name="T8" fmla="*/ 0 60000 65536"/>
                <a:gd name="T9" fmla="*/ 0 w 1349"/>
                <a:gd name="T10" fmla="*/ 0 h 1349"/>
                <a:gd name="T11" fmla="*/ 1349 w 1349"/>
                <a:gd name="T12" fmla="*/ 1349 h 1349"/>
              </a:gdLst>
              <a:ahLst/>
              <a:cxnLst>
                <a:cxn ang="T6">
                  <a:pos x="T0" y="T1"/>
                </a:cxn>
                <a:cxn ang="T7">
                  <a:pos x="T2" y="T3"/>
                </a:cxn>
                <a:cxn ang="T8">
                  <a:pos x="T4" y="T5"/>
                </a:cxn>
              </a:cxnLst>
              <a:rect l="T9" t="T10" r="T11" b="T12"/>
              <a:pathLst>
                <a:path w="1349" h="1349">
                  <a:moveTo>
                    <a:pt x="1349" y="1349"/>
                  </a:moveTo>
                  <a:lnTo>
                    <a:pt x="0" y="0"/>
                  </a:lnTo>
                </a:path>
              </a:pathLst>
            </a:custGeom>
            <a:noFill/>
            <a:ln w="0">
              <a:solidFill>
                <a:srgbClr val="000000"/>
              </a:solidFill>
              <a:round/>
              <a:headEnd/>
              <a:tailEnd/>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68" name="Freeform 70"/>
            <p:cNvSpPr>
              <a:spLocks/>
            </p:cNvSpPr>
            <p:nvPr/>
          </p:nvSpPr>
          <p:spPr bwMode="auto">
            <a:xfrm>
              <a:off x="6719204" y="3454387"/>
              <a:ext cx="156864" cy="157163"/>
            </a:xfrm>
            <a:custGeom>
              <a:avLst/>
              <a:gdLst>
                <a:gd name="T0" fmla="*/ 0 w 494"/>
                <a:gd name="T1" fmla="*/ 0 h 494"/>
                <a:gd name="T2" fmla="*/ 0 w 494"/>
                <a:gd name="T3" fmla="*/ 0 h 494"/>
                <a:gd name="T4" fmla="*/ 0 w 494"/>
                <a:gd name="T5" fmla="*/ 0 h 494"/>
                <a:gd name="T6" fmla="*/ 0 w 494"/>
                <a:gd name="T7" fmla="*/ 0 h 494"/>
                <a:gd name="T8" fmla="*/ 0 60000 65536"/>
                <a:gd name="T9" fmla="*/ 0 60000 65536"/>
                <a:gd name="T10" fmla="*/ 0 60000 65536"/>
                <a:gd name="T11" fmla="*/ 0 60000 65536"/>
                <a:gd name="T12" fmla="*/ 0 w 494"/>
                <a:gd name="T13" fmla="*/ 0 h 494"/>
                <a:gd name="T14" fmla="*/ 494 w 494"/>
                <a:gd name="T15" fmla="*/ 494 h 494"/>
              </a:gdLst>
              <a:ahLst/>
              <a:cxnLst>
                <a:cxn ang="T8">
                  <a:pos x="T0" y="T1"/>
                </a:cxn>
                <a:cxn ang="T9">
                  <a:pos x="T2" y="T3"/>
                </a:cxn>
                <a:cxn ang="T10">
                  <a:pos x="T4" y="T5"/>
                </a:cxn>
                <a:cxn ang="T11">
                  <a:pos x="T6" y="T7"/>
                </a:cxn>
              </a:cxnLst>
              <a:rect l="T12" t="T13" r="T14" b="T15"/>
              <a:pathLst>
                <a:path w="494" h="494">
                  <a:moveTo>
                    <a:pt x="494" y="0"/>
                  </a:moveTo>
                  <a:lnTo>
                    <a:pt x="247" y="494"/>
                  </a:lnTo>
                  <a:lnTo>
                    <a:pt x="0" y="247"/>
                  </a:lnTo>
                  <a:lnTo>
                    <a:pt x="494" y="0"/>
                  </a:lnTo>
                  <a:close/>
                </a:path>
              </a:pathLst>
            </a:custGeom>
            <a:solidFill>
              <a:srgbClr val="000000"/>
            </a:solidFill>
            <a:ln>
              <a:noFill/>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69" name="Line 71"/>
            <p:cNvSpPr>
              <a:spLocks noChangeShapeType="1"/>
            </p:cNvSpPr>
            <p:nvPr/>
          </p:nvSpPr>
          <p:spPr bwMode="auto">
            <a:xfrm flipV="1">
              <a:off x="6689984" y="3548050"/>
              <a:ext cx="90735" cy="90489"/>
            </a:xfrm>
            <a:prstGeom prst="line">
              <a:avLst/>
            </a:prstGeom>
            <a:noFill/>
            <a:ln w="0">
              <a:solidFill>
                <a:srgbClr val="000000"/>
              </a:solidFill>
              <a:round/>
              <a:headEnd/>
              <a:tailEnd/>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70" name="Freeform 72"/>
            <p:cNvSpPr>
              <a:spLocks/>
            </p:cNvSpPr>
            <p:nvPr/>
          </p:nvSpPr>
          <p:spPr bwMode="auto">
            <a:xfrm>
              <a:off x="3115948" y="3694101"/>
              <a:ext cx="167630" cy="111126"/>
            </a:xfrm>
            <a:custGeom>
              <a:avLst/>
              <a:gdLst>
                <a:gd name="T0" fmla="*/ 0 w 524"/>
                <a:gd name="T1" fmla="*/ 0 h 349"/>
                <a:gd name="T2" fmla="*/ 0 w 524"/>
                <a:gd name="T3" fmla="*/ 0 h 349"/>
                <a:gd name="T4" fmla="*/ 0 w 524"/>
                <a:gd name="T5" fmla="*/ 0 h 349"/>
                <a:gd name="T6" fmla="*/ 0 w 524"/>
                <a:gd name="T7" fmla="*/ 0 h 349"/>
                <a:gd name="T8" fmla="*/ 0 60000 65536"/>
                <a:gd name="T9" fmla="*/ 0 60000 65536"/>
                <a:gd name="T10" fmla="*/ 0 60000 65536"/>
                <a:gd name="T11" fmla="*/ 0 60000 65536"/>
                <a:gd name="T12" fmla="*/ 0 w 524"/>
                <a:gd name="T13" fmla="*/ 0 h 349"/>
                <a:gd name="T14" fmla="*/ 524 w 524"/>
                <a:gd name="T15" fmla="*/ 349 h 349"/>
              </a:gdLst>
              <a:ahLst/>
              <a:cxnLst>
                <a:cxn ang="T8">
                  <a:pos x="T0" y="T1"/>
                </a:cxn>
                <a:cxn ang="T9">
                  <a:pos x="T2" y="T3"/>
                </a:cxn>
                <a:cxn ang="T10">
                  <a:pos x="T4" y="T5"/>
                </a:cxn>
                <a:cxn ang="T11">
                  <a:pos x="T6" y="T7"/>
                </a:cxn>
              </a:cxnLst>
              <a:rect l="T12" t="T13" r="T14" b="T15"/>
              <a:pathLst>
                <a:path w="524" h="349">
                  <a:moveTo>
                    <a:pt x="524" y="175"/>
                  </a:moveTo>
                  <a:lnTo>
                    <a:pt x="0" y="349"/>
                  </a:lnTo>
                  <a:lnTo>
                    <a:pt x="0" y="0"/>
                  </a:lnTo>
                  <a:lnTo>
                    <a:pt x="524" y="175"/>
                  </a:lnTo>
                  <a:close/>
                </a:path>
              </a:pathLst>
            </a:custGeom>
            <a:solidFill>
              <a:srgbClr val="000000"/>
            </a:solidFill>
            <a:ln>
              <a:noFill/>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71" name="Line 73"/>
            <p:cNvSpPr>
              <a:spLocks noChangeShapeType="1"/>
            </p:cNvSpPr>
            <p:nvPr/>
          </p:nvSpPr>
          <p:spPr bwMode="auto">
            <a:xfrm>
              <a:off x="2728402" y="3749664"/>
              <a:ext cx="421379" cy="0"/>
            </a:xfrm>
            <a:prstGeom prst="line">
              <a:avLst/>
            </a:prstGeom>
            <a:noFill/>
            <a:ln w="0">
              <a:solidFill>
                <a:srgbClr val="000000"/>
              </a:solidFill>
              <a:round/>
              <a:headEnd/>
              <a:tailEnd/>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72" name="Line 74"/>
            <p:cNvSpPr>
              <a:spLocks noChangeShapeType="1"/>
            </p:cNvSpPr>
            <p:nvPr/>
          </p:nvSpPr>
          <p:spPr bwMode="auto">
            <a:xfrm flipV="1">
              <a:off x="3420449" y="2208187"/>
              <a:ext cx="1347184" cy="360366"/>
            </a:xfrm>
            <a:prstGeom prst="line">
              <a:avLst/>
            </a:prstGeom>
            <a:noFill/>
            <a:ln w="0">
              <a:solidFill>
                <a:srgbClr val="000000"/>
              </a:solidFill>
              <a:round/>
              <a:headEnd/>
              <a:tailEnd/>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73" name="Freeform 75"/>
            <p:cNvSpPr>
              <a:spLocks/>
            </p:cNvSpPr>
            <p:nvPr/>
          </p:nvSpPr>
          <p:spPr bwMode="auto">
            <a:xfrm>
              <a:off x="4170935" y="1879572"/>
              <a:ext cx="1539419" cy="476254"/>
            </a:xfrm>
            <a:custGeom>
              <a:avLst/>
              <a:gdLst>
                <a:gd name="T0" fmla="*/ 0 w 4840"/>
                <a:gd name="T1" fmla="*/ 0 h 1499"/>
                <a:gd name="T2" fmla="*/ 0 w 4840"/>
                <a:gd name="T3" fmla="*/ 0 h 1499"/>
                <a:gd name="T4" fmla="*/ 0 w 4840"/>
                <a:gd name="T5" fmla="*/ 0 h 1499"/>
                <a:gd name="T6" fmla="*/ 0 w 4840"/>
                <a:gd name="T7" fmla="*/ 0 h 1499"/>
                <a:gd name="T8" fmla="*/ 0 w 4840"/>
                <a:gd name="T9" fmla="*/ 0 h 1499"/>
                <a:gd name="T10" fmla="*/ 0 w 4840"/>
                <a:gd name="T11" fmla="*/ 0 h 1499"/>
                <a:gd name="T12" fmla="*/ 0 w 4840"/>
                <a:gd name="T13" fmla="*/ 0 h 1499"/>
                <a:gd name="T14" fmla="*/ 0 w 4840"/>
                <a:gd name="T15" fmla="*/ 0 h 1499"/>
                <a:gd name="T16" fmla="*/ 0 w 4840"/>
                <a:gd name="T17" fmla="*/ 0 h 1499"/>
                <a:gd name="T18" fmla="*/ 0 w 4840"/>
                <a:gd name="T19" fmla="*/ 0 h 1499"/>
                <a:gd name="T20" fmla="*/ 0 w 4840"/>
                <a:gd name="T21" fmla="*/ 0 h 1499"/>
                <a:gd name="T22" fmla="*/ 0 w 4840"/>
                <a:gd name="T23" fmla="*/ 0 h 1499"/>
                <a:gd name="T24" fmla="*/ 0 w 4840"/>
                <a:gd name="T25" fmla="*/ 0 h 1499"/>
                <a:gd name="T26" fmla="*/ 0 w 4840"/>
                <a:gd name="T27" fmla="*/ 0 h 1499"/>
                <a:gd name="T28" fmla="*/ 0 w 4840"/>
                <a:gd name="T29" fmla="*/ 0 h 1499"/>
                <a:gd name="T30" fmla="*/ 0 w 4840"/>
                <a:gd name="T31" fmla="*/ 0 h 1499"/>
                <a:gd name="T32" fmla="*/ 0 w 4840"/>
                <a:gd name="T33" fmla="*/ 0 h 1499"/>
                <a:gd name="T34" fmla="*/ 0 w 4840"/>
                <a:gd name="T35" fmla="*/ 0 h 1499"/>
                <a:gd name="T36" fmla="*/ 0 w 4840"/>
                <a:gd name="T37" fmla="*/ 0 h 1499"/>
                <a:gd name="T38" fmla="*/ 0 w 4840"/>
                <a:gd name="T39" fmla="*/ 0 h 1499"/>
                <a:gd name="T40" fmla="*/ 0 w 4840"/>
                <a:gd name="T41" fmla="*/ 0 h 1499"/>
                <a:gd name="T42" fmla="*/ 0 w 4840"/>
                <a:gd name="T43" fmla="*/ 0 h 1499"/>
                <a:gd name="T44" fmla="*/ 0 w 4840"/>
                <a:gd name="T45" fmla="*/ 0 h 1499"/>
                <a:gd name="T46" fmla="*/ 0 w 4840"/>
                <a:gd name="T47" fmla="*/ 0 h 1499"/>
                <a:gd name="T48" fmla="*/ 0 w 4840"/>
                <a:gd name="T49" fmla="*/ 0 h 1499"/>
                <a:gd name="T50" fmla="*/ 0 w 4840"/>
                <a:gd name="T51" fmla="*/ 0 h 1499"/>
                <a:gd name="T52" fmla="*/ 0 w 4840"/>
                <a:gd name="T53" fmla="*/ 0 h 1499"/>
                <a:gd name="T54" fmla="*/ 0 w 4840"/>
                <a:gd name="T55" fmla="*/ 0 h 149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840"/>
                <a:gd name="T85" fmla="*/ 0 h 1499"/>
                <a:gd name="T86" fmla="*/ 4840 w 4840"/>
                <a:gd name="T87" fmla="*/ 1499 h 1499"/>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840" h="1499">
                  <a:moveTo>
                    <a:pt x="59" y="1499"/>
                  </a:moveTo>
                  <a:lnTo>
                    <a:pt x="0" y="1281"/>
                  </a:lnTo>
                  <a:lnTo>
                    <a:pt x="2" y="1283"/>
                  </a:lnTo>
                  <a:lnTo>
                    <a:pt x="4" y="1287"/>
                  </a:lnTo>
                  <a:lnTo>
                    <a:pt x="10" y="1288"/>
                  </a:lnTo>
                  <a:lnTo>
                    <a:pt x="16" y="1288"/>
                  </a:lnTo>
                  <a:lnTo>
                    <a:pt x="33" y="1290"/>
                  </a:lnTo>
                  <a:lnTo>
                    <a:pt x="55" y="1290"/>
                  </a:lnTo>
                  <a:lnTo>
                    <a:pt x="117" y="1285"/>
                  </a:lnTo>
                  <a:lnTo>
                    <a:pt x="199" y="1274"/>
                  </a:lnTo>
                  <a:lnTo>
                    <a:pt x="425" y="1233"/>
                  </a:lnTo>
                  <a:lnTo>
                    <a:pt x="719" y="1170"/>
                  </a:lnTo>
                  <a:lnTo>
                    <a:pt x="1487" y="991"/>
                  </a:lnTo>
                  <a:lnTo>
                    <a:pt x="2421" y="750"/>
                  </a:lnTo>
                  <a:lnTo>
                    <a:pt x="3349" y="492"/>
                  </a:lnTo>
                  <a:lnTo>
                    <a:pt x="4102" y="265"/>
                  </a:lnTo>
                  <a:lnTo>
                    <a:pt x="4390" y="171"/>
                  </a:lnTo>
                  <a:lnTo>
                    <a:pt x="4605" y="93"/>
                  </a:lnTo>
                  <a:lnTo>
                    <a:pt x="4683" y="62"/>
                  </a:lnTo>
                  <a:lnTo>
                    <a:pt x="4739" y="35"/>
                  </a:lnTo>
                  <a:lnTo>
                    <a:pt x="4759" y="24"/>
                  </a:lnTo>
                  <a:lnTo>
                    <a:pt x="4773" y="14"/>
                  </a:lnTo>
                  <a:lnTo>
                    <a:pt x="4777" y="10"/>
                  </a:lnTo>
                  <a:lnTo>
                    <a:pt x="4781" y="7"/>
                  </a:lnTo>
                  <a:lnTo>
                    <a:pt x="4782" y="3"/>
                  </a:lnTo>
                  <a:lnTo>
                    <a:pt x="4782" y="0"/>
                  </a:lnTo>
                  <a:lnTo>
                    <a:pt x="4840" y="219"/>
                  </a:lnTo>
                  <a:lnTo>
                    <a:pt x="59" y="1499"/>
                  </a:lnTo>
                  <a:close/>
                </a:path>
              </a:pathLst>
            </a:custGeom>
            <a:solidFill>
              <a:srgbClr val="FFCC99"/>
            </a:solidFill>
            <a:ln>
              <a:noFill/>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74" name="Freeform 76"/>
            <p:cNvSpPr>
              <a:spLocks/>
            </p:cNvSpPr>
            <p:nvPr/>
          </p:nvSpPr>
          <p:spPr bwMode="auto">
            <a:xfrm>
              <a:off x="4189389" y="1949423"/>
              <a:ext cx="1539419" cy="476254"/>
            </a:xfrm>
            <a:custGeom>
              <a:avLst/>
              <a:gdLst>
                <a:gd name="T0" fmla="*/ 0 w 4839"/>
                <a:gd name="T1" fmla="*/ 0 h 1498"/>
                <a:gd name="T2" fmla="*/ 0 w 4839"/>
                <a:gd name="T3" fmla="*/ 0 h 1498"/>
                <a:gd name="T4" fmla="*/ 0 w 4839"/>
                <a:gd name="T5" fmla="*/ 0 h 1498"/>
                <a:gd name="T6" fmla="*/ 0 w 4839"/>
                <a:gd name="T7" fmla="*/ 0 h 1498"/>
                <a:gd name="T8" fmla="*/ 0 w 4839"/>
                <a:gd name="T9" fmla="*/ 0 h 1498"/>
                <a:gd name="T10" fmla="*/ 0 w 4839"/>
                <a:gd name="T11" fmla="*/ 0 h 1498"/>
                <a:gd name="T12" fmla="*/ 0 w 4839"/>
                <a:gd name="T13" fmla="*/ 0 h 1498"/>
                <a:gd name="T14" fmla="*/ 0 w 4839"/>
                <a:gd name="T15" fmla="*/ 0 h 1498"/>
                <a:gd name="T16" fmla="*/ 0 w 4839"/>
                <a:gd name="T17" fmla="*/ 0 h 1498"/>
                <a:gd name="T18" fmla="*/ 0 w 4839"/>
                <a:gd name="T19" fmla="*/ 0 h 1498"/>
                <a:gd name="T20" fmla="*/ 0 w 4839"/>
                <a:gd name="T21" fmla="*/ 0 h 1498"/>
                <a:gd name="T22" fmla="*/ 0 w 4839"/>
                <a:gd name="T23" fmla="*/ 0 h 1498"/>
                <a:gd name="T24" fmla="*/ 0 w 4839"/>
                <a:gd name="T25" fmla="*/ 0 h 1498"/>
                <a:gd name="T26" fmla="*/ 0 w 4839"/>
                <a:gd name="T27" fmla="*/ 0 h 1498"/>
                <a:gd name="T28" fmla="*/ 0 w 4839"/>
                <a:gd name="T29" fmla="*/ 0 h 1498"/>
                <a:gd name="T30" fmla="*/ 0 w 4839"/>
                <a:gd name="T31" fmla="*/ 0 h 1498"/>
                <a:gd name="T32" fmla="*/ 0 w 4839"/>
                <a:gd name="T33" fmla="*/ 0 h 1498"/>
                <a:gd name="T34" fmla="*/ 0 w 4839"/>
                <a:gd name="T35" fmla="*/ 0 h 1498"/>
                <a:gd name="T36" fmla="*/ 0 w 4839"/>
                <a:gd name="T37" fmla="*/ 0 h 1498"/>
                <a:gd name="T38" fmla="*/ 0 w 4839"/>
                <a:gd name="T39" fmla="*/ 0 h 1498"/>
                <a:gd name="T40" fmla="*/ 0 w 4839"/>
                <a:gd name="T41" fmla="*/ 0 h 1498"/>
                <a:gd name="T42" fmla="*/ 0 w 4839"/>
                <a:gd name="T43" fmla="*/ 0 h 1498"/>
                <a:gd name="T44" fmla="*/ 0 w 4839"/>
                <a:gd name="T45" fmla="*/ 0 h 1498"/>
                <a:gd name="T46" fmla="*/ 0 w 4839"/>
                <a:gd name="T47" fmla="*/ 0 h 1498"/>
                <a:gd name="T48" fmla="*/ 0 w 4839"/>
                <a:gd name="T49" fmla="*/ 0 h 1498"/>
                <a:gd name="T50" fmla="*/ 0 w 4839"/>
                <a:gd name="T51" fmla="*/ 0 h 1498"/>
                <a:gd name="T52" fmla="*/ 0 w 4839"/>
                <a:gd name="T53" fmla="*/ 0 h 1498"/>
                <a:gd name="T54" fmla="*/ 0 w 4839"/>
                <a:gd name="T55" fmla="*/ 0 h 149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839"/>
                <a:gd name="T85" fmla="*/ 0 h 1498"/>
                <a:gd name="T86" fmla="*/ 4839 w 4839"/>
                <a:gd name="T87" fmla="*/ 1498 h 149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839" h="1498">
                  <a:moveTo>
                    <a:pt x="0" y="1279"/>
                  </a:moveTo>
                  <a:lnTo>
                    <a:pt x="61" y="1498"/>
                  </a:lnTo>
                  <a:lnTo>
                    <a:pt x="59" y="1495"/>
                  </a:lnTo>
                  <a:lnTo>
                    <a:pt x="60" y="1492"/>
                  </a:lnTo>
                  <a:lnTo>
                    <a:pt x="66" y="1488"/>
                  </a:lnTo>
                  <a:lnTo>
                    <a:pt x="68" y="1485"/>
                  </a:lnTo>
                  <a:lnTo>
                    <a:pt x="81" y="1476"/>
                  </a:lnTo>
                  <a:lnTo>
                    <a:pt x="101" y="1463"/>
                  </a:lnTo>
                  <a:lnTo>
                    <a:pt x="158" y="1438"/>
                  </a:lnTo>
                  <a:lnTo>
                    <a:pt x="236" y="1407"/>
                  </a:lnTo>
                  <a:lnTo>
                    <a:pt x="452" y="1328"/>
                  </a:lnTo>
                  <a:lnTo>
                    <a:pt x="738" y="1236"/>
                  </a:lnTo>
                  <a:lnTo>
                    <a:pt x="1492" y="1007"/>
                  </a:lnTo>
                  <a:lnTo>
                    <a:pt x="2420" y="749"/>
                  </a:lnTo>
                  <a:lnTo>
                    <a:pt x="3353" y="507"/>
                  </a:lnTo>
                  <a:lnTo>
                    <a:pt x="4121" y="329"/>
                  </a:lnTo>
                  <a:lnTo>
                    <a:pt x="4417" y="267"/>
                  </a:lnTo>
                  <a:lnTo>
                    <a:pt x="4641" y="225"/>
                  </a:lnTo>
                  <a:lnTo>
                    <a:pt x="4725" y="213"/>
                  </a:lnTo>
                  <a:lnTo>
                    <a:pt x="4785" y="208"/>
                  </a:lnTo>
                  <a:lnTo>
                    <a:pt x="4809" y="209"/>
                  </a:lnTo>
                  <a:lnTo>
                    <a:pt x="4827" y="209"/>
                  </a:lnTo>
                  <a:lnTo>
                    <a:pt x="4832" y="212"/>
                  </a:lnTo>
                  <a:lnTo>
                    <a:pt x="4837" y="212"/>
                  </a:lnTo>
                  <a:lnTo>
                    <a:pt x="4839" y="215"/>
                  </a:lnTo>
                  <a:lnTo>
                    <a:pt x="4839" y="217"/>
                  </a:lnTo>
                  <a:lnTo>
                    <a:pt x="4782" y="0"/>
                  </a:lnTo>
                  <a:lnTo>
                    <a:pt x="0" y="1279"/>
                  </a:lnTo>
                  <a:close/>
                </a:path>
              </a:pathLst>
            </a:custGeom>
            <a:solidFill>
              <a:srgbClr val="FFCC99"/>
            </a:solidFill>
            <a:ln>
              <a:noFill/>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75" name="Freeform 77"/>
            <p:cNvSpPr>
              <a:spLocks/>
            </p:cNvSpPr>
            <p:nvPr/>
          </p:nvSpPr>
          <p:spPr bwMode="auto">
            <a:xfrm>
              <a:off x="4086352" y="2200250"/>
              <a:ext cx="207613" cy="311153"/>
            </a:xfrm>
            <a:custGeom>
              <a:avLst/>
              <a:gdLst>
                <a:gd name="T0" fmla="*/ 0 w 649"/>
                <a:gd name="T1" fmla="*/ 0 h 984"/>
                <a:gd name="T2" fmla="*/ 0 w 649"/>
                <a:gd name="T3" fmla="*/ 0 h 984"/>
                <a:gd name="T4" fmla="*/ 0 w 649"/>
                <a:gd name="T5" fmla="*/ 0 h 984"/>
                <a:gd name="T6" fmla="*/ 0 w 649"/>
                <a:gd name="T7" fmla="*/ 0 h 984"/>
                <a:gd name="T8" fmla="*/ 0 w 649"/>
                <a:gd name="T9" fmla="*/ 0 h 984"/>
                <a:gd name="T10" fmla="*/ 0 w 649"/>
                <a:gd name="T11" fmla="*/ 0 h 984"/>
                <a:gd name="T12" fmla="*/ 0 w 649"/>
                <a:gd name="T13" fmla="*/ 0 h 984"/>
                <a:gd name="T14" fmla="*/ 0 w 649"/>
                <a:gd name="T15" fmla="*/ 0 h 984"/>
                <a:gd name="T16" fmla="*/ 0 w 649"/>
                <a:gd name="T17" fmla="*/ 0 h 984"/>
                <a:gd name="T18" fmla="*/ 0 w 649"/>
                <a:gd name="T19" fmla="*/ 0 h 984"/>
                <a:gd name="T20" fmla="*/ 0 w 649"/>
                <a:gd name="T21" fmla="*/ 0 h 984"/>
                <a:gd name="T22" fmla="*/ 0 w 649"/>
                <a:gd name="T23" fmla="*/ 0 h 984"/>
                <a:gd name="T24" fmla="*/ 0 w 649"/>
                <a:gd name="T25" fmla="*/ 0 h 984"/>
                <a:gd name="T26" fmla="*/ 0 w 649"/>
                <a:gd name="T27" fmla="*/ 0 h 984"/>
                <a:gd name="T28" fmla="*/ 0 w 649"/>
                <a:gd name="T29" fmla="*/ 0 h 984"/>
                <a:gd name="T30" fmla="*/ 0 w 649"/>
                <a:gd name="T31" fmla="*/ 0 h 984"/>
                <a:gd name="T32" fmla="*/ 0 w 649"/>
                <a:gd name="T33" fmla="*/ 0 h 984"/>
                <a:gd name="T34" fmla="*/ 0 w 649"/>
                <a:gd name="T35" fmla="*/ 0 h 984"/>
                <a:gd name="T36" fmla="*/ 0 w 649"/>
                <a:gd name="T37" fmla="*/ 0 h 984"/>
                <a:gd name="T38" fmla="*/ 0 w 649"/>
                <a:gd name="T39" fmla="*/ 0 h 984"/>
                <a:gd name="T40" fmla="*/ 0 w 649"/>
                <a:gd name="T41" fmla="*/ 0 h 984"/>
                <a:gd name="T42" fmla="*/ 0 w 649"/>
                <a:gd name="T43" fmla="*/ 0 h 984"/>
                <a:gd name="T44" fmla="*/ 0 w 649"/>
                <a:gd name="T45" fmla="*/ 0 h 984"/>
                <a:gd name="T46" fmla="*/ 0 w 649"/>
                <a:gd name="T47" fmla="*/ 0 h 984"/>
                <a:gd name="T48" fmla="*/ 0 w 649"/>
                <a:gd name="T49" fmla="*/ 0 h 984"/>
                <a:gd name="T50" fmla="*/ 0 w 649"/>
                <a:gd name="T51" fmla="*/ 0 h 984"/>
                <a:gd name="T52" fmla="*/ 0 w 649"/>
                <a:gd name="T53" fmla="*/ 0 h 984"/>
                <a:gd name="T54" fmla="*/ 0 w 649"/>
                <a:gd name="T55" fmla="*/ 0 h 984"/>
                <a:gd name="T56" fmla="*/ 0 w 649"/>
                <a:gd name="T57" fmla="*/ 0 h 984"/>
                <a:gd name="T58" fmla="*/ 0 w 649"/>
                <a:gd name="T59" fmla="*/ 0 h 984"/>
                <a:gd name="T60" fmla="*/ 0 w 649"/>
                <a:gd name="T61" fmla="*/ 0 h 984"/>
                <a:gd name="T62" fmla="*/ 0 w 649"/>
                <a:gd name="T63" fmla="*/ 0 h 984"/>
                <a:gd name="T64" fmla="*/ 0 w 649"/>
                <a:gd name="T65" fmla="*/ 0 h 984"/>
                <a:gd name="T66" fmla="*/ 0 w 649"/>
                <a:gd name="T67" fmla="*/ 0 h 98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49"/>
                <a:gd name="T103" fmla="*/ 0 h 984"/>
                <a:gd name="T104" fmla="*/ 649 w 649"/>
                <a:gd name="T105" fmla="*/ 984 h 98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49" h="984">
                  <a:moveTo>
                    <a:pt x="234" y="984"/>
                  </a:moveTo>
                  <a:lnTo>
                    <a:pt x="0" y="112"/>
                  </a:lnTo>
                  <a:lnTo>
                    <a:pt x="417" y="0"/>
                  </a:lnTo>
                  <a:lnTo>
                    <a:pt x="405" y="4"/>
                  </a:lnTo>
                  <a:lnTo>
                    <a:pt x="396" y="7"/>
                  </a:lnTo>
                  <a:lnTo>
                    <a:pt x="386" y="13"/>
                  </a:lnTo>
                  <a:lnTo>
                    <a:pt x="376" y="21"/>
                  </a:lnTo>
                  <a:lnTo>
                    <a:pt x="368" y="27"/>
                  </a:lnTo>
                  <a:lnTo>
                    <a:pt x="360" y="35"/>
                  </a:lnTo>
                  <a:lnTo>
                    <a:pt x="344" y="55"/>
                  </a:lnTo>
                  <a:lnTo>
                    <a:pt x="330" y="77"/>
                  </a:lnTo>
                  <a:lnTo>
                    <a:pt x="320" y="105"/>
                  </a:lnTo>
                  <a:lnTo>
                    <a:pt x="311" y="134"/>
                  </a:lnTo>
                  <a:lnTo>
                    <a:pt x="304" y="167"/>
                  </a:lnTo>
                  <a:lnTo>
                    <a:pt x="295" y="239"/>
                  </a:lnTo>
                  <a:lnTo>
                    <a:pt x="294" y="316"/>
                  </a:lnTo>
                  <a:lnTo>
                    <a:pt x="306" y="403"/>
                  </a:lnTo>
                  <a:lnTo>
                    <a:pt x="325" y="492"/>
                  </a:lnTo>
                  <a:lnTo>
                    <a:pt x="353" y="578"/>
                  </a:lnTo>
                  <a:lnTo>
                    <a:pt x="386" y="657"/>
                  </a:lnTo>
                  <a:lnTo>
                    <a:pt x="426" y="726"/>
                  </a:lnTo>
                  <a:lnTo>
                    <a:pt x="469" y="782"/>
                  </a:lnTo>
                  <a:lnTo>
                    <a:pt x="491" y="808"/>
                  </a:lnTo>
                  <a:lnTo>
                    <a:pt x="513" y="829"/>
                  </a:lnTo>
                  <a:lnTo>
                    <a:pt x="536" y="847"/>
                  </a:lnTo>
                  <a:lnTo>
                    <a:pt x="560" y="859"/>
                  </a:lnTo>
                  <a:lnTo>
                    <a:pt x="583" y="870"/>
                  </a:lnTo>
                  <a:lnTo>
                    <a:pt x="594" y="873"/>
                  </a:lnTo>
                  <a:lnTo>
                    <a:pt x="605" y="876"/>
                  </a:lnTo>
                  <a:lnTo>
                    <a:pt x="617" y="877"/>
                  </a:lnTo>
                  <a:lnTo>
                    <a:pt x="627" y="877"/>
                  </a:lnTo>
                  <a:lnTo>
                    <a:pt x="639" y="875"/>
                  </a:lnTo>
                  <a:lnTo>
                    <a:pt x="649" y="874"/>
                  </a:lnTo>
                  <a:lnTo>
                    <a:pt x="234" y="984"/>
                  </a:lnTo>
                  <a:close/>
                </a:path>
              </a:pathLst>
            </a:custGeom>
            <a:solidFill>
              <a:srgbClr val="000000"/>
            </a:solidFill>
            <a:ln>
              <a:noFill/>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76" name="Freeform 78"/>
            <p:cNvSpPr>
              <a:spLocks/>
            </p:cNvSpPr>
            <p:nvPr/>
          </p:nvSpPr>
          <p:spPr bwMode="auto">
            <a:xfrm>
              <a:off x="4086352" y="2200250"/>
              <a:ext cx="207613" cy="311153"/>
            </a:xfrm>
            <a:custGeom>
              <a:avLst/>
              <a:gdLst>
                <a:gd name="T0" fmla="*/ 0 w 649"/>
                <a:gd name="T1" fmla="*/ 0 h 984"/>
                <a:gd name="T2" fmla="*/ 0 w 649"/>
                <a:gd name="T3" fmla="*/ 0 h 984"/>
                <a:gd name="T4" fmla="*/ 0 w 649"/>
                <a:gd name="T5" fmla="*/ 0 h 984"/>
                <a:gd name="T6" fmla="*/ 0 w 649"/>
                <a:gd name="T7" fmla="*/ 0 h 984"/>
                <a:gd name="T8" fmla="*/ 0 w 649"/>
                <a:gd name="T9" fmla="*/ 0 h 984"/>
                <a:gd name="T10" fmla="*/ 0 w 649"/>
                <a:gd name="T11" fmla="*/ 0 h 984"/>
                <a:gd name="T12" fmla="*/ 0 w 649"/>
                <a:gd name="T13" fmla="*/ 0 h 984"/>
                <a:gd name="T14" fmla="*/ 0 w 649"/>
                <a:gd name="T15" fmla="*/ 0 h 984"/>
                <a:gd name="T16" fmla="*/ 0 w 649"/>
                <a:gd name="T17" fmla="*/ 0 h 984"/>
                <a:gd name="T18" fmla="*/ 0 w 649"/>
                <a:gd name="T19" fmla="*/ 0 h 984"/>
                <a:gd name="T20" fmla="*/ 0 w 649"/>
                <a:gd name="T21" fmla="*/ 0 h 984"/>
                <a:gd name="T22" fmla="*/ 0 w 649"/>
                <a:gd name="T23" fmla="*/ 0 h 984"/>
                <a:gd name="T24" fmla="*/ 0 w 649"/>
                <a:gd name="T25" fmla="*/ 0 h 984"/>
                <a:gd name="T26" fmla="*/ 0 w 649"/>
                <a:gd name="T27" fmla="*/ 0 h 984"/>
                <a:gd name="T28" fmla="*/ 0 w 649"/>
                <a:gd name="T29" fmla="*/ 0 h 984"/>
                <a:gd name="T30" fmla="*/ 0 w 649"/>
                <a:gd name="T31" fmla="*/ 0 h 984"/>
                <a:gd name="T32" fmla="*/ 0 w 649"/>
                <a:gd name="T33" fmla="*/ 0 h 984"/>
                <a:gd name="T34" fmla="*/ 0 w 649"/>
                <a:gd name="T35" fmla="*/ 0 h 984"/>
                <a:gd name="T36" fmla="*/ 0 w 649"/>
                <a:gd name="T37" fmla="*/ 0 h 984"/>
                <a:gd name="T38" fmla="*/ 0 w 649"/>
                <a:gd name="T39" fmla="*/ 0 h 984"/>
                <a:gd name="T40" fmla="*/ 0 w 649"/>
                <a:gd name="T41" fmla="*/ 0 h 984"/>
                <a:gd name="T42" fmla="*/ 0 w 649"/>
                <a:gd name="T43" fmla="*/ 0 h 984"/>
                <a:gd name="T44" fmla="*/ 0 w 649"/>
                <a:gd name="T45" fmla="*/ 0 h 984"/>
                <a:gd name="T46" fmla="*/ 0 w 649"/>
                <a:gd name="T47" fmla="*/ 0 h 984"/>
                <a:gd name="T48" fmla="*/ 0 w 649"/>
                <a:gd name="T49" fmla="*/ 0 h 984"/>
                <a:gd name="T50" fmla="*/ 0 w 649"/>
                <a:gd name="T51" fmla="*/ 0 h 984"/>
                <a:gd name="T52" fmla="*/ 0 w 649"/>
                <a:gd name="T53" fmla="*/ 0 h 984"/>
                <a:gd name="T54" fmla="*/ 0 w 649"/>
                <a:gd name="T55" fmla="*/ 0 h 984"/>
                <a:gd name="T56" fmla="*/ 0 w 649"/>
                <a:gd name="T57" fmla="*/ 0 h 984"/>
                <a:gd name="T58" fmla="*/ 0 w 649"/>
                <a:gd name="T59" fmla="*/ 0 h 984"/>
                <a:gd name="T60" fmla="*/ 0 w 649"/>
                <a:gd name="T61" fmla="*/ 0 h 984"/>
                <a:gd name="T62" fmla="*/ 0 w 649"/>
                <a:gd name="T63" fmla="*/ 0 h 984"/>
                <a:gd name="T64" fmla="*/ 0 w 649"/>
                <a:gd name="T65" fmla="*/ 0 h 984"/>
                <a:gd name="T66" fmla="*/ 0 w 649"/>
                <a:gd name="T67" fmla="*/ 0 h 98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49"/>
                <a:gd name="T103" fmla="*/ 0 h 984"/>
                <a:gd name="T104" fmla="*/ 649 w 649"/>
                <a:gd name="T105" fmla="*/ 984 h 98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49" h="984">
                  <a:moveTo>
                    <a:pt x="234" y="984"/>
                  </a:moveTo>
                  <a:lnTo>
                    <a:pt x="0" y="112"/>
                  </a:lnTo>
                  <a:lnTo>
                    <a:pt x="417" y="0"/>
                  </a:lnTo>
                  <a:lnTo>
                    <a:pt x="405" y="4"/>
                  </a:lnTo>
                  <a:lnTo>
                    <a:pt x="396" y="7"/>
                  </a:lnTo>
                  <a:lnTo>
                    <a:pt x="386" y="13"/>
                  </a:lnTo>
                  <a:lnTo>
                    <a:pt x="376" y="21"/>
                  </a:lnTo>
                  <a:lnTo>
                    <a:pt x="368" y="27"/>
                  </a:lnTo>
                  <a:lnTo>
                    <a:pt x="360" y="35"/>
                  </a:lnTo>
                  <a:lnTo>
                    <a:pt x="344" y="55"/>
                  </a:lnTo>
                  <a:lnTo>
                    <a:pt x="330" y="77"/>
                  </a:lnTo>
                  <a:lnTo>
                    <a:pt x="320" y="105"/>
                  </a:lnTo>
                  <a:lnTo>
                    <a:pt x="311" y="134"/>
                  </a:lnTo>
                  <a:lnTo>
                    <a:pt x="304" y="167"/>
                  </a:lnTo>
                  <a:lnTo>
                    <a:pt x="295" y="239"/>
                  </a:lnTo>
                  <a:lnTo>
                    <a:pt x="294" y="316"/>
                  </a:lnTo>
                  <a:lnTo>
                    <a:pt x="306" y="403"/>
                  </a:lnTo>
                  <a:lnTo>
                    <a:pt x="325" y="492"/>
                  </a:lnTo>
                  <a:lnTo>
                    <a:pt x="353" y="578"/>
                  </a:lnTo>
                  <a:lnTo>
                    <a:pt x="386" y="657"/>
                  </a:lnTo>
                  <a:lnTo>
                    <a:pt x="426" y="726"/>
                  </a:lnTo>
                  <a:lnTo>
                    <a:pt x="469" y="782"/>
                  </a:lnTo>
                  <a:lnTo>
                    <a:pt x="491" y="808"/>
                  </a:lnTo>
                  <a:lnTo>
                    <a:pt x="513" y="829"/>
                  </a:lnTo>
                  <a:lnTo>
                    <a:pt x="536" y="847"/>
                  </a:lnTo>
                  <a:lnTo>
                    <a:pt x="560" y="859"/>
                  </a:lnTo>
                  <a:lnTo>
                    <a:pt x="583" y="870"/>
                  </a:lnTo>
                  <a:lnTo>
                    <a:pt x="594" y="873"/>
                  </a:lnTo>
                  <a:lnTo>
                    <a:pt x="605" y="876"/>
                  </a:lnTo>
                  <a:lnTo>
                    <a:pt x="617" y="877"/>
                  </a:lnTo>
                  <a:lnTo>
                    <a:pt x="627" y="877"/>
                  </a:lnTo>
                  <a:lnTo>
                    <a:pt x="639" y="875"/>
                  </a:lnTo>
                  <a:lnTo>
                    <a:pt x="649" y="874"/>
                  </a:lnTo>
                  <a:lnTo>
                    <a:pt x="234" y="984"/>
                  </a:lnTo>
                </a:path>
              </a:pathLst>
            </a:custGeom>
            <a:noFill/>
            <a:ln w="0">
              <a:solidFill>
                <a:srgbClr val="000000"/>
              </a:solidFill>
              <a:round/>
              <a:headEnd/>
              <a:tailEnd/>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77" name="Freeform 79"/>
            <p:cNvSpPr>
              <a:spLocks/>
            </p:cNvSpPr>
            <p:nvPr/>
          </p:nvSpPr>
          <p:spPr bwMode="auto">
            <a:xfrm>
              <a:off x="5607315" y="1792258"/>
              <a:ext cx="206076" cy="314328"/>
            </a:xfrm>
            <a:custGeom>
              <a:avLst/>
              <a:gdLst>
                <a:gd name="T0" fmla="*/ 0 w 649"/>
                <a:gd name="T1" fmla="*/ 0 h 988"/>
                <a:gd name="T2" fmla="*/ 0 w 649"/>
                <a:gd name="T3" fmla="*/ 0 h 988"/>
                <a:gd name="T4" fmla="*/ 0 w 649"/>
                <a:gd name="T5" fmla="*/ 0 h 988"/>
                <a:gd name="T6" fmla="*/ 0 w 649"/>
                <a:gd name="T7" fmla="*/ 0 h 988"/>
                <a:gd name="T8" fmla="*/ 0 w 649"/>
                <a:gd name="T9" fmla="*/ 0 h 988"/>
                <a:gd name="T10" fmla="*/ 0 w 649"/>
                <a:gd name="T11" fmla="*/ 0 h 988"/>
                <a:gd name="T12" fmla="*/ 0 w 649"/>
                <a:gd name="T13" fmla="*/ 0 h 988"/>
                <a:gd name="T14" fmla="*/ 0 w 649"/>
                <a:gd name="T15" fmla="*/ 0 h 988"/>
                <a:gd name="T16" fmla="*/ 0 w 649"/>
                <a:gd name="T17" fmla="*/ 0 h 988"/>
                <a:gd name="T18" fmla="*/ 0 w 649"/>
                <a:gd name="T19" fmla="*/ 0 h 988"/>
                <a:gd name="T20" fmla="*/ 0 w 649"/>
                <a:gd name="T21" fmla="*/ 0 h 988"/>
                <a:gd name="T22" fmla="*/ 0 w 649"/>
                <a:gd name="T23" fmla="*/ 0 h 988"/>
                <a:gd name="T24" fmla="*/ 0 w 649"/>
                <a:gd name="T25" fmla="*/ 0 h 988"/>
                <a:gd name="T26" fmla="*/ 0 w 649"/>
                <a:gd name="T27" fmla="*/ 0 h 988"/>
                <a:gd name="T28" fmla="*/ 0 w 649"/>
                <a:gd name="T29" fmla="*/ 0 h 988"/>
                <a:gd name="T30" fmla="*/ 0 w 649"/>
                <a:gd name="T31" fmla="*/ 0 h 988"/>
                <a:gd name="T32" fmla="*/ 0 w 649"/>
                <a:gd name="T33" fmla="*/ 0 h 988"/>
                <a:gd name="T34" fmla="*/ 0 w 649"/>
                <a:gd name="T35" fmla="*/ 0 h 988"/>
                <a:gd name="T36" fmla="*/ 0 w 649"/>
                <a:gd name="T37" fmla="*/ 0 h 988"/>
                <a:gd name="T38" fmla="*/ 0 w 649"/>
                <a:gd name="T39" fmla="*/ 0 h 988"/>
                <a:gd name="T40" fmla="*/ 0 w 649"/>
                <a:gd name="T41" fmla="*/ 0 h 988"/>
                <a:gd name="T42" fmla="*/ 0 w 649"/>
                <a:gd name="T43" fmla="*/ 0 h 988"/>
                <a:gd name="T44" fmla="*/ 0 w 649"/>
                <a:gd name="T45" fmla="*/ 0 h 988"/>
                <a:gd name="T46" fmla="*/ 0 w 649"/>
                <a:gd name="T47" fmla="*/ 0 h 988"/>
                <a:gd name="T48" fmla="*/ 0 w 649"/>
                <a:gd name="T49" fmla="*/ 0 h 988"/>
                <a:gd name="T50" fmla="*/ 0 w 649"/>
                <a:gd name="T51" fmla="*/ 0 h 988"/>
                <a:gd name="T52" fmla="*/ 0 w 649"/>
                <a:gd name="T53" fmla="*/ 0 h 988"/>
                <a:gd name="T54" fmla="*/ 0 w 649"/>
                <a:gd name="T55" fmla="*/ 0 h 988"/>
                <a:gd name="T56" fmla="*/ 0 w 649"/>
                <a:gd name="T57" fmla="*/ 0 h 988"/>
                <a:gd name="T58" fmla="*/ 0 w 649"/>
                <a:gd name="T59" fmla="*/ 0 h 988"/>
                <a:gd name="T60" fmla="*/ 0 w 649"/>
                <a:gd name="T61" fmla="*/ 0 h 988"/>
                <a:gd name="T62" fmla="*/ 0 w 649"/>
                <a:gd name="T63" fmla="*/ 0 h 988"/>
                <a:gd name="T64" fmla="*/ 0 w 649"/>
                <a:gd name="T65" fmla="*/ 0 h 988"/>
                <a:gd name="T66" fmla="*/ 0 w 649"/>
                <a:gd name="T67" fmla="*/ 0 h 98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49"/>
                <a:gd name="T103" fmla="*/ 0 h 988"/>
                <a:gd name="T104" fmla="*/ 649 w 649"/>
                <a:gd name="T105" fmla="*/ 988 h 98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49" h="988">
                  <a:moveTo>
                    <a:pt x="649" y="876"/>
                  </a:moveTo>
                  <a:lnTo>
                    <a:pt x="414" y="0"/>
                  </a:lnTo>
                  <a:lnTo>
                    <a:pt x="0" y="112"/>
                  </a:lnTo>
                  <a:lnTo>
                    <a:pt x="12" y="110"/>
                  </a:lnTo>
                  <a:lnTo>
                    <a:pt x="22" y="109"/>
                  </a:lnTo>
                  <a:lnTo>
                    <a:pt x="31" y="109"/>
                  </a:lnTo>
                  <a:lnTo>
                    <a:pt x="45" y="110"/>
                  </a:lnTo>
                  <a:lnTo>
                    <a:pt x="56" y="115"/>
                  </a:lnTo>
                  <a:lnTo>
                    <a:pt x="68" y="116"/>
                  </a:lnTo>
                  <a:lnTo>
                    <a:pt x="91" y="125"/>
                  </a:lnTo>
                  <a:lnTo>
                    <a:pt x="112" y="140"/>
                  </a:lnTo>
                  <a:lnTo>
                    <a:pt x="137" y="155"/>
                  </a:lnTo>
                  <a:lnTo>
                    <a:pt x="157" y="179"/>
                  </a:lnTo>
                  <a:lnTo>
                    <a:pt x="181" y="201"/>
                  </a:lnTo>
                  <a:lnTo>
                    <a:pt x="223" y="260"/>
                  </a:lnTo>
                  <a:lnTo>
                    <a:pt x="263" y="329"/>
                  </a:lnTo>
                  <a:lnTo>
                    <a:pt x="296" y="409"/>
                  </a:lnTo>
                  <a:lnTo>
                    <a:pt x="324" y="494"/>
                  </a:lnTo>
                  <a:lnTo>
                    <a:pt x="345" y="583"/>
                  </a:lnTo>
                  <a:lnTo>
                    <a:pt x="353" y="669"/>
                  </a:lnTo>
                  <a:lnTo>
                    <a:pt x="355" y="747"/>
                  </a:lnTo>
                  <a:lnTo>
                    <a:pt x="347" y="819"/>
                  </a:lnTo>
                  <a:lnTo>
                    <a:pt x="340" y="850"/>
                  </a:lnTo>
                  <a:lnTo>
                    <a:pt x="331" y="880"/>
                  </a:lnTo>
                  <a:lnTo>
                    <a:pt x="319" y="906"/>
                  </a:lnTo>
                  <a:lnTo>
                    <a:pt x="304" y="930"/>
                  </a:lnTo>
                  <a:lnTo>
                    <a:pt x="289" y="949"/>
                  </a:lnTo>
                  <a:lnTo>
                    <a:pt x="282" y="958"/>
                  </a:lnTo>
                  <a:lnTo>
                    <a:pt x="273" y="967"/>
                  </a:lnTo>
                  <a:lnTo>
                    <a:pt x="265" y="973"/>
                  </a:lnTo>
                  <a:lnTo>
                    <a:pt x="252" y="977"/>
                  </a:lnTo>
                  <a:lnTo>
                    <a:pt x="242" y="983"/>
                  </a:lnTo>
                  <a:lnTo>
                    <a:pt x="234" y="988"/>
                  </a:lnTo>
                  <a:lnTo>
                    <a:pt x="649" y="876"/>
                  </a:lnTo>
                  <a:close/>
                </a:path>
              </a:pathLst>
            </a:custGeom>
            <a:solidFill>
              <a:srgbClr val="000000"/>
            </a:solidFill>
            <a:ln>
              <a:noFill/>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78" name="Freeform 80"/>
            <p:cNvSpPr>
              <a:spLocks/>
            </p:cNvSpPr>
            <p:nvPr/>
          </p:nvSpPr>
          <p:spPr bwMode="auto">
            <a:xfrm>
              <a:off x="5607315" y="1792258"/>
              <a:ext cx="206076" cy="314328"/>
            </a:xfrm>
            <a:custGeom>
              <a:avLst/>
              <a:gdLst>
                <a:gd name="T0" fmla="*/ 0 w 649"/>
                <a:gd name="T1" fmla="*/ 0 h 988"/>
                <a:gd name="T2" fmla="*/ 0 w 649"/>
                <a:gd name="T3" fmla="*/ 0 h 988"/>
                <a:gd name="T4" fmla="*/ 0 w 649"/>
                <a:gd name="T5" fmla="*/ 0 h 988"/>
                <a:gd name="T6" fmla="*/ 0 w 649"/>
                <a:gd name="T7" fmla="*/ 0 h 988"/>
                <a:gd name="T8" fmla="*/ 0 w 649"/>
                <a:gd name="T9" fmla="*/ 0 h 988"/>
                <a:gd name="T10" fmla="*/ 0 w 649"/>
                <a:gd name="T11" fmla="*/ 0 h 988"/>
                <a:gd name="T12" fmla="*/ 0 w 649"/>
                <a:gd name="T13" fmla="*/ 0 h 988"/>
                <a:gd name="T14" fmla="*/ 0 w 649"/>
                <a:gd name="T15" fmla="*/ 0 h 988"/>
                <a:gd name="T16" fmla="*/ 0 w 649"/>
                <a:gd name="T17" fmla="*/ 0 h 988"/>
                <a:gd name="T18" fmla="*/ 0 w 649"/>
                <a:gd name="T19" fmla="*/ 0 h 988"/>
                <a:gd name="T20" fmla="*/ 0 w 649"/>
                <a:gd name="T21" fmla="*/ 0 h 988"/>
                <a:gd name="T22" fmla="*/ 0 w 649"/>
                <a:gd name="T23" fmla="*/ 0 h 988"/>
                <a:gd name="T24" fmla="*/ 0 w 649"/>
                <a:gd name="T25" fmla="*/ 0 h 988"/>
                <a:gd name="T26" fmla="*/ 0 w 649"/>
                <a:gd name="T27" fmla="*/ 0 h 988"/>
                <a:gd name="T28" fmla="*/ 0 w 649"/>
                <a:gd name="T29" fmla="*/ 0 h 988"/>
                <a:gd name="T30" fmla="*/ 0 w 649"/>
                <a:gd name="T31" fmla="*/ 0 h 988"/>
                <a:gd name="T32" fmla="*/ 0 w 649"/>
                <a:gd name="T33" fmla="*/ 0 h 988"/>
                <a:gd name="T34" fmla="*/ 0 w 649"/>
                <a:gd name="T35" fmla="*/ 0 h 988"/>
                <a:gd name="T36" fmla="*/ 0 w 649"/>
                <a:gd name="T37" fmla="*/ 0 h 988"/>
                <a:gd name="T38" fmla="*/ 0 w 649"/>
                <a:gd name="T39" fmla="*/ 0 h 988"/>
                <a:gd name="T40" fmla="*/ 0 w 649"/>
                <a:gd name="T41" fmla="*/ 0 h 988"/>
                <a:gd name="T42" fmla="*/ 0 w 649"/>
                <a:gd name="T43" fmla="*/ 0 h 988"/>
                <a:gd name="T44" fmla="*/ 0 w 649"/>
                <a:gd name="T45" fmla="*/ 0 h 988"/>
                <a:gd name="T46" fmla="*/ 0 w 649"/>
                <a:gd name="T47" fmla="*/ 0 h 988"/>
                <a:gd name="T48" fmla="*/ 0 w 649"/>
                <a:gd name="T49" fmla="*/ 0 h 988"/>
                <a:gd name="T50" fmla="*/ 0 w 649"/>
                <a:gd name="T51" fmla="*/ 0 h 988"/>
                <a:gd name="T52" fmla="*/ 0 w 649"/>
                <a:gd name="T53" fmla="*/ 0 h 988"/>
                <a:gd name="T54" fmla="*/ 0 w 649"/>
                <a:gd name="T55" fmla="*/ 0 h 988"/>
                <a:gd name="T56" fmla="*/ 0 w 649"/>
                <a:gd name="T57" fmla="*/ 0 h 988"/>
                <a:gd name="T58" fmla="*/ 0 w 649"/>
                <a:gd name="T59" fmla="*/ 0 h 988"/>
                <a:gd name="T60" fmla="*/ 0 w 649"/>
                <a:gd name="T61" fmla="*/ 0 h 988"/>
                <a:gd name="T62" fmla="*/ 0 w 649"/>
                <a:gd name="T63" fmla="*/ 0 h 988"/>
                <a:gd name="T64" fmla="*/ 0 w 649"/>
                <a:gd name="T65" fmla="*/ 0 h 988"/>
                <a:gd name="T66" fmla="*/ 0 w 649"/>
                <a:gd name="T67" fmla="*/ 0 h 98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49"/>
                <a:gd name="T103" fmla="*/ 0 h 988"/>
                <a:gd name="T104" fmla="*/ 649 w 649"/>
                <a:gd name="T105" fmla="*/ 988 h 98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49" h="988">
                  <a:moveTo>
                    <a:pt x="649" y="876"/>
                  </a:moveTo>
                  <a:lnTo>
                    <a:pt x="414" y="0"/>
                  </a:lnTo>
                  <a:lnTo>
                    <a:pt x="0" y="112"/>
                  </a:lnTo>
                  <a:lnTo>
                    <a:pt x="12" y="110"/>
                  </a:lnTo>
                  <a:lnTo>
                    <a:pt x="22" y="109"/>
                  </a:lnTo>
                  <a:lnTo>
                    <a:pt x="31" y="109"/>
                  </a:lnTo>
                  <a:lnTo>
                    <a:pt x="45" y="110"/>
                  </a:lnTo>
                  <a:lnTo>
                    <a:pt x="56" y="115"/>
                  </a:lnTo>
                  <a:lnTo>
                    <a:pt x="68" y="116"/>
                  </a:lnTo>
                  <a:lnTo>
                    <a:pt x="91" y="125"/>
                  </a:lnTo>
                  <a:lnTo>
                    <a:pt x="112" y="140"/>
                  </a:lnTo>
                  <a:lnTo>
                    <a:pt x="137" y="155"/>
                  </a:lnTo>
                  <a:lnTo>
                    <a:pt x="157" y="179"/>
                  </a:lnTo>
                  <a:lnTo>
                    <a:pt x="181" y="201"/>
                  </a:lnTo>
                  <a:lnTo>
                    <a:pt x="223" y="260"/>
                  </a:lnTo>
                  <a:lnTo>
                    <a:pt x="263" y="329"/>
                  </a:lnTo>
                  <a:lnTo>
                    <a:pt x="296" y="409"/>
                  </a:lnTo>
                  <a:lnTo>
                    <a:pt x="324" y="494"/>
                  </a:lnTo>
                  <a:lnTo>
                    <a:pt x="345" y="583"/>
                  </a:lnTo>
                  <a:lnTo>
                    <a:pt x="353" y="669"/>
                  </a:lnTo>
                  <a:lnTo>
                    <a:pt x="355" y="747"/>
                  </a:lnTo>
                  <a:lnTo>
                    <a:pt x="347" y="819"/>
                  </a:lnTo>
                  <a:lnTo>
                    <a:pt x="340" y="850"/>
                  </a:lnTo>
                  <a:lnTo>
                    <a:pt x="331" y="880"/>
                  </a:lnTo>
                  <a:lnTo>
                    <a:pt x="319" y="906"/>
                  </a:lnTo>
                  <a:lnTo>
                    <a:pt x="304" y="930"/>
                  </a:lnTo>
                  <a:lnTo>
                    <a:pt x="289" y="949"/>
                  </a:lnTo>
                  <a:lnTo>
                    <a:pt x="282" y="958"/>
                  </a:lnTo>
                  <a:lnTo>
                    <a:pt x="273" y="967"/>
                  </a:lnTo>
                  <a:lnTo>
                    <a:pt x="265" y="973"/>
                  </a:lnTo>
                  <a:lnTo>
                    <a:pt x="252" y="977"/>
                  </a:lnTo>
                  <a:lnTo>
                    <a:pt x="242" y="983"/>
                  </a:lnTo>
                  <a:lnTo>
                    <a:pt x="234" y="988"/>
                  </a:lnTo>
                  <a:lnTo>
                    <a:pt x="649" y="876"/>
                  </a:lnTo>
                </a:path>
              </a:pathLst>
            </a:custGeom>
            <a:noFill/>
            <a:ln w="0">
              <a:solidFill>
                <a:srgbClr val="000000"/>
              </a:solidFill>
              <a:round/>
              <a:headEnd/>
              <a:tailEnd/>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79" name="Freeform 81"/>
            <p:cNvSpPr>
              <a:spLocks/>
            </p:cNvSpPr>
            <p:nvPr/>
          </p:nvSpPr>
          <p:spPr bwMode="auto">
            <a:xfrm>
              <a:off x="3481964" y="2360588"/>
              <a:ext cx="144561" cy="193677"/>
            </a:xfrm>
            <a:custGeom>
              <a:avLst/>
              <a:gdLst>
                <a:gd name="T0" fmla="*/ 0 w 454"/>
                <a:gd name="T1" fmla="*/ 0 h 610"/>
                <a:gd name="T2" fmla="*/ 0 w 454"/>
                <a:gd name="T3" fmla="*/ 0 h 610"/>
                <a:gd name="T4" fmla="*/ 0 w 454"/>
                <a:gd name="T5" fmla="*/ 0 h 610"/>
                <a:gd name="T6" fmla="*/ 0 w 454"/>
                <a:gd name="T7" fmla="*/ 0 h 610"/>
                <a:gd name="T8" fmla="*/ 0 w 454"/>
                <a:gd name="T9" fmla="*/ 0 h 610"/>
                <a:gd name="T10" fmla="*/ 0 w 454"/>
                <a:gd name="T11" fmla="*/ 0 h 610"/>
                <a:gd name="T12" fmla="*/ 0 w 454"/>
                <a:gd name="T13" fmla="*/ 0 h 610"/>
                <a:gd name="T14" fmla="*/ 0 w 454"/>
                <a:gd name="T15" fmla="*/ 0 h 610"/>
                <a:gd name="T16" fmla="*/ 0 w 454"/>
                <a:gd name="T17" fmla="*/ 0 h 610"/>
                <a:gd name="T18" fmla="*/ 0 w 454"/>
                <a:gd name="T19" fmla="*/ 0 h 610"/>
                <a:gd name="T20" fmla="*/ 0 w 454"/>
                <a:gd name="T21" fmla="*/ 0 h 610"/>
                <a:gd name="T22" fmla="*/ 0 w 454"/>
                <a:gd name="T23" fmla="*/ 0 h 610"/>
                <a:gd name="T24" fmla="*/ 0 w 454"/>
                <a:gd name="T25" fmla="*/ 0 h 610"/>
                <a:gd name="T26" fmla="*/ 0 w 454"/>
                <a:gd name="T27" fmla="*/ 0 h 610"/>
                <a:gd name="T28" fmla="*/ 0 w 454"/>
                <a:gd name="T29" fmla="*/ 0 h 610"/>
                <a:gd name="T30" fmla="*/ 0 w 454"/>
                <a:gd name="T31" fmla="*/ 0 h 610"/>
                <a:gd name="T32" fmla="*/ 0 w 454"/>
                <a:gd name="T33" fmla="*/ 0 h 610"/>
                <a:gd name="T34" fmla="*/ 0 w 454"/>
                <a:gd name="T35" fmla="*/ 0 h 610"/>
                <a:gd name="T36" fmla="*/ 0 w 454"/>
                <a:gd name="T37" fmla="*/ 0 h 610"/>
                <a:gd name="T38" fmla="*/ 0 w 454"/>
                <a:gd name="T39" fmla="*/ 0 h 610"/>
                <a:gd name="T40" fmla="*/ 0 w 454"/>
                <a:gd name="T41" fmla="*/ 0 h 610"/>
                <a:gd name="T42" fmla="*/ 0 w 454"/>
                <a:gd name="T43" fmla="*/ 0 h 610"/>
                <a:gd name="T44" fmla="*/ 0 w 454"/>
                <a:gd name="T45" fmla="*/ 0 h 610"/>
                <a:gd name="T46" fmla="*/ 0 w 454"/>
                <a:gd name="T47" fmla="*/ 0 h 610"/>
                <a:gd name="T48" fmla="*/ 0 w 454"/>
                <a:gd name="T49" fmla="*/ 0 h 610"/>
                <a:gd name="T50" fmla="*/ 0 w 454"/>
                <a:gd name="T51" fmla="*/ 0 h 610"/>
                <a:gd name="T52" fmla="*/ 0 w 454"/>
                <a:gd name="T53" fmla="*/ 0 h 610"/>
                <a:gd name="T54" fmla="*/ 0 w 454"/>
                <a:gd name="T55" fmla="*/ 0 h 610"/>
                <a:gd name="T56" fmla="*/ 0 w 454"/>
                <a:gd name="T57" fmla="*/ 0 h 610"/>
                <a:gd name="T58" fmla="*/ 0 w 454"/>
                <a:gd name="T59" fmla="*/ 0 h 610"/>
                <a:gd name="T60" fmla="*/ 0 w 454"/>
                <a:gd name="T61" fmla="*/ 0 h 610"/>
                <a:gd name="T62" fmla="*/ 0 w 454"/>
                <a:gd name="T63" fmla="*/ 0 h 610"/>
                <a:gd name="T64" fmla="*/ 0 w 454"/>
                <a:gd name="T65" fmla="*/ 0 h 610"/>
                <a:gd name="T66" fmla="*/ 0 w 454"/>
                <a:gd name="T67" fmla="*/ 0 h 610"/>
                <a:gd name="T68" fmla="*/ 0 w 454"/>
                <a:gd name="T69" fmla="*/ 0 h 610"/>
                <a:gd name="T70" fmla="*/ 0 w 454"/>
                <a:gd name="T71" fmla="*/ 0 h 610"/>
                <a:gd name="T72" fmla="*/ 0 w 454"/>
                <a:gd name="T73" fmla="*/ 0 h 610"/>
                <a:gd name="T74" fmla="*/ 0 w 454"/>
                <a:gd name="T75" fmla="*/ 0 h 610"/>
                <a:gd name="T76" fmla="*/ 0 w 454"/>
                <a:gd name="T77" fmla="*/ 0 h 61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54"/>
                <a:gd name="T118" fmla="*/ 0 h 610"/>
                <a:gd name="T119" fmla="*/ 454 w 454"/>
                <a:gd name="T120" fmla="*/ 610 h 61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54" h="610">
                  <a:moveTo>
                    <a:pt x="0" y="610"/>
                  </a:moveTo>
                  <a:lnTo>
                    <a:pt x="10" y="606"/>
                  </a:lnTo>
                  <a:lnTo>
                    <a:pt x="22" y="600"/>
                  </a:lnTo>
                  <a:lnTo>
                    <a:pt x="45" y="588"/>
                  </a:lnTo>
                  <a:lnTo>
                    <a:pt x="55" y="569"/>
                  </a:lnTo>
                  <a:lnTo>
                    <a:pt x="63" y="551"/>
                  </a:lnTo>
                  <a:lnTo>
                    <a:pt x="71" y="531"/>
                  </a:lnTo>
                  <a:lnTo>
                    <a:pt x="79" y="512"/>
                  </a:lnTo>
                  <a:lnTo>
                    <a:pt x="88" y="415"/>
                  </a:lnTo>
                  <a:lnTo>
                    <a:pt x="77" y="293"/>
                  </a:lnTo>
                  <a:lnTo>
                    <a:pt x="57" y="146"/>
                  </a:lnTo>
                  <a:lnTo>
                    <a:pt x="57" y="29"/>
                  </a:lnTo>
                  <a:lnTo>
                    <a:pt x="62" y="22"/>
                  </a:lnTo>
                  <a:lnTo>
                    <a:pt x="66" y="15"/>
                  </a:lnTo>
                  <a:lnTo>
                    <a:pt x="77" y="0"/>
                  </a:lnTo>
                  <a:lnTo>
                    <a:pt x="81" y="2"/>
                  </a:lnTo>
                  <a:lnTo>
                    <a:pt x="86" y="6"/>
                  </a:lnTo>
                  <a:lnTo>
                    <a:pt x="97" y="12"/>
                  </a:lnTo>
                  <a:lnTo>
                    <a:pt x="106" y="18"/>
                  </a:lnTo>
                  <a:lnTo>
                    <a:pt x="110" y="20"/>
                  </a:lnTo>
                  <a:lnTo>
                    <a:pt x="115" y="22"/>
                  </a:lnTo>
                  <a:lnTo>
                    <a:pt x="161" y="106"/>
                  </a:lnTo>
                  <a:lnTo>
                    <a:pt x="208" y="217"/>
                  </a:lnTo>
                  <a:lnTo>
                    <a:pt x="249" y="305"/>
                  </a:lnTo>
                  <a:lnTo>
                    <a:pt x="258" y="325"/>
                  </a:lnTo>
                  <a:lnTo>
                    <a:pt x="267" y="342"/>
                  </a:lnTo>
                  <a:lnTo>
                    <a:pt x="280" y="378"/>
                  </a:lnTo>
                  <a:lnTo>
                    <a:pt x="304" y="408"/>
                  </a:lnTo>
                  <a:lnTo>
                    <a:pt x="314" y="423"/>
                  </a:lnTo>
                  <a:lnTo>
                    <a:pt x="319" y="430"/>
                  </a:lnTo>
                  <a:lnTo>
                    <a:pt x="325" y="438"/>
                  </a:lnTo>
                  <a:lnTo>
                    <a:pt x="338" y="447"/>
                  </a:lnTo>
                  <a:lnTo>
                    <a:pt x="350" y="456"/>
                  </a:lnTo>
                  <a:lnTo>
                    <a:pt x="363" y="466"/>
                  </a:lnTo>
                  <a:lnTo>
                    <a:pt x="377" y="476"/>
                  </a:lnTo>
                  <a:lnTo>
                    <a:pt x="414" y="482"/>
                  </a:lnTo>
                  <a:lnTo>
                    <a:pt x="434" y="486"/>
                  </a:lnTo>
                  <a:lnTo>
                    <a:pt x="454" y="490"/>
                  </a:lnTo>
                  <a:lnTo>
                    <a:pt x="0" y="610"/>
                  </a:lnTo>
                  <a:close/>
                </a:path>
              </a:pathLst>
            </a:custGeom>
            <a:solidFill>
              <a:srgbClr val="FF00FF"/>
            </a:solidFill>
            <a:ln>
              <a:noFill/>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80" name="Freeform 82"/>
            <p:cNvSpPr>
              <a:spLocks/>
            </p:cNvSpPr>
            <p:nvPr/>
          </p:nvSpPr>
          <p:spPr bwMode="auto">
            <a:xfrm>
              <a:off x="3481964" y="2360588"/>
              <a:ext cx="144561" cy="193677"/>
            </a:xfrm>
            <a:custGeom>
              <a:avLst/>
              <a:gdLst>
                <a:gd name="T0" fmla="*/ 0 w 454"/>
                <a:gd name="T1" fmla="*/ 0 h 610"/>
                <a:gd name="T2" fmla="*/ 0 w 454"/>
                <a:gd name="T3" fmla="*/ 0 h 610"/>
                <a:gd name="T4" fmla="*/ 0 w 454"/>
                <a:gd name="T5" fmla="*/ 0 h 610"/>
                <a:gd name="T6" fmla="*/ 0 w 454"/>
                <a:gd name="T7" fmla="*/ 0 h 610"/>
                <a:gd name="T8" fmla="*/ 0 w 454"/>
                <a:gd name="T9" fmla="*/ 0 h 610"/>
                <a:gd name="T10" fmla="*/ 0 w 454"/>
                <a:gd name="T11" fmla="*/ 0 h 610"/>
                <a:gd name="T12" fmla="*/ 0 w 454"/>
                <a:gd name="T13" fmla="*/ 0 h 610"/>
                <a:gd name="T14" fmla="*/ 0 w 454"/>
                <a:gd name="T15" fmla="*/ 0 h 610"/>
                <a:gd name="T16" fmla="*/ 0 w 454"/>
                <a:gd name="T17" fmla="*/ 0 h 610"/>
                <a:gd name="T18" fmla="*/ 0 w 454"/>
                <a:gd name="T19" fmla="*/ 0 h 610"/>
                <a:gd name="T20" fmla="*/ 0 w 454"/>
                <a:gd name="T21" fmla="*/ 0 h 610"/>
                <a:gd name="T22" fmla="*/ 0 w 454"/>
                <a:gd name="T23" fmla="*/ 0 h 610"/>
                <a:gd name="T24" fmla="*/ 0 w 454"/>
                <a:gd name="T25" fmla="*/ 0 h 610"/>
                <a:gd name="T26" fmla="*/ 0 w 454"/>
                <a:gd name="T27" fmla="*/ 0 h 610"/>
                <a:gd name="T28" fmla="*/ 0 w 454"/>
                <a:gd name="T29" fmla="*/ 0 h 610"/>
                <a:gd name="T30" fmla="*/ 0 w 454"/>
                <a:gd name="T31" fmla="*/ 0 h 610"/>
                <a:gd name="T32" fmla="*/ 0 w 454"/>
                <a:gd name="T33" fmla="*/ 0 h 610"/>
                <a:gd name="T34" fmla="*/ 0 w 454"/>
                <a:gd name="T35" fmla="*/ 0 h 610"/>
                <a:gd name="T36" fmla="*/ 0 w 454"/>
                <a:gd name="T37" fmla="*/ 0 h 610"/>
                <a:gd name="T38" fmla="*/ 0 w 454"/>
                <a:gd name="T39" fmla="*/ 0 h 610"/>
                <a:gd name="T40" fmla="*/ 0 w 454"/>
                <a:gd name="T41" fmla="*/ 0 h 610"/>
                <a:gd name="T42" fmla="*/ 0 w 454"/>
                <a:gd name="T43" fmla="*/ 0 h 610"/>
                <a:gd name="T44" fmla="*/ 0 w 454"/>
                <a:gd name="T45" fmla="*/ 0 h 610"/>
                <a:gd name="T46" fmla="*/ 0 w 454"/>
                <a:gd name="T47" fmla="*/ 0 h 610"/>
                <a:gd name="T48" fmla="*/ 0 w 454"/>
                <a:gd name="T49" fmla="*/ 0 h 610"/>
                <a:gd name="T50" fmla="*/ 0 w 454"/>
                <a:gd name="T51" fmla="*/ 0 h 610"/>
                <a:gd name="T52" fmla="*/ 0 w 454"/>
                <a:gd name="T53" fmla="*/ 0 h 610"/>
                <a:gd name="T54" fmla="*/ 0 w 454"/>
                <a:gd name="T55" fmla="*/ 0 h 610"/>
                <a:gd name="T56" fmla="*/ 0 w 454"/>
                <a:gd name="T57" fmla="*/ 0 h 610"/>
                <a:gd name="T58" fmla="*/ 0 w 454"/>
                <a:gd name="T59" fmla="*/ 0 h 610"/>
                <a:gd name="T60" fmla="*/ 0 w 454"/>
                <a:gd name="T61" fmla="*/ 0 h 610"/>
                <a:gd name="T62" fmla="*/ 0 w 454"/>
                <a:gd name="T63" fmla="*/ 0 h 610"/>
                <a:gd name="T64" fmla="*/ 0 w 454"/>
                <a:gd name="T65" fmla="*/ 0 h 610"/>
                <a:gd name="T66" fmla="*/ 0 w 454"/>
                <a:gd name="T67" fmla="*/ 0 h 610"/>
                <a:gd name="T68" fmla="*/ 0 w 454"/>
                <a:gd name="T69" fmla="*/ 0 h 610"/>
                <a:gd name="T70" fmla="*/ 0 w 454"/>
                <a:gd name="T71" fmla="*/ 0 h 610"/>
                <a:gd name="T72" fmla="*/ 0 w 454"/>
                <a:gd name="T73" fmla="*/ 0 h 610"/>
                <a:gd name="T74" fmla="*/ 0 w 454"/>
                <a:gd name="T75" fmla="*/ 0 h 610"/>
                <a:gd name="T76" fmla="*/ 0 w 454"/>
                <a:gd name="T77" fmla="*/ 0 h 61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54"/>
                <a:gd name="T118" fmla="*/ 0 h 610"/>
                <a:gd name="T119" fmla="*/ 454 w 454"/>
                <a:gd name="T120" fmla="*/ 610 h 61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54" h="610">
                  <a:moveTo>
                    <a:pt x="0" y="610"/>
                  </a:moveTo>
                  <a:lnTo>
                    <a:pt x="10" y="606"/>
                  </a:lnTo>
                  <a:lnTo>
                    <a:pt x="22" y="600"/>
                  </a:lnTo>
                  <a:lnTo>
                    <a:pt x="45" y="588"/>
                  </a:lnTo>
                  <a:lnTo>
                    <a:pt x="55" y="569"/>
                  </a:lnTo>
                  <a:lnTo>
                    <a:pt x="63" y="551"/>
                  </a:lnTo>
                  <a:lnTo>
                    <a:pt x="71" y="531"/>
                  </a:lnTo>
                  <a:lnTo>
                    <a:pt x="79" y="512"/>
                  </a:lnTo>
                  <a:lnTo>
                    <a:pt x="88" y="415"/>
                  </a:lnTo>
                  <a:lnTo>
                    <a:pt x="77" y="293"/>
                  </a:lnTo>
                  <a:lnTo>
                    <a:pt x="57" y="146"/>
                  </a:lnTo>
                  <a:lnTo>
                    <a:pt x="57" y="29"/>
                  </a:lnTo>
                  <a:lnTo>
                    <a:pt x="62" y="22"/>
                  </a:lnTo>
                  <a:lnTo>
                    <a:pt x="66" y="15"/>
                  </a:lnTo>
                  <a:lnTo>
                    <a:pt x="77" y="0"/>
                  </a:lnTo>
                  <a:lnTo>
                    <a:pt x="81" y="2"/>
                  </a:lnTo>
                  <a:lnTo>
                    <a:pt x="86" y="6"/>
                  </a:lnTo>
                  <a:lnTo>
                    <a:pt x="97" y="12"/>
                  </a:lnTo>
                  <a:lnTo>
                    <a:pt x="106" y="18"/>
                  </a:lnTo>
                  <a:lnTo>
                    <a:pt x="110" y="20"/>
                  </a:lnTo>
                  <a:lnTo>
                    <a:pt x="115" y="22"/>
                  </a:lnTo>
                  <a:lnTo>
                    <a:pt x="161" y="106"/>
                  </a:lnTo>
                  <a:lnTo>
                    <a:pt x="208" y="217"/>
                  </a:lnTo>
                  <a:lnTo>
                    <a:pt x="249" y="305"/>
                  </a:lnTo>
                  <a:lnTo>
                    <a:pt x="258" y="325"/>
                  </a:lnTo>
                  <a:lnTo>
                    <a:pt x="267" y="342"/>
                  </a:lnTo>
                  <a:lnTo>
                    <a:pt x="280" y="378"/>
                  </a:lnTo>
                  <a:lnTo>
                    <a:pt x="304" y="408"/>
                  </a:lnTo>
                  <a:lnTo>
                    <a:pt x="314" y="423"/>
                  </a:lnTo>
                  <a:lnTo>
                    <a:pt x="319" y="430"/>
                  </a:lnTo>
                  <a:lnTo>
                    <a:pt x="325" y="438"/>
                  </a:lnTo>
                  <a:lnTo>
                    <a:pt x="338" y="447"/>
                  </a:lnTo>
                  <a:lnTo>
                    <a:pt x="350" y="456"/>
                  </a:lnTo>
                  <a:lnTo>
                    <a:pt x="363" y="466"/>
                  </a:lnTo>
                  <a:lnTo>
                    <a:pt x="377" y="476"/>
                  </a:lnTo>
                  <a:lnTo>
                    <a:pt x="414" y="482"/>
                  </a:lnTo>
                  <a:lnTo>
                    <a:pt x="434" y="486"/>
                  </a:lnTo>
                  <a:lnTo>
                    <a:pt x="454" y="490"/>
                  </a:lnTo>
                  <a:lnTo>
                    <a:pt x="0" y="610"/>
                  </a:lnTo>
                </a:path>
              </a:pathLst>
            </a:custGeom>
            <a:noFill/>
            <a:ln w="0">
              <a:solidFill>
                <a:srgbClr val="000000"/>
              </a:solidFill>
              <a:round/>
              <a:headEnd/>
              <a:tailEnd/>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81" name="Freeform 83"/>
            <p:cNvSpPr>
              <a:spLocks/>
            </p:cNvSpPr>
            <p:nvPr/>
          </p:nvSpPr>
          <p:spPr bwMode="auto">
            <a:xfrm>
              <a:off x="4666132" y="2025623"/>
              <a:ext cx="144561" cy="195264"/>
            </a:xfrm>
            <a:custGeom>
              <a:avLst/>
              <a:gdLst>
                <a:gd name="T0" fmla="*/ 0 w 454"/>
                <a:gd name="T1" fmla="*/ 0 h 612"/>
                <a:gd name="T2" fmla="*/ 0 w 454"/>
                <a:gd name="T3" fmla="*/ 0 h 612"/>
                <a:gd name="T4" fmla="*/ 0 w 454"/>
                <a:gd name="T5" fmla="*/ 0 h 612"/>
                <a:gd name="T6" fmla="*/ 0 w 454"/>
                <a:gd name="T7" fmla="*/ 0 h 612"/>
                <a:gd name="T8" fmla="*/ 0 w 454"/>
                <a:gd name="T9" fmla="*/ 0 h 612"/>
                <a:gd name="T10" fmla="*/ 0 w 454"/>
                <a:gd name="T11" fmla="*/ 0 h 612"/>
                <a:gd name="T12" fmla="*/ 0 w 454"/>
                <a:gd name="T13" fmla="*/ 0 h 612"/>
                <a:gd name="T14" fmla="*/ 0 w 454"/>
                <a:gd name="T15" fmla="*/ 0 h 612"/>
                <a:gd name="T16" fmla="*/ 0 w 454"/>
                <a:gd name="T17" fmla="*/ 0 h 612"/>
                <a:gd name="T18" fmla="*/ 0 w 454"/>
                <a:gd name="T19" fmla="*/ 0 h 612"/>
                <a:gd name="T20" fmla="*/ 0 w 454"/>
                <a:gd name="T21" fmla="*/ 0 h 612"/>
                <a:gd name="T22" fmla="*/ 0 w 454"/>
                <a:gd name="T23" fmla="*/ 0 h 612"/>
                <a:gd name="T24" fmla="*/ 0 w 454"/>
                <a:gd name="T25" fmla="*/ 0 h 612"/>
                <a:gd name="T26" fmla="*/ 0 w 454"/>
                <a:gd name="T27" fmla="*/ 0 h 612"/>
                <a:gd name="T28" fmla="*/ 0 w 454"/>
                <a:gd name="T29" fmla="*/ 0 h 612"/>
                <a:gd name="T30" fmla="*/ 0 w 454"/>
                <a:gd name="T31" fmla="*/ 0 h 612"/>
                <a:gd name="T32" fmla="*/ 0 w 454"/>
                <a:gd name="T33" fmla="*/ 0 h 612"/>
                <a:gd name="T34" fmla="*/ 0 w 454"/>
                <a:gd name="T35" fmla="*/ 0 h 612"/>
                <a:gd name="T36" fmla="*/ 0 w 454"/>
                <a:gd name="T37" fmla="*/ 0 h 612"/>
                <a:gd name="T38" fmla="*/ 0 w 454"/>
                <a:gd name="T39" fmla="*/ 0 h 612"/>
                <a:gd name="T40" fmla="*/ 0 w 454"/>
                <a:gd name="T41" fmla="*/ 0 h 612"/>
                <a:gd name="T42" fmla="*/ 0 w 454"/>
                <a:gd name="T43" fmla="*/ 0 h 612"/>
                <a:gd name="T44" fmla="*/ 0 w 454"/>
                <a:gd name="T45" fmla="*/ 0 h 612"/>
                <a:gd name="T46" fmla="*/ 0 w 454"/>
                <a:gd name="T47" fmla="*/ 0 h 612"/>
                <a:gd name="T48" fmla="*/ 0 w 454"/>
                <a:gd name="T49" fmla="*/ 0 h 612"/>
                <a:gd name="T50" fmla="*/ 0 w 454"/>
                <a:gd name="T51" fmla="*/ 0 h 612"/>
                <a:gd name="T52" fmla="*/ 0 w 454"/>
                <a:gd name="T53" fmla="*/ 0 h 612"/>
                <a:gd name="T54" fmla="*/ 0 w 454"/>
                <a:gd name="T55" fmla="*/ 0 h 612"/>
                <a:gd name="T56" fmla="*/ 0 w 454"/>
                <a:gd name="T57" fmla="*/ 0 h 612"/>
                <a:gd name="T58" fmla="*/ 0 w 454"/>
                <a:gd name="T59" fmla="*/ 0 h 612"/>
                <a:gd name="T60" fmla="*/ 0 w 454"/>
                <a:gd name="T61" fmla="*/ 0 h 612"/>
                <a:gd name="T62" fmla="*/ 0 w 454"/>
                <a:gd name="T63" fmla="*/ 0 h 612"/>
                <a:gd name="T64" fmla="*/ 0 w 454"/>
                <a:gd name="T65" fmla="*/ 0 h 612"/>
                <a:gd name="T66" fmla="*/ 0 w 454"/>
                <a:gd name="T67" fmla="*/ 0 h 612"/>
                <a:gd name="T68" fmla="*/ 0 w 454"/>
                <a:gd name="T69" fmla="*/ 0 h 612"/>
                <a:gd name="T70" fmla="*/ 0 w 454"/>
                <a:gd name="T71" fmla="*/ 0 h 612"/>
                <a:gd name="T72" fmla="*/ 0 w 454"/>
                <a:gd name="T73" fmla="*/ 0 h 612"/>
                <a:gd name="T74" fmla="*/ 0 w 454"/>
                <a:gd name="T75" fmla="*/ 0 h 612"/>
                <a:gd name="T76" fmla="*/ 0 w 454"/>
                <a:gd name="T77" fmla="*/ 0 h 612"/>
                <a:gd name="T78" fmla="*/ 0 w 454"/>
                <a:gd name="T79" fmla="*/ 0 h 612"/>
                <a:gd name="T80" fmla="*/ 0 w 454"/>
                <a:gd name="T81" fmla="*/ 0 h 612"/>
                <a:gd name="T82" fmla="*/ 0 w 454"/>
                <a:gd name="T83" fmla="*/ 0 h 612"/>
                <a:gd name="T84" fmla="*/ 0 w 454"/>
                <a:gd name="T85" fmla="*/ 0 h 612"/>
                <a:gd name="T86" fmla="*/ 0 w 454"/>
                <a:gd name="T87" fmla="*/ 0 h 612"/>
                <a:gd name="T88" fmla="*/ 0 w 454"/>
                <a:gd name="T89" fmla="*/ 0 h 612"/>
                <a:gd name="T90" fmla="*/ 0 w 454"/>
                <a:gd name="T91" fmla="*/ 0 h 612"/>
                <a:gd name="T92" fmla="*/ 0 w 454"/>
                <a:gd name="T93" fmla="*/ 0 h 612"/>
                <a:gd name="T94" fmla="*/ 0 w 454"/>
                <a:gd name="T95" fmla="*/ 0 h 612"/>
                <a:gd name="T96" fmla="*/ 0 w 454"/>
                <a:gd name="T97" fmla="*/ 0 h 612"/>
                <a:gd name="T98" fmla="*/ 0 w 454"/>
                <a:gd name="T99" fmla="*/ 0 h 612"/>
                <a:gd name="T100" fmla="*/ 0 w 454"/>
                <a:gd name="T101" fmla="*/ 0 h 612"/>
                <a:gd name="T102" fmla="*/ 0 w 454"/>
                <a:gd name="T103" fmla="*/ 0 h 612"/>
                <a:gd name="T104" fmla="*/ 0 w 454"/>
                <a:gd name="T105" fmla="*/ 0 h 612"/>
                <a:gd name="T106" fmla="*/ 0 w 454"/>
                <a:gd name="T107" fmla="*/ 0 h 612"/>
                <a:gd name="T108" fmla="*/ 0 w 454"/>
                <a:gd name="T109" fmla="*/ 0 h 612"/>
                <a:gd name="T110" fmla="*/ 0 w 454"/>
                <a:gd name="T111" fmla="*/ 0 h 612"/>
                <a:gd name="T112" fmla="*/ 0 w 454"/>
                <a:gd name="T113" fmla="*/ 0 h 61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54"/>
                <a:gd name="T172" fmla="*/ 0 h 612"/>
                <a:gd name="T173" fmla="*/ 454 w 454"/>
                <a:gd name="T174" fmla="*/ 612 h 61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54" h="612">
                  <a:moveTo>
                    <a:pt x="0" y="612"/>
                  </a:moveTo>
                  <a:lnTo>
                    <a:pt x="5" y="609"/>
                  </a:lnTo>
                  <a:lnTo>
                    <a:pt x="10" y="607"/>
                  </a:lnTo>
                  <a:lnTo>
                    <a:pt x="22" y="600"/>
                  </a:lnTo>
                  <a:lnTo>
                    <a:pt x="33" y="594"/>
                  </a:lnTo>
                  <a:lnTo>
                    <a:pt x="39" y="592"/>
                  </a:lnTo>
                  <a:lnTo>
                    <a:pt x="45" y="588"/>
                  </a:lnTo>
                  <a:lnTo>
                    <a:pt x="54" y="571"/>
                  </a:lnTo>
                  <a:lnTo>
                    <a:pt x="64" y="552"/>
                  </a:lnTo>
                  <a:lnTo>
                    <a:pt x="72" y="532"/>
                  </a:lnTo>
                  <a:lnTo>
                    <a:pt x="79" y="514"/>
                  </a:lnTo>
                  <a:lnTo>
                    <a:pt x="81" y="488"/>
                  </a:lnTo>
                  <a:lnTo>
                    <a:pt x="83" y="464"/>
                  </a:lnTo>
                  <a:lnTo>
                    <a:pt x="87" y="439"/>
                  </a:lnTo>
                  <a:lnTo>
                    <a:pt x="89" y="416"/>
                  </a:lnTo>
                  <a:lnTo>
                    <a:pt x="82" y="354"/>
                  </a:lnTo>
                  <a:lnTo>
                    <a:pt x="79" y="324"/>
                  </a:lnTo>
                  <a:lnTo>
                    <a:pt x="78" y="295"/>
                  </a:lnTo>
                  <a:lnTo>
                    <a:pt x="72" y="258"/>
                  </a:lnTo>
                  <a:lnTo>
                    <a:pt x="66" y="220"/>
                  </a:lnTo>
                  <a:lnTo>
                    <a:pt x="57" y="147"/>
                  </a:lnTo>
                  <a:lnTo>
                    <a:pt x="57" y="89"/>
                  </a:lnTo>
                  <a:lnTo>
                    <a:pt x="57" y="60"/>
                  </a:lnTo>
                  <a:lnTo>
                    <a:pt x="56" y="32"/>
                  </a:lnTo>
                  <a:lnTo>
                    <a:pt x="61" y="25"/>
                  </a:lnTo>
                  <a:lnTo>
                    <a:pt x="66" y="17"/>
                  </a:lnTo>
                  <a:lnTo>
                    <a:pt x="71" y="10"/>
                  </a:lnTo>
                  <a:lnTo>
                    <a:pt x="75" y="0"/>
                  </a:lnTo>
                  <a:lnTo>
                    <a:pt x="86" y="6"/>
                  </a:lnTo>
                  <a:lnTo>
                    <a:pt x="96" y="13"/>
                  </a:lnTo>
                  <a:lnTo>
                    <a:pt x="106" y="19"/>
                  </a:lnTo>
                  <a:lnTo>
                    <a:pt x="110" y="21"/>
                  </a:lnTo>
                  <a:lnTo>
                    <a:pt x="116" y="24"/>
                  </a:lnTo>
                  <a:lnTo>
                    <a:pt x="128" y="46"/>
                  </a:lnTo>
                  <a:lnTo>
                    <a:pt x="139" y="67"/>
                  </a:lnTo>
                  <a:lnTo>
                    <a:pt x="151" y="86"/>
                  </a:lnTo>
                  <a:lnTo>
                    <a:pt x="156" y="97"/>
                  </a:lnTo>
                  <a:lnTo>
                    <a:pt x="160" y="107"/>
                  </a:lnTo>
                  <a:lnTo>
                    <a:pt x="185" y="163"/>
                  </a:lnTo>
                  <a:lnTo>
                    <a:pt x="196" y="191"/>
                  </a:lnTo>
                  <a:lnTo>
                    <a:pt x="207" y="219"/>
                  </a:lnTo>
                  <a:lnTo>
                    <a:pt x="219" y="241"/>
                  </a:lnTo>
                  <a:lnTo>
                    <a:pt x="229" y="262"/>
                  </a:lnTo>
                  <a:lnTo>
                    <a:pt x="249" y="307"/>
                  </a:lnTo>
                  <a:lnTo>
                    <a:pt x="258" y="324"/>
                  </a:lnTo>
                  <a:lnTo>
                    <a:pt x="265" y="343"/>
                  </a:lnTo>
                  <a:lnTo>
                    <a:pt x="280" y="380"/>
                  </a:lnTo>
                  <a:lnTo>
                    <a:pt x="303" y="409"/>
                  </a:lnTo>
                  <a:lnTo>
                    <a:pt x="315" y="423"/>
                  </a:lnTo>
                  <a:lnTo>
                    <a:pt x="326" y="439"/>
                  </a:lnTo>
                  <a:lnTo>
                    <a:pt x="331" y="443"/>
                  </a:lnTo>
                  <a:lnTo>
                    <a:pt x="338" y="447"/>
                  </a:lnTo>
                  <a:lnTo>
                    <a:pt x="351" y="458"/>
                  </a:lnTo>
                  <a:lnTo>
                    <a:pt x="364" y="467"/>
                  </a:lnTo>
                  <a:lnTo>
                    <a:pt x="377" y="477"/>
                  </a:lnTo>
                  <a:lnTo>
                    <a:pt x="454" y="491"/>
                  </a:lnTo>
                  <a:lnTo>
                    <a:pt x="0" y="612"/>
                  </a:lnTo>
                  <a:close/>
                </a:path>
              </a:pathLst>
            </a:custGeom>
            <a:solidFill>
              <a:srgbClr val="FF00FF"/>
            </a:solidFill>
            <a:ln>
              <a:noFill/>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82" name="Freeform 84"/>
            <p:cNvSpPr>
              <a:spLocks/>
            </p:cNvSpPr>
            <p:nvPr/>
          </p:nvSpPr>
          <p:spPr bwMode="auto">
            <a:xfrm>
              <a:off x="4666132" y="2025623"/>
              <a:ext cx="144561" cy="195264"/>
            </a:xfrm>
            <a:custGeom>
              <a:avLst/>
              <a:gdLst>
                <a:gd name="T0" fmla="*/ 0 w 454"/>
                <a:gd name="T1" fmla="*/ 0 h 612"/>
                <a:gd name="T2" fmla="*/ 0 w 454"/>
                <a:gd name="T3" fmla="*/ 0 h 612"/>
                <a:gd name="T4" fmla="*/ 0 w 454"/>
                <a:gd name="T5" fmla="*/ 0 h 612"/>
                <a:gd name="T6" fmla="*/ 0 w 454"/>
                <a:gd name="T7" fmla="*/ 0 h 612"/>
                <a:gd name="T8" fmla="*/ 0 w 454"/>
                <a:gd name="T9" fmla="*/ 0 h 612"/>
                <a:gd name="T10" fmla="*/ 0 w 454"/>
                <a:gd name="T11" fmla="*/ 0 h 612"/>
                <a:gd name="T12" fmla="*/ 0 w 454"/>
                <a:gd name="T13" fmla="*/ 0 h 612"/>
                <a:gd name="T14" fmla="*/ 0 w 454"/>
                <a:gd name="T15" fmla="*/ 0 h 612"/>
                <a:gd name="T16" fmla="*/ 0 w 454"/>
                <a:gd name="T17" fmla="*/ 0 h 612"/>
                <a:gd name="T18" fmla="*/ 0 w 454"/>
                <a:gd name="T19" fmla="*/ 0 h 612"/>
                <a:gd name="T20" fmla="*/ 0 w 454"/>
                <a:gd name="T21" fmla="*/ 0 h 612"/>
                <a:gd name="T22" fmla="*/ 0 w 454"/>
                <a:gd name="T23" fmla="*/ 0 h 612"/>
                <a:gd name="T24" fmla="*/ 0 w 454"/>
                <a:gd name="T25" fmla="*/ 0 h 612"/>
                <a:gd name="T26" fmla="*/ 0 w 454"/>
                <a:gd name="T27" fmla="*/ 0 h 612"/>
                <a:gd name="T28" fmla="*/ 0 w 454"/>
                <a:gd name="T29" fmla="*/ 0 h 612"/>
                <a:gd name="T30" fmla="*/ 0 w 454"/>
                <a:gd name="T31" fmla="*/ 0 h 612"/>
                <a:gd name="T32" fmla="*/ 0 w 454"/>
                <a:gd name="T33" fmla="*/ 0 h 612"/>
                <a:gd name="T34" fmla="*/ 0 w 454"/>
                <a:gd name="T35" fmla="*/ 0 h 612"/>
                <a:gd name="T36" fmla="*/ 0 w 454"/>
                <a:gd name="T37" fmla="*/ 0 h 612"/>
                <a:gd name="T38" fmla="*/ 0 w 454"/>
                <a:gd name="T39" fmla="*/ 0 h 612"/>
                <a:gd name="T40" fmla="*/ 0 w 454"/>
                <a:gd name="T41" fmla="*/ 0 h 612"/>
                <a:gd name="T42" fmla="*/ 0 w 454"/>
                <a:gd name="T43" fmla="*/ 0 h 612"/>
                <a:gd name="T44" fmla="*/ 0 w 454"/>
                <a:gd name="T45" fmla="*/ 0 h 612"/>
                <a:gd name="T46" fmla="*/ 0 w 454"/>
                <a:gd name="T47" fmla="*/ 0 h 612"/>
                <a:gd name="T48" fmla="*/ 0 w 454"/>
                <a:gd name="T49" fmla="*/ 0 h 612"/>
                <a:gd name="T50" fmla="*/ 0 w 454"/>
                <a:gd name="T51" fmla="*/ 0 h 612"/>
                <a:gd name="T52" fmla="*/ 0 w 454"/>
                <a:gd name="T53" fmla="*/ 0 h 612"/>
                <a:gd name="T54" fmla="*/ 0 w 454"/>
                <a:gd name="T55" fmla="*/ 0 h 612"/>
                <a:gd name="T56" fmla="*/ 0 w 454"/>
                <a:gd name="T57" fmla="*/ 0 h 612"/>
                <a:gd name="T58" fmla="*/ 0 w 454"/>
                <a:gd name="T59" fmla="*/ 0 h 612"/>
                <a:gd name="T60" fmla="*/ 0 w 454"/>
                <a:gd name="T61" fmla="*/ 0 h 612"/>
                <a:gd name="T62" fmla="*/ 0 w 454"/>
                <a:gd name="T63" fmla="*/ 0 h 612"/>
                <a:gd name="T64" fmla="*/ 0 w 454"/>
                <a:gd name="T65" fmla="*/ 0 h 612"/>
                <a:gd name="T66" fmla="*/ 0 w 454"/>
                <a:gd name="T67" fmla="*/ 0 h 612"/>
                <a:gd name="T68" fmla="*/ 0 w 454"/>
                <a:gd name="T69" fmla="*/ 0 h 612"/>
                <a:gd name="T70" fmla="*/ 0 w 454"/>
                <a:gd name="T71" fmla="*/ 0 h 612"/>
                <a:gd name="T72" fmla="*/ 0 w 454"/>
                <a:gd name="T73" fmla="*/ 0 h 612"/>
                <a:gd name="T74" fmla="*/ 0 w 454"/>
                <a:gd name="T75" fmla="*/ 0 h 612"/>
                <a:gd name="T76" fmla="*/ 0 w 454"/>
                <a:gd name="T77" fmla="*/ 0 h 612"/>
                <a:gd name="T78" fmla="*/ 0 w 454"/>
                <a:gd name="T79" fmla="*/ 0 h 612"/>
                <a:gd name="T80" fmla="*/ 0 w 454"/>
                <a:gd name="T81" fmla="*/ 0 h 612"/>
                <a:gd name="T82" fmla="*/ 0 w 454"/>
                <a:gd name="T83" fmla="*/ 0 h 612"/>
                <a:gd name="T84" fmla="*/ 0 w 454"/>
                <a:gd name="T85" fmla="*/ 0 h 612"/>
                <a:gd name="T86" fmla="*/ 0 w 454"/>
                <a:gd name="T87" fmla="*/ 0 h 612"/>
                <a:gd name="T88" fmla="*/ 0 w 454"/>
                <a:gd name="T89" fmla="*/ 0 h 612"/>
                <a:gd name="T90" fmla="*/ 0 w 454"/>
                <a:gd name="T91" fmla="*/ 0 h 612"/>
                <a:gd name="T92" fmla="*/ 0 w 454"/>
                <a:gd name="T93" fmla="*/ 0 h 612"/>
                <a:gd name="T94" fmla="*/ 0 w 454"/>
                <a:gd name="T95" fmla="*/ 0 h 612"/>
                <a:gd name="T96" fmla="*/ 0 w 454"/>
                <a:gd name="T97" fmla="*/ 0 h 612"/>
                <a:gd name="T98" fmla="*/ 0 w 454"/>
                <a:gd name="T99" fmla="*/ 0 h 612"/>
                <a:gd name="T100" fmla="*/ 0 w 454"/>
                <a:gd name="T101" fmla="*/ 0 h 612"/>
                <a:gd name="T102" fmla="*/ 0 w 454"/>
                <a:gd name="T103" fmla="*/ 0 h 612"/>
                <a:gd name="T104" fmla="*/ 0 w 454"/>
                <a:gd name="T105" fmla="*/ 0 h 612"/>
                <a:gd name="T106" fmla="*/ 0 w 454"/>
                <a:gd name="T107" fmla="*/ 0 h 612"/>
                <a:gd name="T108" fmla="*/ 0 w 454"/>
                <a:gd name="T109" fmla="*/ 0 h 612"/>
                <a:gd name="T110" fmla="*/ 0 w 454"/>
                <a:gd name="T111" fmla="*/ 0 h 612"/>
                <a:gd name="T112" fmla="*/ 0 w 454"/>
                <a:gd name="T113" fmla="*/ 0 h 61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54"/>
                <a:gd name="T172" fmla="*/ 0 h 612"/>
                <a:gd name="T173" fmla="*/ 454 w 454"/>
                <a:gd name="T174" fmla="*/ 612 h 61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54" h="612">
                  <a:moveTo>
                    <a:pt x="0" y="612"/>
                  </a:moveTo>
                  <a:lnTo>
                    <a:pt x="5" y="609"/>
                  </a:lnTo>
                  <a:lnTo>
                    <a:pt x="10" y="607"/>
                  </a:lnTo>
                  <a:lnTo>
                    <a:pt x="22" y="600"/>
                  </a:lnTo>
                  <a:lnTo>
                    <a:pt x="33" y="594"/>
                  </a:lnTo>
                  <a:lnTo>
                    <a:pt x="39" y="592"/>
                  </a:lnTo>
                  <a:lnTo>
                    <a:pt x="45" y="588"/>
                  </a:lnTo>
                  <a:lnTo>
                    <a:pt x="54" y="571"/>
                  </a:lnTo>
                  <a:lnTo>
                    <a:pt x="64" y="552"/>
                  </a:lnTo>
                  <a:lnTo>
                    <a:pt x="72" y="532"/>
                  </a:lnTo>
                  <a:lnTo>
                    <a:pt x="79" y="514"/>
                  </a:lnTo>
                  <a:lnTo>
                    <a:pt x="81" y="488"/>
                  </a:lnTo>
                  <a:lnTo>
                    <a:pt x="83" y="464"/>
                  </a:lnTo>
                  <a:lnTo>
                    <a:pt x="87" y="439"/>
                  </a:lnTo>
                  <a:lnTo>
                    <a:pt x="89" y="416"/>
                  </a:lnTo>
                  <a:lnTo>
                    <a:pt x="82" y="354"/>
                  </a:lnTo>
                  <a:lnTo>
                    <a:pt x="79" y="324"/>
                  </a:lnTo>
                  <a:lnTo>
                    <a:pt x="78" y="295"/>
                  </a:lnTo>
                  <a:lnTo>
                    <a:pt x="72" y="258"/>
                  </a:lnTo>
                  <a:lnTo>
                    <a:pt x="66" y="220"/>
                  </a:lnTo>
                  <a:lnTo>
                    <a:pt x="57" y="147"/>
                  </a:lnTo>
                  <a:lnTo>
                    <a:pt x="57" y="89"/>
                  </a:lnTo>
                  <a:lnTo>
                    <a:pt x="57" y="60"/>
                  </a:lnTo>
                  <a:lnTo>
                    <a:pt x="56" y="32"/>
                  </a:lnTo>
                  <a:lnTo>
                    <a:pt x="61" y="25"/>
                  </a:lnTo>
                  <a:lnTo>
                    <a:pt x="66" y="17"/>
                  </a:lnTo>
                  <a:lnTo>
                    <a:pt x="71" y="10"/>
                  </a:lnTo>
                  <a:lnTo>
                    <a:pt x="75" y="0"/>
                  </a:lnTo>
                  <a:lnTo>
                    <a:pt x="86" y="6"/>
                  </a:lnTo>
                  <a:lnTo>
                    <a:pt x="96" y="13"/>
                  </a:lnTo>
                  <a:lnTo>
                    <a:pt x="106" y="19"/>
                  </a:lnTo>
                  <a:lnTo>
                    <a:pt x="110" y="21"/>
                  </a:lnTo>
                  <a:lnTo>
                    <a:pt x="116" y="24"/>
                  </a:lnTo>
                  <a:lnTo>
                    <a:pt x="128" y="46"/>
                  </a:lnTo>
                  <a:lnTo>
                    <a:pt x="139" y="67"/>
                  </a:lnTo>
                  <a:lnTo>
                    <a:pt x="151" y="86"/>
                  </a:lnTo>
                  <a:lnTo>
                    <a:pt x="156" y="97"/>
                  </a:lnTo>
                  <a:lnTo>
                    <a:pt x="160" y="107"/>
                  </a:lnTo>
                  <a:lnTo>
                    <a:pt x="185" y="163"/>
                  </a:lnTo>
                  <a:lnTo>
                    <a:pt x="196" y="191"/>
                  </a:lnTo>
                  <a:lnTo>
                    <a:pt x="207" y="219"/>
                  </a:lnTo>
                  <a:lnTo>
                    <a:pt x="219" y="241"/>
                  </a:lnTo>
                  <a:lnTo>
                    <a:pt x="229" y="262"/>
                  </a:lnTo>
                  <a:lnTo>
                    <a:pt x="249" y="307"/>
                  </a:lnTo>
                  <a:lnTo>
                    <a:pt x="258" y="324"/>
                  </a:lnTo>
                  <a:lnTo>
                    <a:pt x="265" y="343"/>
                  </a:lnTo>
                  <a:lnTo>
                    <a:pt x="280" y="380"/>
                  </a:lnTo>
                  <a:lnTo>
                    <a:pt x="303" y="409"/>
                  </a:lnTo>
                  <a:lnTo>
                    <a:pt x="315" y="423"/>
                  </a:lnTo>
                  <a:lnTo>
                    <a:pt x="326" y="439"/>
                  </a:lnTo>
                  <a:lnTo>
                    <a:pt x="331" y="443"/>
                  </a:lnTo>
                  <a:lnTo>
                    <a:pt x="338" y="447"/>
                  </a:lnTo>
                  <a:lnTo>
                    <a:pt x="351" y="458"/>
                  </a:lnTo>
                  <a:lnTo>
                    <a:pt x="364" y="467"/>
                  </a:lnTo>
                  <a:lnTo>
                    <a:pt x="377" y="477"/>
                  </a:lnTo>
                  <a:lnTo>
                    <a:pt x="454" y="491"/>
                  </a:lnTo>
                  <a:lnTo>
                    <a:pt x="0" y="612"/>
                  </a:lnTo>
                </a:path>
              </a:pathLst>
            </a:custGeom>
            <a:noFill/>
            <a:ln w="0">
              <a:solidFill>
                <a:srgbClr val="000000"/>
              </a:solidFill>
              <a:round/>
              <a:headEnd/>
              <a:tailEnd/>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83" name="Rectangle 85"/>
            <p:cNvSpPr>
              <a:spLocks noChangeArrowheads="1"/>
            </p:cNvSpPr>
            <p:nvPr/>
          </p:nvSpPr>
          <p:spPr bwMode="auto">
            <a:xfrm>
              <a:off x="3449669" y="2592366"/>
              <a:ext cx="685895" cy="307978"/>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kumimoji="0" lang="en-US" altLang="ja-JP" sz="2000" b="1" kern="0" dirty="0">
                  <a:solidFill>
                    <a:srgbClr val="000000"/>
                  </a:solidFill>
                  <a:latin typeface="Tahoma"/>
                  <a:ea typeface="ＭＳ Ｐゴシック" charset="-128"/>
                </a:rPr>
                <a:t>Laser </a:t>
              </a:r>
              <a:endParaRPr kumimoji="0" lang="ja-JP" altLang="en-US" sz="2000" b="1" kern="0" dirty="0">
                <a:solidFill>
                  <a:sysClr val="windowText" lastClr="000000"/>
                </a:solidFill>
                <a:latin typeface="Tahoma"/>
                <a:ea typeface="ＭＳ Ｐゴシック" charset="-128"/>
              </a:endParaRPr>
            </a:p>
          </p:txBody>
        </p:sp>
        <p:sp>
          <p:nvSpPr>
            <p:cNvPr id="184" name="Freeform 86"/>
            <p:cNvSpPr>
              <a:spLocks/>
            </p:cNvSpPr>
            <p:nvPr/>
          </p:nvSpPr>
          <p:spPr bwMode="auto">
            <a:xfrm>
              <a:off x="3641904" y="2363763"/>
              <a:ext cx="175318" cy="106364"/>
            </a:xfrm>
            <a:custGeom>
              <a:avLst/>
              <a:gdLst>
                <a:gd name="T0" fmla="*/ 0 w 552"/>
                <a:gd name="T1" fmla="*/ 0 h 338"/>
                <a:gd name="T2" fmla="*/ 0 w 552"/>
                <a:gd name="T3" fmla="*/ 0 h 338"/>
                <a:gd name="T4" fmla="*/ 0 w 552"/>
                <a:gd name="T5" fmla="*/ 0 h 338"/>
                <a:gd name="T6" fmla="*/ 0 w 552"/>
                <a:gd name="T7" fmla="*/ 0 h 338"/>
                <a:gd name="T8" fmla="*/ 0 60000 65536"/>
                <a:gd name="T9" fmla="*/ 0 60000 65536"/>
                <a:gd name="T10" fmla="*/ 0 60000 65536"/>
                <a:gd name="T11" fmla="*/ 0 60000 65536"/>
                <a:gd name="T12" fmla="*/ 0 w 552"/>
                <a:gd name="T13" fmla="*/ 0 h 338"/>
                <a:gd name="T14" fmla="*/ 552 w 552"/>
                <a:gd name="T15" fmla="*/ 338 h 338"/>
              </a:gdLst>
              <a:ahLst/>
              <a:cxnLst>
                <a:cxn ang="T8">
                  <a:pos x="T0" y="T1"/>
                </a:cxn>
                <a:cxn ang="T9">
                  <a:pos x="T2" y="T3"/>
                </a:cxn>
                <a:cxn ang="T10">
                  <a:pos x="T4" y="T5"/>
                </a:cxn>
                <a:cxn ang="T11">
                  <a:pos x="T6" y="T7"/>
                </a:cxn>
              </a:cxnLst>
              <a:rect l="T12" t="T13" r="T14" b="T15"/>
              <a:pathLst>
                <a:path w="552" h="338">
                  <a:moveTo>
                    <a:pt x="552" y="32"/>
                  </a:moveTo>
                  <a:lnTo>
                    <a:pt x="92" y="338"/>
                  </a:lnTo>
                  <a:lnTo>
                    <a:pt x="0" y="0"/>
                  </a:lnTo>
                  <a:lnTo>
                    <a:pt x="552" y="32"/>
                  </a:lnTo>
                  <a:close/>
                </a:path>
              </a:pathLst>
            </a:custGeom>
            <a:solidFill>
              <a:srgbClr val="000000"/>
            </a:solidFill>
            <a:ln>
              <a:noFill/>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85" name="Line 87"/>
            <p:cNvSpPr>
              <a:spLocks noChangeShapeType="1"/>
            </p:cNvSpPr>
            <p:nvPr/>
          </p:nvSpPr>
          <p:spPr bwMode="auto">
            <a:xfrm flipV="1">
              <a:off x="3589616" y="2408214"/>
              <a:ext cx="99963" cy="26988"/>
            </a:xfrm>
            <a:prstGeom prst="line">
              <a:avLst/>
            </a:prstGeom>
            <a:noFill/>
            <a:ln w="0">
              <a:solidFill>
                <a:srgbClr val="000000"/>
              </a:solidFill>
              <a:round/>
              <a:headEnd/>
              <a:tailEnd/>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86" name="Freeform 88"/>
            <p:cNvSpPr>
              <a:spLocks/>
            </p:cNvSpPr>
            <p:nvPr/>
          </p:nvSpPr>
          <p:spPr bwMode="auto">
            <a:xfrm>
              <a:off x="5384323" y="2116111"/>
              <a:ext cx="184546" cy="76201"/>
            </a:xfrm>
            <a:custGeom>
              <a:avLst/>
              <a:gdLst>
                <a:gd name="T0" fmla="*/ 0 w 582"/>
                <a:gd name="T1" fmla="*/ 0 h 240"/>
                <a:gd name="T2" fmla="*/ 0 w 582"/>
                <a:gd name="T3" fmla="*/ 0 h 240"/>
                <a:gd name="T4" fmla="*/ 0 w 582"/>
                <a:gd name="T5" fmla="*/ 0 h 240"/>
                <a:gd name="T6" fmla="*/ 0 w 582"/>
                <a:gd name="T7" fmla="*/ 0 h 240"/>
                <a:gd name="T8" fmla="*/ 0 w 582"/>
                <a:gd name="T9" fmla="*/ 0 h 240"/>
                <a:gd name="T10" fmla="*/ 0 w 582"/>
                <a:gd name="T11" fmla="*/ 0 h 240"/>
                <a:gd name="T12" fmla="*/ 0 w 582"/>
                <a:gd name="T13" fmla="*/ 0 h 240"/>
                <a:gd name="T14" fmla="*/ 0 w 582"/>
                <a:gd name="T15" fmla="*/ 0 h 240"/>
                <a:gd name="T16" fmla="*/ 0 w 582"/>
                <a:gd name="T17" fmla="*/ 0 h 240"/>
                <a:gd name="T18" fmla="*/ 0 w 582"/>
                <a:gd name="T19" fmla="*/ 0 h 240"/>
                <a:gd name="T20" fmla="*/ 0 w 582"/>
                <a:gd name="T21" fmla="*/ 0 h 240"/>
                <a:gd name="T22" fmla="*/ 0 w 582"/>
                <a:gd name="T23" fmla="*/ 0 h 240"/>
                <a:gd name="T24" fmla="*/ 0 w 582"/>
                <a:gd name="T25" fmla="*/ 0 h 240"/>
                <a:gd name="T26" fmla="*/ 0 w 582"/>
                <a:gd name="T27" fmla="*/ 0 h 240"/>
                <a:gd name="T28" fmla="*/ 0 w 582"/>
                <a:gd name="T29" fmla="*/ 0 h 240"/>
                <a:gd name="T30" fmla="*/ 0 w 582"/>
                <a:gd name="T31" fmla="*/ 0 h 240"/>
                <a:gd name="T32" fmla="*/ 0 w 582"/>
                <a:gd name="T33" fmla="*/ 0 h 240"/>
                <a:gd name="T34" fmla="*/ 0 w 582"/>
                <a:gd name="T35" fmla="*/ 0 h 240"/>
                <a:gd name="T36" fmla="*/ 0 w 582"/>
                <a:gd name="T37" fmla="*/ 0 h 240"/>
                <a:gd name="T38" fmla="*/ 0 w 582"/>
                <a:gd name="T39" fmla="*/ 0 h 240"/>
                <a:gd name="T40" fmla="*/ 0 w 582"/>
                <a:gd name="T41" fmla="*/ 0 h 240"/>
                <a:gd name="T42" fmla="*/ 0 w 582"/>
                <a:gd name="T43" fmla="*/ 0 h 240"/>
                <a:gd name="T44" fmla="*/ 0 w 582"/>
                <a:gd name="T45" fmla="*/ 0 h 240"/>
                <a:gd name="T46" fmla="*/ 0 w 582"/>
                <a:gd name="T47" fmla="*/ 0 h 240"/>
                <a:gd name="T48" fmla="*/ 0 w 582"/>
                <a:gd name="T49" fmla="*/ 0 h 240"/>
                <a:gd name="T50" fmla="*/ 0 w 582"/>
                <a:gd name="T51" fmla="*/ 0 h 240"/>
                <a:gd name="T52" fmla="*/ 0 w 582"/>
                <a:gd name="T53" fmla="*/ 0 h 240"/>
                <a:gd name="T54" fmla="*/ 0 w 582"/>
                <a:gd name="T55" fmla="*/ 0 h 240"/>
                <a:gd name="T56" fmla="*/ 0 w 582"/>
                <a:gd name="T57" fmla="*/ 0 h 240"/>
                <a:gd name="T58" fmla="*/ 0 w 582"/>
                <a:gd name="T59" fmla="*/ 0 h 240"/>
                <a:gd name="T60" fmla="*/ 0 w 582"/>
                <a:gd name="T61" fmla="*/ 0 h 240"/>
                <a:gd name="T62" fmla="*/ 0 w 582"/>
                <a:gd name="T63" fmla="*/ 0 h 240"/>
                <a:gd name="T64" fmla="*/ 0 w 582"/>
                <a:gd name="T65" fmla="*/ 0 h 240"/>
                <a:gd name="T66" fmla="*/ 0 w 582"/>
                <a:gd name="T67" fmla="*/ 0 h 240"/>
                <a:gd name="T68" fmla="*/ 0 w 582"/>
                <a:gd name="T69" fmla="*/ 0 h 240"/>
                <a:gd name="T70" fmla="*/ 0 w 582"/>
                <a:gd name="T71" fmla="*/ 0 h 240"/>
                <a:gd name="T72" fmla="*/ 0 w 582"/>
                <a:gd name="T73" fmla="*/ 0 h 240"/>
                <a:gd name="T74" fmla="*/ 0 w 582"/>
                <a:gd name="T75" fmla="*/ 0 h 240"/>
                <a:gd name="T76" fmla="*/ 0 w 582"/>
                <a:gd name="T77" fmla="*/ 0 h 240"/>
                <a:gd name="T78" fmla="*/ 0 w 582"/>
                <a:gd name="T79" fmla="*/ 0 h 240"/>
                <a:gd name="T80" fmla="*/ 0 w 582"/>
                <a:gd name="T81" fmla="*/ 0 h 240"/>
                <a:gd name="T82" fmla="*/ 0 w 582"/>
                <a:gd name="T83" fmla="*/ 0 h 24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82"/>
                <a:gd name="T127" fmla="*/ 0 h 240"/>
                <a:gd name="T128" fmla="*/ 582 w 582"/>
                <a:gd name="T129" fmla="*/ 240 h 24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82" h="240">
                  <a:moveTo>
                    <a:pt x="582" y="120"/>
                  </a:moveTo>
                  <a:lnTo>
                    <a:pt x="582" y="115"/>
                  </a:lnTo>
                  <a:lnTo>
                    <a:pt x="581" y="109"/>
                  </a:lnTo>
                  <a:lnTo>
                    <a:pt x="579" y="102"/>
                  </a:lnTo>
                  <a:lnTo>
                    <a:pt x="577" y="96"/>
                  </a:lnTo>
                  <a:lnTo>
                    <a:pt x="573" y="90"/>
                  </a:lnTo>
                  <a:lnTo>
                    <a:pt x="570" y="84"/>
                  </a:lnTo>
                  <a:lnTo>
                    <a:pt x="564" y="78"/>
                  </a:lnTo>
                  <a:lnTo>
                    <a:pt x="559" y="73"/>
                  </a:lnTo>
                  <a:lnTo>
                    <a:pt x="552" y="68"/>
                  </a:lnTo>
                  <a:lnTo>
                    <a:pt x="546" y="62"/>
                  </a:lnTo>
                  <a:lnTo>
                    <a:pt x="538" y="57"/>
                  </a:lnTo>
                  <a:lnTo>
                    <a:pt x="530" y="52"/>
                  </a:lnTo>
                  <a:lnTo>
                    <a:pt x="522" y="47"/>
                  </a:lnTo>
                  <a:lnTo>
                    <a:pt x="513" y="42"/>
                  </a:lnTo>
                  <a:lnTo>
                    <a:pt x="502" y="38"/>
                  </a:lnTo>
                  <a:lnTo>
                    <a:pt x="492" y="33"/>
                  </a:lnTo>
                  <a:lnTo>
                    <a:pt x="481" y="30"/>
                  </a:lnTo>
                  <a:lnTo>
                    <a:pt x="469" y="26"/>
                  </a:lnTo>
                  <a:lnTo>
                    <a:pt x="458" y="21"/>
                  </a:lnTo>
                  <a:lnTo>
                    <a:pt x="445" y="19"/>
                  </a:lnTo>
                  <a:lnTo>
                    <a:pt x="432" y="16"/>
                  </a:lnTo>
                  <a:lnTo>
                    <a:pt x="419" y="13"/>
                  </a:lnTo>
                  <a:lnTo>
                    <a:pt x="407" y="10"/>
                  </a:lnTo>
                  <a:lnTo>
                    <a:pt x="393" y="7"/>
                  </a:lnTo>
                  <a:lnTo>
                    <a:pt x="379" y="6"/>
                  </a:lnTo>
                  <a:lnTo>
                    <a:pt x="365" y="4"/>
                  </a:lnTo>
                  <a:lnTo>
                    <a:pt x="350" y="3"/>
                  </a:lnTo>
                  <a:lnTo>
                    <a:pt x="336" y="2"/>
                  </a:lnTo>
                  <a:lnTo>
                    <a:pt x="320" y="2"/>
                  </a:lnTo>
                  <a:lnTo>
                    <a:pt x="306" y="0"/>
                  </a:lnTo>
                  <a:lnTo>
                    <a:pt x="291" y="0"/>
                  </a:lnTo>
                  <a:lnTo>
                    <a:pt x="276" y="0"/>
                  </a:lnTo>
                  <a:lnTo>
                    <a:pt x="262" y="2"/>
                  </a:lnTo>
                  <a:lnTo>
                    <a:pt x="247" y="2"/>
                  </a:lnTo>
                  <a:lnTo>
                    <a:pt x="233" y="3"/>
                  </a:lnTo>
                  <a:lnTo>
                    <a:pt x="218" y="4"/>
                  </a:lnTo>
                  <a:lnTo>
                    <a:pt x="204" y="6"/>
                  </a:lnTo>
                  <a:lnTo>
                    <a:pt x="190" y="7"/>
                  </a:lnTo>
                  <a:lnTo>
                    <a:pt x="176" y="10"/>
                  </a:lnTo>
                  <a:lnTo>
                    <a:pt x="163" y="13"/>
                  </a:lnTo>
                  <a:lnTo>
                    <a:pt x="150" y="16"/>
                  </a:lnTo>
                  <a:lnTo>
                    <a:pt x="138" y="19"/>
                  </a:lnTo>
                  <a:lnTo>
                    <a:pt x="125" y="21"/>
                  </a:lnTo>
                  <a:lnTo>
                    <a:pt x="113" y="26"/>
                  </a:lnTo>
                  <a:lnTo>
                    <a:pt x="102" y="30"/>
                  </a:lnTo>
                  <a:lnTo>
                    <a:pt x="91" y="33"/>
                  </a:lnTo>
                  <a:lnTo>
                    <a:pt x="81" y="38"/>
                  </a:lnTo>
                  <a:lnTo>
                    <a:pt x="70" y="42"/>
                  </a:lnTo>
                  <a:lnTo>
                    <a:pt x="61" y="47"/>
                  </a:lnTo>
                  <a:lnTo>
                    <a:pt x="53" y="52"/>
                  </a:lnTo>
                  <a:lnTo>
                    <a:pt x="44" y="57"/>
                  </a:lnTo>
                  <a:lnTo>
                    <a:pt x="36" y="62"/>
                  </a:lnTo>
                  <a:lnTo>
                    <a:pt x="31" y="68"/>
                  </a:lnTo>
                  <a:lnTo>
                    <a:pt x="24" y="73"/>
                  </a:lnTo>
                  <a:lnTo>
                    <a:pt x="19" y="78"/>
                  </a:lnTo>
                  <a:lnTo>
                    <a:pt x="13" y="84"/>
                  </a:lnTo>
                  <a:lnTo>
                    <a:pt x="10" y="90"/>
                  </a:lnTo>
                  <a:lnTo>
                    <a:pt x="6" y="96"/>
                  </a:lnTo>
                  <a:lnTo>
                    <a:pt x="4" y="102"/>
                  </a:lnTo>
                  <a:lnTo>
                    <a:pt x="1" y="109"/>
                  </a:lnTo>
                  <a:lnTo>
                    <a:pt x="0" y="115"/>
                  </a:lnTo>
                  <a:lnTo>
                    <a:pt x="0" y="120"/>
                  </a:lnTo>
                  <a:lnTo>
                    <a:pt x="0" y="126"/>
                  </a:lnTo>
                  <a:lnTo>
                    <a:pt x="1" y="132"/>
                  </a:lnTo>
                  <a:lnTo>
                    <a:pt x="4" y="139"/>
                  </a:lnTo>
                  <a:lnTo>
                    <a:pt x="6" y="145"/>
                  </a:lnTo>
                  <a:lnTo>
                    <a:pt x="10" y="151"/>
                  </a:lnTo>
                  <a:lnTo>
                    <a:pt x="13" y="156"/>
                  </a:lnTo>
                  <a:lnTo>
                    <a:pt x="19" y="162"/>
                  </a:lnTo>
                  <a:lnTo>
                    <a:pt x="24" y="168"/>
                  </a:lnTo>
                  <a:lnTo>
                    <a:pt x="31" y="173"/>
                  </a:lnTo>
                  <a:lnTo>
                    <a:pt x="36" y="179"/>
                  </a:lnTo>
                  <a:lnTo>
                    <a:pt x="44" y="183"/>
                  </a:lnTo>
                  <a:lnTo>
                    <a:pt x="53" y="189"/>
                  </a:lnTo>
                  <a:lnTo>
                    <a:pt x="61" y="194"/>
                  </a:lnTo>
                  <a:lnTo>
                    <a:pt x="70" y="198"/>
                  </a:lnTo>
                  <a:lnTo>
                    <a:pt x="81" y="203"/>
                  </a:lnTo>
                  <a:lnTo>
                    <a:pt x="91" y="208"/>
                  </a:lnTo>
                  <a:lnTo>
                    <a:pt x="102" y="211"/>
                  </a:lnTo>
                  <a:lnTo>
                    <a:pt x="113" y="215"/>
                  </a:lnTo>
                  <a:lnTo>
                    <a:pt x="125" y="219"/>
                  </a:lnTo>
                  <a:lnTo>
                    <a:pt x="138" y="222"/>
                  </a:lnTo>
                  <a:lnTo>
                    <a:pt x="150" y="225"/>
                  </a:lnTo>
                  <a:lnTo>
                    <a:pt x="163" y="227"/>
                  </a:lnTo>
                  <a:lnTo>
                    <a:pt x="176" y="231"/>
                  </a:lnTo>
                  <a:lnTo>
                    <a:pt x="190" y="233"/>
                  </a:lnTo>
                  <a:lnTo>
                    <a:pt x="204" y="234"/>
                  </a:lnTo>
                  <a:lnTo>
                    <a:pt x="218" y="237"/>
                  </a:lnTo>
                  <a:lnTo>
                    <a:pt x="233" y="238"/>
                  </a:lnTo>
                  <a:lnTo>
                    <a:pt x="247" y="239"/>
                  </a:lnTo>
                  <a:lnTo>
                    <a:pt x="262" y="239"/>
                  </a:lnTo>
                  <a:lnTo>
                    <a:pt x="276" y="240"/>
                  </a:lnTo>
                  <a:lnTo>
                    <a:pt x="291" y="240"/>
                  </a:lnTo>
                  <a:lnTo>
                    <a:pt x="306" y="240"/>
                  </a:lnTo>
                  <a:lnTo>
                    <a:pt x="320" y="239"/>
                  </a:lnTo>
                  <a:lnTo>
                    <a:pt x="336" y="239"/>
                  </a:lnTo>
                  <a:lnTo>
                    <a:pt x="350" y="238"/>
                  </a:lnTo>
                  <a:lnTo>
                    <a:pt x="365" y="237"/>
                  </a:lnTo>
                  <a:lnTo>
                    <a:pt x="379" y="234"/>
                  </a:lnTo>
                  <a:lnTo>
                    <a:pt x="393" y="233"/>
                  </a:lnTo>
                  <a:lnTo>
                    <a:pt x="407" y="231"/>
                  </a:lnTo>
                  <a:lnTo>
                    <a:pt x="419" y="227"/>
                  </a:lnTo>
                  <a:lnTo>
                    <a:pt x="432" y="225"/>
                  </a:lnTo>
                  <a:lnTo>
                    <a:pt x="445" y="222"/>
                  </a:lnTo>
                  <a:lnTo>
                    <a:pt x="458" y="219"/>
                  </a:lnTo>
                  <a:lnTo>
                    <a:pt x="469" y="215"/>
                  </a:lnTo>
                  <a:lnTo>
                    <a:pt x="481" y="211"/>
                  </a:lnTo>
                  <a:lnTo>
                    <a:pt x="492" y="208"/>
                  </a:lnTo>
                  <a:lnTo>
                    <a:pt x="502" y="203"/>
                  </a:lnTo>
                  <a:lnTo>
                    <a:pt x="513" y="198"/>
                  </a:lnTo>
                  <a:lnTo>
                    <a:pt x="522" y="194"/>
                  </a:lnTo>
                  <a:lnTo>
                    <a:pt x="530" y="189"/>
                  </a:lnTo>
                  <a:lnTo>
                    <a:pt x="538" y="183"/>
                  </a:lnTo>
                  <a:lnTo>
                    <a:pt x="546" y="179"/>
                  </a:lnTo>
                  <a:lnTo>
                    <a:pt x="552" y="173"/>
                  </a:lnTo>
                  <a:lnTo>
                    <a:pt x="559" y="168"/>
                  </a:lnTo>
                  <a:lnTo>
                    <a:pt x="564" y="162"/>
                  </a:lnTo>
                  <a:lnTo>
                    <a:pt x="570" y="156"/>
                  </a:lnTo>
                  <a:lnTo>
                    <a:pt x="573" y="151"/>
                  </a:lnTo>
                  <a:lnTo>
                    <a:pt x="577" y="145"/>
                  </a:lnTo>
                  <a:lnTo>
                    <a:pt x="579" y="139"/>
                  </a:lnTo>
                  <a:lnTo>
                    <a:pt x="581" y="132"/>
                  </a:lnTo>
                  <a:lnTo>
                    <a:pt x="582" y="126"/>
                  </a:lnTo>
                  <a:lnTo>
                    <a:pt x="582" y="120"/>
                  </a:lnTo>
                  <a:close/>
                </a:path>
              </a:pathLst>
            </a:custGeom>
            <a:solidFill>
              <a:srgbClr val="FF0000"/>
            </a:solidFill>
            <a:ln>
              <a:noFill/>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87" name="Freeform 89"/>
            <p:cNvSpPr>
              <a:spLocks/>
            </p:cNvSpPr>
            <p:nvPr/>
          </p:nvSpPr>
          <p:spPr bwMode="auto">
            <a:xfrm>
              <a:off x="5384323" y="2117699"/>
              <a:ext cx="184546" cy="74613"/>
            </a:xfrm>
            <a:custGeom>
              <a:avLst/>
              <a:gdLst>
                <a:gd name="T0" fmla="*/ 0 w 581"/>
                <a:gd name="T1" fmla="*/ 0 h 238"/>
                <a:gd name="T2" fmla="*/ 0 w 581"/>
                <a:gd name="T3" fmla="*/ 0 h 238"/>
                <a:gd name="T4" fmla="*/ 0 w 581"/>
                <a:gd name="T5" fmla="*/ 0 h 238"/>
                <a:gd name="T6" fmla="*/ 0 w 581"/>
                <a:gd name="T7" fmla="*/ 0 h 238"/>
                <a:gd name="T8" fmla="*/ 0 w 581"/>
                <a:gd name="T9" fmla="*/ 0 h 238"/>
                <a:gd name="T10" fmla="*/ 0 w 581"/>
                <a:gd name="T11" fmla="*/ 0 h 238"/>
                <a:gd name="T12" fmla="*/ 0 w 581"/>
                <a:gd name="T13" fmla="*/ 0 h 238"/>
                <a:gd name="T14" fmla="*/ 0 w 581"/>
                <a:gd name="T15" fmla="*/ 0 h 238"/>
                <a:gd name="T16" fmla="*/ 0 w 581"/>
                <a:gd name="T17" fmla="*/ 0 h 238"/>
                <a:gd name="T18" fmla="*/ 0 w 581"/>
                <a:gd name="T19" fmla="*/ 0 h 238"/>
                <a:gd name="T20" fmla="*/ 0 w 581"/>
                <a:gd name="T21" fmla="*/ 0 h 238"/>
                <a:gd name="T22" fmla="*/ 0 w 581"/>
                <a:gd name="T23" fmla="*/ 0 h 238"/>
                <a:gd name="T24" fmla="*/ 0 w 581"/>
                <a:gd name="T25" fmla="*/ 0 h 238"/>
                <a:gd name="T26" fmla="*/ 0 w 581"/>
                <a:gd name="T27" fmla="*/ 0 h 238"/>
                <a:gd name="T28" fmla="*/ 0 w 581"/>
                <a:gd name="T29" fmla="*/ 0 h 238"/>
                <a:gd name="T30" fmla="*/ 0 w 581"/>
                <a:gd name="T31" fmla="*/ 0 h 238"/>
                <a:gd name="T32" fmla="*/ 0 w 581"/>
                <a:gd name="T33" fmla="*/ 0 h 238"/>
                <a:gd name="T34" fmla="*/ 0 w 581"/>
                <a:gd name="T35" fmla="*/ 0 h 238"/>
                <a:gd name="T36" fmla="*/ 0 w 581"/>
                <a:gd name="T37" fmla="*/ 0 h 238"/>
                <a:gd name="T38" fmla="*/ 0 w 581"/>
                <a:gd name="T39" fmla="*/ 0 h 238"/>
                <a:gd name="T40" fmla="*/ 0 w 581"/>
                <a:gd name="T41" fmla="*/ 0 h 238"/>
                <a:gd name="T42" fmla="*/ 0 w 581"/>
                <a:gd name="T43" fmla="*/ 0 h 238"/>
                <a:gd name="T44" fmla="*/ 0 w 581"/>
                <a:gd name="T45" fmla="*/ 0 h 238"/>
                <a:gd name="T46" fmla="*/ 0 w 581"/>
                <a:gd name="T47" fmla="*/ 0 h 238"/>
                <a:gd name="T48" fmla="*/ 0 w 581"/>
                <a:gd name="T49" fmla="*/ 0 h 238"/>
                <a:gd name="T50" fmla="*/ 0 w 581"/>
                <a:gd name="T51" fmla="*/ 0 h 238"/>
                <a:gd name="T52" fmla="*/ 0 w 581"/>
                <a:gd name="T53" fmla="*/ 0 h 238"/>
                <a:gd name="T54" fmla="*/ 0 w 581"/>
                <a:gd name="T55" fmla="*/ 0 h 238"/>
                <a:gd name="T56" fmla="*/ 0 w 581"/>
                <a:gd name="T57" fmla="*/ 0 h 238"/>
                <a:gd name="T58" fmla="*/ 0 w 581"/>
                <a:gd name="T59" fmla="*/ 0 h 238"/>
                <a:gd name="T60" fmla="*/ 0 w 581"/>
                <a:gd name="T61" fmla="*/ 0 h 238"/>
                <a:gd name="T62" fmla="*/ 0 w 581"/>
                <a:gd name="T63" fmla="*/ 0 h 23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581"/>
                <a:gd name="T97" fmla="*/ 0 h 238"/>
                <a:gd name="T98" fmla="*/ 581 w 581"/>
                <a:gd name="T99" fmla="*/ 238 h 23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581" h="238">
                  <a:moveTo>
                    <a:pt x="291" y="238"/>
                  </a:moveTo>
                  <a:lnTo>
                    <a:pt x="232" y="236"/>
                  </a:lnTo>
                  <a:lnTo>
                    <a:pt x="177" y="229"/>
                  </a:lnTo>
                  <a:lnTo>
                    <a:pt x="128" y="217"/>
                  </a:lnTo>
                  <a:lnTo>
                    <a:pt x="106" y="212"/>
                  </a:lnTo>
                  <a:lnTo>
                    <a:pt x="85" y="203"/>
                  </a:lnTo>
                  <a:lnTo>
                    <a:pt x="67" y="195"/>
                  </a:lnTo>
                  <a:lnTo>
                    <a:pt x="50" y="186"/>
                  </a:lnTo>
                  <a:lnTo>
                    <a:pt x="35" y="175"/>
                  </a:lnTo>
                  <a:lnTo>
                    <a:pt x="24" y="165"/>
                  </a:lnTo>
                  <a:lnTo>
                    <a:pt x="13" y="154"/>
                  </a:lnTo>
                  <a:lnTo>
                    <a:pt x="10" y="149"/>
                  </a:lnTo>
                  <a:lnTo>
                    <a:pt x="6" y="143"/>
                  </a:lnTo>
                  <a:lnTo>
                    <a:pt x="4" y="137"/>
                  </a:lnTo>
                  <a:lnTo>
                    <a:pt x="2" y="131"/>
                  </a:lnTo>
                  <a:lnTo>
                    <a:pt x="0" y="125"/>
                  </a:lnTo>
                  <a:lnTo>
                    <a:pt x="0" y="120"/>
                  </a:lnTo>
                  <a:lnTo>
                    <a:pt x="0" y="113"/>
                  </a:lnTo>
                  <a:lnTo>
                    <a:pt x="2" y="107"/>
                  </a:lnTo>
                  <a:lnTo>
                    <a:pt x="4" y="101"/>
                  </a:lnTo>
                  <a:lnTo>
                    <a:pt x="6" y="95"/>
                  </a:lnTo>
                  <a:lnTo>
                    <a:pt x="10" y="89"/>
                  </a:lnTo>
                  <a:lnTo>
                    <a:pt x="13" y="83"/>
                  </a:lnTo>
                  <a:lnTo>
                    <a:pt x="24" y="73"/>
                  </a:lnTo>
                  <a:lnTo>
                    <a:pt x="35" y="62"/>
                  </a:lnTo>
                  <a:lnTo>
                    <a:pt x="50" y="52"/>
                  </a:lnTo>
                  <a:lnTo>
                    <a:pt x="67" y="43"/>
                  </a:lnTo>
                  <a:lnTo>
                    <a:pt x="85" y="35"/>
                  </a:lnTo>
                  <a:lnTo>
                    <a:pt x="106" y="26"/>
                  </a:lnTo>
                  <a:lnTo>
                    <a:pt x="128" y="21"/>
                  </a:lnTo>
                  <a:lnTo>
                    <a:pt x="177" y="9"/>
                  </a:lnTo>
                  <a:lnTo>
                    <a:pt x="232" y="2"/>
                  </a:lnTo>
                  <a:lnTo>
                    <a:pt x="291" y="0"/>
                  </a:lnTo>
                  <a:lnTo>
                    <a:pt x="350" y="2"/>
                  </a:lnTo>
                  <a:lnTo>
                    <a:pt x="404" y="9"/>
                  </a:lnTo>
                  <a:lnTo>
                    <a:pt x="453" y="21"/>
                  </a:lnTo>
                  <a:lnTo>
                    <a:pt x="475" y="26"/>
                  </a:lnTo>
                  <a:lnTo>
                    <a:pt x="496" y="35"/>
                  </a:lnTo>
                  <a:lnTo>
                    <a:pt x="515" y="43"/>
                  </a:lnTo>
                  <a:lnTo>
                    <a:pt x="531" y="52"/>
                  </a:lnTo>
                  <a:lnTo>
                    <a:pt x="546" y="62"/>
                  </a:lnTo>
                  <a:lnTo>
                    <a:pt x="558" y="73"/>
                  </a:lnTo>
                  <a:lnTo>
                    <a:pt x="569" y="83"/>
                  </a:lnTo>
                  <a:lnTo>
                    <a:pt x="572" y="89"/>
                  </a:lnTo>
                  <a:lnTo>
                    <a:pt x="576" y="95"/>
                  </a:lnTo>
                  <a:lnTo>
                    <a:pt x="578" y="101"/>
                  </a:lnTo>
                  <a:lnTo>
                    <a:pt x="580" y="107"/>
                  </a:lnTo>
                  <a:lnTo>
                    <a:pt x="581" y="113"/>
                  </a:lnTo>
                  <a:lnTo>
                    <a:pt x="581" y="120"/>
                  </a:lnTo>
                  <a:lnTo>
                    <a:pt x="581" y="125"/>
                  </a:lnTo>
                  <a:lnTo>
                    <a:pt x="580" y="131"/>
                  </a:lnTo>
                  <a:lnTo>
                    <a:pt x="578" y="137"/>
                  </a:lnTo>
                  <a:lnTo>
                    <a:pt x="576" y="143"/>
                  </a:lnTo>
                  <a:lnTo>
                    <a:pt x="572" y="149"/>
                  </a:lnTo>
                  <a:lnTo>
                    <a:pt x="569" y="154"/>
                  </a:lnTo>
                  <a:lnTo>
                    <a:pt x="558" y="165"/>
                  </a:lnTo>
                  <a:lnTo>
                    <a:pt x="546" y="175"/>
                  </a:lnTo>
                  <a:lnTo>
                    <a:pt x="531" y="186"/>
                  </a:lnTo>
                  <a:lnTo>
                    <a:pt x="515" y="195"/>
                  </a:lnTo>
                  <a:lnTo>
                    <a:pt x="496" y="203"/>
                  </a:lnTo>
                  <a:lnTo>
                    <a:pt x="475" y="212"/>
                  </a:lnTo>
                  <a:lnTo>
                    <a:pt x="453" y="217"/>
                  </a:lnTo>
                  <a:lnTo>
                    <a:pt x="404" y="229"/>
                  </a:lnTo>
                  <a:lnTo>
                    <a:pt x="350" y="236"/>
                  </a:lnTo>
                  <a:lnTo>
                    <a:pt x="291" y="238"/>
                  </a:lnTo>
                </a:path>
              </a:pathLst>
            </a:custGeom>
            <a:noFill/>
            <a:ln w="0">
              <a:solidFill>
                <a:srgbClr val="000000"/>
              </a:solidFill>
              <a:round/>
              <a:headEnd/>
              <a:tailEnd/>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88" name="Freeform 90"/>
            <p:cNvSpPr>
              <a:spLocks/>
            </p:cNvSpPr>
            <p:nvPr/>
          </p:nvSpPr>
          <p:spPr bwMode="auto">
            <a:xfrm>
              <a:off x="5019845" y="2097061"/>
              <a:ext cx="167630" cy="111126"/>
            </a:xfrm>
            <a:custGeom>
              <a:avLst/>
              <a:gdLst>
                <a:gd name="T0" fmla="*/ 0 w 524"/>
                <a:gd name="T1" fmla="*/ 0 h 349"/>
                <a:gd name="T2" fmla="*/ 0 w 524"/>
                <a:gd name="T3" fmla="*/ 0 h 349"/>
                <a:gd name="T4" fmla="*/ 0 w 524"/>
                <a:gd name="T5" fmla="*/ 0 h 349"/>
                <a:gd name="T6" fmla="*/ 0 w 524"/>
                <a:gd name="T7" fmla="*/ 0 h 349"/>
                <a:gd name="T8" fmla="*/ 0 60000 65536"/>
                <a:gd name="T9" fmla="*/ 0 60000 65536"/>
                <a:gd name="T10" fmla="*/ 0 60000 65536"/>
                <a:gd name="T11" fmla="*/ 0 60000 65536"/>
                <a:gd name="T12" fmla="*/ 0 w 524"/>
                <a:gd name="T13" fmla="*/ 0 h 349"/>
                <a:gd name="T14" fmla="*/ 524 w 524"/>
                <a:gd name="T15" fmla="*/ 349 h 349"/>
              </a:gdLst>
              <a:ahLst/>
              <a:cxnLst>
                <a:cxn ang="T8">
                  <a:pos x="T0" y="T1"/>
                </a:cxn>
                <a:cxn ang="T9">
                  <a:pos x="T2" y="T3"/>
                </a:cxn>
                <a:cxn ang="T10">
                  <a:pos x="T4" y="T5"/>
                </a:cxn>
                <a:cxn ang="T11">
                  <a:pos x="T6" y="T7"/>
                </a:cxn>
              </a:cxnLst>
              <a:rect l="T12" t="T13" r="T14" b="T15"/>
              <a:pathLst>
                <a:path w="524" h="349">
                  <a:moveTo>
                    <a:pt x="0" y="175"/>
                  </a:moveTo>
                  <a:lnTo>
                    <a:pt x="524" y="0"/>
                  </a:lnTo>
                  <a:lnTo>
                    <a:pt x="524" y="349"/>
                  </a:lnTo>
                  <a:lnTo>
                    <a:pt x="0" y="175"/>
                  </a:lnTo>
                  <a:close/>
                </a:path>
              </a:pathLst>
            </a:custGeom>
            <a:solidFill>
              <a:srgbClr val="000000"/>
            </a:solidFill>
            <a:ln>
              <a:noFill/>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89" name="Line 91"/>
            <p:cNvSpPr>
              <a:spLocks noChangeShapeType="1"/>
            </p:cNvSpPr>
            <p:nvPr/>
          </p:nvSpPr>
          <p:spPr bwMode="auto">
            <a:xfrm flipH="1">
              <a:off x="5153641" y="2152624"/>
              <a:ext cx="1537" cy="0"/>
            </a:xfrm>
            <a:prstGeom prst="line">
              <a:avLst/>
            </a:prstGeom>
            <a:noFill/>
            <a:ln w="0">
              <a:solidFill>
                <a:srgbClr val="000000"/>
              </a:solidFill>
              <a:round/>
              <a:headEnd/>
              <a:tailEnd/>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90" name="Rectangle 92"/>
            <p:cNvSpPr>
              <a:spLocks noChangeArrowheads="1"/>
            </p:cNvSpPr>
            <p:nvPr/>
          </p:nvSpPr>
          <p:spPr bwMode="auto">
            <a:xfrm>
              <a:off x="5245914" y="2211362"/>
              <a:ext cx="1308736" cy="327028"/>
            </a:xfrm>
            <a:prstGeom prst="rect">
              <a:avLst/>
            </a:prstGeom>
            <a:solidFill>
              <a:srgbClr val="FFFFFF"/>
            </a:solidFill>
            <a:ln>
              <a:noFill/>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91" name="Rectangle 93"/>
            <p:cNvSpPr>
              <a:spLocks noChangeArrowheads="1"/>
            </p:cNvSpPr>
            <p:nvPr/>
          </p:nvSpPr>
          <p:spPr bwMode="auto">
            <a:xfrm>
              <a:off x="5339724" y="2260575"/>
              <a:ext cx="1005774" cy="307978"/>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kumimoji="0" lang="en-US" altLang="ja-JP" sz="2000" b="1" kern="0" dirty="0">
                  <a:solidFill>
                    <a:srgbClr val="000000"/>
                  </a:solidFill>
                  <a:latin typeface="Tahoma"/>
                  <a:ea typeface="ＭＳ Ｐゴシック" charset="-128"/>
                </a:rPr>
                <a:t>E-bunch </a:t>
              </a:r>
              <a:endParaRPr kumimoji="0" lang="ja-JP" altLang="en-US" sz="2000" b="1" kern="0" dirty="0">
                <a:solidFill>
                  <a:sysClr val="windowText" lastClr="000000"/>
                </a:solidFill>
                <a:latin typeface="Tahoma"/>
                <a:ea typeface="ＭＳ Ｐゴシック" charset="-128"/>
              </a:endParaRPr>
            </a:p>
          </p:txBody>
        </p:sp>
        <p:sp>
          <p:nvSpPr>
            <p:cNvPr id="192" name="Freeform 94"/>
            <p:cNvSpPr>
              <a:spLocks/>
            </p:cNvSpPr>
            <p:nvPr/>
          </p:nvSpPr>
          <p:spPr bwMode="auto">
            <a:xfrm>
              <a:off x="3755707" y="2003398"/>
              <a:ext cx="255288" cy="166689"/>
            </a:xfrm>
            <a:custGeom>
              <a:avLst/>
              <a:gdLst>
                <a:gd name="T0" fmla="*/ 0 w 802"/>
                <a:gd name="T1" fmla="*/ 0 h 523"/>
                <a:gd name="T2" fmla="*/ 0 w 802"/>
                <a:gd name="T3" fmla="*/ 0 h 523"/>
                <a:gd name="T4" fmla="*/ 0 w 802"/>
                <a:gd name="T5" fmla="*/ 0 h 523"/>
                <a:gd name="T6" fmla="*/ 0 w 802"/>
                <a:gd name="T7" fmla="*/ 0 h 523"/>
                <a:gd name="T8" fmla="*/ 0 60000 65536"/>
                <a:gd name="T9" fmla="*/ 0 60000 65536"/>
                <a:gd name="T10" fmla="*/ 0 60000 65536"/>
                <a:gd name="T11" fmla="*/ 0 60000 65536"/>
                <a:gd name="T12" fmla="*/ 0 w 802"/>
                <a:gd name="T13" fmla="*/ 0 h 523"/>
                <a:gd name="T14" fmla="*/ 802 w 802"/>
                <a:gd name="T15" fmla="*/ 523 h 523"/>
              </a:gdLst>
              <a:ahLst/>
              <a:cxnLst>
                <a:cxn ang="T8">
                  <a:pos x="T0" y="T1"/>
                </a:cxn>
                <a:cxn ang="T9">
                  <a:pos x="T2" y="T3"/>
                </a:cxn>
                <a:cxn ang="T10">
                  <a:pos x="T4" y="T5"/>
                </a:cxn>
                <a:cxn ang="T11">
                  <a:pos x="T6" y="T7"/>
                </a:cxn>
              </a:cxnLst>
              <a:rect l="T12" t="T13" r="T14" b="T15"/>
              <a:pathLst>
                <a:path w="802" h="523">
                  <a:moveTo>
                    <a:pt x="0" y="208"/>
                  </a:moveTo>
                  <a:lnTo>
                    <a:pt x="802" y="0"/>
                  </a:lnTo>
                  <a:lnTo>
                    <a:pt x="766" y="523"/>
                  </a:lnTo>
                  <a:lnTo>
                    <a:pt x="0" y="208"/>
                  </a:lnTo>
                  <a:close/>
                </a:path>
              </a:pathLst>
            </a:custGeom>
            <a:solidFill>
              <a:srgbClr val="FF0000"/>
            </a:solidFill>
            <a:ln>
              <a:noFill/>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93" name="Freeform 95"/>
            <p:cNvSpPr>
              <a:spLocks/>
            </p:cNvSpPr>
            <p:nvPr/>
          </p:nvSpPr>
          <p:spPr bwMode="auto">
            <a:xfrm>
              <a:off x="3954094" y="2065311"/>
              <a:ext cx="958099" cy="103189"/>
            </a:xfrm>
            <a:custGeom>
              <a:avLst/>
              <a:gdLst>
                <a:gd name="T0" fmla="*/ 0 w 3014"/>
                <a:gd name="T1" fmla="*/ 0 h 323"/>
                <a:gd name="T2" fmla="*/ 0 w 3014"/>
                <a:gd name="T3" fmla="*/ 0 h 323"/>
                <a:gd name="T4" fmla="*/ 0 w 3014"/>
                <a:gd name="T5" fmla="*/ 0 h 323"/>
                <a:gd name="T6" fmla="*/ 0 w 3014"/>
                <a:gd name="T7" fmla="*/ 0 h 323"/>
                <a:gd name="T8" fmla="*/ 0 w 3014"/>
                <a:gd name="T9" fmla="*/ 0 h 323"/>
                <a:gd name="T10" fmla="*/ 0 60000 65536"/>
                <a:gd name="T11" fmla="*/ 0 60000 65536"/>
                <a:gd name="T12" fmla="*/ 0 60000 65536"/>
                <a:gd name="T13" fmla="*/ 0 60000 65536"/>
                <a:gd name="T14" fmla="*/ 0 60000 65536"/>
                <a:gd name="T15" fmla="*/ 0 w 3014"/>
                <a:gd name="T16" fmla="*/ 0 h 323"/>
                <a:gd name="T17" fmla="*/ 3014 w 3014"/>
                <a:gd name="T18" fmla="*/ 323 h 323"/>
              </a:gdLst>
              <a:ahLst/>
              <a:cxnLst>
                <a:cxn ang="T10">
                  <a:pos x="T0" y="T1"/>
                </a:cxn>
                <a:cxn ang="T11">
                  <a:pos x="T2" y="T3"/>
                </a:cxn>
                <a:cxn ang="T12">
                  <a:pos x="T4" y="T5"/>
                </a:cxn>
                <a:cxn ang="T13">
                  <a:pos x="T6" y="T7"/>
                </a:cxn>
                <a:cxn ang="T14">
                  <a:pos x="T8" y="T9"/>
                </a:cxn>
              </a:cxnLst>
              <a:rect l="T15" t="T16" r="T17" b="T18"/>
              <a:pathLst>
                <a:path w="3014" h="323">
                  <a:moveTo>
                    <a:pt x="3007" y="323"/>
                  </a:moveTo>
                  <a:lnTo>
                    <a:pt x="0" y="116"/>
                  </a:lnTo>
                  <a:lnTo>
                    <a:pt x="8" y="0"/>
                  </a:lnTo>
                  <a:lnTo>
                    <a:pt x="3014" y="207"/>
                  </a:lnTo>
                  <a:lnTo>
                    <a:pt x="3007" y="323"/>
                  </a:lnTo>
                  <a:close/>
                </a:path>
              </a:pathLst>
            </a:custGeom>
            <a:solidFill>
              <a:srgbClr val="FF0000"/>
            </a:solidFill>
            <a:ln>
              <a:noFill/>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94" name="Rectangle 96"/>
            <p:cNvSpPr>
              <a:spLocks noChangeArrowheads="1"/>
            </p:cNvSpPr>
            <p:nvPr/>
          </p:nvSpPr>
          <p:spPr bwMode="auto">
            <a:xfrm>
              <a:off x="3194381" y="1858934"/>
              <a:ext cx="538258" cy="277816"/>
            </a:xfrm>
            <a:prstGeom prst="rect">
              <a:avLst/>
            </a:prstGeom>
            <a:noFill/>
            <a:ln>
              <a:noFill/>
            </a:ln>
            <a:extLst/>
          </p:spPr>
          <p:txBody>
            <a:bodyPr wrap="none" lIns="0" tIns="0" rIns="0" bIns="0">
              <a:spAutoFit/>
            </a:bodyPr>
            <a:lstStyle/>
            <a:p>
              <a:pPr fontAlgn="auto">
                <a:spcBef>
                  <a:spcPts val="0"/>
                </a:spcBef>
                <a:spcAft>
                  <a:spcPts val="0"/>
                </a:spcAft>
                <a:defRPr/>
              </a:pPr>
              <a:r>
                <a:rPr kumimoji="0" lang="en-US" altLang="ja-JP" kern="0">
                  <a:solidFill>
                    <a:sysClr val="windowText" lastClr="000000"/>
                  </a:solidFill>
                </a:rPr>
                <a:t>X-ray</a:t>
              </a:r>
            </a:p>
          </p:txBody>
        </p:sp>
        <p:sp>
          <p:nvSpPr>
            <p:cNvPr id="195" name="Rectangle 97"/>
            <p:cNvSpPr>
              <a:spLocks noChangeArrowheads="1"/>
            </p:cNvSpPr>
            <p:nvPr/>
          </p:nvSpPr>
          <p:spPr bwMode="auto">
            <a:xfrm>
              <a:off x="3291267" y="1893859"/>
              <a:ext cx="81508" cy="288928"/>
            </a:xfrm>
            <a:prstGeom prst="rect">
              <a:avLst/>
            </a:prstGeom>
            <a:noFill/>
            <a:ln>
              <a:noFill/>
            </a:ln>
            <a:extLst/>
          </p:spPr>
          <p:txBody>
            <a:bodyPr wrap="none" lIns="0" tIns="0" rIns="0" bIns="0">
              <a:spAutoFit/>
            </a:bodyPr>
            <a:lstStyle/>
            <a:p>
              <a:pPr fontAlgn="auto">
                <a:spcBef>
                  <a:spcPts val="0"/>
                </a:spcBef>
                <a:spcAft>
                  <a:spcPts val="0"/>
                </a:spcAft>
                <a:defRPr/>
              </a:pPr>
              <a:r>
                <a:rPr kumimoji="0" lang="en-US" altLang="ja-JP" sz="1900" kern="0">
                  <a:solidFill>
                    <a:sysClr val="windowText" lastClr="000000"/>
                  </a:solidFill>
                </a:rPr>
                <a:t>-</a:t>
              </a:r>
              <a:endParaRPr kumimoji="0" lang="en-US" altLang="ja-JP" kern="0">
                <a:solidFill>
                  <a:sysClr val="windowText" lastClr="000000"/>
                </a:solidFill>
              </a:endParaRPr>
            </a:p>
          </p:txBody>
        </p:sp>
        <p:sp>
          <p:nvSpPr>
            <p:cNvPr id="196" name="Rectangle 98"/>
            <p:cNvSpPr>
              <a:spLocks noChangeArrowheads="1"/>
            </p:cNvSpPr>
            <p:nvPr/>
          </p:nvSpPr>
          <p:spPr bwMode="auto">
            <a:xfrm>
              <a:off x="3369699" y="1893859"/>
              <a:ext cx="0" cy="277816"/>
            </a:xfrm>
            <a:prstGeom prst="rect">
              <a:avLst/>
            </a:prstGeom>
            <a:noFill/>
            <a:ln>
              <a:noFill/>
            </a:ln>
            <a:extLst/>
          </p:spPr>
          <p:txBody>
            <a:bodyPr wrap="none" lIns="0" tIns="0" rIns="0" bIns="0">
              <a:spAutoFit/>
            </a:bodyPr>
            <a:lstStyle/>
            <a:p>
              <a:pPr fontAlgn="auto">
                <a:spcBef>
                  <a:spcPts val="0"/>
                </a:spcBef>
                <a:spcAft>
                  <a:spcPts val="0"/>
                </a:spcAft>
                <a:defRPr/>
              </a:pPr>
              <a:endParaRPr kumimoji="0" lang="ja-JP" altLang="en-US" kern="0">
                <a:solidFill>
                  <a:sysClr val="windowText" lastClr="000000"/>
                </a:solidFill>
              </a:endParaRPr>
            </a:p>
          </p:txBody>
        </p:sp>
        <p:sp>
          <p:nvSpPr>
            <p:cNvPr id="197" name="Rectangle 99"/>
            <p:cNvSpPr>
              <a:spLocks noChangeArrowheads="1"/>
            </p:cNvSpPr>
            <p:nvPr/>
          </p:nvSpPr>
          <p:spPr bwMode="auto">
            <a:xfrm>
              <a:off x="3594230" y="1357279"/>
              <a:ext cx="3358732" cy="358778"/>
            </a:xfrm>
            <a:prstGeom prst="rect">
              <a:avLst/>
            </a:prstGeom>
            <a:solidFill>
              <a:srgbClr val="FFFFFF"/>
            </a:solidFill>
            <a:ln>
              <a:noFill/>
            </a:ln>
            <a:extLst/>
          </p:spPr>
          <p:txBody>
            <a:bodyPr/>
            <a:lstStyle/>
            <a:p>
              <a:pPr fontAlgn="auto">
                <a:spcBef>
                  <a:spcPts val="0"/>
                </a:spcBef>
                <a:spcAft>
                  <a:spcPts val="0"/>
                </a:spcAft>
                <a:defRPr/>
              </a:pPr>
              <a:endParaRPr kumimoji="0" lang="ja-JP" altLang="en-US" kern="0">
                <a:solidFill>
                  <a:sysClr val="windowText" lastClr="000000"/>
                </a:solidFill>
              </a:endParaRPr>
            </a:p>
          </p:txBody>
        </p:sp>
        <p:sp>
          <p:nvSpPr>
            <p:cNvPr id="198" name="Rectangle 100"/>
            <p:cNvSpPr>
              <a:spLocks noChangeArrowheads="1"/>
            </p:cNvSpPr>
            <p:nvPr/>
          </p:nvSpPr>
          <p:spPr bwMode="auto">
            <a:xfrm>
              <a:off x="3594230" y="1357279"/>
              <a:ext cx="2772799" cy="276228"/>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kumimoji="0" lang="en-US" altLang="ja-JP" b="1" kern="0" dirty="0">
                  <a:solidFill>
                    <a:srgbClr val="000000"/>
                  </a:solidFill>
                  <a:latin typeface="Tahoma"/>
                  <a:ea typeface="ＭＳ Ｐゴシック" charset="-128"/>
                </a:rPr>
                <a:t>Pulse laser optical cavity</a:t>
              </a:r>
              <a:endParaRPr kumimoji="0" lang="ja-JP" altLang="en-US" b="1" kern="0" dirty="0">
                <a:solidFill>
                  <a:sysClr val="windowText" lastClr="000000"/>
                </a:solidFill>
                <a:latin typeface="Tahoma"/>
                <a:ea typeface="ＭＳ Ｐゴシック" charset="-128"/>
              </a:endParaRPr>
            </a:p>
          </p:txBody>
        </p:sp>
      </p:grpSp>
      <p:sp>
        <p:nvSpPr>
          <p:cNvPr id="199" name="Text Box 102"/>
          <p:cNvSpPr txBox="1">
            <a:spLocks noChangeArrowheads="1"/>
          </p:cNvSpPr>
          <p:nvPr/>
        </p:nvSpPr>
        <p:spPr bwMode="auto">
          <a:xfrm>
            <a:off x="446088" y="6253163"/>
            <a:ext cx="8518525" cy="523875"/>
          </a:xfrm>
          <a:prstGeom prst="rect">
            <a:avLst/>
          </a:prstGeom>
          <a:noFill/>
          <a:ln>
            <a:noFill/>
          </a:ln>
          <a:extLst/>
        </p:spPr>
        <p:txBody>
          <a:bodyPr>
            <a:spAutoFit/>
          </a:bodyPr>
          <a:lstStyle>
            <a:lvl1pPr eaLnBrk="0" hangingPunct="0">
              <a:defRPr kumimoji="1" sz="2400">
                <a:solidFill>
                  <a:schemeClr val="tx1"/>
                </a:solidFill>
                <a:latin typeface="Arial" pitchFamily="34" charset="0"/>
                <a:ea typeface="ＭＳ Ｐゴシック" pitchFamily="50" charset="-128"/>
              </a:defRPr>
            </a:lvl1pPr>
            <a:lvl2pPr marL="742950" indent="-285750" eaLnBrk="0" hangingPunct="0">
              <a:defRPr kumimoji="1" sz="2400">
                <a:solidFill>
                  <a:schemeClr val="tx1"/>
                </a:solidFill>
                <a:latin typeface="Arial" pitchFamily="34" charset="0"/>
                <a:ea typeface="ＭＳ Ｐゴシック" pitchFamily="50" charset="-128"/>
              </a:defRPr>
            </a:lvl2pPr>
            <a:lvl3pPr marL="1143000" indent="-228600" eaLnBrk="0" hangingPunct="0">
              <a:defRPr kumimoji="1" sz="2400">
                <a:solidFill>
                  <a:schemeClr val="tx1"/>
                </a:solidFill>
                <a:latin typeface="Arial" pitchFamily="34" charset="0"/>
                <a:ea typeface="ＭＳ Ｐゴシック" pitchFamily="50" charset="-128"/>
              </a:defRPr>
            </a:lvl3pPr>
            <a:lvl4pPr marL="1600200" indent="-228600" eaLnBrk="0" hangingPunct="0">
              <a:defRPr kumimoji="1" sz="2400">
                <a:solidFill>
                  <a:schemeClr val="tx1"/>
                </a:solidFill>
                <a:latin typeface="Arial" pitchFamily="34" charset="0"/>
                <a:ea typeface="ＭＳ Ｐゴシック" pitchFamily="50" charset="-128"/>
              </a:defRPr>
            </a:lvl4pPr>
            <a:lvl5pPr marL="2057400" indent="-228600" eaLnBrk="0" hangingPunct="0">
              <a:defRPr kumimoji="1" sz="2400">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Arial" pitchFamily="34" charset="0"/>
                <a:ea typeface="ＭＳ Ｐゴシック" pitchFamily="50" charset="-128"/>
              </a:defRPr>
            </a:lvl9pPr>
          </a:lstStyle>
          <a:p>
            <a:pPr eaLnBrk="1" fontAlgn="auto" hangingPunct="1">
              <a:spcBef>
                <a:spcPts val="0"/>
              </a:spcBef>
              <a:spcAft>
                <a:spcPts val="0"/>
              </a:spcAft>
              <a:defRPr/>
            </a:pPr>
            <a:r>
              <a:rPr lang="en-US" altLang="ja-JP" sz="2800" b="1" kern="0" dirty="0" smtClean="0">
                <a:solidFill>
                  <a:srgbClr val="FF0000"/>
                </a:solidFill>
              </a:rPr>
              <a:t>35MeV electron beam</a:t>
            </a:r>
            <a:r>
              <a:rPr lang="ja-JP" altLang="en-US" sz="2800" b="1" kern="0" dirty="0" smtClean="0">
                <a:solidFill>
                  <a:srgbClr val="FF0000"/>
                </a:solidFill>
              </a:rPr>
              <a:t> </a:t>
            </a:r>
            <a:r>
              <a:rPr lang="en-US" altLang="ja-JP" sz="2800" b="1" kern="0" dirty="0" smtClean="0">
                <a:solidFill>
                  <a:srgbClr val="FF0000"/>
                </a:solidFill>
              </a:rPr>
              <a:t>x 1</a:t>
            </a:r>
            <a:r>
              <a:rPr lang="en-US" altLang="ja-JP" sz="2800" b="1" kern="0" dirty="0" smtClean="0">
                <a:solidFill>
                  <a:srgbClr val="FF0000"/>
                </a:solidFill>
                <a:latin typeface="Symbol" pitchFamily="18" charset="2"/>
              </a:rPr>
              <a:t>m</a:t>
            </a:r>
            <a:r>
              <a:rPr lang="en-US" altLang="ja-JP" sz="2800" b="1" kern="0" dirty="0" smtClean="0">
                <a:solidFill>
                  <a:srgbClr val="FF0000"/>
                </a:solidFill>
              </a:rPr>
              <a:t>m laser</a:t>
            </a:r>
            <a:r>
              <a:rPr lang="ja-JP" altLang="en-US" sz="2800" b="1" kern="0" dirty="0" smtClean="0">
                <a:solidFill>
                  <a:srgbClr val="FF0000"/>
                </a:solidFill>
              </a:rPr>
              <a:t> </a:t>
            </a:r>
            <a:r>
              <a:rPr lang="en-US" altLang="ja-JP" sz="2800" b="1" kern="0" dirty="0" smtClean="0">
                <a:solidFill>
                  <a:srgbClr val="FF0000"/>
                </a:solidFill>
              </a:rPr>
              <a:t>= 23keV X-ray</a:t>
            </a:r>
            <a:endParaRPr lang="ja-JP" altLang="en-US" sz="2800" b="1" kern="0" dirty="0" smtClean="0">
              <a:solidFill>
                <a:srgbClr val="FF0000"/>
              </a:solidFill>
            </a:endParaRPr>
          </a:p>
        </p:txBody>
      </p:sp>
      <p:sp>
        <p:nvSpPr>
          <p:cNvPr id="200" name="Text Box 101"/>
          <p:cNvSpPr txBox="1">
            <a:spLocks noChangeArrowheads="1"/>
          </p:cNvSpPr>
          <p:nvPr/>
        </p:nvSpPr>
        <p:spPr bwMode="auto">
          <a:xfrm>
            <a:off x="2916238" y="4038600"/>
            <a:ext cx="2808287" cy="461963"/>
          </a:xfrm>
          <a:prstGeom prst="rect">
            <a:avLst/>
          </a:prstGeom>
          <a:solidFill>
            <a:srgbClr val="51ABD0"/>
          </a:solidFill>
          <a:ln w="9525">
            <a:solidFill>
              <a:srgbClr val="FFFFFF"/>
            </a:solidFill>
            <a:miter lim="800000"/>
            <a:headEnd/>
            <a:tailEnd/>
          </a:ln>
        </p:spPr>
        <p:txBody>
          <a:bodyPr>
            <a:spAutoFit/>
          </a:bodyPr>
          <a:lstStyle>
            <a:lvl1pPr eaLnBrk="0" hangingPunct="0">
              <a:defRPr kumimoji="1" sz="2400">
                <a:solidFill>
                  <a:schemeClr val="tx1"/>
                </a:solidFill>
                <a:latin typeface="Arial" pitchFamily="34" charset="0"/>
                <a:ea typeface="ＭＳ Ｐゴシック" pitchFamily="50" charset="-128"/>
              </a:defRPr>
            </a:lvl1pPr>
            <a:lvl2pPr marL="742950" indent="-285750" eaLnBrk="0" hangingPunct="0">
              <a:defRPr kumimoji="1" sz="2400">
                <a:solidFill>
                  <a:schemeClr val="tx1"/>
                </a:solidFill>
                <a:latin typeface="Arial" pitchFamily="34" charset="0"/>
                <a:ea typeface="ＭＳ Ｐゴシック" pitchFamily="50" charset="-128"/>
              </a:defRPr>
            </a:lvl2pPr>
            <a:lvl3pPr marL="1143000" indent="-228600" eaLnBrk="0" hangingPunct="0">
              <a:defRPr kumimoji="1" sz="2400">
                <a:solidFill>
                  <a:schemeClr val="tx1"/>
                </a:solidFill>
                <a:latin typeface="Arial" pitchFamily="34" charset="0"/>
                <a:ea typeface="ＭＳ Ｐゴシック" pitchFamily="50" charset="-128"/>
              </a:defRPr>
            </a:lvl3pPr>
            <a:lvl4pPr marL="1600200" indent="-228600" eaLnBrk="0" hangingPunct="0">
              <a:defRPr kumimoji="1" sz="2400">
                <a:solidFill>
                  <a:schemeClr val="tx1"/>
                </a:solidFill>
                <a:latin typeface="Arial" pitchFamily="34" charset="0"/>
                <a:ea typeface="ＭＳ Ｐゴシック" pitchFamily="50" charset="-128"/>
              </a:defRPr>
            </a:lvl4pPr>
            <a:lvl5pPr marL="2057400" indent="-228600" eaLnBrk="0" hangingPunct="0">
              <a:defRPr kumimoji="1" sz="2400">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Arial" pitchFamily="34" charset="0"/>
                <a:ea typeface="ＭＳ Ｐゴシック" pitchFamily="50" charset="-128"/>
              </a:defRPr>
            </a:lvl9pPr>
          </a:lstStyle>
          <a:p>
            <a:pPr eaLnBrk="1" fontAlgn="auto" hangingPunct="1">
              <a:spcBef>
                <a:spcPts val="0"/>
              </a:spcBef>
              <a:spcAft>
                <a:spcPts val="0"/>
              </a:spcAft>
              <a:defRPr/>
            </a:pPr>
            <a:r>
              <a:rPr lang="en-US" altLang="ja-JP" kern="0" smtClean="0">
                <a:solidFill>
                  <a:srgbClr val="FFFFFF"/>
                </a:solidFill>
              </a:rPr>
              <a:t>Energy recovery </a:t>
            </a:r>
            <a:endParaRPr lang="ja-JP" altLang="en-US" kern="0" smtClean="0">
              <a:solidFill>
                <a:srgbClr val="FFFFFF"/>
              </a:solidFill>
            </a:endParaRPr>
          </a:p>
        </p:txBody>
      </p:sp>
      <p:sp>
        <p:nvSpPr>
          <p:cNvPr id="203" name="テキスト ボックス 101"/>
          <p:cNvSpPr txBox="1">
            <a:spLocks noChangeArrowheads="1"/>
          </p:cNvSpPr>
          <p:nvPr/>
        </p:nvSpPr>
        <p:spPr bwMode="auto">
          <a:xfrm>
            <a:off x="202820" y="1659978"/>
            <a:ext cx="3894138" cy="461963"/>
          </a:xfrm>
          <a:prstGeom prst="rect">
            <a:avLst/>
          </a:prstGeom>
          <a:noFill/>
          <a:ln>
            <a:noFill/>
          </a:ln>
          <a:extLst/>
        </p:spPr>
        <p:txBody>
          <a:bodyPr>
            <a:spAutoFit/>
          </a:bodyPr>
          <a:lstStyle>
            <a:lvl1pPr eaLnBrk="0" hangingPunct="0">
              <a:defRPr kumimoji="1" sz="2400">
                <a:solidFill>
                  <a:schemeClr val="tx1"/>
                </a:solidFill>
                <a:latin typeface="Arial" pitchFamily="34" charset="0"/>
                <a:ea typeface="ＭＳ Ｐゴシック" pitchFamily="50" charset="-128"/>
              </a:defRPr>
            </a:lvl1pPr>
            <a:lvl2pPr marL="742950" indent="-285750" eaLnBrk="0" hangingPunct="0">
              <a:defRPr kumimoji="1" sz="2400">
                <a:solidFill>
                  <a:schemeClr val="tx1"/>
                </a:solidFill>
                <a:latin typeface="Arial" pitchFamily="34" charset="0"/>
                <a:ea typeface="ＭＳ Ｐゴシック" pitchFamily="50" charset="-128"/>
              </a:defRPr>
            </a:lvl2pPr>
            <a:lvl3pPr marL="1143000" indent="-228600" eaLnBrk="0" hangingPunct="0">
              <a:defRPr kumimoji="1" sz="2400">
                <a:solidFill>
                  <a:schemeClr val="tx1"/>
                </a:solidFill>
                <a:latin typeface="Arial" pitchFamily="34" charset="0"/>
                <a:ea typeface="ＭＳ Ｐゴシック" pitchFamily="50" charset="-128"/>
              </a:defRPr>
            </a:lvl3pPr>
            <a:lvl4pPr marL="1600200" indent="-228600" eaLnBrk="0" hangingPunct="0">
              <a:defRPr kumimoji="1" sz="2400">
                <a:solidFill>
                  <a:schemeClr val="tx1"/>
                </a:solidFill>
                <a:latin typeface="Arial" pitchFamily="34" charset="0"/>
                <a:ea typeface="ＭＳ Ｐゴシック" pitchFamily="50" charset="-128"/>
              </a:defRPr>
            </a:lvl4pPr>
            <a:lvl5pPr marL="2057400" indent="-228600" eaLnBrk="0" hangingPunct="0">
              <a:defRPr kumimoji="1" sz="2400">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sz="2400">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sz="2400">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sz="2400">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sz="2400">
                <a:solidFill>
                  <a:schemeClr val="tx1"/>
                </a:solidFill>
                <a:latin typeface="Arial" pitchFamily="34" charset="0"/>
                <a:ea typeface="ＭＳ Ｐゴシック" pitchFamily="50" charset="-128"/>
              </a:defRPr>
            </a:lvl9pPr>
          </a:lstStyle>
          <a:p>
            <a:pPr eaLnBrk="1" fontAlgn="auto" hangingPunct="1">
              <a:spcBef>
                <a:spcPts val="0"/>
              </a:spcBef>
              <a:spcAft>
                <a:spcPts val="0"/>
              </a:spcAft>
              <a:defRPr/>
            </a:pPr>
            <a:r>
              <a:rPr lang="en-US" altLang="ja-JP" b="1" kern="0" dirty="0" smtClean="0">
                <a:solidFill>
                  <a:srgbClr val="FF0000"/>
                </a:solidFill>
                <a:latin typeface="+mj-lt"/>
              </a:rPr>
              <a:t>2015 experiment</a:t>
            </a:r>
            <a:endParaRPr lang="ja-JP" altLang="en-US" b="1" kern="0" dirty="0" smtClean="0">
              <a:solidFill>
                <a:srgbClr val="FF0000"/>
              </a:solidFill>
              <a:latin typeface="+mj-lt"/>
            </a:endParaRPr>
          </a:p>
        </p:txBody>
      </p:sp>
      <p:sp>
        <p:nvSpPr>
          <p:cNvPr id="204" name="テキスト ボックス 203"/>
          <p:cNvSpPr txBox="1"/>
          <p:nvPr/>
        </p:nvSpPr>
        <p:spPr>
          <a:xfrm>
            <a:off x="5534025" y="5794375"/>
            <a:ext cx="3651250" cy="461963"/>
          </a:xfrm>
          <a:prstGeom prst="rect">
            <a:avLst/>
          </a:prstGeom>
          <a:noFill/>
        </p:spPr>
        <p:txBody>
          <a:bodyPr wrap="none">
            <a:spAutoFit/>
          </a:bodyPr>
          <a:lstStyle/>
          <a:p>
            <a:pPr>
              <a:defRPr/>
            </a:pPr>
            <a:r>
              <a:rPr lang="en-US" altLang="ja-JP" sz="2400" b="1" dirty="0">
                <a:solidFill>
                  <a:srgbClr val="FF0000"/>
                </a:solidFill>
                <a:latin typeface="+mj-lt"/>
                <a:ea typeface="ＭＳ Ｐゴシック" charset="-128"/>
              </a:rPr>
              <a:t>10</a:t>
            </a:r>
            <a:r>
              <a:rPr lang="en-US" altLang="ja-JP" sz="2400" b="1" baseline="30000" dirty="0">
                <a:solidFill>
                  <a:srgbClr val="FF0000"/>
                </a:solidFill>
                <a:latin typeface="+mj-lt"/>
                <a:ea typeface="ＭＳ Ｐゴシック" charset="-128"/>
              </a:rPr>
              <a:t>13</a:t>
            </a:r>
            <a:r>
              <a:rPr lang="en-US" altLang="ja-JP" sz="2400" b="1" dirty="0">
                <a:solidFill>
                  <a:srgbClr val="FF0000"/>
                </a:solidFill>
                <a:latin typeface="+mj-lt"/>
                <a:ea typeface="ＭＳ Ｐゴシック" charset="-128"/>
              </a:rPr>
              <a:t> photons/(sec</a:t>
            </a:r>
            <a:r>
              <a:rPr lang="ja-JP" altLang="en-US" sz="2400" b="1" dirty="0">
                <a:solidFill>
                  <a:srgbClr val="FF0000"/>
                </a:solidFill>
                <a:latin typeface="+mj-lt"/>
                <a:ea typeface="ＭＳ Ｐゴシック" charset="-128"/>
              </a:rPr>
              <a:t>・</a:t>
            </a:r>
            <a:r>
              <a:rPr lang="en-US" altLang="ja-JP" sz="2400" b="1" dirty="0">
                <a:solidFill>
                  <a:srgbClr val="FF0000"/>
                </a:solidFill>
                <a:latin typeface="+mj-lt"/>
                <a:ea typeface="ＭＳ Ｐゴシック" charset="-128"/>
              </a:rPr>
              <a:t>1%b.w.)</a:t>
            </a:r>
            <a:endParaRPr lang="ja-JP" altLang="en-US" sz="2400" b="1" dirty="0">
              <a:solidFill>
                <a:srgbClr val="FF0000"/>
              </a:solidFill>
              <a:latin typeface="+mj-lt"/>
              <a:ea typeface="ＭＳ Ｐゴシック" charset="-128"/>
            </a:endParaRPr>
          </a:p>
        </p:txBody>
      </p:sp>
      <p:sp>
        <p:nvSpPr>
          <p:cNvPr id="53259" name="テキスト ボックス 1"/>
          <p:cNvSpPr txBox="1">
            <a:spLocks noChangeArrowheads="1"/>
          </p:cNvSpPr>
          <p:nvPr/>
        </p:nvSpPr>
        <p:spPr bwMode="auto">
          <a:xfrm>
            <a:off x="192088" y="71438"/>
            <a:ext cx="420660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r>
              <a:rPr lang="en-US" altLang="ja-JP" sz="2800" b="1" dirty="0"/>
              <a:t>5</a:t>
            </a:r>
            <a:r>
              <a:rPr lang="en-US" altLang="ja-JP" sz="2800" b="1" dirty="0" smtClean="0"/>
              <a:t>. </a:t>
            </a:r>
            <a:r>
              <a:rPr lang="en-US" altLang="ja-JP" sz="2800" b="1" dirty="0"/>
              <a:t>New plans and schedule</a:t>
            </a:r>
          </a:p>
        </p:txBody>
      </p:sp>
      <p:sp>
        <p:nvSpPr>
          <p:cNvPr id="103" name="テキスト ボックス 102"/>
          <p:cNvSpPr txBox="1"/>
          <p:nvPr/>
        </p:nvSpPr>
        <p:spPr>
          <a:xfrm>
            <a:off x="145890" y="5733118"/>
            <a:ext cx="6443559" cy="523220"/>
          </a:xfrm>
          <a:prstGeom prst="rect">
            <a:avLst/>
          </a:prstGeom>
          <a:noFill/>
        </p:spPr>
        <p:txBody>
          <a:bodyPr wrap="none" rtlCol="0">
            <a:spAutoFit/>
          </a:bodyPr>
          <a:lstStyle/>
          <a:p>
            <a:r>
              <a:rPr kumimoji="1" lang="en-US" altLang="ja-JP" sz="2800" b="1" dirty="0" smtClean="0"/>
              <a:t>Realize the Brightness 10</a:t>
            </a:r>
            <a:r>
              <a:rPr kumimoji="1" lang="en-US" altLang="ja-JP" sz="2800" b="1" baseline="30000" dirty="0" smtClean="0"/>
              <a:t>19</a:t>
            </a:r>
            <a:r>
              <a:rPr lang="en-US" altLang="ja-JP" sz="1100" dirty="0" smtClean="0"/>
              <a:t>Photons/sec/mm</a:t>
            </a:r>
            <a:r>
              <a:rPr lang="en-US" altLang="ja-JP" sz="1100" baseline="30000" dirty="0" smtClean="0"/>
              <a:t>2</a:t>
            </a:r>
            <a:r>
              <a:rPr lang="en-US" altLang="ja-JP" sz="1100" dirty="0" smtClean="0"/>
              <a:t>/mrad</a:t>
            </a:r>
            <a:r>
              <a:rPr lang="en-US" altLang="ja-JP" sz="1100" baseline="30000" dirty="0" smtClean="0"/>
              <a:t>2</a:t>
            </a:r>
            <a:r>
              <a:rPr lang="en-US" altLang="ja-JP" sz="1100" dirty="0" smtClean="0"/>
              <a:t> in 0.1%b.w.</a:t>
            </a:r>
            <a:r>
              <a:rPr lang="ja-JP" altLang="en-US" sz="2800" b="1" baseline="30000" dirty="0" smtClean="0"/>
              <a:t>　</a:t>
            </a:r>
            <a:endParaRPr lang="en-US" altLang="ja-JP" sz="2800" dirty="0" smtClean="0">
              <a:latin typeface="+mj-ea"/>
              <a:ea typeface="+mj-ea"/>
            </a:endParaRPr>
          </a:p>
        </p:txBody>
      </p:sp>
      <p:pic>
        <p:nvPicPr>
          <p:cNvPr id="105" name="Picture 1"/>
          <p:cNvPicPr>
            <a:picLocks noChangeAspect="1" noChangeArrowheads="1"/>
          </p:cNvPicPr>
          <p:nvPr/>
        </p:nvPicPr>
        <p:blipFill>
          <a:blip r:embed="rId2" cstate="print"/>
          <a:srcRect/>
          <a:stretch>
            <a:fillRect/>
          </a:stretch>
        </p:blipFill>
        <p:spPr bwMode="auto">
          <a:xfrm>
            <a:off x="6588224" y="0"/>
            <a:ext cx="2555776" cy="3356242"/>
          </a:xfrm>
          <a:prstGeom prst="rect">
            <a:avLst/>
          </a:prstGeom>
          <a:noFill/>
          <a:ln w="9525">
            <a:noFill/>
            <a:miter lim="800000"/>
            <a:headEnd/>
            <a:tailEnd/>
          </a:ln>
        </p:spPr>
      </p:pic>
      <p:sp>
        <p:nvSpPr>
          <p:cNvPr id="201" name="テキスト ボックス 200"/>
          <p:cNvSpPr txBox="1"/>
          <p:nvPr/>
        </p:nvSpPr>
        <p:spPr>
          <a:xfrm>
            <a:off x="6761617" y="3429000"/>
            <a:ext cx="2378600" cy="1646605"/>
          </a:xfrm>
          <a:prstGeom prst="rect">
            <a:avLst/>
          </a:prstGeom>
          <a:noFill/>
        </p:spPr>
        <p:txBody>
          <a:bodyPr wrap="none" rtlCol="0">
            <a:spAutoFit/>
          </a:bodyPr>
          <a:lstStyle/>
          <a:p>
            <a:r>
              <a:rPr kumimoji="1" lang="en-US" altLang="ja-JP" dirty="0" smtClean="0"/>
              <a:t>SPring-8</a:t>
            </a:r>
          </a:p>
          <a:p>
            <a:r>
              <a:rPr lang="en-US" altLang="ja-JP" dirty="0" smtClean="0"/>
              <a:t>World highest </a:t>
            </a:r>
            <a:endParaRPr kumimoji="1" lang="en-US" altLang="ja-JP" dirty="0" smtClean="0"/>
          </a:p>
          <a:p>
            <a:r>
              <a:rPr lang="en-US" altLang="ja-JP" dirty="0" smtClean="0"/>
              <a:t>Av. Brightness 10</a:t>
            </a:r>
            <a:r>
              <a:rPr lang="en-US" altLang="ja-JP" baseline="30000" dirty="0" smtClean="0"/>
              <a:t>21</a:t>
            </a:r>
            <a:endParaRPr lang="en-US" altLang="ja-JP" dirty="0" smtClean="0"/>
          </a:p>
          <a:p>
            <a:r>
              <a:rPr lang="en-US" altLang="ja-JP" sz="1100" dirty="0" smtClean="0"/>
              <a:t>Photons/sec/mm</a:t>
            </a:r>
            <a:r>
              <a:rPr lang="en-US" altLang="ja-JP" sz="1100" baseline="30000" dirty="0" smtClean="0"/>
              <a:t>2</a:t>
            </a:r>
            <a:r>
              <a:rPr lang="en-US" altLang="ja-JP" sz="1100" dirty="0" smtClean="0"/>
              <a:t>/mrad</a:t>
            </a:r>
            <a:r>
              <a:rPr lang="en-US" altLang="ja-JP" sz="1100" baseline="30000" dirty="0" smtClean="0"/>
              <a:t>2 </a:t>
            </a:r>
            <a:r>
              <a:rPr lang="en-US" altLang="ja-JP" sz="1100" dirty="0" smtClean="0"/>
              <a:t>in 0.1%b.w.</a:t>
            </a:r>
          </a:p>
          <a:p>
            <a:r>
              <a:rPr lang="en-US" altLang="ja-JP" dirty="0"/>
              <a:t>f</a:t>
            </a:r>
            <a:r>
              <a:rPr lang="en-US" altLang="ja-JP" dirty="0" smtClean="0"/>
              <a:t>rom 27m </a:t>
            </a:r>
            <a:r>
              <a:rPr lang="en-US" altLang="ja-JP" dirty="0" err="1" smtClean="0"/>
              <a:t>undulator</a:t>
            </a:r>
            <a:r>
              <a:rPr lang="en-US" altLang="ja-JP" dirty="0" smtClean="0"/>
              <a:t> at </a:t>
            </a:r>
          </a:p>
          <a:p>
            <a:r>
              <a:rPr lang="en-US" altLang="ja-JP" dirty="0" smtClean="0"/>
              <a:t>SPring8</a:t>
            </a:r>
          </a:p>
        </p:txBody>
      </p:sp>
    </p:spTree>
    <p:extLst>
      <p:ext uri="{BB962C8B-B14F-4D97-AF65-F5344CB8AC3E}">
        <p14:creationId xmlns:p14="http://schemas.microsoft.com/office/powerpoint/2010/main" val="226430400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スライド番号プレースホルダー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fld id="{01FBF169-ED22-4175-8802-409449DDE520}" type="slidenum">
              <a:rPr kumimoji="0" lang="en-US" altLang="ja-JP" smtClean="0">
                <a:solidFill>
                  <a:srgbClr val="2E2E48"/>
                </a:solidFill>
              </a:rPr>
              <a:pPr eaLnBrk="1" hangingPunct="1"/>
              <a:t>58</a:t>
            </a:fld>
            <a:endParaRPr kumimoji="0" lang="en-US" altLang="ja-JP" smtClean="0">
              <a:solidFill>
                <a:srgbClr val="2E2E48"/>
              </a:solidFill>
            </a:endParaRPr>
          </a:p>
        </p:txBody>
      </p:sp>
      <p:pic>
        <p:nvPicPr>
          <p:cNvPr id="35843" name="Picture 2" descr="Fig15_xrayedist_bw"/>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89463" y="3600450"/>
            <a:ext cx="4535487" cy="324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4" name="Picture 3" descr="Fig14_reyhori_4mirror_bw"/>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50" y="3600450"/>
            <a:ext cx="4572000" cy="324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5" name="Picture 4" descr="Fig9_reyhori_beamline_bw"/>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088" y="0"/>
            <a:ext cx="5684838" cy="322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 name="表 3"/>
          <p:cNvGraphicFramePr>
            <a:graphicFrameLocks noGrp="1"/>
          </p:cNvGraphicFramePr>
          <p:nvPr>
            <p:extLst>
              <p:ext uri="{D42A27DB-BD31-4B8C-83A1-F6EECF244321}">
                <p14:modId xmlns:p14="http://schemas.microsoft.com/office/powerpoint/2010/main" val="397412563"/>
              </p:ext>
            </p:extLst>
          </p:nvPr>
        </p:nvGraphicFramePr>
        <p:xfrm>
          <a:off x="107504" y="1372114"/>
          <a:ext cx="2305146" cy="1636274"/>
        </p:xfrm>
        <a:graphic>
          <a:graphicData uri="http://schemas.openxmlformats.org/drawingml/2006/table">
            <a:tbl>
              <a:tblPr firstRow="1" firstCol="1" bandRow="1" bandCol="1"/>
              <a:tblGrid>
                <a:gridCol w="1268286"/>
                <a:gridCol w="1036860"/>
              </a:tblGrid>
              <a:tr h="153570">
                <a:tc>
                  <a:txBody>
                    <a:bodyPr/>
                    <a:lstStyle/>
                    <a:p>
                      <a:pPr marL="111760">
                        <a:lnSpc>
                          <a:spcPts val="1100"/>
                        </a:lnSpc>
                        <a:spcBef>
                          <a:spcPts val="300"/>
                        </a:spcBef>
                        <a:spcAft>
                          <a:spcPts val="300"/>
                        </a:spcAft>
                      </a:pPr>
                      <a:r>
                        <a:rPr lang="en-US" sz="1400" b="1" kern="800" dirty="0">
                          <a:effectLst/>
                          <a:latin typeface="+mn-lt"/>
                          <a:ea typeface="ＭＳ 明朝"/>
                          <a:cs typeface="ＭＳ 明朝"/>
                        </a:rPr>
                        <a:t>Energy</a:t>
                      </a:r>
                      <a:endParaRPr lang="ja-JP" sz="1400" b="1" kern="800" dirty="0">
                        <a:effectLst/>
                        <a:latin typeface="+mn-lt"/>
                        <a:ea typeface="ＭＳ 明朝"/>
                        <a:cs typeface="ＭＳ 明朝"/>
                      </a:endParaRPr>
                    </a:p>
                  </a:txBody>
                  <a:tcPr marL="68582" marR="68582" marT="0" marB="0">
                    <a:lnL>
                      <a:noFill/>
                    </a:lnL>
                    <a:lnR>
                      <a:noFill/>
                    </a:lnR>
                    <a:lnT w="19050" cap="flat" cmpd="sng" algn="ctr">
                      <a:solidFill>
                        <a:srgbClr val="000000"/>
                      </a:solidFill>
                      <a:prstDash val="solid"/>
                      <a:round/>
                      <a:headEnd type="none" w="med" len="med"/>
                      <a:tailEnd type="none" w="med" len="med"/>
                    </a:lnT>
                    <a:lnB>
                      <a:noFill/>
                    </a:lnB>
                  </a:tcPr>
                </a:tc>
                <a:tc>
                  <a:txBody>
                    <a:bodyPr/>
                    <a:lstStyle/>
                    <a:p>
                      <a:pPr marL="111760">
                        <a:lnSpc>
                          <a:spcPts val="1100"/>
                        </a:lnSpc>
                        <a:spcBef>
                          <a:spcPts val="300"/>
                        </a:spcBef>
                        <a:spcAft>
                          <a:spcPts val="300"/>
                        </a:spcAft>
                      </a:pPr>
                      <a:r>
                        <a:rPr lang="en-US" sz="1400" b="1" kern="800">
                          <a:effectLst/>
                          <a:latin typeface="+mn-lt"/>
                          <a:ea typeface="ＭＳ 明朝"/>
                          <a:cs typeface="ＭＳ 明朝"/>
                        </a:rPr>
                        <a:t>30MeV</a:t>
                      </a:r>
                      <a:endParaRPr lang="ja-JP" sz="1400" b="1" kern="800">
                        <a:effectLst/>
                        <a:latin typeface="+mn-lt"/>
                        <a:ea typeface="ＭＳ 明朝"/>
                        <a:cs typeface="ＭＳ 明朝"/>
                      </a:endParaRPr>
                    </a:p>
                  </a:txBody>
                  <a:tcPr marL="68582" marR="68582" marT="0" marB="0">
                    <a:lnL>
                      <a:noFill/>
                    </a:lnL>
                    <a:lnR>
                      <a:noFill/>
                    </a:lnR>
                    <a:lnT w="19050" cap="flat" cmpd="sng" algn="ctr">
                      <a:solidFill>
                        <a:srgbClr val="000000"/>
                      </a:solidFill>
                      <a:prstDash val="solid"/>
                      <a:round/>
                      <a:headEnd type="none" w="med" len="med"/>
                      <a:tailEnd type="none" w="med" len="med"/>
                    </a:lnT>
                    <a:lnB>
                      <a:noFill/>
                    </a:lnB>
                  </a:tcPr>
                </a:tc>
              </a:tr>
              <a:tr h="295363">
                <a:tc>
                  <a:txBody>
                    <a:bodyPr/>
                    <a:lstStyle/>
                    <a:p>
                      <a:pPr marL="111760">
                        <a:lnSpc>
                          <a:spcPts val="1100"/>
                        </a:lnSpc>
                        <a:spcBef>
                          <a:spcPts val="300"/>
                        </a:spcBef>
                        <a:spcAft>
                          <a:spcPts val="300"/>
                        </a:spcAft>
                      </a:pPr>
                      <a:r>
                        <a:rPr lang="en-US" sz="1400" b="1" kern="800" dirty="0">
                          <a:effectLst/>
                          <a:latin typeface="+mn-lt"/>
                          <a:ea typeface="ＭＳ 明朝"/>
                          <a:cs typeface="ＭＳ 明朝"/>
                        </a:rPr>
                        <a:t>Intensity </a:t>
                      </a:r>
                      <a:endParaRPr lang="ja-JP" sz="1400" b="1" kern="800" dirty="0">
                        <a:effectLst/>
                        <a:latin typeface="+mn-lt"/>
                        <a:ea typeface="ＭＳ 明朝"/>
                        <a:cs typeface="ＭＳ 明朝"/>
                      </a:endParaRPr>
                    </a:p>
                  </a:txBody>
                  <a:tcPr marL="68582" marR="68582" marT="0" marB="0">
                    <a:lnL>
                      <a:noFill/>
                    </a:lnL>
                    <a:lnR>
                      <a:noFill/>
                    </a:lnR>
                    <a:lnT>
                      <a:noFill/>
                    </a:lnT>
                    <a:lnB>
                      <a:noFill/>
                    </a:lnB>
                  </a:tcPr>
                </a:tc>
                <a:tc>
                  <a:txBody>
                    <a:bodyPr/>
                    <a:lstStyle/>
                    <a:p>
                      <a:pPr marL="111760">
                        <a:lnSpc>
                          <a:spcPts val="1100"/>
                        </a:lnSpc>
                        <a:spcBef>
                          <a:spcPts val="300"/>
                        </a:spcBef>
                        <a:spcAft>
                          <a:spcPts val="300"/>
                        </a:spcAft>
                      </a:pPr>
                      <a:r>
                        <a:rPr lang="en-US" sz="1400" b="1" kern="800">
                          <a:effectLst/>
                          <a:latin typeface="+mn-lt"/>
                          <a:ea typeface="ＭＳ 明朝"/>
                          <a:cs typeface="ＭＳ 明朝"/>
                        </a:rPr>
                        <a:t>0.4nC/bunch </a:t>
                      </a:r>
                      <a:endParaRPr lang="ja-JP" sz="1400" b="1" kern="800">
                        <a:effectLst/>
                        <a:latin typeface="+mn-lt"/>
                        <a:ea typeface="ＭＳ 明朝"/>
                        <a:cs typeface="ＭＳ 明朝"/>
                      </a:endParaRPr>
                    </a:p>
                  </a:txBody>
                  <a:tcPr marL="68582" marR="68582" marT="0" marB="0">
                    <a:lnL>
                      <a:noFill/>
                    </a:lnL>
                    <a:lnR>
                      <a:noFill/>
                    </a:lnR>
                    <a:lnT>
                      <a:noFill/>
                    </a:lnT>
                    <a:lnB>
                      <a:noFill/>
                    </a:lnB>
                  </a:tcPr>
                </a:tc>
              </a:tr>
              <a:tr h="295363">
                <a:tc>
                  <a:txBody>
                    <a:bodyPr/>
                    <a:lstStyle/>
                    <a:p>
                      <a:pPr marL="111760">
                        <a:lnSpc>
                          <a:spcPts val="1100"/>
                        </a:lnSpc>
                        <a:spcBef>
                          <a:spcPts val="300"/>
                        </a:spcBef>
                        <a:spcAft>
                          <a:spcPts val="300"/>
                        </a:spcAft>
                      </a:pPr>
                      <a:r>
                        <a:rPr lang="en-US" sz="1400" b="1" kern="800" dirty="0">
                          <a:effectLst/>
                          <a:latin typeface="+mn-lt"/>
                          <a:ea typeface="ＭＳ 明朝"/>
                          <a:cs typeface="ＭＳ 明朝"/>
                        </a:rPr>
                        <a:t>Number of bunch </a:t>
                      </a:r>
                      <a:endParaRPr lang="ja-JP" sz="1400" b="1" kern="800" dirty="0">
                        <a:effectLst/>
                        <a:latin typeface="+mn-lt"/>
                        <a:ea typeface="ＭＳ 明朝"/>
                        <a:cs typeface="ＭＳ 明朝"/>
                      </a:endParaRPr>
                    </a:p>
                  </a:txBody>
                  <a:tcPr marL="68582" marR="68582" marT="0" marB="0">
                    <a:lnL>
                      <a:noFill/>
                    </a:lnL>
                    <a:lnR>
                      <a:noFill/>
                    </a:lnR>
                    <a:lnT>
                      <a:noFill/>
                    </a:lnT>
                    <a:lnB>
                      <a:noFill/>
                    </a:lnB>
                  </a:tcPr>
                </a:tc>
                <a:tc>
                  <a:txBody>
                    <a:bodyPr/>
                    <a:lstStyle/>
                    <a:p>
                      <a:pPr marL="111760">
                        <a:lnSpc>
                          <a:spcPts val="1100"/>
                        </a:lnSpc>
                        <a:spcBef>
                          <a:spcPts val="300"/>
                        </a:spcBef>
                        <a:spcAft>
                          <a:spcPts val="300"/>
                        </a:spcAft>
                      </a:pPr>
                      <a:r>
                        <a:rPr lang="en-US" sz="1400" b="1" kern="800" dirty="0">
                          <a:effectLst/>
                          <a:latin typeface="+mn-lt"/>
                          <a:ea typeface="ＭＳ 明朝"/>
                          <a:cs typeface="ＭＳ 明朝"/>
                        </a:rPr>
                        <a:t>1000</a:t>
                      </a:r>
                      <a:endParaRPr lang="ja-JP" sz="1400" b="1" kern="800" dirty="0">
                        <a:effectLst/>
                        <a:latin typeface="+mn-lt"/>
                        <a:ea typeface="ＭＳ 明朝"/>
                        <a:cs typeface="ＭＳ 明朝"/>
                      </a:endParaRPr>
                    </a:p>
                  </a:txBody>
                  <a:tcPr marL="68582" marR="68582" marT="0" marB="0">
                    <a:lnL>
                      <a:noFill/>
                    </a:lnL>
                    <a:lnR>
                      <a:noFill/>
                    </a:lnR>
                    <a:lnT>
                      <a:noFill/>
                    </a:lnT>
                    <a:lnB>
                      <a:noFill/>
                    </a:lnB>
                  </a:tcPr>
                </a:tc>
              </a:tr>
              <a:tr h="443045">
                <a:tc>
                  <a:txBody>
                    <a:bodyPr/>
                    <a:lstStyle/>
                    <a:p>
                      <a:pPr marL="111760">
                        <a:lnSpc>
                          <a:spcPts val="1100"/>
                        </a:lnSpc>
                        <a:spcBef>
                          <a:spcPts val="300"/>
                        </a:spcBef>
                        <a:spcAft>
                          <a:spcPts val="300"/>
                        </a:spcAft>
                      </a:pPr>
                      <a:r>
                        <a:rPr lang="en-US" sz="1400" b="1" kern="800" dirty="0">
                          <a:effectLst/>
                          <a:latin typeface="+mn-lt"/>
                          <a:ea typeface="ＭＳ 明朝"/>
                          <a:cs typeface="ＭＳ 明朝"/>
                        </a:rPr>
                        <a:t>Beam size at the collision point (1σ)</a:t>
                      </a:r>
                      <a:endParaRPr lang="ja-JP" sz="1400" b="1" kern="800" dirty="0">
                        <a:effectLst/>
                        <a:latin typeface="+mn-lt"/>
                        <a:ea typeface="ＭＳ 明朝"/>
                        <a:cs typeface="ＭＳ 明朝"/>
                      </a:endParaRPr>
                    </a:p>
                  </a:txBody>
                  <a:tcPr marL="68582" marR="68582" marT="0" marB="0">
                    <a:lnL>
                      <a:noFill/>
                    </a:lnL>
                    <a:lnR>
                      <a:noFill/>
                    </a:lnR>
                    <a:lnT>
                      <a:noFill/>
                    </a:lnT>
                    <a:lnB>
                      <a:noFill/>
                    </a:lnB>
                  </a:tcPr>
                </a:tc>
                <a:tc>
                  <a:txBody>
                    <a:bodyPr/>
                    <a:lstStyle/>
                    <a:p>
                      <a:pPr marL="111760">
                        <a:lnSpc>
                          <a:spcPts val="1100"/>
                        </a:lnSpc>
                        <a:spcBef>
                          <a:spcPts val="300"/>
                        </a:spcBef>
                        <a:spcAft>
                          <a:spcPts val="300"/>
                        </a:spcAft>
                      </a:pPr>
                      <a:r>
                        <a:rPr lang="en-US" sz="1400" b="1" kern="800" dirty="0">
                          <a:effectLst/>
                          <a:latin typeface="+mn-lt"/>
                          <a:ea typeface="ＭＳ 明朝"/>
                          <a:cs typeface="ＭＳ 明朝"/>
                        </a:rPr>
                        <a:t>33μm </a:t>
                      </a:r>
                      <a:r>
                        <a:rPr lang="ja-JP" sz="1400" b="1" kern="800" dirty="0">
                          <a:effectLst/>
                          <a:latin typeface="+mn-lt"/>
                          <a:ea typeface="ＭＳ 明朝"/>
                          <a:cs typeface="ＭＳ 明朝"/>
                        </a:rPr>
                        <a:t>×</a:t>
                      </a:r>
                      <a:r>
                        <a:rPr lang="en-US" sz="1400" b="1" kern="800" dirty="0">
                          <a:effectLst/>
                          <a:latin typeface="+mn-lt"/>
                          <a:ea typeface="ＭＳ 明朝"/>
                          <a:cs typeface="ＭＳ 明朝"/>
                        </a:rPr>
                        <a:t>33μm  </a:t>
                      </a:r>
                      <a:endParaRPr lang="ja-JP" sz="1400" b="1" kern="800" dirty="0">
                        <a:effectLst/>
                        <a:latin typeface="+mn-lt"/>
                        <a:ea typeface="ＭＳ 明朝"/>
                        <a:cs typeface="ＭＳ 明朝"/>
                      </a:endParaRPr>
                    </a:p>
                  </a:txBody>
                  <a:tcPr marL="68582" marR="68582" marT="0" marB="0">
                    <a:lnL>
                      <a:noFill/>
                    </a:lnL>
                    <a:lnR>
                      <a:noFill/>
                    </a:lnR>
                    <a:lnT>
                      <a:noFill/>
                    </a:lnT>
                    <a:lnB>
                      <a:noFill/>
                    </a:lnB>
                  </a:tcPr>
                </a:tc>
              </a:tr>
              <a:tr h="153570">
                <a:tc>
                  <a:txBody>
                    <a:bodyPr/>
                    <a:lstStyle/>
                    <a:p>
                      <a:pPr marL="111760">
                        <a:lnSpc>
                          <a:spcPts val="1100"/>
                        </a:lnSpc>
                        <a:spcBef>
                          <a:spcPts val="300"/>
                        </a:spcBef>
                        <a:spcAft>
                          <a:spcPts val="300"/>
                        </a:spcAft>
                      </a:pPr>
                      <a:r>
                        <a:rPr lang="en-US" sz="1400" b="1" kern="800">
                          <a:effectLst/>
                          <a:latin typeface="+mn-lt"/>
                          <a:ea typeface="ＭＳ 明朝"/>
                          <a:cs typeface="ＭＳ 明朝"/>
                        </a:rPr>
                        <a:t>Bunch length</a:t>
                      </a:r>
                      <a:endParaRPr lang="ja-JP" sz="1400" b="1" kern="800">
                        <a:effectLst/>
                        <a:latin typeface="+mn-lt"/>
                        <a:ea typeface="ＭＳ 明朝"/>
                        <a:cs typeface="ＭＳ 明朝"/>
                      </a:endParaRPr>
                    </a:p>
                  </a:txBody>
                  <a:tcPr marL="68582" marR="68582" marT="0" marB="0">
                    <a:lnL>
                      <a:noFill/>
                    </a:lnL>
                    <a:lnR>
                      <a:noFill/>
                    </a:lnR>
                    <a:lnT>
                      <a:noFill/>
                    </a:lnT>
                    <a:lnB>
                      <a:noFill/>
                    </a:lnB>
                  </a:tcPr>
                </a:tc>
                <a:tc>
                  <a:txBody>
                    <a:bodyPr/>
                    <a:lstStyle/>
                    <a:p>
                      <a:pPr marL="111760">
                        <a:lnSpc>
                          <a:spcPts val="1100"/>
                        </a:lnSpc>
                        <a:spcBef>
                          <a:spcPts val="300"/>
                        </a:spcBef>
                        <a:spcAft>
                          <a:spcPts val="300"/>
                        </a:spcAft>
                      </a:pPr>
                      <a:r>
                        <a:rPr lang="en-US" sz="1400" b="1" kern="800" dirty="0">
                          <a:effectLst/>
                          <a:latin typeface="+mn-lt"/>
                          <a:ea typeface="ＭＳ 明朝"/>
                          <a:cs typeface="ＭＳ 明朝"/>
                        </a:rPr>
                        <a:t>10ps</a:t>
                      </a:r>
                      <a:endParaRPr lang="ja-JP" sz="1400" b="1" kern="800" dirty="0">
                        <a:effectLst/>
                        <a:latin typeface="+mn-lt"/>
                        <a:ea typeface="ＭＳ 明朝"/>
                        <a:cs typeface="ＭＳ 明朝"/>
                      </a:endParaRPr>
                    </a:p>
                  </a:txBody>
                  <a:tcPr marL="68582" marR="68582" marT="0" marB="0">
                    <a:lnL>
                      <a:noFill/>
                    </a:lnL>
                    <a:lnR>
                      <a:noFill/>
                    </a:lnR>
                    <a:lnT>
                      <a:noFill/>
                    </a:lnT>
                    <a:lnB>
                      <a:noFill/>
                    </a:lnB>
                  </a:tcPr>
                </a:tc>
              </a:tr>
              <a:tr h="295363">
                <a:tc>
                  <a:txBody>
                    <a:bodyPr/>
                    <a:lstStyle/>
                    <a:p>
                      <a:pPr marL="111760">
                        <a:lnSpc>
                          <a:spcPts val="1100"/>
                        </a:lnSpc>
                        <a:spcBef>
                          <a:spcPts val="300"/>
                        </a:spcBef>
                        <a:spcAft>
                          <a:spcPts val="300"/>
                        </a:spcAft>
                      </a:pPr>
                      <a:r>
                        <a:rPr lang="en-US" sz="1400" b="1" kern="800" dirty="0">
                          <a:effectLst/>
                          <a:latin typeface="+mn-lt"/>
                          <a:ea typeface="ＭＳ 明朝"/>
                          <a:cs typeface="ＭＳ 明朝"/>
                        </a:rPr>
                        <a:t>Bunch spacing</a:t>
                      </a:r>
                      <a:endParaRPr lang="ja-JP" sz="1400" b="1" kern="800" dirty="0">
                        <a:effectLst/>
                        <a:latin typeface="+mn-lt"/>
                        <a:ea typeface="ＭＳ 明朝"/>
                        <a:cs typeface="ＭＳ 明朝"/>
                      </a:endParaRPr>
                    </a:p>
                  </a:txBody>
                  <a:tcPr marL="68582" marR="68582" marT="0" marB="0">
                    <a:lnL>
                      <a:noFill/>
                    </a:lnL>
                    <a:lnR>
                      <a:noFill/>
                    </a:lnR>
                    <a:lnT>
                      <a:noFill/>
                    </a:lnT>
                    <a:lnB w="19050" cap="flat" cmpd="sng" algn="ctr">
                      <a:solidFill>
                        <a:srgbClr val="000000"/>
                      </a:solidFill>
                      <a:prstDash val="solid"/>
                      <a:round/>
                      <a:headEnd type="none" w="med" len="med"/>
                      <a:tailEnd type="none" w="med" len="med"/>
                    </a:lnB>
                  </a:tcPr>
                </a:tc>
                <a:tc>
                  <a:txBody>
                    <a:bodyPr/>
                    <a:lstStyle/>
                    <a:p>
                      <a:pPr marL="111760">
                        <a:lnSpc>
                          <a:spcPts val="1100"/>
                        </a:lnSpc>
                        <a:spcBef>
                          <a:spcPts val="300"/>
                        </a:spcBef>
                        <a:spcAft>
                          <a:spcPts val="300"/>
                        </a:spcAft>
                      </a:pPr>
                      <a:r>
                        <a:rPr lang="en-US" sz="1400" b="1" kern="800" dirty="0">
                          <a:effectLst/>
                          <a:latin typeface="+mn-lt"/>
                          <a:ea typeface="ＭＳ 明朝"/>
                          <a:cs typeface="ＭＳ 明朝"/>
                        </a:rPr>
                        <a:t>2.8ns</a:t>
                      </a:r>
                      <a:endParaRPr lang="ja-JP" sz="1400" b="1" kern="800" dirty="0">
                        <a:effectLst/>
                        <a:latin typeface="+mn-lt"/>
                        <a:ea typeface="ＭＳ 明朝"/>
                        <a:cs typeface="ＭＳ 明朝"/>
                      </a:endParaRPr>
                    </a:p>
                  </a:txBody>
                  <a:tcPr marL="68582" marR="68582" marT="0" marB="0">
                    <a:lnL>
                      <a:noFill/>
                    </a:lnL>
                    <a:lnR>
                      <a:noFill/>
                    </a:lnR>
                    <a:lnT>
                      <a:noFill/>
                    </a:lnT>
                    <a:lnB w="19050" cap="flat" cmpd="sng" algn="ctr">
                      <a:solidFill>
                        <a:srgbClr val="000000"/>
                      </a:solidFill>
                      <a:prstDash val="solid"/>
                      <a:round/>
                      <a:headEnd type="none" w="med" len="med"/>
                      <a:tailEnd type="none" w="med" len="med"/>
                    </a:lnB>
                  </a:tcPr>
                </a:tc>
              </a:tr>
            </a:tbl>
          </a:graphicData>
        </a:graphic>
      </p:graphicFrame>
      <p:graphicFrame>
        <p:nvGraphicFramePr>
          <p:cNvPr id="5" name="表 4"/>
          <p:cNvGraphicFramePr>
            <a:graphicFrameLocks noGrp="1"/>
          </p:cNvGraphicFramePr>
          <p:nvPr>
            <p:extLst>
              <p:ext uri="{D42A27DB-BD31-4B8C-83A1-F6EECF244321}">
                <p14:modId xmlns:p14="http://schemas.microsoft.com/office/powerpoint/2010/main" val="1308088616"/>
              </p:ext>
            </p:extLst>
          </p:nvPr>
        </p:nvGraphicFramePr>
        <p:xfrm>
          <a:off x="6300192" y="2390390"/>
          <a:ext cx="2410143" cy="851286"/>
        </p:xfrm>
        <a:graphic>
          <a:graphicData uri="http://schemas.openxmlformats.org/drawingml/2006/table">
            <a:tbl>
              <a:tblPr firstRow="1" firstCol="1" bandRow="1" bandCol="1"/>
              <a:tblGrid>
                <a:gridCol w="1365729"/>
                <a:gridCol w="1044414"/>
              </a:tblGrid>
              <a:tr h="146243">
                <a:tc>
                  <a:txBody>
                    <a:bodyPr/>
                    <a:lstStyle/>
                    <a:p>
                      <a:pPr marL="111760">
                        <a:lnSpc>
                          <a:spcPts val="1100"/>
                        </a:lnSpc>
                        <a:spcBef>
                          <a:spcPts val="300"/>
                        </a:spcBef>
                        <a:spcAft>
                          <a:spcPts val="300"/>
                        </a:spcAft>
                      </a:pPr>
                      <a:r>
                        <a:rPr lang="en-US" sz="1400" b="1" kern="800" dirty="0">
                          <a:effectLst/>
                          <a:latin typeface="+mn-lt"/>
                          <a:ea typeface="ＭＳ 明朝"/>
                          <a:cs typeface="ＭＳ 明朝"/>
                        </a:rPr>
                        <a:t>Energy</a:t>
                      </a:r>
                      <a:endParaRPr lang="ja-JP" sz="1400" b="1" kern="800" dirty="0">
                        <a:effectLst/>
                        <a:latin typeface="+mn-lt"/>
                        <a:ea typeface="ＭＳ 明朝"/>
                        <a:cs typeface="ＭＳ 明朝"/>
                      </a:endParaRPr>
                    </a:p>
                  </a:txBody>
                  <a:tcPr marL="68588" marR="68588" marT="0" marB="0">
                    <a:lnL>
                      <a:noFill/>
                    </a:lnL>
                    <a:lnR>
                      <a:noFill/>
                    </a:lnR>
                    <a:lnT w="19050" cap="flat" cmpd="sng" algn="ctr">
                      <a:solidFill>
                        <a:srgbClr val="000000"/>
                      </a:solidFill>
                      <a:prstDash val="solid"/>
                      <a:round/>
                      <a:headEnd type="none" w="med" len="med"/>
                      <a:tailEnd type="none" w="med" len="med"/>
                    </a:lnT>
                    <a:lnB>
                      <a:noFill/>
                    </a:lnB>
                  </a:tcPr>
                </a:tc>
                <a:tc>
                  <a:txBody>
                    <a:bodyPr/>
                    <a:lstStyle/>
                    <a:p>
                      <a:pPr marL="111760">
                        <a:lnSpc>
                          <a:spcPts val="1100"/>
                        </a:lnSpc>
                        <a:spcBef>
                          <a:spcPts val="300"/>
                        </a:spcBef>
                        <a:spcAft>
                          <a:spcPts val="300"/>
                        </a:spcAft>
                      </a:pPr>
                      <a:r>
                        <a:rPr lang="en-US" sz="1400" b="1" kern="800" dirty="0">
                          <a:effectLst/>
                          <a:latin typeface="+mn-lt"/>
                          <a:ea typeface="ＭＳ 明朝"/>
                          <a:cs typeface="ＭＳ 明朝"/>
                        </a:rPr>
                        <a:t>1.17eV(1064nm)</a:t>
                      </a:r>
                      <a:endParaRPr lang="ja-JP" sz="1400" b="1" kern="800" dirty="0">
                        <a:effectLst/>
                        <a:latin typeface="+mn-lt"/>
                        <a:ea typeface="ＭＳ 明朝"/>
                        <a:cs typeface="ＭＳ 明朝"/>
                      </a:endParaRPr>
                    </a:p>
                  </a:txBody>
                  <a:tcPr marL="68588" marR="68588" marT="0" marB="0">
                    <a:lnL>
                      <a:noFill/>
                    </a:lnL>
                    <a:lnR>
                      <a:noFill/>
                    </a:lnR>
                    <a:lnT w="19050" cap="flat" cmpd="sng" algn="ctr">
                      <a:solidFill>
                        <a:srgbClr val="000000"/>
                      </a:solidFill>
                      <a:prstDash val="solid"/>
                      <a:round/>
                      <a:headEnd type="none" w="med" len="med"/>
                      <a:tailEnd type="none" w="med" len="med"/>
                    </a:lnT>
                    <a:lnB>
                      <a:noFill/>
                    </a:lnB>
                  </a:tcPr>
                </a:tc>
              </a:tr>
              <a:tr h="146243">
                <a:tc>
                  <a:txBody>
                    <a:bodyPr/>
                    <a:lstStyle/>
                    <a:p>
                      <a:pPr marL="111760">
                        <a:lnSpc>
                          <a:spcPts val="1100"/>
                        </a:lnSpc>
                        <a:spcBef>
                          <a:spcPts val="300"/>
                        </a:spcBef>
                        <a:spcAft>
                          <a:spcPts val="300"/>
                        </a:spcAft>
                      </a:pPr>
                      <a:r>
                        <a:rPr lang="en-US" sz="1400" b="1" kern="800">
                          <a:effectLst/>
                          <a:latin typeface="+mn-lt"/>
                          <a:ea typeface="ＭＳ 明朝"/>
                          <a:cs typeface="ＭＳ 明朝"/>
                        </a:rPr>
                        <a:t>Intensity </a:t>
                      </a:r>
                      <a:endParaRPr lang="ja-JP" sz="1400" b="1" kern="800">
                        <a:effectLst/>
                        <a:latin typeface="+mn-lt"/>
                        <a:ea typeface="ＭＳ 明朝"/>
                        <a:cs typeface="ＭＳ 明朝"/>
                      </a:endParaRPr>
                    </a:p>
                  </a:txBody>
                  <a:tcPr marL="68588" marR="68588" marT="0" marB="0">
                    <a:lnL>
                      <a:noFill/>
                    </a:lnL>
                    <a:lnR>
                      <a:noFill/>
                    </a:lnR>
                    <a:lnT>
                      <a:noFill/>
                    </a:lnT>
                    <a:lnB>
                      <a:noFill/>
                    </a:lnB>
                  </a:tcPr>
                </a:tc>
                <a:tc>
                  <a:txBody>
                    <a:bodyPr/>
                    <a:lstStyle/>
                    <a:p>
                      <a:pPr marL="111760">
                        <a:lnSpc>
                          <a:spcPts val="1100"/>
                        </a:lnSpc>
                        <a:spcBef>
                          <a:spcPts val="300"/>
                        </a:spcBef>
                        <a:spcAft>
                          <a:spcPts val="300"/>
                        </a:spcAft>
                      </a:pPr>
                      <a:r>
                        <a:rPr lang="en-US" sz="1400" b="1" kern="800" dirty="0" smtClean="0">
                          <a:effectLst/>
                          <a:latin typeface="+mn-lt"/>
                          <a:ea typeface="ＭＳ 明朝"/>
                          <a:cs typeface="ＭＳ 明朝"/>
                        </a:rPr>
                        <a:t>8mJ/pulse </a:t>
                      </a:r>
                      <a:endParaRPr lang="ja-JP" sz="1400" b="1" kern="800" dirty="0">
                        <a:effectLst/>
                        <a:latin typeface="+mn-lt"/>
                        <a:ea typeface="ＭＳ 明朝"/>
                        <a:cs typeface="ＭＳ 明朝"/>
                      </a:endParaRPr>
                    </a:p>
                  </a:txBody>
                  <a:tcPr marL="68588" marR="68588" marT="0" marB="0">
                    <a:lnL>
                      <a:noFill/>
                    </a:lnL>
                    <a:lnR>
                      <a:noFill/>
                    </a:lnR>
                    <a:lnT>
                      <a:noFill/>
                    </a:lnT>
                    <a:lnB>
                      <a:noFill/>
                    </a:lnB>
                  </a:tcPr>
                </a:tc>
              </a:tr>
              <a:tr h="146243">
                <a:tc>
                  <a:txBody>
                    <a:bodyPr/>
                    <a:lstStyle/>
                    <a:p>
                      <a:pPr marL="111760">
                        <a:lnSpc>
                          <a:spcPts val="1100"/>
                        </a:lnSpc>
                        <a:spcBef>
                          <a:spcPts val="300"/>
                        </a:spcBef>
                        <a:spcAft>
                          <a:spcPts val="300"/>
                        </a:spcAft>
                      </a:pPr>
                      <a:r>
                        <a:rPr lang="en-US" sz="1400" b="1" kern="800" dirty="0">
                          <a:effectLst/>
                          <a:latin typeface="+mn-lt"/>
                          <a:ea typeface="ＭＳ 明朝"/>
                          <a:cs typeface="ＭＳ 明朝"/>
                        </a:rPr>
                        <a:t>Waist size(1σ)</a:t>
                      </a:r>
                      <a:endParaRPr lang="ja-JP" sz="1400" b="1" kern="800" dirty="0">
                        <a:effectLst/>
                        <a:latin typeface="+mn-lt"/>
                        <a:ea typeface="ＭＳ 明朝"/>
                        <a:cs typeface="ＭＳ 明朝"/>
                      </a:endParaRPr>
                    </a:p>
                  </a:txBody>
                  <a:tcPr marL="68588" marR="68588" marT="0" marB="0">
                    <a:lnL>
                      <a:noFill/>
                    </a:lnL>
                    <a:lnR>
                      <a:noFill/>
                    </a:lnR>
                    <a:lnT>
                      <a:noFill/>
                    </a:lnT>
                    <a:lnB>
                      <a:noFill/>
                    </a:lnB>
                  </a:tcPr>
                </a:tc>
                <a:tc>
                  <a:txBody>
                    <a:bodyPr/>
                    <a:lstStyle/>
                    <a:p>
                      <a:pPr marL="111760">
                        <a:lnSpc>
                          <a:spcPts val="1100"/>
                        </a:lnSpc>
                        <a:spcBef>
                          <a:spcPts val="300"/>
                        </a:spcBef>
                        <a:spcAft>
                          <a:spcPts val="300"/>
                        </a:spcAft>
                      </a:pPr>
                      <a:r>
                        <a:rPr lang="en-US" sz="1400" b="1" kern="800" dirty="0">
                          <a:effectLst/>
                          <a:latin typeface="+mn-lt"/>
                          <a:ea typeface="ＭＳ 明朝"/>
                          <a:cs typeface="ＭＳ 明朝"/>
                        </a:rPr>
                        <a:t>55μm </a:t>
                      </a:r>
                      <a:r>
                        <a:rPr lang="ja-JP" sz="1400" b="1" kern="800" dirty="0">
                          <a:effectLst/>
                          <a:latin typeface="+mn-lt"/>
                          <a:ea typeface="ＭＳ 明朝"/>
                          <a:cs typeface="ＭＳ 明朝"/>
                        </a:rPr>
                        <a:t>×</a:t>
                      </a:r>
                      <a:r>
                        <a:rPr lang="en-US" sz="1400" b="1" kern="800" dirty="0">
                          <a:effectLst/>
                          <a:latin typeface="+mn-lt"/>
                          <a:ea typeface="ＭＳ 明朝"/>
                          <a:cs typeface="ＭＳ 明朝"/>
                        </a:rPr>
                        <a:t>25μm  </a:t>
                      </a:r>
                      <a:endParaRPr lang="ja-JP" sz="1400" b="1" kern="800" dirty="0">
                        <a:effectLst/>
                        <a:latin typeface="+mn-lt"/>
                        <a:ea typeface="ＭＳ 明朝"/>
                        <a:cs typeface="ＭＳ 明朝"/>
                      </a:endParaRPr>
                    </a:p>
                  </a:txBody>
                  <a:tcPr marL="68588" marR="68588" marT="0" marB="0">
                    <a:lnL>
                      <a:noFill/>
                    </a:lnL>
                    <a:lnR>
                      <a:noFill/>
                    </a:lnR>
                    <a:lnT>
                      <a:noFill/>
                    </a:lnT>
                    <a:lnB>
                      <a:noFill/>
                    </a:lnB>
                  </a:tcPr>
                </a:tc>
              </a:tr>
              <a:tr h="146243">
                <a:tc>
                  <a:txBody>
                    <a:bodyPr/>
                    <a:lstStyle/>
                    <a:p>
                      <a:pPr marL="111760">
                        <a:lnSpc>
                          <a:spcPts val="1100"/>
                        </a:lnSpc>
                        <a:spcBef>
                          <a:spcPts val="300"/>
                        </a:spcBef>
                        <a:spcAft>
                          <a:spcPts val="300"/>
                        </a:spcAft>
                      </a:pPr>
                      <a:r>
                        <a:rPr lang="en-US" sz="1400" b="1" kern="800">
                          <a:effectLst/>
                          <a:latin typeface="+mn-lt"/>
                          <a:ea typeface="ＭＳ 明朝"/>
                          <a:cs typeface="ＭＳ 明朝"/>
                        </a:rPr>
                        <a:t>Pulse length</a:t>
                      </a:r>
                      <a:endParaRPr lang="ja-JP" sz="1400" b="1" kern="800">
                        <a:effectLst/>
                        <a:latin typeface="+mn-lt"/>
                        <a:ea typeface="ＭＳ 明朝"/>
                        <a:cs typeface="ＭＳ 明朝"/>
                      </a:endParaRPr>
                    </a:p>
                  </a:txBody>
                  <a:tcPr marL="68588" marR="68588" marT="0" marB="0">
                    <a:lnL>
                      <a:noFill/>
                    </a:lnL>
                    <a:lnR>
                      <a:noFill/>
                    </a:lnR>
                    <a:lnT>
                      <a:noFill/>
                    </a:lnT>
                    <a:lnB w="19050" cap="flat" cmpd="sng" algn="ctr">
                      <a:solidFill>
                        <a:srgbClr val="000000"/>
                      </a:solidFill>
                      <a:prstDash val="solid"/>
                      <a:round/>
                      <a:headEnd type="none" w="med" len="med"/>
                      <a:tailEnd type="none" w="med" len="med"/>
                    </a:lnB>
                  </a:tcPr>
                </a:tc>
                <a:tc>
                  <a:txBody>
                    <a:bodyPr/>
                    <a:lstStyle/>
                    <a:p>
                      <a:pPr marL="111760">
                        <a:lnSpc>
                          <a:spcPts val="1100"/>
                        </a:lnSpc>
                        <a:spcBef>
                          <a:spcPts val="300"/>
                        </a:spcBef>
                        <a:spcAft>
                          <a:spcPts val="300"/>
                        </a:spcAft>
                      </a:pPr>
                      <a:r>
                        <a:rPr lang="en-US" sz="1400" b="1" kern="800" dirty="0">
                          <a:effectLst/>
                          <a:latin typeface="+mn-lt"/>
                          <a:ea typeface="ＭＳ 明朝"/>
                          <a:cs typeface="ＭＳ 明朝"/>
                        </a:rPr>
                        <a:t>7ps</a:t>
                      </a:r>
                      <a:endParaRPr lang="ja-JP" sz="1400" b="1" kern="800" dirty="0">
                        <a:effectLst/>
                        <a:latin typeface="+mn-lt"/>
                        <a:ea typeface="ＭＳ 明朝"/>
                        <a:cs typeface="ＭＳ 明朝"/>
                      </a:endParaRPr>
                    </a:p>
                  </a:txBody>
                  <a:tcPr marL="68588" marR="68588" marT="0" marB="0">
                    <a:lnL>
                      <a:noFill/>
                    </a:lnL>
                    <a:lnR>
                      <a:noFill/>
                    </a:lnR>
                    <a:lnT>
                      <a:noFill/>
                    </a:lnT>
                    <a:lnB w="19050" cap="flat" cmpd="sng" algn="ctr">
                      <a:solidFill>
                        <a:srgbClr val="000000"/>
                      </a:solidFill>
                      <a:prstDash val="solid"/>
                      <a:round/>
                      <a:headEnd type="none" w="med" len="med"/>
                      <a:tailEnd type="none" w="med" len="med"/>
                    </a:lnB>
                  </a:tcPr>
                </a:tc>
              </a:tr>
            </a:tbl>
          </a:graphicData>
        </a:graphic>
      </p:graphicFrame>
      <p:sp>
        <p:nvSpPr>
          <p:cNvPr id="35872" name="テキスト ボックス 1"/>
          <p:cNvSpPr txBox="1">
            <a:spLocks noChangeArrowheads="1"/>
          </p:cNvSpPr>
          <p:nvPr/>
        </p:nvSpPr>
        <p:spPr bwMode="auto">
          <a:xfrm>
            <a:off x="3419475" y="3944938"/>
            <a:ext cx="51673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fontAlgn="base" hangingPunct="1">
              <a:spcBef>
                <a:spcPct val="0"/>
              </a:spcBef>
              <a:spcAft>
                <a:spcPct val="0"/>
              </a:spcAft>
            </a:pPr>
            <a:r>
              <a:rPr lang="en-US" altLang="ja-JP" sz="2400" b="1" smtClean="0">
                <a:solidFill>
                  <a:srgbClr val="2E2E48"/>
                </a:solidFill>
              </a:rPr>
              <a:t>Photon flux more than 10</a:t>
            </a:r>
            <a:r>
              <a:rPr lang="en-US" altLang="ja-JP" sz="2400" b="1" baseline="30000" smtClean="0">
                <a:solidFill>
                  <a:srgbClr val="2E2E48"/>
                </a:solidFill>
              </a:rPr>
              <a:t>8</a:t>
            </a:r>
            <a:r>
              <a:rPr lang="en-US" altLang="ja-JP" sz="2400" b="1" smtClean="0">
                <a:solidFill>
                  <a:srgbClr val="2E2E48"/>
                </a:solidFill>
              </a:rPr>
              <a:t> per second</a:t>
            </a:r>
            <a:endParaRPr lang="ja-JP" altLang="en-US" sz="2400" b="1" smtClean="0">
              <a:solidFill>
                <a:srgbClr val="2E2E48"/>
              </a:solidFill>
            </a:endParaRPr>
          </a:p>
        </p:txBody>
      </p:sp>
      <p:sp>
        <p:nvSpPr>
          <p:cNvPr id="9" name="テキスト ボックス 8"/>
          <p:cNvSpPr txBox="1"/>
          <p:nvPr/>
        </p:nvSpPr>
        <p:spPr>
          <a:xfrm>
            <a:off x="1500443" y="3140968"/>
            <a:ext cx="2480038" cy="646331"/>
          </a:xfrm>
          <a:prstGeom prst="rect">
            <a:avLst/>
          </a:prstGeom>
          <a:noFill/>
        </p:spPr>
        <p:txBody>
          <a:bodyPr wrap="none" rtlCol="0">
            <a:spAutoFit/>
          </a:bodyPr>
          <a:lstStyle/>
          <a:p>
            <a:r>
              <a:rPr lang="en-US" altLang="ja-JP" sz="2400" b="1" dirty="0" smtClean="0">
                <a:solidFill>
                  <a:srgbClr val="FF0000"/>
                </a:solidFill>
              </a:rPr>
              <a:t>Brightness 10</a:t>
            </a:r>
            <a:r>
              <a:rPr lang="en-US" altLang="ja-JP" sz="2400" b="1" baseline="30000" dirty="0" smtClean="0">
                <a:solidFill>
                  <a:srgbClr val="FF0000"/>
                </a:solidFill>
              </a:rPr>
              <a:t>15</a:t>
            </a:r>
          </a:p>
          <a:p>
            <a:r>
              <a:rPr lang="en-US" altLang="ja-JP" sz="1200" dirty="0">
                <a:solidFill>
                  <a:srgbClr val="FF0000"/>
                </a:solidFill>
              </a:rPr>
              <a:t>Photons/sec/mm</a:t>
            </a:r>
            <a:r>
              <a:rPr lang="en-US" altLang="ja-JP" sz="1200" baseline="30000" dirty="0">
                <a:solidFill>
                  <a:srgbClr val="FF0000"/>
                </a:solidFill>
              </a:rPr>
              <a:t>2/</a:t>
            </a:r>
            <a:r>
              <a:rPr lang="en-US" altLang="ja-JP" sz="1200" dirty="0">
                <a:solidFill>
                  <a:srgbClr val="FF0000"/>
                </a:solidFill>
              </a:rPr>
              <a:t>mrad</a:t>
            </a:r>
            <a:r>
              <a:rPr lang="en-US" altLang="ja-JP" sz="1200" baseline="30000" dirty="0">
                <a:solidFill>
                  <a:srgbClr val="FF0000"/>
                </a:solidFill>
              </a:rPr>
              <a:t>2</a:t>
            </a:r>
            <a:r>
              <a:rPr lang="en-US" altLang="ja-JP" sz="1200" dirty="0">
                <a:solidFill>
                  <a:srgbClr val="FF0000"/>
                </a:solidFill>
              </a:rPr>
              <a:t> in 0.1%b.w</a:t>
            </a:r>
            <a:r>
              <a:rPr lang="en-US" altLang="ja-JP" sz="1200" dirty="0" smtClean="0">
                <a:solidFill>
                  <a:srgbClr val="FF0000"/>
                </a:solidFill>
              </a:rPr>
              <a:t>.</a:t>
            </a:r>
            <a:endParaRPr lang="en-US" altLang="ja-JP" sz="1200" dirty="0">
              <a:solidFill>
                <a:srgbClr val="FF0000"/>
              </a:solidFill>
            </a:endParaRPr>
          </a:p>
        </p:txBody>
      </p:sp>
      <p:sp>
        <p:nvSpPr>
          <p:cNvPr id="2" name="テキスト ボックス 1"/>
          <p:cNvSpPr txBox="1"/>
          <p:nvPr/>
        </p:nvSpPr>
        <p:spPr>
          <a:xfrm>
            <a:off x="4427984" y="3314600"/>
            <a:ext cx="4053354" cy="369332"/>
          </a:xfrm>
          <a:prstGeom prst="rect">
            <a:avLst/>
          </a:prstGeom>
          <a:noFill/>
        </p:spPr>
        <p:txBody>
          <a:bodyPr wrap="none" rtlCol="0">
            <a:spAutoFit/>
          </a:bodyPr>
          <a:lstStyle/>
          <a:p>
            <a:r>
              <a:rPr lang="en-US" altLang="ja-JP" b="1" dirty="0" smtClean="0">
                <a:solidFill>
                  <a:srgbClr val="FF0000"/>
                </a:solidFill>
              </a:rPr>
              <a:t>Exposure time less than several second.</a:t>
            </a:r>
            <a:endParaRPr lang="ja-JP" altLang="en-US" b="1" dirty="0">
              <a:solidFill>
                <a:srgbClr val="FF0000"/>
              </a:solidFill>
            </a:endParaRPr>
          </a:p>
        </p:txBody>
      </p:sp>
      <p:pic>
        <p:nvPicPr>
          <p:cNvPr id="11" name="Picture 2"/>
          <p:cNvPicPr>
            <a:picLocks noChangeAspect="1" noChangeArrowheads="1"/>
          </p:cNvPicPr>
          <p:nvPr/>
        </p:nvPicPr>
        <p:blipFill>
          <a:blip r:embed="rId5" cstate="print"/>
          <a:srcRect/>
          <a:stretch>
            <a:fillRect/>
          </a:stretch>
        </p:blipFill>
        <p:spPr bwMode="auto">
          <a:xfrm>
            <a:off x="4932040" y="18526"/>
            <a:ext cx="4180060" cy="2171725"/>
          </a:xfrm>
          <a:prstGeom prst="rect">
            <a:avLst/>
          </a:prstGeom>
          <a:noFill/>
          <a:ln w="9525">
            <a:noFill/>
            <a:miter lim="800000"/>
            <a:headEnd/>
            <a:tailEnd/>
          </a:ln>
        </p:spPr>
      </p:pic>
    </p:spTree>
    <p:extLst>
      <p:ext uri="{BB962C8B-B14F-4D97-AF65-F5344CB8AC3E}">
        <p14:creationId xmlns:p14="http://schemas.microsoft.com/office/powerpoint/2010/main" val="254147196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775" y="515938"/>
            <a:ext cx="8870950" cy="590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Rectangle 5"/>
          <p:cNvSpPr>
            <a:spLocks noChangeArrowheads="1"/>
          </p:cNvSpPr>
          <p:nvPr/>
        </p:nvSpPr>
        <p:spPr bwMode="auto">
          <a:xfrm>
            <a:off x="304800" y="685800"/>
            <a:ext cx="8607425" cy="100013"/>
          </a:xfrm>
          <a:prstGeom prst="rect">
            <a:avLst/>
          </a:prstGeom>
          <a:gradFill rotWithShape="1">
            <a:gsLst>
              <a:gs pos="0">
                <a:srgbClr val="FCFEA0"/>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fontAlgn="base">
              <a:spcBef>
                <a:spcPct val="0"/>
              </a:spcBef>
              <a:spcAft>
                <a:spcPct val="0"/>
              </a:spcAft>
            </a:pPr>
            <a:endParaRPr lang="ja-JP" altLang="en-US" smtClean="0">
              <a:solidFill>
                <a:prstClr val="black"/>
              </a:solidFill>
            </a:endParaRPr>
          </a:p>
        </p:txBody>
      </p:sp>
      <p:sp>
        <p:nvSpPr>
          <p:cNvPr id="17412" name="テキスト ボックス 223"/>
          <p:cNvSpPr txBox="1">
            <a:spLocks noChangeArrowheads="1"/>
          </p:cNvSpPr>
          <p:nvPr/>
        </p:nvSpPr>
        <p:spPr bwMode="auto">
          <a:xfrm>
            <a:off x="322263" y="153988"/>
            <a:ext cx="85423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fontAlgn="base" hangingPunct="1">
              <a:spcBef>
                <a:spcPct val="0"/>
              </a:spcBef>
              <a:spcAft>
                <a:spcPct val="0"/>
              </a:spcAft>
            </a:pPr>
            <a:r>
              <a:rPr lang="en-US" altLang="ja-JP" sz="2400" smtClean="0">
                <a:solidFill>
                  <a:prstClr val="black"/>
                </a:solidFill>
                <a:latin typeface="Calibri" pitchFamily="34" charset="0"/>
              </a:rPr>
              <a:t>Demonstration experiment for ERL</a:t>
            </a:r>
            <a:endParaRPr lang="ja-JP" altLang="en-US" sz="2400" smtClean="0">
              <a:solidFill>
                <a:prstClr val="black"/>
              </a:solidFill>
              <a:latin typeface="Calibri" pitchFamily="34" charset="0"/>
            </a:endParaRPr>
          </a:p>
        </p:txBody>
      </p:sp>
      <p:sp>
        <p:nvSpPr>
          <p:cNvPr id="17413" name="スライド番号プレースホルダ 201"/>
          <p:cNvSpPr txBox="1">
            <a:spLocks noGrp="1"/>
          </p:cNvSpPr>
          <p:nvPr/>
        </p:nvSpPr>
        <p:spPr bwMode="auto">
          <a:xfrm>
            <a:off x="8370888" y="6389688"/>
            <a:ext cx="60960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r" eaLnBrk="1" fontAlgn="base" hangingPunct="1">
              <a:spcBef>
                <a:spcPct val="0"/>
              </a:spcBef>
              <a:spcAft>
                <a:spcPct val="0"/>
              </a:spcAft>
            </a:pPr>
            <a:fld id="{42DB537A-AB61-4F7B-A1AE-DB70E8319004}" type="slidenum">
              <a:rPr kumimoji="0" lang="en-US" altLang="ja-JP" sz="1400" smtClean="0">
                <a:solidFill>
                  <a:prstClr val="black"/>
                </a:solidFill>
                <a:latin typeface="Calibri" pitchFamily="34" charset="0"/>
              </a:rPr>
              <a:pPr algn="r" eaLnBrk="1" fontAlgn="base" hangingPunct="1">
                <a:spcBef>
                  <a:spcPct val="0"/>
                </a:spcBef>
                <a:spcAft>
                  <a:spcPct val="0"/>
                </a:spcAft>
              </a:pPr>
              <a:t>59</a:t>
            </a:fld>
            <a:endParaRPr kumimoji="0" lang="en-US" altLang="ja-JP" sz="1400" smtClean="0">
              <a:solidFill>
                <a:prstClr val="black"/>
              </a:solidFill>
              <a:latin typeface="Calibri" pitchFamily="34" charset="0"/>
            </a:endParaRPr>
          </a:p>
        </p:txBody>
      </p:sp>
      <p:sp>
        <p:nvSpPr>
          <p:cNvPr id="17414" name="Text Box 28"/>
          <p:cNvSpPr txBox="1">
            <a:spLocks noChangeArrowheads="1"/>
          </p:cNvSpPr>
          <p:nvPr/>
        </p:nvSpPr>
        <p:spPr bwMode="auto">
          <a:xfrm>
            <a:off x="4141788" y="1114425"/>
            <a:ext cx="209073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fontAlgn="base" hangingPunct="1">
              <a:spcBef>
                <a:spcPct val="0"/>
              </a:spcBef>
              <a:spcAft>
                <a:spcPct val="0"/>
              </a:spcAft>
            </a:pPr>
            <a:r>
              <a:rPr lang="en-US" altLang="ja-JP" b="1" smtClean="0">
                <a:solidFill>
                  <a:prstClr val="black"/>
                </a:solidFill>
                <a:latin typeface="Calibri" pitchFamily="34" charset="0"/>
              </a:rPr>
              <a:t>High voltage DC electron source </a:t>
            </a:r>
            <a:endParaRPr lang="ja-JP" altLang="en-US" b="1" smtClean="0">
              <a:solidFill>
                <a:prstClr val="black"/>
              </a:solidFill>
              <a:latin typeface="Calibri" pitchFamily="34" charset="0"/>
            </a:endParaRPr>
          </a:p>
        </p:txBody>
      </p:sp>
      <p:cxnSp>
        <p:nvCxnSpPr>
          <p:cNvPr id="17416" name="直線矢印コネクタ 13"/>
          <p:cNvCxnSpPr>
            <a:cxnSpLocks noChangeShapeType="1"/>
          </p:cNvCxnSpPr>
          <p:nvPr/>
        </p:nvCxnSpPr>
        <p:spPr bwMode="auto">
          <a:xfrm rot="16200000" flipV="1">
            <a:off x="6498432" y="3210718"/>
            <a:ext cx="279400" cy="595313"/>
          </a:xfrm>
          <a:prstGeom prst="straightConnector1">
            <a:avLst/>
          </a:prstGeom>
          <a:noFill/>
          <a:ln w="12700"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7" name="直線矢印コネクタ 16"/>
          <p:cNvCxnSpPr/>
          <p:nvPr/>
        </p:nvCxnSpPr>
        <p:spPr>
          <a:xfrm rot="16200000" flipH="1">
            <a:off x="3535362" y="2665413"/>
            <a:ext cx="284163" cy="60483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直線矢印コネクタ 30"/>
          <p:cNvCxnSpPr/>
          <p:nvPr/>
        </p:nvCxnSpPr>
        <p:spPr>
          <a:xfrm>
            <a:off x="5129213" y="1655763"/>
            <a:ext cx="427037" cy="20955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419" name="Text Box 60"/>
          <p:cNvSpPr txBox="1">
            <a:spLocks noChangeArrowheads="1"/>
          </p:cNvSpPr>
          <p:nvPr/>
        </p:nvSpPr>
        <p:spPr bwMode="auto">
          <a:xfrm>
            <a:off x="6061075" y="750888"/>
            <a:ext cx="296227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fontAlgn="base" hangingPunct="1">
              <a:spcBef>
                <a:spcPct val="0"/>
              </a:spcBef>
              <a:spcAft>
                <a:spcPct val="0"/>
              </a:spcAft>
            </a:pPr>
            <a:r>
              <a:rPr lang="en-US" altLang="ja-JP" sz="2400" b="1" smtClean="0">
                <a:solidFill>
                  <a:srgbClr val="FF3300"/>
                </a:solidFill>
                <a:latin typeface="Calibri" pitchFamily="34" charset="0"/>
              </a:rPr>
              <a:t>Detector facility for</a:t>
            </a:r>
          </a:p>
          <a:p>
            <a:pPr algn="ctr" eaLnBrk="1" fontAlgn="base" hangingPunct="1">
              <a:spcBef>
                <a:spcPct val="0"/>
              </a:spcBef>
              <a:spcAft>
                <a:spcPct val="0"/>
              </a:spcAft>
            </a:pPr>
            <a:r>
              <a:rPr lang="en-US" altLang="ja-JP" sz="2400" b="1" smtClean="0">
                <a:solidFill>
                  <a:srgbClr val="FF3300"/>
                </a:solidFill>
                <a:latin typeface="Calibri" pitchFamily="34" charset="0"/>
              </a:rPr>
              <a:t>Gamma-ray detection</a:t>
            </a:r>
            <a:endParaRPr lang="ja-JP" altLang="en-US" sz="2400" b="1" smtClean="0">
              <a:solidFill>
                <a:srgbClr val="FF3300"/>
              </a:solidFill>
              <a:latin typeface="Calibri" pitchFamily="34" charset="0"/>
            </a:endParaRPr>
          </a:p>
        </p:txBody>
      </p:sp>
      <p:sp>
        <p:nvSpPr>
          <p:cNvPr id="17420" name="Text Box 48"/>
          <p:cNvSpPr txBox="1">
            <a:spLocks noChangeArrowheads="1"/>
          </p:cNvSpPr>
          <p:nvPr/>
        </p:nvSpPr>
        <p:spPr bwMode="auto">
          <a:xfrm>
            <a:off x="6169025" y="3627438"/>
            <a:ext cx="29972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en-US" altLang="ja-JP" sz="2400" b="1" dirty="0" smtClean="0">
                <a:solidFill>
                  <a:prstClr val="black"/>
                </a:solidFill>
                <a:latin typeface="Calibri" pitchFamily="34" charset="0"/>
              </a:rPr>
              <a:t>Four mirror optical </a:t>
            </a:r>
          </a:p>
          <a:p>
            <a:pPr eaLnBrk="1" fontAlgn="base" hangingPunct="1">
              <a:spcBef>
                <a:spcPct val="0"/>
              </a:spcBef>
              <a:spcAft>
                <a:spcPct val="0"/>
              </a:spcAft>
            </a:pPr>
            <a:r>
              <a:rPr lang="en-US" altLang="ja-JP" sz="2400" b="1" dirty="0" smtClean="0">
                <a:solidFill>
                  <a:prstClr val="black"/>
                </a:solidFill>
                <a:latin typeface="Calibri" pitchFamily="34" charset="0"/>
              </a:rPr>
              <a:t>cavity for Gamma-ray </a:t>
            </a:r>
          </a:p>
          <a:p>
            <a:pPr eaLnBrk="1" fontAlgn="base" hangingPunct="1">
              <a:spcBef>
                <a:spcPct val="0"/>
              </a:spcBef>
              <a:spcAft>
                <a:spcPct val="0"/>
              </a:spcAft>
            </a:pPr>
            <a:r>
              <a:rPr lang="en-US" altLang="ja-JP" sz="2400" b="1" dirty="0" smtClean="0">
                <a:solidFill>
                  <a:prstClr val="black"/>
                </a:solidFill>
                <a:latin typeface="Calibri" pitchFamily="34" charset="0"/>
              </a:rPr>
              <a:t>generation</a:t>
            </a:r>
            <a:endParaRPr lang="ja-JP" altLang="en-US" sz="2400" b="1" dirty="0" smtClean="0">
              <a:solidFill>
                <a:prstClr val="black"/>
              </a:solidFill>
              <a:latin typeface="Calibri" pitchFamily="34" charset="0"/>
            </a:endParaRPr>
          </a:p>
        </p:txBody>
      </p:sp>
      <p:sp>
        <p:nvSpPr>
          <p:cNvPr id="17421" name="Text Box 23"/>
          <p:cNvSpPr txBox="1">
            <a:spLocks noChangeArrowheads="1"/>
          </p:cNvSpPr>
          <p:nvPr/>
        </p:nvSpPr>
        <p:spPr bwMode="auto">
          <a:xfrm>
            <a:off x="119063" y="1017588"/>
            <a:ext cx="4222750" cy="646112"/>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fontAlgn="base" hangingPunct="1">
              <a:spcBef>
                <a:spcPct val="0"/>
              </a:spcBef>
              <a:spcAft>
                <a:spcPct val="0"/>
              </a:spcAft>
            </a:pPr>
            <a:r>
              <a:rPr lang="en-US" altLang="ja-JP" smtClean="0">
                <a:solidFill>
                  <a:prstClr val="black"/>
                </a:solidFill>
                <a:latin typeface="Calibri" pitchFamily="34" charset="0"/>
              </a:rPr>
              <a:t>Compact ERL is to use laser Compton γ-ray </a:t>
            </a:r>
          </a:p>
          <a:p>
            <a:pPr eaLnBrk="1" fontAlgn="base" hangingPunct="1">
              <a:spcBef>
                <a:spcPct val="0"/>
              </a:spcBef>
              <a:spcAft>
                <a:spcPct val="0"/>
              </a:spcAft>
            </a:pPr>
            <a:r>
              <a:rPr lang="en-US" altLang="ja-JP" smtClean="0">
                <a:solidFill>
                  <a:prstClr val="black"/>
                </a:solidFill>
                <a:latin typeface="Calibri" pitchFamily="34" charset="0"/>
              </a:rPr>
              <a:t>generation</a:t>
            </a:r>
            <a:r>
              <a:rPr lang="ja-JP" altLang="en-US" smtClean="0">
                <a:solidFill>
                  <a:prstClr val="black"/>
                </a:solidFill>
                <a:latin typeface="Calibri" pitchFamily="34" charset="0"/>
              </a:rPr>
              <a:t> </a:t>
            </a:r>
            <a:r>
              <a:rPr lang="en-US" altLang="ja-JP" smtClean="0">
                <a:solidFill>
                  <a:prstClr val="black"/>
                </a:solidFill>
                <a:latin typeface="Calibri" pitchFamily="34" charset="0"/>
              </a:rPr>
              <a:t>and it’s application </a:t>
            </a:r>
            <a:endParaRPr lang="ja-JP" altLang="en-US" smtClean="0">
              <a:solidFill>
                <a:prstClr val="black"/>
              </a:solidFill>
              <a:latin typeface="Calibri" pitchFamily="34" charset="0"/>
            </a:endParaRPr>
          </a:p>
        </p:txBody>
      </p:sp>
      <p:sp>
        <p:nvSpPr>
          <p:cNvPr id="15" name="テキスト ボックス 14"/>
          <p:cNvSpPr txBox="1"/>
          <p:nvPr/>
        </p:nvSpPr>
        <p:spPr>
          <a:xfrm>
            <a:off x="412750" y="6169025"/>
            <a:ext cx="1727200" cy="276225"/>
          </a:xfrm>
          <a:prstGeom prst="rect">
            <a:avLst/>
          </a:prstGeom>
          <a:noFill/>
        </p:spPr>
        <p:txBody>
          <a:bodyPr wrap="none">
            <a:spAutoFit/>
          </a:bodyPr>
          <a:lstStyle/>
          <a:p>
            <a:pPr>
              <a:defRPr/>
            </a:pPr>
            <a:r>
              <a:rPr lang="en-US" altLang="ja-JP" sz="1200" dirty="0">
                <a:solidFill>
                  <a:srgbClr val="9BBB59">
                    <a:lumMod val="50000"/>
                  </a:srgbClr>
                </a:solidFill>
                <a:latin typeface="Arial" charset="0"/>
              </a:rPr>
              <a:t>Illustration by Rey Hori</a:t>
            </a:r>
            <a:endParaRPr lang="ja-JP" altLang="en-US" sz="1200" dirty="0">
              <a:solidFill>
                <a:srgbClr val="9BBB59">
                  <a:lumMod val="50000"/>
                </a:srgbClr>
              </a:solidFill>
              <a:latin typeface="Arial" charset="0"/>
            </a:endParaRPr>
          </a:p>
        </p:txBody>
      </p:sp>
      <p:sp>
        <p:nvSpPr>
          <p:cNvPr id="16" name="テキスト ボックス 15"/>
          <p:cNvSpPr txBox="1"/>
          <p:nvPr/>
        </p:nvSpPr>
        <p:spPr>
          <a:xfrm>
            <a:off x="4572000" y="5085184"/>
            <a:ext cx="4282775" cy="1754326"/>
          </a:xfrm>
          <a:prstGeom prst="rect">
            <a:avLst/>
          </a:prstGeom>
          <a:noFill/>
        </p:spPr>
        <p:txBody>
          <a:bodyPr wrap="none" rtlCol="0">
            <a:spAutoFit/>
          </a:bodyPr>
          <a:lstStyle/>
          <a:p>
            <a:r>
              <a:rPr lang="en-US" altLang="ja-JP" dirty="0" smtClean="0">
                <a:solidFill>
                  <a:prstClr val="black"/>
                </a:solidFill>
              </a:rPr>
              <a:t>60MeV Electron Beam, 532nm (green laser)</a:t>
            </a:r>
          </a:p>
          <a:p>
            <a:r>
              <a:rPr lang="en-US" altLang="ja-JP" dirty="0" smtClean="0">
                <a:solidFill>
                  <a:prstClr val="black"/>
                </a:solidFill>
              </a:rPr>
              <a:t>1.3GHz collision, X-ray 130keV</a:t>
            </a:r>
          </a:p>
          <a:p>
            <a:r>
              <a:rPr lang="en-US" altLang="ja-JP" dirty="0" smtClean="0">
                <a:solidFill>
                  <a:prstClr val="black"/>
                </a:solidFill>
              </a:rPr>
              <a:t>Number of photons per 1% width</a:t>
            </a:r>
          </a:p>
          <a:p>
            <a:r>
              <a:rPr lang="en-US" altLang="ja-JP" dirty="0" smtClean="0">
                <a:solidFill>
                  <a:prstClr val="black"/>
                </a:solidFill>
              </a:rPr>
              <a:t>5x10</a:t>
            </a:r>
            <a:r>
              <a:rPr lang="en-US" altLang="ja-JP" baseline="30000" dirty="0" smtClean="0">
                <a:solidFill>
                  <a:prstClr val="black"/>
                </a:solidFill>
              </a:rPr>
              <a:t>13</a:t>
            </a:r>
          </a:p>
          <a:p>
            <a:r>
              <a:rPr lang="en-US" altLang="ja-JP" dirty="0" smtClean="0">
                <a:solidFill>
                  <a:prstClr val="black"/>
                </a:solidFill>
              </a:rPr>
              <a:t>130keVx5x10</a:t>
            </a:r>
            <a:r>
              <a:rPr lang="en-US" altLang="ja-JP" baseline="30000" dirty="0" smtClean="0">
                <a:solidFill>
                  <a:prstClr val="black"/>
                </a:solidFill>
              </a:rPr>
              <a:t>13</a:t>
            </a:r>
            <a:r>
              <a:rPr lang="en-US" altLang="ja-JP" dirty="0" smtClean="0">
                <a:solidFill>
                  <a:prstClr val="black"/>
                </a:solidFill>
              </a:rPr>
              <a:t>=1.04J/s</a:t>
            </a:r>
          </a:p>
          <a:p>
            <a:r>
              <a:rPr lang="en-US" altLang="ja-JP" dirty="0" smtClean="0">
                <a:solidFill>
                  <a:prstClr val="black"/>
                </a:solidFill>
              </a:rPr>
              <a:t>330 </a:t>
            </a:r>
            <a:r>
              <a:rPr lang="en-US" altLang="ja-JP" smtClean="0">
                <a:solidFill>
                  <a:prstClr val="black"/>
                </a:solidFill>
              </a:rPr>
              <a:t>kGy</a:t>
            </a:r>
            <a:r>
              <a:rPr lang="en-US" altLang="ja-JP" dirty="0" smtClean="0">
                <a:solidFill>
                  <a:prstClr val="black"/>
                </a:solidFill>
              </a:rPr>
              <a:t> (X-ray size 0.2mm diameter)</a:t>
            </a:r>
            <a:endParaRPr lang="ja-JP" altLang="en-US" dirty="0">
              <a:solidFill>
                <a:prstClr val="black"/>
              </a:solidFill>
            </a:endParaRPr>
          </a:p>
        </p:txBody>
      </p:sp>
      <p:pic>
        <p:nvPicPr>
          <p:cNvPr id="1026" name="Picture 2"/>
          <p:cNvPicPr>
            <a:picLocks noChangeAspect="1" noChangeArrowheads="1"/>
          </p:cNvPicPr>
          <p:nvPr/>
        </p:nvPicPr>
        <p:blipFill>
          <a:blip r:embed="rId4" cstate="print"/>
          <a:srcRect/>
          <a:stretch>
            <a:fillRect/>
          </a:stretch>
        </p:blipFill>
        <p:spPr bwMode="auto">
          <a:xfrm>
            <a:off x="0" y="1772816"/>
            <a:ext cx="3131840" cy="1739280"/>
          </a:xfrm>
          <a:prstGeom prst="rect">
            <a:avLst/>
          </a:prstGeom>
          <a:noFill/>
          <a:ln w="9525">
            <a:noFill/>
            <a:miter lim="800000"/>
            <a:headEnd/>
            <a:tailEnd/>
          </a:ln>
        </p:spPr>
      </p:pic>
      <p:sp>
        <p:nvSpPr>
          <p:cNvPr id="17415" name="Text Box 30"/>
          <p:cNvSpPr txBox="1">
            <a:spLocks noChangeArrowheads="1"/>
          </p:cNvSpPr>
          <p:nvPr/>
        </p:nvSpPr>
        <p:spPr bwMode="auto">
          <a:xfrm>
            <a:off x="1763713" y="2268538"/>
            <a:ext cx="2716212"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algn="ctr" eaLnBrk="1" fontAlgn="base" hangingPunct="1">
              <a:spcBef>
                <a:spcPct val="0"/>
              </a:spcBef>
              <a:spcAft>
                <a:spcPct val="0"/>
              </a:spcAft>
            </a:pPr>
            <a:r>
              <a:rPr lang="en-US" altLang="ja-JP" sz="2400" b="1" dirty="0" smtClean="0">
                <a:solidFill>
                  <a:prstClr val="black"/>
                </a:solidFill>
                <a:latin typeface="Calibri" pitchFamily="34" charset="0"/>
              </a:rPr>
              <a:t>Super conducting cavities </a:t>
            </a:r>
            <a:endParaRPr lang="ja-JP" altLang="en-US" sz="2400" b="1" dirty="0" smtClean="0">
              <a:solidFill>
                <a:prstClr val="black"/>
              </a:solidFill>
              <a:latin typeface="Calibri" pitchFamily="34" charset="0"/>
            </a:endParaRPr>
          </a:p>
        </p:txBody>
      </p:sp>
      <p:sp>
        <p:nvSpPr>
          <p:cNvPr id="2" name="テキスト ボックス 1"/>
          <p:cNvSpPr txBox="1"/>
          <p:nvPr/>
        </p:nvSpPr>
        <p:spPr>
          <a:xfrm>
            <a:off x="148361" y="3648075"/>
            <a:ext cx="2020105" cy="646331"/>
          </a:xfrm>
          <a:prstGeom prst="rect">
            <a:avLst/>
          </a:prstGeom>
          <a:noFill/>
        </p:spPr>
        <p:txBody>
          <a:bodyPr wrap="none" rtlCol="0">
            <a:spAutoFit/>
          </a:bodyPr>
          <a:lstStyle/>
          <a:p>
            <a:r>
              <a:rPr kumimoji="1" lang="en-US" altLang="ja-JP" b="1" dirty="0" smtClean="0">
                <a:solidFill>
                  <a:srgbClr val="FF0000"/>
                </a:solidFill>
              </a:rPr>
              <a:t>Second phase of</a:t>
            </a:r>
          </a:p>
          <a:p>
            <a:r>
              <a:rPr lang="en-US" altLang="ja-JP" b="1" dirty="0" err="1" smtClean="0">
                <a:solidFill>
                  <a:srgbClr val="FF0000"/>
                </a:solidFill>
              </a:rPr>
              <a:t>cERL</a:t>
            </a:r>
            <a:r>
              <a:rPr lang="en-US" altLang="ja-JP" b="1" dirty="0" smtClean="0">
                <a:solidFill>
                  <a:srgbClr val="FF0000"/>
                </a:solidFill>
              </a:rPr>
              <a:t> plan in ~2018.</a:t>
            </a:r>
            <a:endParaRPr kumimoji="1" lang="ja-JP" altLang="en-US" b="1" dirty="0">
              <a:solidFill>
                <a:srgbClr val="FF0000"/>
              </a:solidFill>
            </a:endParaRPr>
          </a:p>
        </p:txBody>
      </p:sp>
    </p:spTree>
    <p:extLst>
      <p:ext uri="{BB962C8B-B14F-4D97-AF65-F5344CB8AC3E}">
        <p14:creationId xmlns:p14="http://schemas.microsoft.com/office/powerpoint/2010/main" val="28519120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タイトル 1"/>
          <p:cNvSpPr>
            <a:spLocks noGrp="1"/>
          </p:cNvSpPr>
          <p:nvPr>
            <p:ph type="title"/>
          </p:nvPr>
        </p:nvSpPr>
        <p:spPr>
          <a:xfrm>
            <a:off x="296863" y="188913"/>
            <a:ext cx="8702675" cy="1143000"/>
          </a:xfrm>
          <a:solidFill>
            <a:srgbClr val="FFFF00"/>
          </a:solidFill>
        </p:spPr>
        <p:txBody>
          <a:bodyPr/>
          <a:lstStyle/>
          <a:p>
            <a:pPr eaLnBrk="1" hangingPunct="1"/>
            <a:r>
              <a:rPr lang="en-US" altLang="ja-JP" b="1" dirty="0">
                <a:solidFill>
                  <a:schemeClr val="tx1"/>
                </a:solidFill>
              </a:rPr>
              <a:t>2</a:t>
            </a:r>
            <a:r>
              <a:rPr lang="en-US" altLang="ja-JP" b="1" dirty="0" smtClean="0">
                <a:solidFill>
                  <a:schemeClr val="tx1"/>
                </a:solidFill>
              </a:rPr>
              <a:t>. LUCX </a:t>
            </a:r>
            <a:r>
              <a:rPr lang="en-US" altLang="ja-JP" b="1" dirty="0" smtClean="0">
                <a:solidFill>
                  <a:schemeClr val="tx1"/>
                </a:solidFill>
              </a:rPr>
              <a:t>and QBT project</a:t>
            </a:r>
            <a:endParaRPr lang="ja-JP" altLang="en-US" b="1" dirty="0" smtClean="0">
              <a:solidFill>
                <a:schemeClr val="tx1"/>
              </a:solidFill>
            </a:endParaRPr>
          </a:p>
        </p:txBody>
      </p:sp>
      <p:sp>
        <p:nvSpPr>
          <p:cNvPr id="6" name="コンテンツ プレースホルダ 5"/>
          <p:cNvSpPr>
            <a:spLocks noGrp="1"/>
          </p:cNvSpPr>
          <p:nvPr>
            <p:ph idx="1"/>
          </p:nvPr>
        </p:nvSpPr>
        <p:spPr>
          <a:xfrm>
            <a:off x="457200" y="1600200"/>
            <a:ext cx="8229600" cy="2044700"/>
          </a:xfrm>
        </p:spPr>
        <p:txBody>
          <a:bodyPr rtlCol="0">
            <a:normAutofit fontScale="77500" lnSpcReduction="20000"/>
          </a:bodyPr>
          <a:lstStyle/>
          <a:p>
            <a:pPr eaLnBrk="1" fontAlgn="auto" hangingPunct="1">
              <a:spcAft>
                <a:spcPts val="0"/>
              </a:spcAft>
              <a:defRPr/>
            </a:pPr>
            <a:r>
              <a:rPr lang="en-US" altLang="ja-JP" dirty="0" smtClean="0">
                <a:sym typeface="Wingdings" pitchFamily="2" charset="2"/>
              </a:rPr>
              <a:t>To downsize the accelerator, we have installed a 3.6cell </a:t>
            </a:r>
            <a:r>
              <a:rPr lang="en-US" altLang="ja-JP" dirty="0" err="1" smtClean="0">
                <a:sym typeface="Wingdings" pitchFamily="2" charset="2"/>
              </a:rPr>
              <a:t>rf</a:t>
            </a:r>
            <a:r>
              <a:rPr lang="en-US" altLang="ja-JP" dirty="0" smtClean="0">
                <a:sym typeface="Wingdings" pitchFamily="2" charset="2"/>
              </a:rPr>
              <a:t>-gun and a 12cell booster.</a:t>
            </a:r>
          </a:p>
          <a:p>
            <a:pPr lvl="1" eaLnBrk="1" fontAlgn="auto" hangingPunct="1">
              <a:spcAft>
                <a:spcPts val="0"/>
              </a:spcAft>
              <a:defRPr/>
            </a:pPr>
            <a:r>
              <a:rPr lang="en-US" altLang="ja-JP" dirty="0" smtClean="0">
                <a:sym typeface="Wingdings" pitchFamily="2" charset="2"/>
              </a:rPr>
              <a:t>3.6cell </a:t>
            </a:r>
            <a:r>
              <a:rPr lang="en-US" altLang="ja-JP" dirty="0" err="1" smtClean="0">
                <a:sym typeface="Wingdings" pitchFamily="2" charset="2"/>
              </a:rPr>
              <a:t>rf</a:t>
            </a:r>
            <a:r>
              <a:rPr lang="en-US" altLang="ja-JP" dirty="0" smtClean="0">
                <a:sym typeface="Wingdings" pitchFamily="2" charset="2"/>
              </a:rPr>
              <a:t>-gun</a:t>
            </a:r>
          </a:p>
          <a:p>
            <a:pPr lvl="2" eaLnBrk="1" fontAlgn="auto" hangingPunct="1">
              <a:spcAft>
                <a:spcPts val="0"/>
              </a:spcAft>
              <a:defRPr/>
            </a:pPr>
            <a:r>
              <a:rPr lang="en-US" altLang="ja-JP" dirty="0" smtClean="0">
                <a:sym typeface="Wingdings" pitchFamily="2" charset="2"/>
              </a:rPr>
              <a:t>Beam test has been started from Jan 2012. </a:t>
            </a:r>
          </a:p>
          <a:p>
            <a:pPr lvl="1" eaLnBrk="1" fontAlgn="auto" hangingPunct="1">
              <a:spcAft>
                <a:spcPts val="0"/>
              </a:spcAft>
              <a:defRPr/>
            </a:pPr>
            <a:r>
              <a:rPr lang="en-US" altLang="ja-JP" dirty="0" smtClean="0">
                <a:sym typeface="Wingdings" pitchFamily="2" charset="2"/>
              </a:rPr>
              <a:t>12cell booster </a:t>
            </a:r>
          </a:p>
          <a:p>
            <a:pPr lvl="2" eaLnBrk="1" fontAlgn="auto" hangingPunct="1">
              <a:spcAft>
                <a:spcPts val="0"/>
              </a:spcAft>
              <a:defRPr/>
            </a:pPr>
            <a:r>
              <a:rPr lang="en-US" altLang="ja-JP" dirty="0" smtClean="0">
                <a:sym typeface="Wingdings" pitchFamily="2" charset="2"/>
              </a:rPr>
              <a:t>This booster was installed in last June.</a:t>
            </a:r>
          </a:p>
          <a:p>
            <a:pPr lvl="2" eaLnBrk="1" fontAlgn="auto" hangingPunct="1">
              <a:spcAft>
                <a:spcPts val="0"/>
              </a:spcAft>
              <a:defRPr/>
            </a:pPr>
            <a:endParaRPr lang="en-US" altLang="ja-JP" dirty="0" smtClean="0">
              <a:sym typeface="Wingdings" pitchFamily="2" charset="2"/>
            </a:endParaRPr>
          </a:p>
        </p:txBody>
      </p:sp>
      <p:sp>
        <p:nvSpPr>
          <p:cNvPr id="31748" name="日付プレースホルダ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r>
              <a:rPr kumimoji="0" lang="en-US" altLang="ja-JP" smtClean="0">
                <a:solidFill>
                  <a:srgbClr val="898989"/>
                </a:solidFill>
              </a:rPr>
              <a:t>2012/02/27</a:t>
            </a:r>
            <a:endParaRPr kumimoji="0" lang="ja-JP" altLang="en-US" smtClean="0">
              <a:solidFill>
                <a:srgbClr val="898989"/>
              </a:solidFill>
            </a:endParaRPr>
          </a:p>
        </p:txBody>
      </p:sp>
      <p:sp>
        <p:nvSpPr>
          <p:cNvPr id="31749" name="スライド番号プレースホルダ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fld id="{388D6A02-4F30-417B-BF83-52EE03633D7F}" type="slidenum">
              <a:rPr kumimoji="0" lang="ja-JP" altLang="en-US" smtClean="0">
                <a:solidFill>
                  <a:srgbClr val="898989"/>
                </a:solidFill>
              </a:rPr>
              <a:pPr eaLnBrk="1" hangingPunct="1"/>
              <a:t>6</a:t>
            </a:fld>
            <a:endParaRPr kumimoji="0" lang="ja-JP" altLang="en-US" smtClean="0">
              <a:solidFill>
                <a:srgbClr val="898989"/>
              </a:solidFill>
            </a:endParaRPr>
          </a:p>
        </p:txBody>
      </p:sp>
      <p:pic>
        <p:nvPicPr>
          <p:cNvPr id="317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l="2097" t="40765" r="1398" b="34177"/>
          <a:stretch>
            <a:fillRect/>
          </a:stretch>
        </p:blipFill>
        <p:spPr bwMode="auto">
          <a:xfrm>
            <a:off x="296863" y="3500438"/>
            <a:ext cx="8847137" cy="1436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850" y="5013325"/>
            <a:ext cx="8707438"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 name="直線矢印コネクタ 9"/>
          <p:cNvCxnSpPr/>
          <p:nvPr/>
        </p:nvCxnSpPr>
        <p:spPr>
          <a:xfrm>
            <a:off x="6372225" y="4221163"/>
            <a:ext cx="576263" cy="79216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1753" name="テキスト ボックス 10"/>
          <p:cNvSpPr txBox="1">
            <a:spLocks noChangeArrowheads="1"/>
          </p:cNvSpPr>
          <p:nvPr/>
        </p:nvSpPr>
        <p:spPr bwMode="auto">
          <a:xfrm>
            <a:off x="8340725" y="3933825"/>
            <a:ext cx="8032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r>
              <a:rPr lang="en-US" altLang="ja-JP">
                <a:solidFill>
                  <a:srgbClr val="000000"/>
                </a:solidFill>
                <a:latin typeface="Calibri" pitchFamily="34" charset="0"/>
              </a:rPr>
              <a:t>1.6cell</a:t>
            </a:r>
          </a:p>
          <a:p>
            <a:pPr eaLnBrk="1" hangingPunct="1"/>
            <a:r>
              <a:rPr lang="en-US" altLang="ja-JP">
                <a:solidFill>
                  <a:srgbClr val="000000"/>
                </a:solidFill>
                <a:latin typeface="Calibri" pitchFamily="34" charset="0"/>
              </a:rPr>
              <a:t>Rf-gun</a:t>
            </a:r>
            <a:endParaRPr lang="ja-JP" altLang="en-US">
              <a:solidFill>
                <a:srgbClr val="000000"/>
              </a:solidFill>
              <a:latin typeface="Calibri" pitchFamily="34" charset="0"/>
            </a:endParaRPr>
          </a:p>
        </p:txBody>
      </p:sp>
      <p:sp>
        <p:nvSpPr>
          <p:cNvPr id="31754" name="テキスト ボックス 11"/>
          <p:cNvSpPr txBox="1">
            <a:spLocks noChangeArrowheads="1"/>
          </p:cNvSpPr>
          <p:nvPr/>
        </p:nvSpPr>
        <p:spPr bwMode="auto">
          <a:xfrm>
            <a:off x="4787900" y="3789363"/>
            <a:ext cx="21621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r>
              <a:rPr lang="en-US" altLang="ja-JP">
                <a:solidFill>
                  <a:srgbClr val="000000"/>
                </a:solidFill>
                <a:latin typeface="Calibri" pitchFamily="34" charset="0"/>
              </a:rPr>
              <a:t>3m accelerating tube</a:t>
            </a:r>
          </a:p>
        </p:txBody>
      </p:sp>
      <p:sp>
        <p:nvSpPr>
          <p:cNvPr id="31755" name="テキスト ボックス 12"/>
          <p:cNvSpPr txBox="1">
            <a:spLocks noChangeArrowheads="1"/>
          </p:cNvSpPr>
          <p:nvPr/>
        </p:nvSpPr>
        <p:spPr bwMode="auto">
          <a:xfrm>
            <a:off x="8340725" y="5516563"/>
            <a:ext cx="84613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r>
              <a:rPr lang="en-US" altLang="ja-JP" b="1">
                <a:solidFill>
                  <a:srgbClr val="000000"/>
                </a:solidFill>
                <a:latin typeface="Calibri" pitchFamily="34" charset="0"/>
              </a:rPr>
              <a:t>3.6cell</a:t>
            </a:r>
          </a:p>
          <a:p>
            <a:pPr eaLnBrk="1" hangingPunct="1"/>
            <a:r>
              <a:rPr lang="en-US" altLang="ja-JP" b="1">
                <a:solidFill>
                  <a:srgbClr val="000000"/>
                </a:solidFill>
                <a:latin typeface="Calibri" pitchFamily="34" charset="0"/>
              </a:rPr>
              <a:t>RF-gun</a:t>
            </a:r>
            <a:endParaRPr lang="ja-JP" altLang="en-US" b="1">
              <a:solidFill>
                <a:srgbClr val="000000"/>
              </a:solidFill>
              <a:latin typeface="Calibri" pitchFamily="34" charset="0"/>
            </a:endParaRPr>
          </a:p>
        </p:txBody>
      </p:sp>
      <p:sp>
        <p:nvSpPr>
          <p:cNvPr id="31756" name="テキスト ボックス 13"/>
          <p:cNvSpPr txBox="1">
            <a:spLocks noChangeArrowheads="1"/>
          </p:cNvSpPr>
          <p:nvPr/>
        </p:nvSpPr>
        <p:spPr bwMode="auto">
          <a:xfrm>
            <a:off x="6516688" y="5589588"/>
            <a:ext cx="15287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r>
              <a:rPr lang="en-US" altLang="ja-JP" b="1">
                <a:solidFill>
                  <a:srgbClr val="000000"/>
                </a:solidFill>
                <a:latin typeface="Calibri" pitchFamily="34" charset="0"/>
              </a:rPr>
              <a:t>12cell booster</a:t>
            </a:r>
          </a:p>
        </p:txBody>
      </p:sp>
      <p:cxnSp>
        <p:nvCxnSpPr>
          <p:cNvPr id="17" name="直線コネクタ 16"/>
          <p:cNvCxnSpPr/>
          <p:nvPr/>
        </p:nvCxnSpPr>
        <p:spPr>
          <a:xfrm>
            <a:off x="107950" y="4941888"/>
            <a:ext cx="8891588" cy="0"/>
          </a:xfrm>
          <a:prstGeom prst="line">
            <a:avLst/>
          </a:prstGeom>
        </p:spPr>
        <p:style>
          <a:lnRef idx="1">
            <a:schemeClr val="accent1"/>
          </a:lnRef>
          <a:fillRef idx="0">
            <a:schemeClr val="accent1"/>
          </a:fillRef>
          <a:effectRef idx="0">
            <a:schemeClr val="accent1"/>
          </a:effectRef>
          <a:fontRef idx="minor">
            <a:schemeClr val="tx1"/>
          </a:fontRef>
        </p:style>
      </p:cxnSp>
      <p:sp>
        <p:nvSpPr>
          <p:cNvPr id="31758" name="テキスト ボックス 1"/>
          <p:cNvSpPr txBox="1">
            <a:spLocks noChangeArrowheads="1"/>
          </p:cNvSpPr>
          <p:nvPr/>
        </p:nvSpPr>
        <p:spPr bwMode="auto">
          <a:xfrm>
            <a:off x="3924300" y="5773738"/>
            <a:ext cx="24034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r>
              <a:rPr lang="en-US" altLang="ja-JP" b="1"/>
              <a:t>New optical cavity for</a:t>
            </a:r>
          </a:p>
          <a:p>
            <a:pPr eaLnBrk="1" hangingPunct="1"/>
            <a:r>
              <a:rPr lang="en-US" altLang="ja-JP" b="1"/>
              <a:t>hard X-ray generation</a:t>
            </a:r>
            <a:endParaRPr lang="ja-JP" altLang="en-US" b="1"/>
          </a:p>
        </p:txBody>
      </p:sp>
      <p:sp>
        <p:nvSpPr>
          <p:cNvPr id="31759" name="テキスト ボックス 2"/>
          <p:cNvSpPr txBox="1">
            <a:spLocks noChangeArrowheads="1"/>
          </p:cNvSpPr>
          <p:nvPr/>
        </p:nvSpPr>
        <p:spPr bwMode="auto">
          <a:xfrm>
            <a:off x="296863" y="5013325"/>
            <a:ext cx="292893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r>
              <a:rPr lang="en-US" altLang="ja-JP" b="1"/>
              <a:t>Microwave resonator cavity</a:t>
            </a:r>
          </a:p>
          <a:p>
            <a:pPr eaLnBrk="1" hangingPunct="1"/>
            <a:r>
              <a:rPr lang="en-US" altLang="ja-JP" b="1"/>
              <a:t>for soft X-ray generation</a:t>
            </a:r>
            <a:endParaRPr lang="ja-JP" altLang="en-US" b="1"/>
          </a:p>
        </p:txBody>
      </p:sp>
    </p:spTree>
    <p:extLst>
      <p:ext uri="{BB962C8B-B14F-4D97-AF65-F5344CB8AC3E}">
        <p14:creationId xmlns:p14="http://schemas.microsoft.com/office/powerpoint/2010/main" val="195268262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スライド番号プレースホルダー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fld id="{5309B390-ED3D-481F-9C7E-7E125EE9FEC4}" type="slidenum">
              <a:rPr kumimoji="0" lang="en-US" altLang="ja-JP" smtClean="0">
                <a:solidFill>
                  <a:srgbClr val="2E2E48"/>
                </a:solidFill>
              </a:rPr>
              <a:pPr eaLnBrk="1" hangingPunct="1"/>
              <a:t>60</a:t>
            </a:fld>
            <a:endParaRPr kumimoji="0" lang="en-US" altLang="ja-JP" smtClean="0">
              <a:solidFill>
                <a:srgbClr val="2E2E48"/>
              </a:solidFill>
            </a:endParaRPr>
          </a:p>
        </p:txBody>
      </p:sp>
      <p:sp>
        <p:nvSpPr>
          <p:cNvPr id="54275" name="テキスト ボックス 2"/>
          <p:cNvSpPr txBox="1">
            <a:spLocks noChangeArrowheads="1"/>
          </p:cNvSpPr>
          <p:nvPr/>
        </p:nvSpPr>
        <p:spPr bwMode="auto">
          <a:xfrm>
            <a:off x="0" y="31750"/>
            <a:ext cx="91440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algn="ctr" eaLnBrk="1" hangingPunct="1"/>
            <a:r>
              <a:rPr lang="en-US" altLang="ja-JP" sz="2400" b="1" dirty="0"/>
              <a:t>New Quantum Beam Technology Program(QBTP) </a:t>
            </a:r>
            <a:r>
              <a:rPr lang="en-US" altLang="ja-JP" sz="2400" b="1" dirty="0" smtClean="0"/>
              <a:t>will be supported </a:t>
            </a:r>
            <a:r>
              <a:rPr lang="en-US" altLang="ja-JP" sz="2400" b="1" dirty="0"/>
              <a:t>by MEXT from </a:t>
            </a:r>
            <a:r>
              <a:rPr lang="en-US" altLang="ja-JP" sz="2400" b="1" dirty="0" smtClean="0"/>
              <a:t>2013.7? </a:t>
            </a:r>
            <a:r>
              <a:rPr lang="en-US" altLang="ja-JP" sz="2400" b="1" dirty="0"/>
              <a:t>to 2018.3  </a:t>
            </a:r>
            <a:r>
              <a:rPr lang="en-US" altLang="ja-JP" sz="2400" b="1" dirty="0" smtClean="0"/>
              <a:t>(~5 </a:t>
            </a:r>
            <a:r>
              <a:rPr lang="en-US" altLang="ja-JP" sz="2400" b="1" dirty="0"/>
              <a:t>years project</a:t>
            </a:r>
            <a:r>
              <a:rPr lang="en-US" altLang="ja-JP" sz="2400" b="1" dirty="0" smtClean="0"/>
              <a:t>), I hope.</a:t>
            </a:r>
            <a:endParaRPr lang="en-US" altLang="ja-JP" sz="2400" b="1" dirty="0"/>
          </a:p>
        </p:txBody>
      </p:sp>
      <p:sp>
        <p:nvSpPr>
          <p:cNvPr id="54276" name="テキスト ボックス 3"/>
          <p:cNvSpPr txBox="1">
            <a:spLocks noChangeArrowheads="1"/>
          </p:cNvSpPr>
          <p:nvPr/>
        </p:nvSpPr>
        <p:spPr bwMode="auto">
          <a:xfrm>
            <a:off x="0" y="803275"/>
            <a:ext cx="9144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r>
              <a:rPr lang="en-US" altLang="ja-JP" b="1" dirty="0"/>
              <a:t>Approved project should include two Japanese Companies at least and the development for CW super conducting acceleration technologies. Normal conducting accelerator system and super conducting accelerator system for compact high brightness X-ray source should be realized by joint research with </a:t>
            </a:r>
            <a:r>
              <a:rPr lang="en-US" altLang="ja-JP" b="1" dirty="0" smtClean="0"/>
              <a:t>Japanese companies</a:t>
            </a:r>
            <a:r>
              <a:rPr lang="en-US" altLang="ja-JP" b="1" dirty="0"/>
              <a:t>. </a:t>
            </a:r>
            <a:endParaRPr lang="ja-JP" altLang="en-US" b="1" dirty="0"/>
          </a:p>
        </p:txBody>
      </p:sp>
      <p:grpSp>
        <p:nvGrpSpPr>
          <p:cNvPr id="54277" name="グループ化 11"/>
          <p:cNvGrpSpPr>
            <a:grpSpLocks/>
          </p:cNvGrpSpPr>
          <p:nvPr/>
        </p:nvGrpSpPr>
        <p:grpSpPr bwMode="auto">
          <a:xfrm>
            <a:off x="166688" y="2247900"/>
            <a:ext cx="7229475" cy="4579938"/>
            <a:chOff x="539552" y="836712"/>
            <a:chExt cx="7230027" cy="4579202"/>
          </a:xfrm>
        </p:grpSpPr>
        <p:pic>
          <p:nvPicPr>
            <p:cNvPr id="54281" name="Picture 2" descr="C:\Users\Junji-1\Work2012\2012-LUCX\2012-LUCX図\LUCXmini_E_A3_120619_xs.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31640" y="836712"/>
              <a:ext cx="6437939" cy="4579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直線矢印コネクタ 6"/>
            <p:cNvCxnSpPr/>
            <p:nvPr/>
          </p:nvCxnSpPr>
          <p:spPr>
            <a:xfrm>
              <a:off x="1403218" y="4652449"/>
              <a:ext cx="6048837" cy="0"/>
            </a:xfrm>
            <a:prstGeom prst="straightConnector1">
              <a:avLst/>
            </a:prstGeom>
            <a:ln w="25400">
              <a:headEnd type="arrow"/>
              <a:tailEnd type="arrow"/>
            </a:ln>
          </p:spPr>
          <p:style>
            <a:lnRef idx="1">
              <a:schemeClr val="accent1"/>
            </a:lnRef>
            <a:fillRef idx="0">
              <a:schemeClr val="accent1"/>
            </a:fillRef>
            <a:effectRef idx="0">
              <a:schemeClr val="accent1"/>
            </a:effectRef>
            <a:fontRef idx="minor">
              <a:schemeClr val="tx1"/>
            </a:fontRef>
          </p:style>
        </p:cxnSp>
        <p:cxnSp>
          <p:nvCxnSpPr>
            <p:cNvPr id="8" name="直線矢印コネクタ 7"/>
            <p:cNvCxnSpPr/>
            <p:nvPr/>
          </p:nvCxnSpPr>
          <p:spPr>
            <a:xfrm flipV="1">
              <a:off x="1260332" y="1341456"/>
              <a:ext cx="495338" cy="3168141"/>
            </a:xfrm>
            <a:prstGeom prst="straightConnector1">
              <a:avLst/>
            </a:prstGeom>
            <a:ln w="25400">
              <a:headEnd type="arrow"/>
              <a:tailEnd type="arrow"/>
            </a:ln>
          </p:spPr>
          <p:style>
            <a:lnRef idx="1">
              <a:schemeClr val="accent1"/>
            </a:lnRef>
            <a:fillRef idx="0">
              <a:schemeClr val="accent1"/>
            </a:fillRef>
            <a:effectRef idx="0">
              <a:schemeClr val="accent1"/>
            </a:effectRef>
            <a:fontRef idx="minor">
              <a:schemeClr val="tx1"/>
            </a:fontRef>
          </p:style>
        </p:cxnSp>
        <p:sp>
          <p:nvSpPr>
            <p:cNvPr id="54284" name="テキスト ボックス 9"/>
            <p:cNvSpPr txBox="1">
              <a:spLocks noChangeArrowheads="1"/>
            </p:cNvSpPr>
            <p:nvPr/>
          </p:nvSpPr>
          <p:spPr bwMode="auto">
            <a:xfrm>
              <a:off x="3563888" y="4725144"/>
              <a:ext cx="95250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r>
                <a:rPr lang="ja-JP" altLang="en-US" b="1">
                  <a:latin typeface="Calibri" pitchFamily="34" charset="0"/>
                </a:rPr>
                <a:t>～１２ｍ</a:t>
              </a:r>
            </a:p>
          </p:txBody>
        </p:sp>
        <p:sp>
          <p:nvSpPr>
            <p:cNvPr id="54285" name="正方形/長方形 10"/>
            <p:cNvSpPr>
              <a:spLocks noChangeArrowheads="1"/>
            </p:cNvSpPr>
            <p:nvPr/>
          </p:nvSpPr>
          <p:spPr bwMode="auto">
            <a:xfrm>
              <a:off x="539552" y="2780928"/>
              <a:ext cx="79380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ja-JP" altLang="en-US" b="1">
                  <a:latin typeface="Calibri" pitchFamily="34" charset="0"/>
                </a:rPr>
                <a:t>～８ｍ</a:t>
              </a:r>
            </a:p>
          </p:txBody>
        </p:sp>
      </p:grpSp>
      <p:sp>
        <p:nvSpPr>
          <p:cNvPr id="11" name="右矢印 10"/>
          <p:cNvSpPr/>
          <p:nvPr/>
        </p:nvSpPr>
        <p:spPr>
          <a:xfrm>
            <a:off x="6588125" y="4052888"/>
            <a:ext cx="977900" cy="4841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54279" name="テキスト ボックス 13"/>
          <p:cNvSpPr txBox="1">
            <a:spLocks noChangeArrowheads="1"/>
          </p:cNvSpPr>
          <p:nvPr/>
        </p:nvSpPr>
        <p:spPr bwMode="auto">
          <a:xfrm>
            <a:off x="7423150" y="3879850"/>
            <a:ext cx="172085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r>
              <a:rPr lang="en-US" altLang="ja-JP" sz="2400" b="1">
                <a:cs typeface="Times New Roman" pitchFamily="18" charset="0"/>
              </a:rPr>
              <a:t>Downsizing</a:t>
            </a:r>
          </a:p>
          <a:p>
            <a:pPr eaLnBrk="1" hangingPunct="1"/>
            <a:r>
              <a:rPr lang="en-US" altLang="ja-JP" sz="2400" b="1">
                <a:cs typeface="Times New Roman" pitchFamily="18" charset="0"/>
              </a:rPr>
              <a:t>to 6m x 8m</a:t>
            </a:r>
            <a:endParaRPr lang="ja-JP" altLang="en-US" sz="2400" b="1">
              <a:cs typeface="Times New Roman" pitchFamily="18" charset="0"/>
            </a:endParaRPr>
          </a:p>
        </p:txBody>
      </p:sp>
      <p:sp>
        <p:nvSpPr>
          <p:cNvPr id="54280" name="テキスト ボックス 11"/>
          <p:cNvSpPr txBox="1">
            <a:spLocks noChangeArrowheads="1"/>
          </p:cNvSpPr>
          <p:nvPr/>
        </p:nvSpPr>
        <p:spPr bwMode="auto">
          <a:xfrm>
            <a:off x="3190875" y="2154238"/>
            <a:ext cx="576103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algn="ctr" eaLnBrk="1" hangingPunct="1"/>
            <a:r>
              <a:rPr lang="en-US" altLang="ja-JP" b="1"/>
              <a:t>Normal conducting accelerator system for compact high </a:t>
            </a:r>
          </a:p>
          <a:p>
            <a:pPr algn="ctr" eaLnBrk="1" hangingPunct="1"/>
            <a:r>
              <a:rPr lang="en-US" altLang="ja-JP" b="1"/>
              <a:t>brightness X-ray</a:t>
            </a:r>
            <a:endParaRPr lang="ja-JP" altLang="en-US" b="1"/>
          </a:p>
        </p:txBody>
      </p:sp>
      <p:sp>
        <p:nvSpPr>
          <p:cNvPr id="2" name="テキスト ボックス 1"/>
          <p:cNvSpPr txBox="1"/>
          <p:nvPr/>
        </p:nvSpPr>
        <p:spPr>
          <a:xfrm>
            <a:off x="4177439" y="6136957"/>
            <a:ext cx="4461799" cy="646331"/>
          </a:xfrm>
          <a:prstGeom prst="rect">
            <a:avLst/>
          </a:prstGeom>
          <a:noFill/>
        </p:spPr>
        <p:txBody>
          <a:bodyPr wrap="none" rtlCol="0">
            <a:spAutoFit/>
          </a:bodyPr>
          <a:lstStyle/>
          <a:p>
            <a:r>
              <a:rPr kumimoji="1" lang="en-US" altLang="ja-JP" b="1" dirty="0" smtClean="0">
                <a:solidFill>
                  <a:srgbClr val="FF0000"/>
                </a:solidFill>
                <a:latin typeface="Times New Roman" pitchFamily="18" charset="0"/>
                <a:cs typeface="Times New Roman" pitchFamily="18" charset="0"/>
              </a:rPr>
              <a:t>Add 4k refrigerator to use superconducting</a:t>
            </a:r>
          </a:p>
          <a:p>
            <a:r>
              <a:rPr lang="en-US" altLang="ja-JP" b="1" dirty="0" smtClean="0">
                <a:solidFill>
                  <a:srgbClr val="FF0000"/>
                </a:solidFill>
                <a:latin typeface="Times New Roman" pitchFamily="18" charset="0"/>
                <a:cs typeface="Times New Roman" pitchFamily="18" charset="0"/>
              </a:rPr>
              <a:t>cavity keeping compactness in future. </a:t>
            </a:r>
            <a:r>
              <a:rPr kumimoji="1" lang="en-US" altLang="ja-JP" b="1" dirty="0" smtClean="0">
                <a:solidFill>
                  <a:srgbClr val="FF0000"/>
                </a:solidFill>
                <a:latin typeface="Times New Roman" pitchFamily="18" charset="0"/>
                <a:cs typeface="Times New Roman" pitchFamily="18" charset="0"/>
              </a:rPr>
              <a:t> </a:t>
            </a:r>
            <a:endParaRPr kumimoji="1" lang="ja-JP" altLang="en-US" b="1" dirty="0">
              <a:solidFill>
                <a:srgbClr val="FF0000"/>
              </a:solidFill>
              <a:latin typeface="Times New Roman" pitchFamily="18" charset="0"/>
              <a:cs typeface="Times New Roman" pitchFamily="18" charset="0"/>
            </a:endParaRPr>
          </a:p>
        </p:txBody>
      </p:sp>
      <p:sp>
        <p:nvSpPr>
          <p:cNvPr id="3" name="テキスト ボックス 2"/>
          <p:cNvSpPr txBox="1"/>
          <p:nvPr/>
        </p:nvSpPr>
        <p:spPr>
          <a:xfrm>
            <a:off x="1679877" y="3104434"/>
            <a:ext cx="5398786" cy="584775"/>
          </a:xfrm>
          <a:prstGeom prst="rect">
            <a:avLst/>
          </a:prstGeom>
          <a:solidFill>
            <a:srgbClr val="FFFF00"/>
          </a:solidFill>
        </p:spPr>
        <p:txBody>
          <a:bodyPr wrap="none" rtlCol="0">
            <a:spAutoFit/>
          </a:bodyPr>
          <a:lstStyle/>
          <a:p>
            <a:r>
              <a:rPr kumimoji="1" lang="en-US" altLang="ja-JP" sz="3200" b="1" dirty="0" smtClean="0">
                <a:latin typeface="Times New Roman" pitchFamily="18" charset="0"/>
                <a:cs typeface="Times New Roman" pitchFamily="18" charset="0"/>
              </a:rPr>
              <a:t>Thank you for your attention.</a:t>
            </a:r>
            <a:endParaRPr kumimoji="1" lang="ja-JP" altLang="en-US" sz="3200" b="1" dirty="0">
              <a:latin typeface="Times New Roman" pitchFamily="18" charset="0"/>
              <a:cs typeface="Times New Roman" pitchFamily="18" charset="0"/>
            </a:endParaRPr>
          </a:p>
        </p:txBody>
      </p:sp>
    </p:spTree>
    <p:extLst>
      <p:ext uri="{BB962C8B-B14F-4D97-AF65-F5344CB8AC3E}">
        <p14:creationId xmlns:p14="http://schemas.microsoft.com/office/powerpoint/2010/main" val="1030931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75750" cy="3573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3629025"/>
            <a:ext cx="3779838" cy="322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2"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84888" y="2205038"/>
            <a:ext cx="3059112"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3"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89625" y="4581525"/>
            <a:ext cx="3254375" cy="227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4" name="テキスト ボックス 5"/>
          <p:cNvSpPr txBox="1">
            <a:spLocks noChangeArrowheads="1"/>
          </p:cNvSpPr>
          <p:nvPr/>
        </p:nvSpPr>
        <p:spPr bwMode="auto">
          <a:xfrm>
            <a:off x="3836586" y="2620358"/>
            <a:ext cx="3043513"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r>
              <a:rPr lang="en-US" altLang="ja-JP" sz="2400" dirty="0">
                <a:solidFill>
                  <a:srgbClr val="2E2E48"/>
                </a:solidFill>
                <a:latin typeface="Times" pitchFamily="18" charset="0"/>
                <a:ea typeface="Osaka" charset="-128"/>
              </a:rPr>
              <a:t>X-ray yield</a:t>
            </a:r>
          </a:p>
          <a:p>
            <a:pPr eaLnBrk="1" hangingPunct="1"/>
            <a:r>
              <a:rPr lang="en-US" altLang="ja-JP" sz="2400" dirty="0">
                <a:solidFill>
                  <a:srgbClr val="2E2E48"/>
                </a:solidFill>
                <a:latin typeface="Times" pitchFamily="18" charset="0"/>
                <a:ea typeface="Osaka" charset="-128"/>
              </a:rPr>
              <a:t>334 </a:t>
            </a:r>
            <a:r>
              <a:rPr lang="en-US" altLang="ja-JP" sz="2400" dirty="0" smtClean="0">
                <a:solidFill>
                  <a:srgbClr val="2E2E48"/>
                </a:solidFill>
                <a:latin typeface="Times" pitchFamily="18" charset="0"/>
                <a:ea typeface="Osaka" charset="-128"/>
              </a:rPr>
              <a:t>photons/train at </a:t>
            </a:r>
            <a:r>
              <a:rPr lang="en-US" altLang="ja-JP" sz="2400" dirty="0">
                <a:solidFill>
                  <a:srgbClr val="2E2E48"/>
                </a:solidFill>
                <a:latin typeface="Times" pitchFamily="18" charset="0"/>
                <a:ea typeface="Osaka" charset="-128"/>
              </a:rPr>
              <a:t>detector on </a:t>
            </a:r>
            <a:r>
              <a:rPr lang="en-US" altLang="ja-JP" sz="2400" dirty="0" smtClean="0">
                <a:solidFill>
                  <a:srgbClr val="2E2E48"/>
                </a:solidFill>
                <a:latin typeface="Times" pitchFamily="18" charset="0"/>
                <a:ea typeface="Osaka" charset="-128"/>
              </a:rPr>
              <a:t>July 2011 same as 2007.</a:t>
            </a:r>
            <a:endParaRPr lang="ja-JP" altLang="en-US" sz="2400" dirty="0">
              <a:solidFill>
                <a:srgbClr val="2E2E48"/>
              </a:solidFill>
              <a:latin typeface="Times" pitchFamily="18" charset="0"/>
              <a:ea typeface="Osaka" charset="-128"/>
            </a:endParaRPr>
          </a:p>
        </p:txBody>
      </p:sp>
      <p:sp>
        <p:nvSpPr>
          <p:cNvPr id="32775" name="テキスト ボックス 6"/>
          <p:cNvSpPr txBox="1">
            <a:spLocks noChangeArrowheads="1"/>
          </p:cNvSpPr>
          <p:nvPr/>
        </p:nvSpPr>
        <p:spPr bwMode="auto">
          <a:xfrm>
            <a:off x="3841349" y="4628811"/>
            <a:ext cx="2618024"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r>
              <a:rPr lang="en-US" altLang="ja-JP" sz="2400" dirty="0">
                <a:solidFill>
                  <a:srgbClr val="2E2E48"/>
                </a:solidFill>
                <a:latin typeface="Times" pitchFamily="18" charset="0"/>
                <a:ea typeface="Osaka" charset="-128"/>
              </a:rPr>
              <a:t>X-ray yield</a:t>
            </a:r>
          </a:p>
          <a:p>
            <a:pPr eaLnBrk="1" hangingPunct="1"/>
            <a:r>
              <a:rPr lang="en-US" altLang="ja-JP" sz="2400" dirty="0">
                <a:solidFill>
                  <a:srgbClr val="2E2E48"/>
                </a:solidFill>
                <a:latin typeface="Times" pitchFamily="18" charset="0"/>
                <a:ea typeface="Osaka" charset="-128"/>
              </a:rPr>
              <a:t>1447photons/train</a:t>
            </a:r>
          </a:p>
          <a:p>
            <a:pPr eaLnBrk="1" hangingPunct="1"/>
            <a:r>
              <a:rPr lang="en-US" altLang="ja-JP" sz="2400" dirty="0">
                <a:solidFill>
                  <a:srgbClr val="2E2E48"/>
                </a:solidFill>
                <a:latin typeface="Times" pitchFamily="18" charset="0"/>
                <a:ea typeface="Osaka" charset="-128"/>
              </a:rPr>
              <a:t>at detector on Oct</a:t>
            </a:r>
            <a:r>
              <a:rPr lang="en-US" altLang="ja-JP" sz="2400" dirty="0" smtClean="0">
                <a:solidFill>
                  <a:srgbClr val="2E2E48"/>
                </a:solidFill>
                <a:latin typeface="Times" pitchFamily="18" charset="0"/>
                <a:ea typeface="Osaka" charset="-128"/>
              </a:rPr>
              <a:t>.</a:t>
            </a:r>
          </a:p>
          <a:p>
            <a:pPr eaLnBrk="1" hangingPunct="1"/>
            <a:r>
              <a:rPr lang="en-US" altLang="ja-JP" sz="2400" dirty="0">
                <a:solidFill>
                  <a:srgbClr val="2E2E48"/>
                </a:solidFill>
                <a:latin typeface="Times" pitchFamily="18" charset="0"/>
                <a:ea typeface="Osaka" charset="-128"/>
              </a:rPr>
              <a:t> </a:t>
            </a:r>
            <a:r>
              <a:rPr lang="en-US" altLang="ja-JP" sz="2400" dirty="0" smtClean="0">
                <a:solidFill>
                  <a:srgbClr val="2E2E48"/>
                </a:solidFill>
                <a:latin typeface="Times" pitchFamily="18" charset="0"/>
                <a:ea typeface="Osaka" charset="-128"/>
              </a:rPr>
              <a:t>                  2011</a:t>
            </a:r>
            <a:endParaRPr lang="en-US" altLang="ja-JP" sz="2400" dirty="0">
              <a:solidFill>
                <a:srgbClr val="2E2E48"/>
              </a:solidFill>
              <a:latin typeface="Times" pitchFamily="18" charset="0"/>
              <a:ea typeface="Osaka" charset="-128"/>
            </a:endParaRPr>
          </a:p>
          <a:p>
            <a:pPr eaLnBrk="1" hangingPunct="1"/>
            <a:r>
              <a:rPr lang="en-US" altLang="ja-JP" sz="2400" dirty="0">
                <a:solidFill>
                  <a:srgbClr val="2E2E48"/>
                </a:solidFill>
                <a:latin typeface="Times" pitchFamily="18" charset="0"/>
                <a:ea typeface="Osaka" charset="-128"/>
              </a:rPr>
              <a:t>2.1x10</a:t>
            </a:r>
            <a:r>
              <a:rPr lang="en-US" altLang="ja-JP" sz="2400" baseline="30000" dirty="0">
                <a:solidFill>
                  <a:srgbClr val="2E2E48"/>
                </a:solidFill>
                <a:latin typeface="Times" pitchFamily="18" charset="0"/>
                <a:ea typeface="Osaka" charset="-128"/>
              </a:rPr>
              <a:t>5</a:t>
            </a:r>
            <a:r>
              <a:rPr lang="en-US" altLang="ja-JP" sz="2400" dirty="0">
                <a:solidFill>
                  <a:srgbClr val="2E2E48"/>
                </a:solidFill>
                <a:latin typeface="Times" pitchFamily="18" charset="0"/>
                <a:ea typeface="Osaka" charset="-128"/>
              </a:rPr>
              <a:t>photons/sec</a:t>
            </a:r>
          </a:p>
          <a:p>
            <a:pPr eaLnBrk="1" hangingPunct="1"/>
            <a:r>
              <a:rPr lang="en-US" altLang="ja-JP" sz="2400" dirty="0">
                <a:solidFill>
                  <a:srgbClr val="2E2E48"/>
                </a:solidFill>
                <a:latin typeface="Times" pitchFamily="18" charset="0"/>
                <a:ea typeface="Osaka" charset="-128"/>
              </a:rPr>
              <a:t>at 12.5Hz operation</a:t>
            </a:r>
            <a:endParaRPr lang="ja-JP" altLang="en-US" sz="2400" dirty="0">
              <a:solidFill>
                <a:srgbClr val="2E2E48"/>
              </a:solidFill>
              <a:latin typeface="Times" pitchFamily="18" charset="0"/>
              <a:ea typeface="Osaka" charset="-128"/>
            </a:endParaRPr>
          </a:p>
        </p:txBody>
      </p:sp>
      <p:sp>
        <p:nvSpPr>
          <p:cNvPr id="8" name="下矢印 7"/>
          <p:cNvSpPr/>
          <p:nvPr/>
        </p:nvSpPr>
        <p:spPr>
          <a:xfrm>
            <a:off x="4662828" y="4070350"/>
            <a:ext cx="360362" cy="73852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srgbClr val="B9CCE9"/>
              </a:solidFill>
            </a:endParaRPr>
          </a:p>
        </p:txBody>
      </p:sp>
      <p:sp>
        <p:nvSpPr>
          <p:cNvPr id="32777" name="テキスト ボックス 8"/>
          <p:cNvSpPr txBox="1">
            <a:spLocks noChangeArrowheads="1"/>
          </p:cNvSpPr>
          <p:nvPr/>
        </p:nvSpPr>
        <p:spPr bwMode="auto">
          <a:xfrm>
            <a:off x="5000224" y="4307681"/>
            <a:ext cx="15430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r>
              <a:rPr lang="en-US" altLang="ja-JP" sz="2400" dirty="0">
                <a:solidFill>
                  <a:srgbClr val="2E2E48"/>
                </a:solidFill>
                <a:latin typeface="Times" pitchFamily="18" charset="0"/>
                <a:ea typeface="Osaka" charset="-128"/>
              </a:rPr>
              <a:t>2</a:t>
            </a:r>
            <a:r>
              <a:rPr lang="ja-JP" altLang="en-US" sz="2400" dirty="0">
                <a:solidFill>
                  <a:srgbClr val="2E2E48"/>
                </a:solidFill>
                <a:latin typeface="Times" pitchFamily="18" charset="0"/>
                <a:ea typeface="Osaka" charset="-128"/>
              </a:rPr>
              <a:t>～</a:t>
            </a:r>
            <a:r>
              <a:rPr lang="en-US" altLang="ja-JP" sz="2400" dirty="0">
                <a:solidFill>
                  <a:srgbClr val="2E2E48"/>
                </a:solidFill>
                <a:latin typeface="Times" pitchFamily="18" charset="0"/>
                <a:ea typeface="Osaka" charset="-128"/>
              </a:rPr>
              <a:t>3 times</a:t>
            </a:r>
            <a:endParaRPr lang="ja-JP" altLang="en-US" sz="2400" dirty="0">
              <a:solidFill>
                <a:srgbClr val="2E2E48"/>
              </a:solidFill>
              <a:latin typeface="Times" pitchFamily="18" charset="0"/>
              <a:ea typeface="Osaka" charset="-128"/>
            </a:endParaRPr>
          </a:p>
        </p:txBody>
      </p:sp>
      <p:sp>
        <p:nvSpPr>
          <p:cNvPr id="32778" name="テキスト ボックス 9"/>
          <p:cNvSpPr txBox="1">
            <a:spLocks noChangeArrowheads="1"/>
          </p:cNvSpPr>
          <p:nvPr/>
        </p:nvSpPr>
        <p:spPr bwMode="auto">
          <a:xfrm>
            <a:off x="3563938" y="1916113"/>
            <a:ext cx="20066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r>
              <a:rPr lang="en-US" altLang="ja-JP" sz="2800" b="1">
                <a:solidFill>
                  <a:srgbClr val="2E2E48"/>
                </a:solidFill>
                <a:latin typeface="Times" pitchFamily="18" charset="0"/>
                <a:ea typeface="Osaka" charset="-128"/>
              </a:rPr>
              <a:t>0.4mJ/pulse</a:t>
            </a:r>
            <a:endParaRPr lang="ja-JP" altLang="en-US" sz="2800" b="1">
              <a:solidFill>
                <a:srgbClr val="2E2E48"/>
              </a:solidFill>
              <a:latin typeface="Times" pitchFamily="18" charset="0"/>
              <a:ea typeface="Osaka" charset="-128"/>
            </a:endParaRPr>
          </a:p>
        </p:txBody>
      </p:sp>
      <p:sp>
        <p:nvSpPr>
          <p:cNvPr id="32779" name="テキスト ボックス 1"/>
          <p:cNvSpPr txBox="1">
            <a:spLocks noChangeArrowheads="1"/>
          </p:cNvSpPr>
          <p:nvPr/>
        </p:nvSpPr>
        <p:spPr bwMode="auto">
          <a:xfrm>
            <a:off x="107950" y="14288"/>
            <a:ext cx="2856872"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r>
              <a:rPr lang="en-US" altLang="ja-JP" sz="2800" b="1" dirty="0" smtClean="0"/>
              <a:t>From 2011,</a:t>
            </a:r>
          </a:p>
          <a:p>
            <a:pPr eaLnBrk="1" hangingPunct="1"/>
            <a:r>
              <a:rPr lang="en-US" altLang="ja-JP" sz="2800" b="1" dirty="0" smtClean="0"/>
              <a:t>Normal C. </a:t>
            </a:r>
            <a:r>
              <a:rPr lang="en-US" altLang="ja-JP" sz="2800" b="1" dirty="0" err="1" smtClean="0"/>
              <a:t>Linac</a:t>
            </a:r>
            <a:r>
              <a:rPr lang="en-US" altLang="ja-JP" sz="2800" b="1" dirty="0" smtClean="0"/>
              <a:t> </a:t>
            </a:r>
            <a:endParaRPr lang="ja-JP" altLang="en-US" sz="2800" b="1" dirty="0"/>
          </a:p>
        </p:txBody>
      </p:sp>
      <p:sp>
        <p:nvSpPr>
          <p:cNvPr id="2" name="テキスト ボックス 1"/>
          <p:cNvSpPr txBox="1"/>
          <p:nvPr/>
        </p:nvSpPr>
        <p:spPr>
          <a:xfrm>
            <a:off x="95959" y="3268236"/>
            <a:ext cx="2877711" cy="369332"/>
          </a:xfrm>
          <a:prstGeom prst="rect">
            <a:avLst/>
          </a:prstGeom>
          <a:noFill/>
        </p:spPr>
        <p:txBody>
          <a:bodyPr wrap="none" rtlCol="0">
            <a:spAutoFit/>
          </a:bodyPr>
          <a:lstStyle/>
          <a:p>
            <a:r>
              <a:rPr kumimoji="1" lang="en-US" altLang="ja-JP" b="1" dirty="0" smtClean="0"/>
              <a:t>357MHz mode-locked laser</a:t>
            </a:r>
            <a:endParaRPr kumimoji="1" lang="ja-JP" altLang="en-US" b="1" dirty="0"/>
          </a:p>
        </p:txBody>
      </p:sp>
    </p:spTree>
    <p:extLst>
      <p:ext uri="{BB962C8B-B14F-4D97-AF65-F5344CB8AC3E}">
        <p14:creationId xmlns:p14="http://schemas.microsoft.com/office/powerpoint/2010/main" val="40065779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スライド番号プレースホルダー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fld id="{4101894D-DE5E-4A1B-8303-A0B57141364A}" type="slidenum">
              <a:rPr kumimoji="0" lang="en-US" altLang="ja-JP" smtClean="0"/>
              <a:pPr eaLnBrk="1" hangingPunct="1"/>
              <a:t>8</a:t>
            </a:fld>
            <a:endParaRPr kumimoji="0" lang="en-US" altLang="ja-JP" smtClean="0"/>
          </a:p>
        </p:txBody>
      </p:sp>
      <p:pic>
        <p:nvPicPr>
          <p:cNvPr id="3379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711325"/>
            <a:ext cx="5643563" cy="2187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796"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88913"/>
            <a:ext cx="5764213" cy="132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797"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750" y="4437063"/>
            <a:ext cx="5189538" cy="2420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798"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13450" y="19050"/>
            <a:ext cx="3038475" cy="2247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799"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422900" y="3860800"/>
            <a:ext cx="3559175" cy="285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3800" name="テキスト ボックス 2"/>
          <p:cNvSpPr txBox="1">
            <a:spLocks noChangeArrowheads="1"/>
          </p:cNvSpPr>
          <p:nvPr/>
        </p:nvSpPr>
        <p:spPr bwMode="auto">
          <a:xfrm>
            <a:off x="5756275" y="2216150"/>
            <a:ext cx="3252788"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Times New Roman" pitchFamily="18" charset="0"/>
                <a:ea typeface="ＭＳ Ｐゴシック" pitchFamily="50" charset="-128"/>
              </a:defRPr>
            </a:lvl1pPr>
            <a:lvl2pPr marL="742950" indent="-285750" eaLnBrk="0" hangingPunct="0">
              <a:defRPr kumimoji="1">
                <a:solidFill>
                  <a:schemeClr val="tx1"/>
                </a:solidFill>
                <a:latin typeface="Times New Roman" pitchFamily="18" charset="0"/>
                <a:ea typeface="ＭＳ Ｐゴシック" pitchFamily="50" charset="-128"/>
              </a:defRPr>
            </a:lvl2pPr>
            <a:lvl3pPr marL="1143000" indent="-228600" eaLnBrk="0" hangingPunct="0">
              <a:defRPr kumimoji="1">
                <a:solidFill>
                  <a:schemeClr val="tx1"/>
                </a:solidFill>
                <a:latin typeface="Times New Roman" pitchFamily="18" charset="0"/>
                <a:ea typeface="ＭＳ Ｐゴシック" pitchFamily="50" charset="-128"/>
              </a:defRPr>
            </a:lvl3pPr>
            <a:lvl4pPr marL="1600200" indent="-228600" eaLnBrk="0" hangingPunct="0">
              <a:defRPr kumimoji="1">
                <a:solidFill>
                  <a:schemeClr val="tx1"/>
                </a:solidFill>
                <a:latin typeface="Times New Roman" pitchFamily="18" charset="0"/>
                <a:ea typeface="ＭＳ Ｐゴシック" pitchFamily="50" charset="-128"/>
              </a:defRPr>
            </a:lvl4pPr>
            <a:lvl5pPr marL="2057400" indent="-228600" eaLnBrk="0" hangingPunct="0">
              <a:defRPr kumimoji="1">
                <a:solidFill>
                  <a:schemeClr val="tx1"/>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Times New Roman" pitchFamily="18" charset="0"/>
                <a:ea typeface="ＭＳ Ｐゴシック" pitchFamily="50" charset="-128"/>
              </a:defRPr>
            </a:lvl9pPr>
          </a:lstStyle>
          <a:p>
            <a:pPr eaLnBrk="1" hangingPunct="1"/>
            <a:r>
              <a:rPr lang="en-US" altLang="ja-JP" sz="2400" b="1"/>
              <a:t>The mirror of two mirror cavity had the surface damage around 2 to 6mJ/pulse. </a:t>
            </a:r>
            <a:endParaRPr lang="ja-JP" altLang="en-US" sz="2400" b="1"/>
          </a:p>
        </p:txBody>
      </p:sp>
    </p:spTree>
    <p:extLst>
      <p:ext uri="{BB962C8B-B14F-4D97-AF65-F5344CB8AC3E}">
        <p14:creationId xmlns:p14="http://schemas.microsoft.com/office/powerpoint/2010/main" val="1230014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4"/>
          <p:cNvSpPr>
            <a:spLocks noChangeArrowheads="1"/>
          </p:cNvSpPr>
          <p:nvPr/>
        </p:nvSpPr>
        <p:spPr bwMode="auto">
          <a:xfrm>
            <a:off x="0" y="12998"/>
            <a:ext cx="9144000" cy="3888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fontAlgn="base" hangingPunct="0">
              <a:spcBef>
                <a:spcPct val="0"/>
              </a:spcBef>
              <a:spcAft>
                <a:spcPct val="0"/>
              </a:spcAft>
            </a:pPr>
            <a:r>
              <a:rPr lang="en-US" altLang="ja-JP" sz="2400" b="1" dirty="0" smtClean="0">
                <a:latin typeface="+mj-lt"/>
                <a:ea typeface="+mj-ea"/>
              </a:rPr>
              <a:t>We destroyed the mirror coating two times. First occurred when the waist size was ~100</a:t>
            </a:r>
            <a:r>
              <a:rPr lang="en-US" altLang="ja-JP" sz="2400" b="1" dirty="0" smtClean="0">
                <a:latin typeface="Symbol" pitchFamily="18" charset="2"/>
                <a:ea typeface="+mj-ea"/>
              </a:rPr>
              <a:t>m</a:t>
            </a:r>
            <a:r>
              <a:rPr lang="en-US" altLang="ja-JP" sz="2400" b="1" dirty="0" smtClean="0">
                <a:latin typeface="+mj-lt"/>
                <a:ea typeface="+mj-ea"/>
              </a:rPr>
              <a:t>m with burst amplification and 42cm two mirror cavity. Second occurred when the waist size was 30</a:t>
            </a:r>
            <a:r>
              <a:rPr lang="en-US" altLang="ja-JP" sz="2400" b="1" dirty="0" smtClean="0">
                <a:latin typeface="Symbol" pitchFamily="18" charset="2"/>
                <a:ea typeface="+mj-ea"/>
              </a:rPr>
              <a:t>m</a:t>
            </a:r>
            <a:r>
              <a:rPr lang="en-US" altLang="ja-JP" sz="2400" b="1" dirty="0" smtClean="0">
                <a:latin typeface="+mj-lt"/>
                <a:ea typeface="+mj-ea"/>
              </a:rPr>
              <a:t>m with the burst amplification and the 42cm two mirror cavity.</a:t>
            </a:r>
            <a:r>
              <a:rPr lang="ja-JP" altLang="en-US" sz="2400" b="1" dirty="0">
                <a:latin typeface="+mj-lt"/>
                <a:ea typeface="+mj-ea"/>
              </a:rPr>
              <a:t> </a:t>
            </a:r>
            <a:r>
              <a:rPr lang="en-US" altLang="ja-JP" sz="2400" b="1" dirty="0" smtClean="0">
                <a:latin typeface="+mj-lt"/>
                <a:ea typeface="+mj-ea"/>
              </a:rPr>
              <a:t>Now we are using 4 mirror cavity with smaller waist size at IP. From our experience, we have to reduce the waist size to increase the laser size on the mirror and need precise power control for the burst amplification. I guess about storage laser pulse energy from 2mJ to 4mJ destroyed the mirror coating with the waist size of 30</a:t>
            </a:r>
            <a:r>
              <a:rPr lang="en-US" altLang="ja-JP" sz="2400" b="1" dirty="0" smtClean="0">
                <a:latin typeface="Symbol" pitchFamily="18" charset="2"/>
                <a:ea typeface="+mj-ea"/>
              </a:rPr>
              <a:t>m</a:t>
            </a:r>
            <a:r>
              <a:rPr lang="en-US" altLang="ja-JP" sz="2400" b="1" dirty="0" smtClean="0">
                <a:latin typeface="+mj-lt"/>
                <a:ea typeface="+mj-ea"/>
              </a:rPr>
              <a:t>m. Also, we found the damaged position was not at the center.</a:t>
            </a:r>
            <a:endParaRPr lang="ja-JP" altLang="en-US" sz="2400" b="1" dirty="0" smtClean="0">
              <a:latin typeface="+mj-lt"/>
              <a:ea typeface="+mj-ea"/>
            </a:endParaRPr>
          </a:p>
        </p:txBody>
      </p:sp>
      <p:grpSp>
        <p:nvGrpSpPr>
          <p:cNvPr id="2" name="グループ化 3"/>
          <p:cNvGrpSpPr/>
          <p:nvPr/>
        </p:nvGrpSpPr>
        <p:grpSpPr>
          <a:xfrm>
            <a:off x="107504" y="4156274"/>
            <a:ext cx="4320480" cy="2096874"/>
            <a:chOff x="107504" y="4428470"/>
            <a:chExt cx="4320480" cy="2096874"/>
          </a:xfrm>
        </p:grpSpPr>
        <p:grpSp>
          <p:nvGrpSpPr>
            <p:cNvPr id="3" name="グループ化 7"/>
            <p:cNvGrpSpPr>
              <a:grpSpLocks/>
            </p:cNvGrpSpPr>
            <p:nvPr/>
          </p:nvGrpSpPr>
          <p:grpSpPr bwMode="auto">
            <a:xfrm>
              <a:off x="899592" y="4437112"/>
              <a:ext cx="3528392" cy="2088232"/>
              <a:chOff x="0" y="2996952"/>
              <a:chExt cx="4442628" cy="2952328"/>
            </a:xfrm>
          </p:grpSpPr>
          <p:pic>
            <p:nvPicPr>
              <p:cNvPr id="29703" name="Picture 18" descr="DamageMirror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996952"/>
                <a:ext cx="4442628" cy="2952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43808" y="2996952"/>
                <a:ext cx="1571625" cy="201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1" name="テキスト ボックス 10"/>
            <p:cNvSpPr txBox="1"/>
            <p:nvPr/>
          </p:nvSpPr>
          <p:spPr>
            <a:xfrm>
              <a:off x="107504" y="4428470"/>
              <a:ext cx="652743" cy="369332"/>
            </a:xfrm>
            <a:prstGeom prst="rect">
              <a:avLst/>
            </a:prstGeom>
            <a:noFill/>
          </p:spPr>
          <p:txBody>
            <a:bodyPr wrap="none" rtlCol="0">
              <a:spAutoFit/>
            </a:bodyPr>
            <a:lstStyle/>
            <a:p>
              <a:r>
                <a:rPr lang="en-US" altLang="ja-JP" b="1" dirty="0" smtClean="0"/>
                <a:t>2008</a:t>
              </a:r>
              <a:endParaRPr kumimoji="1" lang="ja-JP" altLang="en-US" b="1" dirty="0"/>
            </a:p>
          </p:txBody>
        </p:sp>
      </p:grpSp>
      <p:grpSp>
        <p:nvGrpSpPr>
          <p:cNvPr id="4" name="グループ化 4"/>
          <p:cNvGrpSpPr/>
          <p:nvPr/>
        </p:nvGrpSpPr>
        <p:grpSpPr>
          <a:xfrm>
            <a:off x="4932040" y="4164916"/>
            <a:ext cx="3924224" cy="2215108"/>
            <a:chOff x="4932040" y="4375140"/>
            <a:chExt cx="3924224" cy="2215108"/>
          </a:xfrm>
        </p:grpSpPr>
        <p:grpSp>
          <p:nvGrpSpPr>
            <p:cNvPr id="5" name="グループ化 2"/>
            <p:cNvGrpSpPr/>
            <p:nvPr/>
          </p:nvGrpSpPr>
          <p:grpSpPr>
            <a:xfrm>
              <a:off x="5687913" y="4430008"/>
              <a:ext cx="3168351" cy="2160240"/>
              <a:chOff x="5652120" y="3048400"/>
              <a:chExt cx="3168351" cy="2160240"/>
            </a:xfrm>
          </p:grpSpPr>
          <p:pic>
            <p:nvPicPr>
              <p:cNvPr id="29705" name="Picture 2" descr="C:\Documents and Settings\kazu\デスクトップ\20111217DamageObserve\102___12\IMG_0004.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52120" y="3048400"/>
                <a:ext cx="3168351" cy="2160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6" name="Picture 3" descr="C:\Documents and Settings\kazu\デスクトップ\20111217DamageObserve\damage6.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56246" y="3048400"/>
                <a:ext cx="1131533" cy="774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 name="テキスト ボックス 11"/>
            <p:cNvSpPr txBox="1"/>
            <p:nvPr/>
          </p:nvSpPr>
          <p:spPr>
            <a:xfrm>
              <a:off x="4932040" y="4375140"/>
              <a:ext cx="652743" cy="369332"/>
            </a:xfrm>
            <a:prstGeom prst="rect">
              <a:avLst/>
            </a:prstGeom>
            <a:noFill/>
          </p:spPr>
          <p:txBody>
            <a:bodyPr wrap="none" rtlCol="0">
              <a:spAutoFit/>
            </a:bodyPr>
            <a:lstStyle/>
            <a:p>
              <a:r>
                <a:rPr lang="en-US" altLang="ja-JP" b="1" dirty="0" smtClean="0"/>
                <a:t>2011</a:t>
              </a:r>
              <a:endParaRPr kumimoji="1" lang="ja-JP" altLang="en-US" b="1" dirty="0"/>
            </a:p>
          </p:txBody>
        </p:sp>
      </p:grpSp>
    </p:spTree>
    <p:extLst>
      <p:ext uri="{BB962C8B-B14F-4D97-AF65-F5344CB8AC3E}">
        <p14:creationId xmlns:p14="http://schemas.microsoft.com/office/powerpoint/2010/main" val="1832185279"/>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_mtfuji2">
  <a:themeElements>
    <a:clrScheme name="mtfuji2 2">
      <a:dk1>
        <a:srgbClr val="2E2E48"/>
      </a:dk1>
      <a:lt1>
        <a:srgbClr val="B9CCE9"/>
      </a:lt1>
      <a:dk2>
        <a:srgbClr val="1451AA"/>
      </a:dk2>
      <a:lt2>
        <a:srgbClr val="C0D7D8"/>
      </a:lt2>
      <a:accent1>
        <a:srgbClr val="D6D5B2"/>
      </a:accent1>
      <a:accent2>
        <a:srgbClr val="FFFFE9"/>
      </a:accent2>
      <a:accent3>
        <a:srgbClr val="D9E2F2"/>
      </a:accent3>
      <a:accent4>
        <a:srgbClr val="26263C"/>
      </a:accent4>
      <a:accent5>
        <a:srgbClr val="E8E7D5"/>
      </a:accent5>
      <a:accent6>
        <a:srgbClr val="E7E7D3"/>
      </a:accent6>
      <a:hlink>
        <a:srgbClr val="6B94D1"/>
      </a:hlink>
      <a:folHlink>
        <a:srgbClr val="FFFFFF"/>
      </a:folHlink>
    </a:clrScheme>
    <a:fontScheme name="mtfuji2">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tfuji2 1">
        <a:dk1>
          <a:srgbClr val="1C357C"/>
        </a:dk1>
        <a:lt1>
          <a:srgbClr val="FFFFFF"/>
        </a:lt1>
        <a:dk2>
          <a:srgbClr val="224094"/>
        </a:dk2>
        <a:lt2>
          <a:srgbClr val="FFFFCC"/>
        </a:lt2>
        <a:accent1>
          <a:srgbClr val="86864C"/>
        </a:accent1>
        <a:accent2>
          <a:srgbClr val="809AE2"/>
        </a:accent2>
        <a:accent3>
          <a:srgbClr val="ABAFC8"/>
        </a:accent3>
        <a:accent4>
          <a:srgbClr val="DADADA"/>
        </a:accent4>
        <a:accent5>
          <a:srgbClr val="C3C3B2"/>
        </a:accent5>
        <a:accent6>
          <a:srgbClr val="738BCD"/>
        </a:accent6>
        <a:hlink>
          <a:srgbClr val="000000"/>
        </a:hlink>
        <a:folHlink>
          <a:srgbClr val="2E57CA"/>
        </a:folHlink>
      </a:clrScheme>
      <a:clrMap bg1="dk2" tx1="lt1" bg2="dk1" tx2="lt2" accent1="accent1" accent2="accent2" accent3="accent3" accent4="accent4" accent5="accent5" accent6="accent6" hlink="hlink" folHlink="folHlink"/>
    </a:extraClrScheme>
    <a:extraClrScheme>
      <a:clrScheme name="mtfuji2 2">
        <a:dk1>
          <a:srgbClr val="2E2E48"/>
        </a:dk1>
        <a:lt1>
          <a:srgbClr val="B9CCE9"/>
        </a:lt1>
        <a:dk2>
          <a:srgbClr val="1451AA"/>
        </a:dk2>
        <a:lt2>
          <a:srgbClr val="C0D7D8"/>
        </a:lt2>
        <a:accent1>
          <a:srgbClr val="D6D5B2"/>
        </a:accent1>
        <a:accent2>
          <a:srgbClr val="FFFFE9"/>
        </a:accent2>
        <a:accent3>
          <a:srgbClr val="D9E2F2"/>
        </a:accent3>
        <a:accent4>
          <a:srgbClr val="26263C"/>
        </a:accent4>
        <a:accent5>
          <a:srgbClr val="E8E7D5"/>
        </a:accent5>
        <a:accent6>
          <a:srgbClr val="E7E7D3"/>
        </a:accent6>
        <a:hlink>
          <a:srgbClr val="6B94D1"/>
        </a:hlink>
        <a:folHlink>
          <a:srgbClr val="FFFFFF"/>
        </a:folHlink>
      </a:clrScheme>
      <a:clrMap bg1="lt1" tx1="dk1" bg2="lt2" tx2="dk2" accent1="accent1" accent2="accent2" accent3="accent3" accent4="accent4" accent5="accent5" accent6="accent6" hlink="hlink" folHlink="folHlink"/>
    </a:extraClrScheme>
    <a:extraClrScheme>
      <a:clrScheme name="mtfuji2 3">
        <a:dk1>
          <a:srgbClr val="000000"/>
        </a:dk1>
        <a:lt1>
          <a:srgbClr val="FFFFFF"/>
        </a:lt1>
        <a:dk2>
          <a:srgbClr val="000000"/>
        </a:dk2>
        <a:lt2>
          <a:srgbClr val="DDDDDD"/>
        </a:lt2>
        <a:accent1>
          <a:srgbClr val="EAEAEA"/>
        </a:accent1>
        <a:accent2>
          <a:srgbClr val="F8F8F8"/>
        </a:accent2>
        <a:accent3>
          <a:srgbClr val="FFFFFF"/>
        </a:accent3>
        <a:accent4>
          <a:srgbClr val="000000"/>
        </a:accent4>
        <a:accent5>
          <a:srgbClr val="F3F3F3"/>
        </a:accent5>
        <a:accent6>
          <a:srgbClr val="E1E1E1"/>
        </a:accent6>
        <a:hlink>
          <a:srgbClr val="808080"/>
        </a:hlink>
        <a:folHlink>
          <a:srgbClr val="F8F8F8"/>
        </a:folHlink>
      </a:clrScheme>
      <a:clrMap bg1="lt1" tx1="dk1" bg2="lt2" tx2="dk2" accent1="accent1" accent2="accent2" accent3="accent3" accent4="accent4" accent5="accent5" accent6="accent6" hlink="hlink" folHlink="folHlink"/>
    </a:extraClrScheme>
    <a:extraClrScheme>
      <a:clrScheme name="mtfuji2 4">
        <a:dk1>
          <a:srgbClr val="000000"/>
        </a:dk1>
        <a:lt1>
          <a:srgbClr val="9CB8E0"/>
        </a:lt1>
        <a:dk2>
          <a:srgbClr val="000000"/>
        </a:dk2>
        <a:lt2>
          <a:srgbClr val="AAC9CA"/>
        </a:lt2>
        <a:accent1>
          <a:srgbClr val="D6D5B2"/>
        </a:accent1>
        <a:accent2>
          <a:srgbClr val="E8E7CE"/>
        </a:accent2>
        <a:accent3>
          <a:srgbClr val="CBD8ED"/>
        </a:accent3>
        <a:accent4>
          <a:srgbClr val="000000"/>
        </a:accent4>
        <a:accent5>
          <a:srgbClr val="E8E7D5"/>
        </a:accent5>
        <a:accent6>
          <a:srgbClr val="D2D1BA"/>
        </a:accent6>
        <a:hlink>
          <a:srgbClr val="4579C5"/>
        </a:hlink>
        <a:folHlink>
          <a:srgbClr val="C4F2F6"/>
        </a:folHlink>
      </a:clrScheme>
      <a:clrMap bg1="lt1" tx1="dk1" bg2="lt2" tx2="dk2" accent1="accent1" accent2="accent2" accent3="accent3" accent4="accent4" accent5="accent5" accent6="accent6" hlink="hlink" folHlink="folHlink"/>
    </a:extraClrScheme>
    <a:extraClrScheme>
      <a:clrScheme name="mtfuji2 5">
        <a:dk1>
          <a:srgbClr val="000000"/>
        </a:dk1>
        <a:lt1>
          <a:srgbClr val="6892D0"/>
        </a:lt1>
        <a:dk2>
          <a:srgbClr val="000000"/>
        </a:dk2>
        <a:lt2>
          <a:srgbClr val="7590B3"/>
        </a:lt2>
        <a:accent1>
          <a:srgbClr val="BEBB94"/>
        </a:accent1>
        <a:accent2>
          <a:srgbClr val="DDDDDD"/>
        </a:accent2>
        <a:accent3>
          <a:srgbClr val="B9C7E4"/>
        </a:accent3>
        <a:accent4>
          <a:srgbClr val="000000"/>
        </a:accent4>
        <a:accent5>
          <a:srgbClr val="DBDAC8"/>
        </a:accent5>
        <a:accent6>
          <a:srgbClr val="C8C8C8"/>
        </a:accent6>
        <a:hlink>
          <a:srgbClr val="363199"/>
        </a:hlink>
        <a:folHlink>
          <a:srgbClr val="91D6DD"/>
        </a:folHlink>
      </a:clrScheme>
      <a:clrMap bg1="lt1" tx1="dk1" bg2="lt2" tx2="dk2" accent1="accent1" accent2="accent2" accent3="accent3" accent4="accent4" accent5="accent5" accent6="accent6" hlink="hlink" folHlink="folHlink"/>
    </a:extraClrScheme>
    <a:extraClrScheme>
      <a:clrScheme name="mtfuji2 6">
        <a:dk1>
          <a:srgbClr val="456697"/>
        </a:dk1>
        <a:lt1>
          <a:srgbClr val="FFFFFF"/>
        </a:lt1>
        <a:dk2>
          <a:srgbClr val="386AB4"/>
        </a:dk2>
        <a:lt2>
          <a:srgbClr val="FFFFCC"/>
        </a:lt2>
        <a:accent1>
          <a:srgbClr val="8A8F5D"/>
        </a:accent1>
        <a:accent2>
          <a:srgbClr val="97ACBF"/>
        </a:accent2>
        <a:accent3>
          <a:srgbClr val="AEB9D6"/>
        </a:accent3>
        <a:accent4>
          <a:srgbClr val="DADADA"/>
        </a:accent4>
        <a:accent5>
          <a:srgbClr val="C4C6B6"/>
        </a:accent5>
        <a:accent6>
          <a:srgbClr val="889BAD"/>
        </a:accent6>
        <a:hlink>
          <a:srgbClr val="1B265F"/>
        </a:hlink>
        <a:folHlink>
          <a:srgbClr val="24A9DE"/>
        </a:folHlink>
      </a:clrScheme>
      <a:clrMap bg1="dk2" tx1="lt1" bg2="dk1" tx2="lt2" accent1="accent1" accent2="accent2" accent3="accent3" accent4="accent4" accent5="accent5" accent6="accent6" hlink="hlink" folHlink="folHlink"/>
    </a:extraClrScheme>
    <a:extraClrScheme>
      <a:clrScheme name="mtfuji2 7">
        <a:dk1>
          <a:srgbClr val="2545A1"/>
        </a:dk1>
        <a:lt1>
          <a:srgbClr val="FFFFFF"/>
        </a:lt1>
        <a:dk2>
          <a:srgbClr val="2C53C0"/>
        </a:dk2>
        <a:lt2>
          <a:srgbClr val="FFCC00"/>
        </a:lt2>
        <a:accent1>
          <a:srgbClr val="D28E34"/>
        </a:accent1>
        <a:accent2>
          <a:srgbClr val="AF96C0"/>
        </a:accent2>
        <a:accent3>
          <a:srgbClr val="ACB3DC"/>
        </a:accent3>
        <a:accent4>
          <a:srgbClr val="DADADA"/>
        </a:accent4>
        <a:accent5>
          <a:srgbClr val="E5C6AE"/>
        </a:accent5>
        <a:accent6>
          <a:srgbClr val="9E87AE"/>
        </a:accent6>
        <a:hlink>
          <a:srgbClr val="14265A"/>
        </a:hlink>
        <a:folHlink>
          <a:srgbClr val="C141AC"/>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JLab_PowerPoint3">
  <a:themeElements>
    <a:clrScheme name="JLab_PowerPoint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JLab_PowerPoint3">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JLab_PowerPoint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JLab_PowerPoint3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JLab_PowerPoint3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JLab_PowerPoint3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JLab_PowerPoint3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JLab_PowerPoint3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JLab_PowerPoint3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JLab_PowerPoint3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JLab_PowerPoint3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JLab_PowerPoint3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JLab_PowerPoint3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JLab_PowerPoint3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1082</TotalTime>
  <Words>3193</Words>
  <Application>Microsoft Office PowerPoint</Application>
  <PresentationFormat>画面に合わせる (4:3)</PresentationFormat>
  <Paragraphs>691</Paragraphs>
  <Slides>60</Slides>
  <Notes>2</Notes>
  <HiddenSlides>0</HiddenSlides>
  <MMClips>0</MMClips>
  <ScaleCrop>false</ScaleCrop>
  <HeadingPairs>
    <vt:vector size="6" baseType="variant">
      <vt:variant>
        <vt:lpstr>テーマ</vt:lpstr>
      </vt:variant>
      <vt:variant>
        <vt:i4>5</vt:i4>
      </vt:variant>
      <vt:variant>
        <vt:lpstr>埋め込まれた OLE サーバー</vt:lpstr>
      </vt:variant>
      <vt:variant>
        <vt:i4>3</vt:i4>
      </vt:variant>
      <vt:variant>
        <vt:lpstr>スライド タイトル</vt:lpstr>
      </vt:variant>
      <vt:variant>
        <vt:i4>60</vt:i4>
      </vt:variant>
    </vt:vector>
  </HeadingPairs>
  <TitlesOfParts>
    <vt:vector size="68" baseType="lpstr">
      <vt:lpstr>1_Office ​​テーマ</vt:lpstr>
      <vt:lpstr>3_mtfuji2</vt:lpstr>
      <vt:lpstr>3_Office ​​テーマ</vt:lpstr>
      <vt:lpstr>標準デザイン</vt:lpstr>
      <vt:lpstr>JLab_PowerPoint3</vt:lpstr>
      <vt:lpstr>Equation</vt:lpstr>
      <vt:lpstr>Graph</vt:lpstr>
      <vt:lpstr>KGPlot</vt:lpstr>
      <vt:lpstr>PowerPoint プレゼンテーション</vt:lpstr>
      <vt:lpstr>PowerPoint プレゼンテーション</vt:lpstr>
      <vt:lpstr>PowerPoint プレゼンテーション</vt:lpstr>
      <vt:lpstr>Development of Brightness of Light Sources</vt:lpstr>
      <vt:lpstr>PowerPoint プレゼンテーション</vt:lpstr>
      <vt:lpstr>2. LUCX and QBT project</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「超伝導加速による次世代小型高輝度光子ビーム源の開発」最新成果報告</dc:title>
  <dc:creator>URAKAWA-12</dc:creator>
  <cp:lastModifiedBy>URAKAWA-12</cp:lastModifiedBy>
  <cp:revision>114</cp:revision>
  <dcterms:created xsi:type="dcterms:W3CDTF">2012-11-28T11:15:20Z</dcterms:created>
  <dcterms:modified xsi:type="dcterms:W3CDTF">2013-03-18T02:52:04Z</dcterms:modified>
</cp:coreProperties>
</file>