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5" r:id="rId3"/>
    <p:sldId id="266" r:id="rId4"/>
    <p:sldId id="258" r:id="rId5"/>
    <p:sldId id="259" r:id="rId6"/>
    <p:sldId id="260" r:id="rId7"/>
    <p:sldId id="286" r:id="rId8"/>
    <p:sldId id="257" r:id="rId9"/>
    <p:sldId id="261" r:id="rId10"/>
    <p:sldId id="263" r:id="rId11"/>
    <p:sldId id="264" r:id="rId12"/>
    <p:sldId id="262" r:id="rId13"/>
    <p:sldId id="267" r:id="rId14"/>
    <p:sldId id="268" r:id="rId15"/>
    <p:sldId id="270" r:id="rId16"/>
    <p:sldId id="269" r:id="rId17"/>
    <p:sldId id="271" r:id="rId18"/>
    <p:sldId id="278" r:id="rId19"/>
    <p:sldId id="272" r:id="rId20"/>
    <p:sldId id="273" r:id="rId21"/>
    <p:sldId id="274" r:id="rId22"/>
    <p:sldId id="276" r:id="rId23"/>
    <p:sldId id="275" r:id="rId24"/>
    <p:sldId id="277" r:id="rId25"/>
    <p:sldId id="279" r:id="rId26"/>
    <p:sldId id="280" r:id="rId27"/>
    <p:sldId id="281" r:id="rId28"/>
    <p:sldId id="282" r:id="rId29"/>
    <p:sldId id="284" r:id="rId30"/>
    <p:sldId id="285" r:id="rId3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1944" y="-594"/>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kumimoji="0" lang="ru-RU" smtClean="0"/>
              <a:t>Образец заголовка</a:t>
            </a:r>
            <a:endParaRPr kumimoji="0"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7" name="Дата 6"/>
          <p:cNvSpPr>
            <a:spLocks noGrp="1"/>
          </p:cNvSpPr>
          <p:nvPr>
            <p:ph type="dt" sz="half" idx="10"/>
          </p:nvPr>
        </p:nvSpPr>
        <p:spPr/>
        <p:txBody>
          <a:bodyPr/>
          <a:lstStyle>
            <a:extLst/>
          </a:lstStyle>
          <a:p>
            <a:fld id="{06470F2C-730F-4941-8D3C-CBD60CC899CB}" type="datetimeFigureOut">
              <a:rPr lang="ru-RU" smtClean="0"/>
              <a:pPr/>
              <a:t>14.03.2013</a:t>
            </a:fld>
            <a:endParaRPr lang="ru-RU"/>
          </a:p>
        </p:txBody>
      </p:sp>
      <p:sp>
        <p:nvSpPr>
          <p:cNvPr id="20" name="Нижний колонтитул 19"/>
          <p:cNvSpPr>
            <a:spLocks noGrp="1"/>
          </p:cNvSpPr>
          <p:nvPr>
            <p:ph type="ftr" sz="quarter" idx="11"/>
          </p:nvPr>
        </p:nvSpPr>
        <p:spPr/>
        <p:txBody>
          <a:bodyPr/>
          <a:lstStyle>
            <a:extLst/>
          </a:lstStyle>
          <a:p>
            <a:endParaRPr lang="ru-RU"/>
          </a:p>
        </p:txBody>
      </p:sp>
      <p:sp>
        <p:nvSpPr>
          <p:cNvPr id="10" name="Номер слайда 9"/>
          <p:cNvSpPr>
            <a:spLocks noGrp="1"/>
          </p:cNvSpPr>
          <p:nvPr>
            <p:ph type="sldNum" sz="quarter" idx="12"/>
          </p:nvPr>
        </p:nvSpPr>
        <p:spPr/>
        <p:txBody>
          <a:bodyPr/>
          <a:lstStyle>
            <a:extLst/>
          </a:lstStyle>
          <a:p>
            <a:fld id="{8713FFEA-0B8A-46CC-AE64-78BB8BCAD374}" type="slidenum">
              <a:rPr lang="ru-RU" smtClean="0"/>
              <a:pPr/>
              <a:t>‹#›</a:t>
            </a:fld>
            <a:endParaRPr lang="ru-RU"/>
          </a:p>
        </p:txBody>
      </p:sp>
      <p:sp>
        <p:nvSpPr>
          <p:cNvPr id="8"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06470F2C-730F-4941-8D3C-CBD60CC899CB}" type="datetimeFigureOut">
              <a:rPr lang="ru-RU" smtClean="0"/>
              <a:pPr/>
              <a:t>14.03.2013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8713FFEA-0B8A-46CC-AE64-78BB8BCAD374}"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06470F2C-730F-4941-8D3C-CBD60CC899CB}" type="datetimeFigureOut">
              <a:rPr lang="ru-RU" smtClean="0"/>
              <a:pPr/>
              <a:t>14.03.2013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8713FFEA-0B8A-46CC-AE64-78BB8BCAD374}"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Объект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06470F2C-730F-4941-8D3C-CBD60CC899CB}" type="datetimeFigureOut">
              <a:rPr lang="ru-RU" smtClean="0"/>
              <a:pPr/>
              <a:t>14.03.2013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8713FFEA-0B8A-46CC-AE64-78BB8BCAD374}"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06470F2C-730F-4941-8D3C-CBD60CC899CB}" type="datetimeFigureOut">
              <a:rPr lang="ru-RU" smtClean="0"/>
              <a:pPr/>
              <a:t>14.03.2013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8713FFEA-0B8A-46CC-AE64-78BB8BCAD374}" type="slidenum">
              <a:rPr lang="ru-RU" smtClean="0"/>
              <a:pPr/>
              <a:t>‹#›</a:t>
            </a:fld>
            <a:endParaRPr lang="ru-RU"/>
          </a:p>
        </p:txBody>
      </p:sp>
      <p:sp>
        <p:nvSpPr>
          <p:cNvPr id="10" name="Прямоугольник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extLst/>
          </a:lstStyle>
          <a:p>
            <a:r>
              <a:rPr kumimoji="0" lang="ru-RU" smtClean="0"/>
              <a:t>Образец заголовка</a:t>
            </a:r>
            <a:endParaRPr kumimoji="0" lang="en-US"/>
          </a:p>
        </p:txBody>
      </p:sp>
      <p:sp>
        <p:nvSpPr>
          <p:cNvPr id="3" name="Объект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06470F2C-730F-4941-8D3C-CBD60CC899CB}" type="datetimeFigureOut">
              <a:rPr lang="ru-RU" smtClean="0"/>
              <a:pPr/>
              <a:t>14.03.2013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8713FFEA-0B8A-46CC-AE64-78BB8BCAD374}"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Объект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06470F2C-730F-4941-8D3C-CBD60CC899CB}" type="datetimeFigureOut">
              <a:rPr lang="ru-RU" smtClean="0"/>
              <a:pPr/>
              <a:t>14.03.2013</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8713FFEA-0B8A-46CC-AE64-78BB8BCAD374}"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nchor="ct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06470F2C-730F-4941-8D3C-CBD60CC899CB}" type="datetimeFigureOut">
              <a:rPr lang="ru-RU" smtClean="0"/>
              <a:pPr/>
              <a:t>14.03.2013</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8713FFEA-0B8A-46CC-AE64-78BB8BCAD374}"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06470F2C-730F-4941-8D3C-CBD60CC899CB}" type="datetimeFigureOut">
              <a:rPr lang="ru-RU" smtClean="0"/>
              <a:pPr/>
              <a:t>14.03.2013</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8713FFEA-0B8A-46CC-AE64-78BB8BCAD374}" type="slidenum">
              <a:rPr lang="ru-RU" smtClean="0"/>
              <a:pPr/>
              <a:t>‹#›</a:t>
            </a:fld>
            <a:endParaRPr lang="ru-RU"/>
          </a:p>
        </p:txBody>
      </p:sp>
      <p:sp>
        <p:nvSpPr>
          <p:cNvPr id="6" name="Прямоугольник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Объект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06470F2C-730F-4941-8D3C-CBD60CC899CB}" type="datetimeFigureOut">
              <a:rPr lang="ru-RU" smtClean="0"/>
              <a:pPr/>
              <a:t>14.03.2013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8713FFEA-0B8A-46CC-AE64-78BB8BCAD374}"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extLst/>
          </a:lstStyle>
          <a:p>
            <a:fld id="{06470F2C-730F-4941-8D3C-CBD60CC899CB}" type="datetimeFigureOut">
              <a:rPr lang="ru-RU" smtClean="0"/>
              <a:pPr/>
              <a:t>14.03.2013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8713FFEA-0B8A-46CC-AE64-78BB8BCAD374}" type="slidenum">
              <a:rPr lang="ru-RU" smtClean="0"/>
              <a:pPr/>
              <a:t>‹#›</a:t>
            </a:fld>
            <a:endParaRPr lang="ru-RU"/>
          </a:p>
        </p:txBody>
      </p:sp>
      <p:sp>
        <p:nvSpPr>
          <p:cNvPr id="8"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u-RU" smtClean="0"/>
              <a:t>Вставка рисунка</a:t>
            </a:r>
            <a:endParaRPr kumimoji="0" lang="en-US" dirty="0"/>
          </a:p>
        </p:txBody>
      </p:sp>
      <p:sp>
        <p:nvSpPr>
          <p:cNvPr id="9" name="Блок-схема: процесс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Блок-схема: процесс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Прямоугольник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title"/>
          </p:nvPr>
        </p:nvSpPr>
        <p:spPr>
          <a:xfrm>
            <a:off x="1435608" y="274638"/>
            <a:ext cx="7498080" cy="1143000"/>
          </a:xfrm>
          <a:prstGeom prst="rect">
            <a:avLst/>
          </a:prstGeom>
        </p:spPr>
        <p:txBody>
          <a:bodyPr anchor="ctr">
            <a:normAutofit/>
          </a:bodyPr>
          <a:lstStyle>
            <a:extLst/>
          </a:lstStyle>
          <a:p>
            <a:r>
              <a:rPr kumimoji="0" lang="ru-RU" smtClean="0"/>
              <a:t>Образец заголовка</a:t>
            </a:r>
            <a:endParaRPr kumimoji="0" lang="en-US"/>
          </a:p>
        </p:txBody>
      </p:sp>
      <p:sp>
        <p:nvSpPr>
          <p:cNvPr id="9" name="Текст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06470F2C-730F-4941-8D3C-CBD60CC899CB}" type="datetimeFigureOut">
              <a:rPr lang="ru-RU" smtClean="0"/>
              <a:pPr/>
              <a:t>14.03.2013</a:t>
            </a:fld>
            <a:endParaRPr lang="ru-RU"/>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ru-RU"/>
          </a:p>
        </p:txBody>
      </p:sp>
      <p:sp>
        <p:nvSpPr>
          <p:cNvPr id="22" name="Номер слайда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8713FFEA-0B8A-46CC-AE64-78BB8BCAD374}" type="slidenum">
              <a:rPr lang="ru-RU" smtClean="0"/>
              <a:pPr/>
              <a:t>‹#›</a:t>
            </a:fld>
            <a:endParaRPr lang="ru-RU"/>
          </a:p>
        </p:txBody>
      </p:sp>
      <p:sp>
        <p:nvSpPr>
          <p:cNvPr id="15" name="Прямоугольник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22.jpeg"/><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28.jpeg"/><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en-US" dirty="0" smtClean="0">
                <a:effectLst/>
              </a:rPr>
              <a:t>Coherent Smith-Purcell Radiation Generated by Tilted Grating</a:t>
            </a:r>
            <a:endParaRPr lang="ru-RU" dirty="0"/>
          </a:p>
        </p:txBody>
      </p:sp>
      <p:sp>
        <p:nvSpPr>
          <p:cNvPr id="3" name="Подзаголовок 2"/>
          <p:cNvSpPr>
            <a:spLocks noGrp="1"/>
          </p:cNvSpPr>
          <p:nvPr>
            <p:ph type="subTitle" idx="1"/>
          </p:nvPr>
        </p:nvSpPr>
        <p:spPr/>
        <p:txBody>
          <a:bodyPr/>
          <a:lstStyle/>
          <a:p>
            <a:r>
              <a:rPr lang="en-US" dirty="0" smtClean="0"/>
              <a:t>A.P. </a:t>
            </a:r>
            <a:r>
              <a:rPr lang="en-US" dirty="0" err="1" smtClean="0"/>
              <a:t>Potylitsyn</a:t>
            </a:r>
            <a:r>
              <a:rPr lang="en-US" dirty="0" smtClean="0"/>
              <a:t>, L.G. </a:t>
            </a:r>
            <a:r>
              <a:rPr lang="en-US" dirty="0" err="1" smtClean="0"/>
              <a:t>Sukhikh</a:t>
            </a:r>
            <a:endParaRPr lang="en-US" dirty="0" smtClean="0"/>
          </a:p>
          <a:p>
            <a:r>
              <a:rPr lang="en-US" dirty="0" smtClean="0"/>
              <a:t>Tomsk Polytechnic University, Tomsk, Russia</a:t>
            </a:r>
            <a:endParaRPr lang="ru-RU" dirty="0"/>
          </a:p>
        </p:txBody>
      </p:sp>
    </p:spTree>
    <p:extLst>
      <p:ext uri="{BB962C8B-B14F-4D97-AF65-F5344CB8AC3E}">
        <p14:creationId xmlns:p14="http://schemas.microsoft.com/office/powerpoint/2010/main" xmlns="" val="161856396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Tilted grating</a:t>
            </a:r>
            <a:endParaRPr lang="ru-RU" dirty="0"/>
          </a:p>
        </p:txBody>
      </p:sp>
      <p:sp>
        <p:nvSpPr>
          <p:cNvPr id="3" name="Содержимое 2"/>
          <p:cNvSpPr>
            <a:spLocks noGrp="1"/>
          </p:cNvSpPr>
          <p:nvPr>
            <p:ph idx="1"/>
          </p:nvPr>
        </p:nvSpPr>
        <p:spPr/>
        <p:txBody>
          <a:bodyPr>
            <a:normAutofit/>
          </a:bodyPr>
          <a:lstStyle/>
          <a:p>
            <a:pPr algn="just"/>
            <a:r>
              <a:rPr lang="en-US" sz="2200" dirty="0" smtClean="0"/>
              <a:t>For the first time was calculated by P. </a:t>
            </a:r>
            <a:r>
              <a:rPr lang="en-US" sz="2200" dirty="0" err="1" smtClean="0"/>
              <a:t>Karataev</a:t>
            </a:r>
            <a:r>
              <a:rPr lang="en-US" sz="2200" dirty="0" smtClean="0"/>
              <a:t> et al.</a:t>
            </a:r>
            <a:endParaRPr lang="en-US" sz="2200" baseline="30000" dirty="0" smtClean="0"/>
          </a:p>
          <a:p>
            <a:pPr algn="just"/>
            <a:endParaRPr lang="en-US" sz="2200" baseline="30000" dirty="0" smtClean="0"/>
          </a:p>
          <a:p>
            <a:pPr algn="just"/>
            <a:endParaRPr lang="en-US" sz="2200" baseline="30000" dirty="0" smtClean="0"/>
          </a:p>
          <a:p>
            <a:pPr algn="just"/>
            <a:endParaRPr lang="en-US" sz="2200" dirty="0" smtClean="0"/>
          </a:p>
        </p:txBody>
      </p:sp>
      <p:pic>
        <p:nvPicPr>
          <p:cNvPr id="4" name="Рисунок 3" descr="f_3.png"/>
          <p:cNvPicPr>
            <a:picLocks noChangeAspect="1"/>
          </p:cNvPicPr>
          <p:nvPr/>
        </p:nvPicPr>
        <p:blipFill>
          <a:blip r:embed="rId2" cstate="print"/>
          <a:stretch>
            <a:fillRect/>
          </a:stretch>
        </p:blipFill>
        <p:spPr>
          <a:xfrm>
            <a:off x="2857488" y="3356992"/>
            <a:ext cx="4572032" cy="2876198"/>
          </a:xfrm>
          <a:prstGeom prst="rect">
            <a:avLst/>
          </a:prstGeom>
        </p:spPr>
      </p:pic>
      <p:pic>
        <p:nvPicPr>
          <p:cNvPr id="5" name="Picture 4"/>
          <p:cNvPicPr>
            <a:picLocks noChangeAspect="1" noChangeArrowheads="1"/>
          </p:cNvPicPr>
          <p:nvPr/>
        </p:nvPicPr>
        <p:blipFill>
          <a:blip r:embed="rId3" cstate="print"/>
          <a:srcRect/>
          <a:stretch>
            <a:fillRect/>
          </a:stretch>
        </p:blipFill>
        <p:spPr bwMode="auto">
          <a:xfrm>
            <a:off x="1285852" y="2032542"/>
            <a:ext cx="7715304" cy="964410"/>
          </a:xfrm>
          <a:prstGeom prst="rect">
            <a:avLst/>
          </a:prstGeom>
          <a:noFill/>
          <a:ln w="9525">
            <a:noFill/>
            <a:miter lim="800000"/>
            <a:headEnd/>
            <a:tailEnd/>
          </a:ln>
        </p:spPr>
      </p:pic>
    </p:spTree>
    <p:extLst>
      <p:ext uri="{BB962C8B-B14F-4D97-AF65-F5344CB8AC3E}">
        <p14:creationId xmlns:p14="http://schemas.microsoft.com/office/powerpoint/2010/main" xmlns="" val="205742321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normAutofit fontScale="90000"/>
          </a:bodyPr>
          <a:lstStyle/>
          <a:p>
            <a:pPr algn="just"/>
            <a:r>
              <a:rPr lang="en-US" sz="3600" dirty="0"/>
              <a:t>Smith-Purcell Radiation theoretical formalism for a tilted grating</a:t>
            </a:r>
            <a:r>
              <a:rPr lang="en-US" dirty="0"/>
              <a:t/>
            </a:r>
            <a:br>
              <a:rPr lang="en-US" dirty="0"/>
            </a:br>
            <a:endParaRPr lang="ru-RU" dirty="0"/>
          </a:p>
        </p:txBody>
      </p:sp>
      <p:sp>
        <p:nvSpPr>
          <p:cNvPr id="5" name="Текст 4"/>
          <p:cNvSpPr>
            <a:spLocks noGrp="1"/>
          </p:cNvSpPr>
          <p:nvPr>
            <p:ph type="body" idx="1"/>
          </p:nvPr>
        </p:nvSpPr>
        <p:spPr/>
        <p:txBody>
          <a:bodyPr/>
          <a:lstStyle/>
          <a:p>
            <a:endParaRPr lang="ru-RU"/>
          </a:p>
        </p:txBody>
      </p:sp>
    </p:spTree>
    <p:extLst>
      <p:ext uri="{BB962C8B-B14F-4D97-AF65-F5344CB8AC3E}">
        <p14:creationId xmlns:p14="http://schemas.microsoft.com/office/powerpoint/2010/main" xmlns="" val="185769368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Assumptions</a:t>
            </a:r>
            <a:endParaRPr lang="ru-RU" dirty="0"/>
          </a:p>
        </p:txBody>
      </p:sp>
      <p:sp>
        <p:nvSpPr>
          <p:cNvPr id="3" name="Объект 2"/>
          <p:cNvSpPr>
            <a:spLocks noGrp="1"/>
          </p:cNvSpPr>
          <p:nvPr>
            <p:ph idx="1"/>
          </p:nvPr>
        </p:nvSpPr>
        <p:spPr/>
        <p:txBody>
          <a:bodyPr/>
          <a:lstStyle/>
          <a:p>
            <a:pPr algn="just"/>
            <a:r>
              <a:rPr lang="en-US" dirty="0" smtClean="0"/>
              <a:t>The grating under consideration is an infinitely-thin one with vacuum gaps.</a:t>
            </a:r>
          </a:p>
          <a:p>
            <a:pPr algn="just"/>
            <a:r>
              <a:rPr lang="en-US" dirty="0" smtClean="0"/>
              <a:t>The grating material is an ideal conductor.</a:t>
            </a:r>
          </a:p>
          <a:p>
            <a:pPr algn="just"/>
            <a:r>
              <a:rPr lang="en-US" dirty="0" smtClean="0"/>
              <a:t>Calculations are made for using single electron approach</a:t>
            </a:r>
            <a:endParaRPr lang="ru-RU" dirty="0"/>
          </a:p>
        </p:txBody>
      </p:sp>
    </p:spTree>
    <p:extLst>
      <p:ext uri="{BB962C8B-B14F-4D97-AF65-F5344CB8AC3E}">
        <p14:creationId xmlns:p14="http://schemas.microsoft.com/office/powerpoint/2010/main" xmlns="" val="313090364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Smith-Purcell radiation model</a:t>
            </a:r>
            <a:endParaRPr lang="ru-RU" dirty="0"/>
          </a:p>
        </p:txBody>
      </p:sp>
      <p:sp>
        <p:nvSpPr>
          <p:cNvPr id="3" name="Объект 2"/>
          <p:cNvSpPr>
            <a:spLocks noGrp="1"/>
          </p:cNvSpPr>
          <p:nvPr>
            <p:ph idx="1"/>
          </p:nvPr>
        </p:nvSpPr>
        <p:spPr>
          <a:xfrm>
            <a:off x="1435608" y="1447800"/>
            <a:ext cx="7498080" cy="2341240"/>
          </a:xfrm>
        </p:spPr>
        <p:txBody>
          <a:bodyPr/>
          <a:lstStyle/>
          <a:p>
            <a:r>
              <a:rPr lang="en-US" dirty="0" smtClean="0"/>
              <a:t>Radiation field</a:t>
            </a:r>
            <a:endParaRPr lang="ru-RU" dirty="0"/>
          </a:p>
        </p:txBody>
      </p:sp>
      <p:pic>
        <p:nvPicPr>
          <p:cNvPr id="4" name="Рисунок 3" descr="f_2.png"/>
          <p:cNvPicPr>
            <a:picLocks noChangeAspect="1"/>
          </p:cNvPicPr>
          <p:nvPr/>
        </p:nvPicPr>
        <p:blipFill>
          <a:blip r:embed="rId2" cstate="print"/>
          <a:stretch>
            <a:fillRect/>
          </a:stretch>
        </p:blipFill>
        <p:spPr>
          <a:xfrm>
            <a:off x="1403648" y="5085184"/>
            <a:ext cx="3991069" cy="1512168"/>
          </a:xfrm>
          <a:prstGeom prst="rect">
            <a:avLst/>
          </a:prstGeom>
        </p:spPr>
      </p:pic>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990286" y="2011991"/>
            <a:ext cx="6184751" cy="120098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aphicFrame>
        <p:nvGraphicFramePr>
          <p:cNvPr id="6" name="Содержимое 6"/>
          <p:cNvGraphicFramePr>
            <a:graphicFrameLocks/>
          </p:cNvGraphicFramePr>
          <p:nvPr>
            <p:extLst>
              <p:ext uri="{D42A27DB-BD31-4B8C-83A1-F6EECF244321}">
                <p14:modId xmlns:p14="http://schemas.microsoft.com/office/powerpoint/2010/main" xmlns="" val="1840062396"/>
              </p:ext>
            </p:extLst>
          </p:nvPr>
        </p:nvGraphicFramePr>
        <p:xfrm>
          <a:off x="5796136" y="3287360"/>
          <a:ext cx="3240360" cy="3302000"/>
        </p:xfrm>
        <a:graphic>
          <a:graphicData uri="http://schemas.openxmlformats.org/drawingml/2006/table">
            <a:tbl>
              <a:tblPr firstRow="1" bandRow="1">
                <a:tableStyleId>{5C22544A-7EE6-4342-B048-85BDC9FD1C3A}</a:tableStyleId>
              </a:tblPr>
              <a:tblGrid>
                <a:gridCol w="1096737"/>
                <a:gridCol w="2143623"/>
              </a:tblGrid>
              <a:tr h="370840">
                <a:tc>
                  <a:txBody>
                    <a:bodyPr/>
                    <a:lstStyle/>
                    <a:p>
                      <a:r>
                        <a:rPr lang="en-US" dirty="0" smtClean="0"/>
                        <a:t>Symbol</a:t>
                      </a:r>
                      <a:endParaRPr lang="ru-RU" dirty="0"/>
                    </a:p>
                  </a:txBody>
                  <a:tcPr/>
                </a:tc>
                <a:tc>
                  <a:txBody>
                    <a:bodyPr/>
                    <a:lstStyle/>
                    <a:p>
                      <a:r>
                        <a:rPr lang="en-US" dirty="0" smtClean="0"/>
                        <a:t>Meaning</a:t>
                      </a:r>
                      <a:endParaRPr lang="ru-RU" dirty="0"/>
                    </a:p>
                  </a:txBody>
                  <a:tcPr/>
                </a:tc>
              </a:tr>
              <a:tr h="370840">
                <a:tc>
                  <a:txBody>
                    <a:bodyPr/>
                    <a:lstStyle/>
                    <a:p>
                      <a:r>
                        <a:rPr lang="en-US" b="1" baseline="0" dirty="0" smtClean="0"/>
                        <a:t>r</a:t>
                      </a:r>
                      <a:r>
                        <a:rPr lang="en-US" b="1" baseline="-25000" dirty="0" smtClean="0"/>
                        <a:t>0</a:t>
                      </a:r>
                      <a:endParaRPr lang="ru-RU" b="1" baseline="-25000" dirty="0"/>
                    </a:p>
                  </a:txBody>
                  <a:tcPr anchor="ctr"/>
                </a:tc>
                <a:tc>
                  <a:txBody>
                    <a:bodyPr/>
                    <a:lstStyle/>
                    <a:p>
                      <a:pPr algn="ctr"/>
                      <a:r>
                        <a:rPr lang="en-US" dirty="0" smtClean="0"/>
                        <a:t>Observer coordinates</a:t>
                      </a:r>
                      <a:endParaRPr lang="ru-RU" dirty="0"/>
                    </a:p>
                  </a:txBody>
                  <a:tcPr anchor="ctr"/>
                </a:tc>
              </a:tr>
              <a:tr h="370840">
                <a:tc>
                  <a:txBody>
                    <a:bodyPr/>
                    <a:lstStyle/>
                    <a:p>
                      <a:r>
                        <a:rPr lang="en-US" b="1" dirty="0" smtClean="0"/>
                        <a:t>n</a:t>
                      </a:r>
                      <a:endParaRPr lang="ru-RU" b="1" baseline="-25000" dirty="0"/>
                    </a:p>
                  </a:txBody>
                  <a:tcPr anchor="ctr"/>
                </a:tc>
                <a:tc>
                  <a:txBody>
                    <a:bodyPr/>
                    <a:lstStyle/>
                    <a:p>
                      <a:pPr algn="ctr"/>
                      <a:r>
                        <a:rPr lang="en-US" dirty="0" smtClean="0"/>
                        <a:t>Normal to the grating surface</a:t>
                      </a:r>
                      <a:endParaRPr lang="ru-RU" dirty="0"/>
                    </a:p>
                  </a:txBody>
                  <a:tcPr anchor="ctr"/>
                </a:tc>
              </a:tr>
              <a:tr h="370840">
                <a:tc>
                  <a:txBody>
                    <a:bodyPr/>
                    <a:lstStyle/>
                    <a:p>
                      <a:r>
                        <a:rPr lang="en-US" b="1" dirty="0" smtClean="0"/>
                        <a:t>E</a:t>
                      </a:r>
                      <a:r>
                        <a:rPr lang="en-US" baseline="30000" dirty="0" smtClean="0"/>
                        <a:t>0</a:t>
                      </a:r>
                      <a:endParaRPr lang="ru-RU" baseline="30000" dirty="0"/>
                    </a:p>
                  </a:txBody>
                  <a:tcPr anchor="ctr"/>
                </a:tc>
                <a:tc>
                  <a:txBody>
                    <a:bodyPr/>
                    <a:lstStyle/>
                    <a:p>
                      <a:pPr algn="ctr"/>
                      <a:r>
                        <a:rPr lang="en-US" dirty="0" smtClean="0"/>
                        <a:t>Electron field</a:t>
                      </a:r>
                      <a:endParaRPr lang="ru-RU" dirty="0"/>
                    </a:p>
                  </a:txBody>
                  <a:tcPr anchor="ctr"/>
                </a:tc>
              </a:tr>
              <a:tr h="327640">
                <a:tc>
                  <a:txBody>
                    <a:bodyPr/>
                    <a:lstStyle/>
                    <a:p>
                      <a:r>
                        <a:rPr lang="en-US" baseline="0" dirty="0" smtClean="0"/>
                        <a:t>g</a:t>
                      </a:r>
                      <a:endParaRPr lang="ru-RU" baseline="0" dirty="0"/>
                    </a:p>
                  </a:txBody>
                  <a:tcPr anchor="ctr"/>
                </a:tc>
                <a:tc>
                  <a:txBody>
                    <a:bodyPr/>
                    <a:lstStyle/>
                    <a:p>
                      <a:pPr algn="ctr"/>
                      <a:r>
                        <a:rPr lang="en-US" dirty="0" smtClean="0"/>
                        <a:t>Free</a:t>
                      </a:r>
                      <a:r>
                        <a:rPr lang="en-US" baseline="0" dirty="0" smtClean="0"/>
                        <a:t> space Green function</a:t>
                      </a:r>
                      <a:endParaRPr lang="ru-RU" dirty="0"/>
                    </a:p>
                  </a:txBody>
                  <a:tcPr anchor="ctr"/>
                </a:tc>
              </a:tr>
              <a:tr h="327640">
                <a:tc>
                  <a:txBody>
                    <a:bodyPr/>
                    <a:lstStyle/>
                    <a:p>
                      <a:r>
                        <a:rPr lang="en-US" baseline="0" dirty="0" err="1" smtClean="0"/>
                        <a:t>S</a:t>
                      </a:r>
                      <a:r>
                        <a:rPr lang="en-US" baseline="-25000" dirty="0" err="1" smtClean="0"/>
                        <a:t>sc</a:t>
                      </a:r>
                      <a:endParaRPr lang="ru-RU" baseline="-25000" dirty="0"/>
                    </a:p>
                  </a:txBody>
                  <a:tcPr anchor="ctr"/>
                </a:tc>
                <a:tc>
                  <a:txBody>
                    <a:bodyPr/>
                    <a:lstStyle/>
                    <a:p>
                      <a:pPr algn="ctr"/>
                      <a:r>
                        <a:rPr lang="en-US" dirty="0" smtClean="0"/>
                        <a:t>Grating surface</a:t>
                      </a:r>
                      <a:r>
                        <a:rPr lang="en-US" baseline="0" dirty="0" smtClean="0"/>
                        <a:t> (sum of all strips)</a:t>
                      </a:r>
                      <a:endParaRPr lang="ru-RU" dirty="0"/>
                    </a:p>
                  </a:txBody>
                  <a:tcPr anchor="ctr"/>
                </a:tc>
              </a:tr>
            </a:tbl>
          </a:graphicData>
        </a:graphic>
      </p:graphicFrame>
      <p:pic>
        <p:nvPicPr>
          <p:cNvPr id="1028" name="Picture 4"/>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1373019" y="2996952"/>
            <a:ext cx="4248472" cy="166183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76389553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Infinite grating vs. finite grating</a:t>
            </a:r>
            <a:endParaRPr lang="ru-RU" dirty="0"/>
          </a:p>
        </p:txBody>
      </p:sp>
      <p:sp>
        <p:nvSpPr>
          <p:cNvPr id="3" name="Объект 2"/>
          <p:cNvSpPr>
            <a:spLocks noGrp="1"/>
          </p:cNvSpPr>
          <p:nvPr>
            <p:ph idx="1"/>
          </p:nvPr>
        </p:nvSpPr>
        <p:spPr/>
        <p:txBody>
          <a:bodyPr>
            <a:normAutofit lnSpcReduction="10000"/>
          </a:bodyPr>
          <a:lstStyle/>
          <a:p>
            <a:pPr algn="just"/>
            <a:r>
              <a:rPr lang="en-US" dirty="0" smtClean="0"/>
              <a:t>In the case of infinite grating (in transverse direction) and far-field zone one can obtain nice analytical solution of the problem.</a:t>
            </a:r>
          </a:p>
          <a:p>
            <a:pPr algn="just"/>
            <a:r>
              <a:rPr lang="en-US" dirty="0" smtClean="0"/>
              <a:t>In the case of finite grating one needs to perform numerical double integration but this case is closer to real life. In this case one can also take into account the finite distance between the grating and the detector.</a:t>
            </a:r>
            <a:endParaRPr lang="ru-RU" dirty="0"/>
          </a:p>
        </p:txBody>
      </p:sp>
    </p:spTree>
    <p:extLst>
      <p:ext uri="{BB962C8B-B14F-4D97-AF65-F5344CB8AC3E}">
        <p14:creationId xmlns:p14="http://schemas.microsoft.com/office/powerpoint/2010/main" xmlns="" val="368067829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r>
              <a:rPr lang="en-US" dirty="0" smtClean="0"/>
              <a:t>SPR from the infinite grating</a:t>
            </a:r>
            <a:endParaRPr lang="ru-RU" dirty="0"/>
          </a:p>
        </p:txBody>
      </p:sp>
      <p:sp>
        <p:nvSpPr>
          <p:cNvPr id="5" name="Текст 4"/>
          <p:cNvSpPr>
            <a:spLocks noGrp="1"/>
          </p:cNvSpPr>
          <p:nvPr>
            <p:ph type="body" idx="1"/>
          </p:nvPr>
        </p:nvSpPr>
        <p:spPr/>
        <p:txBody>
          <a:bodyPr/>
          <a:lstStyle/>
          <a:p>
            <a:endParaRPr lang="ru-RU"/>
          </a:p>
        </p:txBody>
      </p:sp>
    </p:spTree>
    <p:extLst>
      <p:ext uri="{BB962C8B-B14F-4D97-AF65-F5344CB8AC3E}">
        <p14:creationId xmlns:p14="http://schemas.microsoft.com/office/powerpoint/2010/main" xmlns="" val="14685383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Theoretical model</a:t>
            </a:r>
            <a:endParaRPr lang="ru-RU" dirty="0"/>
          </a:p>
        </p:txBody>
      </p:sp>
      <p:pic>
        <p:nvPicPr>
          <p:cNvPr id="7" name="Picture 6"/>
          <p:cNvPicPr>
            <a:picLocks noGrp="1" noChangeAspect="1" noChangeArrowheads="1"/>
          </p:cNvPicPr>
          <p:nvPr>
            <p:ph idx="1"/>
          </p:nvPr>
        </p:nvPicPr>
        <p:blipFill>
          <a:blip r:embed="rId2" cstate="print">
            <a:extLst>
              <a:ext uri="{28A0092B-C50C-407E-A947-70E740481C1C}">
                <a14:useLocalDpi xmlns:a14="http://schemas.microsoft.com/office/drawing/2010/main" xmlns="" val="0"/>
              </a:ext>
            </a:extLst>
          </a:blip>
          <a:srcRect/>
          <a:stretch>
            <a:fillRect/>
          </a:stretch>
        </p:blipFill>
        <p:spPr>
          <a:xfrm>
            <a:off x="1544409" y="1447800"/>
            <a:ext cx="7280732" cy="4800600"/>
          </a:xfrm>
          <a:prstGeom prst="rect">
            <a:avLst/>
          </a:prstGeom>
          <a:noFill/>
        </p:spPr>
      </p:pic>
    </p:spTree>
    <p:extLst>
      <p:ext uri="{BB962C8B-B14F-4D97-AF65-F5344CB8AC3E}">
        <p14:creationId xmlns:p14="http://schemas.microsoft.com/office/powerpoint/2010/main" xmlns="" val="46220240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Theoretical model</a:t>
            </a:r>
            <a:endParaRPr lang="ru-RU" dirty="0"/>
          </a:p>
        </p:txBody>
      </p:sp>
      <p:sp>
        <p:nvSpPr>
          <p:cNvPr id="3" name="Объект 2"/>
          <p:cNvSpPr>
            <a:spLocks noGrp="1"/>
          </p:cNvSpPr>
          <p:nvPr>
            <p:ph idx="1"/>
          </p:nvPr>
        </p:nvSpPr>
        <p:spPr>
          <a:xfrm>
            <a:off x="1435608" y="1447800"/>
            <a:ext cx="7498080" cy="1549152"/>
          </a:xfrm>
        </p:spPr>
        <p:txBody>
          <a:bodyPr>
            <a:normAutofit/>
          </a:bodyPr>
          <a:lstStyle/>
          <a:p>
            <a:pPr algn="just"/>
            <a:r>
              <a:rPr lang="en-US" sz="2800" dirty="0" smtClean="0"/>
              <a:t>The integration can be carried out analytically, over all grating strips resulting in the following radiation field:</a:t>
            </a:r>
            <a:endParaRPr lang="ru-RU" sz="2800" dirty="0"/>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a:xfrm>
            <a:off x="1691680" y="2852936"/>
            <a:ext cx="7416824" cy="3456384"/>
          </a:xfrm>
          <a:prstGeom prst="rect">
            <a:avLst/>
          </a:prstGeom>
          <a:noFill/>
        </p:spPr>
      </p:pic>
    </p:spTree>
    <p:extLst>
      <p:ext uri="{BB962C8B-B14F-4D97-AF65-F5344CB8AC3E}">
        <p14:creationId xmlns:p14="http://schemas.microsoft.com/office/powerpoint/2010/main" xmlns="" val="105759841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Calculation parameters</a:t>
            </a:r>
            <a:endParaRPr lang="ru-RU" dirty="0"/>
          </a:p>
        </p:txBody>
      </p:sp>
      <p:graphicFrame>
        <p:nvGraphicFramePr>
          <p:cNvPr id="4" name="Содержимое 6"/>
          <p:cNvGraphicFramePr>
            <a:graphicFrameLocks noGrp="1"/>
          </p:cNvGraphicFramePr>
          <p:nvPr>
            <p:ph sz="half" idx="4294967295"/>
            <p:extLst>
              <p:ext uri="{D42A27DB-BD31-4B8C-83A1-F6EECF244321}">
                <p14:modId xmlns:p14="http://schemas.microsoft.com/office/powerpoint/2010/main" xmlns="" val="1011678950"/>
              </p:ext>
            </p:extLst>
          </p:nvPr>
        </p:nvGraphicFramePr>
        <p:xfrm>
          <a:off x="2267744" y="1844824"/>
          <a:ext cx="5328592" cy="4176464"/>
        </p:xfrm>
        <a:graphic>
          <a:graphicData uri="http://schemas.openxmlformats.org/drawingml/2006/table">
            <a:tbl>
              <a:tblPr firstRow="1" bandRow="1">
                <a:tableStyleId>{5C22544A-7EE6-4342-B048-85BDC9FD1C3A}</a:tableStyleId>
              </a:tblPr>
              <a:tblGrid>
                <a:gridCol w="3434468"/>
                <a:gridCol w="1894124"/>
              </a:tblGrid>
              <a:tr h="522058">
                <a:tc>
                  <a:txBody>
                    <a:bodyPr/>
                    <a:lstStyle/>
                    <a:p>
                      <a:r>
                        <a:rPr lang="en-US" dirty="0" smtClean="0"/>
                        <a:t>Parameter</a:t>
                      </a:r>
                      <a:endParaRPr lang="ru-RU" dirty="0"/>
                    </a:p>
                  </a:txBody>
                  <a:tcPr/>
                </a:tc>
                <a:tc>
                  <a:txBody>
                    <a:bodyPr/>
                    <a:lstStyle/>
                    <a:p>
                      <a:r>
                        <a:rPr lang="en-US" dirty="0" smtClean="0"/>
                        <a:t>Value</a:t>
                      </a:r>
                      <a:endParaRPr lang="ru-RU" dirty="0"/>
                    </a:p>
                  </a:txBody>
                  <a:tcPr/>
                </a:tc>
              </a:tr>
              <a:tr h="522058">
                <a:tc>
                  <a:txBody>
                    <a:bodyPr/>
                    <a:lstStyle/>
                    <a:p>
                      <a:r>
                        <a:rPr lang="en-US" dirty="0" smtClean="0"/>
                        <a:t>Electron energy,  </a:t>
                      </a:r>
                      <a:r>
                        <a:rPr lang="en-US" dirty="0" err="1" smtClean="0"/>
                        <a:t>E</a:t>
                      </a:r>
                      <a:r>
                        <a:rPr lang="en-US" baseline="-25000" dirty="0" err="1" smtClean="0"/>
                        <a:t>e</a:t>
                      </a:r>
                      <a:endParaRPr lang="ru-RU" baseline="-25000" dirty="0"/>
                    </a:p>
                  </a:txBody>
                  <a:tcPr/>
                </a:tc>
                <a:tc>
                  <a:txBody>
                    <a:bodyPr/>
                    <a:lstStyle/>
                    <a:p>
                      <a:pPr algn="ctr"/>
                      <a:r>
                        <a:rPr lang="en-US" dirty="0" smtClean="0"/>
                        <a:t>10 </a:t>
                      </a:r>
                      <a:r>
                        <a:rPr lang="en-US" dirty="0" err="1" smtClean="0"/>
                        <a:t>MeV</a:t>
                      </a:r>
                      <a:endParaRPr lang="ru-RU" dirty="0"/>
                    </a:p>
                  </a:txBody>
                  <a:tcPr anchor="ctr"/>
                </a:tc>
              </a:tr>
              <a:tr h="522058">
                <a:tc>
                  <a:txBody>
                    <a:bodyPr/>
                    <a:lstStyle/>
                    <a:p>
                      <a:r>
                        <a:rPr lang="en-US" dirty="0" smtClean="0"/>
                        <a:t>Grating period, d</a:t>
                      </a:r>
                      <a:endParaRPr lang="ru-RU" dirty="0"/>
                    </a:p>
                  </a:txBody>
                  <a:tcPr/>
                </a:tc>
                <a:tc>
                  <a:txBody>
                    <a:bodyPr/>
                    <a:lstStyle/>
                    <a:p>
                      <a:pPr algn="ctr"/>
                      <a:r>
                        <a:rPr lang="en-US" dirty="0" smtClean="0"/>
                        <a:t>300 um</a:t>
                      </a:r>
                      <a:endParaRPr lang="ru-RU" dirty="0"/>
                    </a:p>
                  </a:txBody>
                  <a:tcPr anchor="ctr"/>
                </a:tc>
              </a:tr>
              <a:tr h="522058">
                <a:tc>
                  <a:txBody>
                    <a:bodyPr/>
                    <a:lstStyle/>
                    <a:p>
                      <a:r>
                        <a:rPr lang="en-US" dirty="0" smtClean="0"/>
                        <a:t>Number of strips, N</a:t>
                      </a:r>
                      <a:endParaRPr lang="ru-RU" dirty="0"/>
                    </a:p>
                  </a:txBody>
                  <a:tcPr/>
                </a:tc>
                <a:tc>
                  <a:txBody>
                    <a:bodyPr/>
                    <a:lstStyle/>
                    <a:p>
                      <a:pPr algn="ctr"/>
                      <a:r>
                        <a:rPr lang="en-US" dirty="0" smtClean="0"/>
                        <a:t>21</a:t>
                      </a:r>
                      <a:endParaRPr lang="ru-RU" dirty="0"/>
                    </a:p>
                  </a:txBody>
                  <a:tcPr anchor="ctr"/>
                </a:tc>
              </a:tr>
              <a:tr h="522058">
                <a:tc>
                  <a:txBody>
                    <a:bodyPr/>
                    <a:lstStyle/>
                    <a:p>
                      <a:r>
                        <a:rPr lang="en-US" dirty="0" smtClean="0"/>
                        <a:t>Impact-parameter, h</a:t>
                      </a:r>
                      <a:endParaRPr lang="ru-RU" dirty="0"/>
                    </a:p>
                  </a:txBody>
                  <a:tcPr/>
                </a:tc>
                <a:tc>
                  <a:txBody>
                    <a:bodyPr/>
                    <a:lstStyle/>
                    <a:p>
                      <a:pPr algn="ctr"/>
                      <a:r>
                        <a:rPr lang="en-US" dirty="0" smtClean="0"/>
                        <a:t>1 mm</a:t>
                      </a:r>
                      <a:endParaRPr lang="ru-RU" dirty="0"/>
                    </a:p>
                  </a:txBody>
                  <a:tcPr anchor="ctr"/>
                </a:tc>
              </a:tr>
              <a:tr h="522058">
                <a:tc>
                  <a:txBody>
                    <a:bodyPr/>
                    <a:lstStyle/>
                    <a:p>
                      <a:r>
                        <a:rPr lang="en-US" dirty="0" smtClean="0"/>
                        <a:t>Observation angle, </a:t>
                      </a:r>
                      <a:r>
                        <a:rPr lang="en-US" dirty="0" smtClean="0">
                          <a:sym typeface="Symbol"/>
                        </a:rPr>
                        <a:t></a:t>
                      </a:r>
                      <a:endParaRPr lang="ru-RU" dirty="0"/>
                    </a:p>
                  </a:txBody>
                  <a:tcPr/>
                </a:tc>
                <a:tc>
                  <a:txBody>
                    <a:bodyPr/>
                    <a:lstStyle/>
                    <a:p>
                      <a:pPr algn="ctr"/>
                      <a:r>
                        <a:rPr lang="en-US" dirty="0" smtClean="0"/>
                        <a:t>90 deg</a:t>
                      </a:r>
                      <a:endParaRPr lang="ru-RU" dirty="0"/>
                    </a:p>
                  </a:txBody>
                  <a:tcPr anchor="ctr"/>
                </a:tc>
              </a:tr>
              <a:tr h="522058">
                <a:tc>
                  <a:txBody>
                    <a:bodyPr/>
                    <a:lstStyle/>
                    <a:p>
                      <a:r>
                        <a:rPr lang="en-US" dirty="0" err="1" smtClean="0"/>
                        <a:t>Microbunch</a:t>
                      </a:r>
                      <a:r>
                        <a:rPr lang="en-US" dirty="0" smtClean="0"/>
                        <a:t> length, </a:t>
                      </a:r>
                      <a:r>
                        <a:rPr lang="en-US" dirty="0" smtClean="0">
                          <a:sym typeface="Symbol"/>
                        </a:rPr>
                        <a:t></a:t>
                      </a:r>
                      <a:endParaRPr lang="ru-RU" dirty="0"/>
                    </a:p>
                  </a:txBody>
                  <a:tcPr/>
                </a:tc>
                <a:tc>
                  <a:txBody>
                    <a:bodyPr/>
                    <a:lstStyle/>
                    <a:p>
                      <a:pPr algn="ctr"/>
                      <a:r>
                        <a:rPr lang="en-US" dirty="0" smtClean="0"/>
                        <a:t>0</a:t>
                      </a:r>
                      <a:endParaRPr lang="ru-RU" dirty="0"/>
                    </a:p>
                  </a:txBody>
                  <a:tcPr anchor="ctr"/>
                </a:tc>
              </a:tr>
              <a:tr h="522058">
                <a:tc>
                  <a:txBody>
                    <a:bodyPr/>
                    <a:lstStyle/>
                    <a:p>
                      <a:r>
                        <a:rPr lang="en-US" dirty="0" smtClean="0"/>
                        <a:t># of </a:t>
                      </a:r>
                      <a:r>
                        <a:rPr lang="en-US" dirty="0" err="1" smtClean="0"/>
                        <a:t>microbunches</a:t>
                      </a:r>
                      <a:r>
                        <a:rPr lang="en-US" dirty="0" smtClean="0"/>
                        <a:t>, </a:t>
                      </a:r>
                      <a:r>
                        <a:rPr lang="en-US" dirty="0" err="1" smtClean="0"/>
                        <a:t>N</a:t>
                      </a:r>
                      <a:r>
                        <a:rPr lang="en-US" baseline="-25000" dirty="0" err="1" smtClean="0"/>
                        <a:t>b</a:t>
                      </a:r>
                      <a:endParaRPr lang="ru-RU" baseline="-25000" dirty="0"/>
                    </a:p>
                  </a:txBody>
                  <a:tcPr/>
                </a:tc>
                <a:tc>
                  <a:txBody>
                    <a:bodyPr/>
                    <a:lstStyle/>
                    <a:p>
                      <a:pPr algn="ctr"/>
                      <a:r>
                        <a:rPr lang="en-US" dirty="0" smtClean="0"/>
                        <a:t>1</a:t>
                      </a:r>
                      <a:endParaRPr lang="ru-RU" dirty="0"/>
                    </a:p>
                  </a:txBody>
                  <a:tcPr anchor="ctr"/>
                </a:tc>
              </a:tr>
            </a:tbl>
          </a:graphicData>
        </a:graphic>
      </p:graphicFrame>
    </p:spTree>
    <p:extLst>
      <p:ext uri="{BB962C8B-B14F-4D97-AF65-F5344CB8AC3E}">
        <p14:creationId xmlns:p14="http://schemas.microsoft.com/office/powerpoint/2010/main" xmlns="" val="89749910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331640" y="1700808"/>
            <a:ext cx="5925312" cy="4389120"/>
          </a:xfrm>
          <a:prstGeom prst="rect">
            <a:avLst/>
          </a:prstGeom>
        </p:spPr>
      </p:pic>
      <p:sp>
        <p:nvSpPr>
          <p:cNvPr id="2" name="Заголовок 1"/>
          <p:cNvSpPr>
            <a:spLocks noGrp="1"/>
          </p:cNvSpPr>
          <p:nvPr>
            <p:ph type="title"/>
          </p:nvPr>
        </p:nvSpPr>
        <p:spPr/>
        <p:txBody>
          <a:bodyPr>
            <a:normAutofit/>
          </a:bodyPr>
          <a:lstStyle/>
          <a:p>
            <a:r>
              <a:rPr lang="en-US" dirty="0"/>
              <a:t>Example of </a:t>
            </a:r>
            <a:r>
              <a:rPr lang="en-US" dirty="0" smtClean="0"/>
              <a:t>Line Shift</a:t>
            </a:r>
            <a:endParaRPr lang="ru-RU" dirty="0"/>
          </a:p>
        </p:txBody>
      </p:sp>
      <p:pic>
        <p:nvPicPr>
          <p:cNvPr id="5" name="Рисунок 4" descr="f_3.png"/>
          <p:cNvPicPr>
            <a:picLocks noChangeAspect="1"/>
          </p:cNvPicPr>
          <p:nvPr/>
        </p:nvPicPr>
        <p:blipFill>
          <a:blip r:embed="rId3" cstate="print"/>
          <a:stretch>
            <a:fillRect/>
          </a:stretch>
        </p:blipFill>
        <p:spPr>
          <a:xfrm>
            <a:off x="6444208" y="4869160"/>
            <a:ext cx="2632686" cy="1656184"/>
          </a:xfrm>
          <a:prstGeom prst="rect">
            <a:avLst/>
          </a:prstGeom>
        </p:spPr>
      </p:pic>
      <p:sp>
        <p:nvSpPr>
          <p:cNvPr id="6" name="TextBox 5"/>
          <p:cNvSpPr txBox="1"/>
          <p:nvPr/>
        </p:nvSpPr>
        <p:spPr>
          <a:xfrm>
            <a:off x="7256952" y="2204864"/>
            <a:ext cx="1707536" cy="1200329"/>
          </a:xfrm>
          <a:prstGeom prst="rect">
            <a:avLst/>
          </a:prstGeom>
          <a:noFill/>
        </p:spPr>
        <p:txBody>
          <a:bodyPr wrap="square" rtlCol="0">
            <a:spAutoFit/>
          </a:bodyPr>
          <a:lstStyle/>
          <a:p>
            <a:pPr algn="just"/>
            <a:r>
              <a:rPr lang="en-US" sz="2400" dirty="0" smtClean="0"/>
              <a:t>Radiation is polarized in </a:t>
            </a:r>
            <a:r>
              <a:rPr lang="en-US" sz="2400" dirty="0" err="1" smtClean="0"/>
              <a:t>xz</a:t>
            </a:r>
            <a:r>
              <a:rPr lang="en-US" sz="2400" dirty="0" smtClean="0"/>
              <a:t> plane</a:t>
            </a:r>
            <a:endParaRPr lang="ru-RU" sz="2400" dirty="0"/>
          </a:p>
        </p:txBody>
      </p:sp>
    </p:spTree>
    <p:extLst>
      <p:ext uri="{BB962C8B-B14F-4D97-AF65-F5344CB8AC3E}">
        <p14:creationId xmlns:p14="http://schemas.microsoft.com/office/powerpoint/2010/main" xmlns="" val="114614982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Overview</a:t>
            </a:r>
            <a:endParaRPr lang="ru-RU" dirty="0"/>
          </a:p>
        </p:txBody>
      </p:sp>
      <p:sp>
        <p:nvSpPr>
          <p:cNvPr id="3" name="Объект 2"/>
          <p:cNvSpPr>
            <a:spLocks noGrp="1"/>
          </p:cNvSpPr>
          <p:nvPr>
            <p:ph idx="1"/>
          </p:nvPr>
        </p:nvSpPr>
        <p:spPr/>
        <p:txBody>
          <a:bodyPr/>
          <a:lstStyle/>
          <a:p>
            <a:r>
              <a:rPr lang="en-US" dirty="0" smtClean="0"/>
              <a:t>Introduction</a:t>
            </a:r>
          </a:p>
          <a:p>
            <a:r>
              <a:rPr lang="en-US" dirty="0" smtClean="0"/>
              <a:t>Smith-Purcell Radiation theoretical formalism for a tilted grating</a:t>
            </a:r>
          </a:p>
          <a:p>
            <a:r>
              <a:rPr lang="en-US" dirty="0" smtClean="0"/>
              <a:t>Smith-Purcell Radiation from a grating infinite in transverse direction</a:t>
            </a:r>
          </a:p>
          <a:p>
            <a:r>
              <a:rPr lang="en-US" dirty="0" smtClean="0"/>
              <a:t>Smith-Purcell Radiation from a finite grating</a:t>
            </a:r>
            <a:endParaRPr lang="ru-RU" dirty="0"/>
          </a:p>
        </p:txBody>
      </p:sp>
    </p:spTree>
    <p:extLst>
      <p:ext uri="{BB962C8B-B14F-4D97-AF65-F5344CB8AC3E}">
        <p14:creationId xmlns:p14="http://schemas.microsoft.com/office/powerpoint/2010/main" xmlns="" val="128570142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Line Position</a:t>
            </a:r>
            <a:endParaRPr lang="ru-RU" dirty="0"/>
          </a:p>
        </p:txBody>
      </p:sp>
      <p:pic>
        <p:nvPicPr>
          <p:cNvPr id="6" name="Объект 5"/>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1657026" y="1412776"/>
            <a:ext cx="5593080" cy="4404360"/>
          </a:xfrm>
        </p:spPr>
      </p:pic>
      <p:pic>
        <p:nvPicPr>
          <p:cNvPr id="4" name="Рисунок 3" descr="f_3.png"/>
          <p:cNvPicPr>
            <a:picLocks noChangeAspect="1"/>
          </p:cNvPicPr>
          <p:nvPr/>
        </p:nvPicPr>
        <p:blipFill>
          <a:blip r:embed="rId3" cstate="print"/>
          <a:stretch>
            <a:fillRect/>
          </a:stretch>
        </p:blipFill>
        <p:spPr>
          <a:xfrm>
            <a:off x="6444208" y="4869160"/>
            <a:ext cx="2632686" cy="1656184"/>
          </a:xfrm>
          <a:prstGeom prst="rect">
            <a:avLst/>
          </a:prstGeom>
        </p:spPr>
      </p:pic>
      <p:sp>
        <p:nvSpPr>
          <p:cNvPr id="7" name="TextBox 6"/>
          <p:cNvSpPr txBox="1"/>
          <p:nvPr/>
        </p:nvSpPr>
        <p:spPr>
          <a:xfrm>
            <a:off x="7256952" y="2204864"/>
            <a:ext cx="1707536" cy="1200329"/>
          </a:xfrm>
          <a:prstGeom prst="rect">
            <a:avLst/>
          </a:prstGeom>
          <a:noFill/>
        </p:spPr>
        <p:txBody>
          <a:bodyPr wrap="square" rtlCol="0">
            <a:spAutoFit/>
          </a:bodyPr>
          <a:lstStyle/>
          <a:p>
            <a:pPr algn="just"/>
            <a:r>
              <a:rPr lang="en-US" sz="2400" dirty="0" smtClean="0"/>
              <a:t>Radiation is polarized in </a:t>
            </a:r>
            <a:r>
              <a:rPr lang="en-US" sz="2400" dirty="0" err="1" smtClean="0"/>
              <a:t>xz</a:t>
            </a:r>
            <a:r>
              <a:rPr lang="en-US" sz="2400" dirty="0" smtClean="0"/>
              <a:t> plane</a:t>
            </a:r>
            <a:endParaRPr lang="ru-RU" sz="2400" dirty="0"/>
          </a:p>
        </p:txBody>
      </p:sp>
    </p:spTree>
    <p:extLst>
      <p:ext uri="{BB962C8B-B14F-4D97-AF65-F5344CB8AC3E}">
        <p14:creationId xmlns:p14="http://schemas.microsoft.com/office/powerpoint/2010/main" xmlns="" val="390230007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Line Width</a:t>
            </a:r>
            <a:endParaRPr lang="ru-RU" dirty="0"/>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1403648" y="1412776"/>
            <a:ext cx="5608320" cy="4404360"/>
          </a:xfrm>
        </p:spPr>
      </p:pic>
      <p:pic>
        <p:nvPicPr>
          <p:cNvPr id="5" name="Рисунок 4" descr="f_3.png"/>
          <p:cNvPicPr>
            <a:picLocks noChangeAspect="1"/>
          </p:cNvPicPr>
          <p:nvPr/>
        </p:nvPicPr>
        <p:blipFill>
          <a:blip r:embed="rId3" cstate="print"/>
          <a:stretch>
            <a:fillRect/>
          </a:stretch>
        </p:blipFill>
        <p:spPr>
          <a:xfrm>
            <a:off x="6444208" y="4869160"/>
            <a:ext cx="2632686" cy="1656184"/>
          </a:xfrm>
          <a:prstGeom prst="rect">
            <a:avLst/>
          </a:prstGeom>
        </p:spPr>
      </p:pic>
      <mc:AlternateContent xmlns:mc="http://schemas.openxmlformats.org/markup-compatibility/2006">
        <mc:Choice xmlns:a14="http://schemas.microsoft.com/office/drawing/2010/main" xmlns="" Requires="a14">
          <p:sp>
            <p:nvSpPr>
              <p:cNvPr id="6" name="Прямоугольник 5"/>
              <p:cNvSpPr/>
              <p:nvPr/>
            </p:nvSpPr>
            <p:spPr>
              <a:xfrm>
                <a:off x="6660232" y="1872932"/>
                <a:ext cx="2314287" cy="56215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sty m:val="p"/>
                        </m:rPr>
                        <a:rPr lang="en-US" smtClean="0">
                          <a:latin typeface="Cambria Math"/>
                        </a:rPr>
                        <m:t>Line</m:t>
                      </m:r>
                      <m:r>
                        <a:rPr lang="en-US" smtClean="0">
                          <a:latin typeface="Cambria Math"/>
                        </a:rPr>
                        <m:t> </m:t>
                      </m:r>
                      <m:r>
                        <m:rPr>
                          <m:sty m:val="p"/>
                        </m:rPr>
                        <a:rPr lang="en-US" smtClean="0">
                          <a:latin typeface="Cambria Math"/>
                        </a:rPr>
                        <m:t>width</m:t>
                      </m:r>
                      <m:r>
                        <a:rPr lang="en-US" i="1">
                          <a:latin typeface="Cambria Math"/>
                        </a:rPr>
                        <m:t>= </m:t>
                      </m:r>
                      <m:f>
                        <m:fPr>
                          <m:ctrlPr>
                            <a:rPr lang="ru-RU" i="1">
                              <a:latin typeface="Cambria Math"/>
                            </a:rPr>
                          </m:ctrlPr>
                        </m:fPr>
                        <m:num>
                          <m:r>
                            <a:rPr lang="en-US" i="1">
                              <a:latin typeface="Cambria Math"/>
                            </a:rPr>
                            <m:t>∆</m:t>
                          </m:r>
                          <m:r>
                            <a:rPr lang="en-US" i="1">
                              <a:latin typeface="Cambria Math"/>
                            </a:rPr>
                            <m:t>𝜆</m:t>
                          </m:r>
                        </m:num>
                        <m:den>
                          <m:r>
                            <a:rPr lang="en-US" i="1">
                              <a:latin typeface="Cambria Math"/>
                            </a:rPr>
                            <m:t>𝜆</m:t>
                          </m:r>
                        </m:den>
                      </m:f>
                      <m:r>
                        <a:rPr lang="en-US" b="0" i="0" smtClean="0">
                          <a:latin typeface="Cambria Math"/>
                        </a:rPr>
                        <m:t>~</m:t>
                      </m:r>
                      <m:f>
                        <m:fPr>
                          <m:ctrlPr>
                            <a:rPr lang="en-US" b="0" i="1" smtClean="0">
                              <a:latin typeface="Cambria Math"/>
                            </a:rPr>
                          </m:ctrlPr>
                        </m:fPr>
                        <m:num>
                          <m:r>
                            <a:rPr lang="en-US" b="0" i="1" smtClean="0">
                              <a:latin typeface="Cambria Math"/>
                            </a:rPr>
                            <m:t>1</m:t>
                          </m:r>
                        </m:num>
                        <m:den>
                          <m:r>
                            <a:rPr lang="en-US" b="0" i="1" smtClean="0">
                              <a:latin typeface="Cambria Math"/>
                            </a:rPr>
                            <m:t>𝑁</m:t>
                          </m:r>
                        </m:den>
                      </m:f>
                    </m:oMath>
                  </m:oMathPara>
                </a14:m>
                <a:endParaRPr lang="ru-RU" dirty="0"/>
              </a:p>
            </p:txBody>
          </p:sp>
        </mc:Choice>
        <mc:Fallback>
          <p:sp>
            <p:nvSpPr>
              <p:cNvPr id="6" name="Прямоугольник 5"/>
              <p:cNvSpPr>
                <a:spLocks noRot="1" noChangeAspect="1" noMove="1" noResize="1" noEditPoints="1" noAdjustHandles="1" noChangeArrowheads="1" noChangeShapeType="1" noTextEdit="1"/>
              </p:cNvSpPr>
              <p:nvPr/>
            </p:nvSpPr>
            <p:spPr>
              <a:xfrm>
                <a:off x="6660232" y="1872932"/>
                <a:ext cx="2314287" cy="562158"/>
              </a:xfrm>
              <a:prstGeom prst="rect">
                <a:avLst/>
              </a:prstGeom>
              <a:blipFill rotWithShape="1">
                <a:blip r:embed="rId4" cstate="print"/>
                <a:stretch>
                  <a:fillRect b="-2174"/>
                </a:stretch>
              </a:blipFill>
            </p:spPr>
            <p:txBody>
              <a:bodyPr/>
              <a:lstStyle/>
              <a:p>
                <a:r>
                  <a:rPr lang="ru-RU">
                    <a:noFill/>
                  </a:rPr>
                  <a:t> </a:t>
                </a:r>
              </a:p>
            </p:txBody>
          </p:sp>
        </mc:Fallback>
      </mc:AlternateContent>
      <p:sp>
        <p:nvSpPr>
          <p:cNvPr id="7" name="TextBox 6"/>
          <p:cNvSpPr txBox="1"/>
          <p:nvPr/>
        </p:nvSpPr>
        <p:spPr>
          <a:xfrm>
            <a:off x="7226417" y="2535206"/>
            <a:ext cx="1707536" cy="1200329"/>
          </a:xfrm>
          <a:prstGeom prst="rect">
            <a:avLst/>
          </a:prstGeom>
          <a:noFill/>
        </p:spPr>
        <p:txBody>
          <a:bodyPr wrap="square" rtlCol="0">
            <a:spAutoFit/>
          </a:bodyPr>
          <a:lstStyle/>
          <a:p>
            <a:pPr algn="just"/>
            <a:r>
              <a:rPr lang="en-US" sz="2400" dirty="0" smtClean="0"/>
              <a:t>Radiation is polarized in </a:t>
            </a:r>
            <a:r>
              <a:rPr lang="en-US" sz="2400" dirty="0" err="1" smtClean="0"/>
              <a:t>xz</a:t>
            </a:r>
            <a:r>
              <a:rPr lang="en-US" sz="2400" dirty="0" smtClean="0"/>
              <a:t> plane</a:t>
            </a:r>
            <a:endParaRPr lang="ru-RU" sz="2400" dirty="0"/>
          </a:p>
        </p:txBody>
      </p:sp>
    </p:spTree>
    <p:extLst>
      <p:ext uri="{BB962C8B-B14F-4D97-AF65-F5344CB8AC3E}">
        <p14:creationId xmlns:p14="http://schemas.microsoft.com/office/powerpoint/2010/main" xmlns="" val="40653388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r>
              <a:rPr lang="en-US" dirty="0" smtClean="0"/>
              <a:t>SPR from the finite grating</a:t>
            </a:r>
            <a:endParaRPr lang="ru-RU" dirty="0"/>
          </a:p>
        </p:txBody>
      </p:sp>
      <p:sp>
        <p:nvSpPr>
          <p:cNvPr id="5" name="Текст 4"/>
          <p:cNvSpPr>
            <a:spLocks noGrp="1"/>
          </p:cNvSpPr>
          <p:nvPr>
            <p:ph type="body" idx="1"/>
          </p:nvPr>
        </p:nvSpPr>
        <p:spPr/>
        <p:txBody>
          <a:bodyPr/>
          <a:lstStyle/>
          <a:p>
            <a:endParaRPr lang="ru-RU"/>
          </a:p>
        </p:txBody>
      </p:sp>
    </p:spTree>
    <p:extLst>
      <p:ext uri="{BB962C8B-B14F-4D97-AF65-F5344CB8AC3E}">
        <p14:creationId xmlns:p14="http://schemas.microsoft.com/office/powerpoint/2010/main" xmlns="" val="351575630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Theoretical model</a:t>
            </a:r>
            <a:endParaRPr lang="ru-RU" dirty="0"/>
          </a:p>
        </p:txBody>
      </p:sp>
      <p:sp>
        <p:nvSpPr>
          <p:cNvPr id="3" name="Объект 2"/>
          <p:cNvSpPr>
            <a:spLocks noGrp="1"/>
          </p:cNvSpPr>
          <p:nvPr>
            <p:ph idx="1"/>
          </p:nvPr>
        </p:nvSpPr>
        <p:spPr/>
        <p:txBody>
          <a:bodyPr/>
          <a:lstStyle/>
          <a:p>
            <a:pPr algn="just"/>
            <a:r>
              <a:rPr lang="en-US" dirty="0" smtClean="0"/>
              <a:t>In the case of finite grating one needs to carry out numerical integration of the equation</a:t>
            </a:r>
            <a:endParaRPr lang="ru-RU" dirty="0"/>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123728" y="2996952"/>
            <a:ext cx="6184751" cy="120098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123727" y="4237648"/>
            <a:ext cx="6184751" cy="9870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57395500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Calculation parameters</a:t>
            </a:r>
            <a:endParaRPr lang="ru-RU" dirty="0"/>
          </a:p>
        </p:txBody>
      </p:sp>
      <p:graphicFrame>
        <p:nvGraphicFramePr>
          <p:cNvPr id="4" name="Содержимое 6"/>
          <p:cNvGraphicFramePr>
            <a:graphicFrameLocks/>
          </p:cNvGraphicFramePr>
          <p:nvPr>
            <p:extLst>
              <p:ext uri="{D42A27DB-BD31-4B8C-83A1-F6EECF244321}">
                <p14:modId xmlns:p14="http://schemas.microsoft.com/office/powerpoint/2010/main" xmlns="" val="2100980131"/>
              </p:ext>
            </p:extLst>
          </p:nvPr>
        </p:nvGraphicFramePr>
        <p:xfrm>
          <a:off x="2267744" y="1844824"/>
          <a:ext cx="5328592" cy="4698522"/>
        </p:xfrm>
        <a:graphic>
          <a:graphicData uri="http://schemas.openxmlformats.org/drawingml/2006/table">
            <a:tbl>
              <a:tblPr firstRow="1" bandRow="1">
                <a:tableStyleId>{5C22544A-7EE6-4342-B048-85BDC9FD1C3A}</a:tableStyleId>
              </a:tblPr>
              <a:tblGrid>
                <a:gridCol w="3434468"/>
                <a:gridCol w="1894124"/>
              </a:tblGrid>
              <a:tr h="522058">
                <a:tc>
                  <a:txBody>
                    <a:bodyPr/>
                    <a:lstStyle/>
                    <a:p>
                      <a:r>
                        <a:rPr lang="en-US" dirty="0" smtClean="0"/>
                        <a:t>Parameter</a:t>
                      </a:r>
                      <a:endParaRPr lang="ru-RU" dirty="0"/>
                    </a:p>
                  </a:txBody>
                  <a:tcPr/>
                </a:tc>
                <a:tc>
                  <a:txBody>
                    <a:bodyPr/>
                    <a:lstStyle/>
                    <a:p>
                      <a:r>
                        <a:rPr lang="en-US" dirty="0" smtClean="0"/>
                        <a:t>Value</a:t>
                      </a:r>
                      <a:endParaRPr lang="ru-RU" dirty="0"/>
                    </a:p>
                  </a:txBody>
                  <a:tcPr/>
                </a:tc>
              </a:tr>
              <a:tr h="522058">
                <a:tc>
                  <a:txBody>
                    <a:bodyPr/>
                    <a:lstStyle/>
                    <a:p>
                      <a:r>
                        <a:rPr lang="en-US" dirty="0" smtClean="0"/>
                        <a:t>Electron energy,  </a:t>
                      </a:r>
                      <a:r>
                        <a:rPr lang="en-US" dirty="0" err="1" smtClean="0"/>
                        <a:t>E</a:t>
                      </a:r>
                      <a:r>
                        <a:rPr lang="en-US" baseline="-25000" dirty="0" err="1" smtClean="0"/>
                        <a:t>e</a:t>
                      </a:r>
                      <a:endParaRPr lang="ru-RU" baseline="-25000" dirty="0"/>
                    </a:p>
                  </a:txBody>
                  <a:tcPr/>
                </a:tc>
                <a:tc>
                  <a:txBody>
                    <a:bodyPr/>
                    <a:lstStyle/>
                    <a:p>
                      <a:pPr algn="ctr"/>
                      <a:r>
                        <a:rPr lang="en-US" dirty="0" smtClean="0"/>
                        <a:t>10 </a:t>
                      </a:r>
                      <a:r>
                        <a:rPr lang="en-US" dirty="0" err="1" smtClean="0"/>
                        <a:t>MeV</a:t>
                      </a:r>
                      <a:endParaRPr lang="ru-RU" dirty="0"/>
                    </a:p>
                  </a:txBody>
                  <a:tcPr anchor="ctr"/>
                </a:tc>
              </a:tr>
              <a:tr h="522058">
                <a:tc>
                  <a:txBody>
                    <a:bodyPr/>
                    <a:lstStyle/>
                    <a:p>
                      <a:r>
                        <a:rPr lang="en-US" dirty="0" smtClean="0"/>
                        <a:t>Grating period, d</a:t>
                      </a:r>
                      <a:endParaRPr lang="ru-RU" dirty="0"/>
                    </a:p>
                  </a:txBody>
                  <a:tcPr/>
                </a:tc>
                <a:tc>
                  <a:txBody>
                    <a:bodyPr/>
                    <a:lstStyle/>
                    <a:p>
                      <a:pPr algn="ctr"/>
                      <a:r>
                        <a:rPr lang="en-US" dirty="0" smtClean="0"/>
                        <a:t>300 um</a:t>
                      </a:r>
                      <a:endParaRPr lang="ru-RU" dirty="0"/>
                    </a:p>
                  </a:txBody>
                  <a:tcPr anchor="ctr"/>
                </a:tc>
              </a:tr>
              <a:tr h="522058">
                <a:tc>
                  <a:txBody>
                    <a:bodyPr/>
                    <a:lstStyle/>
                    <a:p>
                      <a:r>
                        <a:rPr lang="en-US" dirty="0" smtClean="0"/>
                        <a:t>Grating width</a:t>
                      </a:r>
                      <a:endParaRPr lang="ru-RU" dirty="0"/>
                    </a:p>
                  </a:txBody>
                  <a:tcPr/>
                </a:tc>
                <a:tc>
                  <a:txBody>
                    <a:bodyPr/>
                    <a:lstStyle/>
                    <a:p>
                      <a:pPr algn="ctr"/>
                      <a:r>
                        <a:rPr lang="en-US" dirty="0" smtClean="0"/>
                        <a:t>15 mm</a:t>
                      </a:r>
                      <a:endParaRPr lang="ru-RU" dirty="0"/>
                    </a:p>
                  </a:txBody>
                  <a:tcPr anchor="ctr"/>
                </a:tc>
              </a:tr>
              <a:tr h="522058">
                <a:tc>
                  <a:txBody>
                    <a:bodyPr/>
                    <a:lstStyle/>
                    <a:p>
                      <a:r>
                        <a:rPr lang="en-US" dirty="0" smtClean="0"/>
                        <a:t>Number of strips, N</a:t>
                      </a:r>
                      <a:endParaRPr lang="ru-RU" dirty="0"/>
                    </a:p>
                  </a:txBody>
                  <a:tcPr/>
                </a:tc>
                <a:tc>
                  <a:txBody>
                    <a:bodyPr/>
                    <a:lstStyle/>
                    <a:p>
                      <a:pPr algn="ctr"/>
                      <a:r>
                        <a:rPr lang="en-US" dirty="0" smtClean="0"/>
                        <a:t>21</a:t>
                      </a:r>
                      <a:endParaRPr lang="ru-RU" dirty="0"/>
                    </a:p>
                  </a:txBody>
                  <a:tcPr anchor="ctr"/>
                </a:tc>
              </a:tr>
              <a:tr h="522058">
                <a:tc>
                  <a:txBody>
                    <a:bodyPr/>
                    <a:lstStyle/>
                    <a:p>
                      <a:r>
                        <a:rPr lang="en-US" dirty="0" smtClean="0"/>
                        <a:t>Impact-parameter, h</a:t>
                      </a:r>
                      <a:endParaRPr lang="ru-RU" dirty="0"/>
                    </a:p>
                  </a:txBody>
                  <a:tcPr/>
                </a:tc>
                <a:tc>
                  <a:txBody>
                    <a:bodyPr/>
                    <a:lstStyle/>
                    <a:p>
                      <a:pPr algn="ctr"/>
                      <a:r>
                        <a:rPr lang="en-US" dirty="0" smtClean="0"/>
                        <a:t>1 mm</a:t>
                      </a:r>
                      <a:endParaRPr lang="ru-RU" dirty="0"/>
                    </a:p>
                  </a:txBody>
                  <a:tcPr anchor="ctr"/>
                </a:tc>
              </a:tr>
              <a:tr h="522058">
                <a:tc>
                  <a:txBody>
                    <a:bodyPr/>
                    <a:lstStyle/>
                    <a:p>
                      <a:r>
                        <a:rPr lang="en-US" dirty="0" smtClean="0"/>
                        <a:t>Observation angle, </a:t>
                      </a:r>
                      <a:r>
                        <a:rPr lang="en-US" dirty="0" smtClean="0">
                          <a:sym typeface="Symbol"/>
                        </a:rPr>
                        <a:t></a:t>
                      </a:r>
                      <a:endParaRPr lang="ru-RU" dirty="0"/>
                    </a:p>
                  </a:txBody>
                  <a:tcPr/>
                </a:tc>
                <a:tc>
                  <a:txBody>
                    <a:bodyPr/>
                    <a:lstStyle/>
                    <a:p>
                      <a:pPr algn="ctr"/>
                      <a:r>
                        <a:rPr lang="en-US" dirty="0" smtClean="0"/>
                        <a:t>90 deg</a:t>
                      </a:r>
                      <a:endParaRPr lang="ru-RU" dirty="0"/>
                    </a:p>
                  </a:txBody>
                  <a:tcPr anchor="ctr"/>
                </a:tc>
              </a:tr>
              <a:tr h="522058">
                <a:tc>
                  <a:txBody>
                    <a:bodyPr/>
                    <a:lstStyle/>
                    <a:p>
                      <a:r>
                        <a:rPr lang="en-US" dirty="0" err="1" smtClean="0"/>
                        <a:t>Microbunch</a:t>
                      </a:r>
                      <a:r>
                        <a:rPr lang="en-US" dirty="0" smtClean="0"/>
                        <a:t> length, </a:t>
                      </a:r>
                      <a:r>
                        <a:rPr lang="en-US" dirty="0" smtClean="0">
                          <a:sym typeface="Symbol"/>
                        </a:rPr>
                        <a:t></a:t>
                      </a:r>
                      <a:endParaRPr lang="ru-RU" dirty="0"/>
                    </a:p>
                  </a:txBody>
                  <a:tcPr/>
                </a:tc>
                <a:tc>
                  <a:txBody>
                    <a:bodyPr/>
                    <a:lstStyle/>
                    <a:p>
                      <a:pPr algn="ctr"/>
                      <a:r>
                        <a:rPr lang="en-US" dirty="0" smtClean="0"/>
                        <a:t>0</a:t>
                      </a:r>
                      <a:endParaRPr lang="ru-RU" dirty="0"/>
                    </a:p>
                  </a:txBody>
                  <a:tcPr anchor="ctr"/>
                </a:tc>
              </a:tr>
              <a:tr h="522058">
                <a:tc>
                  <a:txBody>
                    <a:bodyPr/>
                    <a:lstStyle/>
                    <a:p>
                      <a:r>
                        <a:rPr lang="en-US" dirty="0" smtClean="0"/>
                        <a:t># of </a:t>
                      </a:r>
                      <a:r>
                        <a:rPr lang="en-US" dirty="0" err="1" smtClean="0"/>
                        <a:t>microbunches</a:t>
                      </a:r>
                      <a:r>
                        <a:rPr lang="en-US" dirty="0" smtClean="0"/>
                        <a:t>, </a:t>
                      </a:r>
                      <a:r>
                        <a:rPr lang="en-US" dirty="0" err="1" smtClean="0"/>
                        <a:t>N</a:t>
                      </a:r>
                      <a:r>
                        <a:rPr lang="en-US" baseline="-25000" dirty="0" err="1" smtClean="0"/>
                        <a:t>b</a:t>
                      </a:r>
                      <a:endParaRPr lang="ru-RU" baseline="-25000" dirty="0"/>
                    </a:p>
                  </a:txBody>
                  <a:tcPr/>
                </a:tc>
                <a:tc>
                  <a:txBody>
                    <a:bodyPr/>
                    <a:lstStyle/>
                    <a:p>
                      <a:pPr algn="ctr"/>
                      <a:r>
                        <a:rPr lang="en-US" dirty="0" smtClean="0"/>
                        <a:t>1</a:t>
                      </a:r>
                      <a:endParaRPr lang="ru-RU" dirty="0"/>
                    </a:p>
                  </a:txBody>
                  <a:tcPr anchor="ctr"/>
                </a:tc>
              </a:tr>
            </a:tbl>
          </a:graphicData>
        </a:graphic>
      </p:graphicFrame>
    </p:spTree>
    <p:extLst>
      <p:ext uri="{BB962C8B-B14F-4D97-AF65-F5344CB8AC3E}">
        <p14:creationId xmlns:p14="http://schemas.microsoft.com/office/powerpoint/2010/main" xmlns="" val="139548515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Объект 7"/>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2286793" y="836712"/>
            <a:ext cx="5088166" cy="4032448"/>
          </a:xfrm>
        </p:spPr>
      </p:pic>
      <p:sp>
        <p:nvSpPr>
          <p:cNvPr id="2" name="Заголовок 1"/>
          <p:cNvSpPr>
            <a:spLocks noGrp="1"/>
          </p:cNvSpPr>
          <p:nvPr>
            <p:ph type="title"/>
          </p:nvPr>
        </p:nvSpPr>
        <p:spPr/>
        <p:txBody>
          <a:bodyPr/>
          <a:lstStyle/>
          <a:p>
            <a:r>
              <a:rPr lang="en-US" dirty="0" smtClean="0"/>
              <a:t>Grating – detector distance</a:t>
            </a:r>
            <a:endParaRPr lang="ru-RU" dirty="0"/>
          </a:p>
        </p:txBody>
      </p:sp>
      <p:graphicFrame>
        <p:nvGraphicFramePr>
          <p:cNvPr id="9" name="Содержимое 6"/>
          <p:cNvGraphicFramePr>
            <a:graphicFrameLocks/>
          </p:cNvGraphicFramePr>
          <p:nvPr>
            <p:extLst>
              <p:ext uri="{D42A27DB-BD31-4B8C-83A1-F6EECF244321}">
                <p14:modId xmlns:p14="http://schemas.microsoft.com/office/powerpoint/2010/main" xmlns="" val="661802481"/>
              </p:ext>
            </p:extLst>
          </p:nvPr>
        </p:nvGraphicFramePr>
        <p:xfrm>
          <a:off x="2195735" y="4941168"/>
          <a:ext cx="5328593" cy="1684196"/>
        </p:xfrm>
        <a:graphic>
          <a:graphicData uri="http://schemas.openxmlformats.org/drawingml/2006/table">
            <a:tbl>
              <a:tblPr firstRow="1" bandRow="1">
                <a:tableStyleId>{5C22544A-7EE6-4342-B048-85BDC9FD1C3A}</a:tableStyleId>
              </a:tblPr>
              <a:tblGrid>
                <a:gridCol w="1656184"/>
                <a:gridCol w="2016224"/>
                <a:gridCol w="1656185"/>
              </a:tblGrid>
              <a:tr h="522058">
                <a:tc>
                  <a:txBody>
                    <a:bodyPr/>
                    <a:lstStyle/>
                    <a:p>
                      <a:r>
                        <a:rPr lang="en-US" dirty="0" smtClean="0"/>
                        <a:t>Parameter</a:t>
                      </a:r>
                      <a:endParaRPr lang="ru-RU" dirty="0"/>
                    </a:p>
                  </a:txBody>
                  <a:tcPr/>
                </a:tc>
                <a:tc>
                  <a:txBody>
                    <a:bodyPr/>
                    <a:lstStyle/>
                    <a:p>
                      <a:r>
                        <a:rPr lang="en-US" dirty="0" smtClean="0"/>
                        <a:t>Infinite grating</a:t>
                      </a:r>
                      <a:endParaRPr lang="ru-RU" dirty="0"/>
                    </a:p>
                  </a:txBody>
                  <a:tcPr/>
                </a:tc>
                <a:tc>
                  <a:txBody>
                    <a:bodyPr/>
                    <a:lstStyle/>
                    <a:p>
                      <a:r>
                        <a:rPr lang="en-US" dirty="0" smtClean="0"/>
                        <a:t>Finite grating (R = 300 mm)</a:t>
                      </a:r>
                      <a:endParaRPr lang="ru-RU" dirty="0"/>
                    </a:p>
                  </a:txBody>
                  <a:tcPr/>
                </a:tc>
              </a:tr>
              <a:tr h="522058">
                <a:tc>
                  <a:txBody>
                    <a:bodyPr/>
                    <a:lstStyle/>
                    <a:p>
                      <a:r>
                        <a:rPr lang="en-US" dirty="0" smtClean="0"/>
                        <a:t>Line</a:t>
                      </a:r>
                      <a:r>
                        <a:rPr lang="en-US" baseline="0" dirty="0" smtClean="0"/>
                        <a:t> position</a:t>
                      </a:r>
                      <a:endParaRPr lang="ru-RU" baseline="-25000" dirty="0"/>
                    </a:p>
                  </a:txBody>
                  <a:tcPr/>
                </a:tc>
                <a:tc>
                  <a:txBody>
                    <a:bodyPr/>
                    <a:lstStyle/>
                    <a:p>
                      <a:pPr algn="ctr"/>
                      <a:r>
                        <a:rPr lang="en-US" dirty="0" smtClean="0"/>
                        <a:t>300.7 um</a:t>
                      </a:r>
                      <a:endParaRPr lang="ru-RU" dirty="0"/>
                    </a:p>
                  </a:txBody>
                  <a:tcPr anchor="ctr"/>
                </a:tc>
                <a:tc>
                  <a:txBody>
                    <a:bodyPr/>
                    <a:lstStyle/>
                    <a:p>
                      <a:pPr algn="ctr"/>
                      <a:r>
                        <a:rPr lang="en-US" dirty="0" smtClean="0"/>
                        <a:t>300.5 um</a:t>
                      </a:r>
                      <a:endParaRPr lang="ru-RU" dirty="0"/>
                    </a:p>
                  </a:txBody>
                  <a:tcPr anchor="ctr"/>
                </a:tc>
              </a:tr>
              <a:tr h="522058">
                <a:tc>
                  <a:txBody>
                    <a:bodyPr/>
                    <a:lstStyle/>
                    <a:p>
                      <a:r>
                        <a:rPr lang="en-US" dirty="0" smtClean="0"/>
                        <a:t>Line width</a:t>
                      </a:r>
                      <a:endParaRPr lang="ru-RU" dirty="0"/>
                    </a:p>
                  </a:txBody>
                  <a:tcPr/>
                </a:tc>
                <a:tc>
                  <a:txBody>
                    <a:bodyPr/>
                    <a:lstStyle/>
                    <a:p>
                      <a:pPr algn="ctr"/>
                      <a:r>
                        <a:rPr lang="en-US" dirty="0" smtClean="0"/>
                        <a:t>4.03%</a:t>
                      </a:r>
                      <a:endParaRPr lang="ru-RU" dirty="0"/>
                    </a:p>
                  </a:txBody>
                  <a:tcPr anchor="ctr"/>
                </a:tc>
                <a:tc>
                  <a:txBody>
                    <a:bodyPr/>
                    <a:lstStyle/>
                    <a:p>
                      <a:pPr algn="ctr"/>
                      <a:r>
                        <a:rPr lang="en-US" dirty="0" smtClean="0"/>
                        <a:t>4.06%</a:t>
                      </a:r>
                      <a:endParaRPr lang="ru-RU" dirty="0"/>
                    </a:p>
                  </a:txBody>
                  <a:tcPr anchor="ctr"/>
                </a:tc>
              </a:tr>
            </a:tbl>
          </a:graphicData>
        </a:graphic>
      </p:graphicFrame>
    </p:spTree>
    <p:extLst>
      <p:ext uri="{BB962C8B-B14F-4D97-AF65-F5344CB8AC3E}">
        <p14:creationId xmlns:p14="http://schemas.microsoft.com/office/powerpoint/2010/main" xmlns="" val="29333495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1259632" y="980728"/>
            <a:ext cx="6142602" cy="4716524"/>
          </a:xfrm>
        </p:spPr>
      </p:pic>
      <p:sp>
        <p:nvSpPr>
          <p:cNvPr id="2" name="Заголовок 1"/>
          <p:cNvSpPr>
            <a:spLocks noGrp="1"/>
          </p:cNvSpPr>
          <p:nvPr>
            <p:ph type="title"/>
          </p:nvPr>
        </p:nvSpPr>
        <p:spPr/>
        <p:txBody>
          <a:bodyPr/>
          <a:lstStyle/>
          <a:p>
            <a:r>
              <a:rPr lang="en-US" dirty="0" smtClean="0"/>
              <a:t>Line shift</a:t>
            </a:r>
            <a:endParaRPr lang="ru-RU" dirty="0"/>
          </a:p>
        </p:txBody>
      </p:sp>
      <p:pic>
        <p:nvPicPr>
          <p:cNvPr id="5" name="Рисунок 4" descr="f_3.png"/>
          <p:cNvPicPr>
            <a:picLocks noChangeAspect="1"/>
          </p:cNvPicPr>
          <p:nvPr/>
        </p:nvPicPr>
        <p:blipFill>
          <a:blip r:embed="rId3" cstate="print"/>
          <a:stretch>
            <a:fillRect/>
          </a:stretch>
        </p:blipFill>
        <p:spPr>
          <a:xfrm>
            <a:off x="6444208" y="4869160"/>
            <a:ext cx="2632686" cy="1656184"/>
          </a:xfrm>
          <a:prstGeom prst="rect">
            <a:avLst/>
          </a:prstGeom>
        </p:spPr>
      </p:pic>
      <p:sp>
        <p:nvSpPr>
          <p:cNvPr id="6" name="TextBox 5"/>
          <p:cNvSpPr txBox="1"/>
          <p:nvPr/>
        </p:nvSpPr>
        <p:spPr>
          <a:xfrm>
            <a:off x="7256952" y="2204864"/>
            <a:ext cx="1707536" cy="1200329"/>
          </a:xfrm>
          <a:prstGeom prst="rect">
            <a:avLst/>
          </a:prstGeom>
          <a:noFill/>
        </p:spPr>
        <p:txBody>
          <a:bodyPr wrap="square" rtlCol="0">
            <a:spAutoFit/>
          </a:bodyPr>
          <a:lstStyle/>
          <a:p>
            <a:pPr algn="just"/>
            <a:r>
              <a:rPr lang="en-US" sz="2400" dirty="0" smtClean="0"/>
              <a:t>Radiation is polarized in </a:t>
            </a:r>
            <a:r>
              <a:rPr lang="en-US" sz="2400" dirty="0" err="1" smtClean="0"/>
              <a:t>xz</a:t>
            </a:r>
            <a:r>
              <a:rPr lang="en-US" sz="2400" dirty="0" smtClean="0"/>
              <a:t> plane</a:t>
            </a:r>
            <a:endParaRPr lang="ru-RU" sz="2400" dirty="0"/>
          </a:p>
        </p:txBody>
      </p:sp>
    </p:spTree>
    <p:extLst>
      <p:ext uri="{BB962C8B-B14F-4D97-AF65-F5344CB8AC3E}">
        <p14:creationId xmlns:p14="http://schemas.microsoft.com/office/powerpoint/2010/main" xmlns="" val="74831129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Объект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319216" y="980728"/>
            <a:ext cx="6023434" cy="4716524"/>
          </a:xfrm>
          <a:prstGeom prst="rect">
            <a:avLst/>
          </a:prstGeom>
        </p:spPr>
      </p:pic>
      <p:sp>
        <p:nvSpPr>
          <p:cNvPr id="2" name="Заголовок 1"/>
          <p:cNvSpPr>
            <a:spLocks noGrp="1"/>
          </p:cNvSpPr>
          <p:nvPr>
            <p:ph type="title"/>
          </p:nvPr>
        </p:nvSpPr>
        <p:spPr/>
        <p:txBody>
          <a:bodyPr/>
          <a:lstStyle/>
          <a:p>
            <a:r>
              <a:rPr lang="en-US" dirty="0" smtClean="0"/>
              <a:t>Line position</a:t>
            </a:r>
            <a:endParaRPr lang="ru-RU" dirty="0"/>
          </a:p>
        </p:txBody>
      </p:sp>
      <p:pic>
        <p:nvPicPr>
          <p:cNvPr id="7" name="Рисунок 6" descr="f_3.png"/>
          <p:cNvPicPr>
            <a:picLocks noChangeAspect="1"/>
          </p:cNvPicPr>
          <p:nvPr/>
        </p:nvPicPr>
        <p:blipFill>
          <a:blip r:embed="rId3" cstate="print"/>
          <a:stretch>
            <a:fillRect/>
          </a:stretch>
        </p:blipFill>
        <p:spPr>
          <a:xfrm>
            <a:off x="6444208" y="4869160"/>
            <a:ext cx="2632686" cy="1656184"/>
          </a:xfrm>
          <a:prstGeom prst="rect">
            <a:avLst/>
          </a:prstGeom>
        </p:spPr>
      </p:pic>
      <p:sp>
        <p:nvSpPr>
          <p:cNvPr id="8" name="TextBox 7"/>
          <p:cNvSpPr txBox="1"/>
          <p:nvPr/>
        </p:nvSpPr>
        <p:spPr>
          <a:xfrm>
            <a:off x="7256952" y="2204864"/>
            <a:ext cx="1707536" cy="1200329"/>
          </a:xfrm>
          <a:prstGeom prst="rect">
            <a:avLst/>
          </a:prstGeom>
          <a:noFill/>
        </p:spPr>
        <p:txBody>
          <a:bodyPr wrap="square" rtlCol="0">
            <a:spAutoFit/>
          </a:bodyPr>
          <a:lstStyle/>
          <a:p>
            <a:pPr algn="just"/>
            <a:r>
              <a:rPr lang="en-US" sz="2400" dirty="0" smtClean="0"/>
              <a:t>Radiation is polarized in </a:t>
            </a:r>
            <a:r>
              <a:rPr lang="en-US" sz="2400" dirty="0" err="1" smtClean="0"/>
              <a:t>xz</a:t>
            </a:r>
            <a:r>
              <a:rPr lang="en-US" sz="2400" dirty="0" smtClean="0"/>
              <a:t> plane</a:t>
            </a:r>
            <a:endParaRPr lang="ru-RU" sz="2400" dirty="0"/>
          </a:p>
        </p:txBody>
      </p:sp>
    </p:spTree>
    <p:extLst>
      <p:ext uri="{BB962C8B-B14F-4D97-AF65-F5344CB8AC3E}">
        <p14:creationId xmlns:p14="http://schemas.microsoft.com/office/powerpoint/2010/main" xmlns="" val="120536823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70402" y="980728"/>
            <a:ext cx="5877862" cy="4716524"/>
          </a:xfrm>
          <a:prstGeom prst="rect">
            <a:avLst/>
          </a:prstGeom>
        </p:spPr>
      </p:pic>
      <p:sp>
        <p:nvSpPr>
          <p:cNvPr id="2" name="Заголовок 1"/>
          <p:cNvSpPr>
            <a:spLocks noGrp="1"/>
          </p:cNvSpPr>
          <p:nvPr>
            <p:ph type="title"/>
          </p:nvPr>
        </p:nvSpPr>
        <p:spPr/>
        <p:txBody>
          <a:bodyPr/>
          <a:lstStyle/>
          <a:p>
            <a:r>
              <a:rPr lang="en-US" dirty="0" smtClean="0"/>
              <a:t>Line width</a:t>
            </a:r>
            <a:endParaRPr lang="ru-RU" dirty="0"/>
          </a:p>
        </p:txBody>
      </p:sp>
      <p:pic>
        <p:nvPicPr>
          <p:cNvPr id="5" name="Рисунок 4" descr="f_3.png"/>
          <p:cNvPicPr>
            <a:picLocks noChangeAspect="1"/>
          </p:cNvPicPr>
          <p:nvPr/>
        </p:nvPicPr>
        <p:blipFill>
          <a:blip r:embed="rId3" cstate="print"/>
          <a:stretch>
            <a:fillRect/>
          </a:stretch>
        </p:blipFill>
        <p:spPr>
          <a:xfrm>
            <a:off x="6444208" y="4869160"/>
            <a:ext cx="2632686" cy="1656184"/>
          </a:xfrm>
          <a:prstGeom prst="rect">
            <a:avLst/>
          </a:prstGeom>
        </p:spPr>
      </p:pic>
      <p:sp>
        <p:nvSpPr>
          <p:cNvPr id="6" name="TextBox 5"/>
          <p:cNvSpPr txBox="1"/>
          <p:nvPr/>
        </p:nvSpPr>
        <p:spPr>
          <a:xfrm>
            <a:off x="7256952" y="2204864"/>
            <a:ext cx="1707536" cy="1200329"/>
          </a:xfrm>
          <a:prstGeom prst="rect">
            <a:avLst/>
          </a:prstGeom>
          <a:noFill/>
        </p:spPr>
        <p:txBody>
          <a:bodyPr wrap="square" rtlCol="0">
            <a:spAutoFit/>
          </a:bodyPr>
          <a:lstStyle/>
          <a:p>
            <a:pPr algn="just"/>
            <a:r>
              <a:rPr lang="en-US" sz="2400" dirty="0" smtClean="0"/>
              <a:t>Radiation is polarized in </a:t>
            </a:r>
            <a:r>
              <a:rPr lang="en-US" sz="2400" dirty="0" err="1" smtClean="0"/>
              <a:t>xz</a:t>
            </a:r>
            <a:r>
              <a:rPr lang="en-US" sz="2400" dirty="0" smtClean="0"/>
              <a:t> plane</a:t>
            </a:r>
            <a:endParaRPr lang="ru-RU" sz="2400" dirty="0"/>
          </a:p>
        </p:txBody>
      </p:sp>
      <mc:AlternateContent xmlns:mc="http://schemas.openxmlformats.org/markup-compatibility/2006">
        <mc:Choice xmlns:a14="http://schemas.microsoft.com/office/drawing/2010/main" xmlns="" Requires="a14">
          <p:sp>
            <p:nvSpPr>
              <p:cNvPr id="7" name="Прямоугольник 6"/>
              <p:cNvSpPr/>
              <p:nvPr/>
            </p:nvSpPr>
            <p:spPr>
              <a:xfrm>
                <a:off x="6794217" y="1556792"/>
                <a:ext cx="2314287" cy="56215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sty m:val="p"/>
                        </m:rPr>
                        <a:rPr lang="en-US" smtClean="0">
                          <a:latin typeface="Cambria Math"/>
                        </a:rPr>
                        <m:t>Line</m:t>
                      </m:r>
                      <m:r>
                        <a:rPr lang="en-US" smtClean="0">
                          <a:latin typeface="Cambria Math"/>
                        </a:rPr>
                        <m:t> </m:t>
                      </m:r>
                      <m:r>
                        <m:rPr>
                          <m:sty m:val="p"/>
                        </m:rPr>
                        <a:rPr lang="en-US" smtClean="0">
                          <a:latin typeface="Cambria Math"/>
                        </a:rPr>
                        <m:t>width</m:t>
                      </m:r>
                      <m:r>
                        <a:rPr lang="en-US" i="1">
                          <a:latin typeface="Cambria Math"/>
                        </a:rPr>
                        <m:t>= </m:t>
                      </m:r>
                      <m:f>
                        <m:fPr>
                          <m:ctrlPr>
                            <a:rPr lang="ru-RU" i="1">
                              <a:latin typeface="Cambria Math"/>
                            </a:rPr>
                          </m:ctrlPr>
                        </m:fPr>
                        <m:num>
                          <m:r>
                            <a:rPr lang="en-US" i="1">
                              <a:latin typeface="Cambria Math"/>
                            </a:rPr>
                            <m:t>∆</m:t>
                          </m:r>
                          <m:r>
                            <a:rPr lang="en-US" i="1">
                              <a:latin typeface="Cambria Math"/>
                            </a:rPr>
                            <m:t>𝜆</m:t>
                          </m:r>
                        </m:num>
                        <m:den>
                          <m:r>
                            <a:rPr lang="en-US" i="1">
                              <a:latin typeface="Cambria Math"/>
                            </a:rPr>
                            <m:t>𝜆</m:t>
                          </m:r>
                        </m:den>
                      </m:f>
                      <m:r>
                        <a:rPr lang="en-US" b="0" i="0" smtClean="0">
                          <a:latin typeface="Cambria Math"/>
                        </a:rPr>
                        <m:t>~</m:t>
                      </m:r>
                      <m:f>
                        <m:fPr>
                          <m:ctrlPr>
                            <a:rPr lang="en-US" b="0" i="1" smtClean="0">
                              <a:latin typeface="Cambria Math"/>
                            </a:rPr>
                          </m:ctrlPr>
                        </m:fPr>
                        <m:num>
                          <m:r>
                            <a:rPr lang="en-US" b="0" i="1" smtClean="0">
                              <a:latin typeface="Cambria Math"/>
                            </a:rPr>
                            <m:t>1</m:t>
                          </m:r>
                        </m:num>
                        <m:den>
                          <m:r>
                            <a:rPr lang="en-US" b="0" i="1" smtClean="0">
                              <a:latin typeface="Cambria Math"/>
                            </a:rPr>
                            <m:t>𝑁</m:t>
                          </m:r>
                        </m:den>
                      </m:f>
                    </m:oMath>
                  </m:oMathPara>
                </a14:m>
                <a:endParaRPr lang="ru-RU" dirty="0"/>
              </a:p>
            </p:txBody>
          </p:sp>
        </mc:Choice>
        <mc:Fallback>
          <p:sp>
            <p:nvSpPr>
              <p:cNvPr id="7" name="Прямоугольник 6"/>
              <p:cNvSpPr>
                <a:spLocks noRot="1" noChangeAspect="1" noMove="1" noResize="1" noEditPoints="1" noAdjustHandles="1" noChangeArrowheads="1" noChangeShapeType="1" noTextEdit="1"/>
              </p:cNvSpPr>
              <p:nvPr/>
            </p:nvSpPr>
            <p:spPr>
              <a:xfrm>
                <a:off x="6794217" y="1556792"/>
                <a:ext cx="2314287" cy="562158"/>
              </a:xfrm>
              <a:prstGeom prst="rect">
                <a:avLst/>
              </a:prstGeom>
              <a:blipFill rotWithShape="1">
                <a:blip r:embed="rId4" cstate="print"/>
                <a:stretch>
                  <a:fillRect b="-1075"/>
                </a:stretch>
              </a:blipFill>
            </p:spPr>
            <p:txBody>
              <a:bodyPr/>
              <a:lstStyle/>
              <a:p>
                <a:r>
                  <a:rPr lang="ru-RU">
                    <a:noFill/>
                  </a:rPr>
                  <a:t> </a:t>
                </a:r>
              </a:p>
            </p:txBody>
          </p:sp>
        </mc:Fallback>
      </mc:AlternateContent>
    </p:spTree>
    <p:extLst>
      <p:ext uri="{BB962C8B-B14F-4D97-AF65-F5344CB8AC3E}">
        <p14:creationId xmlns:p14="http://schemas.microsoft.com/office/powerpoint/2010/main" xmlns="" val="31840645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Conclusion</a:t>
            </a:r>
            <a:endParaRPr lang="ru-RU" dirty="0"/>
          </a:p>
        </p:txBody>
      </p:sp>
      <p:sp>
        <p:nvSpPr>
          <p:cNvPr id="3" name="Объект 2"/>
          <p:cNvSpPr>
            <a:spLocks noGrp="1"/>
          </p:cNvSpPr>
          <p:nvPr>
            <p:ph idx="1"/>
          </p:nvPr>
        </p:nvSpPr>
        <p:spPr/>
        <p:txBody>
          <a:bodyPr/>
          <a:lstStyle/>
          <a:p>
            <a:pPr algn="just"/>
            <a:r>
              <a:rPr lang="en-US" dirty="0" smtClean="0"/>
              <a:t>Tilt of the grating changes the SPR line position.  This effect may be used for radiation spectrum adjustment or beam diagnostics.</a:t>
            </a:r>
          </a:p>
          <a:p>
            <a:pPr algn="just"/>
            <a:r>
              <a:rPr lang="en-US" dirty="0" smtClean="0"/>
              <a:t>There are some differences between infinite grating model and finite grating model that are not really understood now.</a:t>
            </a:r>
          </a:p>
          <a:p>
            <a:endParaRPr lang="ru-RU" dirty="0"/>
          </a:p>
        </p:txBody>
      </p:sp>
    </p:spTree>
    <p:extLst>
      <p:ext uri="{BB962C8B-B14F-4D97-AF65-F5344CB8AC3E}">
        <p14:creationId xmlns:p14="http://schemas.microsoft.com/office/powerpoint/2010/main" xmlns="" val="20994187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r>
              <a:rPr lang="en-US" dirty="0" smtClean="0"/>
              <a:t>introduction</a:t>
            </a:r>
            <a:endParaRPr lang="ru-RU" dirty="0"/>
          </a:p>
        </p:txBody>
      </p:sp>
      <p:sp>
        <p:nvSpPr>
          <p:cNvPr id="5" name="Текст 4"/>
          <p:cNvSpPr>
            <a:spLocks noGrp="1"/>
          </p:cNvSpPr>
          <p:nvPr>
            <p:ph type="body" idx="1"/>
          </p:nvPr>
        </p:nvSpPr>
        <p:spPr/>
        <p:txBody>
          <a:bodyPr/>
          <a:lstStyle/>
          <a:p>
            <a:endParaRPr lang="ru-RU"/>
          </a:p>
        </p:txBody>
      </p:sp>
    </p:spTree>
    <p:extLst>
      <p:ext uri="{BB962C8B-B14F-4D97-AF65-F5344CB8AC3E}">
        <p14:creationId xmlns:p14="http://schemas.microsoft.com/office/powerpoint/2010/main" xmlns="" val="310422423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r>
              <a:rPr lang="en-US" dirty="0" smtClean="0"/>
              <a:t>Thank you for your attention</a:t>
            </a:r>
            <a:endParaRPr lang="ru-RU" dirty="0"/>
          </a:p>
        </p:txBody>
      </p:sp>
      <p:sp>
        <p:nvSpPr>
          <p:cNvPr id="5" name="Текст 4"/>
          <p:cNvSpPr>
            <a:spLocks noGrp="1"/>
          </p:cNvSpPr>
          <p:nvPr>
            <p:ph type="body" idx="1"/>
          </p:nvPr>
        </p:nvSpPr>
        <p:spPr/>
        <p:txBody>
          <a:bodyPr/>
          <a:lstStyle/>
          <a:p>
            <a:endParaRPr lang="ru-RU"/>
          </a:p>
        </p:txBody>
      </p:sp>
    </p:spTree>
    <p:extLst>
      <p:ext uri="{BB962C8B-B14F-4D97-AF65-F5344CB8AC3E}">
        <p14:creationId xmlns:p14="http://schemas.microsoft.com/office/powerpoint/2010/main" xmlns="" val="108198271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Smith-Purcell Radiation</a:t>
            </a:r>
            <a:endParaRPr lang="ru-RU" dirty="0"/>
          </a:p>
        </p:txBody>
      </p:sp>
      <p:sp>
        <p:nvSpPr>
          <p:cNvPr id="102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dirty="0"/>
          </a:p>
        </p:txBody>
      </p:sp>
      <p:sp>
        <p:nvSpPr>
          <p:cNvPr id="1030"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dirty="0"/>
          </a:p>
        </p:txBody>
      </p:sp>
      <p:sp>
        <p:nvSpPr>
          <p:cNvPr id="1033"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dirty="0"/>
          </a:p>
        </p:txBody>
      </p:sp>
      <p:pic>
        <p:nvPicPr>
          <p:cNvPr id="1034" name="Picture 10"/>
          <p:cNvPicPr>
            <a:picLocks noChangeAspect="1" noChangeArrowheads="1"/>
          </p:cNvPicPr>
          <p:nvPr/>
        </p:nvPicPr>
        <p:blipFill>
          <a:blip r:embed="rId2" cstate="print"/>
          <a:srcRect/>
          <a:stretch>
            <a:fillRect/>
          </a:stretch>
        </p:blipFill>
        <p:spPr bwMode="auto">
          <a:xfrm>
            <a:off x="1357290" y="5013176"/>
            <a:ext cx="4048125" cy="1238250"/>
          </a:xfrm>
          <a:prstGeom prst="rect">
            <a:avLst/>
          </a:prstGeom>
          <a:noFill/>
          <a:ln w="9525">
            <a:noFill/>
            <a:miter lim="800000"/>
            <a:headEnd/>
            <a:tailEnd/>
          </a:ln>
        </p:spPr>
      </p:pic>
      <p:pic>
        <p:nvPicPr>
          <p:cNvPr id="9" name="Рисунок 8" descr="f_1.png"/>
          <p:cNvPicPr>
            <a:picLocks noChangeAspect="1"/>
          </p:cNvPicPr>
          <p:nvPr/>
        </p:nvPicPr>
        <p:blipFill>
          <a:blip r:embed="rId3" cstate="print"/>
          <a:stretch>
            <a:fillRect/>
          </a:stretch>
        </p:blipFill>
        <p:spPr>
          <a:xfrm>
            <a:off x="2000232" y="1196752"/>
            <a:ext cx="6572296" cy="3538928"/>
          </a:xfrm>
          <a:prstGeom prst="rect">
            <a:avLst/>
          </a:prstGeom>
        </p:spPr>
      </p:pic>
    </p:spTree>
    <p:extLst>
      <p:ext uri="{BB962C8B-B14F-4D97-AF65-F5344CB8AC3E}">
        <p14:creationId xmlns:p14="http://schemas.microsoft.com/office/powerpoint/2010/main" xmlns="" val="301625959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Группа 34"/>
          <p:cNvGrpSpPr/>
          <p:nvPr/>
        </p:nvGrpSpPr>
        <p:grpSpPr>
          <a:xfrm>
            <a:off x="3857620" y="714356"/>
            <a:ext cx="5072098" cy="3714776"/>
            <a:chOff x="1229580" y="1471914"/>
            <a:chExt cx="6714000" cy="5171796"/>
          </a:xfrm>
        </p:grpSpPr>
        <p:pic>
          <p:nvPicPr>
            <p:cNvPr id="34" name="Рисунок 33" descr="trains_of_bunches.JPG"/>
            <p:cNvPicPr>
              <a:picLocks noChangeAspect="1"/>
            </p:cNvPicPr>
            <p:nvPr/>
          </p:nvPicPr>
          <p:blipFill>
            <a:blip r:embed="rId2" cstate="print"/>
            <a:stretch>
              <a:fillRect/>
            </a:stretch>
          </p:blipFill>
          <p:spPr>
            <a:xfrm>
              <a:off x="1229580" y="1471914"/>
              <a:ext cx="6714000" cy="5171796"/>
            </a:xfrm>
            <a:prstGeom prst="rect">
              <a:avLst/>
            </a:prstGeom>
          </p:spPr>
        </p:pic>
        <p:cxnSp>
          <p:nvCxnSpPr>
            <p:cNvPr id="6" name="Прямая соединительная линия 5"/>
            <p:cNvCxnSpPr/>
            <p:nvPr/>
          </p:nvCxnSpPr>
          <p:spPr>
            <a:xfrm rot="5400000" flipH="1" flipV="1">
              <a:off x="1907364" y="3493297"/>
              <a:ext cx="192882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Прямая соединительная линия 7"/>
            <p:cNvCxnSpPr/>
            <p:nvPr/>
          </p:nvCxnSpPr>
          <p:spPr>
            <a:xfrm rot="5400000" flipH="1" flipV="1">
              <a:off x="2178827" y="3498057"/>
              <a:ext cx="192882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Прямая соединительная линия 8"/>
            <p:cNvCxnSpPr/>
            <p:nvPr/>
          </p:nvCxnSpPr>
          <p:spPr>
            <a:xfrm>
              <a:off x="2714612" y="2643182"/>
              <a:ext cx="128588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3143240" y="2214554"/>
              <a:ext cx="873957" cy="400110"/>
            </a:xfrm>
            <a:prstGeom prst="rect">
              <a:avLst/>
            </a:prstGeom>
            <a:noFill/>
          </p:spPr>
          <p:txBody>
            <a:bodyPr wrap="none" rtlCol="0">
              <a:spAutoFit/>
            </a:bodyPr>
            <a:lstStyle/>
            <a:p>
              <a:r>
                <a:rPr lang="en-US" sz="2000" dirty="0" smtClean="0"/>
                <a:t>~0.2ps</a:t>
              </a:r>
              <a:endParaRPr lang="ru-RU" sz="2000" dirty="0"/>
            </a:p>
          </p:txBody>
        </p:sp>
        <p:cxnSp>
          <p:nvCxnSpPr>
            <p:cNvPr id="16" name="Прямая соединительная линия 15"/>
            <p:cNvCxnSpPr/>
            <p:nvPr/>
          </p:nvCxnSpPr>
          <p:spPr>
            <a:xfrm rot="5400000" flipH="1" flipV="1">
              <a:off x="4964909" y="2678901"/>
              <a:ext cx="500067" cy="3"/>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Прямая соединительная линия 17"/>
            <p:cNvCxnSpPr/>
            <p:nvPr/>
          </p:nvCxnSpPr>
          <p:spPr>
            <a:xfrm>
              <a:off x="5128264" y="2538406"/>
              <a:ext cx="128588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5357818" y="2143116"/>
              <a:ext cx="689612" cy="400110"/>
            </a:xfrm>
            <a:prstGeom prst="rect">
              <a:avLst/>
            </a:prstGeom>
            <a:noFill/>
          </p:spPr>
          <p:txBody>
            <a:bodyPr wrap="none" rtlCol="0">
              <a:spAutoFit/>
            </a:bodyPr>
            <a:lstStyle/>
            <a:p>
              <a:r>
                <a:rPr lang="en-US" sz="2000" dirty="0" smtClean="0"/>
                <a:t>~1ps</a:t>
              </a:r>
              <a:endParaRPr lang="ru-RU" sz="2000" dirty="0"/>
            </a:p>
          </p:txBody>
        </p:sp>
        <p:cxnSp>
          <p:nvCxnSpPr>
            <p:cNvPr id="23" name="Прямая соединительная линия 22"/>
            <p:cNvCxnSpPr/>
            <p:nvPr/>
          </p:nvCxnSpPr>
          <p:spPr>
            <a:xfrm rot="5400000" flipH="1" flipV="1">
              <a:off x="6074580" y="2678900"/>
              <a:ext cx="500067" cy="3"/>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 name="Заголовок 1"/>
          <p:cNvSpPr>
            <a:spLocks noGrp="1"/>
          </p:cNvSpPr>
          <p:nvPr>
            <p:ph type="title"/>
          </p:nvPr>
        </p:nvSpPr>
        <p:spPr/>
        <p:txBody>
          <a:bodyPr>
            <a:normAutofit fontScale="90000"/>
          </a:bodyPr>
          <a:lstStyle/>
          <a:p>
            <a:r>
              <a:rPr lang="en-US" dirty="0" smtClean="0"/>
              <a:t>Coherent Radiation from a train of bunches</a:t>
            </a:r>
            <a:endParaRPr lang="ru-RU" dirty="0"/>
          </a:p>
        </p:txBody>
      </p:sp>
      <p:sp>
        <p:nvSpPr>
          <p:cNvPr id="2867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dirty="0"/>
          </a:p>
        </p:txBody>
      </p:sp>
      <p:pic>
        <p:nvPicPr>
          <p:cNvPr id="39" name="Picture 3"/>
          <p:cNvPicPr>
            <a:picLocks noChangeAspect="1" noChangeArrowheads="1"/>
          </p:cNvPicPr>
          <p:nvPr/>
        </p:nvPicPr>
        <p:blipFill>
          <a:blip r:embed="rId3" cstate="print"/>
          <a:srcRect/>
          <a:stretch>
            <a:fillRect/>
          </a:stretch>
        </p:blipFill>
        <p:spPr bwMode="auto">
          <a:xfrm>
            <a:off x="1691680" y="4725144"/>
            <a:ext cx="6971481" cy="1659070"/>
          </a:xfrm>
          <a:prstGeom prst="rect">
            <a:avLst/>
          </a:prstGeom>
          <a:noFill/>
          <a:ln w="9525">
            <a:noFill/>
            <a:miter lim="800000"/>
            <a:headEnd/>
            <a:tailEnd/>
          </a:ln>
        </p:spPr>
      </p:pic>
      <p:pic>
        <p:nvPicPr>
          <p:cNvPr id="17" name="Picture 3"/>
          <p:cNvPicPr>
            <a:picLocks noChangeAspect="1" noChangeArrowheads="1"/>
          </p:cNvPicPr>
          <p:nvPr/>
        </p:nvPicPr>
        <p:blipFill>
          <a:blip r:embed="rId4" cstate="print"/>
          <a:srcRect/>
          <a:stretch>
            <a:fillRect/>
          </a:stretch>
        </p:blipFill>
        <p:spPr bwMode="auto">
          <a:xfrm>
            <a:off x="1691680" y="4293096"/>
            <a:ext cx="4143404" cy="718361"/>
          </a:xfrm>
          <a:prstGeom prst="rect">
            <a:avLst/>
          </a:prstGeom>
          <a:noFill/>
          <a:ln w="9525">
            <a:noFill/>
            <a:miter lim="800000"/>
            <a:headEnd/>
            <a:tailEnd/>
          </a:ln>
        </p:spPr>
      </p:pic>
    </p:spTree>
    <p:extLst>
      <p:ext uri="{BB962C8B-B14F-4D97-AF65-F5344CB8AC3E}">
        <p14:creationId xmlns:p14="http://schemas.microsoft.com/office/powerpoint/2010/main" xmlns="" val="3515345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down)">
                                      <p:cBhvr>
                                        <p:cTn id="7"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form-factor_bunches.JPG"/>
          <p:cNvPicPr>
            <a:picLocks noChangeAspect="1"/>
          </p:cNvPicPr>
          <p:nvPr/>
        </p:nvPicPr>
        <p:blipFill>
          <a:blip r:embed="rId2" cstate="print"/>
          <a:stretch>
            <a:fillRect/>
          </a:stretch>
        </p:blipFill>
        <p:spPr>
          <a:xfrm>
            <a:off x="1071538" y="1500174"/>
            <a:ext cx="5066982" cy="3960000"/>
          </a:xfrm>
          <a:prstGeom prst="rect">
            <a:avLst/>
          </a:prstGeom>
        </p:spPr>
      </p:pic>
      <p:sp>
        <p:nvSpPr>
          <p:cNvPr id="2" name="Заголовок 1"/>
          <p:cNvSpPr>
            <a:spLocks noGrp="1"/>
          </p:cNvSpPr>
          <p:nvPr>
            <p:ph type="title"/>
          </p:nvPr>
        </p:nvSpPr>
        <p:spPr/>
        <p:txBody>
          <a:bodyPr>
            <a:normAutofit fontScale="90000"/>
          </a:bodyPr>
          <a:lstStyle/>
          <a:p>
            <a:r>
              <a:rPr lang="en-US" dirty="0" smtClean="0"/>
              <a:t>Spectrum of Frequency Locked Coherent Radiation</a:t>
            </a:r>
            <a:endParaRPr lang="ru-RU" dirty="0"/>
          </a:p>
        </p:txBody>
      </p:sp>
      <p:pic>
        <p:nvPicPr>
          <p:cNvPr id="29699" name="Picture 3"/>
          <p:cNvPicPr>
            <a:picLocks noChangeAspect="1" noChangeArrowheads="1"/>
          </p:cNvPicPr>
          <p:nvPr/>
        </p:nvPicPr>
        <p:blipFill>
          <a:blip r:embed="rId3" cstate="print"/>
          <a:srcRect/>
          <a:stretch>
            <a:fillRect/>
          </a:stretch>
        </p:blipFill>
        <p:spPr bwMode="auto">
          <a:xfrm>
            <a:off x="6038876" y="1878040"/>
            <a:ext cx="3033718" cy="1510432"/>
          </a:xfrm>
          <a:prstGeom prst="rect">
            <a:avLst/>
          </a:prstGeom>
          <a:noFill/>
          <a:ln w="9525">
            <a:noFill/>
            <a:miter lim="800000"/>
            <a:headEnd/>
            <a:tailEnd/>
          </a:ln>
        </p:spPr>
      </p:pic>
      <p:pic>
        <p:nvPicPr>
          <p:cNvPr id="29702" name="Picture 6"/>
          <p:cNvPicPr>
            <a:picLocks noChangeAspect="1" noChangeArrowheads="1"/>
          </p:cNvPicPr>
          <p:nvPr/>
        </p:nvPicPr>
        <p:blipFill>
          <a:blip r:embed="rId4" cstate="print"/>
          <a:srcRect/>
          <a:stretch>
            <a:fillRect/>
          </a:stretch>
        </p:blipFill>
        <p:spPr bwMode="auto">
          <a:xfrm>
            <a:off x="6643702" y="3459910"/>
            <a:ext cx="1392988" cy="468000"/>
          </a:xfrm>
          <a:prstGeom prst="rect">
            <a:avLst/>
          </a:prstGeom>
          <a:noFill/>
          <a:ln w="9525">
            <a:noFill/>
            <a:miter lim="800000"/>
            <a:headEnd/>
            <a:tailEnd/>
          </a:ln>
        </p:spPr>
      </p:pic>
      <p:pic>
        <p:nvPicPr>
          <p:cNvPr id="29708" name="Picture 12"/>
          <p:cNvPicPr>
            <a:picLocks noChangeAspect="1" noChangeArrowheads="1"/>
          </p:cNvPicPr>
          <p:nvPr/>
        </p:nvPicPr>
        <p:blipFill>
          <a:blip r:embed="rId5" cstate="print"/>
          <a:srcRect/>
          <a:stretch>
            <a:fillRect/>
          </a:stretch>
        </p:blipFill>
        <p:spPr bwMode="auto">
          <a:xfrm>
            <a:off x="6072198" y="4031414"/>
            <a:ext cx="2327963" cy="468000"/>
          </a:xfrm>
          <a:prstGeom prst="rect">
            <a:avLst/>
          </a:prstGeom>
          <a:noFill/>
          <a:ln w="9525">
            <a:noFill/>
            <a:miter lim="800000"/>
            <a:headEnd/>
            <a:tailEnd/>
          </a:ln>
        </p:spPr>
      </p:pic>
      <p:sp>
        <p:nvSpPr>
          <p:cNvPr id="17" name="Прямоугольник 16"/>
          <p:cNvSpPr/>
          <p:nvPr/>
        </p:nvSpPr>
        <p:spPr>
          <a:xfrm>
            <a:off x="6000760" y="2174026"/>
            <a:ext cx="500066" cy="100013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8" name="TextBox 17"/>
          <p:cNvSpPr txBox="1"/>
          <p:nvPr/>
        </p:nvSpPr>
        <p:spPr>
          <a:xfrm>
            <a:off x="1332036" y="5786454"/>
            <a:ext cx="7383368" cy="584775"/>
          </a:xfrm>
          <a:prstGeom prst="rect">
            <a:avLst/>
          </a:prstGeom>
          <a:noFill/>
        </p:spPr>
        <p:txBody>
          <a:bodyPr wrap="none" rtlCol="0">
            <a:spAutoFit/>
          </a:bodyPr>
          <a:lstStyle/>
          <a:p>
            <a:r>
              <a:rPr lang="en-US" sz="3200" dirty="0" smtClean="0"/>
              <a:t>Radiation line width is proportional to N</a:t>
            </a:r>
            <a:r>
              <a:rPr lang="en-US" sz="3200" baseline="-25000" dirty="0" smtClean="0"/>
              <a:t>b</a:t>
            </a:r>
            <a:r>
              <a:rPr lang="en-US" sz="3200" baseline="30000" dirty="0" smtClean="0"/>
              <a:t>-1</a:t>
            </a:r>
            <a:endParaRPr lang="ru-RU" sz="3200" baseline="30000" dirty="0"/>
          </a:p>
        </p:txBody>
      </p:sp>
    </p:spTree>
    <p:extLst>
      <p:ext uri="{BB962C8B-B14F-4D97-AF65-F5344CB8AC3E}">
        <p14:creationId xmlns:p14="http://schemas.microsoft.com/office/powerpoint/2010/main" xmlns="" val="71363828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Smith-Purcell radiation gain due to several </a:t>
            </a:r>
            <a:r>
              <a:rPr lang="en-US" dirty="0" err="1" smtClean="0"/>
              <a:t>microbunches</a:t>
            </a:r>
            <a:endParaRPr lang="ru-RU" dirty="0"/>
          </a:p>
        </p:txBody>
      </p:sp>
      <p:pic>
        <p:nvPicPr>
          <p:cNvPr id="6" name="Содержимое 5" descr="f_7.JPG"/>
          <p:cNvPicPr>
            <a:picLocks noGrp="1" noChangeAspect="1"/>
          </p:cNvPicPr>
          <p:nvPr>
            <p:ph sz="half" idx="2"/>
          </p:nvPr>
        </p:nvPicPr>
        <p:blipFill>
          <a:blip r:embed="rId2" cstate="print"/>
          <a:stretch>
            <a:fillRect/>
          </a:stretch>
        </p:blipFill>
        <p:spPr>
          <a:xfrm>
            <a:off x="4800382" y="2143116"/>
            <a:ext cx="4286248" cy="3425776"/>
          </a:xfrm>
        </p:spPr>
      </p:pic>
      <p:graphicFrame>
        <p:nvGraphicFramePr>
          <p:cNvPr id="5" name="Содержимое 6"/>
          <p:cNvGraphicFramePr>
            <a:graphicFrameLocks noGrp="1"/>
          </p:cNvGraphicFramePr>
          <p:nvPr>
            <p:ph sz="half" idx="1"/>
          </p:nvPr>
        </p:nvGraphicFramePr>
        <p:xfrm>
          <a:off x="1113742" y="1910414"/>
          <a:ext cx="3657600" cy="3876040"/>
        </p:xfrm>
        <a:graphic>
          <a:graphicData uri="http://schemas.openxmlformats.org/drawingml/2006/table">
            <a:tbl>
              <a:tblPr firstRow="1" bandRow="1">
                <a:tableStyleId>{5C22544A-7EE6-4342-B048-85BDC9FD1C3A}</a:tableStyleId>
              </a:tblPr>
              <a:tblGrid>
                <a:gridCol w="2357454"/>
                <a:gridCol w="1300146"/>
              </a:tblGrid>
              <a:tr h="370840">
                <a:tc>
                  <a:txBody>
                    <a:bodyPr/>
                    <a:lstStyle/>
                    <a:p>
                      <a:r>
                        <a:rPr lang="en-US" dirty="0" smtClean="0"/>
                        <a:t>Parameter</a:t>
                      </a:r>
                      <a:endParaRPr lang="ru-RU" dirty="0"/>
                    </a:p>
                  </a:txBody>
                  <a:tcPr/>
                </a:tc>
                <a:tc>
                  <a:txBody>
                    <a:bodyPr/>
                    <a:lstStyle/>
                    <a:p>
                      <a:r>
                        <a:rPr lang="en-US" dirty="0" smtClean="0"/>
                        <a:t>Value</a:t>
                      </a:r>
                      <a:endParaRPr lang="ru-RU" dirty="0"/>
                    </a:p>
                  </a:txBody>
                  <a:tcPr/>
                </a:tc>
              </a:tr>
              <a:tr h="370840">
                <a:tc>
                  <a:txBody>
                    <a:bodyPr/>
                    <a:lstStyle/>
                    <a:p>
                      <a:r>
                        <a:rPr lang="en-US" dirty="0" smtClean="0"/>
                        <a:t>Electron energy,  </a:t>
                      </a:r>
                      <a:r>
                        <a:rPr lang="en-US" dirty="0" err="1" smtClean="0"/>
                        <a:t>E</a:t>
                      </a:r>
                      <a:r>
                        <a:rPr lang="en-US" baseline="-25000" dirty="0" err="1" smtClean="0"/>
                        <a:t>e</a:t>
                      </a:r>
                      <a:endParaRPr lang="ru-RU" baseline="-25000" dirty="0"/>
                    </a:p>
                  </a:txBody>
                  <a:tcPr anchor="ctr"/>
                </a:tc>
                <a:tc>
                  <a:txBody>
                    <a:bodyPr/>
                    <a:lstStyle/>
                    <a:p>
                      <a:pPr algn="ctr"/>
                      <a:r>
                        <a:rPr lang="en-US" dirty="0" smtClean="0"/>
                        <a:t>10 </a:t>
                      </a:r>
                      <a:r>
                        <a:rPr lang="en-US" dirty="0" err="1" smtClean="0"/>
                        <a:t>MeV</a:t>
                      </a:r>
                      <a:endParaRPr lang="ru-RU" dirty="0"/>
                    </a:p>
                  </a:txBody>
                  <a:tcPr anchor="ctr"/>
                </a:tc>
              </a:tr>
              <a:tr h="370840">
                <a:tc>
                  <a:txBody>
                    <a:bodyPr/>
                    <a:lstStyle/>
                    <a:p>
                      <a:r>
                        <a:rPr lang="en-US" dirty="0" smtClean="0"/>
                        <a:t>Grating period, d</a:t>
                      </a:r>
                      <a:endParaRPr lang="ru-RU" dirty="0"/>
                    </a:p>
                  </a:txBody>
                  <a:tcPr anchor="ctr"/>
                </a:tc>
                <a:tc>
                  <a:txBody>
                    <a:bodyPr/>
                    <a:lstStyle/>
                    <a:p>
                      <a:pPr algn="ctr"/>
                      <a:r>
                        <a:rPr lang="en-US" dirty="0" smtClean="0"/>
                        <a:t>300 um</a:t>
                      </a:r>
                      <a:endParaRPr lang="ru-RU" dirty="0"/>
                    </a:p>
                  </a:txBody>
                  <a:tcPr anchor="ctr"/>
                </a:tc>
              </a:tr>
              <a:tr h="370840">
                <a:tc>
                  <a:txBody>
                    <a:bodyPr/>
                    <a:lstStyle/>
                    <a:p>
                      <a:r>
                        <a:rPr lang="en-US" dirty="0" smtClean="0"/>
                        <a:t>Number of strips, N</a:t>
                      </a:r>
                      <a:endParaRPr lang="ru-RU" dirty="0"/>
                    </a:p>
                  </a:txBody>
                  <a:tcPr anchor="ctr"/>
                </a:tc>
                <a:tc>
                  <a:txBody>
                    <a:bodyPr/>
                    <a:lstStyle/>
                    <a:p>
                      <a:pPr algn="ctr"/>
                      <a:r>
                        <a:rPr lang="en-US" dirty="0" smtClean="0"/>
                        <a:t>101</a:t>
                      </a:r>
                      <a:endParaRPr lang="ru-RU" dirty="0"/>
                    </a:p>
                  </a:txBody>
                  <a:tcPr anchor="ctr"/>
                </a:tc>
              </a:tr>
              <a:tr h="370840">
                <a:tc>
                  <a:txBody>
                    <a:bodyPr/>
                    <a:lstStyle/>
                    <a:p>
                      <a:r>
                        <a:rPr lang="en-US" dirty="0" smtClean="0"/>
                        <a:t>Impact-parameter, h</a:t>
                      </a:r>
                      <a:endParaRPr lang="ru-RU" dirty="0"/>
                    </a:p>
                  </a:txBody>
                  <a:tcPr anchor="ctr"/>
                </a:tc>
                <a:tc>
                  <a:txBody>
                    <a:bodyPr/>
                    <a:lstStyle/>
                    <a:p>
                      <a:pPr algn="ctr"/>
                      <a:r>
                        <a:rPr lang="en-US" dirty="0" smtClean="0"/>
                        <a:t>1 mm</a:t>
                      </a:r>
                      <a:endParaRPr lang="ru-RU" dirty="0"/>
                    </a:p>
                  </a:txBody>
                  <a:tcPr anchor="ctr"/>
                </a:tc>
              </a:tr>
              <a:tr h="370840">
                <a:tc>
                  <a:txBody>
                    <a:bodyPr/>
                    <a:lstStyle/>
                    <a:p>
                      <a:r>
                        <a:rPr lang="en-US" dirty="0" smtClean="0"/>
                        <a:t>Observation angle, </a:t>
                      </a:r>
                      <a:r>
                        <a:rPr lang="en-US" dirty="0" smtClean="0">
                          <a:sym typeface="Symbol"/>
                        </a:rPr>
                        <a:t></a:t>
                      </a:r>
                      <a:endParaRPr lang="ru-RU" dirty="0"/>
                    </a:p>
                  </a:txBody>
                  <a:tcPr anchor="ctr"/>
                </a:tc>
                <a:tc>
                  <a:txBody>
                    <a:bodyPr/>
                    <a:lstStyle/>
                    <a:p>
                      <a:pPr algn="ctr"/>
                      <a:r>
                        <a:rPr lang="en-US" dirty="0" smtClean="0"/>
                        <a:t>90 degree</a:t>
                      </a:r>
                      <a:endParaRPr lang="ru-RU" dirty="0"/>
                    </a:p>
                  </a:txBody>
                  <a:tcPr anchor="ctr"/>
                </a:tc>
              </a:tr>
              <a:tr h="370840">
                <a:tc>
                  <a:txBody>
                    <a:bodyPr/>
                    <a:lstStyle/>
                    <a:p>
                      <a:r>
                        <a:rPr lang="en-US" dirty="0" err="1" smtClean="0"/>
                        <a:t>Microbunch</a:t>
                      </a:r>
                      <a:r>
                        <a:rPr lang="en-US" dirty="0" smtClean="0"/>
                        <a:t> length, </a:t>
                      </a:r>
                      <a:r>
                        <a:rPr lang="en-US" dirty="0" smtClean="0">
                          <a:sym typeface="Symbol"/>
                        </a:rPr>
                        <a:t></a:t>
                      </a:r>
                      <a:endParaRPr lang="ru-RU" dirty="0"/>
                    </a:p>
                  </a:txBody>
                  <a:tcPr anchor="ctr"/>
                </a:tc>
                <a:tc>
                  <a:txBody>
                    <a:bodyPr/>
                    <a:lstStyle/>
                    <a:p>
                      <a:pPr algn="ctr"/>
                      <a:r>
                        <a:rPr lang="en-US" dirty="0" smtClean="0"/>
                        <a:t>0</a:t>
                      </a:r>
                      <a:endParaRPr lang="ru-RU" dirty="0"/>
                    </a:p>
                  </a:txBody>
                  <a:tcPr anchor="ctr"/>
                </a:tc>
              </a:tr>
              <a:tr h="370840">
                <a:tc>
                  <a:txBody>
                    <a:bodyPr/>
                    <a:lstStyle/>
                    <a:p>
                      <a:r>
                        <a:rPr lang="en-US" dirty="0" smtClean="0"/>
                        <a:t># of </a:t>
                      </a:r>
                      <a:r>
                        <a:rPr lang="en-US" dirty="0" err="1" smtClean="0"/>
                        <a:t>microbunches</a:t>
                      </a:r>
                      <a:r>
                        <a:rPr lang="en-US" dirty="0" smtClean="0"/>
                        <a:t>, </a:t>
                      </a:r>
                      <a:r>
                        <a:rPr lang="en-US" dirty="0" err="1" smtClean="0"/>
                        <a:t>N</a:t>
                      </a:r>
                      <a:r>
                        <a:rPr lang="en-US" baseline="-25000" dirty="0" err="1" smtClean="0"/>
                        <a:t>b</a:t>
                      </a:r>
                      <a:endParaRPr lang="ru-RU" baseline="-25000" dirty="0"/>
                    </a:p>
                  </a:txBody>
                  <a:tcPr anchor="ctr"/>
                </a:tc>
                <a:tc>
                  <a:txBody>
                    <a:bodyPr/>
                    <a:lstStyle/>
                    <a:p>
                      <a:pPr algn="ctr"/>
                      <a:r>
                        <a:rPr lang="en-US" dirty="0" smtClean="0"/>
                        <a:t>On the figure</a:t>
                      </a:r>
                      <a:endParaRPr lang="ru-RU" dirty="0"/>
                    </a:p>
                  </a:txBody>
                  <a:tcPr anchor="ctr"/>
                </a:tc>
              </a:tr>
              <a:tr h="370840">
                <a:tc>
                  <a:txBody>
                    <a:bodyPr/>
                    <a:lstStyle/>
                    <a:p>
                      <a:r>
                        <a:rPr lang="en-US" dirty="0" smtClean="0"/>
                        <a:t>Distance between </a:t>
                      </a:r>
                      <a:r>
                        <a:rPr lang="en-US" dirty="0" err="1" smtClean="0"/>
                        <a:t>microbunches</a:t>
                      </a:r>
                      <a:r>
                        <a:rPr lang="en-US" dirty="0" smtClean="0"/>
                        <a:t>, </a:t>
                      </a:r>
                      <a:r>
                        <a:rPr lang="en-US" dirty="0" smtClean="0">
                          <a:sym typeface="Symbol"/>
                        </a:rPr>
                        <a:t></a:t>
                      </a:r>
                      <a:r>
                        <a:rPr lang="en-US" baseline="-25000" dirty="0" err="1" smtClean="0"/>
                        <a:t>rf</a:t>
                      </a:r>
                      <a:endParaRPr lang="ru-RU" baseline="-25000" dirty="0"/>
                    </a:p>
                  </a:txBody>
                  <a:tcPr anchor="ctr"/>
                </a:tc>
                <a:tc>
                  <a:txBody>
                    <a:bodyPr/>
                    <a:lstStyle/>
                    <a:p>
                      <a:pPr algn="ctr"/>
                      <a:r>
                        <a:rPr lang="en-US" dirty="0" smtClean="0"/>
                        <a:t>300 um</a:t>
                      </a:r>
                      <a:endParaRPr lang="ru-RU" dirty="0"/>
                    </a:p>
                  </a:txBody>
                  <a:tcPr anchor="ctr"/>
                </a:tc>
              </a:tr>
            </a:tbl>
          </a:graphicData>
        </a:graphic>
      </p:graphicFrame>
      <p:sp>
        <p:nvSpPr>
          <p:cNvPr id="7" name="TextBox 6"/>
          <p:cNvSpPr txBox="1"/>
          <p:nvPr/>
        </p:nvSpPr>
        <p:spPr>
          <a:xfrm>
            <a:off x="5357818" y="1714488"/>
            <a:ext cx="3429024" cy="830997"/>
          </a:xfrm>
          <a:prstGeom prst="rect">
            <a:avLst/>
          </a:prstGeom>
          <a:noFill/>
        </p:spPr>
        <p:txBody>
          <a:bodyPr wrap="square" rtlCol="0">
            <a:spAutoFit/>
          </a:bodyPr>
          <a:lstStyle/>
          <a:p>
            <a:pPr algn="ctr"/>
            <a:r>
              <a:rPr lang="en-US" sz="2400" dirty="0" smtClean="0"/>
              <a:t>Smith-Purcell radiation spectrum</a:t>
            </a:r>
            <a:endParaRPr lang="ru-RU" sz="2400" dirty="0"/>
          </a:p>
        </p:txBody>
      </p:sp>
    </p:spTree>
    <p:extLst>
      <p:ext uri="{BB962C8B-B14F-4D97-AF65-F5344CB8AC3E}">
        <p14:creationId xmlns:p14="http://schemas.microsoft.com/office/powerpoint/2010/main" xmlns="" val="2211568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par>
                                <p:cTn id="8" presetID="22" presetClass="entr" presetSubtype="4"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down)">
                                      <p:cBhvr>
                                        <p:cTn id="1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331640" y="2204864"/>
            <a:ext cx="5544616" cy="4332201"/>
          </a:xfrm>
          <a:prstGeom prst="rect">
            <a:avLst/>
          </a:prstGeom>
        </p:spPr>
      </p:pic>
      <p:sp>
        <p:nvSpPr>
          <p:cNvPr id="2" name="Заголовок 1"/>
          <p:cNvSpPr>
            <a:spLocks noGrp="1"/>
          </p:cNvSpPr>
          <p:nvPr>
            <p:ph type="title"/>
          </p:nvPr>
        </p:nvSpPr>
        <p:spPr/>
        <p:txBody>
          <a:bodyPr/>
          <a:lstStyle/>
          <a:p>
            <a:r>
              <a:rPr lang="en-US" dirty="0" smtClean="0"/>
              <a:t>Possible Issue</a:t>
            </a:r>
            <a:endParaRPr lang="ru-RU" dirty="0"/>
          </a:p>
        </p:txBody>
      </p:sp>
      <p:sp>
        <p:nvSpPr>
          <p:cNvPr id="3" name="Объект 2"/>
          <p:cNvSpPr>
            <a:spLocks noGrp="1"/>
          </p:cNvSpPr>
          <p:nvPr>
            <p:ph idx="1"/>
          </p:nvPr>
        </p:nvSpPr>
        <p:spPr/>
        <p:txBody>
          <a:bodyPr>
            <a:normAutofit/>
          </a:bodyPr>
          <a:lstStyle/>
          <a:p>
            <a:pPr algn="just"/>
            <a:r>
              <a:rPr lang="en-US" sz="2400" dirty="0" smtClean="0"/>
              <a:t>In the case of frequency-locked coherent radiation a spacing between radiation lines in the spectrum strongly depends on the </a:t>
            </a:r>
            <a:r>
              <a:rPr lang="en-US" sz="2400" dirty="0" err="1" smtClean="0"/>
              <a:t>microbunch</a:t>
            </a:r>
            <a:r>
              <a:rPr lang="en-US" sz="2400" dirty="0" smtClean="0"/>
              <a:t> spacing.</a:t>
            </a:r>
            <a:endParaRPr lang="ru-RU" sz="2400" dirty="0"/>
          </a:p>
        </p:txBody>
      </p:sp>
      <p:graphicFrame>
        <p:nvGraphicFramePr>
          <p:cNvPr id="6" name="Содержимое 6"/>
          <p:cNvGraphicFramePr>
            <a:graphicFrameLocks/>
          </p:cNvGraphicFramePr>
          <p:nvPr>
            <p:extLst>
              <p:ext uri="{D42A27DB-BD31-4B8C-83A1-F6EECF244321}">
                <p14:modId xmlns:p14="http://schemas.microsoft.com/office/powerpoint/2010/main" xmlns="" val="3981709553"/>
              </p:ext>
            </p:extLst>
          </p:nvPr>
        </p:nvGraphicFramePr>
        <p:xfrm>
          <a:off x="6588224" y="2670820"/>
          <a:ext cx="2448272" cy="2565400"/>
        </p:xfrm>
        <a:graphic>
          <a:graphicData uri="http://schemas.openxmlformats.org/drawingml/2006/table">
            <a:tbl>
              <a:tblPr firstRow="1" bandRow="1">
                <a:tableStyleId>{5C22544A-7EE6-4342-B048-85BDC9FD1C3A}</a:tableStyleId>
              </a:tblPr>
              <a:tblGrid>
                <a:gridCol w="1512168"/>
                <a:gridCol w="936104"/>
              </a:tblGrid>
              <a:tr h="370840">
                <a:tc>
                  <a:txBody>
                    <a:bodyPr/>
                    <a:lstStyle/>
                    <a:p>
                      <a:r>
                        <a:rPr lang="en-US" dirty="0" smtClean="0"/>
                        <a:t>Parameter</a:t>
                      </a:r>
                      <a:endParaRPr lang="ru-RU" dirty="0"/>
                    </a:p>
                  </a:txBody>
                  <a:tcPr/>
                </a:tc>
                <a:tc>
                  <a:txBody>
                    <a:bodyPr/>
                    <a:lstStyle/>
                    <a:p>
                      <a:r>
                        <a:rPr lang="en-US" dirty="0" smtClean="0"/>
                        <a:t>Value</a:t>
                      </a:r>
                      <a:endParaRPr lang="ru-RU" dirty="0"/>
                    </a:p>
                  </a:txBody>
                  <a:tcPr/>
                </a:tc>
              </a:tr>
              <a:tr h="370840">
                <a:tc>
                  <a:txBody>
                    <a:bodyPr/>
                    <a:lstStyle/>
                    <a:p>
                      <a:r>
                        <a:rPr lang="en-US" dirty="0" smtClean="0"/>
                        <a:t>Electron energy,  </a:t>
                      </a:r>
                      <a:r>
                        <a:rPr lang="en-US" dirty="0" err="1" smtClean="0"/>
                        <a:t>E</a:t>
                      </a:r>
                      <a:r>
                        <a:rPr lang="en-US" baseline="-25000" dirty="0" err="1" smtClean="0"/>
                        <a:t>e</a:t>
                      </a:r>
                      <a:endParaRPr lang="ru-RU" baseline="-25000" dirty="0"/>
                    </a:p>
                  </a:txBody>
                  <a:tcPr anchor="ctr"/>
                </a:tc>
                <a:tc>
                  <a:txBody>
                    <a:bodyPr/>
                    <a:lstStyle/>
                    <a:p>
                      <a:pPr algn="ctr"/>
                      <a:r>
                        <a:rPr lang="en-US" dirty="0" smtClean="0"/>
                        <a:t>10 </a:t>
                      </a:r>
                      <a:r>
                        <a:rPr lang="en-US" dirty="0" err="1" smtClean="0"/>
                        <a:t>MeV</a:t>
                      </a:r>
                      <a:endParaRPr lang="ru-RU" dirty="0"/>
                    </a:p>
                  </a:txBody>
                  <a:tcPr anchor="ctr"/>
                </a:tc>
              </a:tr>
              <a:tr h="370840">
                <a:tc>
                  <a:txBody>
                    <a:bodyPr/>
                    <a:lstStyle/>
                    <a:p>
                      <a:r>
                        <a:rPr lang="en-US" dirty="0" err="1" smtClean="0"/>
                        <a:t>Microbunch</a:t>
                      </a:r>
                      <a:r>
                        <a:rPr lang="en-US" dirty="0" smtClean="0"/>
                        <a:t> length, </a:t>
                      </a:r>
                      <a:r>
                        <a:rPr lang="en-US" dirty="0" smtClean="0">
                          <a:sym typeface="Symbol"/>
                        </a:rPr>
                        <a:t></a:t>
                      </a:r>
                      <a:endParaRPr lang="ru-RU" dirty="0"/>
                    </a:p>
                  </a:txBody>
                  <a:tcPr anchor="ctr"/>
                </a:tc>
                <a:tc>
                  <a:txBody>
                    <a:bodyPr/>
                    <a:lstStyle/>
                    <a:p>
                      <a:pPr algn="ctr"/>
                      <a:r>
                        <a:rPr lang="en-US" dirty="0" smtClean="0"/>
                        <a:t>0</a:t>
                      </a:r>
                      <a:endParaRPr lang="ru-RU" dirty="0"/>
                    </a:p>
                  </a:txBody>
                  <a:tcPr anchor="ctr"/>
                </a:tc>
              </a:tr>
              <a:tr h="370840">
                <a:tc>
                  <a:txBody>
                    <a:bodyPr/>
                    <a:lstStyle/>
                    <a:p>
                      <a:r>
                        <a:rPr lang="en-US" dirty="0" smtClean="0"/>
                        <a:t># of </a:t>
                      </a:r>
                      <a:r>
                        <a:rPr lang="en-US" dirty="0" err="1" smtClean="0"/>
                        <a:t>microbunches</a:t>
                      </a:r>
                      <a:r>
                        <a:rPr lang="en-US" dirty="0" smtClean="0"/>
                        <a:t>, </a:t>
                      </a:r>
                      <a:r>
                        <a:rPr lang="en-US" dirty="0" err="1" smtClean="0"/>
                        <a:t>N</a:t>
                      </a:r>
                      <a:r>
                        <a:rPr lang="en-US" baseline="-25000" dirty="0" err="1" smtClean="0"/>
                        <a:t>b</a:t>
                      </a:r>
                      <a:endParaRPr lang="ru-RU" baseline="-25000" dirty="0"/>
                    </a:p>
                  </a:txBody>
                  <a:tcPr anchor="ctr"/>
                </a:tc>
                <a:tc>
                  <a:txBody>
                    <a:bodyPr/>
                    <a:lstStyle/>
                    <a:p>
                      <a:pPr algn="ctr"/>
                      <a:r>
                        <a:rPr lang="en-US" dirty="0" smtClean="0"/>
                        <a:t>1</a:t>
                      </a:r>
                      <a:endParaRPr lang="ru-RU" dirty="0"/>
                    </a:p>
                  </a:txBody>
                  <a:tcPr anchor="ctr"/>
                </a:tc>
              </a:tr>
            </a:tbl>
          </a:graphicData>
        </a:graphic>
      </p:graphicFrame>
    </p:spTree>
    <p:extLst>
      <p:ext uri="{BB962C8B-B14F-4D97-AF65-F5344CB8AC3E}">
        <p14:creationId xmlns:p14="http://schemas.microsoft.com/office/powerpoint/2010/main" xmlns="" val="302415302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idx="1"/>
          </p:nvPr>
        </p:nvSpPr>
        <p:spPr>
          <a:xfrm>
            <a:off x="1435608" y="1447800"/>
            <a:ext cx="7498080" cy="1235222"/>
          </a:xfrm>
        </p:spPr>
        <p:txBody>
          <a:bodyPr/>
          <a:lstStyle/>
          <a:p>
            <a:r>
              <a:rPr lang="en-US" dirty="0" smtClean="0"/>
              <a:t>One may need a way to adjust the SPR wavelength to actual </a:t>
            </a:r>
            <a:r>
              <a:rPr lang="en-US" dirty="0" err="1" smtClean="0"/>
              <a:t>microbunch</a:t>
            </a:r>
            <a:r>
              <a:rPr lang="en-US" dirty="0" smtClean="0"/>
              <a:t> spacing</a:t>
            </a:r>
            <a:endParaRPr lang="ru-RU" dirty="0"/>
          </a:p>
        </p:txBody>
      </p:sp>
      <p:pic>
        <p:nvPicPr>
          <p:cNvPr id="4" name="Picture 10"/>
          <p:cNvPicPr>
            <a:picLocks noChangeAspect="1" noChangeArrowheads="1"/>
          </p:cNvPicPr>
          <p:nvPr/>
        </p:nvPicPr>
        <p:blipFill>
          <a:blip r:embed="rId2" cstate="print"/>
          <a:srcRect/>
          <a:stretch>
            <a:fillRect/>
          </a:stretch>
        </p:blipFill>
        <p:spPr bwMode="auto">
          <a:xfrm>
            <a:off x="3563888" y="2683022"/>
            <a:ext cx="2880320" cy="881039"/>
          </a:xfrm>
          <a:prstGeom prst="rect">
            <a:avLst/>
          </a:prstGeom>
          <a:noFill/>
          <a:ln w="9525">
            <a:noFill/>
            <a:miter lim="800000"/>
            <a:headEnd/>
            <a:tailEnd/>
          </a:ln>
        </p:spPr>
      </p:pic>
      <p:sp>
        <p:nvSpPr>
          <p:cNvPr id="5" name="Объект 2"/>
          <p:cNvSpPr txBox="1">
            <a:spLocks/>
          </p:cNvSpPr>
          <p:nvPr/>
        </p:nvSpPr>
        <p:spPr>
          <a:xfrm>
            <a:off x="1547664" y="3501008"/>
            <a:ext cx="7498080" cy="1235222"/>
          </a:xfrm>
          <a:prstGeom prst="rect">
            <a:avLst/>
          </a:prstGeom>
        </p:spPr>
        <p:txBody>
          <a:bodyPr>
            <a:normAutofit/>
          </a:bodyPr>
          <a:lst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a:lstStyle>
          <a:p>
            <a:pPr marL="596646" indent="-514350">
              <a:buFont typeface="+mj-lt"/>
              <a:buAutoNum type="arabicPeriod"/>
            </a:pPr>
            <a:r>
              <a:rPr lang="en-US" dirty="0" smtClean="0"/>
              <a:t>One can change observation angle </a:t>
            </a:r>
            <a:r>
              <a:rPr lang="en-US" i="1" dirty="0" smtClean="0">
                <a:latin typeface="Symbol" pitchFamily="18" charset="2"/>
              </a:rPr>
              <a:t>q</a:t>
            </a:r>
            <a:r>
              <a:rPr lang="en-US" dirty="0" smtClean="0"/>
              <a:t> </a:t>
            </a:r>
          </a:p>
          <a:p>
            <a:pPr marL="596646" indent="-514350">
              <a:buFont typeface="+mj-lt"/>
              <a:buAutoNum type="arabicPeriod"/>
            </a:pPr>
            <a:r>
              <a:rPr lang="en-US" dirty="0" smtClean="0"/>
              <a:t>One can change grating period </a:t>
            </a:r>
            <a:r>
              <a:rPr lang="en-US" i="1" dirty="0" smtClean="0">
                <a:latin typeface="Times New Roman" pitchFamily="18" charset="0"/>
                <a:cs typeface="Times New Roman" pitchFamily="18" charset="0"/>
              </a:rPr>
              <a:t>d</a:t>
            </a:r>
            <a:endParaRPr lang="ru-RU" i="1" dirty="0">
              <a:latin typeface="Times New Roman" pitchFamily="18" charset="0"/>
              <a:cs typeface="Times New Roman" pitchFamily="18" charset="0"/>
            </a:endParaRPr>
          </a:p>
        </p:txBody>
      </p:sp>
      <p:sp>
        <p:nvSpPr>
          <p:cNvPr id="7" name="Стрелка вниз 6"/>
          <p:cNvSpPr/>
          <p:nvPr/>
        </p:nvSpPr>
        <p:spPr>
          <a:xfrm>
            <a:off x="7023013" y="4736230"/>
            <a:ext cx="576064" cy="86409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TextBox 7"/>
          <p:cNvSpPr txBox="1"/>
          <p:nvPr/>
        </p:nvSpPr>
        <p:spPr>
          <a:xfrm>
            <a:off x="6300192" y="5620598"/>
            <a:ext cx="2021707" cy="461665"/>
          </a:xfrm>
          <a:prstGeom prst="rect">
            <a:avLst/>
          </a:prstGeom>
          <a:noFill/>
        </p:spPr>
        <p:txBody>
          <a:bodyPr wrap="none" rtlCol="0">
            <a:spAutoFit/>
          </a:bodyPr>
          <a:lstStyle/>
          <a:p>
            <a:r>
              <a:rPr lang="en-US" sz="2400" dirty="0" smtClean="0"/>
              <a:t>Tilt the grating</a:t>
            </a:r>
            <a:endParaRPr lang="ru-RU" sz="2400" dirty="0"/>
          </a:p>
        </p:txBody>
      </p:sp>
    </p:spTree>
    <p:extLst>
      <p:ext uri="{BB962C8B-B14F-4D97-AF65-F5344CB8AC3E}">
        <p14:creationId xmlns:p14="http://schemas.microsoft.com/office/powerpoint/2010/main" xmlns="" val="116628158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372</TotalTime>
  <Words>631</Words>
  <Application>Microsoft Office PowerPoint</Application>
  <PresentationFormat>Экран (4:3)</PresentationFormat>
  <Paragraphs>145</Paragraphs>
  <Slides>30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30</vt:i4>
      </vt:variant>
    </vt:vector>
  </HeadingPairs>
  <TitlesOfParts>
    <vt:vector size="31" baseType="lpstr">
      <vt:lpstr>Солнцестояние</vt:lpstr>
      <vt:lpstr>Coherent Smith-Purcell Radiation Generated by Tilted Grating</vt:lpstr>
      <vt:lpstr>Overview</vt:lpstr>
      <vt:lpstr>introduction</vt:lpstr>
      <vt:lpstr>Smith-Purcell Radiation</vt:lpstr>
      <vt:lpstr>Coherent Radiation from a train of bunches</vt:lpstr>
      <vt:lpstr>Spectrum of Frequency Locked Coherent Radiation</vt:lpstr>
      <vt:lpstr>Smith-Purcell radiation gain due to several microbunches</vt:lpstr>
      <vt:lpstr>Possible Issue</vt:lpstr>
      <vt:lpstr>Слайд 9</vt:lpstr>
      <vt:lpstr>Tilted grating</vt:lpstr>
      <vt:lpstr>Smith-Purcell Radiation theoretical formalism for a tilted grating </vt:lpstr>
      <vt:lpstr>Assumptions</vt:lpstr>
      <vt:lpstr>Smith-Purcell radiation model</vt:lpstr>
      <vt:lpstr>Infinite grating vs. finite grating</vt:lpstr>
      <vt:lpstr>SPR from the infinite grating</vt:lpstr>
      <vt:lpstr>Theoretical model</vt:lpstr>
      <vt:lpstr>Theoretical model</vt:lpstr>
      <vt:lpstr>Calculation parameters</vt:lpstr>
      <vt:lpstr>Example of Line Shift</vt:lpstr>
      <vt:lpstr>Line Position</vt:lpstr>
      <vt:lpstr>Line Width</vt:lpstr>
      <vt:lpstr>SPR from the finite grating</vt:lpstr>
      <vt:lpstr>Theoretical model</vt:lpstr>
      <vt:lpstr>Calculation parameters</vt:lpstr>
      <vt:lpstr>Grating – detector distance</vt:lpstr>
      <vt:lpstr>Line shift</vt:lpstr>
      <vt:lpstr>Line position</vt:lpstr>
      <vt:lpstr>Line width</vt:lpstr>
      <vt:lpstr>Conclusion</vt:lpstr>
      <vt:lpstr>Thank you for your attention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Coherent Smith-Purcell Radiation Generated by Tilted Grating</dc:title>
  <dc:creator>sukhikh</dc:creator>
  <cp:lastModifiedBy>pap</cp:lastModifiedBy>
  <cp:revision>17</cp:revision>
  <dcterms:created xsi:type="dcterms:W3CDTF">2013-03-13T02:36:43Z</dcterms:created>
  <dcterms:modified xsi:type="dcterms:W3CDTF">2013-03-14T05:51:02Z</dcterms:modified>
</cp:coreProperties>
</file>