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59" r:id="rId4"/>
    <p:sldId id="260" r:id="rId5"/>
    <p:sldId id="261" r:id="rId6"/>
    <p:sldId id="265" r:id="rId7"/>
    <p:sldId id="267" r:id="rId8"/>
    <p:sldId id="268" r:id="rId9"/>
    <p:sldId id="270" r:id="rId10"/>
    <p:sldId id="274" r:id="rId11"/>
    <p:sldId id="275" r:id="rId12"/>
    <p:sldId id="269" r:id="rId13"/>
    <p:sldId id="273" r:id="rId14"/>
    <p:sldId id="272" r:id="rId15"/>
    <p:sldId id="278" r:id="rId16"/>
    <p:sldId id="276" r:id="rId17"/>
    <p:sldId id="262" r:id="rId18"/>
    <p:sldId id="258" r:id="rId19"/>
    <p:sldId id="266" r:id="rId20"/>
    <p:sldId id="277" r:id="rId21"/>
    <p:sldId id="271" r:id="rId22"/>
    <p:sldId id="264" r:id="rId23"/>
    <p:sldId id="263" r:id="rId24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4658" autoAdjust="0"/>
  </p:normalViewPr>
  <p:slideViewPr>
    <p:cSldViewPr>
      <p:cViewPr varScale="1">
        <p:scale>
          <a:sx n="100" d="100"/>
          <a:sy n="100" d="100"/>
        </p:scale>
        <p:origin x="-1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422319F-903F-4097-B4AE-A7BE3F48C763}" type="datetimeFigureOut">
              <a:rPr lang="it-IT" smtClean="0"/>
              <a:pPr/>
              <a:t>2/17/13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2199ADB-968E-44EF-A778-285EF4838C8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5378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99ADB-968E-44EF-A778-285EF4838C81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otonda angolo diagonale rettangolo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dirty="0" smtClean="0"/>
              <a:t>Fare clic per modificare stili del testo dello schema</a:t>
            </a:r>
          </a:p>
          <a:p>
            <a:pPr lvl="1" eaLnBrk="1" latinLnBrk="0" hangingPunct="1"/>
            <a:r>
              <a:rPr lang="it-IT" dirty="0" smtClean="0"/>
              <a:t>Secondo livello</a:t>
            </a:r>
          </a:p>
          <a:p>
            <a:pPr lvl="2" eaLnBrk="1" latinLnBrk="0" hangingPunct="1"/>
            <a:r>
              <a:rPr lang="it-IT" dirty="0" smtClean="0"/>
              <a:t>Terzo livello</a:t>
            </a:r>
          </a:p>
          <a:p>
            <a:pPr lvl="3" eaLnBrk="1" latinLnBrk="0" hangingPunct="1"/>
            <a:r>
              <a:rPr lang="it-IT" dirty="0" smtClean="0"/>
              <a:t>Quarto livello</a:t>
            </a:r>
          </a:p>
          <a:p>
            <a:pPr lvl="4" eaLnBrk="1" latinLnBrk="0" hangingPunct="1"/>
            <a:r>
              <a:rPr lang="it-IT" dirty="0" smtClean="0"/>
              <a:t>Quinto livello</a:t>
            </a:r>
            <a:endParaRPr kumimoji="0"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otonda angolo diagonale rettangolo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62840AE-137E-409F-B202-B410E03CE1D7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Cabling</a:t>
            </a:r>
            <a:r>
              <a:rPr lang="it-IT" dirty="0" smtClean="0"/>
              <a:t> and </a:t>
            </a:r>
            <a:r>
              <a:rPr lang="it-IT" dirty="0" err="1" smtClean="0"/>
              <a:t>Connectivity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err="1" smtClean="0"/>
              <a:t>of</a:t>
            </a:r>
            <a:r>
              <a:rPr lang="it-IT" dirty="0" smtClean="0"/>
              <a:t> the IBL detector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133600" y="3332584"/>
            <a:ext cx="6560234" cy="1752600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Laura Franconi</a:t>
            </a:r>
          </a:p>
          <a:p>
            <a:endParaRPr lang="it-IT" dirty="0" smtClean="0"/>
          </a:p>
          <a:p>
            <a:r>
              <a:rPr lang="it-IT" dirty="0" smtClean="0"/>
              <a:t>TALENT project - ESR 12</a:t>
            </a:r>
          </a:p>
          <a:p>
            <a:r>
              <a:rPr lang="it-IT" dirty="0" err="1" smtClean="0"/>
              <a:t>University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Oslo</a:t>
            </a:r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4" name="Immagine 3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5" name="Immagine 4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53536"/>
            <a:ext cx="7344816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Initial</a:t>
            </a:r>
            <a:r>
              <a:rPr lang="it-IT" dirty="0" smtClean="0"/>
              <a:t> (and </a:t>
            </a:r>
            <a:r>
              <a:rPr lang="it-IT" dirty="0" err="1" smtClean="0"/>
              <a:t>semplified</a:t>
            </a:r>
            <a:r>
              <a:rPr lang="it-IT" dirty="0" smtClean="0"/>
              <a:t>) ATLAS data flow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L. Franconi - ATLAB meeting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7" name="Immagine 6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8" name="Immagine 7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1979712" y="1628800"/>
            <a:ext cx="5328592" cy="39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Detector </a:t>
            </a:r>
            <a:r>
              <a:rPr lang="it-IT" dirty="0" err="1" smtClean="0"/>
              <a:t>sees</a:t>
            </a:r>
            <a:r>
              <a:rPr lang="it-IT" dirty="0" smtClean="0"/>
              <a:t> </a:t>
            </a:r>
            <a:r>
              <a:rPr lang="it-IT" dirty="0" err="1" smtClean="0"/>
              <a:t>something</a:t>
            </a: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1979712" y="2204864"/>
            <a:ext cx="5328592" cy="612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Data sent </a:t>
            </a:r>
            <a:r>
              <a:rPr lang="it-IT" dirty="0" err="1" smtClean="0"/>
              <a:t>through</a:t>
            </a:r>
            <a:r>
              <a:rPr lang="it-IT" dirty="0" smtClean="0"/>
              <a:t> ROD </a:t>
            </a:r>
            <a:r>
              <a:rPr lang="it-IT" dirty="0" err="1" smtClean="0"/>
              <a:t>to</a:t>
            </a:r>
            <a:r>
              <a:rPr lang="it-IT" dirty="0" smtClean="0"/>
              <a:t> CPT</a:t>
            </a:r>
            <a:r>
              <a:rPr lang="it-IT" baseline="30000" dirty="0" smtClean="0"/>
              <a:t>1</a:t>
            </a:r>
            <a:r>
              <a:rPr lang="it-IT" dirty="0" smtClean="0"/>
              <a:t> and </a:t>
            </a:r>
            <a:r>
              <a:rPr lang="it-IT" dirty="0" err="1" smtClean="0"/>
              <a:t>saved</a:t>
            </a:r>
            <a:r>
              <a:rPr lang="it-IT" dirty="0" smtClean="0"/>
              <a:t> in the ROB</a:t>
            </a:r>
            <a:r>
              <a:rPr lang="it-IT" baseline="30000" dirty="0" smtClean="0"/>
              <a:t>2</a:t>
            </a:r>
            <a:endParaRPr lang="it-IT" dirty="0"/>
          </a:p>
        </p:txBody>
      </p:sp>
      <p:sp>
        <p:nvSpPr>
          <p:cNvPr id="14" name="Rombo 13"/>
          <p:cNvSpPr/>
          <p:nvPr/>
        </p:nvSpPr>
        <p:spPr>
          <a:xfrm>
            <a:off x="2037318" y="2996952"/>
            <a:ext cx="5198978" cy="441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CTP </a:t>
            </a:r>
            <a:r>
              <a:rPr lang="it-IT" dirty="0" err="1" smtClean="0"/>
              <a:t>makes</a:t>
            </a:r>
            <a:r>
              <a:rPr lang="it-IT" dirty="0" smtClean="0"/>
              <a:t> </a:t>
            </a:r>
            <a:r>
              <a:rPr lang="it-IT" dirty="0" err="1" smtClean="0"/>
              <a:t>decision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1979712" y="3645024"/>
            <a:ext cx="5328592" cy="39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Decision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sent back </a:t>
            </a:r>
            <a:r>
              <a:rPr lang="it-IT" dirty="0" err="1" smtClean="0"/>
              <a:t>to</a:t>
            </a:r>
            <a:r>
              <a:rPr lang="it-IT" dirty="0" smtClean="0"/>
              <a:t> LTP</a:t>
            </a:r>
            <a:r>
              <a:rPr lang="it-IT" baseline="30000" dirty="0" smtClean="0"/>
              <a:t>3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1979712" y="4293096"/>
            <a:ext cx="53285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Decision</a:t>
            </a:r>
            <a:r>
              <a:rPr lang="it-IT" dirty="0" smtClean="0"/>
              <a:t> sent </a:t>
            </a:r>
            <a:r>
              <a:rPr lang="it-IT" dirty="0" err="1" smtClean="0"/>
              <a:t>to</a:t>
            </a:r>
            <a:r>
              <a:rPr lang="it-IT" dirty="0" smtClean="0"/>
              <a:t> ROD</a:t>
            </a:r>
            <a:endParaRPr lang="it-IT" dirty="0"/>
          </a:p>
        </p:txBody>
      </p:sp>
      <p:sp>
        <p:nvSpPr>
          <p:cNvPr id="21" name="Rettangolo 20"/>
          <p:cNvSpPr/>
          <p:nvPr/>
        </p:nvSpPr>
        <p:spPr>
          <a:xfrm>
            <a:off x="1979712" y="4869160"/>
            <a:ext cx="5328592" cy="39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The detector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read</a:t>
            </a:r>
            <a:r>
              <a:rPr lang="it-IT" dirty="0" smtClean="0"/>
              <a:t> out</a:t>
            </a:r>
            <a:endParaRPr lang="it-IT" dirty="0"/>
          </a:p>
        </p:txBody>
      </p:sp>
      <p:cxnSp>
        <p:nvCxnSpPr>
          <p:cNvPr id="23" name="Connettore 2 22"/>
          <p:cNvCxnSpPr>
            <a:stCxn id="11" idx="2"/>
            <a:endCxn id="12" idx="0"/>
          </p:cNvCxnSpPr>
          <p:nvPr/>
        </p:nvCxnSpPr>
        <p:spPr>
          <a:xfrm>
            <a:off x="4644008" y="2024800"/>
            <a:ext cx="0" cy="18006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>
            <a:stCxn id="14" idx="2"/>
            <a:endCxn id="15" idx="0"/>
          </p:cNvCxnSpPr>
          <p:nvPr/>
        </p:nvCxnSpPr>
        <p:spPr>
          <a:xfrm>
            <a:off x="4636807" y="3438788"/>
            <a:ext cx="7201" cy="2062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>
            <a:stCxn id="15" idx="2"/>
            <a:endCxn id="16" idx="0"/>
          </p:cNvCxnSpPr>
          <p:nvPr/>
        </p:nvCxnSpPr>
        <p:spPr>
          <a:xfrm>
            <a:off x="4644008" y="4041024"/>
            <a:ext cx="0" cy="2520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>
            <a:stCxn id="16" idx="2"/>
            <a:endCxn id="21" idx="0"/>
          </p:cNvCxnSpPr>
          <p:nvPr/>
        </p:nvCxnSpPr>
        <p:spPr>
          <a:xfrm>
            <a:off x="4644008" y="4653136"/>
            <a:ext cx="0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rentesi graffa chiusa 28"/>
          <p:cNvSpPr/>
          <p:nvPr/>
        </p:nvSpPr>
        <p:spPr>
          <a:xfrm>
            <a:off x="7452320" y="1628800"/>
            <a:ext cx="504056" cy="3672408"/>
          </a:xfrm>
          <a:prstGeom prst="rightBrace">
            <a:avLst>
              <a:gd name="adj1" fmla="val 51654"/>
              <a:gd name="adj2" fmla="val 49628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/>
          <p:cNvSpPr txBox="1"/>
          <p:nvPr/>
        </p:nvSpPr>
        <p:spPr>
          <a:xfrm>
            <a:off x="8028384" y="3141839"/>
            <a:ext cx="9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Within</a:t>
            </a:r>
            <a:r>
              <a:rPr lang="it-IT" dirty="0" smtClean="0"/>
              <a:t> </a:t>
            </a:r>
          </a:p>
          <a:p>
            <a:r>
              <a:rPr lang="it-IT" dirty="0" smtClean="0"/>
              <a:t>3.5 </a:t>
            </a:r>
            <a:r>
              <a:rPr lang="el-GR" dirty="0" smtClean="0">
                <a:cs typeface="Arial"/>
              </a:rPr>
              <a:t>μ</a:t>
            </a:r>
            <a:r>
              <a:rPr lang="it-IT" dirty="0" smtClean="0"/>
              <a:t>s</a:t>
            </a:r>
            <a:endParaRPr lang="it-IT" dirty="0"/>
          </a:p>
        </p:txBody>
      </p:sp>
      <p:cxnSp>
        <p:nvCxnSpPr>
          <p:cNvPr id="39" name="Connettore 2 38"/>
          <p:cNvCxnSpPr>
            <a:stCxn id="12" idx="2"/>
            <a:endCxn id="14" idx="0"/>
          </p:cNvCxnSpPr>
          <p:nvPr/>
        </p:nvCxnSpPr>
        <p:spPr>
          <a:xfrm flipH="1">
            <a:off x="4636807" y="2816888"/>
            <a:ext cx="7201" cy="18006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/>
          <p:cNvCxnSpPr>
            <a:stCxn id="21" idx="2"/>
          </p:cNvCxnSpPr>
          <p:nvPr/>
        </p:nvCxnSpPr>
        <p:spPr>
          <a:xfrm>
            <a:off x="4644008" y="5265160"/>
            <a:ext cx="0" cy="2520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ttangolo 63"/>
          <p:cNvSpPr/>
          <p:nvPr/>
        </p:nvSpPr>
        <p:spPr>
          <a:xfrm>
            <a:off x="1979712" y="5517232"/>
            <a:ext cx="5328592" cy="54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Data are </a:t>
            </a:r>
            <a:r>
              <a:rPr lang="it-IT" dirty="0" err="1" smtClean="0"/>
              <a:t>collected</a:t>
            </a:r>
            <a:r>
              <a:rPr lang="it-IT" dirty="0" smtClean="0"/>
              <a:t> and sent </a:t>
            </a:r>
            <a:r>
              <a:rPr lang="it-IT" dirty="0" err="1" smtClean="0"/>
              <a:t>through</a:t>
            </a:r>
            <a:r>
              <a:rPr lang="it-IT" dirty="0" smtClean="0"/>
              <a:t> the ROB </a:t>
            </a:r>
            <a:r>
              <a:rPr lang="it-IT" dirty="0" err="1" smtClean="0"/>
              <a:t>to</a:t>
            </a:r>
            <a:r>
              <a:rPr lang="it-IT" dirty="0" smtClean="0"/>
              <a:t> the ROS</a:t>
            </a:r>
            <a:r>
              <a:rPr lang="it-IT" baseline="30000" dirty="0" smtClean="0"/>
              <a:t>4</a:t>
            </a:r>
            <a:r>
              <a:rPr lang="it-IT" dirty="0" smtClean="0"/>
              <a:t>, the EB</a:t>
            </a:r>
            <a:r>
              <a:rPr lang="it-IT" baseline="30000" dirty="0" smtClean="0"/>
              <a:t>5</a:t>
            </a:r>
            <a:r>
              <a:rPr lang="it-IT" dirty="0" smtClean="0"/>
              <a:t> and </a:t>
            </a:r>
            <a:r>
              <a:rPr lang="it-IT" dirty="0" err="1" smtClean="0"/>
              <a:t>finally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the Tier-0</a:t>
            </a:r>
            <a:endParaRPr lang="it-IT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51520" y="4437112"/>
            <a:ext cx="15841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1200" baseline="30000" dirty="0" smtClean="0"/>
              <a:t>1 </a:t>
            </a:r>
            <a:r>
              <a:rPr lang="it-IT" sz="1200" dirty="0" smtClean="0"/>
              <a:t>CPT = </a:t>
            </a:r>
            <a:r>
              <a:rPr lang="it-IT" sz="1200" dirty="0" err="1" smtClean="0"/>
              <a:t>Central</a:t>
            </a:r>
            <a:r>
              <a:rPr lang="it-IT" sz="1200" dirty="0" smtClean="0"/>
              <a:t> Trigger </a:t>
            </a:r>
            <a:r>
              <a:rPr lang="it-IT" sz="1200" dirty="0" err="1" smtClean="0"/>
              <a:t>Processor</a:t>
            </a:r>
            <a:endParaRPr lang="it-IT" sz="1200" dirty="0" smtClean="0"/>
          </a:p>
          <a:p>
            <a:pPr>
              <a:spcBef>
                <a:spcPts val="600"/>
              </a:spcBef>
            </a:pPr>
            <a:r>
              <a:rPr lang="it-IT" sz="1200" baseline="30000" dirty="0" smtClean="0"/>
              <a:t>2 </a:t>
            </a:r>
            <a:r>
              <a:rPr lang="it-IT" sz="1200" dirty="0" smtClean="0"/>
              <a:t>ROB = </a:t>
            </a:r>
            <a:r>
              <a:rPr lang="it-IT" sz="1200" dirty="0" err="1" smtClean="0"/>
              <a:t>Read</a:t>
            </a:r>
            <a:r>
              <a:rPr lang="it-IT" sz="1200" dirty="0" smtClean="0"/>
              <a:t> Out Buffer</a:t>
            </a:r>
          </a:p>
          <a:p>
            <a:pPr>
              <a:spcBef>
                <a:spcPts val="600"/>
              </a:spcBef>
            </a:pPr>
            <a:r>
              <a:rPr lang="it-IT" sz="1200" baseline="30000" dirty="0" smtClean="0"/>
              <a:t>3 </a:t>
            </a:r>
            <a:r>
              <a:rPr lang="it-IT" sz="1200" dirty="0" smtClean="0"/>
              <a:t>LTP = </a:t>
            </a:r>
            <a:r>
              <a:rPr lang="it-IT" sz="1200" dirty="0" err="1" smtClean="0"/>
              <a:t>Local</a:t>
            </a:r>
            <a:r>
              <a:rPr lang="it-IT" sz="1200" dirty="0" smtClean="0"/>
              <a:t> Trigger </a:t>
            </a:r>
            <a:r>
              <a:rPr lang="it-IT" sz="1200" dirty="0" err="1" smtClean="0"/>
              <a:t>Processor</a:t>
            </a:r>
            <a:endParaRPr lang="it-IT" sz="1200" dirty="0" smtClean="0"/>
          </a:p>
          <a:p>
            <a:pPr>
              <a:spcBef>
                <a:spcPts val="600"/>
              </a:spcBef>
            </a:pPr>
            <a:r>
              <a:rPr lang="it-IT" sz="1200" baseline="30000" dirty="0" smtClean="0"/>
              <a:t>4 </a:t>
            </a:r>
            <a:r>
              <a:rPr lang="it-IT" sz="1200" dirty="0" smtClean="0"/>
              <a:t>ROS = </a:t>
            </a:r>
            <a:r>
              <a:rPr lang="it-IT" sz="1200" dirty="0" err="1" smtClean="0"/>
              <a:t>Read</a:t>
            </a:r>
            <a:r>
              <a:rPr lang="it-IT" sz="1200" dirty="0" smtClean="0"/>
              <a:t> Out System</a:t>
            </a:r>
          </a:p>
          <a:p>
            <a:pPr>
              <a:spcBef>
                <a:spcPts val="600"/>
              </a:spcBef>
            </a:pPr>
            <a:r>
              <a:rPr lang="it-IT" sz="1200" baseline="30000" dirty="0" smtClean="0"/>
              <a:t>5 </a:t>
            </a:r>
            <a:r>
              <a:rPr lang="it-IT" sz="1200" dirty="0" smtClean="0"/>
              <a:t>EB = </a:t>
            </a:r>
            <a:r>
              <a:rPr lang="it-IT" sz="1200" dirty="0" err="1" smtClean="0"/>
              <a:t>Event</a:t>
            </a:r>
            <a:r>
              <a:rPr lang="it-IT" sz="1200" dirty="0" smtClean="0"/>
              <a:t> Builder</a:t>
            </a:r>
            <a:endParaRPr lang="it-IT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it-IT" dirty="0" err="1" smtClean="0"/>
              <a:t>My</a:t>
            </a:r>
            <a:r>
              <a:rPr lang="it-IT" dirty="0" smtClean="0"/>
              <a:t> </a:t>
            </a:r>
            <a:r>
              <a:rPr lang="it-IT" dirty="0" err="1" smtClean="0"/>
              <a:t>qualification</a:t>
            </a:r>
            <a:r>
              <a:rPr lang="it-IT" dirty="0" smtClean="0"/>
              <a:t> task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18/02/2013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7" name="Immagine 6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8" name="Immagine 7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9" name="Segnaposto contenuto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mtClean="0"/>
              <a:t>Cabling:</a:t>
            </a:r>
          </a:p>
          <a:p>
            <a:pPr lvl="1">
              <a:spcBef>
                <a:spcPts val="600"/>
              </a:spcBef>
            </a:pPr>
            <a:r>
              <a:rPr lang="en-US" smtClean="0"/>
              <a:t>Adapt the mapping of the Pixel cabling to include the IBL connections</a:t>
            </a:r>
          </a:p>
          <a:p>
            <a:pPr>
              <a:spcBef>
                <a:spcPts val="600"/>
              </a:spcBef>
            </a:pPr>
            <a:r>
              <a:rPr lang="en-US" smtClean="0"/>
              <a:t>Connectivity:</a:t>
            </a:r>
          </a:p>
          <a:p>
            <a:pPr lvl="1">
              <a:spcBef>
                <a:spcPts val="600"/>
              </a:spcBef>
            </a:pPr>
            <a:r>
              <a:rPr lang="en-US" smtClean="0"/>
              <a:t>Modify the tool for the coding and decoding of data coming from the Pixel detector to take into account the data flow from the IBL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833"/>
          <a:stretch>
            <a:fillRect/>
          </a:stretch>
        </p:blipFill>
        <p:spPr bwMode="auto">
          <a:xfrm>
            <a:off x="251520" y="395911"/>
            <a:ext cx="8568952" cy="606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323528" y="4293096"/>
            <a:ext cx="2088232" cy="504056"/>
          </a:xfrm>
          <a:prstGeom prst="rect">
            <a:avLst/>
          </a:prstGeom>
          <a:noFill/>
          <a:ln w="508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it-IT" dirty="0" smtClean="0"/>
              <a:t>Pixel ROD output format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13</a:t>
            </a:fld>
            <a:endParaRPr lang="it-IT"/>
          </a:p>
        </p:txBody>
      </p:sp>
      <p:pic>
        <p:nvPicPr>
          <p:cNvPr id="8" name="Immagine 7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9" name="Immagine 8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b="61046"/>
          <a:stretch>
            <a:fillRect/>
          </a:stretch>
        </p:blipFill>
        <p:spPr bwMode="auto">
          <a:xfrm>
            <a:off x="1475655" y="2492896"/>
            <a:ext cx="6192690" cy="160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egnaposto contenuto 2"/>
          <p:cNvSpPr txBox="1">
            <a:spLocks/>
          </p:cNvSpPr>
          <p:nvPr/>
        </p:nvSpPr>
        <p:spPr>
          <a:xfrm>
            <a:off x="457200" y="1646237"/>
            <a:ext cx="8229600" cy="163874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32-bit words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2000" b="0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3-4 bits are the signature of the word type</a:t>
            </a:r>
            <a:endParaRPr kumimoji="0" lang="en-US" sz="2000" b="0" i="0" u="none" strike="noStrike" kern="120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 t="45727"/>
          <a:stretch>
            <a:fillRect/>
          </a:stretch>
        </p:blipFill>
        <p:spPr bwMode="auto">
          <a:xfrm>
            <a:off x="1475656" y="4029068"/>
            <a:ext cx="6192690" cy="224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ttore 2 11"/>
          <p:cNvCxnSpPr/>
          <p:nvPr/>
        </p:nvCxnSpPr>
        <p:spPr>
          <a:xfrm>
            <a:off x="1763688" y="2276872"/>
            <a:ext cx="1944216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Proposed</a:t>
            </a:r>
            <a:r>
              <a:rPr lang="it-IT" dirty="0" smtClean="0"/>
              <a:t> IBL ROD output format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468" b="49473"/>
          <a:stretch>
            <a:fillRect/>
          </a:stretch>
        </p:blipFill>
        <p:spPr bwMode="auto">
          <a:xfrm>
            <a:off x="1420979" y="1646238"/>
            <a:ext cx="6175357" cy="2286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TALENT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12" name="Immagine 11" descr="220px-University_of_Oslo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 t="57043" r="1468"/>
          <a:stretch>
            <a:fillRect/>
          </a:stretch>
        </p:blipFill>
        <p:spPr bwMode="auto">
          <a:xfrm>
            <a:off x="1420979" y="3933056"/>
            <a:ext cx="617535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it-IT" dirty="0" err="1" smtClean="0"/>
              <a:t>Practical</a:t>
            </a:r>
            <a:r>
              <a:rPr lang="it-IT" dirty="0" smtClean="0"/>
              <a:t> work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done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2 packages to be modified:</a:t>
            </a:r>
          </a:p>
          <a:p>
            <a:pPr marL="925830" lvl="1" indent="-514350">
              <a:spcBef>
                <a:spcPts val="600"/>
              </a:spcBef>
              <a:buFont typeface="+mj-lt"/>
              <a:buAutoNum type="arabicPeriod"/>
            </a:pPr>
            <a:r>
              <a:rPr lang="en-US" dirty="0" err="1" smtClean="0"/>
              <a:t>InnerDetector</a:t>
            </a:r>
            <a:r>
              <a:rPr lang="en-US" dirty="0" smtClean="0"/>
              <a:t>/</a:t>
            </a:r>
            <a:r>
              <a:rPr lang="en-US" dirty="0" err="1" smtClean="0"/>
              <a:t>InDetDetDescr</a:t>
            </a:r>
            <a:r>
              <a:rPr lang="en-US" dirty="0" smtClean="0"/>
              <a:t>/</a:t>
            </a:r>
            <a:r>
              <a:rPr lang="en-US" dirty="0" err="1" smtClean="0"/>
              <a:t>PixelCabling</a:t>
            </a:r>
            <a:r>
              <a:rPr lang="en-US" dirty="0" smtClean="0"/>
              <a:t>:</a:t>
            </a:r>
          </a:p>
          <a:p>
            <a:pPr marL="1108710" lvl="2" indent="-514350">
              <a:spcBef>
                <a:spcPts val="600"/>
              </a:spcBef>
            </a:pPr>
            <a:r>
              <a:rPr lang="en-US" dirty="0" smtClean="0"/>
              <a:t>Mapping of the origin of data read from the ROD</a:t>
            </a:r>
          </a:p>
          <a:p>
            <a:pPr marL="1108710" lvl="2" indent="-514350">
              <a:spcBef>
                <a:spcPts val="600"/>
              </a:spcBef>
            </a:pPr>
            <a:r>
              <a:rPr lang="en-US" dirty="0" smtClean="0"/>
              <a:t>Table with all the mapping needs to be completed </a:t>
            </a:r>
          </a:p>
          <a:p>
            <a:pPr marL="925830" lvl="1" indent="-514350">
              <a:spcBef>
                <a:spcPts val="600"/>
              </a:spcBef>
              <a:buFont typeface="+mj-lt"/>
              <a:buAutoNum type="arabicPeriod"/>
            </a:pPr>
            <a:r>
              <a:rPr lang="en-US" dirty="0" err="1" smtClean="0"/>
              <a:t>InnerDetector</a:t>
            </a:r>
            <a:r>
              <a:rPr lang="en-US" dirty="0" smtClean="0"/>
              <a:t>/</a:t>
            </a:r>
            <a:r>
              <a:rPr lang="en-US" dirty="0" err="1" smtClean="0"/>
              <a:t>InDetEventCnv</a:t>
            </a:r>
            <a:r>
              <a:rPr lang="en-US" dirty="0" smtClean="0"/>
              <a:t>/</a:t>
            </a:r>
            <a:r>
              <a:rPr lang="en-US" dirty="0" err="1" smtClean="0"/>
              <a:t>PixelRawDataByteStreamCnv</a:t>
            </a:r>
            <a:r>
              <a:rPr lang="en-US" dirty="0" smtClean="0"/>
              <a:t>:</a:t>
            </a:r>
          </a:p>
          <a:p>
            <a:pPr marL="1108710" lvl="2" indent="-514350">
              <a:spcBef>
                <a:spcPts val="600"/>
              </a:spcBef>
            </a:pPr>
            <a:r>
              <a:rPr lang="en-US" dirty="0" smtClean="0"/>
              <a:t>Encoder tool</a:t>
            </a:r>
          </a:p>
          <a:p>
            <a:pPr marL="1108710" lvl="2" indent="-514350">
              <a:spcBef>
                <a:spcPts val="600"/>
              </a:spcBef>
            </a:pPr>
            <a:r>
              <a:rPr lang="en-US" dirty="0" smtClean="0"/>
              <a:t>Decoder tool</a:t>
            </a:r>
          </a:p>
        </p:txBody>
      </p:sp>
      <p:pic>
        <p:nvPicPr>
          <p:cNvPr id="8" name="Immagine 7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9" name="Immagine 8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it-IT" dirty="0" err="1" smtClean="0"/>
              <a:t>Summary</a:t>
            </a:r>
            <a:r>
              <a:rPr lang="it-IT" dirty="0" smtClean="0"/>
              <a:t> and Outlook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800" dirty="0" smtClean="0"/>
              <a:t>The new IBL is required to </a:t>
            </a:r>
          </a:p>
          <a:p>
            <a:pPr lvl="1">
              <a:spcBef>
                <a:spcPts val="600"/>
              </a:spcBef>
            </a:pPr>
            <a:r>
              <a:rPr lang="en-US" sz="2200" dirty="0" smtClean="0"/>
              <a:t>Preserve the efficiency of the present Pixel detector</a:t>
            </a:r>
          </a:p>
          <a:p>
            <a:pPr lvl="1">
              <a:spcBef>
                <a:spcPts val="600"/>
              </a:spcBef>
            </a:pPr>
            <a:r>
              <a:rPr lang="en-US" sz="2200" dirty="0" smtClean="0"/>
              <a:t>Improve the physics performance of the Pixel detector</a:t>
            </a:r>
          </a:p>
          <a:p>
            <a:pPr lvl="1">
              <a:spcBef>
                <a:spcPts val="600"/>
              </a:spcBef>
            </a:pPr>
            <a:r>
              <a:rPr lang="en-US" sz="2200" dirty="0" smtClean="0"/>
              <a:t>Improve the b-tagging capabilities 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It has a similar but different structure </a:t>
            </a:r>
            <a:r>
              <a:rPr lang="en-US" sz="2800" dirty="0" err="1" smtClean="0"/>
              <a:t>w.r.t</a:t>
            </a:r>
            <a:r>
              <a:rPr lang="en-US" sz="2800" dirty="0" smtClean="0"/>
              <a:t>. the Pixel detector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The proposed ROD output </a:t>
            </a:r>
            <a:r>
              <a:rPr lang="en-US" sz="2800" dirty="0" err="1" smtClean="0"/>
              <a:t>Bytestream</a:t>
            </a:r>
            <a:r>
              <a:rPr lang="en-US" sz="2800" dirty="0" smtClean="0"/>
              <a:t> for the IBL is to be implemented inside the Pixel offline SW by modifying the Cabling and the </a:t>
            </a:r>
            <a:r>
              <a:rPr lang="en-US" sz="2800" dirty="0" err="1" smtClean="0"/>
              <a:t>Bytestream</a:t>
            </a:r>
            <a:r>
              <a:rPr lang="en-US" sz="2800" dirty="0" smtClean="0"/>
              <a:t> converter packages</a:t>
            </a:r>
            <a:endParaRPr lang="en-US" sz="2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16</a:t>
            </a:fld>
            <a:endParaRPr lang="it-IT"/>
          </a:p>
        </p:txBody>
      </p:sp>
      <p:pic>
        <p:nvPicPr>
          <p:cNvPr id="7" name="Immagine 6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8" name="Immagine 7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Back-up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My</a:t>
            </a:r>
            <a:r>
              <a:rPr lang="it-IT" dirty="0" smtClean="0"/>
              <a:t> </a:t>
            </a:r>
            <a:r>
              <a:rPr lang="it-IT" dirty="0" err="1" smtClean="0"/>
              <a:t>Ph.D.</a:t>
            </a:r>
            <a:r>
              <a:rPr lang="it-IT" dirty="0" smtClean="0"/>
              <a:t> </a:t>
            </a:r>
            <a:r>
              <a:rPr lang="it-IT" dirty="0" err="1" smtClean="0"/>
              <a:t>program</a:t>
            </a:r>
            <a:r>
              <a:rPr lang="it-IT" dirty="0" smtClean="0"/>
              <a:t> at </a:t>
            </a:r>
            <a:r>
              <a:rPr lang="it-IT" dirty="0" err="1" smtClean="0"/>
              <a:t>UiO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Software </a:t>
            </a:r>
            <a:r>
              <a:rPr lang="it-IT" dirty="0" err="1" smtClean="0"/>
              <a:t>tasks</a:t>
            </a:r>
            <a:endParaRPr lang="it-IT" dirty="0" smtClean="0"/>
          </a:p>
          <a:p>
            <a:pPr lvl="1" algn="just"/>
            <a:r>
              <a:rPr lang="it-IT" dirty="0" err="1" smtClean="0">
                <a:cs typeface="Arial" pitchFamily="34" charset="0"/>
              </a:rPr>
              <a:t>Simulation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of</a:t>
            </a:r>
            <a:r>
              <a:rPr lang="it-IT" dirty="0" smtClean="0">
                <a:cs typeface="Arial" pitchFamily="34" charset="0"/>
              </a:rPr>
              <a:t> the performance </a:t>
            </a:r>
            <a:r>
              <a:rPr lang="it-IT" dirty="0" err="1" smtClean="0">
                <a:cs typeface="Arial" pitchFamily="34" charset="0"/>
              </a:rPr>
              <a:t>of</a:t>
            </a:r>
            <a:r>
              <a:rPr lang="it-IT" dirty="0" smtClean="0">
                <a:cs typeface="Arial" pitchFamily="34" charset="0"/>
              </a:rPr>
              <a:t> the </a:t>
            </a:r>
            <a:r>
              <a:rPr lang="it-IT" dirty="0" err="1" smtClean="0">
                <a:cs typeface="Arial" pitchFamily="34" charset="0"/>
              </a:rPr>
              <a:t>real</a:t>
            </a:r>
            <a:r>
              <a:rPr lang="it-IT" dirty="0" smtClean="0">
                <a:cs typeface="Arial" pitchFamily="34" charset="0"/>
              </a:rPr>
              <a:t> IBL detector</a:t>
            </a:r>
          </a:p>
          <a:p>
            <a:pPr lvl="1" algn="just"/>
            <a:r>
              <a:rPr lang="it-IT" dirty="0" err="1" smtClean="0">
                <a:cs typeface="Arial" pitchFamily="34" charset="0"/>
              </a:rPr>
              <a:t>Simulation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of</a:t>
            </a:r>
            <a:r>
              <a:rPr lang="it-IT" dirty="0" smtClean="0">
                <a:cs typeface="Arial" pitchFamily="34" charset="0"/>
              </a:rPr>
              <a:t> the performance </a:t>
            </a:r>
            <a:r>
              <a:rPr lang="it-IT" dirty="0" err="1" smtClean="0">
                <a:cs typeface="Arial" pitchFamily="34" charset="0"/>
              </a:rPr>
              <a:t>of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an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ideal</a:t>
            </a:r>
            <a:r>
              <a:rPr lang="it-IT" dirty="0" smtClean="0">
                <a:cs typeface="Arial" pitchFamily="34" charset="0"/>
              </a:rPr>
              <a:t> IBL detector, </a:t>
            </a:r>
            <a:r>
              <a:rPr lang="it-IT" dirty="0" err="1" smtClean="0">
                <a:cs typeface="Arial" pitchFamily="34" charset="0"/>
              </a:rPr>
              <a:t>made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only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of</a:t>
            </a:r>
            <a:r>
              <a:rPr lang="it-IT" dirty="0" smtClean="0">
                <a:cs typeface="Arial" pitchFamily="34" charset="0"/>
              </a:rPr>
              <a:t> 3D </a:t>
            </a:r>
            <a:r>
              <a:rPr lang="it-IT" dirty="0" err="1" smtClean="0">
                <a:cs typeface="Arial" pitchFamily="34" charset="0"/>
              </a:rPr>
              <a:t>silicon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pixels</a:t>
            </a:r>
            <a:endParaRPr lang="it-IT" dirty="0" smtClean="0">
              <a:cs typeface="Arial" pitchFamily="34" charset="0"/>
            </a:endParaRPr>
          </a:p>
          <a:p>
            <a:pPr lvl="1" algn="just"/>
            <a:r>
              <a:rPr lang="it-IT" dirty="0" err="1" smtClean="0">
                <a:cs typeface="Arial" pitchFamily="34" charset="0"/>
              </a:rPr>
              <a:t>Estimation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of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expected</a:t>
            </a:r>
            <a:r>
              <a:rPr lang="it-IT" dirty="0" smtClean="0">
                <a:cs typeface="Arial" pitchFamily="34" charset="0"/>
              </a:rPr>
              <a:t> performance </a:t>
            </a:r>
            <a:r>
              <a:rPr lang="it-IT" dirty="0" err="1" smtClean="0">
                <a:cs typeface="Arial" pitchFamily="34" charset="0"/>
              </a:rPr>
              <a:t>of</a:t>
            </a:r>
            <a:r>
              <a:rPr lang="it-IT" dirty="0" smtClean="0">
                <a:cs typeface="Arial" pitchFamily="34" charset="0"/>
              </a:rPr>
              <a:t> the IBL </a:t>
            </a:r>
            <a:r>
              <a:rPr lang="it-IT" dirty="0" err="1" smtClean="0">
                <a:cs typeface="Arial" pitchFamily="34" charset="0"/>
              </a:rPr>
              <a:t>when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simulated</a:t>
            </a:r>
            <a:r>
              <a:rPr lang="it-IT" dirty="0" smtClean="0">
                <a:cs typeface="Arial" pitchFamily="34" charset="0"/>
              </a:rPr>
              <a:t> (and </a:t>
            </a:r>
            <a:r>
              <a:rPr lang="it-IT" dirty="0" err="1" smtClean="0">
                <a:cs typeface="Arial" pitchFamily="34" charset="0"/>
              </a:rPr>
              <a:t>real</a:t>
            </a:r>
            <a:r>
              <a:rPr lang="it-IT" dirty="0" smtClean="0">
                <a:cs typeface="Arial" pitchFamily="34" charset="0"/>
              </a:rPr>
              <a:t>?) data are </a:t>
            </a:r>
            <a:r>
              <a:rPr lang="it-IT" dirty="0" err="1" smtClean="0">
                <a:cs typeface="Arial" pitchFamily="34" charset="0"/>
              </a:rPr>
              <a:t>applied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to</a:t>
            </a:r>
            <a:r>
              <a:rPr lang="it-IT" dirty="0" smtClean="0">
                <a:cs typeface="Arial" pitchFamily="34" charset="0"/>
              </a:rPr>
              <a:t> the </a:t>
            </a:r>
            <a:r>
              <a:rPr lang="it-IT" dirty="0" err="1" smtClean="0">
                <a:cs typeface="Arial" pitchFamily="34" charset="0"/>
              </a:rPr>
              <a:t>physics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channel</a:t>
            </a:r>
            <a:r>
              <a:rPr lang="it-IT" dirty="0" smtClean="0">
                <a:cs typeface="Arial" pitchFamily="34" charset="0"/>
              </a:rPr>
              <a:t> WH→l</a:t>
            </a:r>
            <a:r>
              <a:rPr lang="el-GR" dirty="0" smtClean="0">
                <a:cs typeface="Arial" pitchFamily="34" charset="0"/>
              </a:rPr>
              <a:t>ν</a:t>
            </a:r>
            <a:r>
              <a:rPr lang="it-IT" dirty="0" err="1" smtClean="0">
                <a:cs typeface="Arial" pitchFamily="34" charset="0"/>
              </a:rPr>
              <a:t>bb</a:t>
            </a:r>
            <a:endParaRPr lang="it-IT" dirty="0" smtClean="0">
              <a:cs typeface="Arial" pitchFamily="34" charset="0"/>
            </a:endParaRPr>
          </a:p>
          <a:p>
            <a:r>
              <a:rPr lang="it-IT" dirty="0" smtClean="0">
                <a:cs typeface="Arial"/>
              </a:rPr>
              <a:t>Hardware </a:t>
            </a:r>
            <a:r>
              <a:rPr lang="it-IT" dirty="0" err="1" smtClean="0">
                <a:cs typeface="Arial"/>
              </a:rPr>
              <a:t>tasks</a:t>
            </a:r>
            <a:endParaRPr lang="it-IT" dirty="0" smtClean="0">
              <a:cs typeface="Arial"/>
            </a:endParaRPr>
          </a:p>
          <a:p>
            <a:pPr lvl="1"/>
            <a:r>
              <a:rPr lang="it-IT" dirty="0" err="1" smtClean="0">
                <a:cs typeface="Arial"/>
              </a:rPr>
              <a:t>R&amp;D</a:t>
            </a:r>
            <a:r>
              <a:rPr lang="it-IT" dirty="0" smtClean="0">
                <a:cs typeface="Arial"/>
              </a:rPr>
              <a:t> and </a:t>
            </a:r>
            <a:r>
              <a:rPr lang="it-IT" dirty="0" err="1" smtClean="0">
                <a:cs typeface="Arial"/>
              </a:rPr>
              <a:t>quality</a:t>
            </a:r>
            <a:r>
              <a:rPr lang="it-IT" dirty="0" smtClean="0">
                <a:cs typeface="Arial"/>
              </a:rPr>
              <a:t> </a:t>
            </a:r>
            <a:r>
              <a:rPr lang="it-IT" dirty="0" err="1" smtClean="0">
                <a:cs typeface="Arial"/>
              </a:rPr>
              <a:t>assurance</a:t>
            </a:r>
            <a:r>
              <a:rPr lang="it-IT" dirty="0" smtClean="0">
                <a:cs typeface="Arial"/>
              </a:rPr>
              <a:t> </a:t>
            </a:r>
            <a:r>
              <a:rPr lang="it-IT" dirty="0" err="1" smtClean="0">
                <a:cs typeface="Arial"/>
              </a:rPr>
              <a:t>tasks</a:t>
            </a:r>
            <a:r>
              <a:rPr lang="it-IT" dirty="0" smtClean="0">
                <a:cs typeface="Arial"/>
              </a:rPr>
              <a:t> on 3D </a:t>
            </a:r>
            <a:r>
              <a:rPr lang="it-IT" dirty="0" err="1" smtClean="0">
                <a:cs typeface="Arial"/>
              </a:rPr>
              <a:t>sensor</a:t>
            </a:r>
            <a:r>
              <a:rPr lang="it-IT" dirty="0" smtClean="0">
                <a:cs typeface="Arial"/>
              </a:rPr>
              <a:t> </a:t>
            </a:r>
            <a:r>
              <a:rPr lang="it-IT" dirty="0" err="1" smtClean="0">
                <a:cs typeface="Arial"/>
              </a:rPr>
              <a:t>prototypes</a:t>
            </a:r>
            <a:endParaRPr lang="it-IT" dirty="0" smtClean="0">
              <a:cs typeface="Arial"/>
            </a:endParaRPr>
          </a:p>
          <a:p>
            <a:pPr lvl="1">
              <a:buNone/>
            </a:pPr>
            <a:endParaRPr lang="it-IT" dirty="0" smtClean="0">
              <a:cs typeface="Arial"/>
            </a:endParaRPr>
          </a:p>
          <a:p>
            <a:r>
              <a:rPr lang="it-IT" dirty="0" err="1" smtClean="0">
                <a:cs typeface="Arial"/>
              </a:rPr>
              <a:t>Qualification</a:t>
            </a:r>
            <a:r>
              <a:rPr lang="it-IT" dirty="0" smtClean="0">
                <a:cs typeface="Arial"/>
              </a:rPr>
              <a:t> task</a:t>
            </a:r>
          </a:p>
          <a:p>
            <a:pPr lvl="1" algn="just"/>
            <a:r>
              <a:rPr lang="it-IT" dirty="0" err="1" smtClean="0">
                <a:cs typeface="Arial"/>
              </a:rPr>
              <a:t>Cabling</a:t>
            </a:r>
            <a:r>
              <a:rPr lang="it-IT" dirty="0" smtClean="0">
                <a:cs typeface="Arial"/>
              </a:rPr>
              <a:t> and </a:t>
            </a:r>
            <a:r>
              <a:rPr lang="it-IT" dirty="0" err="1" smtClean="0">
                <a:cs typeface="Arial" pitchFamily="34" charset="0"/>
              </a:rPr>
              <a:t>connectivity</a:t>
            </a:r>
            <a:r>
              <a:rPr lang="it-IT" dirty="0" smtClean="0">
                <a:cs typeface="Arial" pitchFamily="34" charset="0"/>
              </a:rPr>
              <a:t> → 2 </a:t>
            </a:r>
            <a:r>
              <a:rPr lang="it-IT" dirty="0" err="1" smtClean="0">
                <a:cs typeface="Arial" pitchFamily="34" charset="0"/>
              </a:rPr>
              <a:t>packages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to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be</a:t>
            </a:r>
            <a:r>
              <a:rPr lang="it-IT" dirty="0" smtClean="0">
                <a:cs typeface="Arial" pitchFamily="34" charset="0"/>
              </a:rPr>
              <a:t> </a:t>
            </a:r>
            <a:r>
              <a:rPr lang="it-IT" dirty="0" err="1" smtClean="0">
                <a:cs typeface="Arial" pitchFamily="34" charset="0"/>
              </a:rPr>
              <a:t>modified</a:t>
            </a:r>
            <a:endParaRPr lang="it-IT" dirty="0">
              <a:cs typeface="Arial" pitchFamily="34" charset="0"/>
            </a:endParaRPr>
          </a:p>
        </p:txBody>
      </p:sp>
      <p:pic>
        <p:nvPicPr>
          <p:cNvPr id="4" name="Immagine 3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5" name="Immagine 4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it-IT" dirty="0" smtClean="0"/>
              <a:t>New </a:t>
            </a:r>
            <a:r>
              <a:rPr lang="it-IT" dirty="0" err="1" smtClean="0"/>
              <a:t>Front</a:t>
            </a:r>
            <a:r>
              <a:rPr lang="it-IT" dirty="0" smtClean="0"/>
              <a:t> End chip: FE-I4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New </a:t>
            </a:r>
            <a:r>
              <a:rPr lang="it-IT" dirty="0" err="1" smtClean="0"/>
              <a:t>Front</a:t>
            </a:r>
            <a:r>
              <a:rPr lang="it-IT" dirty="0" smtClean="0"/>
              <a:t> End </a:t>
            </a:r>
            <a:r>
              <a:rPr lang="it-IT" dirty="0" err="1" smtClean="0"/>
              <a:t>chips</a:t>
            </a:r>
            <a:r>
              <a:rPr lang="it-IT" dirty="0" smtClean="0"/>
              <a:t>: </a:t>
            </a:r>
            <a:r>
              <a:rPr lang="en-US" dirty="0" smtClean="0"/>
              <a:t>FE-I4</a:t>
            </a:r>
          </a:p>
          <a:p>
            <a:pPr lvl="1"/>
            <a:r>
              <a:rPr lang="en-US" dirty="0" smtClean="0"/>
              <a:t>Large format  pixel readout chip for cheaper large area pixels (biggest chip in HEP to date)</a:t>
            </a:r>
          </a:p>
          <a:p>
            <a:pPr lvl="1"/>
            <a:r>
              <a:rPr lang="it-IT" dirty="0" err="1" smtClean="0"/>
              <a:t>Lower</a:t>
            </a:r>
            <a:r>
              <a:rPr lang="it-IT" dirty="0" smtClean="0"/>
              <a:t>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en-US" dirty="0" smtClean="0"/>
              <a:t>(</a:t>
            </a:r>
            <a:r>
              <a:rPr lang="en-US" dirty="0" smtClean="0">
                <a:latin typeface="Century Gothic"/>
              </a:rPr>
              <a:t>→</a:t>
            </a:r>
            <a:r>
              <a:rPr lang="en-US" dirty="0" smtClean="0"/>
              <a:t> don't move the hits around unless triggered)</a:t>
            </a:r>
          </a:p>
          <a:p>
            <a:pPr lvl="1"/>
            <a:r>
              <a:rPr lang="en-US" dirty="0" smtClean="0"/>
              <a:t>Able to take higher hit rate (</a:t>
            </a:r>
            <a:r>
              <a:rPr lang="en-US" dirty="0" smtClean="0">
                <a:latin typeface="Century Gothic"/>
              </a:rPr>
              <a:t>→</a:t>
            </a:r>
            <a:r>
              <a:rPr lang="en-US" dirty="0" smtClean="0"/>
              <a:t> store the hits locally and distribute the trigger)</a:t>
            </a:r>
          </a:p>
          <a:p>
            <a:pPr lvl="1"/>
            <a:r>
              <a:rPr lang="en-US" dirty="0" smtClean="0"/>
              <a:t>Still able to resolve the hits at higher rate (</a:t>
            </a:r>
            <a:r>
              <a:rPr lang="en-US" dirty="0" smtClean="0">
                <a:latin typeface="Century Gothic"/>
              </a:rPr>
              <a:t>→ </a:t>
            </a:r>
            <a:r>
              <a:rPr lang="en-US" dirty="0" smtClean="0"/>
              <a:t>smaller pixels and faster recovery time)</a:t>
            </a:r>
          </a:p>
          <a:p>
            <a:pPr lvl="1"/>
            <a:r>
              <a:rPr lang="en-US" dirty="0" smtClean="0"/>
              <a:t>No need for extra module control chip (</a:t>
            </a:r>
            <a:r>
              <a:rPr lang="en-US" dirty="0" smtClean="0">
                <a:latin typeface="Century Gothic"/>
              </a:rPr>
              <a:t>→</a:t>
            </a:r>
            <a:r>
              <a:rPr lang="en-US" dirty="0" smtClean="0"/>
              <a:t> significant digital logic blocks on array periphery) [see next slide]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pic>
        <p:nvPicPr>
          <p:cNvPr id="9" name="Immagine 8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10" name="Immagine 9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>
            <a:normAutofit/>
          </a:bodyPr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The Pixel detector in ATLAS</a:t>
            </a:r>
          </a:p>
          <a:p>
            <a:r>
              <a:rPr lang="it-IT" dirty="0" err="1" smtClean="0"/>
              <a:t>Reasons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inserting</a:t>
            </a:r>
            <a:r>
              <a:rPr lang="it-IT" dirty="0" smtClean="0"/>
              <a:t> the IBL</a:t>
            </a:r>
          </a:p>
          <a:p>
            <a:r>
              <a:rPr lang="it-IT" dirty="0" smtClean="0"/>
              <a:t>The IBL detector</a:t>
            </a:r>
          </a:p>
          <a:p>
            <a:r>
              <a:rPr lang="it-IT" dirty="0" smtClean="0"/>
              <a:t>The ATLAS data flow</a:t>
            </a:r>
          </a:p>
          <a:p>
            <a:r>
              <a:rPr lang="it-IT" dirty="0" err="1" smtClean="0"/>
              <a:t>My</a:t>
            </a:r>
            <a:r>
              <a:rPr lang="it-IT" dirty="0" smtClean="0"/>
              <a:t> </a:t>
            </a:r>
            <a:r>
              <a:rPr lang="it-IT" dirty="0" err="1" smtClean="0"/>
              <a:t>qualification</a:t>
            </a:r>
            <a:r>
              <a:rPr lang="it-IT" dirty="0" smtClean="0"/>
              <a:t> task</a:t>
            </a:r>
          </a:p>
          <a:p>
            <a:r>
              <a:rPr lang="it-IT" dirty="0" smtClean="0"/>
              <a:t>The ROD output</a:t>
            </a:r>
          </a:p>
          <a:p>
            <a:pPr lvl="1"/>
            <a:r>
              <a:rPr lang="it-IT" dirty="0" smtClean="0"/>
              <a:t>In the Pixel detector</a:t>
            </a:r>
          </a:p>
          <a:p>
            <a:pPr lvl="1"/>
            <a:r>
              <a:rPr lang="it-IT" dirty="0" smtClean="0"/>
              <a:t>In the IBL</a:t>
            </a:r>
          </a:p>
          <a:p>
            <a:r>
              <a:rPr lang="it-IT" dirty="0" err="1" smtClean="0"/>
              <a:t>Summary</a:t>
            </a:r>
            <a:r>
              <a:rPr lang="it-IT" dirty="0" smtClean="0"/>
              <a:t> and </a:t>
            </a:r>
            <a:r>
              <a:rPr lang="it-IT" dirty="0" err="1" smtClean="0"/>
              <a:t>outlook</a:t>
            </a:r>
            <a:endParaRPr lang="it-IT" dirty="0"/>
          </a:p>
        </p:txBody>
      </p:sp>
      <p:pic>
        <p:nvPicPr>
          <p:cNvPr id="4" name="Immagine 3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5" name="Immagine 4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7787208" cy="1143000"/>
          </a:xfrm>
        </p:spPr>
        <p:txBody>
          <a:bodyPr/>
          <a:lstStyle/>
          <a:p>
            <a:r>
              <a:rPr lang="it-IT" dirty="0" smtClean="0"/>
              <a:t>MCC </a:t>
            </a:r>
            <a:r>
              <a:rPr lang="it-IT" dirty="0" err="1" smtClean="0"/>
              <a:t>with</a:t>
            </a:r>
            <a:r>
              <a:rPr lang="it-IT" dirty="0" smtClean="0"/>
              <a:t> FE-I3 vs FE-I4</a:t>
            </a:r>
            <a:endParaRPr lang="it-IT" dirty="0"/>
          </a:p>
        </p:txBody>
      </p:sp>
      <p:sp>
        <p:nvSpPr>
          <p:cNvPr id="19" name="Segnaposto testo 18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/>
          <a:p>
            <a:r>
              <a:rPr lang="it-IT" dirty="0" err="1" smtClean="0"/>
              <a:t>Present</a:t>
            </a:r>
            <a:r>
              <a:rPr lang="it-IT" dirty="0" smtClean="0"/>
              <a:t> pixel detector	</a:t>
            </a:r>
            <a:endParaRPr lang="it-IT" dirty="0"/>
          </a:p>
        </p:txBody>
      </p:sp>
      <p:sp>
        <p:nvSpPr>
          <p:cNvPr id="21" name="Segnaposto testo 20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/>
          <a:lstStyle/>
          <a:p>
            <a:pPr algn="ctr"/>
            <a:r>
              <a:rPr lang="it-IT" dirty="0" smtClean="0"/>
              <a:t>IBL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20</a:t>
            </a:fld>
            <a:endParaRPr lang="it-IT"/>
          </a:p>
        </p:txBody>
      </p:sp>
      <p:grpSp>
        <p:nvGrpSpPr>
          <p:cNvPr id="52" name="Gruppo 51"/>
          <p:cNvGrpSpPr/>
          <p:nvPr/>
        </p:nvGrpSpPr>
        <p:grpSpPr>
          <a:xfrm>
            <a:off x="899592" y="2420888"/>
            <a:ext cx="2880320" cy="3024336"/>
            <a:chOff x="899592" y="2420888"/>
            <a:chExt cx="2880320" cy="3024336"/>
          </a:xfrm>
        </p:grpSpPr>
        <p:sp>
          <p:nvSpPr>
            <p:cNvPr id="23" name="Rettangolo 22"/>
            <p:cNvSpPr/>
            <p:nvPr/>
          </p:nvSpPr>
          <p:spPr>
            <a:xfrm>
              <a:off x="899592" y="4653136"/>
              <a:ext cx="2880320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FE_1 ...         …     …   FE_8</a:t>
              </a:r>
            </a:p>
            <a:p>
              <a:pPr algn="ctr"/>
              <a:r>
                <a:rPr lang="it-IT" dirty="0" smtClean="0"/>
                <a:t>FE_16 …      </a:t>
              </a:r>
              <a:r>
                <a:rPr lang="it-IT" dirty="0" err="1" smtClean="0"/>
                <a:t>…</a:t>
              </a:r>
              <a:r>
                <a:rPr lang="it-IT" dirty="0" smtClean="0"/>
                <a:t>       </a:t>
              </a:r>
              <a:r>
                <a:rPr lang="it-IT" dirty="0" err="1" smtClean="0"/>
                <a:t>…</a:t>
              </a:r>
              <a:r>
                <a:rPr lang="it-IT" dirty="0" smtClean="0"/>
                <a:t> FE_9</a:t>
              </a:r>
              <a:endParaRPr lang="it-IT" dirty="0"/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1655676" y="3501008"/>
              <a:ext cx="136815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MCC</a:t>
              </a:r>
              <a:endParaRPr lang="it-IT" dirty="0"/>
            </a:p>
          </p:txBody>
        </p:sp>
        <p:cxnSp>
          <p:nvCxnSpPr>
            <p:cNvPr id="25" name="Connettore 1 24"/>
            <p:cNvCxnSpPr>
              <a:stCxn id="24" idx="2"/>
            </p:cNvCxnSpPr>
            <p:nvPr/>
          </p:nvCxnSpPr>
          <p:spPr>
            <a:xfrm flipH="1">
              <a:off x="1547664" y="4005064"/>
              <a:ext cx="792088" cy="648072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>
              <a:stCxn id="24" idx="2"/>
            </p:cNvCxnSpPr>
            <p:nvPr/>
          </p:nvCxnSpPr>
          <p:spPr>
            <a:xfrm>
              <a:off x="2339752" y="4005064"/>
              <a:ext cx="864096" cy="648072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2 26"/>
            <p:cNvCxnSpPr/>
            <p:nvPr/>
          </p:nvCxnSpPr>
          <p:spPr>
            <a:xfrm flipV="1">
              <a:off x="2123728" y="2780928"/>
              <a:ext cx="0" cy="720080"/>
            </a:xfrm>
            <a:prstGeom prst="straightConnector1">
              <a:avLst/>
            </a:prstGeom>
            <a:ln w="22225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27"/>
            <p:cNvCxnSpPr/>
            <p:nvPr/>
          </p:nvCxnSpPr>
          <p:spPr>
            <a:xfrm>
              <a:off x="2555776" y="2780928"/>
              <a:ext cx="0" cy="72008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28"/>
            <p:cNvSpPr txBox="1"/>
            <p:nvPr/>
          </p:nvSpPr>
          <p:spPr>
            <a:xfrm>
              <a:off x="1835696" y="2420888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Rx</a:t>
              </a:r>
              <a:endParaRPr lang="it-IT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6" name="CasellaDiTesto 35"/>
            <p:cNvSpPr txBox="1"/>
            <p:nvPr/>
          </p:nvSpPr>
          <p:spPr>
            <a:xfrm>
              <a:off x="2339752" y="2420888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Tx</a:t>
              </a:r>
              <a:endParaRPr lang="it-IT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</p:grpSp>
      <p:pic>
        <p:nvPicPr>
          <p:cNvPr id="53" name="Immagine 52" descr="TALENT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54" name="Immagine 53" descr="220px-University_of_Oslo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grpSp>
        <p:nvGrpSpPr>
          <p:cNvPr id="81" name="Gruppo 80"/>
          <p:cNvGrpSpPr/>
          <p:nvPr/>
        </p:nvGrpSpPr>
        <p:grpSpPr>
          <a:xfrm>
            <a:off x="4362451" y="3032956"/>
            <a:ext cx="4392487" cy="1800201"/>
            <a:chOff x="4499993" y="3501007"/>
            <a:chExt cx="4392487" cy="1800201"/>
          </a:xfrm>
        </p:grpSpPr>
        <p:grpSp>
          <p:nvGrpSpPr>
            <p:cNvPr id="51" name="Gruppo 50"/>
            <p:cNvGrpSpPr/>
            <p:nvPr/>
          </p:nvGrpSpPr>
          <p:grpSpPr>
            <a:xfrm>
              <a:off x="4499993" y="3501007"/>
              <a:ext cx="2021904" cy="1800201"/>
              <a:chOff x="5423010" y="3090664"/>
              <a:chExt cx="2389350" cy="2127357"/>
            </a:xfrm>
          </p:grpSpPr>
          <p:sp>
            <p:nvSpPr>
              <p:cNvPr id="37" name="Rettangolo 36"/>
              <p:cNvSpPr/>
              <p:nvPr/>
            </p:nvSpPr>
            <p:spPr>
              <a:xfrm>
                <a:off x="5423010" y="4170786"/>
                <a:ext cx="1093207" cy="104723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 smtClean="0"/>
                  <a:t>FE_1</a:t>
                </a:r>
              </a:p>
              <a:p>
                <a:pPr algn="ctr"/>
                <a:r>
                  <a:rPr lang="it-IT" dirty="0" smtClean="0"/>
                  <a:t>(A8_2)</a:t>
                </a:r>
                <a:endParaRPr lang="it-IT" dirty="0"/>
              </a:p>
            </p:txBody>
          </p:sp>
          <p:cxnSp>
            <p:nvCxnSpPr>
              <p:cNvPr id="40" name="Connettore 2 39"/>
              <p:cNvCxnSpPr/>
              <p:nvPr/>
            </p:nvCxnSpPr>
            <p:spPr>
              <a:xfrm flipV="1">
                <a:off x="5796136" y="3450704"/>
                <a:ext cx="0" cy="720080"/>
              </a:xfrm>
              <a:prstGeom prst="straightConnector1">
                <a:avLst/>
              </a:prstGeom>
              <a:ln w="22225">
                <a:solidFill>
                  <a:schemeClr val="accent2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ttore 2 40"/>
              <p:cNvCxnSpPr/>
              <p:nvPr/>
            </p:nvCxnSpPr>
            <p:spPr>
              <a:xfrm>
                <a:off x="6228184" y="3450704"/>
                <a:ext cx="0" cy="720080"/>
              </a:xfrm>
              <a:prstGeom prst="straightConnector1">
                <a:avLst/>
              </a:prstGeom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sellaDiTesto 41"/>
              <p:cNvSpPr txBox="1"/>
              <p:nvPr/>
            </p:nvSpPr>
            <p:spPr>
              <a:xfrm>
                <a:off x="5508104" y="3090664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err="1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Rx</a:t>
                </a:r>
                <a:endParaRPr lang="it-IT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3" name="CasellaDiTesto 42"/>
              <p:cNvSpPr txBox="1"/>
              <p:nvPr/>
            </p:nvSpPr>
            <p:spPr>
              <a:xfrm>
                <a:off x="6012160" y="3090664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err="1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Tx</a:t>
                </a:r>
                <a:endParaRPr lang="it-IT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44" name="Connettore 2 43"/>
              <p:cNvCxnSpPr/>
              <p:nvPr/>
            </p:nvCxnSpPr>
            <p:spPr>
              <a:xfrm flipV="1">
                <a:off x="7524328" y="3450704"/>
                <a:ext cx="0" cy="720080"/>
              </a:xfrm>
              <a:prstGeom prst="straightConnector1">
                <a:avLst/>
              </a:prstGeom>
              <a:ln w="22225">
                <a:solidFill>
                  <a:schemeClr val="accent2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ttore 2 44"/>
              <p:cNvCxnSpPr/>
              <p:nvPr/>
            </p:nvCxnSpPr>
            <p:spPr>
              <a:xfrm>
                <a:off x="7092280" y="3810744"/>
                <a:ext cx="0" cy="360040"/>
              </a:xfrm>
              <a:prstGeom prst="straightConnector1">
                <a:avLst/>
              </a:prstGeom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CasellaDiTesto 45"/>
              <p:cNvSpPr txBox="1"/>
              <p:nvPr/>
            </p:nvSpPr>
            <p:spPr>
              <a:xfrm>
                <a:off x="7236296" y="3090664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err="1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Rx</a:t>
                </a:r>
                <a:endParaRPr lang="it-IT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50" name="Connettore 1 49"/>
              <p:cNvCxnSpPr/>
              <p:nvPr/>
            </p:nvCxnSpPr>
            <p:spPr>
              <a:xfrm flipH="1">
                <a:off x="6228184" y="3810744"/>
                <a:ext cx="864096" cy="0"/>
              </a:xfrm>
              <a:prstGeom prst="line">
                <a:avLst/>
              </a:prstGeom>
              <a:ln w="2222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uppo 65"/>
            <p:cNvGrpSpPr/>
            <p:nvPr/>
          </p:nvGrpSpPr>
          <p:grpSpPr>
            <a:xfrm>
              <a:off x="6942584" y="3501009"/>
              <a:ext cx="1949896" cy="914014"/>
              <a:chOff x="5508104" y="3090664"/>
              <a:chExt cx="2304256" cy="1080120"/>
            </a:xfrm>
          </p:grpSpPr>
          <p:cxnSp>
            <p:nvCxnSpPr>
              <p:cNvPr id="69" name="Connettore 2 68"/>
              <p:cNvCxnSpPr/>
              <p:nvPr/>
            </p:nvCxnSpPr>
            <p:spPr>
              <a:xfrm flipV="1">
                <a:off x="5796136" y="3450704"/>
                <a:ext cx="0" cy="720080"/>
              </a:xfrm>
              <a:prstGeom prst="straightConnector1">
                <a:avLst/>
              </a:prstGeom>
              <a:ln w="22225">
                <a:solidFill>
                  <a:schemeClr val="accent2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ttore 2 69"/>
              <p:cNvCxnSpPr/>
              <p:nvPr/>
            </p:nvCxnSpPr>
            <p:spPr>
              <a:xfrm>
                <a:off x="6228184" y="3450704"/>
                <a:ext cx="0" cy="720080"/>
              </a:xfrm>
              <a:prstGeom prst="straightConnector1">
                <a:avLst/>
              </a:prstGeom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CasellaDiTesto 70"/>
              <p:cNvSpPr txBox="1"/>
              <p:nvPr/>
            </p:nvSpPr>
            <p:spPr>
              <a:xfrm>
                <a:off x="5508104" y="3090664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err="1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Rx</a:t>
                </a:r>
                <a:endParaRPr lang="it-IT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2" name="CasellaDiTesto 71"/>
              <p:cNvSpPr txBox="1"/>
              <p:nvPr/>
            </p:nvSpPr>
            <p:spPr>
              <a:xfrm>
                <a:off x="6012160" y="3090664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err="1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Tx</a:t>
                </a:r>
                <a:endParaRPr lang="it-IT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73" name="Connettore 2 72"/>
              <p:cNvCxnSpPr/>
              <p:nvPr/>
            </p:nvCxnSpPr>
            <p:spPr>
              <a:xfrm flipV="1">
                <a:off x="7524328" y="3450704"/>
                <a:ext cx="0" cy="720080"/>
              </a:xfrm>
              <a:prstGeom prst="straightConnector1">
                <a:avLst/>
              </a:prstGeom>
              <a:ln w="22225">
                <a:solidFill>
                  <a:schemeClr val="accent2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ttore 2 73"/>
              <p:cNvCxnSpPr/>
              <p:nvPr/>
            </p:nvCxnSpPr>
            <p:spPr>
              <a:xfrm>
                <a:off x="7092280" y="3810744"/>
                <a:ext cx="0" cy="360040"/>
              </a:xfrm>
              <a:prstGeom prst="straightConnector1">
                <a:avLst/>
              </a:prstGeom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CasellaDiTesto 74"/>
              <p:cNvSpPr txBox="1"/>
              <p:nvPr/>
            </p:nvSpPr>
            <p:spPr>
              <a:xfrm>
                <a:off x="7236296" y="3090664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err="1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Rx</a:t>
                </a:r>
                <a:endParaRPr lang="it-IT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76" name="Connettore 1 75"/>
              <p:cNvCxnSpPr/>
              <p:nvPr/>
            </p:nvCxnSpPr>
            <p:spPr>
              <a:xfrm flipH="1">
                <a:off x="6228184" y="3810744"/>
                <a:ext cx="864096" cy="0"/>
              </a:xfrm>
              <a:prstGeom prst="line">
                <a:avLst/>
              </a:prstGeom>
              <a:ln w="22225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CasellaDiTesto 76"/>
            <p:cNvSpPr txBox="1"/>
            <p:nvPr/>
          </p:nvSpPr>
          <p:spPr>
            <a:xfrm>
              <a:off x="6516216" y="450912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…</a:t>
              </a:r>
              <a:endParaRPr lang="it-IT" dirty="0"/>
            </a:p>
          </p:txBody>
        </p:sp>
        <p:sp>
          <p:nvSpPr>
            <p:cNvPr id="78" name="Rettangolo 77"/>
            <p:cNvSpPr/>
            <p:nvPr/>
          </p:nvSpPr>
          <p:spPr>
            <a:xfrm>
              <a:off x="5508104" y="4415022"/>
              <a:ext cx="925088" cy="8861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FE_1</a:t>
              </a:r>
            </a:p>
            <a:p>
              <a:pPr algn="ctr"/>
              <a:r>
                <a:rPr lang="it-IT" dirty="0" smtClean="0"/>
                <a:t>(A8_1)</a:t>
              </a:r>
              <a:endParaRPr lang="it-IT" dirty="0"/>
            </a:p>
          </p:txBody>
        </p:sp>
        <p:sp>
          <p:nvSpPr>
            <p:cNvPr id="79" name="Rettangolo 78"/>
            <p:cNvSpPr/>
            <p:nvPr/>
          </p:nvSpPr>
          <p:spPr>
            <a:xfrm>
              <a:off x="6959280" y="4415022"/>
              <a:ext cx="925088" cy="8861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FE_31</a:t>
              </a:r>
            </a:p>
            <a:p>
              <a:pPr algn="ctr"/>
              <a:r>
                <a:rPr lang="it-IT" dirty="0" smtClean="0"/>
                <a:t>(C8_1)</a:t>
              </a:r>
              <a:endParaRPr lang="it-IT" dirty="0"/>
            </a:p>
          </p:txBody>
        </p:sp>
        <p:sp>
          <p:nvSpPr>
            <p:cNvPr id="80" name="Rettangolo 79"/>
            <p:cNvSpPr/>
            <p:nvPr/>
          </p:nvSpPr>
          <p:spPr>
            <a:xfrm>
              <a:off x="7967392" y="4415022"/>
              <a:ext cx="925088" cy="8861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FE_31</a:t>
              </a:r>
            </a:p>
            <a:p>
              <a:pPr algn="ctr"/>
              <a:r>
                <a:rPr lang="it-IT" dirty="0" smtClean="0"/>
                <a:t>(C8_1)</a:t>
              </a:r>
              <a:endParaRPr lang="it-IT" dirty="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it-IT" dirty="0" smtClean="0"/>
              <a:t>ROD </a:t>
            </a:r>
            <a:r>
              <a:rPr lang="it-IT" dirty="0" err="1" smtClean="0"/>
              <a:t>Functions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66308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it-IT" dirty="0" err="1" smtClean="0"/>
              <a:t>Tx</a:t>
            </a:r>
            <a:r>
              <a:rPr lang="it-IT" dirty="0" smtClean="0"/>
              <a:t> = </a:t>
            </a:r>
            <a:r>
              <a:rPr lang="it-IT" dirty="0" err="1" smtClean="0"/>
              <a:t>Transmission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data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it-IT" dirty="0" smtClean="0"/>
              <a:t>L1 trigger, </a:t>
            </a:r>
            <a:r>
              <a:rPr lang="it-IT" dirty="0" err="1" smtClean="0"/>
              <a:t>Event</a:t>
            </a:r>
            <a:r>
              <a:rPr lang="it-IT" dirty="0" smtClean="0"/>
              <a:t> </a:t>
            </a:r>
            <a:r>
              <a:rPr lang="it-IT" dirty="0" err="1" smtClean="0"/>
              <a:t>Counter</a:t>
            </a:r>
            <a:r>
              <a:rPr lang="it-IT" dirty="0" smtClean="0"/>
              <a:t> reset, </a:t>
            </a:r>
            <a:r>
              <a:rPr lang="it-IT" dirty="0" err="1" smtClean="0"/>
              <a:t>Bunch</a:t>
            </a:r>
            <a:r>
              <a:rPr lang="it-IT" dirty="0" smtClean="0"/>
              <a:t> </a:t>
            </a:r>
            <a:r>
              <a:rPr lang="it-IT" dirty="0" err="1" smtClean="0"/>
              <a:t>Crossing</a:t>
            </a:r>
            <a:r>
              <a:rPr lang="it-IT" dirty="0" smtClean="0"/>
              <a:t> reset, </a:t>
            </a:r>
            <a:r>
              <a:rPr lang="it-IT" dirty="0" err="1" smtClean="0"/>
              <a:t>Calibrations</a:t>
            </a:r>
            <a:r>
              <a:rPr lang="it-IT" dirty="0" smtClean="0"/>
              <a:t>, </a:t>
            </a:r>
            <a:r>
              <a:rPr lang="it-IT" dirty="0" err="1" smtClean="0"/>
              <a:t>Module</a:t>
            </a:r>
            <a:r>
              <a:rPr lang="it-IT" dirty="0" smtClean="0"/>
              <a:t> </a:t>
            </a:r>
            <a:r>
              <a:rPr lang="it-IT" dirty="0" err="1" smtClean="0"/>
              <a:t>Register</a:t>
            </a:r>
            <a:endParaRPr lang="it-IT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it-IT" dirty="0" err="1" smtClean="0"/>
              <a:t>Rx</a:t>
            </a:r>
            <a:r>
              <a:rPr lang="it-IT" dirty="0" smtClean="0"/>
              <a:t> = Reception </a:t>
            </a:r>
            <a:r>
              <a:rPr lang="it-IT" dirty="0" err="1" smtClean="0"/>
              <a:t>of</a:t>
            </a:r>
            <a:r>
              <a:rPr lang="it-IT" dirty="0" smtClean="0"/>
              <a:t> byte </a:t>
            </a:r>
            <a:r>
              <a:rPr lang="it-IT" dirty="0" err="1" smtClean="0"/>
              <a:t>stream</a:t>
            </a:r>
            <a:r>
              <a:rPr lang="it-IT" dirty="0" smtClean="0"/>
              <a:t> data </a:t>
            </a:r>
            <a:r>
              <a:rPr lang="it-IT" dirty="0" err="1" smtClean="0"/>
              <a:t>from</a:t>
            </a:r>
            <a:r>
              <a:rPr lang="it-IT" dirty="0" smtClean="0"/>
              <a:t> FE </a:t>
            </a:r>
            <a:r>
              <a:rPr lang="it-IT" dirty="0" err="1" smtClean="0"/>
              <a:t>module</a:t>
            </a:r>
            <a:endParaRPr lang="it-IT" dirty="0" smtClean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it-IT" dirty="0" err="1" smtClean="0"/>
              <a:t>Event</a:t>
            </a:r>
            <a:r>
              <a:rPr lang="it-IT" dirty="0" smtClean="0"/>
              <a:t> data, </a:t>
            </a:r>
            <a:r>
              <a:rPr lang="it-IT" dirty="0" err="1" smtClean="0"/>
              <a:t>Register</a:t>
            </a:r>
            <a:r>
              <a:rPr lang="it-IT" dirty="0" smtClean="0"/>
              <a:t> data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it-IT" dirty="0" smtClean="0"/>
              <a:t>ROD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it-IT" dirty="0" err="1" smtClean="0"/>
              <a:t>Detects</a:t>
            </a:r>
            <a:r>
              <a:rPr lang="it-IT" dirty="0" smtClean="0"/>
              <a:t> format </a:t>
            </a:r>
            <a:r>
              <a:rPr lang="it-IT" dirty="0" err="1" smtClean="0"/>
              <a:t>errors</a:t>
            </a:r>
            <a:r>
              <a:rPr lang="it-IT" dirty="0" smtClean="0"/>
              <a:t> in </a:t>
            </a:r>
            <a:r>
              <a:rPr lang="it-IT" dirty="0" err="1" smtClean="0"/>
              <a:t>event</a:t>
            </a:r>
            <a:r>
              <a:rPr lang="it-IT" dirty="0" smtClean="0"/>
              <a:t> data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it-IT" dirty="0" err="1" smtClean="0"/>
              <a:t>Builds</a:t>
            </a:r>
            <a:r>
              <a:rPr lang="it-IT" dirty="0" smtClean="0"/>
              <a:t> </a:t>
            </a:r>
            <a:r>
              <a:rPr lang="it-IT" dirty="0" err="1" smtClean="0"/>
              <a:t>event</a:t>
            </a:r>
            <a:r>
              <a:rPr lang="it-IT" dirty="0" smtClean="0"/>
              <a:t> </a:t>
            </a:r>
            <a:r>
              <a:rPr lang="it-IT" dirty="0" err="1" smtClean="0"/>
              <a:t>fragment</a:t>
            </a:r>
            <a:endParaRPr lang="it-IT" dirty="0" smtClean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it-IT" dirty="0" err="1" smtClean="0"/>
              <a:t>Transmits</a:t>
            </a:r>
            <a:r>
              <a:rPr lang="it-IT" dirty="0" smtClean="0"/>
              <a:t> </a:t>
            </a:r>
            <a:r>
              <a:rPr lang="it-IT" dirty="0" err="1" smtClean="0"/>
              <a:t>event</a:t>
            </a:r>
            <a:r>
              <a:rPr lang="it-IT" dirty="0" smtClean="0"/>
              <a:t> </a:t>
            </a:r>
            <a:r>
              <a:rPr lang="it-IT" dirty="0" err="1" smtClean="0"/>
              <a:t>fragments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ROB (</a:t>
            </a:r>
            <a:r>
              <a:rPr lang="it-IT" dirty="0" err="1" smtClean="0"/>
              <a:t>Read</a:t>
            </a:r>
            <a:r>
              <a:rPr lang="it-IT" dirty="0" smtClean="0"/>
              <a:t> Out Buffer) </a:t>
            </a:r>
            <a:r>
              <a:rPr lang="it-IT" dirty="0" err="1" smtClean="0"/>
              <a:t>through</a:t>
            </a:r>
            <a:r>
              <a:rPr lang="it-IT" dirty="0" smtClean="0"/>
              <a:t> ROL (</a:t>
            </a:r>
            <a:r>
              <a:rPr lang="it-IT" dirty="0" err="1" smtClean="0"/>
              <a:t>Read</a:t>
            </a:r>
            <a:r>
              <a:rPr lang="it-IT" dirty="0" smtClean="0"/>
              <a:t> Out Driver)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endParaRPr lang="it-IT" dirty="0" smtClean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endParaRPr lang="it-IT" dirty="0"/>
          </a:p>
        </p:txBody>
      </p:sp>
      <p:pic>
        <p:nvPicPr>
          <p:cNvPr id="4" name="Immagine 3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5" name="Immagine 4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it-IT" dirty="0" smtClean="0"/>
              <a:t>3D </a:t>
            </a:r>
            <a:r>
              <a:rPr lang="it-IT" dirty="0" err="1" smtClean="0"/>
              <a:t>model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IBL</a:t>
            </a:r>
            <a:endParaRPr lang="it-IT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33663"/>
            <a:ext cx="4038600" cy="2951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708920"/>
            <a:ext cx="4038600" cy="2486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pic>
        <p:nvPicPr>
          <p:cNvPr id="8" name="Immagine 7" descr="TALENT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9" name="Immagine 8" descr="220px-University_of_Oslo_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en-US" dirty="0" smtClean="0"/>
              <a:t>The ATLAS Pixel Module</a:t>
            </a:r>
            <a:endParaRPr lang="it-IT" dirty="0"/>
          </a:p>
        </p:txBody>
      </p:sp>
      <p:sp>
        <p:nvSpPr>
          <p:cNvPr id="7" name="Segnaposto contenuto 6"/>
          <p:cNvSpPr txBox="1">
            <a:spLocks noGrp="1"/>
          </p:cNvSpPr>
          <p:nvPr>
            <p:ph sz="half" idx="1"/>
          </p:nvPr>
        </p:nvSpPr>
        <p:spPr>
          <a:xfrm>
            <a:off x="457200" y="2255818"/>
            <a:ext cx="403860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/>
              <a:t>16 </a:t>
            </a:r>
            <a:r>
              <a:rPr lang="it-IT" sz="2000" dirty="0" err="1" smtClean="0"/>
              <a:t>front-end</a:t>
            </a:r>
            <a:r>
              <a:rPr lang="it-IT" sz="2000" dirty="0" smtClean="0"/>
              <a:t> </a:t>
            </a:r>
            <a:r>
              <a:rPr lang="it-IT" sz="2000" dirty="0" err="1" smtClean="0"/>
              <a:t>chips</a:t>
            </a:r>
            <a:r>
              <a:rPr lang="it-IT" sz="2000" dirty="0" smtClean="0"/>
              <a:t> (FE-I3)  </a:t>
            </a:r>
            <a:r>
              <a:rPr lang="it-IT" sz="2000" dirty="0" err="1" smtClean="0"/>
              <a:t>module</a:t>
            </a:r>
            <a:r>
              <a:rPr lang="it-IT" sz="2000" dirty="0" smtClean="0"/>
              <a:t> </a:t>
            </a:r>
            <a:r>
              <a:rPr lang="it-IT" sz="2000" dirty="0" err="1" smtClean="0"/>
              <a:t>with</a:t>
            </a:r>
            <a:r>
              <a:rPr lang="it-IT" sz="2000" dirty="0" smtClean="0"/>
              <a:t> a </a:t>
            </a:r>
            <a:r>
              <a:rPr lang="it-IT" sz="2000" dirty="0" err="1" smtClean="0"/>
              <a:t>Module</a:t>
            </a:r>
            <a:r>
              <a:rPr lang="it-IT" sz="2000" dirty="0" smtClean="0"/>
              <a:t> Controller Chip (MCC)</a:t>
            </a:r>
          </a:p>
          <a:p>
            <a:pPr>
              <a:spcBef>
                <a:spcPts val="600"/>
              </a:spcBef>
            </a:pPr>
            <a:r>
              <a:rPr lang="it-IT" sz="2000" dirty="0" smtClean="0"/>
              <a:t>46080 R/O </a:t>
            </a:r>
            <a:r>
              <a:rPr lang="it-IT" sz="2000" dirty="0" err="1" smtClean="0"/>
              <a:t>channels</a:t>
            </a:r>
            <a:r>
              <a:rPr lang="it-IT" sz="2000" dirty="0" smtClean="0"/>
              <a:t> (50x400) </a:t>
            </a:r>
            <a:r>
              <a:rPr lang="el-GR" sz="2000" dirty="0" smtClean="0"/>
              <a:t>μ</a:t>
            </a:r>
            <a:r>
              <a:rPr lang="it-IT" sz="2000" dirty="0" smtClean="0"/>
              <a:t>m</a:t>
            </a:r>
            <a:r>
              <a:rPr lang="it-IT" sz="2000" baseline="30000" dirty="0" smtClean="0"/>
              <a:t>2</a:t>
            </a:r>
            <a:r>
              <a:rPr lang="it-IT" sz="2000" dirty="0" smtClean="0"/>
              <a:t> (50 x 600) </a:t>
            </a:r>
            <a:r>
              <a:rPr lang="el-GR" sz="2000" dirty="0" smtClean="0"/>
              <a:t>μ</a:t>
            </a:r>
            <a:r>
              <a:rPr lang="it-IT" sz="2000" dirty="0" smtClean="0"/>
              <a:t>m</a:t>
            </a:r>
            <a:r>
              <a:rPr lang="it-IT" sz="2000" baseline="30000" dirty="0" smtClean="0"/>
              <a:t>2</a:t>
            </a:r>
            <a:r>
              <a:rPr lang="it-IT" sz="2000" dirty="0" smtClean="0"/>
              <a:t> </a:t>
            </a:r>
            <a:r>
              <a:rPr lang="it-IT" sz="2000" dirty="0" err="1" smtClean="0"/>
              <a:t>for</a:t>
            </a:r>
            <a:r>
              <a:rPr lang="it-IT" sz="2000" dirty="0" smtClean="0"/>
              <a:t> </a:t>
            </a:r>
            <a:r>
              <a:rPr lang="it-IT" sz="2000" dirty="0" err="1" smtClean="0"/>
              <a:t>edge</a:t>
            </a:r>
            <a:r>
              <a:rPr lang="it-IT" sz="2000" dirty="0" smtClean="0"/>
              <a:t> pixel </a:t>
            </a:r>
            <a:r>
              <a:rPr lang="it-IT" sz="2000" dirty="0" err="1" smtClean="0"/>
              <a:t>columns</a:t>
            </a:r>
            <a:r>
              <a:rPr lang="it-IT" sz="2000" dirty="0" smtClean="0"/>
              <a:t> </a:t>
            </a:r>
            <a:r>
              <a:rPr lang="it-IT" sz="2000" dirty="0" err="1" smtClean="0"/>
              <a:t>between</a:t>
            </a:r>
            <a:r>
              <a:rPr lang="it-IT" sz="2000" dirty="0" smtClean="0"/>
              <a:t> </a:t>
            </a:r>
            <a:r>
              <a:rPr lang="it-IT" sz="2000" dirty="0" err="1" smtClean="0"/>
              <a:t>neighbour</a:t>
            </a:r>
            <a:r>
              <a:rPr lang="it-IT" sz="2000" dirty="0" smtClean="0"/>
              <a:t> FE-I3 </a:t>
            </a:r>
            <a:r>
              <a:rPr lang="it-IT" sz="2000" dirty="0" err="1" smtClean="0"/>
              <a:t>chips</a:t>
            </a:r>
            <a:r>
              <a:rPr lang="it-IT" sz="2000" dirty="0" smtClean="0"/>
              <a:t>)</a:t>
            </a:r>
          </a:p>
          <a:p>
            <a:pPr>
              <a:spcBef>
                <a:spcPts val="600"/>
              </a:spcBef>
            </a:pPr>
            <a:r>
              <a:rPr lang="it-IT" sz="2000" dirty="0" err="1" smtClean="0"/>
              <a:t>Designed</a:t>
            </a:r>
            <a:r>
              <a:rPr lang="it-IT" sz="2000" dirty="0" smtClean="0"/>
              <a:t> </a:t>
            </a:r>
            <a:r>
              <a:rPr lang="it-IT" sz="2000" dirty="0" err="1" smtClean="0"/>
              <a:t>for</a:t>
            </a:r>
            <a:r>
              <a:rPr lang="it-IT" sz="2000" dirty="0" smtClean="0"/>
              <a:t> 1 x 10</a:t>
            </a:r>
            <a:r>
              <a:rPr lang="it-IT" sz="2000" baseline="30000" dirty="0" smtClean="0"/>
              <a:t>15</a:t>
            </a:r>
            <a:r>
              <a:rPr lang="it-IT" sz="2000" dirty="0" smtClean="0"/>
              <a:t> 1MeV </a:t>
            </a:r>
            <a:r>
              <a:rPr lang="it-IT" sz="2000" dirty="0" err="1" smtClean="0"/>
              <a:t>fluence</a:t>
            </a:r>
            <a:r>
              <a:rPr lang="it-IT" sz="2000" dirty="0" smtClean="0"/>
              <a:t> and 50 </a:t>
            </a:r>
            <a:r>
              <a:rPr lang="it-IT" sz="2000" dirty="0" err="1" smtClean="0"/>
              <a:t>MRad</a:t>
            </a:r>
            <a:endParaRPr lang="it-IT" sz="2000" dirty="0" smtClean="0"/>
          </a:p>
          <a:p>
            <a:pPr>
              <a:spcBef>
                <a:spcPts val="600"/>
              </a:spcBef>
            </a:pPr>
            <a:r>
              <a:rPr lang="it-IT" sz="2000" dirty="0" err="1" smtClean="0"/>
              <a:t>Optolink</a:t>
            </a:r>
            <a:r>
              <a:rPr lang="it-IT" sz="2000" dirty="0" smtClean="0"/>
              <a:t> R/O: 40÷80 Mb/link</a:t>
            </a:r>
            <a:endParaRPr lang="it-IT" sz="2000" dirty="0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23</a:t>
            </a:fld>
            <a:endParaRPr lang="it-IT"/>
          </a:p>
        </p:txBody>
      </p:sp>
      <p:pic>
        <p:nvPicPr>
          <p:cNvPr id="5" name="Immagine 4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6" name="Immagine 5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pic>
        <p:nvPicPr>
          <p:cNvPr id="1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891279"/>
            <a:ext cx="4038600" cy="4130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it-IT" dirty="0" smtClean="0"/>
              <a:t>The ATLAS Pixel detector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6984" y="2333403"/>
            <a:ext cx="4479032" cy="3199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egnaposto contenuto 7"/>
          <p:cNvSpPr>
            <a:spLocks noGrp="1"/>
          </p:cNvSpPr>
          <p:nvPr>
            <p:ph sz="half" idx="2"/>
          </p:nvPr>
        </p:nvSpPr>
        <p:spPr>
          <a:xfrm>
            <a:off x="4716016" y="1628800"/>
            <a:ext cx="4176464" cy="4608512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smtClean="0"/>
              <a:t>3 barrel layers at radius: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smtClean="0"/>
              <a:t>r</a:t>
            </a:r>
            <a:r>
              <a:rPr lang="en-US" sz="2000" baseline="-25000" smtClean="0"/>
              <a:t>(B-layer)</a:t>
            </a:r>
            <a:r>
              <a:rPr lang="en-US" sz="2000" smtClean="0"/>
              <a:t> = 50.5 mm (22 staves)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smtClean="0"/>
              <a:t>r</a:t>
            </a:r>
            <a:r>
              <a:rPr lang="en-US" sz="2000" baseline="-25000" smtClean="0"/>
              <a:t>(L1)</a:t>
            </a:r>
            <a:r>
              <a:rPr lang="en-US" sz="2000" smtClean="0"/>
              <a:t> = 88.5 mm (38 staves)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smtClean="0"/>
              <a:t>r</a:t>
            </a:r>
            <a:r>
              <a:rPr lang="en-US" sz="2000" baseline="-25000" smtClean="0"/>
              <a:t>(L2)</a:t>
            </a:r>
            <a:r>
              <a:rPr lang="en-US" sz="2000" smtClean="0"/>
              <a:t> = 122.5 mm (52 staves)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smtClean="0"/>
              <a:t>3 forward/backward disks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smtClean="0"/>
              <a:t>48 sectors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smtClean="0"/>
              <a:t>1744 modules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smtClean="0"/>
              <a:t>16 FE-I3 chip module with a Module Chip Control (MCC)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smtClean="0"/>
              <a:t>Planar silicon pixels: (50x400) μm</a:t>
            </a:r>
            <a:r>
              <a:rPr lang="en-US" sz="2400" baseline="30000" smtClean="0"/>
              <a:t>2</a:t>
            </a:r>
            <a:r>
              <a:rPr lang="en-US" sz="2400" smtClean="0"/>
              <a:t>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smtClean="0"/>
              <a:t>Designed for 1 x 10</a:t>
            </a:r>
            <a:r>
              <a:rPr lang="en-US" sz="2400" baseline="30000" smtClean="0"/>
              <a:t>15</a:t>
            </a:r>
            <a:r>
              <a:rPr lang="en-US" sz="2400" smtClean="0"/>
              <a:t> 1MeV fluence and 50 MRad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smtClean="0"/>
              <a:t>80 million channels</a:t>
            </a:r>
            <a:endParaRPr lang="en-US" sz="2000"/>
          </a:p>
        </p:txBody>
      </p:sp>
      <p:pic>
        <p:nvPicPr>
          <p:cNvPr id="5" name="Immagine 4" descr="TALENT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6" name="Immagine 5" descr="220px-University_of_Oslo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53536"/>
            <a:ext cx="7344816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Reasons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inserting</a:t>
            </a:r>
            <a:r>
              <a:rPr lang="it-IT" dirty="0" smtClean="0"/>
              <a:t> the </a:t>
            </a:r>
            <a:r>
              <a:rPr lang="it-IT" dirty="0" err="1" smtClean="0"/>
              <a:t>Insertable</a:t>
            </a:r>
            <a:r>
              <a:rPr lang="it-IT" dirty="0" smtClean="0"/>
              <a:t> </a:t>
            </a:r>
            <a:r>
              <a:rPr lang="it-IT" dirty="0" err="1" smtClean="0"/>
              <a:t>B-Layer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46236"/>
            <a:ext cx="8435280" cy="4951116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 smtClean="0"/>
              <a:t>The IBL will be the 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layer inserted inside the present pixel detector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Preserve physics performance of existing pixel system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Radiation damage after 300-500 fb</a:t>
            </a:r>
            <a:r>
              <a:rPr lang="en-US" sz="1400" baseline="30000" dirty="0" smtClean="0"/>
              <a:t>-1</a:t>
            </a:r>
            <a:r>
              <a:rPr lang="en-US" sz="1400" dirty="0" smtClean="0"/>
              <a:t> is significant at inner layer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At high Luminosity present inner layer is inefficient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Additional degradation due to accumulated failures may have big impact on physics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Improve performance of existing pixel system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Improve the b-tagging and reconstruction of secondary vertices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Insertion of a new beam pipe with smaller radius (12.9 mm </a:t>
            </a:r>
            <a:r>
              <a:rPr lang="en-US" sz="1800" dirty="0" smtClean="0">
                <a:latin typeface="Century Gothic"/>
              </a:rPr>
              <a:t>→</a:t>
            </a:r>
            <a:r>
              <a:rPr lang="en-US" sz="1800" dirty="0" smtClean="0"/>
              <a:t>12.5 mm)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Represents a technology step towards </a:t>
            </a:r>
            <a:r>
              <a:rPr lang="en-US" sz="1800" dirty="0" err="1" smtClean="0"/>
              <a:t>sLHC</a:t>
            </a:r>
            <a:r>
              <a:rPr lang="en-US" sz="1800" dirty="0" smtClean="0"/>
              <a:t>: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Radiation hardness 5x10</a:t>
            </a:r>
            <a:r>
              <a:rPr lang="en-US" sz="1400" baseline="30000" dirty="0" smtClean="0"/>
              <a:t>15</a:t>
            </a:r>
            <a:r>
              <a:rPr lang="en-US" sz="1400" dirty="0" smtClean="0"/>
              <a:t> </a:t>
            </a:r>
            <a:r>
              <a:rPr lang="en-US" sz="1400" dirty="0" err="1" smtClean="0"/>
              <a:t>neq</a:t>
            </a:r>
            <a:r>
              <a:rPr lang="en-US" sz="1400" dirty="0" smtClean="0"/>
              <a:t>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or 250 </a:t>
            </a:r>
            <a:r>
              <a:rPr lang="en-US" sz="1400" dirty="0" err="1" smtClean="0"/>
              <a:t>MRad</a:t>
            </a:r>
            <a:r>
              <a:rPr lang="en-US" sz="1400" dirty="0" smtClean="0"/>
              <a:t> (2.5 </a:t>
            </a:r>
            <a:r>
              <a:rPr lang="en-US" sz="1400" dirty="0" err="1" smtClean="0"/>
              <a:t>MGy</a:t>
            </a:r>
            <a:r>
              <a:rPr lang="en-US" sz="1400" dirty="0" smtClean="0"/>
              <a:t>)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New Front-end (FE-I4) improves readout architecture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Readout system &amp; </a:t>
            </a:r>
            <a:r>
              <a:rPr lang="en-US" sz="1400" dirty="0" err="1" smtClean="0"/>
              <a:t>optolink</a:t>
            </a:r>
            <a:r>
              <a:rPr lang="en-US" sz="1400" dirty="0" smtClean="0"/>
              <a:t>: 160 </a:t>
            </a:r>
            <a:r>
              <a:rPr lang="en-US" sz="1400" dirty="0" err="1" smtClean="0"/>
              <a:t>Mbit</a:t>
            </a:r>
            <a:r>
              <a:rPr lang="en-US" sz="1400" dirty="0" smtClean="0"/>
              <a:t>/s for data transmission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CO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cooling system &amp; carbon foam mechanics: develop light-weight support</a:t>
            </a:r>
            <a:endParaRPr lang="en-US" sz="1400" dirty="0"/>
          </a:p>
        </p:txBody>
      </p:sp>
      <p:pic>
        <p:nvPicPr>
          <p:cNvPr id="4" name="Immagine 3" descr="TALENT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5" name="Immagine 4" descr="220px-University_of_Oslo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en-US" dirty="0" smtClean="0"/>
              <a:t>The IBL</a:t>
            </a:r>
            <a:endParaRPr lang="it-IT" dirty="0"/>
          </a:p>
        </p:txBody>
      </p:sp>
      <p:pic>
        <p:nvPicPr>
          <p:cNvPr id="6" name="Segnaposto contenuto 5" descr="Insertion_IB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4596"/>
            <a:ext cx="8229600" cy="272880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660232" y="5445224"/>
            <a:ext cx="151216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F. </a:t>
            </a:r>
            <a:r>
              <a:rPr lang="it-IT" dirty="0" err="1" smtClean="0"/>
              <a:t>Hügging</a:t>
            </a:r>
            <a:endParaRPr lang="it-IT" dirty="0"/>
          </a:p>
        </p:txBody>
      </p:sp>
      <p:pic>
        <p:nvPicPr>
          <p:cNvPr id="5" name="Immagine 4" descr="TALENT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8" name="Immagine 7" descr="220px-University_of_Oslo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it-IT" dirty="0" smtClean="0"/>
              <a:t>The IBL (</a:t>
            </a:r>
            <a:r>
              <a:rPr lang="it-IT" dirty="0" err="1" smtClean="0"/>
              <a:t>cont</a:t>
            </a:r>
            <a:r>
              <a:rPr lang="it-IT" dirty="0" smtClean="0"/>
              <a:t>.)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4644008" y="4365104"/>
            <a:ext cx="4042792" cy="1807096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</a:pPr>
            <a:r>
              <a:rPr lang="it-IT" dirty="0" smtClean="0"/>
              <a:t>14 </a:t>
            </a:r>
            <a:r>
              <a:rPr lang="it-IT" dirty="0" err="1" smtClean="0"/>
              <a:t>staves</a:t>
            </a:r>
            <a:r>
              <a:rPr lang="it-IT" dirty="0" smtClean="0"/>
              <a:t> in </a:t>
            </a:r>
            <a:r>
              <a:rPr lang="el-GR" dirty="0" smtClean="0">
                <a:cs typeface="Arial"/>
              </a:rPr>
              <a:t>φ</a:t>
            </a:r>
            <a:r>
              <a:rPr lang="it-IT" dirty="0" smtClean="0">
                <a:cs typeface="Arial"/>
              </a:rPr>
              <a:t> direction</a:t>
            </a:r>
            <a:endParaRPr lang="it-IT" dirty="0"/>
          </a:p>
          <a:p>
            <a:pPr>
              <a:spcBef>
                <a:spcPts val="600"/>
              </a:spcBef>
            </a:pPr>
            <a:r>
              <a:rPr lang="it-IT" dirty="0" smtClean="0"/>
              <a:t>Tilt angle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dirty="0" err="1" smtClean="0"/>
              <a:t>staves</a:t>
            </a:r>
            <a:r>
              <a:rPr lang="it-IT" dirty="0" smtClean="0"/>
              <a:t> </a:t>
            </a:r>
            <a:r>
              <a:rPr lang="it-IT" dirty="0" err="1" smtClean="0"/>
              <a:t>fixed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r>
              <a:rPr lang="it-IT" dirty="0" smtClean="0"/>
              <a:t> </a:t>
            </a:r>
            <a:r>
              <a:rPr lang="it-IT" dirty="0" err="1" smtClean="0"/>
              <a:t>constraints</a:t>
            </a:r>
            <a:endParaRPr lang="it-IT" dirty="0" smtClean="0"/>
          </a:p>
          <a:p>
            <a:pPr>
              <a:spcBef>
                <a:spcPts val="600"/>
              </a:spcBef>
            </a:pPr>
            <a:r>
              <a:rPr lang="it-IT" dirty="0" smtClean="0"/>
              <a:t>Planar and 3D </a:t>
            </a:r>
            <a:r>
              <a:rPr lang="it-IT" dirty="0" err="1" smtClean="0"/>
              <a:t>sensors</a:t>
            </a:r>
            <a:endParaRPr lang="it-IT" dirty="0" smtClean="0"/>
          </a:p>
          <a:p>
            <a:pPr>
              <a:spcBef>
                <a:spcPts val="600"/>
              </a:spcBef>
            </a:pPr>
            <a:r>
              <a:rPr lang="it-IT" dirty="0" smtClean="0"/>
              <a:t>32 FE-I4 </a:t>
            </a:r>
            <a:r>
              <a:rPr lang="it-IT" dirty="0" err="1" smtClean="0"/>
              <a:t>chips</a:t>
            </a:r>
            <a:r>
              <a:rPr lang="it-IT" dirty="0" smtClean="0"/>
              <a:t> per </a:t>
            </a:r>
            <a:r>
              <a:rPr lang="it-IT" dirty="0" err="1" smtClean="0"/>
              <a:t>stave</a:t>
            </a:r>
            <a:endParaRPr lang="it-IT" dirty="0" smtClean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89919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ttore 2 8"/>
          <p:cNvCxnSpPr>
            <a:stCxn id="12" idx="2"/>
          </p:cNvCxnSpPr>
          <p:nvPr/>
        </p:nvCxnSpPr>
        <p:spPr>
          <a:xfrm>
            <a:off x="1547664" y="1854116"/>
            <a:ext cx="576064" cy="1286852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611560" y="148478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New </a:t>
            </a:r>
            <a:r>
              <a:rPr lang="it-IT" dirty="0" err="1" smtClean="0"/>
              <a:t>beam</a:t>
            </a:r>
            <a:r>
              <a:rPr lang="it-IT" dirty="0" smtClean="0"/>
              <a:t> pipe</a:t>
            </a:r>
            <a:endParaRPr lang="it-IT" dirty="0"/>
          </a:p>
        </p:txBody>
      </p:sp>
      <p:cxnSp>
        <p:nvCxnSpPr>
          <p:cNvPr id="15" name="Connettore 2 14"/>
          <p:cNvCxnSpPr>
            <a:stCxn id="16" idx="0"/>
          </p:cNvCxnSpPr>
          <p:nvPr/>
        </p:nvCxnSpPr>
        <p:spPr>
          <a:xfrm flipV="1">
            <a:off x="3203848" y="4499828"/>
            <a:ext cx="72008" cy="1521460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2267744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IBL detector</a:t>
            </a:r>
            <a:endParaRPr lang="it-IT" dirty="0"/>
          </a:p>
        </p:txBody>
      </p:sp>
      <p:cxnSp>
        <p:nvCxnSpPr>
          <p:cNvPr id="18" name="Connettore 2 17"/>
          <p:cNvCxnSpPr>
            <a:stCxn id="19" idx="0"/>
          </p:cNvCxnSpPr>
          <p:nvPr/>
        </p:nvCxnSpPr>
        <p:spPr>
          <a:xfrm flipV="1">
            <a:off x="936104" y="5085184"/>
            <a:ext cx="395536" cy="1080120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0" y="616530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B-layer</a:t>
            </a:r>
            <a:endParaRPr lang="it-IT" dirty="0"/>
          </a:p>
        </p:txBody>
      </p:sp>
      <p:pic>
        <p:nvPicPr>
          <p:cNvPr id="11" name="Immagine 10" descr="TALENT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13" name="Immagine 12" descr="220px-University_of_Oslo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1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20" name="Segnaposto piè di pa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556792"/>
            <a:ext cx="4038600" cy="2486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53536"/>
            <a:ext cx="7344816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Planar and 3D </a:t>
            </a:r>
            <a:r>
              <a:rPr lang="it-IT" dirty="0" err="1" smtClean="0"/>
              <a:t>sensor</a:t>
            </a:r>
            <a:r>
              <a:rPr lang="it-IT" dirty="0" smtClean="0"/>
              <a:t> </a:t>
            </a:r>
            <a:r>
              <a:rPr lang="it-IT" dirty="0" err="1" smtClean="0"/>
              <a:t>pixels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12160" y="1700809"/>
            <a:ext cx="2880320" cy="4752528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it-IT" sz="2400" dirty="0" smtClean="0"/>
              <a:t>Planar </a:t>
            </a:r>
            <a:r>
              <a:rPr lang="it-IT" sz="2400" dirty="0" err="1" smtClean="0"/>
              <a:t>sensors</a:t>
            </a:r>
            <a:r>
              <a:rPr lang="it-IT" sz="2400" dirty="0" smtClean="0"/>
              <a:t>:</a:t>
            </a:r>
          </a:p>
          <a:p>
            <a:pPr lvl="1">
              <a:spcBef>
                <a:spcPts val="600"/>
              </a:spcBef>
            </a:pPr>
            <a:r>
              <a:rPr lang="it-IT" sz="2000" dirty="0" err="1" smtClean="0"/>
              <a:t>Double</a:t>
            </a:r>
            <a:r>
              <a:rPr lang="it-IT" sz="2000" dirty="0" smtClean="0"/>
              <a:t> chip</a:t>
            </a:r>
          </a:p>
          <a:p>
            <a:pPr lvl="1">
              <a:spcBef>
                <a:spcPts val="600"/>
              </a:spcBef>
            </a:pPr>
            <a:r>
              <a:rPr lang="it-IT" sz="2000" dirty="0" smtClean="0"/>
              <a:t>(80+80)x366 pixel </a:t>
            </a:r>
            <a:r>
              <a:rPr lang="it-IT" sz="2000" dirty="0" err="1" smtClean="0"/>
              <a:t>matrix</a:t>
            </a:r>
            <a:endParaRPr lang="it-IT" sz="2000" dirty="0" smtClean="0"/>
          </a:p>
          <a:p>
            <a:pPr lvl="1">
              <a:spcBef>
                <a:spcPts val="600"/>
              </a:spcBef>
            </a:pPr>
            <a:r>
              <a:rPr lang="it-IT" sz="2000" dirty="0" err="1" smtClean="0"/>
              <a:t>Each</a:t>
            </a:r>
            <a:r>
              <a:rPr lang="it-IT" sz="2000" dirty="0" smtClean="0"/>
              <a:t> pixel: (250x50) </a:t>
            </a:r>
            <a:r>
              <a:rPr lang="el-GR" sz="2000" dirty="0" smtClean="0">
                <a:latin typeface="Arial"/>
                <a:cs typeface="Arial"/>
              </a:rPr>
              <a:t>μ</a:t>
            </a:r>
            <a:r>
              <a:rPr lang="it-IT" sz="2000" dirty="0" smtClean="0"/>
              <a:t>m</a:t>
            </a:r>
            <a:r>
              <a:rPr lang="it-IT" sz="2000" baseline="30000" dirty="0" smtClean="0"/>
              <a:t>2</a:t>
            </a:r>
          </a:p>
          <a:p>
            <a:pPr>
              <a:spcBef>
                <a:spcPts val="600"/>
              </a:spcBef>
            </a:pPr>
            <a:endParaRPr lang="it-IT" sz="2400" dirty="0" smtClean="0"/>
          </a:p>
          <a:p>
            <a:pPr>
              <a:spcBef>
                <a:spcPts val="600"/>
              </a:spcBef>
            </a:pPr>
            <a:r>
              <a:rPr lang="it-IT" sz="2400" dirty="0" smtClean="0"/>
              <a:t>3D </a:t>
            </a:r>
            <a:r>
              <a:rPr lang="it-IT" sz="2400" dirty="0" err="1" smtClean="0"/>
              <a:t>sensors</a:t>
            </a:r>
            <a:r>
              <a:rPr lang="it-IT" sz="2400" dirty="0" smtClean="0"/>
              <a:t>:</a:t>
            </a:r>
          </a:p>
          <a:p>
            <a:pPr lvl="1">
              <a:spcBef>
                <a:spcPts val="600"/>
              </a:spcBef>
            </a:pPr>
            <a:r>
              <a:rPr lang="it-IT" sz="2000" dirty="0" smtClean="0"/>
              <a:t>Single chip</a:t>
            </a:r>
          </a:p>
          <a:p>
            <a:pPr lvl="1">
              <a:spcBef>
                <a:spcPts val="600"/>
              </a:spcBef>
            </a:pPr>
            <a:r>
              <a:rPr lang="it-IT" sz="2000" dirty="0" smtClean="0"/>
              <a:t>80x336 </a:t>
            </a:r>
            <a:r>
              <a:rPr lang="it-IT" sz="2000" dirty="0" err="1" smtClean="0"/>
              <a:t>matrix</a:t>
            </a:r>
            <a:endParaRPr lang="it-IT" sz="2000" dirty="0" smtClean="0"/>
          </a:p>
          <a:p>
            <a:pPr lvl="1">
              <a:spcBef>
                <a:spcPts val="600"/>
              </a:spcBef>
            </a:pPr>
            <a:r>
              <a:rPr lang="it-IT" sz="2000" dirty="0" err="1" smtClean="0"/>
              <a:t>Same</a:t>
            </a:r>
            <a:r>
              <a:rPr lang="it-IT" sz="2000" dirty="0" smtClean="0"/>
              <a:t> area </a:t>
            </a:r>
            <a:r>
              <a:rPr lang="it-IT" sz="2000" dirty="0" err="1" smtClean="0"/>
              <a:t>of</a:t>
            </a:r>
            <a:r>
              <a:rPr lang="it-IT" sz="2000" dirty="0" smtClean="0"/>
              <a:t> the pixel </a:t>
            </a:r>
            <a:br>
              <a:rPr lang="it-IT" sz="2000" dirty="0" smtClean="0"/>
            </a:br>
            <a:r>
              <a:rPr lang="it-IT" sz="2000" dirty="0" smtClean="0"/>
              <a:t>→ FE </a:t>
            </a:r>
            <a:r>
              <a:rPr lang="it-IT" sz="2000" dirty="0" err="1" smtClean="0"/>
              <a:t>electronics</a:t>
            </a:r>
            <a:r>
              <a:rPr lang="it-IT" sz="2000" dirty="0" smtClean="0"/>
              <a:t> </a:t>
            </a:r>
            <a:r>
              <a:rPr lang="it-IT" sz="2000" dirty="0" err="1" smtClean="0"/>
              <a:t>architecture</a:t>
            </a:r>
            <a:r>
              <a:rPr lang="it-IT" sz="2000" dirty="0" smtClean="0"/>
              <a:t> </a:t>
            </a:r>
            <a:r>
              <a:rPr lang="it-IT" sz="2000" dirty="0" err="1" smtClean="0"/>
              <a:t>indipendent</a:t>
            </a:r>
            <a:r>
              <a:rPr lang="it-IT" sz="2000" dirty="0" smtClean="0"/>
              <a:t> on </a:t>
            </a:r>
            <a:r>
              <a:rPr lang="it-IT" sz="2000" dirty="0" err="1" smtClean="0"/>
              <a:t>sensor</a:t>
            </a:r>
            <a:r>
              <a:rPr lang="it-IT" sz="2000" dirty="0" smtClean="0"/>
              <a:t> </a:t>
            </a:r>
            <a:r>
              <a:rPr lang="it-IT" sz="2000" dirty="0" err="1" smtClean="0"/>
              <a:t>technology</a:t>
            </a:r>
            <a:endParaRPr lang="it-IT" sz="2000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2337278"/>
            <a:ext cx="5527415" cy="3479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4" descr="TALENT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6" name="Immagine 5" descr="220px-University_of_Oslo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/>
          <a:lstStyle/>
          <a:p>
            <a:r>
              <a:rPr lang="it-IT" dirty="0" smtClean="0"/>
              <a:t>IBL </a:t>
            </a:r>
            <a:r>
              <a:rPr lang="it-IT" dirty="0" err="1" smtClean="0"/>
              <a:t>Stave</a:t>
            </a:r>
            <a:r>
              <a:rPr lang="it-IT" dirty="0" smtClean="0"/>
              <a:t> </a:t>
            </a:r>
            <a:r>
              <a:rPr lang="it-IT" dirty="0" err="1" smtClean="0"/>
              <a:t>naming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8229600" cy="1561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ttangolo 18"/>
          <p:cNvSpPr/>
          <p:nvPr/>
        </p:nvSpPr>
        <p:spPr>
          <a:xfrm>
            <a:off x="755576" y="4221088"/>
            <a:ext cx="288032" cy="50405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/>
          <p:cNvSpPr/>
          <p:nvPr/>
        </p:nvSpPr>
        <p:spPr>
          <a:xfrm>
            <a:off x="1043608" y="4221088"/>
            <a:ext cx="216024" cy="50405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1259632" y="4221088"/>
            <a:ext cx="288032" cy="50405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1547664" y="4221088"/>
            <a:ext cx="216024" cy="50405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/>
          <p:cNvSpPr/>
          <p:nvPr/>
        </p:nvSpPr>
        <p:spPr>
          <a:xfrm>
            <a:off x="7668344" y="4221088"/>
            <a:ext cx="216024" cy="50405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7884368" y="4221088"/>
            <a:ext cx="288032" cy="50405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8172400" y="4221088"/>
            <a:ext cx="216024" cy="50405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8388424" y="4221088"/>
            <a:ext cx="288032" cy="50405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1763688" y="4221088"/>
            <a:ext cx="504056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2267744" y="4221088"/>
            <a:ext cx="432048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>
            <a:off x="2771800" y="4221088"/>
            <a:ext cx="432048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ttangolo 31"/>
          <p:cNvSpPr/>
          <p:nvPr/>
        </p:nvSpPr>
        <p:spPr>
          <a:xfrm>
            <a:off x="3203848" y="4221088"/>
            <a:ext cx="504056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/>
          <p:cNvSpPr/>
          <p:nvPr/>
        </p:nvSpPr>
        <p:spPr>
          <a:xfrm>
            <a:off x="3707904" y="4221088"/>
            <a:ext cx="504056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/>
          <p:cNvSpPr/>
          <p:nvPr/>
        </p:nvSpPr>
        <p:spPr>
          <a:xfrm>
            <a:off x="4211960" y="4221088"/>
            <a:ext cx="504056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4716016" y="4221088"/>
            <a:ext cx="504056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/>
          <p:cNvSpPr/>
          <p:nvPr/>
        </p:nvSpPr>
        <p:spPr>
          <a:xfrm>
            <a:off x="5220072" y="4221088"/>
            <a:ext cx="432048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Rettangolo 36"/>
          <p:cNvSpPr/>
          <p:nvPr/>
        </p:nvSpPr>
        <p:spPr>
          <a:xfrm>
            <a:off x="5652120" y="4221088"/>
            <a:ext cx="504056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ttangolo 37"/>
          <p:cNvSpPr/>
          <p:nvPr/>
        </p:nvSpPr>
        <p:spPr>
          <a:xfrm>
            <a:off x="6156176" y="4221088"/>
            <a:ext cx="504056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Rettangolo 38"/>
          <p:cNvSpPr/>
          <p:nvPr/>
        </p:nvSpPr>
        <p:spPr>
          <a:xfrm>
            <a:off x="6660232" y="4221088"/>
            <a:ext cx="504056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Rettangolo 39"/>
          <p:cNvSpPr/>
          <p:nvPr/>
        </p:nvSpPr>
        <p:spPr>
          <a:xfrm>
            <a:off x="7164288" y="4221088"/>
            <a:ext cx="504056" cy="504056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/>
          <p:cNvSpPr txBox="1"/>
          <p:nvPr/>
        </p:nvSpPr>
        <p:spPr>
          <a:xfrm>
            <a:off x="3671900" y="52199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FFFF00"/>
                </a:solidFill>
              </a:rPr>
              <a:t>Planar </a:t>
            </a:r>
            <a:r>
              <a:rPr lang="it-IT" dirty="0" err="1" smtClean="0">
                <a:solidFill>
                  <a:srgbClr val="FFFF00"/>
                </a:solidFill>
              </a:rPr>
              <a:t>sensor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7308304" y="5134281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3D </a:t>
            </a:r>
            <a:r>
              <a:rPr lang="it-IT" dirty="0" err="1" smtClean="0">
                <a:solidFill>
                  <a:srgbClr val="FF0000"/>
                </a:solidFill>
              </a:rPr>
              <a:t>sensor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52" name="Parentesi graffa chiusa 51"/>
          <p:cNvSpPr/>
          <p:nvPr/>
        </p:nvSpPr>
        <p:spPr>
          <a:xfrm rot="16200000">
            <a:off x="2519771" y="1016728"/>
            <a:ext cx="432049" cy="3960440"/>
          </a:xfrm>
          <a:prstGeom prst="rightBrace">
            <a:avLst>
              <a:gd name="adj1" fmla="val 52557"/>
              <a:gd name="adj2" fmla="val 50000"/>
            </a:avLst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CasellaDiTesto 53"/>
          <p:cNvSpPr txBox="1"/>
          <p:nvPr/>
        </p:nvSpPr>
        <p:spPr>
          <a:xfrm>
            <a:off x="2015715" y="24208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92D050"/>
                </a:solidFill>
              </a:rPr>
              <a:t>A-side</a:t>
            </a:r>
            <a:endParaRPr lang="it-IT" dirty="0">
              <a:solidFill>
                <a:srgbClr val="92D050"/>
              </a:solidFill>
            </a:endParaRPr>
          </a:p>
        </p:txBody>
      </p:sp>
      <p:sp>
        <p:nvSpPr>
          <p:cNvPr id="55" name="Parentesi graffa chiusa 54"/>
          <p:cNvSpPr/>
          <p:nvPr/>
        </p:nvSpPr>
        <p:spPr>
          <a:xfrm rot="16200000">
            <a:off x="6444207" y="1052735"/>
            <a:ext cx="432049" cy="3888432"/>
          </a:xfrm>
          <a:prstGeom prst="rightBrace">
            <a:avLst>
              <a:gd name="adj1" fmla="val 52557"/>
              <a:gd name="adj2" fmla="val 50000"/>
            </a:avLst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CasellaDiTesto 55"/>
          <p:cNvSpPr txBox="1"/>
          <p:nvPr/>
        </p:nvSpPr>
        <p:spPr>
          <a:xfrm>
            <a:off x="5940151" y="2420891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92D050"/>
                </a:solidFill>
              </a:rPr>
              <a:t>C-side</a:t>
            </a:r>
            <a:endParaRPr lang="it-IT" dirty="0">
              <a:solidFill>
                <a:srgbClr val="92D050"/>
              </a:solidFill>
            </a:endParaRPr>
          </a:p>
        </p:txBody>
      </p:sp>
      <p:pic>
        <p:nvPicPr>
          <p:cNvPr id="57" name="Immagine 56" descr="TALENT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58" name="Immagine 57" descr="220px-University_of_Oslo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59" name="Segnaposto data 5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18/02/2013</a:t>
            </a:r>
            <a:endParaRPr lang="it-IT"/>
          </a:p>
        </p:txBody>
      </p:sp>
      <p:sp>
        <p:nvSpPr>
          <p:cNvPr id="60" name="Segnaposto numero diapositiva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61" name="Segnaposto piè di pagina 6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sp>
        <p:nvSpPr>
          <p:cNvPr id="41" name="CasellaDiTesto 40"/>
          <p:cNvSpPr txBox="1"/>
          <p:nvPr/>
        </p:nvSpPr>
        <p:spPr>
          <a:xfrm>
            <a:off x="467544" y="515719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3D </a:t>
            </a:r>
            <a:r>
              <a:rPr lang="it-IT" dirty="0" err="1" smtClean="0">
                <a:solidFill>
                  <a:srgbClr val="FF0000"/>
                </a:solidFill>
              </a:rPr>
              <a:t>sensor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45" name="Parentesi graffa chiusa 44"/>
          <p:cNvSpPr/>
          <p:nvPr/>
        </p:nvSpPr>
        <p:spPr>
          <a:xfrm rot="5400000" flipV="1">
            <a:off x="4499992" y="2060847"/>
            <a:ext cx="432049" cy="5904657"/>
          </a:xfrm>
          <a:prstGeom prst="rightBrace">
            <a:avLst>
              <a:gd name="adj1" fmla="val 52557"/>
              <a:gd name="adj2" fmla="val 50000"/>
            </a:avLst>
          </a:prstGeom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Parentesi graffa chiusa 46"/>
          <p:cNvSpPr/>
          <p:nvPr/>
        </p:nvSpPr>
        <p:spPr>
          <a:xfrm rot="5400000" flipV="1">
            <a:off x="1151620" y="4401108"/>
            <a:ext cx="216024" cy="1008112"/>
          </a:xfrm>
          <a:prstGeom prst="rightBrace">
            <a:avLst>
              <a:gd name="adj1" fmla="val 33604"/>
              <a:gd name="adj2" fmla="val 50000"/>
            </a:avLst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Parentesi graffa chiusa 47"/>
          <p:cNvSpPr/>
          <p:nvPr/>
        </p:nvSpPr>
        <p:spPr>
          <a:xfrm rot="5400000" flipV="1">
            <a:off x="8064388" y="4401108"/>
            <a:ext cx="216024" cy="1008112"/>
          </a:xfrm>
          <a:prstGeom prst="rightBrace">
            <a:avLst>
              <a:gd name="adj1" fmla="val 33604"/>
              <a:gd name="adj2" fmla="val 50000"/>
            </a:avLst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87208" cy="114300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Comunication</a:t>
            </a:r>
            <a:r>
              <a:rPr lang="en-US" sz="3200" dirty="0" smtClean="0"/>
              <a:t> between </a:t>
            </a:r>
            <a:br>
              <a:rPr lang="en-US" sz="3200" dirty="0" smtClean="0"/>
            </a:br>
            <a:r>
              <a:rPr lang="en-US" sz="3200" dirty="0" smtClean="0"/>
              <a:t>Read Out Driver (ROD) and FE chips</a:t>
            </a:r>
            <a:endParaRPr lang="en-US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779912" y="162880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92D050"/>
                </a:solidFill>
              </a:rPr>
              <a:t>A-side</a:t>
            </a:r>
            <a:endParaRPr lang="it-IT" dirty="0">
              <a:solidFill>
                <a:srgbClr val="92D05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028384" y="16288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92D050"/>
                </a:solidFill>
              </a:rPr>
              <a:t>C-side</a:t>
            </a:r>
            <a:endParaRPr lang="it-IT" dirty="0">
              <a:solidFill>
                <a:srgbClr val="92D050"/>
              </a:solidFill>
            </a:endParaRPr>
          </a:p>
        </p:txBody>
      </p:sp>
      <p:sp>
        <p:nvSpPr>
          <p:cNvPr id="9" name="Parentesi graffa chiusa 8"/>
          <p:cNvSpPr/>
          <p:nvPr/>
        </p:nvSpPr>
        <p:spPr>
          <a:xfrm rot="16200000">
            <a:off x="4283968" y="-1251521"/>
            <a:ext cx="432049" cy="6912769"/>
          </a:xfrm>
          <a:prstGeom prst="rightBrace">
            <a:avLst>
              <a:gd name="adj1" fmla="val 52557"/>
              <a:gd name="adj2" fmla="val 50000"/>
            </a:avLst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2 19"/>
          <p:cNvCxnSpPr/>
          <p:nvPr/>
        </p:nvCxnSpPr>
        <p:spPr>
          <a:xfrm>
            <a:off x="1763688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 l="983" t="4612" r="48376" b="3145"/>
          <a:stretch>
            <a:fillRect/>
          </a:stretch>
        </p:blipFill>
        <p:spPr bwMode="auto">
          <a:xfrm>
            <a:off x="611560" y="2420888"/>
            <a:ext cx="74168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asellaDiTesto 23"/>
          <p:cNvSpPr txBox="1"/>
          <p:nvPr/>
        </p:nvSpPr>
        <p:spPr>
          <a:xfrm>
            <a:off x="899592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1259632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Tx</a:t>
            </a:r>
            <a:endParaRPr lang="it-IT" sz="1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547664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1" name="Connettore 2 30"/>
          <p:cNvCxnSpPr/>
          <p:nvPr/>
        </p:nvCxnSpPr>
        <p:spPr>
          <a:xfrm>
            <a:off x="1979712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po 31"/>
          <p:cNvGrpSpPr/>
          <p:nvPr/>
        </p:nvGrpSpPr>
        <p:grpSpPr>
          <a:xfrm>
            <a:off x="2195736" y="3861048"/>
            <a:ext cx="216024" cy="792088"/>
            <a:chOff x="1547664" y="3356992"/>
            <a:chExt cx="576064" cy="1152128"/>
          </a:xfrm>
        </p:grpSpPr>
        <p:cxnSp>
          <p:nvCxnSpPr>
            <p:cNvPr id="33" name="Connettore 2 32"/>
            <p:cNvCxnSpPr/>
            <p:nvPr/>
          </p:nvCxnSpPr>
          <p:spPr>
            <a:xfrm flipV="1">
              <a:off x="1547664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2 33"/>
            <p:cNvCxnSpPr/>
            <p:nvPr/>
          </p:nvCxnSpPr>
          <p:spPr>
            <a:xfrm flipV="1">
              <a:off x="2123728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/>
          </p:nvCxnSpPr>
          <p:spPr>
            <a:xfrm>
              <a:off x="1547664" y="3717032"/>
              <a:ext cx="576064" cy="0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/>
          </p:nvCxnSpPr>
          <p:spPr>
            <a:xfrm>
              <a:off x="1835696" y="3717032"/>
              <a:ext cx="0" cy="792088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Connettore 2 36"/>
          <p:cNvCxnSpPr/>
          <p:nvPr/>
        </p:nvCxnSpPr>
        <p:spPr>
          <a:xfrm>
            <a:off x="2627784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/>
          <p:cNvSpPr txBox="1"/>
          <p:nvPr/>
        </p:nvSpPr>
        <p:spPr>
          <a:xfrm>
            <a:off x="1763688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2123728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Tx</a:t>
            </a:r>
            <a:endParaRPr lang="it-IT" sz="1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2411760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1" name="Connettore 2 40"/>
          <p:cNvCxnSpPr/>
          <p:nvPr/>
        </p:nvCxnSpPr>
        <p:spPr>
          <a:xfrm>
            <a:off x="2915816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po 41"/>
          <p:cNvGrpSpPr/>
          <p:nvPr/>
        </p:nvGrpSpPr>
        <p:grpSpPr>
          <a:xfrm>
            <a:off x="3131840" y="3861048"/>
            <a:ext cx="216024" cy="792088"/>
            <a:chOff x="1547664" y="3356992"/>
            <a:chExt cx="576064" cy="1152128"/>
          </a:xfrm>
        </p:grpSpPr>
        <p:cxnSp>
          <p:nvCxnSpPr>
            <p:cNvPr id="43" name="Connettore 2 42"/>
            <p:cNvCxnSpPr/>
            <p:nvPr/>
          </p:nvCxnSpPr>
          <p:spPr>
            <a:xfrm flipV="1">
              <a:off x="1547664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/>
            <p:cNvCxnSpPr/>
            <p:nvPr/>
          </p:nvCxnSpPr>
          <p:spPr>
            <a:xfrm flipV="1">
              <a:off x="2123728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/>
          </p:nvCxnSpPr>
          <p:spPr>
            <a:xfrm>
              <a:off x="1547664" y="3717032"/>
              <a:ext cx="576064" cy="0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/>
          </p:nvCxnSpPr>
          <p:spPr>
            <a:xfrm>
              <a:off x="1835696" y="3717032"/>
              <a:ext cx="0" cy="792088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Connettore 2 46"/>
          <p:cNvCxnSpPr/>
          <p:nvPr/>
        </p:nvCxnSpPr>
        <p:spPr>
          <a:xfrm>
            <a:off x="3563888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/>
          <p:cNvSpPr txBox="1"/>
          <p:nvPr/>
        </p:nvSpPr>
        <p:spPr>
          <a:xfrm>
            <a:off x="2699792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CasellaDiTesto 48"/>
          <p:cNvSpPr txBox="1"/>
          <p:nvPr/>
        </p:nvSpPr>
        <p:spPr>
          <a:xfrm>
            <a:off x="3059832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Tx</a:t>
            </a:r>
            <a:endParaRPr lang="it-IT" sz="1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CasellaDiTesto 49"/>
          <p:cNvSpPr txBox="1"/>
          <p:nvPr/>
        </p:nvSpPr>
        <p:spPr>
          <a:xfrm>
            <a:off x="3347864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1" name="Connettore 2 50"/>
          <p:cNvCxnSpPr/>
          <p:nvPr/>
        </p:nvCxnSpPr>
        <p:spPr>
          <a:xfrm>
            <a:off x="3779912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o 51"/>
          <p:cNvGrpSpPr/>
          <p:nvPr/>
        </p:nvGrpSpPr>
        <p:grpSpPr>
          <a:xfrm>
            <a:off x="3995936" y="3861048"/>
            <a:ext cx="216024" cy="792088"/>
            <a:chOff x="1547664" y="3356992"/>
            <a:chExt cx="576064" cy="1152128"/>
          </a:xfrm>
        </p:grpSpPr>
        <p:cxnSp>
          <p:nvCxnSpPr>
            <p:cNvPr id="53" name="Connettore 2 52"/>
            <p:cNvCxnSpPr/>
            <p:nvPr/>
          </p:nvCxnSpPr>
          <p:spPr>
            <a:xfrm flipV="1">
              <a:off x="1547664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2 53"/>
            <p:cNvCxnSpPr/>
            <p:nvPr/>
          </p:nvCxnSpPr>
          <p:spPr>
            <a:xfrm flipV="1">
              <a:off x="2123728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1547664" y="3717032"/>
              <a:ext cx="576064" cy="0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>
              <a:off x="1835696" y="3717032"/>
              <a:ext cx="0" cy="792088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Connettore 2 56"/>
          <p:cNvCxnSpPr/>
          <p:nvPr/>
        </p:nvCxnSpPr>
        <p:spPr>
          <a:xfrm>
            <a:off x="4427984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sellaDiTesto 57"/>
          <p:cNvSpPr txBox="1"/>
          <p:nvPr/>
        </p:nvSpPr>
        <p:spPr>
          <a:xfrm>
            <a:off x="3563888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CasellaDiTesto 58"/>
          <p:cNvSpPr txBox="1"/>
          <p:nvPr/>
        </p:nvSpPr>
        <p:spPr>
          <a:xfrm>
            <a:off x="3923928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Tx</a:t>
            </a:r>
            <a:endParaRPr lang="it-IT" sz="1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211960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1" name="Connettore 2 60"/>
          <p:cNvCxnSpPr/>
          <p:nvPr/>
        </p:nvCxnSpPr>
        <p:spPr>
          <a:xfrm>
            <a:off x="4644008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uppo 61"/>
          <p:cNvGrpSpPr/>
          <p:nvPr/>
        </p:nvGrpSpPr>
        <p:grpSpPr>
          <a:xfrm>
            <a:off x="4860032" y="3861048"/>
            <a:ext cx="216024" cy="792088"/>
            <a:chOff x="1547664" y="3356992"/>
            <a:chExt cx="576064" cy="1152128"/>
          </a:xfrm>
        </p:grpSpPr>
        <p:cxnSp>
          <p:nvCxnSpPr>
            <p:cNvPr id="63" name="Connettore 2 62"/>
            <p:cNvCxnSpPr/>
            <p:nvPr/>
          </p:nvCxnSpPr>
          <p:spPr>
            <a:xfrm flipV="1">
              <a:off x="1547664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2 63"/>
            <p:cNvCxnSpPr/>
            <p:nvPr/>
          </p:nvCxnSpPr>
          <p:spPr>
            <a:xfrm flipV="1">
              <a:off x="2123728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/>
            <p:nvPr/>
          </p:nvCxnSpPr>
          <p:spPr>
            <a:xfrm>
              <a:off x="1547664" y="3717032"/>
              <a:ext cx="576064" cy="0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5"/>
            <p:cNvCxnSpPr/>
            <p:nvPr/>
          </p:nvCxnSpPr>
          <p:spPr>
            <a:xfrm>
              <a:off x="1835696" y="3717032"/>
              <a:ext cx="0" cy="792088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Connettore 2 66"/>
          <p:cNvCxnSpPr/>
          <p:nvPr/>
        </p:nvCxnSpPr>
        <p:spPr>
          <a:xfrm>
            <a:off x="5292080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asellaDiTesto 67"/>
          <p:cNvSpPr txBox="1"/>
          <p:nvPr/>
        </p:nvSpPr>
        <p:spPr>
          <a:xfrm>
            <a:off x="4427984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9" name="CasellaDiTesto 68"/>
          <p:cNvSpPr txBox="1"/>
          <p:nvPr/>
        </p:nvSpPr>
        <p:spPr>
          <a:xfrm>
            <a:off x="4788024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Tx</a:t>
            </a:r>
            <a:endParaRPr lang="it-IT" sz="1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0" name="CasellaDiTesto 69"/>
          <p:cNvSpPr txBox="1"/>
          <p:nvPr/>
        </p:nvSpPr>
        <p:spPr>
          <a:xfrm>
            <a:off x="5076056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1" name="Connettore 2 70"/>
          <p:cNvCxnSpPr/>
          <p:nvPr/>
        </p:nvCxnSpPr>
        <p:spPr>
          <a:xfrm>
            <a:off x="5508104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uppo 71"/>
          <p:cNvGrpSpPr/>
          <p:nvPr/>
        </p:nvGrpSpPr>
        <p:grpSpPr>
          <a:xfrm>
            <a:off x="5724128" y="3861048"/>
            <a:ext cx="216024" cy="792088"/>
            <a:chOff x="1547664" y="3356992"/>
            <a:chExt cx="576064" cy="1152128"/>
          </a:xfrm>
        </p:grpSpPr>
        <p:cxnSp>
          <p:nvCxnSpPr>
            <p:cNvPr id="73" name="Connettore 2 72"/>
            <p:cNvCxnSpPr/>
            <p:nvPr/>
          </p:nvCxnSpPr>
          <p:spPr>
            <a:xfrm flipV="1">
              <a:off x="1547664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2 73"/>
            <p:cNvCxnSpPr/>
            <p:nvPr/>
          </p:nvCxnSpPr>
          <p:spPr>
            <a:xfrm flipV="1">
              <a:off x="2123728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4"/>
            <p:cNvCxnSpPr/>
            <p:nvPr/>
          </p:nvCxnSpPr>
          <p:spPr>
            <a:xfrm>
              <a:off x="1547664" y="3717032"/>
              <a:ext cx="576064" cy="0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75"/>
            <p:cNvCxnSpPr/>
            <p:nvPr/>
          </p:nvCxnSpPr>
          <p:spPr>
            <a:xfrm>
              <a:off x="1835696" y="3717032"/>
              <a:ext cx="0" cy="792088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Connettore 2 76"/>
          <p:cNvCxnSpPr/>
          <p:nvPr/>
        </p:nvCxnSpPr>
        <p:spPr>
          <a:xfrm>
            <a:off x="6156176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asellaDiTesto 77"/>
          <p:cNvSpPr txBox="1"/>
          <p:nvPr/>
        </p:nvSpPr>
        <p:spPr>
          <a:xfrm>
            <a:off x="5292080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" name="CasellaDiTesto 78"/>
          <p:cNvSpPr txBox="1"/>
          <p:nvPr/>
        </p:nvSpPr>
        <p:spPr>
          <a:xfrm>
            <a:off x="5652120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Tx</a:t>
            </a:r>
            <a:endParaRPr lang="it-IT" sz="1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0" name="CasellaDiTesto 79"/>
          <p:cNvSpPr txBox="1"/>
          <p:nvPr/>
        </p:nvSpPr>
        <p:spPr>
          <a:xfrm>
            <a:off x="5940152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1" name="Connettore 2 80"/>
          <p:cNvCxnSpPr/>
          <p:nvPr/>
        </p:nvCxnSpPr>
        <p:spPr>
          <a:xfrm>
            <a:off x="6372200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uppo 81"/>
          <p:cNvGrpSpPr/>
          <p:nvPr/>
        </p:nvGrpSpPr>
        <p:grpSpPr>
          <a:xfrm>
            <a:off x="6588224" y="3861048"/>
            <a:ext cx="216024" cy="792088"/>
            <a:chOff x="1547664" y="3356992"/>
            <a:chExt cx="576064" cy="1152128"/>
          </a:xfrm>
        </p:grpSpPr>
        <p:cxnSp>
          <p:nvCxnSpPr>
            <p:cNvPr id="83" name="Connettore 2 82"/>
            <p:cNvCxnSpPr/>
            <p:nvPr/>
          </p:nvCxnSpPr>
          <p:spPr>
            <a:xfrm flipV="1">
              <a:off x="1547664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2 83"/>
            <p:cNvCxnSpPr/>
            <p:nvPr/>
          </p:nvCxnSpPr>
          <p:spPr>
            <a:xfrm flipV="1">
              <a:off x="2123728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>
              <a:off x="1547664" y="3717032"/>
              <a:ext cx="576064" cy="0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5"/>
            <p:cNvCxnSpPr/>
            <p:nvPr/>
          </p:nvCxnSpPr>
          <p:spPr>
            <a:xfrm>
              <a:off x="1835696" y="3717032"/>
              <a:ext cx="0" cy="792088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7" name="Connettore 2 86"/>
          <p:cNvCxnSpPr/>
          <p:nvPr/>
        </p:nvCxnSpPr>
        <p:spPr>
          <a:xfrm>
            <a:off x="7020272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asellaDiTesto 87"/>
          <p:cNvSpPr txBox="1"/>
          <p:nvPr/>
        </p:nvSpPr>
        <p:spPr>
          <a:xfrm>
            <a:off x="6156176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9" name="CasellaDiTesto 88"/>
          <p:cNvSpPr txBox="1"/>
          <p:nvPr/>
        </p:nvSpPr>
        <p:spPr>
          <a:xfrm>
            <a:off x="6516216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Tx</a:t>
            </a:r>
            <a:endParaRPr lang="it-IT" sz="1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0" name="CasellaDiTesto 89"/>
          <p:cNvSpPr txBox="1"/>
          <p:nvPr/>
        </p:nvSpPr>
        <p:spPr>
          <a:xfrm>
            <a:off x="6804248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1" name="Connettore 2 90"/>
          <p:cNvCxnSpPr/>
          <p:nvPr/>
        </p:nvCxnSpPr>
        <p:spPr>
          <a:xfrm>
            <a:off x="7236296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uppo 91"/>
          <p:cNvGrpSpPr/>
          <p:nvPr/>
        </p:nvGrpSpPr>
        <p:grpSpPr>
          <a:xfrm>
            <a:off x="7452320" y="3861048"/>
            <a:ext cx="216024" cy="792088"/>
            <a:chOff x="1547664" y="3356992"/>
            <a:chExt cx="576064" cy="1152128"/>
          </a:xfrm>
        </p:grpSpPr>
        <p:cxnSp>
          <p:nvCxnSpPr>
            <p:cNvPr id="93" name="Connettore 2 92"/>
            <p:cNvCxnSpPr/>
            <p:nvPr/>
          </p:nvCxnSpPr>
          <p:spPr>
            <a:xfrm flipV="1">
              <a:off x="1547664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2 93"/>
            <p:cNvCxnSpPr/>
            <p:nvPr/>
          </p:nvCxnSpPr>
          <p:spPr>
            <a:xfrm flipV="1">
              <a:off x="2123728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94"/>
            <p:cNvCxnSpPr/>
            <p:nvPr/>
          </p:nvCxnSpPr>
          <p:spPr>
            <a:xfrm>
              <a:off x="1547664" y="3717032"/>
              <a:ext cx="576064" cy="0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5"/>
            <p:cNvCxnSpPr/>
            <p:nvPr/>
          </p:nvCxnSpPr>
          <p:spPr>
            <a:xfrm>
              <a:off x="1835696" y="3717032"/>
              <a:ext cx="0" cy="792088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7" name="Connettore 2 96"/>
          <p:cNvCxnSpPr/>
          <p:nvPr/>
        </p:nvCxnSpPr>
        <p:spPr>
          <a:xfrm>
            <a:off x="7884368" y="3861048"/>
            <a:ext cx="0" cy="792088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CasellaDiTesto 97"/>
          <p:cNvSpPr txBox="1"/>
          <p:nvPr/>
        </p:nvSpPr>
        <p:spPr>
          <a:xfrm>
            <a:off x="7020272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9" name="CasellaDiTesto 98"/>
          <p:cNvSpPr txBox="1"/>
          <p:nvPr/>
        </p:nvSpPr>
        <p:spPr>
          <a:xfrm>
            <a:off x="7380312" y="466416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Tx</a:t>
            </a:r>
            <a:endParaRPr lang="it-IT" sz="1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0" name="CasellaDiTesto 99"/>
          <p:cNvSpPr txBox="1"/>
          <p:nvPr/>
        </p:nvSpPr>
        <p:spPr>
          <a:xfrm>
            <a:off x="7668344" y="4653136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endParaRPr lang="it-IT" sz="1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Connettore 2 10"/>
          <p:cNvCxnSpPr>
            <a:endCxn id="24" idx="0"/>
          </p:cNvCxnSpPr>
          <p:nvPr/>
        </p:nvCxnSpPr>
        <p:spPr>
          <a:xfrm>
            <a:off x="1115616" y="3861048"/>
            <a:ext cx="0" cy="803121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uppo 108"/>
          <p:cNvGrpSpPr/>
          <p:nvPr/>
        </p:nvGrpSpPr>
        <p:grpSpPr>
          <a:xfrm>
            <a:off x="1331640" y="3861048"/>
            <a:ext cx="216024" cy="792088"/>
            <a:chOff x="1547664" y="3356992"/>
            <a:chExt cx="576064" cy="1152128"/>
          </a:xfrm>
        </p:grpSpPr>
        <p:cxnSp>
          <p:nvCxnSpPr>
            <p:cNvPr id="110" name="Connettore 2 109"/>
            <p:cNvCxnSpPr/>
            <p:nvPr/>
          </p:nvCxnSpPr>
          <p:spPr>
            <a:xfrm flipV="1">
              <a:off x="1547664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2 110"/>
            <p:cNvCxnSpPr/>
            <p:nvPr/>
          </p:nvCxnSpPr>
          <p:spPr>
            <a:xfrm flipV="1">
              <a:off x="2123728" y="3356992"/>
              <a:ext cx="0" cy="36004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111"/>
            <p:cNvCxnSpPr/>
            <p:nvPr/>
          </p:nvCxnSpPr>
          <p:spPr>
            <a:xfrm>
              <a:off x="1547664" y="3717032"/>
              <a:ext cx="576064" cy="0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112"/>
            <p:cNvCxnSpPr/>
            <p:nvPr/>
          </p:nvCxnSpPr>
          <p:spPr>
            <a:xfrm>
              <a:off x="1835696" y="3717032"/>
              <a:ext cx="0" cy="792088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5" name="Immagine 114" descr="TALENT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32490" y="116632"/>
            <a:ext cx="804006" cy="664468"/>
          </a:xfrm>
          <a:prstGeom prst="rect">
            <a:avLst/>
          </a:prstGeom>
        </p:spPr>
      </p:pic>
      <p:pic>
        <p:nvPicPr>
          <p:cNvPr id="116" name="Immagine 115" descr="220px-University_of_Oslo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921442" cy="921442"/>
          </a:xfrm>
          <a:prstGeom prst="rect">
            <a:avLst/>
          </a:prstGeom>
        </p:spPr>
      </p:pic>
      <p:sp>
        <p:nvSpPr>
          <p:cNvPr id="117" name="Segnaposto contenuto 2"/>
          <p:cNvSpPr txBox="1">
            <a:spLocks/>
          </p:cNvSpPr>
          <p:nvPr/>
        </p:nvSpPr>
        <p:spPr>
          <a:xfrm>
            <a:off x="179512" y="5157192"/>
            <a:ext cx="4392488" cy="1512168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Tx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Transmission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data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FE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modules</a:t>
            </a:r>
            <a:endParaRPr kumimoji="0" lang="it-I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286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90000"/>
              <a:buFontTx/>
              <a:buChar char="•"/>
              <a:tabLst/>
              <a:defRPr/>
            </a:pPr>
            <a:r>
              <a:rPr kumimoji="0" lang="it-IT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L1 trigger, </a:t>
            </a:r>
            <a:r>
              <a:rPr kumimoji="0" lang="it-IT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Event</a:t>
            </a:r>
            <a:r>
              <a:rPr kumimoji="0" lang="it-IT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Counter</a:t>
            </a:r>
            <a:r>
              <a:rPr kumimoji="0" lang="it-IT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reset, </a:t>
            </a:r>
            <a:r>
              <a:rPr kumimoji="0" lang="it-IT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Bunch</a:t>
            </a:r>
            <a:r>
              <a:rPr kumimoji="0" lang="it-IT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Crossing</a:t>
            </a:r>
            <a:r>
              <a:rPr kumimoji="0" lang="it-IT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reset, </a:t>
            </a:r>
            <a:r>
              <a:rPr kumimoji="0" lang="it-IT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Calibrations</a:t>
            </a:r>
            <a:endParaRPr kumimoji="0" lang="it-IT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8" name="Rettangolo 117"/>
          <p:cNvSpPr/>
          <p:nvPr/>
        </p:nvSpPr>
        <p:spPr>
          <a:xfrm>
            <a:off x="4644008" y="5157193"/>
            <a:ext cx="396044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2100" lvl="0" indent="-292100">
              <a:spcBef>
                <a:spcPts val="600"/>
              </a:spcBef>
              <a:buClr>
                <a:schemeClr val="accent1"/>
              </a:buClr>
              <a:buSzPct val="70000"/>
              <a:buFont typeface="Wingdings 2"/>
              <a:buChar char=""/>
              <a:defRPr/>
            </a:pPr>
            <a:r>
              <a:rPr lang="it-IT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Rx</a:t>
            </a:r>
            <a:r>
              <a:rPr lang="it-IT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= Reception </a:t>
            </a:r>
            <a:r>
              <a:rPr lang="it-IT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of</a:t>
            </a:r>
            <a:r>
              <a:rPr lang="it-IT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the byte </a:t>
            </a:r>
            <a:r>
              <a:rPr lang="it-IT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stream</a:t>
            </a:r>
            <a:r>
              <a:rPr lang="it-IT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data </a:t>
            </a:r>
            <a:r>
              <a:rPr lang="it-IT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from</a:t>
            </a:r>
            <a:r>
              <a:rPr lang="it-IT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FE </a:t>
            </a:r>
            <a:r>
              <a:rPr lang="it-IT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modules</a:t>
            </a:r>
            <a:endParaRPr lang="it-IT" sz="20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640080" lvl="1" indent="-228600">
              <a:spcBef>
                <a:spcPts val="600"/>
              </a:spcBef>
              <a:buClr>
                <a:schemeClr val="accent2"/>
              </a:buClr>
              <a:buSzPct val="90000"/>
              <a:buFontTx/>
              <a:buChar char="•"/>
              <a:defRPr/>
            </a:pPr>
            <a:r>
              <a:rPr lang="it-IT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Event</a:t>
            </a:r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data</a:t>
            </a:r>
          </a:p>
        </p:txBody>
      </p:sp>
      <p:sp>
        <p:nvSpPr>
          <p:cNvPr id="121" name="Segnaposto data 1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18/02/2013</a:t>
            </a:r>
            <a:endParaRPr lang="it-IT" dirty="0"/>
          </a:p>
        </p:txBody>
      </p:sp>
      <p:sp>
        <p:nvSpPr>
          <p:cNvPr id="122" name="Segnaposto numero diapositiva 1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40AE-137E-409F-B202-B410E03CE1D7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123" name="Segnaposto piè di pagina 1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L. Franconi - ATLAB meeting</a:t>
            </a:r>
            <a:endParaRPr lang="it-IT"/>
          </a:p>
        </p:txBody>
      </p:sp>
      <p:cxnSp>
        <p:nvCxnSpPr>
          <p:cNvPr id="6" name="Connettore 1 5"/>
          <p:cNvCxnSpPr/>
          <p:nvPr/>
        </p:nvCxnSpPr>
        <p:spPr>
          <a:xfrm>
            <a:off x="7992380" y="1700808"/>
            <a:ext cx="36004" cy="2952328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ssi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Galassia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alassi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716</TotalTime>
  <Words>1367</Words>
  <Application>Microsoft Macintosh PowerPoint</Application>
  <PresentationFormat>On-screen Show (4:3)</PresentationFormat>
  <Paragraphs>260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Galassia</vt:lpstr>
      <vt:lpstr>Cabling and Connectivity  of the IBL detector</vt:lpstr>
      <vt:lpstr>Outline</vt:lpstr>
      <vt:lpstr>The ATLAS Pixel detector</vt:lpstr>
      <vt:lpstr>Reasons for inserting the Insertable B-Layer</vt:lpstr>
      <vt:lpstr>The IBL</vt:lpstr>
      <vt:lpstr>The IBL (cont.)</vt:lpstr>
      <vt:lpstr>Planar and 3D sensor pixels</vt:lpstr>
      <vt:lpstr>IBL Stave naming</vt:lpstr>
      <vt:lpstr>Comunication between  Read Out Driver (ROD) and FE chips</vt:lpstr>
      <vt:lpstr>Initial (and semplified) ATLAS data flow</vt:lpstr>
      <vt:lpstr>My qualification task</vt:lpstr>
      <vt:lpstr>PowerPoint Presentation</vt:lpstr>
      <vt:lpstr>Pixel ROD output format</vt:lpstr>
      <vt:lpstr>Proposed IBL ROD output format</vt:lpstr>
      <vt:lpstr>Practical work to be done</vt:lpstr>
      <vt:lpstr>Summary and Outlook</vt:lpstr>
      <vt:lpstr>Back-up</vt:lpstr>
      <vt:lpstr>My Ph.D. program at UiO</vt:lpstr>
      <vt:lpstr>New Front End chip: FE-I4</vt:lpstr>
      <vt:lpstr>MCC with FE-I3 vs FE-I4</vt:lpstr>
      <vt:lpstr>ROD Functions</vt:lpstr>
      <vt:lpstr>3D model of the IBL</vt:lpstr>
      <vt:lpstr>The ATLAS Pixel Module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 </dc:creator>
  <cp:lastModifiedBy>Hanna Juujarvi</cp:lastModifiedBy>
  <cp:revision>114</cp:revision>
  <dcterms:created xsi:type="dcterms:W3CDTF">2013-02-14T15:22:01Z</dcterms:created>
  <dcterms:modified xsi:type="dcterms:W3CDTF">2013-02-17T14:23:52Z</dcterms:modified>
</cp:coreProperties>
</file>