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6"/>
  </p:notesMasterIdLst>
  <p:handoutMasterIdLst>
    <p:handoutMasterId r:id="rId37"/>
  </p:handoutMasterIdLst>
  <p:sldIdLst>
    <p:sldId id="256" r:id="rId2"/>
    <p:sldId id="257" r:id="rId3"/>
    <p:sldId id="259" r:id="rId4"/>
    <p:sldId id="273" r:id="rId5"/>
    <p:sldId id="274" r:id="rId6"/>
    <p:sldId id="275" r:id="rId7"/>
    <p:sldId id="277" r:id="rId8"/>
    <p:sldId id="278" r:id="rId9"/>
    <p:sldId id="282" r:id="rId10"/>
    <p:sldId id="283" r:id="rId11"/>
    <p:sldId id="284" r:id="rId12"/>
    <p:sldId id="279" r:id="rId13"/>
    <p:sldId id="280" r:id="rId14"/>
    <p:sldId id="281" r:id="rId15"/>
    <p:sldId id="292" r:id="rId16"/>
    <p:sldId id="293" r:id="rId17"/>
    <p:sldId id="295" r:id="rId18"/>
    <p:sldId id="296" r:id="rId19"/>
    <p:sldId id="285" r:id="rId20"/>
    <p:sldId id="289" r:id="rId21"/>
    <p:sldId id="290" r:id="rId22"/>
    <p:sldId id="297" r:id="rId23"/>
    <p:sldId id="276" r:id="rId24"/>
    <p:sldId id="270" r:id="rId25"/>
    <p:sldId id="260" r:id="rId26"/>
    <p:sldId id="261" r:id="rId27"/>
    <p:sldId id="263" r:id="rId28"/>
    <p:sldId id="265" r:id="rId29"/>
    <p:sldId id="298" r:id="rId30"/>
    <p:sldId id="299" r:id="rId31"/>
    <p:sldId id="267" r:id="rId32"/>
    <p:sldId id="266" r:id="rId33"/>
    <p:sldId id="264" r:id="rId34"/>
    <p:sldId id="272" r:id="rId35"/>
  </p:sldIdLst>
  <p:sldSz cx="9144000" cy="6858000" type="screen4x3"/>
  <p:notesSz cx="7099300" cy="102346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41" autoAdjust="0"/>
    <p:restoredTop sz="94660"/>
  </p:normalViewPr>
  <p:slideViewPr>
    <p:cSldViewPr>
      <p:cViewPr varScale="1">
        <p:scale>
          <a:sx n="69" d="100"/>
          <a:sy n="69" d="100"/>
        </p:scale>
        <p:origin x="-142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2886" y="-84"/>
      </p:cViewPr>
      <p:guideLst>
        <p:guide orient="horz" pos="3224"/>
        <p:guide pos="223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handoutMaster" Target="handoutMasters/handout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CA1B8683-31F7-479B-BB62-29737833C942}" type="datetimeFigureOut">
              <a:rPr lang="de-DE" smtClean="0"/>
              <a:t>17.02.2013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45453CB6-1FC0-466C-AD3B-28E7DD4987E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85183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D2CD1336-294C-4797-BDD2-082B9BA590AB}" type="datetimeFigureOut">
              <a:rPr lang="en-GB" smtClean="0"/>
              <a:t>17/02/2013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vert="horz" lIns="99048" tIns="49524" rIns="99048" bIns="49524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F3D70BD2-5900-4D6B-8104-2BDF2D55EC35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97598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hyperlink" Target="http://ec.europa.eu/research/mariecurieactions/index.htm" TargetMode="External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hyperlink" Target="http://ec.europa.eu/research/mariecurieactions/index.htm" TargetMode="External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348880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12467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 smtClean="0"/>
              <a:t>Formatvorlage des Untertitelmasters durch Klicken bearbeiten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2656" y="95933"/>
            <a:ext cx="2448272" cy="1681185"/>
          </a:xfrm>
          <a:prstGeom prst="rect">
            <a:avLst/>
          </a:prstGeom>
        </p:spPr>
      </p:pic>
      <p:pic>
        <p:nvPicPr>
          <p:cNvPr id="1026" name="Picture 2" descr="http://ec.europa.eu/research/fp7/understanding/marie-curieinbrief/images/logo_mc.jpg">
            <a:hlinkClick r:id="rId3"/>
          </p:cNvPr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13849" y="0"/>
            <a:ext cx="942975" cy="933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Grafik 3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80" y="6219044"/>
            <a:ext cx="2019873" cy="638956"/>
          </a:xfrm>
          <a:prstGeom prst="rect">
            <a:avLst/>
          </a:prstGeom>
          <a:ln>
            <a:noFill/>
          </a:ln>
        </p:spPr>
      </p:pic>
      <p:pic>
        <p:nvPicPr>
          <p:cNvPr id="8" name="Grafik 7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96" y="30336"/>
            <a:ext cx="2443934" cy="662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49212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4638"/>
            <a:ext cx="7283152" cy="1143000"/>
          </a:xfrm>
        </p:spPr>
        <p:txBody>
          <a:bodyPr/>
          <a:lstStyle>
            <a:lvl1pPr algn="l">
              <a:defRPr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Tahoma" pitchFamily="34" charset="0"/>
                <a:ea typeface="Tahoma" pitchFamily="34" charset="0"/>
                <a:cs typeface="Tahoma" pitchFamily="34" charset="0"/>
              </a:defRPr>
            </a:lvl1pPr>
            <a:lvl2pPr>
              <a:defRPr>
                <a:latin typeface="Tahoma" pitchFamily="34" charset="0"/>
                <a:ea typeface="Tahoma" pitchFamily="34" charset="0"/>
                <a:cs typeface="Tahoma" pitchFamily="34" charset="0"/>
              </a:defRPr>
            </a:lvl2pPr>
            <a:lvl3pPr>
              <a:defRPr>
                <a:latin typeface="Tahoma" pitchFamily="34" charset="0"/>
                <a:ea typeface="Tahoma" pitchFamily="34" charset="0"/>
                <a:cs typeface="Tahoma" pitchFamily="34" charset="0"/>
              </a:defRPr>
            </a:lvl3pPr>
            <a:lvl4pPr>
              <a:defRPr>
                <a:latin typeface="Tahoma" pitchFamily="34" charset="0"/>
                <a:ea typeface="Tahoma" pitchFamily="34" charset="0"/>
                <a:cs typeface="Tahoma" pitchFamily="34" charset="0"/>
              </a:defRPr>
            </a:lvl4pPr>
            <a:lvl5pPr>
              <a:defRPr>
                <a:latin typeface="Tahoma" pitchFamily="34" charset="0"/>
                <a:ea typeface="Tahoma" pitchFamily="34" charset="0"/>
                <a:cs typeface="Tahoma" pitchFamily="34" charset="0"/>
              </a:defRPr>
            </a:lvl5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851920" y="6358297"/>
            <a:ext cx="864096" cy="506808"/>
          </a:xfrm>
          <a:prstGeom prst="rect">
            <a:avLst/>
          </a:prstGeom>
        </p:spPr>
        <p:txBody>
          <a:bodyPr/>
          <a:lstStyle>
            <a:lvl1pPr algn="ctr">
              <a:defRPr sz="1300" b="0">
                <a:solidFill>
                  <a:schemeClr val="tx1">
                    <a:lumMod val="50000"/>
                    <a:lumOff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r>
              <a:rPr lang="en-GB" dirty="0" smtClean="0"/>
              <a:t>Slide</a:t>
            </a:r>
          </a:p>
          <a:p>
            <a:fld id="{90AC3753-0CCC-4F15-81B1-5E56AF77E621}" type="slidenum">
              <a:rPr lang="en-GB" smtClean="0"/>
              <a:pPr/>
              <a:t>‹Nr.›</a:t>
            </a:fld>
            <a:r>
              <a:rPr lang="en-GB" dirty="0" smtClean="0"/>
              <a:t>/33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6205" y="51397"/>
            <a:ext cx="1296144" cy="890039"/>
          </a:xfrm>
          <a:prstGeom prst="rect">
            <a:avLst/>
          </a:prstGeom>
        </p:spPr>
      </p:pic>
      <p:sp>
        <p:nvSpPr>
          <p:cNvPr id="10" name="Slide Number Placeholder 5"/>
          <p:cNvSpPr txBox="1">
            <a:spLocks/>
          </p:cNvSpPr>
          <p:nvPr userDrawn="1"/>
        </p:nvSpPr>
        <p:spPr>
          <a:xfrm>
            <a:off x="5724128" y="6348446"/>
            <a:ext cx="1296144" cy="536938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ctr" defTabSz="914400" rtl="0" eaLnBrk="1" latinLnBrk="0" hangingPunct="1"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300" b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CERN,</a:t>
            </a:r>
          </a:p>
          <a:p>
            <a:r>
              <a:rPr lang="en-GB" sz="1300" b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18.02.2013</a:t>
            </a:r>
            <a:endParaRPr lang="en-GB" sz="1300" b="0" dirty="0">
              <a:solidFill>
                <a:schemeClr val="tx1">
                  <a:lumMod val="50000"/>
                  <a:lumOff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11" name="Grafik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8511" y="243313"/>
            <a:ext cx="1875857" cy="593399"/>
          </a:xfrm>
          <a:prstGeom prst="rect">
            <a:avLst/>
          </a:prstGeom>
          <a:ln>
            <a:noFill/>
          </a:ln>
        </p:spPr>
      </p:pic>
      <p:sp>
        <p:nvSpPr>
          <p:cNvPr id="12" name="Slide Number Placeholder 5"/>
          <p:cNvSpPr txBox="1">
            <a:spLocks/>
          </p:cNvSpPr>
          <p:nvPr userDrawn="1"/>
        </p:nvSpPr>
        <p:spPr>
          <a:xfrm>
            <a:off x="1475656" y="6360335"/>
            <a:ext cx="1296144" cy="51316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ctr" defTabSz="914400" rtl="0" eaLnBrk="1" latinLnBrk="0" hangingPunct="1"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300" b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Arno E.</a:t>
            </a:r>
          </a:p>
          <a:p>
            <a:r>
              <a:rPr lang="en-GB" sz="1300" b="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Kompatscher</a:t>
            </a:r>
            <a:endParaRPr lang="en-GB" sz="1300" b="0" dirty="0">
              <a:solidFill>
                <a:schemeClr val="tx1">
                  <a:lumMod val="50000"/>
                  <a:lumOff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04719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9592" y="6356350"/>
            <a:ext cx="1691208" cy="365125"/>
          </a:xfrm>
          <a:prstGeom prst="rect">
            <a:avLst/>
          </a:prstGeom>
        </p:spPr>
        <p:txBody>
          <a:bodyPr/>
          <a:lstStyle/>
          <a:p>
            <a:fld id="{4229282D-7D73-4E70-A90C-3381FB74414C}" type="datetime1">
              <a:rPr lang="en-GB" smtClean="0"/>
              <a:t>17/02/2013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Training for cAreer deveLopment in high-radiation ENvironment Technologies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1043136" cy="365125"/>
          </a:xfrm>
          <a:prstGeom prst="rect">
            <a:avLst/>
          </a:prstGeom>
        </p:spPr>
        <p:txBody>
          <a:bodyPr/>
          <a:lstStyle/>
          <a:p>
            <a:fld id="{90AC3753-0CCC-4F15-81B1-5E56AF77E621}" type="slidenum">
              <a:rPr lang="en-GB" smtClean="0"/>
              <a:t>‹Nr.›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92" y="260648"/>
            <a:ext cx="3747160" cy="2573108"/>
          </a:xfrm>
          <a:prstGeom prst="rect">
            <a:avLst/>
          </a:prstGeom>
        </p:spPr>
      </p:pic>
      <p:pic>
        <p:nvPicPr>
          <p:cNvPr id="2050" name="Picture 2" descr="http://ec.europa.eu/research/fp7/understanding/marie-curieinbrief/images/logo_mc.jpg">
            <a:hlinkClick r:id="rId3"/>
          </p:cNvPr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1025" y="0"/>
            <a:ext cx="942975" cy="933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939200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4638"/>
            <a:ext cx="7283152" cy="11430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99592" y="6356350"/>
            <a:ext cx="1691208" cy="365125"/>
          </a:xfrm>
          <a:prstGeom prst="rect">
            <a:avLst/>
          </a:prstGeom>
        </p:spPr>
        <p:txBody>
          <a:bodyPr/>
          <a:lstStyle/>
          <a:p>
            <a:fld id="{8AD21AAA-F579-4EA0-BE24-A15932B7372D}" type="datetime1">
              <a:rPr lang="en-GB" smtClean="0"/>
              <a:t>17/02/2013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Training for cAreer deveLopment in high-radiation ENvironment Technologies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1043136" cy="365125"/>
          </a:xfrm>
          <a:prstGeom prst="rect">
            <a:avLst/>
          </a:prstGeom>
        </p:spPr>
        <p:txBody>
          <a:bodyPr/>
          <a:lstStyle/>
          <a:p>
            <a:fld id="{90AC3753-0CCC-4F15-81B1-5E56AF77E621}" type="slidenum">
              <a:rPr lang="en-GB" smtClean="0"/>
              <a:t>‹Nr.›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6205" y="51397"/>
            <a:ext cx="1296144" cy="8900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91319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4638"/>
            <a:ext cx="7283152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99592" y="6356350"/>
            <a:ext cx="1691208" cy="365125"/>
          </a:xfrm>
          <a:prstGeom prst="rect">
            <a:avLst/>
          </a:prstGeom>
        </p:spPr>
        <p:txBody>
          <a:bodyPr/>
          <a:lstStyle/>
          <a:p>
            <a:fld id="{360C6DA1-F48F-4D69-875C-F8B85F9C9995}" type="datetime1">
              <a:rPr lang="en-GB" smtClean="0"/>
              <a:t>17/02/2013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Training for cAreer deveLopment in high-radiation ENvironment Technologies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1043136" cy="365125"/>
          </a:xfrm>
          <a:prstGeom prst="rect">
            <a:avLst/>
          </a:prstGeom>
        </p:spPr>
        <p:txBody>
          <a:bodyPr/>
          <a:lstStyle/>
          <a:p>
            <a:fld id="{90AC3753-0CCC-4F15-81B1-5E56AF77E621}" type="slidenum">
              <a:rPr lang="en-GB" smtClean="0"/>
              <a:t>‹Nr.›</a:t>
            </a:fld>
            <a:endParaRPr lang="en-GB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6205" y="51397"/>
            <a:ext cx="1296144" cy="8900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9351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4638"/>
            <a:ext cx="7283152" cy="11430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99592" y="6356350"/>
            <a:ext cx="1691208" cy="365125"/>
          </a:xfrm>
          <a:prstGeom prst="rect">
            <a:avLst/>
          </a:prstGeom>
        </p:spPr>
        <p:txBody>
          <a:bodyPr/>
          <a:lstStyle/>
          <a:p>
            <a:fld id="{4110A326-199D-473A-8FF2-9F2D5A6154C3}" type="datetime1">
              <a:rPr lang="en-GB" smtClean="0"/>
              <a:t>17/02/2013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Training for cAreer deveLopment in high-radiation ENvironment Technologies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1043136" cy="365125"/>
          </a:xfrm>
          <a:prstGeom prst="rect">
            <a:avLst/>
          </a:prstGeom>
        </p:spPr>
        <p:txBody>
          <a:bodyPr/>
          <a:lstStyle/>
          <a:p>
            <a:fld id="{90AC3753-0CCC-4F15-81B1-5E56AF77E621}" type="slidenum">
              <a:rPr lang="en-GB" smtClean="0"/>
              <a:t>‹Nr.›</a:t>
            </a:fld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6205" y="51397"/>
            <a:ext cx="1296144" cy="8900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70667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99592" y="6356350"/>
            <a:ext cx="1691208" cy="365125"/>
          </a:xfrm>
          <a:prstGeom prst="rect">
            <a:avLst/>
          </a:prstGeom>
        </p:spPr>
        <p:txBody>
          <a:bodyPr/>
          <a:lstStyle/>
          <a:p>
            <a:fld id="{64A12BF8-E8F4-465A-B27B-2A585056648F}" type="datetime1">
              <a:rPr lang="en-GB" smtClean="0"/>
              <a:t>17/02/2013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Training for cAreer deveLopment in high-radiation ENvironment Technologies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1043136" cy="365125"/>
          </a:xfrm>
          <a:prstGeom prst="rect">
            <a:avLst/>
          </a:prstGeom>
        </p:spPr>
        <p:txBody>
          <a:bodyPr/>
          <a:lstStyle/>
          <a:p>
            <a:fld id="{90AC3753-0CCC-4F15-81B1-5E56AF77E621}" type="slidenum">
              <a:rPr lang="en-GB" smtClean="0"/>
              <a:t>‹Nr.›</a:t>
            </a:fld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6205" y="51397"/>
            <a:ext cx="1296144" cy="8900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06428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052736"/>
            <a:ext cx="5111750" cy="507342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99592" y="6356350"/>
            <a:ext cx="1691208" cy="365125"/>
          </a:xfrm>
          <a:prstGeom prst="rect">
            <a:avLst/>
          </a:prstGeom>
        </p:spPr>
        <p:txBody>
          <a:bodyPr/>
          <a:lstStyle/>
          <a:p>
            <a:fld id="{2B0525CF-6201-400C-80D7-B874608F3774}" type="datetime1">
              <a:rPr lang="en-GB" smtClean="0"/>
              <a:t>17/02/2013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Training for cAreer deveLopment in high-radiation ENvironment Technologies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1043136" cy="365125"/>
          </a:xfrm>
          <a:prstGeom prst="rect">
            <a:avLst/>
          </a:prstGeom>
        </p:spPr>
        <p:txBody>
          <a:bodyPr/>
          <a:lstStyle/>
          <a:p>
            <a:fld id="{90AC3753-0CCC-4F15-81B1-5E56AF77E621}" type="slidenum">
              <a:rPr lang="en-GB" smtClean="0"/>
              <a:t>‹Nr.›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6205" y="51397"/>
            <a:ext cx="1296144" cy="8900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40498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99592" y="6356350"/>
            <a:ext cx="1691208" cy="365125"/>
          </a:xfrm>
          <a:prstGeom prst="rect">
            <a:avLst/>
          </a:prstGeom>
        </p:spPr>
        <p:txBody>
          <a:bodyPr/>
          <a:lstStyle/>
          <a:p>
            <a:fld id="{601E250B-44B4-419F-A31F-578A62410697}" type="datetime1">
              <a:rPr lang="en-GB" smtClean="0"/>
              <a:t>17/02/2013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Training for cAreer deveLopment in high-radiation ENvironment Technologies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1043136" cy="365125"/>
          </a:xfrm>
          <a:prstGeom prst="rect">
            <a:avLst/>
          </a:prstGeom>
        </p:spPr>
        <p:txBody>
          <a:bodyPr/>
          <a:lstStyle/>
          <a:p>
            <a:fld id="{90AC3753-0CCC-4F15-81B1-5E56AF77E621}" type="slidenum">
              <a:rPr lang="en-GB" smtClean="0"/>
              <a:t>‹Nr.›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6205" y="51397"/>
            <a:ext cx="1296144" cy="8900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56576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 smtClean="0"/>
              <a:t>Titelmasterformat durch Klicken bearbeiten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1800" y="6356350"/>
            <a:ext cx="352839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Training for </a:t>
            </a:r>
            <a:r>
              <a:rPr lang="en-US" dirty="0" err="1" smtClean="0"/>
              <a:t>cAreer</a:t>
            </a:r>
            <a:r>
              <a:rPr lang="en-US" dirty="0" smtClean="0"/>
              <a:t> </a:t>
            </a:r>
            <a:r>
              <a:rPr lang="en-US" dirty="0" err="1" smtClean="0"/>
              <a:t>deveLopment</a:t>
            </a:r>
            <a:r>
              <a:rPr lang="en-US" dirty="0" smtClean="0"/>
              <a:t> in high-radiation </a:t>
            </a:r>
            <a:r>
              <a:rPr lang="en-US" dirty="0" err="1" smtClean="0"/>
              <a:t>ENvironment</a:t>
            </a:r>
            <a:r>
              <a:rPr lang="en-US" dirty="0" smtClean="0"/>
              <a:t> Technologies</a:t>
            </a:r>
            <a:endParaRPr lang="en-GB" dirty="0"/>
          </a:p>
        </p:txBody>
      </p:sp>
      <p:pic>
        <p:nvPicPr>
          <p:cNvPr id="7" name="Picture 6"/>
          <p:cNvPicPr/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165630"/>
            <a:ext cx="685800" cy="69342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/>
          <p:cNvPicPr/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351" y="6237312"/>
            <a:ext cx="1408639" cy="62173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518822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iming>
    <p:tnLst>
      <p:par>
        <p:cTn id="1" dur="indefinite" restart="never" nodeType="tmRoot"/>
      </p:par>
    </p:tnLst>
  </p:timing>
  <p:hf hdr="0"/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chemeClr val="tx1"/>
          </a:solidFill>
          <a:latin typeface="Tahoma" pitchFamily="34" charset="0"/>
          <a:ea typeface="Tahoma" pitchFamily="34" charset="0"/>
          <a:cs typeface="Tahoma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Tahoma" pitchFamily="34" charset="0"/>
          <a:ea typeface="Tahoma" pitchFamily="34" charset="0"/>
          <a:cs typeface="Tahoma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Tahoma" pitchFamily="34" charset="0"/>
          <a:ea typeface="Tahoma" pitchFamily="34" charset="0"/>
          <a:cs typeface="Tahoma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Tahoma" pitchFamily="34" charset="0"/>
          <a:ea typeface="Tahoma" pitchFamily="34" charset="0"/>
          <a:cs typeface="Tahoma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Tahoma" pitchFamily="34" charset="0"/>
          <a:ea typeface="Tahoma" pitchFamily="34" charset="0"/>
          <a:cs typeface="Tahoma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Tahoma" pitchFamily="34" charset="0"/>
          <a:ea typeface="Tahoma" pitchFamily="34" charset="0"/>
          <a:cs typeface="Tahoma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2"/>
          <p:cNvSpPr txBox="1">
            <a:spLocks noGrp="1"/>
          </p:cNvSpPr>
          <p:nvPr>
            <p:ph type="subTitle" idx="4294967295"/>
          </p:nvPr>
        </p:nvSpPr>
        <p:spPr>
          <a:xfrm>
            <a:off x="0" y="2082777"/>
            <a:ext cx="9144000" cy="1418231"/>
          </a:xfrm>
        </p:spPr>
        <p:txBody>
          <a:bodyPr wrap="square" lIns="91440" tIns="45720" rIns="91440" bIns="45720" anchor="t">
            <a:normAutofit fontScale="92500" lnSpcReduction="10000"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lvl="0" indent="0" algn="ctr" hangingPunct="0">
              <a:buNone/>
            </a:pPr>
            <a:r>
              <a:rPr lang="de-DE" b="1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Introduction</a:t>
            </a:r>
            <a:r>
              <a:rPr lang="de-DE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, </a:t>
            </a:r>
            <a:r>
              <a:rPr lang="de-DE" b="1" dirty="0" err="1">
                <a:latin typeface="Tahoma" pitchFamily="34" charset="0"/>
                <a:ea typeface="Tahoma" pitchFamily="34" charset="0"/>
                <a:cs typeface="Tahoma" pitchFamily="34" charset="0"/>
              </a:rPr>
              <a:t>P</a:t>
            </a:r>
            <a:r>
              <a:rPr lang="de-DE" b="1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ast</a:t>
            </a:r>
            <a:r>
              <a:rPr lang="de-DE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de-DE" b="1" dirty="0">
                <a:latin typeface="Tahoma" pitchFamily="34" charset="0"/>
                <a:ea typeface="Tahoma" pitchFamily="34" charset="0"/>
                <a:cs typeface="Tahoma" pitchFamily="34" charset="0"/>
              </a:rPr>
              <a:t>W</a:t>
            </a:r>
            <a:r>
              <a:rPr lang="de-DE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ork </a:t>
            </a:r>
            <a:r>
              <a:rPr lang="de-DE" b="1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and</a:t>
            </a:r>
            <a:r>
              <a:rPr lang="de-DE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de-DE" b="1" dirty="0">
                <a:latin typeface="Tahoma" pitchFamily="34" charset="0"/>
                <a:ea typeface="Tahoma" pitchFamily="34" charset="0"/>
                <a:cs typeface="Tahoma" pitchFamily="34" charset="0"/>
              </a:rPr>
              <a:t>F</a:t>
            </a:r>
            <a:r>
              <a:rPr lang="de-DE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uture </a:t>
            </a:r>
            <a:r>
              <a:rPr lang="de-DE" b="1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Perspectives</a:t>
            </a:r>
            <a:r>
              <a:rPr lang="de-DE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:</a:t>
            </a:r>
          </a:p>
          <a:p>
            <a:pPr marL="0" lvl="0" indent="0" algn="ctr" hangingPunct="0">
              <a:buNone/>
            </a:pPr>
            <a:r>
              <a:rPr lang="de-DE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A </a:t>
            </a:r>
            <a:r>
              <a:rPr lang="de-DE" b="1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Concise</a:t>
            </a:r>
            <a:r>
              <a:rPr lang="de-DE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Summary</a:t>
            </a:r>
          </a:p>
        </p:txBody>
      </p:sp>
      <p:sp>
        <p:nvSpPr>
          <p:cNvPr id="10" name="Textfeld 9"/>
          <p:cNvSpPr txBox="1"/>
          <p:nvPr/>
        </p:nvSpPr>
        <p:spPr>
          <a:xfrm>
            <a:off x="-59904" y="3283818"/>
            <a:ext cx="9187136" cy="3385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hangingPunct="0"/>
            <a:endParaRPr lang="de-DE" sz="20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lvl="0" algn="ctr" hangingPunct="0"/>
            <a:endParaRPr lang="de-DE" sz="20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lvl="0" algn="ctr" hangingPunct="0"/>
            <a:r>
              <a:rPr lang="de-DE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CERN, 18.02.2013</a:t>
            </a:r>
          </a:p>
          <a:p>
            <a:pPr lvl="0" algn="ctr" hangingPunct="0"/>
            <a:endParaRPr lang="de-DE" sz="20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lvl="0" algn="ctr" hangingPunct="0"/>
            <a:endParaRPr lang="de-DE" sz="2000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lvl="0" algn="ctr" hangingPunct="0"/>
            <a:r>
              <a:rPr lang="de-DE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Arno E. </a:t>
            </a:r>
            <a:r>
              <a:rPr lang="de-DE" sz="20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Kompatscher</a:t>
            </a:r>
            <a:endParaRPr lang="de-DE" sz="20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lvl="0" algn="ctr" hangingPunct="0"/>
            <a:r>
              <a:rPr lang="de-DE" sz="20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CiS</a:t>
            </a:r>
            <a:r>
              <a:rPr lang="de-DE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Forschungsinstitut für </a:t>
            </a:r>
            <a:r>
              <a:rPr lang="de-DE" sz="20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Mikrosensorik</a:t>
            </a:r>
            <a:r>
              <a:rPr lang="de-DE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und Photovoltaik GmbH</a:t>
            </a:r>
          </a:p>
          <a:p>
            <a:pPr lvl="0" algn="ctr" hangingPunct="0"/>
            <a:r>
              <a:rPr lang="de-DE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Erfurt, Germany</a:t>
            </a:r>
          </a:p>
          <a:p>
            <a:pPr lvl="0" algn="ctr" hangingPunct="0"/>
            <a:endParaRPr lang="de-DE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lvl="0" algn="ctr" hangingPunct="0"/>
            <a:endParaRPr lang="de-DE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lvl="0" algn="ctr" hangingPunct="0"/>
            <a:endParaRPr lang="de-DE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3400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2200" dirty="0" err="1" smtClean="0"/>
              <a:t>Diploma</a:t>
            </a:r>
            <a:r>
              <a:rPr lang="de-DE" sz="2200" dirty="0" smtClean="0"/>
              <a:t> Thesis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Martensite</a:t>
            </a:r>
            <a:endParaRPr lang="de-DE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 smtClean="0"/>
              <a:t>Slide</a:t>
            </a:r>
          </a:p>
          <a:p>
            <a:fld id="{90AC3753-0CCC-4F15-81B1-5E56AF77E621}" type="slidenum">
              <a:rPr lang="en-GB" smtClean="0"/>
              <a:pPr/>
              <a:t>10</a:t>
            </a:fld>
            <a:r>
              <a:rPr lang="en-GB" dirty="0" smtClean="0"/>
              <a:t>/34</a:t>
            </a:r>
            <a:endParaRPr lang="en-GB" dirty="0"/>
          </a:p>
        </p:txBody>
      </p:sp>
      <p:pic>
        <p:nvPicPr>
          <p:cNvPr id="7" name="Picture 12" descr="mpt_simpl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1613344"/>
            <a:ext cx="3888432" cy="41992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feld 2"/>
          <p:cNvSpPr txBox="1"/>
          <p:nvPr/>
        </p:nvSpPr>
        <p:spPr>
          <a:xfrm>
            <a:off x="539552" y="1980749"/>
            <a:ext cx="4104456" cy="34644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83000"/>
              </a:lnSpc>
              <a:buFont typeface="Arial" pitchFamily="34" charset="0"/>
              <a:buChar char="•"/>
            </a:pPr>
            <a:r>
              <a:rPr lang="de-DE" sz="2400" b="1" dirty="0" err="1">
                <a:latin typeface="Tahoma" charset="0"/>
              </a:rPr>
              <a:t>M</a:t>
            </a:r>
            <a:r>
              <a:rPr lang="de-DE" sz="2400" b="1" dirty="0" err="1" smtClean="0">
                <a:latin typeface="Tahoma" charset="0"/>
              </a:rPr>
              <a:t>artensitic</a:t>
            </a:r>
            <a:r>
              <a:rPr lang="de-DE" sz="2400" b="1" dirty="0" smtClean="0">
                <a:latin typeface="Tahoma" charset="0"/>
              </a:rPr>
              <a:t> </a:t>
            </a:r>
            <a:r>
              <a:rPr lang="de-DE" sz="2400" b="1" dirty="0" err="1">
                <a:latin typeface="Tahoma" charset="0"/>
              </a:rPr>
              <a:t>phase</a:t>
            </a:r>
            <a:r>
              <a:rPr lang="de-DE" sz="2400" b="1" dirty="0">
                <a:latin typeface="Tahoma" charset="0"/>
              </a:rPr>
              <a:t> </a:t>
            </a:r>
            <a:r>
              <a:rPr lang="de-DE" sz="2400" b="1" dirty="0" err="1" smtClean="0">
                <a:latin typeface="Tahoma" charset="0"/>
              </a:rPr>
              <a:t>transformation</a:t>
            </a:r>
            <a:endParaRPr lang="de-DE" sz="2400" b="1" dirty="0" smtClean="0">
              <a:latin typeface="Tahoma" charset="0"/>
            </a:endParaRPr>
          </a:p>
          <a:p>
            <a:pPr marL="285750" indent="-285750">
              <a:lnSpc>
                <a:spcPct val="83000"/>
              </a:lnSpc>
              <a:buFont typeface="Arial" pitchFamily="34" charset="0"/>
              <a:buChar char="•"/>
            </a:pPr>
            <a:endParaRPr lang="de-DE" sz="2400" dirty="0">
              <a:latin typeface="Tahoma" charset="0"/>
            </a:endParaRPr>
          </a:p>
          <a:p>
            <a:pPr marL="285750" indent="-285750">
              <a:lnSpc>
                <a:spcPct val="83000"/>
              </a:lnSpc>
              <a:buFont typeface="Arial" pitchFamily="34" charset="0"/>
              <a:buChar char="•"/>
            </a:pPr>
            <a:r>
              <a:rPr lang="de-DE" sz="2400" dirty="0" err="1">
                <a:latin typeface="Tahoma" charset="0"/>
              </a:rPr>
              <a:t>Displacive</a:t>
            </a:r>
            <a:r>
              <a:rPr lang="de-DE" sz="2400" dirty="0">
                <a:latin typeface="Tahoma" charset="0"/>
              </a:rPr>
              <a:t>, </a:t>
            </a:r>
            <a:r>
              <a:rPr lang="de-DE" sz="2400" dirty="0" err="1">
                <a:latin typeface="Tahoma" charset="0"/>
              </a:rPr>
              <a:t>diffusionless</a:t>
            </a:r>
            <a:r>
              <a:rPr lang="de-DE" sz="2400" dirty="0">
                <a:latin typeface="Tahoma" charset="0"/>
              </a:rPr>
              <a:t>, 1st </a:t>
            </a:r>
            <a:r>
              <a:rPr lang="de-DE" sz="2400" dirty="0" err="1" smtClean="0">
                <a:latin typeface="Tahoma" charset="0"/>
              </a:rPr>
              <a:t>order</a:t>
            </a:r>
            <a:endParaRPr lang="de-DE" sz="2400" dirty="0" smtClean="0">
              <a:latin typeface="Tahoma" charset="0"/>
            </a:endParaRPr>
          </a:p>
          <a:p>
            <a:pPr marL="285750" indent="-285750">
              <a:lnSpc>
                <a:spcPct val="83000"/>
              </a:lnSpc>
              <a:buFont typeface="Arial" pitchFamily="34" charset="0"/>
              <a:buChar char="•"/>
            </a:pPr>
            <a:endParaRPr lang="de-DE" sz="2400" dirty="0">
              <a:latin typeface="Tahoma" charset="0"/>
            </a:endParaRPr>
          </a:p>
          <a:p>
            <a:pPr marL="285750" indent="-285750">
              <a:lnSpc>
                <a:spcPct val="83000"/>
              </a:lnSpc>
              <a:buFont typeface="Arial" pitchFamily="34" charset="0"/>
              <a:buChar char="•"/>
            </a:pPr>
            <a:r>
              <a:rPr lang="de-DE" sz="2400" dirty="0">
                <a:latin typeface="Tahoma" charset="0"/>
              </a:rPr>
              <a:t>Low </a:t>
            </a:r>
            <a:r>
              <a:rPr lang="de-DE" sz="2400" dirty="0" err="1">
                <a:latin typeface="Tahoma" charset="0"/>
              </a:rPr>
              <a:t>temperature</a:t>
            </a:r>
            <a:r>
              <a:rPr lang="de-DE" sz="2400" dirty="0">
                <a:latin typeface="Tahoma" charset="0"/>
              </a:rPr>
              <a:t> </a:t>
            </a:r>
            <a:r>
              <a:rPr lang="de-DE" sz="2400" b="1" dirty="0" err="1" smtClean="0">
                <a:latin typeface="Tahoma" charset="0"/>
              </a:rPr>
              <a:t>martensite</a:t>
            </a:r>
            <a:endParaRPr lang="de-DE" sz="2400" b="1" dirty="0" smtClean="0">
              <a:latin typeface="Tahoma" charset="0"/>
            </a:endParaRPr>
          </a:p>
          <a:p>
            <a:pPr marL="285750" indent="-285750">
              <a:lnSpc>
                <a:spcPct val="83000"/>
              </a:lnSpc>
              <a:buFont typeface="Arial" pitchFamily="34" charset="0"/>
              <a:buChar char="•"/>
            </a:pPr>
            <a:endParaRPr lang="de-DE" sz="2400" b="1" dirty="0">
              <a:latin typeface="Tahoma" charset="0"/>
            </a:endParaRPr>
          </a:p>
          <a:p>
            <a:pPr marL="285750" indent="-285750">
              <a:lnSpc>
                <a:spcPct val="83000"/>
              </a:lnSpc>
              <a:buFont typeface="Arial" pitchFamily="34" charset="0"/>
              <a:buChar char="•"/>
            </a:pPr>
            <a:r>
              <a:rPr lang="de-DE" sz="2400" dirty="0">
                <a:latin typeface="Tahoma" charset="0"/>
              </a:rPr>
              <a:t>High </a:t>
            </a:r>
            <a:r>
              <a:rPr lang="de-DE" sz="2400" dirty="0" err="1">
                <a:latin typeface="Tahoma" charset="0"/>
              </a:rPr>
              <a:t>temperature</a:t>
            </a:r>
            <a:r>
              <a:rPr lang="de-DE" sz="2400" dirty="0">
                <a:latin typeface="Tahoma" charset="0"/>
              </a:rPr>
              <a:t> </a:t>
            </a:r>
            <a:r>
              <a:rPr lang="de-DE" sz="2400" b="1" dirty="0" err="1">
                <a:latin typeface="Tahoma" charset="0"/>
              </a:rPr>
              <a:t>austenite</a:t>
            </a:r>
            <a:endParaRPr lang="de-DE" sz="2400" dirty="0">
              <a:latin typeface="Tahom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9584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2200" dirty="0" err="1" smtClean="0"/>
              <a:t>Diploma</a:t>
            </a:r>
            <a:r>
              <a:rPr lang="de-DE" sz="2200" dirty="0" smtClean="0"/>
              <a:t> Thesis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Martensite</a:t>
            </a:r>
            <a:endParaRPr lang="de-DE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 smtClean="0"/>
              <a:t>Slide</a:t>
            </a:r>
          </a:p>
          <a:p>
            <a:fld id="{90AC3753-0CCC-4F15-81B1-5E56AF77E621}" type="slidenum">
              <a:rPr lang="en-GB" smtClean="0"/>
              <a:pPr/>
              <a:t>11</a:t>
            </a:fld>
            <a:r>
              <a:rPr lang="en-GB" dirty="0" smtClean="0"/>
              <a:t>/34</a:t>
            </a:r>
            <a:endParaRPr lang="en-GB" dirty="0"/>
          </a:p>
        </p:txBody>
      </p:sp>
      <p:pic>
        <p:nvPicPr>
          <p:cNvPr id="6" name="Picture 9" descr="7M_5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0552" y="1988840"/>
            <a:ext cx="6160541" cy="36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10"/>
          <p:cNvSpPr>
            <a:spLocks noChangeArrowheads="1"/>
          </p:cNvSpPr>
          <p:nvPr/>
        </p:nvSpPr>
        <p:spPr bwMode="auto">
          <a:xfrm>
            <a:off x="2362859" y="1490433"/>
            <a:ext cx="3775929" cy="347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hangingPunct="1">
              <a:lnSpc>
                <a:spcPct val="83000"/>
              </a:lnSpc>
              <a:spcAft>
                <a:spcPts val="1425"/>
              </a:spcAft>
            </a:pPr>
            <a:r>
              <a:rPr lang="de-DE" sz="2000" dirty="0">
                <a:solidFill>
                  <a:srgbClr val="000000"/>
                </a:solidFill>
                <a:latin typeface="Tahoma" charset="0"/>
              </a:rPr>
              <a:t>Different </a:t>
            </a:r>
            <a:r>
              <a:rPr lang="de-DE" sz="2000" dirty="0" err="1" smtClean="0">
                <a:solidFill>
                  <a:srgbClr val="000000"/>
                </a:solidFill>
                <a:latin typeface="Tahoma" charset="0"/>
              </a:rPr>
              <a:t>variants</a:t>
            </a:r>
            <a:r>
              <a:rPr lang="de-DE" sz="2000" dirty="0" smtClean="0">
                <a:solidFill>
                  <a:srgbClr val="000000"/>
                </a:solidFill>
                <a:latin typeface="Tahoma" charset="0"/>
              </a:rPr>
              <a:t> </a:t>
            </a:r>
            <a:r>
              <a:rPr lang="de-DE" sz="2000" dirty="0" err="1" smtClean="0">
                <a:solidFill>
                  <a:srgbClr val="000000"/>
                </a:solidFill>
                <a:latin typeface="Tahoma" charset="0"/>
              </a:rPr>
              <a:t>of</a:t>
            </a:r>
            <a:r>
              <a:rPr lang="de-DE" sz="2000" dirty="0" smtClean="0">
                <a:solidFill>
                  <a:srgbClr val="000000"/>
                </a:solidFill>
                <a:latin typeface="Tahoma" charset="0"/>
              </a:rPr>
              <a:t> </a:t>
            </a:r>
            <a:r>
              <a:rPr lang="de-DE" sz="2000" dirty="0" err="1" smtClean="0">
                <a:solidFill>
                  <a:srgbClr val="000000"/>
                </a:solidFill>
                <a:latin typeface="Tahoma" charset="0"/>
              </a:rPr>
              <a:t>martensite</a:t>
            </a:r>
            <a:endParaRPr lang="de-DE" sz="2000" dirty="0" smtClean="0">
              <a:solidFill>
                <a:srgbClr val="000000"/>
              </a:solidFill>
              <a:latin typeface="Tahoma" charset="0"/>
            </a:endParaRPr>
          </a:p>
        </p:txBody>
      </p:sp>
      <p:sp>
        <p:nvSpPr>
          <p:cNvPr id="9" name="Rechteck 8"/>
          <p:cNvSpPr/>
          <p:nvPr/>
        </p:nvSpPr>
        <p:spPr>
          <a:xfrm>
            <a:off x="1101902" y="5764711"/>
            <a:ext cx="6297841" cy="3222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3000"/>
              </a:lnSpc>
              <a:spcAft>
                <a:spcPts val="1425"/>
              </a:spcAft>
            </a:pPr>
            <a:r>
              <a:rPr lang="de-DE" b="1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Tahoma" charset="0"/>
              </a:rPr>
              <a:t>Unmodulated</a:t>
            </a:r>
            <a:r>
              <a:rPr lang="de-DE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ahoma" charset="0"/>
              </a:rPr>
              <a:t> (2M, </a:t>
            </a:r>
            <a:r>
              <a:rPr lang="de-DE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Tahoma" charset="0"/>
              </a:rPr>
              <a:t>initial</a:t>
            </a:r>
            <a:r>
              <a:rPr lang="de-DE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ahoma" charset="0"/>
              </a:rPr>
              <a:t> </a:t>
            </a:r>
            <a:r>
              <a:rPr lang="de-DE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Tahoma" charset="0"/>
              </a:rPr>
              <a:t>state</a:t>
            </a:r>
            <a:r>
              <a:rPr lang="de-DE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ahoma" charset="0"/>
              </a:rPr>
              <a:t>), </a:t>
            </a:r>
            <a:r>
              <a:rPr lang="de-DE" b="1" dirty="0" err="1" smtClean="0">
                <a:solidFill>
                  <a:srgbClr val="000000"/>
                </a:solidFill>
                <a:latin typeface="Tahoma" charset="0"/>
              </a:rPr>
              <a:t>Modulated</a:t>
            </a:r>
            <a:r>
              <a:rPr lang="de-DE" dirty="0" smtClean="0">
                <a:solidFill>
                  <a:srgbClr val="000000"/>
                </a:solidFill>
                <a:latin typeface="Tahoma" charset="0"/>
              </a:rPr>
              <a:t> (7M </a:t>
            </a:r>
            <a:r>
              <a:rPr lang="de-DE" dirty="0" err="1" smtClean="0">
                <a:solidFill>
                  <a:srgbClr val="000000"/>
                </a:solidFill>
                <a:latin typeface="Tahoma" charset="0"/>
              </a:rPr>
              <a:t>and</a:t>
            </a:r>
            <a:r>
              <a:rPr lang="de-DE" dirty="0" smtClean="0">
                <a:solidFill>
                  <a:srgbClr val="000000"/>
                </a:solidFill>
                <a:latin typeface="Tahoma" charset="0"/>
              </a:rPr>
              <a:t> 5M)</a:t>
            </a:r>
            <a:endParaRPr lang="de-DE" dirty="0">
              <a:solidFill>
                <a:srgbClr val="000000"/>
              </a:solidFill>
              <a:latin typeface="Tahom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4433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2200" dirty="0" err="1" smtClean="0"/>
              <a:t>Diploma</a:t>
            </a:r>
            <a:r>
              <a:rPr lang="de-DE" sz="2200" dirty="0" smtClean="0"/>
              <a:t> Thesis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err="1" smtClean="0"/>
              <a:t>Preparation</a:t>
            </a:r>
            <a:endParaRPr lang="de-DE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 smtClean="0"/>
              <a:t>Slide</a:t>
            </a:r>
          </a:p>
          <a:p>
            <a:fld id="{90AC3753-0CCC-4F15-81B1-5E56AF77E621}" type="slidenum">
              <a:rPr lang="en-GB" smtClean="0"/>
              <a:pPr/>
              <a:t>12</a:t>
            </a:fld>
            <a:r>
              <a:rPr lang="en-GB" dirty="0" smtClean="0"/>
              <a:t>/34</a:t>
            </a:r>
            <a:endParaRPr lang="en-GB" dirty="0"/>
          </a:p>
        </p:txBody>
      </p:sp>
      <p:pic>
        <p:nvPicPr>
          <p:cNvPr id="6" name="Picture 7" descr="hp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6950" y="2073325"/>
            <a:ext cx="3429000" cy="2363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8"/>
          <p:cNvSpPr>
            <a:spLocks noChangeArrowheads="1"/>
          </p:cNvSpPr>
          <p:nvPr/>
        </p:nvSpPr>
        <p:spPr bwMode="auto">
          <a:xfrm>
            <a:off x="1170781" y="5080143"/>
            <a:ext cx="3081338" cy="606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de-DE" dirty="0">
                <a:latin typeface="Tahoma" charset="0"/>
              </a:rPr>
              <a:t>High </a:t>
            </a:r>
            <a:r>
              <a:rPr lang="de-DE" dirty="0" err="1">
                <a:latin typeface="Tahoma" charset="0"/>
              </a:rPr>
              <a:t>pressure</a:t>
            </a:r>
            <a:r>
              <a:rPr lang="de-DE" dirty="0">
                <a:latin typeface="Tahoma" charset="0"/>
              </a:rPr>
              <a:t> </a:t>
            </a:r>
            <a:r>
              <a:rPr lang="de-DE" dirty="0" err="1">
                <a:latin typeface="Tahoma" charset="0"/>
              </a:rPr>
              <a:t>torsion</a:t>
            </a:r>
            <a:r>
              <a:rPr lang="de-DE" dirty="0">
                <a:latin typeface="Tahoma" charset="0"/>
              </a:rPr>
              <a:t> (HPT):</a:t>
            </a:r>
          </a:p>
          <a:p>
            <a:pPr algn="ctr"/>
            <a:r>
              <a:rPr lang="de-DE" dirty="0">
                <a:latin typeface="Tahoma" charset="0"/>
              </a:rPr>
              <a:t>8 </a:t>
            </a:r>
            <a:r>
              <a:rPr lang="de-DE" dirty="0" err="1">
                <a:latin typeface="Tahoma" charset="0"/>
              </a:rPr>
              <a:t>GPa</a:t>
            </a:r>
            <a:r>
              <a:rPr lang="de-DE" dirty="0">
                <a:latin typeface="Tahoma" charset="0"/>
              </a:rPr>
              <a:t>, 50 </a:t>
            </a:r>
            <a:r>
              <a:rPr lang="de-DE" dirty="0" err="1">
                <a:latin typeface="Tahoma" charset="0"/>
              </a:rPr>
              <a:t>and</a:t>
            </a:r>
            <a:r>
              <a:rPr lang="de-DE" dirty="0">
                <a:latin typeface="Tahoma" charset="0"/>
              </a:rPr>
              <a:t> 100 </a:t>
            </a:r>
            <a:r>
              <a:rPr lang="de-DE" dirty="0" err="1">
                <a:latin typeface="Tahoma" charset="0"/>
              </a:rPr>
              <a:t>turns</a:t>
            </a:r>
            <a:endParaRPr lang="de-DE" dirty="0">
              <a:latin typeface="Tahoma" charset="0"/>
            </a:endParaRPr>
          </a:p>
        </p:txBody>
      </p:sp>
      <p:sp>
        <p:nvSpPr>
          <p:cNvPr id="8" name="Rectangle 10"/>
          <p:cNvSpPr>
            <a:spLocks noChangeArrowheads="1"/>
          </p:cNvSpPr>
          <p:nvPr/>
        </p:nvSpPr>
        <p:spPr bwMode="auto">
          <a:xfrm>
            <a:off x="4724400" y="4951555"/>
            <a:ext cx="4114800" cy="86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de-DE" dirty="0">
                <a:latin typeface="Tahoma" charset="0"/>
              </a:rPr>
              <a:t>d = 0.4±0.1</a:t>
            </a:r>
          </a:p>
          <a:p>
            <a:pPr algn="ctr"/>
            <a:r>
              <a:rPr lang="de-DE" dirty="0" err="1">
                <a:latin typeface="Tahoma" charset="0"/>
                <a:sym typeface="Symbol" charset="2"/>
              </a:rPr>
              <a:t>Degree</a:t>
            </a:r>
            <a:r>
              <a:rPr lang="de-DE" dirty="0">
                <a:latin typeface="Tahoma" charset="0"/>
                <a:sym typeface="Symbol" charset="2"/>
              </a:rPr>
              <a:t> </a:t>
            </a:r>
            <a:r>
              <a:rPr lang="de-DE" dirty="0" err="1">
                <a:latin typeface="Tahoma" charset="0"/>
                <a:sym typeface="Symbol" charset="2"/>
              </a:rPr>
              <a:t>of</a:t>
            </a:r>
            <a:r>
              <a:rPr lang="de-DE" dirty="0">
                <a:latin typeface="Tahoma" charset="0"/>
                <a:sym typeface="Symbol" charset="2"/>
              </a:rPr>
              <a:t> </a:t>
            </a:r>
            <a:r>
              <a:rPr lang="de-DE" dirty="0" err="1">
                <a:latin typeface="Tahoma" charset="0"/>
                <a:sym typeface="Symbol" charset="2"/>
              </a:rPr>
              <a:t>deformation</a:t>
            </a:r>
            <a:r>
              <a:rPr lang="de-DE" dirty="0">
                <a:latin typeface="Tahoma" charset="0"/>
                <a:sym typeface="Symbol" charset="2"/>
              </a:rPr>
              <a:t> :</a:t>
            </a:r>
          </a:p>
          <a:p>
            <a:pPr algn="ctr"/>
            <a:r>
              <a:rPr lang="de-DE" dirty="0">
                <a:latin typeface="Tahoma" charset="0"/>
                <a:sym typeface="Symbol" charset="2"/>
              </a:rPr>
              <a:t>2.2 · 10</a:t>
            </a:r>
            <a:r>
              <a:rPr lang="de-DE" baseline="30000" dirty="0">
                <a:latin typeface="Tahoma" charset="0"/>
                <a:sym typeface="Symbol" charset="2"/>
              </a:rPr>
              <a:t>5 </a:t>
            </a:r>
            <a:r>
              <a:rPr lang="de-DE" dirty="0">
                <a:latin typeface="Tahoma" charset="0"/>
                <a:sym typeface="Symbol" charset="2"/>
              </a:rPr>
              <a:t>% </a:t>
            </a:r>
            <a:r>
              <a:rPr lang="de-DE" dirty="0" err="1">
                <a:latin typeface="Tahoma" charset="0"/>
                <a:sym typeface="Symbol" charset="2"/>
              </a:rPr>
              <a:t>and</a:t>
            </a:r>
            <a:r>
              <a:rPr lang="de-DE" dirty="0">
                <a:latin typeface="Tahoma" charset="0"/>
                <a:sym typeface="Symbol" charset="2"/>
              </a:rPr>
              <a:t> 6.5 · 10</a:t>
            </a:r>
            <a:r>
              <a:rPr lang="de-DE" baseline="30000" dirty="0">
                <a:latin typeface="Tahoma" charset="0"/>
                <a:sym typeface="Symbol" charset="2"/>
              </a:rPr>
              <a:t>5 </a:t>
            </a:r>
            <a:r>
              <a:rPr lang="de-DE" dirty="0">
                <a:latin typeface="Tahoma" charset="0"/>
                <a:sym typeface="Symbol" charset="2"/>
              </a:rPr>
              <a:t>%</a:t>
            </a:r>
          </a:p>
        </p:txBody>
      </p:sp>
      <p:pic>
        <p:nvPicPr>
          <p:cNvPr id="9" name="Picture 11" descr="hpt_tem_sampl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1609898"/>
            <a:ext cx="3155950" cy="304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69589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2200" dirty="0" err="1" smtClean="0"/>
              <a:t>Diploma</a:t>
            </a:r>
            <a:r>
              <a:rPr lang="de-DE" sz="2200" dirty="0" smtClean="0"/>
              <a:t> Thesis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Analysis</a:t>
            </a:r>
            <a:endParaRPr lang="de-DE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 smtClean="0"/>
              <a:t>Slide</a:t>
            </a:r>
          </a:p>
          <a:p>
            <a:fld id="{90AC3753-0CCC-4F15-81B1-5E56AF77E621}" type="slidenum">
              <a:rPr lang="en-GB" smtClean="0"/>
              <a:pPr/>
              <a:t>13</a:t>
            </a:fld>
            <a:r>
              <a:rPr lang="en-GB" dirty="0" smtClean="0"/>
              <a:t>/34</a:t>
            </a:r>
            <a:endParaRPr lang="en-GB" dirty="0"/>
          </a:p>
        </p:txBody>
      </p:sp>
      <p:sp>
        <p:nvSpPr>
          <p:cNvPr id="8" name="Rechteck 7"/>
          <p:cNvSpPr/>
          <p:nvPr/>
        </p:nvSpPr>
        <p:spPr>
          <a:xfrm>
            <a:off x="539552" y="2132856"/>
            <a:ext cx="8604448" cy="32346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83000"/>
              </a:lnSpc>
              <a:buFont typeface="Arial" pitchFamily="34" charset="0"/>
              <a:buChar char="•"/>
            </a:pPr>
            <a:r>
              <a:rPr lang="de-DE" sz="2800" dirty="0" smtClean="0">
                <a:latin typeface="Tahoma" charset="0"/>
              </a:rPr>
              <a:t>Transmission </a:t>
            </a:r>
            <a:r>
              <a:rPr lang="de-DE" sz="2800" dirty="0" err="1">
                <a:latin typeface="Tahoma" charset="0"/>
              </a:rPr>
              <a:t>electron</a:t>
            </a:r>
            <a:r>
              <a:rPr lang="de-DE" sz="2800" dirty="0">
                <a:latin typeface="Tahoma" charset="0"/>
              </a:rPr>
              <a:t> </a:t>
            </a:r>
            <a:r>
              <a:rPr lang="de-DE" sz="2800" dirty="0" err="1">
                <a:latin typeface="Tahoma" charset="0"/>
              </a:rPr>
              <a:t>microscopy</a:t>
            </a:r>
            <a:r>
              <a:rPr lang="de-DE" sz="2800" dirty="0">
                <a:latin typeface="Tahoma" charset="0"/>
              </a:rPr>
              <a:t> (</a:t>
            </a:r>
            <a:r>
              <a:rPr lang="de-DE" sz="2800" dirty="0" smtClean="0">
                <a:latin typeface="Tahoma" charset="0"/>
              </a:rPr>
              <a:t>TEM)</a:t>
            </a:r>
          </a:p>
          <a:p>
            <a:pPr marL="800100" lvl="1" indent="-342900">
              <a:lnSpc>
                <a:spcPct val="83000"/>
              </a:lnSpc>
              <a:buFont typeface="Symbol" pitchFamily="18" charset="2"/>
              <a:buChar char="-"/>
            </a:pPr>
            <a:r>
              <a:rPr lang="de-DE" sz="2400" dirty="0" err="1" smtClean="0">
                <a:latin typeface="Tahoma" charset="0"/>
              </a:rPr>
              <a:t>Microstructure</a:t>
            </a:r>
            <a:r>
              <a:rPr lang="de-DE" sz="2400" dirty="0">
                <a:latin typeface="Tahoma" charset="0"/>
              </a:rPr>
              <a:t>, </a:t>
            </a:r>
            <a:r>
              <a:rPr lang="de-DE" sz="2400" dirty="0" err="1">
                <a:latin typeface="Tahoma" charset="0"/>
              </a:rPr>
              <a:t>grain</a:t>
            </a:r>
            <a:r>
              <a:rPr lang="de-DE" sz="2400" dirty="0">
                <a:latin typeface="Tahoma" charset="0"/>
              </a:rPr>
              <a:t> </a:t>
            </a:r>
            <a:r>
              <a:rPr lang="de-DE" sz="2400" dirty="0" err="1">
                <a:latin typeface="Tahoma" charset="0"/>
              </a:rPr>
              <a:t>size</a:t>
            </a:r>
            <a:r>
              <a:rPr lang="de-DE" sz="2400" dirty="0">
                <a:latin typeface="Tahoma" charset="0"/>
              </a:rPr>
              <a:t>, </a:t>
            </a:r>
            <a:r>
              <a:rPr lang="de-DE" sz="2400" dirty="0" err="1">
                <a:latin typeface="Tahoma" charset="0"/>
              </a:rPr>
              <a:t>lattice</a:t>
            </a:r>
            <a:r>
              <a:rPr lang="de-DE" sz="2400" dirty="0">
                <a:latin typeface="Tahoma" charset="0"/>
              </a:rPr>
              <a:t> </a:t>
            </a:r>
            <a:r>
              <a:rPr lang="de-DE" sz="2400" dirty="0" err="1">
                <a:latin typeface="Tahoma" charset="0"/>
              </a:rPr>
              <a:t>structure</a:t>
            </a:r>
            <a:r>
              <a:rPr lang="de-DE" sz="2400" dirty="0">
                <a:latin typeface="Tahoma" charset="0"/>
              </a:rPr>
              <a:t>, </a:t>
            </a:r>
            <a:r>
              <a:rPr lang="de-DE" sz="2400" dirty="0" err="1">
                <a:latin typeface="Tahoma" charset="0"/>
              </a:rPr>
              <a:t>lattice</a:t>
            </a:r>
            <a:r>
              <a:rPr lang="de-DE" sz="2400" dirty="0">
                <a:latin typeface="Tahoma" charset="0"/>
              </a:rPr>
              <a:t> </a:t>
            </a:r>
            <a:r>
              <a:rPr lang="de-DE" sz="2400" dirty="0" err="1" smtClean="0">
                <a:latin typeface="Tahoma" charset="0"/>
              </a:rPr>
              <a:t>parameters</a:t>
            </a:r>
            <a:endParaRPr lang="de-DE" sz="2400" dirty="0" smtClean="0">
              <a:latin typeface="Tahoma" charset="0"/>
            </a:endParaRPr>
          </a:p>
          <a:p>
            <a:pPr marL="800100" lvl="1" indent="-342900">
              <a:lnSpc>
                <a:spcPct val="83000"/>
              </a:lnSpc>
              <a:buFont typeface="Symbol" pitchFamily="18" charset="2"/>
              <a:buChar char="-"/>
            </a:pPr>
            <a:endParaRPr lang="de-DE" dirty="0">
              <a:latin typeface="Tahoma" charset="0"/>
            </a:endParaRPr>
          </a:p>
          <a:p>
            <a:pPr marL="342900" indent="-342900">
              <a:lnSpc>
                <a:spcPct val="83000"/>
              </a:lnSpc>
              <a:buFont typeface="Arial" pitchFamily="34" charset="0"/>
              <a:buChar char="•"/>
            </a:pPr>
            <a:r>
              <a:rPr lang="de-DE" sz="2800" dirty="0">
                <a:latin typeface="Tahoma" charset="0"/>
              </a:rPr>
              <a:t>Differential </a:t>
            </a:r>
            <a:r>
              <a:rPr lang="de-DE" sz="2800" dirty="0" err="1">
                <a:latin typeface="Tahoma" charset="0"/>
              </a:rPr>
              <a:t>scanning</a:t>
            </a:r>
            <a:r>
              <a:rPr lang="de-DE" sz="2800" dirty="0">
                <a:latin typeface="Tahoma" charset="0"/>
              </a:rPr>
              <a:t> </a:t>
            </a:r>
            <a:r>
              <a:rPr lang="de-DE" sz="2800" dirty="0" err="1">
                <a:latin typeface="Tahoma" charset="0"/>
              </a:rPr>
              <a:t>calorimentry</a:t>
            </a:r>
            <a:r>
              <a:rPr lang="de-DE" sz="2800" dirty="0">
                <a:latin typeface="Tahoma" charset="0"/>
              </a:rPr>
              <a:t> (DSC)</a:t>
            </a:r>
          </a:p>
          <a:p>
            <a:pPr marL="742950" lvl="1" indent="-285750">
              <a:lnSpc>
                <a:spcPct val="83000"/>
              </a:lnSpc>
              <a:buFont typeface="Symbol" pitchFamily="18" charset="2"/>
              <a:buChar char="-"/>
            </a:pPr>
            <a:r>
              <a:rPr lang="de-DE" sz="2400" dirty="0" err="1">
                <a:latin typeface="Tahoma" charset="0"/>
              </a:rPr>
              <a:t>Heat</a:t>
            </a:r>
            <a:r>
              <a:rPr lang="de-DE" sz="2400" dirty="0">
                <a:latin typeface="Tahoma" charset="0"/>
              </a:rPr>
              <a:t> </a:t>
            </a:r>
            <a:r>
              <a:rPr lang="de-DE" sz="2400" dirty="0" err="1">
                <a:latin typeface="Tahoma" charset="0"/>
              </a:rPr>
              <a:t>treatment</a:t>
            </a:r>
            <a:r>
              <a:rPr lang="de-DE" sz="2400" dirty="0">
                <a:latin typeface="Tahoma" charset="0"/>
              </a:rPr>
              <a:t>, ID </a:t>
            </a:r>
            <a:r>
              <a:rPr lang="de-DE" sz="2400" dirty="0" err="1">
                <a:latin typeface="Tahoma" charset="0"/>
              </a:rPr>
              <a:t>of</a:t>
            </a:r>
            <a:r>
              <a:rPr lang="de-DE" sz="2400" dirty="0">
                <a:latin typeface="Tahoma" charset="0"/>
              </a:rPr>
              <a:t> </a:t>
            </a:r>
            <a:r>
              <a:rPr lang="de-DE" sz="2400" dirty="0" err="1">
                <a:latin typeface="Tahoma" charset="0"/>
              </a:rPr>
              <a:t>phase</a:t>
            </a:r>
            <a:r>
              <a:rPr lang="de-DE" sz="2400" dirty="0">
                <a:latin typeface="Tahoma" charset="0"/>
              </a:rPr>
              <a:t> </a:t>
            </a:r>
            <a:r>
              <a:rPr lang="de-DE" sz="2400" dirty="0" err="1">
                <a:latin typeface="Tahoma" charset="0"/>
              </a:rPr>
              <a:t>transitions</a:t>
            </a:r>
            <a:r>
              <a:rPr lang="de-DE" sz="2400" dirty="0">
                <a:latin typeface="Tahoma" charset="0"/>
              </a:rPr>
              <a:t> </a:t>
            </a:r>
            <a:r>
              <a:rPr lang="de-DE" sz="2400" dirty="0" err="1">
                <a:latin typeface="Tahoma" charset="0"/>
              </a:rPr>
              <a:t>and</a:t>
            </a:r>
            <a:r>
              <a:rPr lang="de-DE" sz="2400" dirty="0">
                <a:latin typeface="Tahoma" charset="0"/>
              </a:rPr>
              <a:t> </a:t>
            </a:r>
            <a:r>
              <a:rPr lang="de-DE" sz="2400" dirty="0" err="1">
                <a:latin typeface="Tahoma" charset="0"/>
              </a:rPr>
              <a:t>respective</a:t>
            </a:r>
            <a:r>
              <a:rPr lang="de-DE" sz="2400" dirty="0">
                <a:latin typeface="Tahoma" charset="0"/>
              </a:rPr>
              <a:t> </a:t>
            </a:r>
            <a:r>
              <a:rPr lang="de-DE" sz="2400" dirty="0" err="1">
                <a:latin typeface="Tahoma" charset="0"/>
              </a:rPr>
              <a:t>enthalpies</a:t>
            </a:r>
            <a:endParaRPr lang="de-DE" sz="2400" dirty="0">
              <a:latin typeface="Tahoma" charset="0"/>
            </a:endParaRPr>
          </a:p>
          <a:p>
            <a:pPr marL="342900" indent="-342900">
              <a:lnSpc>
                <a:spcPct val="83000"/>
              </a:lnSpc>
              <a:buFont typeface="Arial" pitchFamily="34" charset="0"/>
              <a:buChar char="•"/>
            </a:pPr>
            <a:endParaRPr lang="de-DE" sz="2400" dirty="0" smtClean="0">
              <a:solidFill>
                <a:schemeClr val="tx1">
                  <a:lumMod val="65000"/>
                  <a:lumOff val="35000"/>
                </a:schemeClr>
              </a:solidFill>
              <a:latin typeface="Tahoma" charset="0"/>
            </a:endParaRPr>
          </a:p>
          <a:p>
            <a:pPr marL="342900" indent="-342900">
              <a:lnSpc>
                <a:spcPct val="83000"/>
              </a:lnSpc>
              <a:buFont typeface="Arial" pitchFamily="34" charset="0"/>
              <a:buChar char="•"/>
            </a:pPr>
            <a:r>
              <a:rPr lang="de-DE" sz="2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ahoma" charset="0"/>
              </a:rPr>
              <a:t>X-Ray </a:t>
            </a:r>
            <a:r>
              <a:rPr lang="de-DE" sz="28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Tahoma" charset="0"/>
              </a:rPr>
              <a:t>diffractometry</a:t>
            </a:r>
            <a:r>
              <a:rPr lang="de-DE" sz="2800" dirty="0">
                <a:solidFill>
                  <a:schemeClr val="tx1">
                    <a:lumMod val="50000"/>
                    <a:lumOff val="50000"/>
                  </a:schemeClr>
                </a:solidFill>
                <a:latin typeface="Tahoma" charset="0"/>
              </a:rPr>
              <a:t> (XRD)</a:t>
            </a:r>
          </a:p>
          <a:p>
            <a:pPr marL="742950" lvl="1" indent="-285750">
              <a:lnSpc>
                <a:spcPct val="83000"/>
              </a:lnSpc>
              <a:buFont typeface="Symbol" pitchFamily="18" charset="2"/>
              <a:buChar char="-"/>
            </a:pPr>
            <a:r>
              <a:rPr lang="de-DE" sz="2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Tahoma" charset="0"/>
              </a:rPr>
              <a:t>Confirmation</a:t>
            </a:r>
            <a:r>
              <a:rPr lang="de-DE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Tahoma" charset="0"/>
              </a:rPr>
              <a:t> </a:t>
            </a:r>
            <a:r>
              <a:rPr lang="de-DE" sz="2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Tahoma" charset="0"/>
              </a:rPr>
              <a:t>of</a:t>
            </a:r>
            <a:r>
              <a:rPr lang="de-DE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Tahoma" charset="0"/>
              </a:rPr>
              <a:t> </a:t>
            </a:r>
            <a:r>
              <a:rPr lang="de-DE" sz="2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Tahoma" charset="0"/>
              </a:rPr>
              <a:t>lattice</a:t>
            </a:r>
            <a:r>
              <a:rPr lang="de-DE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Tahoma" charset="0"/>
              </a:rPr>
              <a:t> </a:t>
            </a:r>
            <a:r>
              <a:rPr lang="de-DE" sz="2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Tahoma" charset="0"/>
              </a:rPr>
              <a:t>structures</a:t>
            </a:r>
            <a:r>
              <a:rPr lang="de-DE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Tahoma" charset="0"/>
              </a:rPr>
              <a:t> </a:t>
            </a:r>
            <a:r>
              <a:rPr lang="de-DE" sz="2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Tahoma" charset="0"/>
              </a:rPr>
              <a:t>and</a:t>
            </a:r>
            <a:r>
              <a:rPr lang="de-DE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Tahoma" charset="0"/>
              </a:rPr>
              <a:t> </a:t>
            </a:r>
            <a:r>
              <a:rPr lang="de-DE" sz="2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Tahoma" charset="0"/>
              </a:rPr>
              <a:t>parameters</a:t>
            </a:r>
            <a:endParaRPr lang="de-DE" sz="2400" dirty="0">
              <a:solidFill>
                <a:schemeClr val="tx1">
                  <a:lumMod val="50000"/>
                  <a:lumOff val="50000"/>
                </a:schemeClr>
              </a:solidFill>
              <a:latin typeface="Tahom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212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2200" dirty="0" err="1" smtClean="0"/>
              <a:t>Diploma</a:t>
            </a:r>
            <a:r>
              <a:rPr lang="de-DE" sz="2200" dirty="0" smtClean="0"/>
              <a:t> Thesis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Analysis</a:t>
            </a:r>
            <a:endParaRPr lang="de-DE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 smtClean="0"/>
              <a:t>Slide</a:t>
            </a:r>
          </a:p>
          <a:p>
            <a:fld id="{90AC3753-0CCC-4F15-81B1-5E56AF77E621}" type="slidenum">
              <a:rPr lang="en-GB" smtClean="0"/>
              <a:pPr/>
              <a:t>14</a:t>
            </a:fld>
            <a:r>
              <a:rPr lang="en-GB" dirty="0" smtClean="0"/>
              <a:t>/34</a:t>
            </a:r>
            <a:endParaRPr lang="en-GB" dirty="0"/>
          </a:p>
        </p:txBody>
      </p:sp>
      <p:sp>
        <p:nvSpPr>
          <p:cNvPr id="8" name="Rechteck 7"/>
          <p:cNvSpPr/>
          <p:nvPr/>
        </p:nvSpPr>
        <p:spPr>
          <a:xfrm>
            <a:off x="539552" y="2347579"/>
            <a:ext cx="8604448" cy="29536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83000"/>
              </a:lnSpc>
              <a:buFont typeface="+mj-lt"/>
              <a:buAutoNum type="arabicPeriod"/>
            </a:pPr>
            <a:r>
              <a:rPr lang="de-DE" sz="2800" dirty="0" smtClean="0">
                <a:latin typeface="Tahoma" charset="0"/>
              </a:rPr>
              <a:t>Initial Material: w/o HPT, w/o </a:t>
            </a:r>
            <a:r>
              <a:rPr lang="de-DE" sz="2800" dirty="0" err="1">
                <a:latin typeface="Tahoma" charset="0"/>
              </a:rPr>
              <a:t>heat</a:t>
            </a:r>
            <a:r>
              <a:rPr lang="de-DE" sz="2800" dirty="0">
                <a:latin typeface="Tahoma" charset="0"/>
              </a:rPr>
              <a:t> </a:t>
            </a:r>
            <a:r>
              <a:rPr lang="de-DE" sz="2800" dirty="0" err="1" smtClean="0">
                <a:latin typeface="Tahoma" charset="0"/>
              </a:rPr>
              <a:t>treatment</a:t>
            </a:r>
            <a:endParaRPr lang="de-DE" sz="2800" dirty="0" smtClean="0">
              <a:latin typeface="Tahoma" charset="0"/>
            </a:endParaRPr>
          </a:p>
          <a:p>
            <a:pPr marL="457200" indent="-457200">
              <a:lnSpc>
                <a:spcPct val="83000"/>
              </a:lnSpc>
              <a:buFont typeface="+mj-lt"/>
              <a:buAutoNum type="arabicPeriod"/>
            </a:pPr>
            <a:endParaRPr lang="de-DE" sz="2800" dirty="0" smtClean="0">
              <a:latin typeface="Tahoma" charset="0"/>
            </a:endParaRPr>
          </a:p>
          <a:p>
            <a:pPr marL="457200" indent="-457200">
              <a:lnSpc>
                <a:spcPct val="83000"/>
              </a:lnSpc>
              <a:buFont typeface="+mj-lt"/>
              <a:buAutoNum type="arabicPeriod"/>
            </a:pPr>
            <a:r>
              <a:rPr lang="de-DE" sz="2800" dirty="0" smtClean="0">
                <a:latin typeface="Tahoma" charset="0"/>
              </a:rPr>
              <a:t>As </a:t>
            </a:r>
            <a:r>
              <a:rPr lang="de-DE" sz="2800" dirty="0" err="1" smtClean="0">
                <a:latin typeface="Tahoma" charset="0"/>
              </a:rPr>
              <a:t>deformed</a:t>
            </a:r>
            <a:r>
              <a:rPr lang="de-DE" sz="2800" dirty="0" smtClean="0">
                <a:latin typeface="Tahoma" charset="0"/>
              </a:rPr>
              <a:t>: after HPT, w/o </a:t>
            </a:r>
            <a:r>
              <a:rPr lang="de-DE" sz="2800" dirty="0" err="1" smtClean="0">
                <a:latin typeface="Tahoma" charset="0"/>
              </a:rPr>
              <a:t>heat</a:t>
            </a:r>
            <a:r>
              <a:rPr lang="de-DE" sz="2800" dirty="0" smtClean="0">
                <a:latin typeface="Tahoma" charset="0"/>
              </a:rPr>
              <a:t> </a:t>
            </a:r>
            <a:r>
              <a:rPr lang="de-DE" sz="2800" dirty="0" err="1" smtClean="0">
                <a:latin typeface="Tahoma" charset="0"/>
              </a:rPr>
              <a:t>treatment</a:t>
            </a:r>
            <a:endParaRPr lang="de-DE" sz="2800" dirty="0" smtClean="0">
              <a:latin typeface="Tahoma" charset="0"/>
            </a:endParaRPr>
          </a:p>
          <a:p>
            <a:pPr marL="457200" indent="-457200">
              <a:lnSpc>
                <a:spcPct val="83000"/>
              </a:lnSpc>
              <a:buFont typeface="+mj-lt"/>
              <a:buAutoNum type="arabicPeriod"/>
            </a:pPr>
            <a:endParaRPr lang="de-DE" sz="2800" dirty="0" smtClean="0">
              <a:latin typeface="Tahoma" charset="0"/>
            </a:endParaRPr>
          </a:p>
          <a:p>
            <a:pPr marL="457200" indent="-457200">
              <a:lnSpc>
                <a:spcPct val="83000"/>
              </a:lnSpc>
              <a:buFont typeface="+mj-lt"/>
              <a:buAutoNum type="arabicPeriod"/>
            </a:pPr>
            <a:r>
              <a:rPr lang="de-DE" sz="2800" dirty="0" smtClean="0">
                <a:latin typeface="Tahoma" charset="0"/>
              </a:rPr>
              <a:t>After HPT, </a:t>
            </a:r>
            <a:r>
              <a:rPr lang="de-DE" sz="2800" dirty="0" err="1" smtClean="0">
                <a:latin typeface="Tahoma" charset="0"/>
              </a:rPr>
              <a:t>heat</a:t>
            </a:r>
            <a:r>
              <a:rPr lang="de-DE" sz="2800" dirty="0" smtClean="0">
                <a:latin typeface="Tahoma" charset="0"/>
              </a:rPr>
              <a:t> </a:t>
            </a:r>
            <a:r>
              <a:rPr lang="de-DE" sz="2800" dirty="0" err="1" smtClean="0">
                <a:latin typeface="Tahoma" charset="0"/>
              </a:rPr>
              <a:t>treatment</a:t>
            </a:r>
            <a:r>
              <a:rPr lang="de-DE" sz="2800" dirty="0" smtClean="0">
                <a:latin typeface="Tahoma" charset="0"/>
              </a:rPr>
              <a:t> </a:t>
            </a:r>
            <a:r>
              <a:rPr lang="de-DE" sz="2800" dirty="0" err="1" smtClean="0">
                <a:latin typeface="Tahoma" charset="0"/>
              </a:rPr>
              <a:t>to</a:t>
            </a:r>
            <a:r>
              <a:rPr lang="de-DE" sz="2800" dirty="0" smtClean="0">
                <a:latin typeface="Tahoma" charset="0"/>
              </a:rPr>
              <a:t> 420°C</a:t>
            </a:r>
          </a:p>
          <a:p>
            <a:pPr marL="457200" indent="-457200">
              <a:lnSpc>
                <a:spcPct val="83000"/>
              </a:lnSpc>
              <a:buFont typeface="+mj-lt"/>
              <a:buAutoNum type="arabicPeriod"/>
            </a:pPr>
            <a:endParaRPr lang="de-DE" sz="2800" dirty="0" smtClean="0">
              <a:latin typeface="Tahoma" charset="0"/>
            </a:endParaRPr>
          </a:p>
          <a:p>
            <a:pPr marL="457200" indent="-457200">
              <a:lnSpc>
                <a:spcPct val="83000"/>
              </a:lnSpc>
              <a:buFont typeface="+mj-lt"/>
              <a:buAutoNum type="arabicPeriod"/>
            </a:pPr>
            <a:r>
              <a:rPr lang="de-DE" sz="2800" dirty="0" smtClean="0">
                <a:latin typeface="Tahoma" charset="0"/>
              </a:rPr>
              <a:t>After HPT, </a:t>
            </a:r>
            <a:r>
              <a:rPr lang="de-DE" sz="2800" dirty="0" err="1" smtClean="0">
                <a:latin typeface="Tahoma" charset="0"/>
              </a:rPr>
              <a:t>heat</a:t>
            </a:r>
            <a:r>
              <a:rPr lang="de-DE" sz="2800" dirty="0" smtClean="0">
                <a:latin typeface="Tahoma" charset="0"/>
              </a:rPr>
              <a:t> </a:t>
            </a:r>
            <a:r>
              <a:rPr lang="de-DE" sz="2800" dirty="0" err="1" smtClean="0">
                <a:latin typeface="Tahoma" charset="0"/>
              </a:rPr>
              <a:t>treatment</a:t>
            </a:r>
            <a:r>
              <a:rPr lang="de-DE" sz="2800" dirty="0" smtClean="0">
                <a:latin typeface="Tahoma" charset="0"/>
              </a:rPr>
              <a:t> </a:t>
            </a:r>
            <a:r>
              <a:rPr lang="de-DE" sz="2800" dirty="0" err="1" smtClean="0">
                <a:latin typeface="Tahoma" charset="0"/>
              </a:rPr>
              <a:t>to</a:t>
            </a:r>
            <a:r>
              <a:rPr lang="de-DE" sz="2800" dirty="0" smtClean="0">
                <a:latin typeface="Tahoma" charset="0"/>
              </a:rPr>
              <a:t> 500°C</a:t>
            </a:r>
          </a:p>
          <a:p>
            <a:pPr marL="457200" indent="-457200">
              <a:lnSpc>
                <a:spcPct val="83000"/>
              </a:lnSpc>
              <a:buFont typeface="+mj-lt"/>
              <a:buAutoNum type="arabicPeriod"/>
            </a:pPr>
            <a:endParaRPr lang="de-DE" sz="2800" dirty="0" smtClean="0">
              <a:latin typeface="Tahom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1087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2200" dirty="0" err="1" smtClean="0"/>
              <a:t>Diploma</a:t>
            </a:r>
            <a:r>
              <a:rPr lang="de-DE" sz="2200" dirty="0" smtClean="0"/>
              <a:t> Thesis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TEM </a:t>
            </a:r>
            <a:r>
              <a:rPr lang="de-DE" dirty="0" err="1" smtClean="0"/>
              <a:t>bright</a:t>
            </a:r>
            <a:r>
              <a:rPr lang="de-DE" dirty="0" smtClean="0"/>
              <a:t> </a:t>
            </a:r>
            <a:r>
              <a:rPr lang="de-DE" dirty="0" err="1" smtClean="0"/>
              <a:t>field</a:t>
            </a:r>
            <a:endParaRPr lang="de-DE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 smtClean="0"/>
              <a:t>Slide</a:t>
            </a:r>
          </a:p>
          <a:p>
            <a:fld id="{90AC3753-0CCC-4F15-81B1-5E56AF77E621}" type="slidenum">
              <a:rPr lang="en-GB" smtClean="0"/>
              <a:pPr/>
              <a:t>15</a:t>
            </a:fld>
            <a:r>
              <a:rPr lang="en-GB" dirty="0" smtClean="0"/>
              <a:t>/34</a:t>
            </a:r>
            <a:endParaRPr lang="en-GB" dirty="0"/>
          </a:p>
        </p:txBody>
      </p:sp>
      <p:pic>
        <p:nvPicPr>
          <p:cNvPr id="6" name="Picture 11" descr="ad_50U_b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2483" y="1796258"/>
            <a:ext cx="3443529" cy="3422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hteck 2"/>
          <p:cNvSpPr/>
          <p:nvPr/>
        </p:nvSpPr>
        <p:spPr>
          <a:xfrm>
            <a:off x="670713" y="5232280"/>
            <a:ext cx="3626110" cy="9694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dirty="0" err="1">
                <a:latin typeface="Tahoma" charset="0"/>
              </a:rPr>
              <a:t>Each</a:t>
            </a:r>
            <a:r>
              <a:rPr lang="de-DE" dirty="0">
                <a:latin typeface="Tahoma" charset="0"/>
              </a:rPr>
              <a:t> </a:t>
            </a:r>
            <a:r>
              <a:rPr lang="de-DE" dirty="0" err="1">
                <a:latin typeface="Tahoma" charset="0"/>
              </a:rPr>
              <a:t>martensitic</a:t>
            </a:r>
            <a:r>
              <a:rPr lang="de-DE" dirty="0">
                <a:latin typeface="Tahoma" charset="0"/>
              </a:rPr>
              <a:t> </a:t>
            </a:r>
            <a:r>
              <a:rPr lang="de-DE" dirty="0" smtClean="0">
                <a:latin typeface="Tahoma" charset="0"/>
              </a:rPr>
              <a:t>variant </a:t>
            </a:r>
            <a:r>
              <a:rPr lang="de-DE" dirty="0" err="1" smtClean="0">
                <a:latin typeface="Tahoma" charset="0"/>
              </a:rPr>
              <a:t>is</a:t>
            </a:r>
            <a:r>
              <a:rPr lang="de-DE" dirty="0" smtClean="0">
                <a:latin typeface="Tahoma" charset="0"/>
              </a:rPr>
              <a:t> </a:t>
            </a:r>
            <a:r>
              <a:rPr lang="de-DE" dirty="0" err="1">
                <a:latin typeface="Tahoma" charset="0"/>
              </a:rPr>
              <a:t>internally</a:t>
            </a:r>
            <a:r>
              <a:rPr lang="de-DE" dirty="0">
                <a:latin typeface="Tahoma" charset="0"/>
              </a:rPr>
              <a:t> </a:t>
            </a:r>
            <a:r>
              <a:rPr lang="de-DE" dirty="0" err="1" smtClean="0">
                <a:latin typeface="Tahoma" charset="0"/>
              </a:rPr>
              <a:t>twinned</a:t>
            </a:r>
            <a:r>
              <a:rPr lang="de-DE" dirty="0" smtClean="0">
                <a:latin typeface="Tahoma" charset="0"/>
              </a:rPr>
              <a:t>; </a:t>
            </a:r>
            <a:r>
              <a:rPr lang="de-DE" dirty="0" err="1" smtClean="0">
                <a:latin typeface="Tahoma" charset="0"/>
              </a:rPr>
              <a:t>grain</a:t>
            </a:r>
            <a:r>
              <a:rPr lang="de-DE" dirty="0" smtClean="0">
                <a:latin typeface="Tahoma" charset="0"/>
              </a:rPr>
              <a:t> </a:t>
            </a:r>
            <a:r>
              <a:rPr lang="de-DE" dirty="0" err="1">
                <a:latin typeface="Tahoma" charset="0"/>
              </a:rPr>
              <a:t>size</a:t>
            </a:r>
            <a:r>
              <a:rPr lang="de-DE" dirty="0">
                <a:latin typeface="Tahoma" charset="0"/>
              </a:rPr>
              <a:t> </a:t>
            </a:r>
            <a:r>
              <a:rPr lang="de-DE" dirty="0" err="1">
                <a:latin typeface="Tahoma" charset="0"/>
              </a:rPr>
              <a:t>several</a:t>
            </a:r>
            <a:r>
              <a:rPr lang="de-DE" dirty="0">
                <a:latin typeface="Tahoma" charset="0"/>
              </a:rPr>
              <a:t> </a:t>
            </a:r>
            <a:r>
              <a:rPr lang="de-DE" b="1" dirty="0" err="1">
                <a:latin typeface="Tahoma" charset="0"/>
              </a:rPr>
              <a:t>hundreds</a:t>
            </a:r>
            <a:r>
              <a:rPr lang="de-DE" b="1" dirty="0">
                <a:latin typeface="Tahoma" charset="0"/>
              </a:rPr>
              <a:t> </a:t>
            </a:r>
            <a:r>
              <a:rPr lang="de-DE" b="1" dirty="0" err="1">
                <a:latin typeface="Tahoma" charset="0"/>
              </a:rPr>
              <a:t>of</a:t>
            </a:r>
            <a:r>
              <a:rPr lang="de-DE" b="1" dirty="0">
                <a:latin typeface="Tahoma" charset="0"/>
              </a:rPr>
              <a:t> </a:t>
            </a:r>
            <a:r>
              <a:rPr lang="de-DE" sz="2100" b="1" dirty="0" smtClean="0">
                <a:latin typeface="Tahoma" charset="0"/>
                <a:sym typeface="Symbol" charset="2"/>
              </a:rPr>
              <a:t></a:t>
            </a:r>
            <a:r>
              <a:rPr lang="de-DE" b="1" dirty="0" smtClean="0">
                <a:latin typeface="Tahoma" charset="0"/>
                <a:sym typeface="Symbol" charset="2"/>
              </a:rPr>
              <a:t>m</a:t>
            </a:r>
            <a:endParaRPr lang="de-DE" b="1" dirty="0">
              <a:latin typeface="Tahoma" charset="0"/>
            </a:endParaRP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4937348" y="5232280"/>
            <a:ext cx="3733800" cy="606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de-DE" dirty="0">
                <a:solidFill>
                  <a:srgbClr val="000000"/>
                </a:solidFill>
                <a:latin typeface="Tahoma" charset="0"/>
              </a:rPr>
              <a:t>Strong </a:t>
            </a:r>
            <a:r>
              <a:rPr lang="de-DE" dirty="0" err="1">
                <a:solidFill>
                  <a:srgbClr val="000000"/>
                </a:solidFill>
                <a:latin typeface="Tahoma" charset="0"/>
              </a:rPr>
              <a:t>grain</a:t>
            </a:r>
            <a:r>
              <a:rPr lang="de-DE" dirty="0">
                <a:solidFill>
                  <a:srgbClr val="000000"/>
                </a:solidFill>
                <a:latin typeface="Tahoma" charset="0"/>
              </a:rPr>
              <a:t> </a:t>
            </a:r>
            <a:r>
              <a:rPr lang="de-DE" dirty="0" err="1">
                <a:solidFill>
                  <a:srgbClr val="000000"/>
                </a:solidFill>
                <a:latin typeface="Tahoma" charset="0"/>
              </a:rPr>
              <a:t>fragmentation</a:t>
            </a:r>
            <a:r>
              <a:rPr lang="de-DE" dirty="0">
                <a:solidFill>
                  <a:srgbClr val="000000"/>
                </a:solidFill>
                <a:latin typeface="Tahoma" charset="0"/>
              </a:rPr>
              <a:t> due </a:t>
            </a:r>
            <a:r>
              <a:rPr lang="de-DE" dirty="0" err="1">
                <a:solidFill>
                  <a:srgbClr val="000000"/>
                </a:solidFill>
                <a:latin typeface="Tahoma" charset="0"/>
              </a:rPr>
              <a:t>to</a:t>
            </a:r>
            <a:r>
              <a:rPr lang="de-DE" dirty="0">
                <a:solidFill>
                  <a:srgbClr val="000000"/>
                </a:solidFill>
                <a:latin typeface="Tahoma" charset="0"/>
              </a:rPr>
              <a:t> </a:t>
            </a:r>
            <a:r>
              <a:rPr lang="de-DE" dirty="0" err="1">
                <a:solidFill>
                  <a:srgbClr val="000000"/>
                </a:solidFill>
                <a:latin typeface="Tahoma" charset="0"/>
              </a:rPr>
              <a:t>severe</a:t>
            </a:r>
            <a:r>
              <a:rPr lang="de-DE" dirty="0">
                <a:solidFill>
                  <a:srgbClr val="000000"/>
                </a:solidFill>
                <a:latin typeface="Tahoma" charset="0"/>
              </a:rPr>
              <a:t> </a:t>
            </a:r>
            <a:r>
              <a:rPr lang="de-DE" dirty="0" err="1">
                <a:solidFill>
                  <a:srgbClr val="000000"/>
                </a:solidFill>
                <a:latin typeface="Tahoma" charset="0"/>
              </a:rPr>
              <a:t>plastic</a:t>
            </a:r>
            <a:r>
              <a:rPr lang="de-DE" dirty="0">
                <a:solidFill>
                  <a:srgbClr val="000000"/>
                </a:solidFill>
                <a:latin typeface="Tahoma" charset="0"/>
              </a:rPr>
              <a:t> </a:t>
            </a:r>
            <a:r>
              <a:rPr lang="de-DE" dirty="0" err="1">
                <a:solidFill>
                  <a:srgbClr val="000000"/>
                </a:solidFill>
                <a:latin typeface="Tahoma" charset="0"/>
              </a:rPr>
              <a:t>deformation</a:t>
            </a:r>
            <a:r>
              <a:rPr lang="de-DE" dirty="0">
                <a:solidFill>
                  <a:srgbClr val="000000"/>
                </a:solidFill>
                <a:latin typeface="Tahoma" charset="0"/>
              </a:rPr>
              <a:t> (SPD) </a:t>
            </a:r>
          </a:p>
        </p:txBody>
      </p:sp>
      <p:sp>
        <p:nvSpPr>
          <p:cNvPr id="10" name="Rechteck 9"/>
          <p:cNvSpPr/>
          <p:nvPr/>
        </p:nvSpPr>
        <p:spPr>
          <a:xfrm>
            <a:off x="670713" y="1426926"/>
            <a:ext cx="362611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dirty="0" smtClean="0">
                <a:latin typeface="Tahoma" charset="0"/>
              </a:rPr>
              <a:t>Initial </a:t>
            </a:r>
            <a:r>
              <a:rPr lang="de-DE" dirty="0" err="1" smtClean="0">
                <a:latin typeface="Tahoma" charset="0"/>
              </a:rPr>
              <a:t>state</a:t>
            </a:r>
            <a:endParaRPr lang="de-DE" dirty="0"/>
          </a:p>
        </p:txBody>
      </p:sp>
      <p:sp>
        <p:nvSpPr>
          <p:cNvPr id="11" name="Rechteck 10"/>
          <p:cNvSpPr/>
          <p:nvPr/>
        </p:nvSpPr>
        <p:spPr>
          <a:xfrm>
            <a:off x="4991193" y="1426926"/>
            <a:ext cx="362611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dirty="0" smtClean="0">
                <a:latin typeface="Tahoma" charset="0"/>
              </a:rPr>
              <a:t>As </a:t>
            </a:r>
            <a:r>
              <a:rPr lang="de-DE" dirty="0" err="1" smtClean="0">
                <a:latin typeface="Tahoma" charset="0"/>
              </a:rPr>
              <a:t>deformed</a:t>
            </a:r>
            <a:endParaRPr lang="de-DE" dirty="0"/>
          </a:p>
        </p:txBody>
      </p:sp>
      <p:pic>
        <p:nvPicPr>
          <p:cNvPr id="12" name="Picture 7" descr="0U_b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3" y="1783679"/>
            <a:ext cx="3443529" cy="34225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68006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2200" dirty="0" err="1" smtClean="0"/>
              <a:t>Diploma</a:t>
            </a:r>
            <a:r>
              <a:rPr lang="de-DE" sz="2200" dirty="0" smtClean="0"/>
              <a:t> Thesis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TEM </a:t>
            </a:r>
            <a:r>
              <a:rPr lang="de-DE" dirty="0" err="1" smtClean="0"/>
              <a:t>bright</a:t>
            </a:r>
            <a:r>
              <a:rPr lang="de-DE" dirty="0" smtClean="0"/>
              <a:t> </a:t>
            </a:r>
            <a:r>
              <a:rPr lang="de-DE" dirty="0" err="1" smtClean="0"/>
              <a:t>field</a:t>
            </a:r>
            <a:endParaRPr lang="de-DE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 smtClean="0"/>
              <a:t>Slide</a:t>
            </a:r>
          </a:p>
          <a:p>
            <a:fld id="{90AC3753-0CCC-4F15-81B1-5E56AF77E621}" type="slidenum">
              <a:rPr lang="en-GB" smtClean="0"/>
              <a:pPr/>
              <a:t>16</a:t>
            </a:fld>
            <a:r>
              <a:rPr lang="en-GB" dirty="0" smtClean="0"/>
              <a:t>/34</a:t>
            </a:r>
            <a:endParaRPr lang="en-GB" dirty="0"/>
          </a:p>
        </p:txBody>
      </p:sp>
      <p:pic>
        <p:nvPicPr>
          <p:cNvPr id="7" name="Picture 12" descr="420bp_50U_b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781866"/>
            <a:ext cx="3456384" cy="34336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1" descr="500ht_100U_b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5891" y="1781866"/>
            <a:ext cx="3456709" cy="34356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233772" y="5241974"/>
            <a:ext cx="4499992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de-DE" dirty="0" err="1">
                <a:latin typeface="Tahoma" charset="0"/>
              </a:rPr>
              <a:t>Beginnings</a:t>
            </a:r>
            <a:r>
              <a:rPr lang="de-DE" dirty="0">
                <a:latin typeface="Tahoma" charset="0"/>
              </a:rPr>
              <a:t> </a:t>
            </a:r>
            <a:r>
              <a:rPr lang="de-DE" dirty="0" err="1">
                <a:latin typeface="Tahoma" charset="0"/>
              </a:rPr>
              <a:t>of</a:t>
            </a:r>
            <a:r>
              <a:rPr lang="de-DE" dirty="0">
                <a:latin typeface="Tahoma" charset="0"/>
              </a:rPr>
              <a:t> </a:t>
            </a:r>
            <a:r>
              <a:rPr lang="de-DE" dirty="0" err="1">
                <a:latin typeface="Tahoma" charset="0"/>
              </a:rPr>
              <a:t>grain</a:t>
            </a:r>
            <a:r>
              <a:rPr lang="de-DE" dirty="0">
                <a:latin typeface="Tahoma" charset="0"/>
              </a:rPr>
              <a:t> </a:t>
            </a:r>
            <a:r>
              <a:rPr lang="de-DE" dirty="0" err="1">
                <a:latin typeface="Tahoma" charset="0"/>
              </a:rPr>
              <a:t>nucleation</a:t>
            </a:r>
            <a:r>
              <a:rPr lang="de-DE" dirty="0">
                <a:latin typeface="Tahoma" charset="0"/>
              </a:rPr>
              <a:t>; </a:t>
            </a:r>
            <a:r>
              <a:rPr lang="de-DE" dirty="0" err="1">
                <a:latin typeface="Tahoma" charset="0"/>
              </a:rPr>
              <a:t>small</a:t>
            </a:r>
            <a:r>
              <a:rPr lang="de-DE" dirty="0">
                <a:latin typeface="Tahoma" charset="0"/>
              </a:rPr>
              <a:t> </a:t>
            </a:r>
            <a:r>
              <a:rPr lang="de-DE" dirty="0" err="1">
                <a:latin typeface="Tahoma" charset="0"/>
              </a:rPr>
              <a:t>polygonized</a:t>
            </a:r>
            <a:r>
              <a:rPr lang="de-DE" dirty="0">
                <a:latin typeface="Tahoma" charset="0"/>
              </a:rPr>
              <a:t> </a:t>
            </a:r>
            <a:r>
              <a:rPr lang="de-DE" dirty="0" err="1">
                <a:latin typeface="Tahoma" charset="0"/>
              </a:rPr>
              <a:t>grains</a:t>
            </a:r>
            <a:r>
              <a:rPr lang="de-DE" dirty="0">
                <a:latin typeface="Tahoma" charset="0"/>
              </a:rPr>
              <a:t> </a:t>
            </a:r>
            <a:r>
              <a:rPr lang="de-DE" dirty="0" err="1">
                <a:latin typeface="Tahoma" charset="0"/>
              </a:rPr>
              <a:t>start</a:t>
            </a:r>
            <a:r>
              <a:rPr lang="de-DE" dirty="0">
                <a:latin typeface="Tahoma" charset="0"/>
              </a:rPr>
              <a:t> </a:t>
            </a:r>
            <a:r>
              <a:rPr lang="de-DE" dirty="0" err="1">
                <a:latin typeface="Tahoma" charset="0"/>
              </a:rPr>
              <a:t>to</a:t>
            </a:r>
            <a:r>
              <a:rPr lang="de-DE" dirty="0">
                <a:latin typeface="Tahoma" charset="0"/>
              </a:rPr>
              <a:t> form due </a:t>
            </a:r>
            <a:r>
              <a:rPr lang="de-DE" dirty="0" err="1">
                <a:latin typeface="Tahoma" charset="0"/>
              </a:rPr>
              <a:t>to</a:t>
            </a:r>
            <a:r>
              <a:rPr lang="de-DE" dirty="0">
                <a:latin typeface="Tahoma" charset="0"/>
              </a:rPr>
              <a:t> </a:t>
            </a:r>
            <a:r>
              <a:rPr lang="de-DE" dirty="0" err="1">
                <a:latin typeface="Tahoma" charset="0"/>
              </a:rPr>
              <a:t>heat</a:t>
            </a:r>
            <a:r>
              <a:rPr lang="de-DE" dirty="0">
                <a:latin typeface="Tahoma" charset="0"/>
              </a:rPr>
              <a:t> </a:t>
            </a:r>
            <a:r>
              <a:rPr lang="de-DE" dirty="0" err="1">
                <a:latin typeface="Tahoma" charset="0"/>
              </a:rPr>
              <a:t>treatment</a:t>
            </a:r>
            <a:r>
              <a:rPr lang="de-DE" dirty="0">
                <a:latin typeface="Tahoma" charset="0"/>
              </a:rPr>
              <a:t> (</a:t>
            </a:r>
            <a:r>
              <a:rPr lang="de-DE" dirty="0" err="1">
                <a:latin typeface="Tahoma" charset="0"/>
              </a:rPr>
              <a:t>arrows</a:t>
            </a:r>
            <a:r>
              <a:rPr lang="de-DE" dirty="0">
                <a:latin typeface="Tahoma" charset="0"/>
              </a:rPr>
              <a:t>)</a:t>
            </a:r>
          </a:p>
        </p:txBody>
      </p:sp>
      <p:sp>
        <p:nvSpPr>
          <p:cNvPr id="10" name="Rectangle 7"/>
          <p:cNvSpPr>
            <a:spLocks noChangeArrowheads="1"/>
          </p:cNvSpPr>
          <p:nvPr/>
        </p:nvSpPr>
        <p:spPr bwMode="auto">
          <a:xfrm>
            <a:off x="4860031" y="5241974"/>
            <a:ext cx="3888432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de-DE" dirty="0" err="1">
                <a:latin typeface="Tahoma" charset="0"/>
              </a:rPr>
              <a:t>Grain</a:t>
            </a:r>
            <a:r>
              <a:rPr lang="de-DE" dirty="0">
                <a:latin typeface="Tahoma" charset="0"/>
              </a:rPr>
              <a:t> </a:t>
            </a:r>
            <a:r>
              <a:rPr lang="de-DE" dirty="0" err="1">
                <a:latin typeface="Tahoma" charset="0"/>
              </a:rPr>
              <a:t>nucleation</a:t>
            </a:r>
            <a:r>
              <a:rPr lang="de-DE" dirty="0">
                <a:latin typeface="Tahoma" charset="0"/>
              </a:rPr>
              <a:t> </a:t>
            </a:r>
            <a:r>
              <a:rPr lang="de-DE" dirty="0" err="1">
                <a:latin typeface="Tahoma" charset="0"/>
              </a:rPr>
              <a:t>completed</a:t>
            </a:r>
            <a:r>
              <a:rPr lang="de-DE" dirty="0">
                <a:latin typeface="Tahoma" charset="0"/>
              </a:rPr>
              <a:t>, </a:t>
            </a:r>
            <a:r>
              <a:rPr lang="de-DE" dirty="0" err="1">
                <a:latin typeface="Tahoma" charset="0"/>
              </a:rPr>
              <a:t>clearly</a:t>
            </a:r>
            <a:r>
              <a:rPr lang="de-DE" dirty="0">
                <a:latin typeface="Tahoma" charset="0"/>
              </a:rPr>
              <a:t> </a:t>
            </a:r>
            <a:r>
              <a:rPr lang="de-DE" dirty="0" err="1">
                <a:latin typeface="Tahoma" charset="0"/>
              </a:rPr>
              <a:t>identifyable</a:t>
            </a:r>
            <a:r>
              <a:rPr lang="de-DE" dirty="0">
                <a:latin typeface="Tahoma" charset="0"/>
              </a:rPr>
              <a:t> </a:t>
            </a:r>
            <a:r>
              <a:rPr lang="de-DE" dirty="0" err="1">
                <a:latin typeface="Tahoma" charset="0"/>
              </a:rPr>
              <a:t>polygonized</a:t>
            </a:r>
            <a:r>
              <a:rPr lang="de-DE" dirty="0">
                <a:latin typeface="Tahoma" charset="0"/>
              </a:rPr>
              <a:t> </a:t>
            </a:r>
            <a:r>
              <a:rPr lang="de-DE" dirty="0" err="1">
                <a:latin typeface="Tahoma" charset="0"/>
              </a:rPr>
              <a:t>grains</a:t>
            </a:r>
            <a:r>
              <a:rPr lang="de-DE" dirty="0">
                <a:latin typeface="Tahoma" charset="0"/>
              </a:rPr>
              <a:t>; </a:t>
            </a:r>
            <a:r>
              <a:rPr lang="de-DE" dirty="0" err="1" smtClean="0">
                <a:latin typeface="Tahoma" charset="0"/>
              </a:rPr>
              <a:t>grain</a:t>
            </a:r>
            <a:r>
              <a:rPr lang="de-DE" dirty="0" smtClean="0">
                <a:latin typeface="Tahoma" charset="0"/>
              </a:rPr>
              <a:t> </a:t>
            </a:r>
            <a:r>
              <a:rPr lang="de-DE" dirty="0" err="1">
                <a:latin typeface="Tahoma" charset="0"/>
              </a:rPr>
              <a:t>size</a:t>
            </a:r>
            <a:r>
              <a:rPr lang="de-DE" dirty="0">
                <a:latin typeface="Tahoma" charset="0"/>
              </a:rPr>
              <a:t> </a:t>
            </a:r>
            <a:r>
              <a:rPr lang="de-DE" b="1" dirty="0">
                <a:latin typeface="Tahoma" charset="0"/>
              </a:rPr>
              <a:t>140±6 </a:t>
            </a:r>
            <a:r>
              <a:rPr lang="de-DE" b="1" dirty="0" err="1">
                <a:latin typeface="Tahoma" charset="0"/>
              </a:rPr>
              <a:t>nm</a:t>
            </a:r>
            <a:endParaRPr lang="de-DE" b="1" dirty="0">
              <a:latin typeface="Tahoma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670713" y="1410561"/>
            <a:ext cx="362611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dirty="0" smtClean="0">
                <a:latin typeface="Tahoma" charset="0"/>
              </a:rPr>
              <a:t>HT 420°C</a:t>
            </a:r>
            <a:endParaRPr lang="de-DE" dirty="0"/>
          </a:p>
        </p:txBody>
      </p:sp>
      <p:sp>
        <p:nvSpPr>
          <p:cNvPr id="12" name="Rechteck 11"/>
          <p:cNvSpPr/>
          <p:nvPr/>
        </p:nvSpPr>
        <p:spPr>
          <a:xfrm>
            <a:off x="4991192" y="1412534"/>
            <a:ext cx="362611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dirty="0" smtClean="0">
                <a:latin typeface="Tahoma" charset="0"/>
              </a:rPr>
              <a:t>HT 500°C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44690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2200" dirty="0" err="1" smtClean="0"/>
              <a:t>Diploma</a:t>
            </a:r>
            <a:r>
              <a:rPr lang="de-DE" sz="2200" dirty="0" smtClean="0"/>
              <a:t> Thesis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TEM SAD</a:t>
            </a:r>
            <a:endParaRPr lang="de-DE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 smtClean="0"/>
              <a:t>Slide</a:t>
            </a:r>
          </a:p>
          <a:p>
            <a:fld id="{90AC3753-0CCC-4F15-81B1-5E56AF77E621}" type="slidenum">
              <a:rPr lang="en-GB" smtClean="0"/>
              <a:pPr/>
              <a:t>17</a:t>
            </a:fld>
            <a:r>
              <a:rPr lang="en-GB" dirty="0" smtClean="0"/>
              <a:t>/34</a:t>
            </a:r>
            <a:endParaRPr lang="en-GB" dirty="0"/>
          </a:p>
        </p:txBody>
      </p:sp>
      <p:sp>
        <p:nvSpPr>
          <p:cNvPr id="3" name="Rechteck 2"/>
          <p:cNvSpPr/>
          <p:nvPr/>
        </p:nvSpPr>
        <p:spPr>
          <a:xfrm>
            <a:off x="670713" y="5232280"/>
            <a:ext cx="362611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dirty="0">
                <a:latin typeface="Tahoma" charset="0"/>
              </a:rPr>
              <a:t>Tetragonal </a:t>
            </a:r>
            <a:r>
              <a:rPr lang="de-DE" dirty="0" err="1">
                <a:latin typeface="Tahoma" charset="0"/>
              </a:rPr>
              <a:t>martensite</a:t>
            </a:r>
            <a:endParaRPr lang="de-DE" dirty="0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4760126" y="5229200"/>
            <a:ext cx="3996952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de-DE" dirty="0" err="1" smtClean="0">
                <a:solidFill>
                  <a:srgbClr val="000000"/>
                </a:solidFill>
                <a:latin typeface="Tahoma" charset="0"/>
              </a:rPr>
              <a:t>Disordered</a:t>
            </a:r>
            <a:r>
              <a:rPr lang="de-DE" dirty="0" smtClean="0">
                <a:solidFill>
                  <a:srgbClr val="000000"/>
                </a:solidFill>
                <a:latin typeface="Tahoma" charset="0"/>
              </a:rPr>
              <a:t> </a:t>
            </a:r>
            <a:r>
              <a:rPr lang="de-DE" dirty="0">
                <a:solidFill>
                  <a:srgbClr val="000000"/>
                </a:solidFill>
                <a:latin typeface="Tahoma" charset="0"/>
              </a:rPr>
              <a:t>tetragonal (</a:t>
            </a:r>
            <a:r>
              <a:rPr lang="de-DE" dirty="0" err="1">
                <a:solidFill>
                  <a:srgbClr val="000000"/>
                </a:solidFill>
                <a:latin typeface="Tahoma" charset="0"/>
              </a:rPr>
              <a:t>fct</a:t>
            </a:r>
            <a:r>
              <a:rPr lang="de-DE" dirty="0" smtClean="0">
                <a:solidFill>
                  <a:srgbClr val="000000"/>
                </a:solidFill>
                <a:latin typeface="Tahoma" charset="0"/>
              </a:rPr>
              <a:t>), </a:t>
            </a:r>
            <a:r>
              <a:rPr lang="de-DE" dirty="0" err="1" smtClean="0">
                <a:solidFill>
                  <a:srgbClr val="000000"/>
                </a:solidFill>
                <a:latin typeface="Tahoma" charset="0"/>
              </a:rPr>
              <a:t>face</a:t>
            </a:r>
            <a:r>
              <a:rPr lang="de-DE" dirty="0" smtClean="0">
                <a:solidFill>
                  <a:srgbClr val="000000"/>
                </a:solidFill>
                <a:latin typeface="Tahoma" charset="0"/>
              </a:rPr>
              <a:t> </a:t>
            </a:r>
            <a:r>
              <a:rPr lang="de-DE" dirty="0" err="1">
                <a:solidFill>
                  <a:srgbClr val="000000"/>
                </a:solidFill>
                <a:latin typeface="Tahoma" charset="0"/>
              </a:rPr>
              <a:t>centered</a:t>
            </a:r>
            <a:r>
              <a:rPr lang="de-DE" dirty="0">
                <a:solidFill>
                  <a:srgbClr val="000000"/>
                </a:solidFill>
                <a:latin typeface="Tahoma" charset="0"/>
              </a:rPr>
              <a:t> </a:t>
            </a:r>
            <a:r>
              <a:rPr lang="de-DE" dirty="0" err="1">
                <a:solidFill>
                  <a:srgbClr val="000000"/>
                </a:solidFill>
                <a:latin typeface="Tahoma" charset="0"/>
              </a:rPr>
              <a:t>cubic</a:t>
            </a:r>
            <a:r>
              <a:rPr lang="de-DE" dirty="0">
                <a:solidFill>
                  <a:srgbClr val="000000"/>
                </a:solidFill>
                <a:latin typeface="Tahoma" charset="0"/>
              </a:rPr>
              <a:t> (</a:t>
            </a:r>
            <a:r>
              <a:rPr lang="de-DE" dirty="0" err="1" smtClean="0">
                <a:solidFill>
                  <a:srgbClr val="000000"/>
                </a:solidFill>
                <a:latin typeface="Tahoma" charset="0"/>
              </a:rPr>
              <a:t>fcc</a:t>
            </a:r>
            <a:r>
              <a:rPr lang="de-DE" dirty="0" smtClean="0">
                <a:solidFill>
                  <a:srgbClr val="000000"/>
                </a:solidFill>
                <a:latin typeface="Tahoma" charset="0"/>
              </a:rPr>
              <a:t>), </a:t>
            </a:r>
            <a:r>
              <a:rPr lang="de-DE" b="1" dirty="0" err="1" smtClean="0">
                <a:solidFill>
                  <a:srgbClr val="000000"/>
                </a:solidFill>
                <a:latin typeface="Tahoma" charset="0"/>
              </a:rPr>
              <a:t>no</a:t>
            </a:r>
            <a:r>
              <a:rPr lang="de-DE" b="1" dirty="0" smtClean="0">
                <a:solidFill>
                  <a:srgbClr val="000000"/>
                </a:solidFill>
                <a:latin typeface="Tahoma" charset="0"/>
              </a:rPr>
              <a:t> </a:t>
            </a:r>
            <a:r>
              <a:rPr lang="de-DE" b="1" dirty="0" err="1" smtClean="0">
                <a:solidFill>
                  <a:srgbClr val="000000"/>
                </a:solidFill>
                <a:latin typeface="Tahoma" charset="0"/>
              </a:rPr>
              <a:t>martensite</a:t>
            </a:r>
            <a:endParaRPr lang="de-DE" dirty="0">
              <a:solidFill>
                <a:srgbClr val="000000"/>
              </a:solidFill>
              <a:latin typeface="Tahoma" charset="0"/>
            </a:endParaRPr>
          </a:p>
        </p:txBody>
      </p:sp>
      <p:sp>
        <p:nvSpPr>
          <p:cNvPr id="10" name="Rechteck 9"/>
          <p:cNvSpPr/>
          <p:nvPr/>
        </p:nvSpPr>
        <p:spPr>
          <a:xfrm>
            <a:off x="670713" y="1426926"/>
            <a:ext cx="362611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dirty="0" smtClean="0">
                <a:latin typeface="Tahoma" charset="0"/>
              </a:rPr>
              <a:t>Initial </a:t>
            </a:r>
            <a:r>
              <a:rPr lang="de-DE" dirty="0" err="1" smtClean="0">
                <a:latin typeface="Tahoma" charset="0"/>
              </a:rPr>
              <a:t>state</a:t>
            </a:r>
            <a:endParaRPr lang="de-DE" dirty="0"/>
          </a:p>
        </p:txBody>
      </p:sp>
      <p:pic>
        <p:nvPicPr>
          <p:cNvPr id="14" name="Picture 15" descr="ad_100U_dp_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1192" y="1736576"/>
            <a:ext cx="3534820" cy="35167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3" descr="0U_dp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447" y="2162794"/>
            <a:ext cx="2680642" cy="26642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hteck 10"/>
          <p:cNvSpPr/>
          <p:nvPr/>
        </p:nvSpPr>
        <p:spPr>
          <a:xfrm>
            <a:off x="4945547" y="1426926"/>
            <a:ext cx="362611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dirty="0" smtClean="0">
                <a:latin typeface="Tahoma" charset="0"/>
              </a:rPr>
              <a:t>As </a:t>
            </a:r>
            <a:r>
              <a:rPr lang="de-DE" dirty="0" err="1" smtClean="0">
                <a:latin typeface="Tahoma" charset="0"/>
              </a:rPr>
              <a:t>deformed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82137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0" descr="420bp_50U_dp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946" y="1770587"/>
            <a:ext cx="3528205" cy="35101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2200" dirty="0" err="1" smtClean="0"/>
              <a:t>Diploma</a:t>
            </a:r>
            <a:r>
              <a:rPr lang="de-DE" sz="2200" dirty="0" smtClean="0"/>
              <a:t> Thesis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TEM SAD</a:t>
            </a:r>
            <a:endParaRPr lang="de-DE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 smtClean="0"/>
              <a:t>Slide</a:t>
            </a:r>
          </a:p>
          <a:p>
            <a:fld id="{90AC3753-0CCC-4F15-81B1-5E56AF77E621}" type="slidenum">
              <a:rPr lang="en-GB" smtClean="0"/>
              <a:pPr/>
              <a:t>18</a:t>
            </a:fld>
            <a:r>
              <a:rPr lang="en-GB" dirty="0" smtClean="0"/>
              <a:t>/34</a:t>
            </a:r>
            <a:endParaRPr lang="en-GB" dirty="0"/>
          </a:p>
        </p:txBody>
      </p:sp>
      <p:sp>
        <p:nvSpPr>
          <p:cNvPr id="11" name="Rechteck 10"/>
          <p:cNvSpPr/>
          <p:nvPr/>
        </p:nvSpPr>
        <p:spPr>
          <a:xfrm>
            <a:off x="693993" y="1410561"/>
            <a:ext cx="362611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dirty="0" smtClean="0">
                <a:latin typeface="Tahoma" charset="0"/>
              </a:rPr>
              <a:t>HT 420°C</a:t>
            </a:r>
            <a:endParaRPr lang="de-DE" dirty="0"/>
          </a:p>
        </p:txBody>
      </p:sp>
      <p:sp>
        <p:nvSpPr>
          <p:cNvPr id="12" name="Rechteck 11"/>
          <p:cNvSpPr/>
          <p:nvPr/>
        </p:nvSpPr>
        <p:spPr>
          <a:xfrm>
            <a:off x="4991192" y="1412534"/>
            <a:ext cx="362611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dirty="0" smtClean="0">
                <a:latin typeface="Tahoma" charset="0"/>
              </a:rPr>
              <a:t>HT 500°C</a:t>
            </a:r>
            <a:endParaRPr lang="de-DE" dirty="0"/>
          </a:p>
        </p:txBody>
      </p:sp>
      <p:sp>
        <p:nvSpPr>
          <p:cNvPr id="13" name="Rectangle 7"/>
          <p:cNvSpPr>
            <a:spLocks noChangeArrowheads="1"/>
          </p:cNvSpPr>
          <p:nvPr/>
        </p:nvSpPr>
        <p:spPr bwMode="auto">
          <a:xfrm>
            <a:off x="293056" y="5302949"/>
            <a:ext cx="4427984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de-DE" dirty="0" err="1">
                <a:latin typeface="Tahoma" charset="0"/>
              </a:rPr>
              <a:t>Intermediade</a:t>
            </a:r>
            <a:r>
              <a:rPr lang="de-DE" dirty="0">
                <a:latin typeface="Tahoma" charset="0"/>
              </a:rPr>
              <a:t> </a:t>
            </a:r>
            <a:r>
              <a:rPr lang="de-DE" dirty="0" err="1">
                <a:latin typeface="Tahoma" charset="0"/>
              </a:rPr>
              <a:t>structure</a:t>
            </a:r>
            <a:r>
              <a:rPr lang="de-DE" dirty="0">
                <a:latin typeface="Tahoma" charset="0"/>
              </a:rPr>
              <a:t> </a:t>
            </a:r>
            <a:r>
              <a:rPr lang="de-DE" dirty="0" err="1">
                <a:latin typeface="Tahoma" charset="0"/>
              </a:rPr>
              <a:t>detected</a:t>
            </a:r>
            <a:r>
              <a:rPr lang="de-DE" dirty="0">
                <a:latin typeface="Tahoma" charset="0"/>
              </a:rPr>
              <a:t>: </a:t>
            </a:r>
            <a:r>
              <a:rPr lang="de-DE" dirty="0" err="1">
                <a:latin typeface="Tahoma" charset="0"/>
              </a:rPr>
              <a:t>disordered</a:t>
            </a:r>
            <a:r>
              <a:rPr lang="de-DE" dirty="0">
                <a:latin typeface="Tahoma" charset="0"/>
              </a:rPr>
              <a:t> </a:t>
            </a:r>
            <a:r>
              <a:rPr lang="de-DE" dirty="0" err="1">
                <a:latin typeface="Tahoma" charset="0"/>
              </a:rPr>
              <a:t>body</a:t>
            </a:r>
            <a:r>
              <a:rPr lang="de-DE" dirty="0">
                <a:latin typeface="Tahoma" charset="0"/>
              </a:rPr>
              <a:t> </a:t>
            </a:r>
            <a:r>
              <a:rPr lang="de-DE" dirty="0" err="1">
                <a:latin typeface="Tahoma" charset="0"/>
              </a:rPr>
              <a:t>centered</a:t>
            </a:r>
            <a:r>
              <a:rPr lang="de-DE" dirty="0">
                <a:latin typeface="Tahoma" charset="0"/>
              </a:rPr>
              <a:t> </a:t>
            </a:r>
            <a:r>
              <a:rPr lang="de-DE" dirty="0" err="1">
                <a:latin typeface="Tahoma" charset="0"/>
              </a:rPr>
              <a:t>cubic</a:t>
            </a:r>
            <a:r>
              <a:rPr lang="de-DE" dirty="0">
                <a:latin typeface="Tahoma" charset="0"/>
              </a:rPr>
              <a:t> (bcc)</a:t>
            </a:r>
          </a:p>
        </p:txBody>
      </p:sp>
      <p:sp>
        <p:nvSpPr>
          <p:cNvPr id="17" name="Rectangle 7"/>
          <p:cNvSpPr>
            <a:spLocks noChangeArrowheads="1"/>
          </p:cNvSpPr>
          <p:nvPr/>
        </p:nvSpPr>
        <p:spPr bwMode="auto">
          <a:xfrm>
            <a:off x="4991192" y="5322901"/>
            <a:ext cx="3581400" cy="606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de-DE" dirty="0">
                <a:latin typeface="Tahoma" charset="0"/>
              </a:rPr>
              <a:t>7M </a:t>
            </a:r>
            <a:r>
              <a:rPr lang="de-DE" dirty="0" err="1">
                <a:latin typeface="Tahoma" charset="0"/>
              </a:rPr>
              <a:t>martensite</a:t>
            </a:r>
            <a:r>
              <a:rPr lang="de-DE" dirty="0">
                <a:latin typeface="Tahoma" charset="0"/>
              </a:rPr>
              <a:t> </a:t>
            </a:r>
            <a:r>
              <a:rPr lang="de-DE" dirty="0" err="1">
                <a:latin typeface="Tahoma" charset="0"/>
              </a:rPr>
              <a:t>observed</a:t>
            </a:r>
            <a:r>
              <a:rPr lang="de-DE" dirty="0">
                <a:latin typeface="Tahoma" charset="0"/>
              </a:rPr>
              <a:t> </a:t>
            </a:r>
            <a:r>
              <a:rPr lang="de-DE" dirty="0" err="1">
                <a:latin typeface="Tahoma" charset="0"/>
              </a:rPr>
              <a:t>to</a:t>
            </a:r>
            <a:r>
              <a:rPr lang="de-DE" dirty="0">
                <a:latin typeface="Tahoma" charset="0"/>
              </a:rPr>
              <a:t> </a:t>
            </a:r>
            <a:r>
              <a:rPr lang="de-DE" dirty="0" err="1">
                <a:latin typeface="Tahoma" charset="0"/>
              </a:rPr>
              <a:t>be</a:t>
            </a:r>
            <a:r>
              <a:rPr lang="de-DE" dirty="0">
                <a:latin typeface="Tahoma" charset="0"/>
              </a:rPr>
              <a:t> </a:t>
            </a:r>
            <a:r>
              <a:rPr lang="de-DE" dirty="0" err="1">
                <a:latin typeface="Tahoma" charset="0"/>
              </a:rPr>
              <a:t>predominant</a:t>
            </a:r>
            <a:endParaRPr lang="de-DE" dirty="0">
              <a:latin typeface="Tahoma" charset="0"/>
            </a:endParaRPr>
          </a:p>
        </p:txBody>
      </p:sp>
      <p:pic>
        <p:nvPicPr>
          <p:cNvPr id="18" name="Picture 10" descr="500ht_50U_dp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9669" y="1770586"/>
            <a:ext cx="3489155" cy="3471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97575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2200" dirty="0" err="1" smtClean="0"/>
              <a:t>Diploma</a:t>
            </a:r>
            <a:r>
              <a:rPr lang="de-DE" sz="2200" dirty="0" smtClean="0"/>
              <a:t> Thesis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DSC, </a:t>
            </a:r>
            <a:r>
              <a:rPr lang="de-DE" dirty="0" err="1" smtClean="0"/>
              <a:t>initial</a:t>
            </a:r>
            <a:r>
              <a:rPr lang="de-DE" dirty="0" smtClean="0"/>
              <a:t> </a:t>
            </a:r>
            <a:r>
              <a:rPr lang="de-DE" dirty="0" err="1" smtClean="0"/>
              <a:t>state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 smtClean="0"/>
              <a:t>Slide</a:t>
            </a:r>
          </a:p>
          <a:p>
            <a:fld id="{90AC3753-0CCC-4F15-81B1-5E56AF77E621}" type="slidenum">
              <a:rPr lang="en-GB" smtClean="0"/>
              <a:pPr/>
              <a:t>19</a:t>
            </a:fld>
            <a:r>
              <a:rPr lang="en-GB" dirty="0" smtClean="0"/>
              <a:t>/34</a:t>
            </a:r>
            <a:endParaRPr lang="en-GB" dirty="0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1506431" y="3161751"/>
            <a:ext cx="6400800" cy="175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6" name="Picture 9" descr="dsc_curv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844824"/>
            <a:ext cx="6284798" cy="38147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10"/>
          <p:cNvSpPr>
            <a:spLocks noChangeArrowheads="1"/>
          </p:cNvSpPr>
          <p:nvPr/>
        </p:nvSpPr>
        <p:spPr bwMode="auto">
          <a:xfrm>
            <a:off x="4408333" y="2138885"/>
            <a:ext cx="141897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de-DE" dirty="0">
                <a:latin typeface="Tahoma" pitchFamily="34" charset="0"/>
                <a:ea typeface="Tahoma" pitchFamily="34" charset="0"/>
                <a:cs typeface="Tahoma" pitchFamily="34" charset="0"/>
              </a:rPr>
              <a:t>A</a:t>
            </a:r>
            <a:r>
              <a:rPr lang="de-DE" baseline="-25000" dirty="0">
                <a:latin typeface="Tahoma" pitchFamily="34" charset="0"/>
                <a:ea typeface="Tahoma" pitchFamily="34" charset="0"/>
                <a:cs typeface="Tahoma" pitchFamily="34" charset="0"/>
              </a:rPr>
              <a:t>P</a:t>
            </a:r>
            <a:r>
              <a:rPr lang="de-DE" dirty="0">
                <a:latin typeface="Tahoma" pitchFamily="34" charset="0"/>
                <a:ea typeface="Tahoma" pitchFamily="34" charset="0"/>
                <a:cs typeface="Tahoma" pitchFamily="34" charset="0"/>
              </a:rPr>
              <a:t> = 208 °C</a:t>
            </a:r>
          </a:p>
        </p:txBody>
      </p:sp>
      <p:sp>
        <p:nvSpPr>
          <p:cNvPr id="8" name="Rectangle 12"/>
          <p:cNvSpPr>
            <a:spLocks noChangeArrowheads="1"/>
          </p:cNvSpPr>
          <p:nvPr/>
        </p:nvSpPr>
        <p:spPr bwMode="auto">
          <a:xfrm>
            <a:off x="4240609" y="4581128"/>
            <a:ext cx="1459054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de-DE" dirty="0">
                <a:latin typeface="Tahoma" pitchFamily="34" charset="0"/>
                <a:ea typeface="Tahoma" pitchFamily="34" charset="0"/>
                <a:cs typeface="Tahoma" pitchFamily="34" charset="0"/>
              </a:rPr>
              <a:t>M</a:t>
            </a:r>
            <a:r>
              <a:rPr lang="de-DE" baseline="-25000" dirty="0">
                <a:latin typeface="Tahoma" pitchFamily="34" charset="0"/>
                <a:ea typeface="Tahoma" pitchFamily="34" charset="0"/>
                <a:cs typeface="Tahoma" pitchFamily="34" charset="0"/>
              </a:rPr>
              <a:t>P</a:t>
            </a:r>
            <a:r>
              <a:rPr lang="de-DE" dirty="0">
                <a:latin typeface="Tahoma" pitchFamily="34" charset="0"/>
                <a:ea typeface="Tahoma" pitchFamily="34" charset="0"/>
                <a:cs typeface="Tahoma" pitchFamily="34" charset="0"/>
              </a:rPr>
              <a:t> = 190 °C</a:t>
            </a:r>
          </a:p>
        </p:txBody>
      </p:sp>
      <p:sp>
        <p:nvSpPr>
          <p:cNvPr id="9" name="Line 13"/>
          <p:cNvSpPr>
            <a:spLocks noChangeShapeType="1"/>
          </p:cNvSpPr>
          <p:nvPr/>
        </p:nvSpPr>
        <p:spPr bwMode="auto">
          <a:xfrm flipV="1">
            <a:off x="3780955" y="4868416"/>
            <a:ext cx="4572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arrow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0" name="Line 14"/>
          <p:cNvSpPr>
            <a:spLocks noChangeShapeType="1"/>
          </p:cNvSpPr>
          <p:nvPr/>
        </p:nvSpPr>
        <p:spPr bwMode="auto">
          <a:xfrm flipH="1" flipV="1">
            <a:off x="4245839" y="2003803"/>
            <a:ext cx="2286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7195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Contents</a:t>
            </a:r>
            <a:endParaRPr lang="de-DE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40560"/>
          </a:xfrm>
        </p:spPr>
        <p:txBody>
          <a:bodyPr>
            <a:normAutofit fontScale="70000" lnSpcReduction="20000"/>
          </a:bodyPr>
          <a:lstStyle/>
          <a:p>
            <a:pPr marL="609600" indent="-609600">
              <a:lnSpc>
                <a:spcPct val="160000"/>
              </a:lnSpc>
              <a:buFont typeface="Arial" charset="0"/>
              <a:buAutoNum type="arabicPeriod"/>
            </a:pPr>
            <a:r>
              <a:rPr lang="en-US" sz="4000" dirty="0" smtClean="0">
                <a:latin typeface="Tahoma" charset="0"/>
              </a:rPr>
              <a:t>Personal Introduction</a:t>
            </a:r>
          </a:p>
          <a:p>
            <a:pPr marL="609600" indent="-609600">
              <a:lnSpc>
                <a:spcPct val="160000"/>
              </a:lnSpc>
              <a:buFont typeface="Arial" charset="0"/>
              <a:buAutoNum type="arabicPeriod"/>
            </a:pPr>
            <a:r>
              <a:rPr lang="en-US" sz="4000" dirty="0" smtClean="0">
                <a:latin typeface="Tahoma" charset="0"/>
              </a:rPr>
              <a:t>Diploma Thesis</a:t>
            </a:r>
            <a:endParaRPr lang="en-US" sz="4000" dirty="0">
              <a:latin typeface="Tahoma" charset="0"/>
            </a:endParaRPr>
          </a:p>
          <a:p>
            <a:pPr marL="914400" lvl="1" indent="-457200">
              <a:lnSpc>
                <a:spcPct val="110000"/>
              </a:lnSpc>
              <a:buFont typeface="Times" charset="0"/>
              <a:buChar char="•"/>
            </a:pPr>
            <a:r>
              <a:rPr lang="en-US" sz="3600" dirty="0" smtClean="0">
                <a:latin typeface="Tahoma" charset="0"/>
              </a:rPr>
              <a:t>General outline</a:t>
            </a:r>
            <a:endParaRPr lang="en-US" sz="3600" dirty="0">
              <a:latin typeface="Tahoma" charset="0"/>
            </a:endParaRPr>
          </a:p>
          <a:p>
            <a:pPr marL="914400" lvl="1" indent="-457200">
              <a:lnSpc>
                <a:spcPct val="110000"/>
              </a:lnSpc>
              <a:buFont typeface="Times" charset="0"/>
              <a:buChar char="•"/>
            </a:pPr>
            <a:r>
              <a:rPr lang="en-US" sz="3600" dirty="0" smtClean="0">
                <a:latin typeface="Tahoma" charset="0"/>
              </a:rPr>
              <a:t>Crystallography</a:t>
            </a:r>
            <a:endParaRPr lang="en-US" sz="3600" dirty="0">
              <a:latin typeface="Tahoma" charset="0"/>
            </a:endParaRPr>
          </a:p>
          <a:p>
            <a:pPr marL="914400" lvl="1" indent="-457200">
              <a:lnSpc>
                <a:spcPct val="110000"/>
              </a:lnSpc>
              <a:buFont typeface="Times" charset="0"/>
              <a:buChar char="•"/>
            </a:pPr>
            <a:r>
              <a:rPr lang="en-US" sz="3600" dirty="0" err="1" smtClean="0">
                <a:latin typeface="Tahoma" charset="0"/>
              </a:rPr>
              <a:t>Martensite</a:t>
            </a:r>
            <a:endParaRPr lang="en-US" sz="3600" dirty="0" smtClean="0">
              <a:latin typeface="Tahoma" charset="0"/>
            </a:endParaRPr>
          </a:p>
          <a:p>
            <a:pPr marL="914400" lvl="1" indent="-457200">
              <a:lnSpc>
                <a:spcPct val="110000"/>
              </a:lnSpc>
              <a:buFont typeface="Times" charset="0"/>
              <a:buChar char="•"/>
            </a:pPr>
            <a:r>
              <a:rPr lang="en-US" sz="3600" dirty="0" smtClean="0">
                <a:latin typeface="Tahoma" charset="0"/>
              </a:rPr>
              <a:t>Preparation</a:t>
            </a:r>
          </a:p>
          <a:p>
            <a:pPr marL="914400" lvl="1" indent="-457200">
              <a:lnSpc>
                <a:spcPct val="110000"/>
              </a:lnSpc>
              <a:buFont typeface="Times" charset="0"/>
              <a:buChar char="•"/>
            </a:pPr>
            <a:r>
              <a:rPr lang="en-US" sz="3600" dirty="0" smtClean="0">
                <a:latin typeface="Tahoma" charset="0"/>
              </a:rPr>
              <a:t>Analysis and results</a:t>
            </a:r>
          </a:p>
          <a:p>
            <a:pPr marL="1314450" lvl="2" indent="-457200">
              <a:lnSpc>
                <a:spcPct val="110000"/>
              </a:lnSpc>
              <a:buFont typeface="Symbol" pitchFamily="18" charset="2"/>
              <a:buChar char="-"/>
            </a:pPr>
            <a:r>
              <a:rPr lang="en-US" sz="3100" dirty="0" smtClean="0">
                <a:latin typeface="Tahoma" charset="0"/>
              </a:rPr>
              <a:t>TEM bright field</a:t>
            </a:r>
          </a:p>
          <a:p>
            <a:pPr marL="1314450" lvl="2" indent="-457200">
              <a:lnSpc>
                <a:spcPct val="110000"/>
              </a:lnSpc>
              <a:buFont typeface="Symbol" pitchFamily="18" charset="2"/>
              <a:buChar char="-"/>
            </a:pPr>
            <a:r>
              <a:rPr lang="en-US" sz="3100" dirty="0" smtClean="0">
                <a:latin typeface="Tahoma" charset="0"/>
              </a:rPr>
              <a:t>TEM selected area diffraction (SAD)</a:t>
            </a:r>
          </a:p>
          <a:p>
            <a:pPr marL="1314450" lvl="2" indent="-457200">
              <a:lnSpc>
                <a:spcPct val="110000"/>
              </a:lnSpc>
              <a:buFont typeface="Symbol" pitchFamily="18" charset="2"/>
              <a:buChar char="-"/>
            </a:pPr>
            <a:r>
              <a:rPr lang="en-US" sz="3100" dirty="0" smtClean="0">
                <a:latin typeface="Tahoma" charset="0"/>
              </a:rPr>
              <a:t>DSC</a:t>
            </a:r>
          </a:p>
          <a:p>
            <a:pPr marL="914400" lvl="1" indent="-457200">
              <a:lnSpc>
                <a:spcPct val="110000"/>
              </a:lnSpc>
              <a:buFont typeface="Times" charset="0"/>
              <a:buChar char="•"/>
            </a:pPr>
            <a:r>
              <a:rPr lang="en-US" sz="3600" dirty="0" smtClean="0">
                <a:latin typeface="Tahoma" charset="0"/>
              </a:rPr>
              <a:t>Conclusions</a:t>
            </a:r>
            <a:endParaRPr lang="en-US" sz="3600" dirty="0">
              <a:latin typeface="Tahoma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 smtClean="0"/>
              <a:t>Slide</a:t>
            </a:r>
          </a:p>
          <a:p>
            <a:fld id="{90AC3753-0CCC-4F15-81B1-5E56AF77E621}" type="slidenum">
              <a:rPr lang="en-GB" smtClean="0"/>
              <a:pPr/>
              <a:t>2</a:t>
            </a:fld>
            <a:r>
              <a:rPr lang="en-GB" dirty="0" smtClean="0"/>
              <a:t>/34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63834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2200" dirty="0" err="1" smtClean="0"/>
              <a:t>Diploma</a:t>
            </a:r>
            <a:r>
              <a:rPr lang="de-DE" sz="2200" dirty="0" smtClean="0"/>
              <a:t> Thesis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DSC, </a:t>
            </a:r>
            <a:r>
              <a:rPr lang="de-DE" dirty="0" err="1" smtClean="0"/>
              <a:t>progression</a:t>
            </a:r>
            <a:endParaRPr lang="de-DE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 smtClean="0"/>
              <a:t>Slide</a:t>
            </a:r>
          </a:p>
          <a:p>
            <a:fld id="{90AC3753-0CCC-4F15-81B1-5E56AF77E621}" type="slidenum">
              <a:rPr lang="en-GB" smtClean="0"/>
              <a:pPr/>
              <a:t>20</a:t>
            </a:fld>
            <a:r>
              <a:rPr lang="en-GB" dirty="0" smtClean="0"/>
              <a:t>/34</a:t>
            </a:r>
            <a:endParaRPr lang="en-GB" dirty="0"/>
          </a:p>
        </p:txBody>
      </p:sp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405134" y="2477983"/>
            <a:ext cx="3784130" cy="24006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de-DE" dirty="0">
                <a:latin typeface="Tahoma" charset="0"/>
              </a:rPr>
              <a:t>Change </a:t>
            </a:r>
            <a:r>
              <a:rPr lang="de-DE" dirty="0" err="1">
                <a:latin typeface="Tahoma" charset="0"/>
              </a:rPr>
              <a:t>of</a:t>
            </a:r>
            <a:r>
              <a:rPr lang="de-DE" dirty="0">
                <a:latin typeface="Tahoma" charset="0"/>
              </a:rPr>
              <a:t> </a:t>
            </a:r>
            <a:r>
              <a:rPr lang="de-DE" dirty="0" err="1">
                <a:latin typeface="Tahoma" charset="0"/>
              </a:rPr>
              <a:t>martensite</a:t>
            </a:r>
            <a:r>
              <a:rPr lang="de-DE" dirty="0">
                <a:latin typeface="Tahoma" charset="0"/>
              </a:rPr>
              <a:t> </a:t>
            </a:r>
            <a:r>
              <a:rPr lang="de-DE" dirty="0" err="1">
                <a:latin typeface="Tahoma" charset="0"/>
              </a:rPr>
              <a:t>and</a:t>
            </a:r>
            <a:r>
              <a:rPr lang="de-DE" dirty="0">
                <a:latin typeface="Tahoma" charset="0"/>
              </a:rPr>
              <a:t> </a:t>
            </a:r>
            <a:r>
              <a:rPr lang="de-DE" dirty="0" err="1">
                <a:latin typeface="Tahoma" charset="0"/>
              </a:rPr>
              <a:t>austenite</a:t>
            </a:r>
            <a:r>
              <a:rPr lang="de-DE" dirty="0">
                <a:latin typeface="Tahoma" charset="0"/>
              </a:rPr>
              <a:t> </a:t>
            </a:r>
            <a:r>
              <a:rPr lang="de-DE" dirty="0" err="1">
                <a:latin typeface="Tahoma" charset="0"/>
              </a:rPr>
              <a:t>peak</a:t>
            </a:r>
            <a:r>
              <a:rPr lang="de-DE" dirty="0">
                <a:latin typeface="Tahoma" charset="0"/>
              </a:rPr>
              <a:t> </a:t>
            </a:r>
            <a:r>
              <a:rPr lang="de-DE" dirty="0" err="1">
                <a:latin typeface="Tahoma" charset="0"/>
              </a:rPr>
              <a:t>temperatures</a:t>
            </a:r>
            <a:r>
              <a:rPr lang="de-DE" dirty="0">
                <a:latin typeface="Tahoma" charset="0"/>
              </a:rPr>
              <a:t> (A</a:t>
            </a:r>
            <a:r>
              <a:rPr lang="de-DE" baseline="-25000" dirty="0">
                <a:latin typeface="Tahoma" charset="0"/>
              </a:rPr>
              <a:t>P</a:t>
            </a:r>
            <a:r>
              <a:rPr lang="de-DE" dirty="0">
                <a:latin typeface="Tahoma" charset="0"/>
              </a:rPr>
              <a:t>, M</a:t>
            </a:r>
            <a:r>
              <a:rPr lang="de-DE" baseline="-25000" dirty="0">
                <a:latin typeface="Tahoma" charset="0"/>
              </a:rPr>
              <a:t>P</a:t>
            </a:r>
            <a:r>
              <a:rPr lang="de-DE" dirty="0">
                <a:latin typeface="Tahoma" charset="0"/>
              </a:rPr>
              <a:t>) due </a:t>
            </a:r>
            <a:r>
              <a:rPr lang="de-DE" dirty="0" err="1">
                <a:latin typeface="Tahoma" charset="0"/>
              </a:rPr>
              <a:t>to</a:t>
            </a:r>
            <a:r>
              <a:rPr lang="de-DE" dirty="0">
                <a:latin typeface="Tahoma" charset="0"/>
              </a:rPr>
              <a:t> </a:t>
            </a:r>
            <a:r>
              <a:rPr lang="de-DE" dirty="0" err="1">
                <a:latin typeface="Tahoma" charset="0"/>
              </a:rPr>
              <a:t>heat</a:t>
            </a:r>
            <a:r>
              <a:rPr lang="de-DE" dirty="0">
                <a:latin typeface="Tahoma" charset="0"/>
              </a:rPr>
              <a:t> </a:t>
            </a:r>
            <a:r>
              <a:rPr lang="de-DE" dirty="0" err="1">
                <a:latin typeface="Tahoma" charset="0"/>
              </a:rPr>
              <a:t>treatment</a:t>
            </a:r>
            <a:endParaRPr lang="de-DE" dirty="0">
              <a:latin typeface="Tahoma" charset="0"/>
            </a:endParaRPr>
          </a:p>
          <a:p>
            <a:pPr>
              <a:buFont typeface="Times New Roman" charset="0"/>
              <a:buChar char="•"/>
            </a:pPr>
            <a:endParaRPr lang="de-DE" dirty="0">
              <a:latin typeface="Tahoma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de-DE" dirty="0">
                <a:latin typeface="Tahoma" charset="0"/>
              </a:rPr>
              <a:t>Sample 1: </a:t>
            </a:r>
            <a:r>
              <a:rPr lang="de-DE" dirty="0" err="1">
                <a:latin typeface="Tahoma" charset="0"/>
              </a:rPr>
              <a:t>short</a:t>
            </a:r>
            <a:r>
              <a:rPr lang="de-DE" dirty="0">
                <a:latin typeface="Tahoma" charset="0"/>
              </a:rPr>
              <a:t> </a:t>
            </a:r>
            <a:r>
              <a:rPr lang="de-DE" dirty="0" err="1">
                <a:latin typeface="Tahoma" charset="0"/>
              </a:rPr>
              <a:t>annealing</a:t>
            </a:r>
            <a:r>
              <a:rPr lang="de-DE" dirty="0">
                <a:latin typeface="Tahoma" charset="0"/>
              </a:rPr>
              <a:t> time </a:t>
            </a:r>
            <a:r>
              <a:rPr lang="de-DE" sz="1200" dirty="0">
                <a:latin typeface="Tahoma" charset="0"/>
              </a:rPr>
              <a:t>(10 min </a:t>
            </a:r>
            <a:r>
              <a:rPr lang="de-DE" sz="1200" dirty="0" err="1">
                <a:latin typeface="Tahoma" charset="0"/>
              </a:rPr>
              <a:t>at</a:t>
            </a:r>
            <a:r>
              <a:rPr lang="de-DE" sz="1200" dirty="0">
                <a:latin typeface="Tahoma" charset="0"/>
              </a:rPr>
              <a:t> 500 °C, </a:t>
            </a:r>
            <a:r>
              <a:rPr lang="de-DE" sz="1200" dirty="0" err="1">
                <a:latin typeface="Tahoma" charset="0"/>
              </a:rPr>
              <a:t>almost</a:t>
            </a:r>
            <a:r>
              <a:rPr lang="de-DE" sz="1200" dirty="0">
                <a:latin typeface="Tahoma" charset="0"/>
              </a:rPr>
              <a:t> </a:t>
            </a:r>
            <a:r>
              <a:rPr lang="de-DE" sz="1200" dirty="0" err="1">
                <a:latin typeface="Tahoma" charset="0"/>
              </a:rPr>
              <a:t>directly</a:t>
            </a:r>
            <a:r>
              <a:rPr lang="de-DE" sz="1200" dirty="0">
                <a:latin typeface="Tahoma" charset="0"/>
              </a:rPr>
              <a:t> after HPT)</a:t>
            </a:r>
          </a:p>
          <a:p>
            <a:pPr>
              <a:buFont typeface="Times New Roman" charset="0"/>
              <a:buChar char="•"/>
            </a:pPr>
            <a:endParaRPr lang="de-DE" dirty="0">
              <a:latin typeface="Tahoma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de-DE" dirty="0">
                <a:latin typeface="Tahoma" charset="0"/>
              </a:rPr>
              <a:t>Sample 7: </a:t>
            </a:r>
            <a:r>
              <a:rPr lang="de-DE" dirty="0" err="1">
                <a:latin typeface="Tahoma" charset="0"/>
              </a:rPr>
              <a:t>long</a:t>
            </a:r>
            <a:r>
              <a:rPr lang="de-DE" dirty="0">
                <a:latin typeface="Tahoma" charset="0"/>
              </a:rPr>
              <a:t> </a:t>
            </a:r>
            <a:r>
              <a:rPr lang="de-DE" dirty="0" err="1">
                <a:latin typeface="Tahoma" charset="0"/>
              </a:rPr>
              <a:t>annealing</a:t>
            </a:r>
            <a:r>
              <a:rPr lang="de-DE" dirty="0">
                <a:latin typeface="Tahoma" charset="0"/>
              </a:rPr>
              <a:t> time </a:t>
            </a:r>
            <a:r>
              <a:rPr lang="de-DE" sz="1200" dirty="0">
                <a:latin typeface="Tahoma" charset="0"/>
              </a:rPr>
              <a:t>(505 min </a:t>
            </a:r>
            <a:r>
              <a:rPr lang="de-DE" sz="1200" dirty="0" err="1">
                <a:latin typeface="Tahoma" charset="0"/>
              </a:rPr>
              <a:t>at</a:t>
            </a:r>
            <a:r>
              <a:rPr lang="de-DE" sz="1200" dirty="0">
                <a:latin typeface="Tahoma" charset="0"/>
              </a:rPr>
              <a:t> </a:t>
            </a:r>
            <a:r>
              <a:rPr lang="de-DE" sz="1200" dirty="0" err="1">
                <a:latin typeface="Tahoma" charset="0"/>
              </a:rPr>
              <a:t>temperatures</a:t>
            </a:r>
            <a:r>
              <a:rPr lang="de-DE" sz="1200" dirty="0">
                <a:latin typeface="Tahoma" charset="0"/>
              </a:rPr>
              <a:t> </a:t>
            </a:r>
            <a:r>
              <a:rPr lang="de-DE" sz="1200" dirty="0" err="1">
                <a:latin typeface="Tahoma" charset="0"/>
              </a:rPr>
              <a:t>from</a:t>
            </a:r>
            <a:r>
              <a:rPr lang="de-DE" sz="1200" dirty="0">
                <a:latin typeface="Tahoma" charset="0"/>
              </a:rPr>
              <a:t> 500 </a:t>
            </a:r>
            <a:r>
              <a:rPr lang="de-DE" sz="1200" dirty="0" err="1">
                <a:latin typeface="Tahoma" charset="0"/>
              </a:rPr>
              <a:t>to</a:t>
            </a:r>
            <a:r>
              <a:rPr lang="de-DE" sz="1200" dirty="0">
                <a:latin typeface="Tahoma" charset="0"/>
              </a:rPr>
              <a:t> 675 °C)</a:t>
            </a:r>
            <a:endParaRPr lang="de-DE" dirty="0">
              <a:latin typeface="Tahoma" charset="0"/>
            </a:endParaRPr>
          </a:p>
        </p:txBody>
      </p:sp>
      <p:pic>
        <p:nvPicPr>
          <p:cNvPr id="7" name="Picture 9" descr="Ap_M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1767384"/>
            <a:ext cx="4720234" cy="38218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01955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2200" dirty="0" err="1" smtClean="0"/>
              <a:t>Diploma</a:t>
            </a:r>
            <a:r>
              <a:rPr lang="de-DE" sz="2200" dirty="0" smtClean="0"/>
              <a:t> Thesis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err="1" smtClean="0"/>
              <a:t>Conclusions</a:t>
            </a:r>
            <a:endParaRPr lang="de-DE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 smtClean="0"/>
              <a:t>Slide</a:t>
            </a:r>
          </a:p>
          <a:p>
            <a:fld id="{90AC3753-0CCC-4F15-81B1-5E56AF77E621}" type="slidenum">
              <a:rPr lang="en-GB" smtClean="0"/>
              <a:pPr/>
              <a:t>21</a:t>
            </a:fld>
            <a:r>
              <a:rPr lang="en-GB" dirty="0" smtClean="0"/>
              <a:t>/34</a:t>
            </a:r>
            <a:endParaRPr lang="en-GB" dirty="0"/>
          </a:p>
        </p:txBody>
      </p:sp>
      <p:sp>
        <p:nvSpPr>
          <p:cNvPr id="8" name="Rechteck 7"/>
          <p:cNvSpPr/>
          <p:nvPr/>
        </p:nvSpPr>
        <p:spPr>
          <a:xfrm>
            <a:off x="504056" y="1844824"/>
            <a:ext cx="8604448" cy="37164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de-DE" sz="22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HPT </a:t>
            </a:r>
            <a:r>
              <a:rPr lang="de-DE" sz="2200" dirty="0" err="1">
                <a:latin typeface="Tahoma" pitchFamily="34" charset="0"/>
                <a:ea typeface="Tahoma" pitchFamily="34" charset="0"/>
                <a:cs typeface="Tahoma" pitchFamily="34" charset="0"/>
              </a:rPr>
              <a:t>induces</a:t>
            </a:r>
            <a:r>
              <a:rPr lang="de-DE" sz="2200" dirty="0">
                <a:latin typeface="Tahoma" pitchFamily="34" charset="0"/>
                <a:ea typeface="Tahoma" pitchFamily="34" charset="0"/>
                <a:cs typeface="Tahoma" pitchFamily="34" charset="0"/>
              </a:rPr>
              <a:t> strong </a:t>
            </a:r>
            <a:r>
              <a:rPr lang="de-DE" sz="2200" dirty="0" err="1">
                <a:latin typeface="Tahoma" pitchFamily="34" charset="0"/>
                <a:ea typeface="Tahoma" pitchFamily="34" charset="0"/>
                <a:cs typeface="Tahoma" pitchFamily="34" charset="0"/>
              </a:rPr>
              <a:t>grain</a:t>
            </a:r>
            <a:r>
              <a:rPr lang="de-DE" sz="2200" dirty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de-DE" sz="2200" dirty="0" err="1">
                <a:latin typeface="Tahoma" pitchFamily="34" charset="0"/>
                <a:ea typeface="Tahoma" pitchFamily="34" charset="0"/>
                <a:cs typeface="Tahoma" pitchFamily="34" charset="0"/>
              </a:rPr>
              <a:t>refinement</a:t>
            </a:r>
            <a:endParaRPr lang="de-DE" sz="2200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800100" lvl="1" indent="-342900">
              <a:lnSpc>
                <a:spcPct val="150000"/>
              </a:lnSpc>
              <a:buFont typeface="Symbol" pitchFamily="18" charset="2"/>
              <a:buChar char="-"/>
            </a:pPr>
            <a:r>
              <a:rPr lang="de-DE" sz="2200" dirty="0" err="1">
                <a:latin typeface="Tahoma" pitchFamily="34" charset="0"/>
                <a:ea typeface="Tahoma" pitchFamily="34" charset="0"/>
                <a:cs typeface="Tahoma" pitchFamily="34" charset="0"/>
              </a:rPr>
              <a:t>Hundreds</a:t>
            </a:r>
            <a:r>
              <a:rPr lang="de-DE" sz="2200" dirty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de-DE" sz="2200" dirty="0" err="1">
                <a:latin typeface="Tahoma" pitchFamily="34" charset="0"/>
                <a:ea typeface="Tahoma" pitchFamily="34" charset="0"/>
                <a:cs typeface="Tahoma" pitchFamily="34" charset="0"/>
              </a:rPr>
              <a:t>of</a:t>
            </a:r>
            <a:r>
              <a:rPr lang="de-DE" sz="2200" dirty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de-DE" sz="2500" dirty="0">
                <a:latin typeface="Tahoma" pitchFamily="34" charset="0"/>
                <a:ea typeface="Tahoma" pitchFamily="34" charset="0"/>
                <a:cs typeface="Tahoma" pitchFamily="34" charset="0"/>
                <a:sym typeface="Symbol" charset="2"/>
              </a:rPr>
              <a:t></a:t>
            </a:r>
            <a:r>
              <a:rPr lang="de-DE" sz="2200" dirty="0">
                <a:latin typeface="Tahoma" pitchFamily="34" charset="0"/>
                <a:ea typeface="Tahoma" pitchFamily="34" charset="0"/>
                <a:cs typeface="Tahoma" pitchFamily="34" charset="0"/>
              </a:rPr>
              <a:t>m </a:t>
            </a:r>
            <a:r>
              <a:rPr lang="de-DE" sz="2200" dirty="0" err="1">
                <a:latin typeface="Tahoma" pitchFamily="34" charset="0"/>
                <a:ea typeface="Tahoma" pitchFamily="34" charset="0"/>
                <a:cs typeface="Tahoma" pitchFamily="34" charset="0"/>
              </a:rPr>
              <a:t>before</a:t>
            </a:r>
            <a:r>
              <a:rPr lang="de-DE" sz="2200" dirty="0">
                <a:latin typeface="Tahoma" pitchFamily="34" charset="0"/>
                <a:ea typeface="Tahoma" pitchFamily="34" charset="0"/>
                <a:cs typeface="Tahoma" pitchFamily="34" charset="0"/>
              </a:rPr>
              <a:t> HPT</a:t>
            </a:r>
          </a:p>
          <a:p>
            <a:pPr marL="800100" lvl="1" indent="-342900">
              <a:lnSpc>
                <a:spcPct val="150000"/>
              </a:lnSpc>
              <a:buFont typeface="Symbol" pitchFamily="18" charset="2"/>
              <a:buChar char="-"/>
            </a:pPr>
            <a:r>
              <a:rPr lang="de-DE" sz="2200" dirty="0">
                <a:latin typeface="Tahoma" pitchFamily="34" charset="0"/>
                <a:ea typeface="Tahoma" pitchFamily="34" charset="0"/>
                <a:cs typeface="Tahoma" pitchFamily="34" charset="0"/>
              </a:rPr>
              <a:t>140±6 </a:t>
            </a:r>
            <a:r>
              <a:rPr lang="de-DE" sz="2200" dirty="0" err="1">
                <a:latin typeface="Tahoma" pitchFamily="34" charset="0"/>
                <a:ea typeface="Tahoma" pitchFamily="34" charset="0"/>
                <a:cs typeface="Tahoma" pitchFamily="34" charset="0"/>
              </a:rPr>
              <a:t>nm</a:t>
            </a:r>
            <a:r>
              <a:rPr lang="de-DE" sz="2200" dirty="0">
                <a:latin typeface="Tahoma" pitchFamily="34" charset="0"/>
                <a:ea typeface="Tahoma" pitchFamily="34" charset="0"/>
                <a:cs typeface="Tahoma" pitchFamily="34" charset="0"/>
              </a:rPr>
              <a:t> after HPT</a:t>
            </a:r>
          </a:p>
          <a:p>
            <a:pPr marL="342900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de-DE" sz="2200" dirty="0">
                <a:latin typeface="Tahoma" pitchFamily="34" charset="0"/>
                <a:ea typeface="Tahoma" pitchFamily="34" charset="0"/>
                <a:cs typeface="Tahoma" pitchFamily="34" charset="0"/>
              </a:rPr>
              <a:t>HPT </a:t>
            </a:r>
            <a:r>
              <a:rPr lang="de-DE" sz="22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causes</a:t>
            </a:r>
            <a:r>
              <a:rPr lang="de-DE" sz="22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de-DE" sz="2200" dirty="0" err="1">
                <a:latin typeface="Tahoma" pitchFamily="34" charset="0"/>
                <a:ea typeface="Tahoma" pitchFamily="34" charset="0"/>
                <a:cs typeface="Tahoma" pitchFamily="34" charset="0"/>
              </a:rPr>
              <a:t>disordering</a:t>
            </a:r>
            <a:r>
              <a:rPr lang="de-DE" sz="2200" dirty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de-DE" sz="2200" dirty="0" err="1">
                <a:latin typeface="Tahoma" pitchFamily="34" charset="0"/>
                <a:ea typeface="Tahoma" pitchFamily="34" charset="0"/>
                <a:cs typeface="Tahoma" pitchFamily="34" charset="0"/>
              </a:rPr>
              <a:t>and</a:t>
            </a:r>
            <a:r>
              <a:rPr lang="de-DE" sz="2200" dirty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de-DE" sz="2200" dirty="0" err="1">
                <a:latin typeface="Tahoma" pitchFamily="34" charset="0"/>
                <a:ea typeface="Tahoma" pitchFamily="34" charset="0"/>
                <a:cs typeface="Tahoma" pitchFamily="34" charset="0"/>
              </a:rPr>
              <a:t>suppression</a:t>
            </a:r>
            <a:r>
              <a:rPr lang="de-DE" sz="2200" dirty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de-DE" sz="2200" dirty="0" err="1">
                <a:latin typeface="Tahoma" pitchFamily="34" charset="0"/>
                <a:ea typeface="Tahoma" pitchFamily="34" charset="0"/>
                <a:cs typeface="Tahoma" pitchFamily="34" charset="0"/>
              </a:rPr>
              <a:t>of</a:t>
            </a:r>
            <a:r>
              <a:rPr lang="de-DE" sz="2200" dirty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de-DE" sz="2200" dirty="0" err="1">
                <a:latin typeface="Tahoma" pitchFamily="34" charset="0"/>
                <a:ea typeface="Tahoma" pitchFamily="34" charset="0"/>
                <a:cs typeface="Tahoma" pitchFamily="34" charset="0"/>
              </a:rPr>
              <a:t>martensitic</a:t>
            </a:r>
            <a:r>
              <a:rPr lang="de-DE" sz="2200" dirty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de-DE" sz="2200" dirty="0" err="1">
                <a:latin typeface="Tahoma" pitchFamily="34" charset="0"/>
                <a:ea typeface="Tahoma" pitchFamily="34" charset="0"/>
                <a:cs typeface="Tahoma" pitchFamily="34" charset="0"/>
              </a:rPr>
              <a:t>transformation</a:t>
            </a:r>
            <a:endParaRPr lang="de-DE" sz="2200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342900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de-DE" sz="2200" dirty="0">
                <a:latin typeface="Tahoma" pitchFamily="34" charset="0"/>
                <a:ea typeface="Tahoma" pitchFamily="34" charset="0"/>
                <a:cs typeface="Tahoma" pitchFamily="34" charset="0"/>
              </a:rPr>
              <a:t>Upon </a:t>
            </a:r>
            <a:r>
              <a:rPr lang="de-DE" sz="2200" dirty="0" err="1">
                <a:latin typeface="Tahoma" pitchFamily="34" charset="0"/>
                <a:ea typeface="Tahoma" pitchFamily="34" charset="0"/>
                <a:cs typeface="Tahoma" pitchFamily="34" charset="0"/>
              </a:rPr>
              <a:t>heat</a:t>
            </a:r>
            <a:r>
              <a:rPr lang="de-DE" sz="2200" dirty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de-DE" sz="2200" dirty="0" err="1">
                <a:latin typeface="Tahoma" pitchFamily="34" charset="0"/>
                <a:ea typeface="Tahoma" pitchFamily="34" charset="0"/>
                <a:cs typeface="Tahoma" pitchFamily="34" charset="0"/>
              </a:rPr>
              <a:t>treatment</a:t>
            </a:r>
            <a:r>
              <a:rPr lang="de-DE" sz="2200" dirty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de-DE" sz="2200" dirty="0" err="1">
                <a:latin typeface="Tahoma" pitchFamily="34" charset="0"/>
                <a:ea typeface="Tahoma" pitchFamily="34" charset="0"/>
                <a:cs typeface="Tahoma" pitchFamily="34" charset="0"/>
              </a:rPr>
              <a:t>to</a:t>
            </a:r>
            <a:r>
              <a:rPr lang="de-DE" sz="2200" dirty="0">
                <a:latin typeface="Tahoma" pitchFamily="34" charset="0"/>
                <a:ea typeface="Tahoma" pitchFamily="34" charset="0"/>
                <a:cs typeface="Tahoma" pitchFamily="34" charset="0"/>
              </a:rPr>
              <a:t> 500 °C </a:t>
            </a:r>
            <a:r>
              <a:rPr lang="de-DE" sz="2200" dirty="0" err="1">
                <a:latin typeface="Tahoma" pitchFamily="34" charset="0"/>
                <a:ea typeface="Tahoma" pitchFamily="34" charset="0"/>
                <a:cs typeface="Tahoma" pitchFamily="34" charset="0"/>
              </a:rPr>
              <a:t>the</a:t>
            </a:r>
            <a:r>
              <a:rPr lang="de-DE" sz="2200" dirty="0">
                <a:latin typeface="Tahoma" pitchFamily="34" charset="0"/>
                <a:ea typeface="Tahoma" pitchFamily="34" charset="0"/>
                <a:cs typeface="Tahoma" pitchFamily="34" charset="0"/>
              </a:rPr>
              <a:t> adaptive 7M </a:t>
            </a:r>
            <a:r>
              <a:rPr lang="de-DE" sz="2200" dirty="0" err="1">
                <a:latin typeface="Tahoma" pitchFamily="34" charset="0"/>
                <a:ea typeface="Tahoma" pitchFamily="34" charset="0"/>
                <a:cs typeface="Tahoma" pitchFamily="34" charset="0"/>
              </a:rPr>
              <a:t>martensitic</a:t>
            </a:r>
            <a:r>
              <a:rPr lang="de-DE" sz="2200" dirty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de-DE" sz="2200" dirty="0" err="1">
                <a:latin typeface="Tahoma" pitchFamily="34" charset="0"/>
                <a:ea typeface="Tahoma" pitchFamily="34" charset="0"/>
                <a:cs typeface="Tahoma" pitchFamily="34" charset="0"/>
              </a:rPr>
              <a:t>structure</a:t>
            </a:r>
            <a:r>
              <a:rPr lang="de-DE" sz="2200" dirty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de-DE" sz="2200" dirty="0" err="1">
                <a:latin typeface="Tahoma" pitchFamily="34" charset="0"/>
                <a:ea typeface="Tahoma" pitchFamily="34" charset="0"/>
                <a:cs typeface="Tahoma" pitchFamily="34" charset="0"/>
              </a:rPr>
              <a:t>forms</a:t>
            </a:r>
            <a:endParaRPr lang="de-DE" sz="22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2461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2200" dirty="0" err="1" smtClean="0"/>
              <a:t>Diploma</a:t>
            </a:r>
            <a:r>
              <a:rPr lang="de-DE" sz="2200" dirty="0" smtClean="0"/>
              <a:t> Thesis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err="1" smtClean="0"/>
              <a:t>Acknowledgement</a:t>
            </a:r>
            <a:endParaRPr lang="de-DE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 smtClean="0"/>
              <a:t>Slide</a:t>
            </a:r>
          </a:p>
          <a:p>
            <a:fld id="{90AC3753-0CCC-4F15-81B1-5E56AF77E621}" type="slidenum">
              <a:rPr lang="en-GB" smtClean="0"/>
              <a:pPr/>
              <a:t>22</a:t>
            </a:fld>
            <a:r>
              <a:rPr lang="en-GB" dirty="0" smtClean="0"/>
              <a:t>/34</a:t>
            </a:r>
            <a:endParaRPr lang="en-GB" dirty="0"/>
          </a:p>
        </p:txBody>
      </p:sp>
      <p:sp>
        <p:nvSpPr>
          <p:cNvPr id="8" name="Rechteck 7"/>
          <p:cNvSpPr/>
          <p:nvPr/>
        </p:nvSpPr>
        <p:spPr>
          <a:xfrm>
            <a:off x="504056" y="2060848"/>
            <a:ext cx="8604448" cy="32056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50000"/>
              </a:lnSpc>
              <a:buFont typeface="Arial" pitchFamily="34" charset="0"/>
              <a:buChar char="•"/>
            </a:pPr>
            <a:r>
              <a:rPr lang="de-DE" sz="2300" dirty="0">
                <a:latin typeface="Tahoma" charset="0"/>
              </a:rPr>
              <a:t>Prof. Thomas Waitz, </a:t>
            </a:r>
            <a:r>
              <a:rPr lang="de-DE" sz="2300" dirty="0" err="1">
                <a:latin typeface="Tahoma" charset="0"/>
              </a:rPr>
              <a:t>supervisor</a:t>
            </a:r>
            <a:endParaRPr lang="de-DE" sz="2300" dirty="0">
              <a:latin typeface="Tahoma" charset="0"/>
            </a:endParaRPr>
          </a:p>
          <a:p>
            <a:pPr marL="457200" indent="-457200">
              <a:lnSpc>
                <a:spcPct val="150000"/>
              </a:lnSpc>
              <a:buFont typeface="Arial" pitchFamily="34" charset="0"/>
              <a:buChar char="•"/>
            </a:pPr>
            <a:r>
              <a:rPr lang="de-DE" sz="2300" dirty="0">
                <a:latin typeface="Tahoma" charset="0"/>
              </a:rPr>
              <a:t>Dr. Clemens Mangler, </a:t>
            </a:r>
            <a:r>
              <a:rPr lang="de-DE" sz="2300" dirty="0" err="1">
                <a:latin typeface="Tahoma" charset="0"/>
              </a:rPr>
              <a:t>assistant</a:t>
            </a:r>
            <a:r>
              <a:rPr lang="de-DE" sz="2300" dirty="0">
                <a:latin typeface="Tahoma" charset="0"/>
              </a:rPr>
              <a:t> </a:t>
            </a:r>
            <a:r>
              <a:rPr lang="de-DE" sz="2300" dirty="0" err="1">
                <a:latin typeface="Tahoma" charset="0"/>
              </a:rPr>
              <a:t>supervisor</a:t>
            </a:r>
            <a:endParaRPr lang="de-DE" sz="2300" dirty="0">
              <a:latin typeface="Tahoma" charset="0"/>
            </a:endParaRPr>
          </a:p>
          <a:p>
            <a:pPr marL="457200" indent="-457200">
              <a:lnSpc>
                <a:spcPct val="150000"/>
              </a:lnSpc>
              <a:buFont typeface="Arial" pitchFamily="34" charset="0"/>
              <a:buChar char="•"/>
            </a:pPr>
            <a:r>
              <a:rPr lang="de-DE" sz="2300" dirty="0" err="1">
                <a:latin typeface="Tahoma" charset="0"/>
              </a:rPr>
              <a:t>Physics</a:t>
            </a:r>
            <a:r>
              <a:rPr lang="de-DE" sz="2300" dirty="0">
                <a:latin typeface="Tahoma" charset="0"/>
              </a:rPr>
              <a:t> </a:t>
            </a:r>
            <a:r>
              <a:rPr lang="de-DE" sz="2300" dirty="0" err="1">
                <a:latin typeface="Tahoma" charset="0"/>
              </a:rPr>
              <a:t>of</a:t>
            </a:r>
            <a:r>
              <a:rPr lang="de-DE" sz="2300" dirty="0">
                <a:latin typeface="Tahoma" charset="0"/>
              </a:rPr>
              <a:t> </a:t>
            </a:r>
            <a:r>
              <a:rPr lang="de-DE" sz="2300" dirty="0" err="1">
                <a:latin typeface="Tahoma" charset="0"/>
              </a:rPr>
              <a:t>Nanostructured</a:t>
            </a:r>
            <a:r>
              <a:rPr lang="de-DE" sz="2300" dirty="0">
                <a:latin typeface="Tahoma" charset="0"/>
              </a:rPr>
              <a:t> Materials (PNM) Group</a:t>
            </a:r>
          </a:p>
          <a:p>
            <a:pPr marL="457200" indent="-457200">
              <a:lnSpc>
                <a:spcPct val="150000"/>
              </a:lnSpc>
              <a:buFont typeface="Arial" pitchFamily="34" charset="0"/>
              <a:buChar char="•"/>
            </a:pPr>
            <a:r>
              <a:rPr lang="de-DE" sz="2300" dirty="0" err="1">
                <a:latin typeface="Tahoma" charset="0"/>
              </a:rPr>
              <a:t>Faculty</a:t>
            </a:r>
            <a:r>
              <a:rPr lang="de-DE" sz="2300" dirty="0">
                <a:latin typeface="Tahoma" charset="0"/>
              </a:rPr>
              <a:t> </a:t>
            </a:r>
            <a:r>
              <a:rPr lang="de-DE" sz="2300" dirty="0" err="1">
                <a:latin typeface="Tahoma" charset="0"/>
              </a:rPr>
              <a:t>of</a:t>
            </a:r>
            <a:r>
              <a:rPr lang="de-DE" sz="2300" dirty="0">
                <a:latin typeface="Tahoma" charset="0"/>
              </a:rPr>
              <a:t> </a:t>
            </a:r>
            <a:r>
              <a:rPr lang="de-DE" sz="2300" dirty="0" err="1">
                <a:latin typeface="Tahoma" charset="0"/>
              </a:rPr>
              <a:t>Physics</a:t>
            </a:r>
            <a:r>
              <a:rPr lang="de-DE" sz="2300" dirty="0">
                <a:latin typeface="Tahoma" charset="0"/>
              </a:rPr>
              <a:t>, University </a:t>
            </a:r>
            <a:r>
              <a:rPr lang="de-DE" sz="2300" dirty="0" err="1">
                <a:latin typeface="Tahoma" charset="0"/>
              </a:rPr>
              <a:t>of</a:t>
            </a:r>
            <a:r>
              <a:rPr lang="de-DE" sz="2300" dirty="0">
                <a:latin typeface="Tahoma" charset="0"/>
              </a:rPr>
              <a:t> Vienna</a:t>
            </a:r>
          </a:p>
          <a:p>
            <a:pPr marL="457200" indent="-457200">
              <a:lnSpc>
                <a:spcPct val="150000"/>
              </a:lnSpc>
              <a:buFont typeface="Arial" pitchFamily="34" charset="0"/>
              <a:buChar char="•"/>
            </a:pPr>
            <a:r>
              <a:rPr lang="de-DE" sz="2300" dirty="0">
                <a:latin typeface="Tahoma" charset="0"/>
              </a:rPr>
              <a:t>Materials Center Leoben (MCL)</a:t>
            </a:r>
          </a:p>
          <a:p>
            <a:pPr marL="457200" indent="-457200">
              <a:lnSpc>
                <a:spcPct val="150000"/>
              </a:lnSpc>
              <a:buFont typeface="Arial" pitchFamily="34" charset="0"/>
              <a:buChar char="•"/>
            </a:pPr>
            <a:r>
              <a:rPr lang="de-DE" sz="2300" dirty="0">
                <a:latin typeface="Tahoma" charset="0"/>
              </a:rPr>
              <a:t>Fonds zur Förderung der wissenschaftlichen Forschung (FWF</a:t>
            </a:r>
            <a:r>
              <a:rPr lang="de-DE" sz="2300" dirty="0" smtClean="0">
                <a:latin typeface="Tahoma" charset="0"/>
              </a:rPr>
              <a:t>)</a:t>
            </a:r>
            <a:endParaRPr lang="de-DE" sz="2300" dirty="0">
              <a:latin typeface="Tahom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8995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 smtClean="0"/>
              <a:t>Present</a:t>
            </a:r>
            <a:r>
              <a:rPr lang="de-DE" dirty="0" smtClean="0"/>
              <a:t> Work</a:t>
            </a:r>
            <a:br>
              <a:rPr lang="de-DE" dirty="0" smtClean="0"/>
            </a:br>
            <a:r>
              <a:rPr lang="de-DE" dirty="0" err="1" smtClean="0"/>
              <a:t>and</a:t>
            </a:r>
            <a:r>
              <a:rPr lang="de-DE" dirty="0" smtClean="0"/>
              <a:t> Future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 smtClean="0"/>
              <a:t>Slide</a:t>
            </a:r>
          </a:p>
          <a:p>
            <a:fld id="{90AC3753-0CCC-4F15-81B1-5E56AF77E621}" type="slidenum">
              <a:rPr lang="en-GB" smtClean="0"/>
              <a:pPr/>
              <a:t>23</a:t>
            </a:fld>
            <a:r>
              <a:rPr lang="en-GB" dirty="0" smtClean="0"/>
              <a:t>/34</a:t>
            </a:r>
            <a:endParaRPr lang="en-GB" dirty="0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0708" y="1484784"/>
            <a:ext cx="3635896" cy="985409"/>
          </a:xfrm>
          <a:prstGeom prst="rect">
            <a:avLst/>
          </a:prstGeom>
        </p:spPr>
      </p:pic>
      <p:pic>
        <p:nvPicPr>
          <p:cNvPr id="6" name="Grafik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8406" y="4966351"/>
            <a:ext cx="4680499" cy="931419"/>
          </a:xfrm>
          <a:prstGeom prst="rect">
            <a:avLst/>
          </a:prstGeom>
        </p:spPr>
      </p:pic>
      <p:pic>
        <p:nvPicPr>
          <p:cNvPr id="7" name="Inhaltsplatzhalter 11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2614209"/>
            <a:ext cx="6375053" cy="2016650"/>
          </a:xfrm>
        </p:spPr>
      </p:pic>
    </p:spTree>
    <p:extLst>
      <p:ext uri="{BB962C8B-B14F-4D97-AF65-F5344CB8AC3E}">
        <p14:creationId xmlns:p14="http://schemas.microsoft.com/office/powerpoint/2010/main" val="2136382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2200" dirty="0" err="1" smtClean="0"/>
              <a:t>Present</a:t>
            </a:r>
            <a:r>
              <a:rPr lang="de-DE" sz="2200" dirty="0" smtClean="0"/>
              <a:t> Work &amp; Future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Motivation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 smtClean="0"/>
              <a:t>Slide</a:t>
            </a:r>
          </a:p>
          <a:p>
            <a:fld id="{90AC3753-0CCC-4F15-81B1-5E56AF77E621}" type="slidenum">
              <a:rPr lang="en-GB" smtClean="0"/>
              <a:pPr/>
              <a:t>24</a:t>
            </a:fld>
            <a:r>
              <a:rPr lang="en-GB" dirty="0" smtClean="0"/>
              <a:t>/34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de-DE" sz="25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Past</a:t>
            </a:r>
            <a:r>
              <a:rPr lang="de-DE" sz="25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: </a:t>
            </a:r>
            <a:r>
              <a:rPr lang="de-DE" sz="25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development</a:t>
            </a:r>
            <a:r>
              <a:rPr lang="de-DE" sz="25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de-DE" sz="25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of</a:t>
            </a:r>
            <a:r>
              <a:rPr lang="de-DE" sz="25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de-DE" sz="25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new</a:t>
            </a:r>
            <a:r>
              <a:rPr lang="de-DE" sz="25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de-DE" sz="25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sensors</a:t>
            </a:r>
            <a:r>
              <a:rPr lang="de-DE" sz="25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de-DE" sz="25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for</a:t>
            </a:r>
            <a:r>
              <a:rPr lang="de-DE" sz="25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de-DE" sz="25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insertable</a:t>
            </a:r>
            <a:r>
              <a:rPr lang="de-DE" sz="25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B-</a:t>
            </a:r>
            <a:r>
              <a:rPr lang="de-DE" sz="25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layer</a:t>
            </a:r>
            <a:r>
              <a:rPr lang="de-DE" sz="25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(ATLAS Upgrade Phase I, </a:t>
            </a:r>
            <a:r>
              <a:rPr lang="de-DE" sz="25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happening</a:t>
            </a:r>
            <a:r>
              <a:rPr lang="de-DE" sz="25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de-DE" sz="25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now</a:t>
            </a:r>
            <a:r>
              <a:rPr lang="de-DE" sz="25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)</a:t>
            </a:r>
          </a:p>
          <a:p>
            <a:pPr marL="0" indent="0" algn="ctr">
              <a:buNone/>
            </a:pPr>
            <a:endParaRPr lang="de-DE" dirty="0" smtClean="0"/>
          </a:p>
          <a:p>
            <a:pPr marL="0" indent="0" algn="ctr">
              <a:buNone/>
            </a:pPr>
            <a:r>
              <a:rPr lang="de-DE" dirty="0" smtClean="0"/>
              <a:t>Development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new</a:t>
            </a:r>
            <a:r>
              <a:rPr lang="de-DE" dirty="0" smtClean="0"/>
              <a:t> </a:t>
            </a:r>
            <a:r>
              <a:rPr lang="de-DE" dirty="0" err="1" smtClean="0"/>
              <a:t>detectors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endParaRPr lang="de-DE" dirty="0"/>
          </a:p>
          <a:p>
            <a:pPr marL="0" indent="0" algn="ctr">
              <a:buNone/>
            </a:pPr>
            <a:r>
              <a:rPr lang="de-DE" dirty="0" smtClean="0"/>
              <a:t>ATLAS Upgrade Phase </a:t>
            </a:r>
            <a:r>
              <a:rPr lang="de-DE" smtClean="0"/>
              <a:t>II (2022</a:t>
            </a:r>
            <a:r>
              <a:rPr lang="de-DE" dirty="0" smtClean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598366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2200" dirty="0" err="1"/>
              <a:t>Present</a:t>
            </a:r>
            <a:r>
              <a:rPr lang="de-DE" sz="2200" dirty="0"/>
              <a:t> Work &amp; Future</a:t>
            </a:r>
            <a:r>
              <a:rPr lang="de-DE" dirty="0"/>
              <a:t/>
            </a:r>
            <a:br>
              <a:rPr lang="de-DE" dirty="0"/>
            </a:br>
            <a:r>
              <a:rPr lang="de-DE" dirty="0"/>
              <a:t>4</a:t>
            </a:r>
            <a:r>
              <a:rPr lang="de-DE" dirty="0" smtClean="0"/>
              <a:t>‘‘ Wafer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 smtClean="0"/>
              <a:t>Slide</a:t>
            </a:r>
          </a:p>
          <a:p>
            <a:fld id="{90AC3753-0CCC-4F15-81B1-5E56AF77E621}" type="slidenum">
              <a:rPr lang="en-GB" smtClean="0"/>
              <a:pPr/>
              <a:t>25</a:t>
            </a:fld>
            <a:r>
              <a:rPr lang="en-GB" dirty="0" smtClean="0"/>
              <a:t>/34</a:t>
            </a:r>
            <a:endParaRPr lang="en-GB" dirty="0"/>
          </a:p>
        </p:txBody>
      </p:sp>
      <p:sp>
        <p:nvSpPr>
          <p:cNvPr id="6" name="Textfeld 5"/>
          <p:cNvSpPr txBox="1"/>
          <p:nvPr/>
        </p:nvSpPr>
        <p:spPr>
          <a:xfrm>
            <a:off x="5724128" y="2028904"/>
            <a:ext cx="331236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de-DE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2 x Quad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de-DE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3 x FE-I4</a:t>
            </a:r>
          </a:p>
          <a:p>
            <a:pPr marL="742950" lvl="1" indent="-285750">
              <a:buFont typeface="Symbol" pitchFamily="18" charset="2"/>
              <a:buChar char="-"/>
            </a:pPr>
            <a:r>
              <a:rPr lang="de-D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Bias </a:t>
            </a:r>
            <a:r>
              <a:rPr lang="de-DE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grid</a:t>
            </a:r>
            <a:r>
              <a:rPr lang="de-D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de-DE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variants</a:t>
            </a:r>
            <a:endParaRPr lang="de-DE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742950" lvl="1" indent="-285750">
              <a:buFont typeface="Symbol" pitchFamily="18" charset="2"/>
              <a:buChar char="-"/>
            </a:pPr>
            <a:r>
              <a:rPr lang="de-D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Long </a:t>
            </a:r>
            <a:r>
              <a:rPr lang="de-DE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pixels</a:t>
            </a:r>
            <a:r>
              <a:rPr lang="de-D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(</a:t>
            </a:r>
            <a:r>
              <a:rPr lang="de-DE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old</a:t>
            </a:r>
            <a:r>
              <a:rPr lang="de-D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)</a:t>
            </a:r>
          </a:p>
          <a:p>
            <a:pPr marL="742950" lvl="1" indent="-285750">
              <a:buFont typeface="Symbol" pitchFamily="18" charset="2"/>
              <a:buChar char="-"/>
            </a:pPr>
            <a:r>
              <a:rPr lang="de-DE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No</a:t>
            </a:r>
            <a:r>
              <a:rPr lang="de-D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de-DE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long</a:t>
            </a:r>
            <a:r>
              <a:rPr lang="de-D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de-DE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pixels</a:t>
            </a:r>
            <a:r>
              <a:rPr lang="de-D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(</a:t>
            </a:r>
            <a:r>
              <a:rPr lang="de-DE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new</a:t>
            </a:r>
            <a:r>
              <a:rPr lang="de-D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de-DE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8 x FE-I3</a:t>
            </a:r>
          </a:p>
          <a:p>
            <a:pPr marL="742950" lvl="1" indent="-285750">
              <a:buFont typeface="Symbol" pitchFamily="18" charset="2"/>
              <a:buChar char="-"/>
            </a:pPr>
            <a:r>
              <a:rPr lang="de-DE" dirty="0" err="1">
                <a:latin typeface="Tahoma" pitchFamily="34" charset="0"/>
                <a:ea typeface="Tahoma" pitchFamily="34" charset="0"/>
                <a:cs typeface="Tahoma" pitchFamily="34" charset="0"/>
              </a:rPr>
              <a:t>Several</a:t>
            </a:r>
            <a:r>
              <a:rPr lang="de-DE" dirty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de-DE" dirty="0" err="1">
                <a:latin typeface="Tahoma" pitchFamily="34" charset="0"/>
                <a:ea typeface="Tahoma" pitchFamily="34" charset="0"/>
                <a:cs typeface="Tahoma" pitchFamily="34" charset="0"/>
              </a:rPr>
              <a:t>variants</a:t>
            </a:r>
            <a:endParaRPr lang="de-DE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742950" lvl="1" indent="-285750">
              <a:buFont typeface="Symbol" pitchFamily="18" charset="2"/>
              <a:buChar char="-"/>
            </a:pPr>
            <a:r>
              <a:rPr lang="de-DE" dirty="0">
                <a:latin typeface="Tahoma" pitchFamily="34" charset="0"/>
                <a:ea typeface="Tahoma" pitchFamily="34" charset="0"/>
                <a:cs typeface="Tahoma" pitchFamily="34" charset="0"/>
              </a:rPr>
              <a:t>Special: w/o </a:t>
            </a:r>
            <a:r>
              <a:rPr lang="de-DE" dirty="0" err="1">
                <a:latin typeface="Tahoma" pitchFamily="34" charset="0"/>
                <a:ea typeface="Tahoma" pitchFamily="34" charset="0"/>
                <a:cs typeface="Tahoma" pitchFamily="34" charset="0"/>
              </a:rPr>
              <a:t>bias</a:t>
            </a:r>
            <a:r>
              <a:rPr lang="de-DE" dirty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de-DE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grid</a:t>
            </a:r>
            <a:endParaRPr lang="de-DE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de-DE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Test </a:t>
            </a:r>
            <a:r>
              <a:rPr lang="de-DE" b="1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structures</a:t>
            </a:r>
            <a:endParaRPr lang="de-DE" b="1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800100" lvl="1" indent="-342900">
              <a:buFont typeface="Symbol" pitchFamily="18" charset="2"/>
              <a:buChar char="-"/>
            </a:pPr>
            <a:r>
              <a:rPr lang="de-DE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Diodes</a:t>
            </a:r>
            <a:endParaRPr lang="de-DE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800100" lvl="1" indent="-342900">
              <a:buFont typeface="Symbol" pitchFamily="18" charset="2"/>
              <a:buChar char="-"/>
            </a:pPr>
            <a:r>
              <a:rPr lang="de-DE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Temp</a:t>
            </a:r>
            <a:r>
              <a:rPr lang="de-D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. </a:t>
            </a:r>
            <a:r>
              <a:rPr lang="de-DE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resistors</a:t>
            </a:r>
            <a:endParaRPr lang="de-DE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800100" lvl="1" indent="-342900">
              <a:buFont typeface="Symbol" pitchFamily="18" charset="2"/>
              <a:buChar char="-"/>
            </a:pPr>
            <a:r>
              <a:rPr lang="de-DE" dirty="0">
                <a:latin typeface="Tahoma" pitchFamily="34" charset="0"/>
                <a:ea typeface="Tahoma" pitchFamily="34" charset="0"/>
                <a:cs typeface="Tahoma" pitchFamily="34" charset="0"/>
              </a:rPr>
              <a:t>e</a:t>
            </a:r>
            <a:r>
              <a:rPr lang="de-D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tc.</a:t>
            </a:r>
          </a:p>
        </p:txBody>
      </p:sp>
      <p:pic>
        <p:nvPicPr>
          <p:cNvPr id="8" name="Inhaltsplatzhalter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041" y="1470446"/>
            <a:ext cx="4941047" cy="46948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7513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2200" dirty="0" err="1"/>
              <a:t>Present</a:t>
            </a:r>
            <a:r>
              <a:rPr lang="de-DE" sz="2200" dirty="0"/>
              <a:t> Work &amp; Future</a:t>
            </a:r>
            <a:br>
              <a:rPr lang="de-DE" sz="2200" dirty="0"/>
            </a:br>
            <a:r>
              <a:rPr lang="de-DE" dirty="0"/>
              <a:t>6</a:t>
            </a:r>
            <a:r>
              <a:rPr lang="de-DE" dirty="0" smtClean="0"/>
              <a:t>‘‘ Wafer</a:t>
            </a:r>
            <a:endParaRPr lang="de-DE" dirty="0"/>
          </a:p>
        </p:txBody>
      </p:sp>
      <p:pic>
        <p:nvPicPr>
          <p:cNvPr id="5" name="Inhaltsplatzhalter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340768"/>
            <a:ext cx="4896544" cy="4896544"/>
          </a:xfrm>
        </p:spPr>
      </p:pic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 smtClean="0"/>
              <a:t>Slide</a:t>
            </a:r>
          </a:p>
          <a:p>
            <a:fld id="{90AC3753-0CCC-4F15-81B1-5E56AF77E621}" type="slidenum">
              <a:rPr lang="en-GB" smtClean="0"/>
              <a:pPr/>
              <a:t>26</a:t>
            </a:fld>
            <a:r>
              <a:rPr lang="en-GB" dirty="0" smtClean="0"/>
              <a:t>/34</a:t>
            </a:r>
            <a:endParaRPr lang="en-GB" dirty="0"/>
          </a:p>
        </p:txBody>
      </p:sp>
      <p:sp>
        <p:nvSpPr>
          <p:cNvPr id="6" name="Textfeld 5"/>
          <p:cNvSpPr txBox="1"/>
          <p:nvPr/>
        </p:nvSpPr>
        <p:spPr>
          <a:xfrm>
            <a:off x="5724128" y="2028904"/>
            <a:ext cx="331236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de-DE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4 x Quad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de-DE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12 x FE-I4</a:t>
            </a:r>
          </a:p>
          <a:p>
            <a:pPr marL="742950" lvl="1" indent="-285750">
              <a:buFont typeface="Symbol" pitchFamily="18" charset="2"/>
              <a:buChar char="-"/>
            </a:pPr>
            <a:r>
              <a:rPr lang="de-D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Bias </a:t>
            </a:r>
            <a:r>
              <a:rPr lang="de-DE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grid</a:t>
            </a:r>
            <a:r>
              <a:rPr lang="de-D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de-DE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variants</a:t>
            </a:r>
            <a:endParaRPr lang="de-DE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742950" lvl="1" indent="-285750">
              <a:buFont typeface="Symbol" pitchFamily="18" charset="2"/>
              <a:buChar char="-"/>
            </a:pPr>
            <a:r>
              <a:rPr lang="de-D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Long </a:t>
            </a:r>
            <a:r>
              <a:rPr lang="de-DE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pixels</a:t>
            </a:r>
            <a:r>
              <a:rPr lang="de-D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(</a:t>
            </a:r>
            <a:r>
              <a:rPr lang="de-DE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old</a:t>
            </a:r>
            <a:r>
              <a:rPr lang="de-D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)</a:t>
            </a:r>
          </a:p>
          <a:p>
            <a:pPr marL="742950" lvl="1" indent="-285750">
              <a:buFont typeface="Symbol" pitchFamily="18" charset="2"/>
              <a:buChar char="-"/>
            </a:pPr>
            <a:r>
              <a:rPr lang="de-DE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No</a:t>
            </a:r>
            <a:r>
              <a:rPr lang="de-D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de-DE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long</a:t>
            </a:r>
            <a:r>
              <a:rPr lang="de-D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de-DE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pixels</a:t>
            </a:r>
            <a:r>
              <a:rPr lang="de-D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(</a:t>
            </a:r>
            <a:r>
              <a:rPr lang="de-DE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new</a:t>
            </a:r>
            <a:r>
              <a:rPr lang="de-D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de-DE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16 x FE-I3</a:t>
            </a:r>
          </a:p>
          <a:p>
            <a:pPr marL="742950" lvl="1" indent="-285750">
              <a:buFont typeface="Symbol" pitchFamily="18" charset="2"/>
              <a:buChar char="-"/>
            </a:pPr>
            <a:r>
              <a:rPr lang="de-DE" dirty="0" err="1">
                <a:latin typeface="Tahoma" pitchFamily="34" charset="0"/>
                <a:ea typeface="Tahoma" pitchFamily="34" charset="0"/>
                <a:cs typeface="Tahoma" pitchFamily="34" charset="0"/>
              </a:rPr>
              <a:t>Several</a:t>
            </a:r>
            <a:r>
              <a:rPr lang="de-DE" dirty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de-DE" dirty="0" err="1">
                <a:latin typeface="Tahoma" pitchFamily="34" charset="0"/>
                <a:ea typeface="Tahoma" pitchFamily="34" charset="0"/>
                <a:cs typeface="Tahoma" pitchFamily="34" charset="0"/>
              </a:rPr>
              <a:t>variants</a:t>
            </a:r>
            <a:endParaRPr lang="de-DE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742950" lvl="1" indent="-285750">
              <a:buFont typeface="Symbol" pitchFamily="18" charset="2"/>
              <a:buChar char="-"/>
            </a:pPr>
            <a:r>
              <a:rPr lang="de-DE" dirty="0">
                <a:latin typeface="Tahoma" pitchFamily="34" charset="0"/>
                <a:ea typeface="Tahoma" pitchFamily="34" charset="0"/>
                <a:cs typeface="Tahoma" pitchFamily="34" charset="0"/>
              </a:rPr>
              <a:t>Special: w/o </a:t>
            </a:r>
            <a:r>
              <a:rPr lang="de-DE" dirty="0" err="1">
                <a:latin typeface="Tahoma" pitchFamily="34" charset="0"/>
                <a:ea typeface="Tahoma" pitchFamily="34" charset="0"/>
                <a:cs typeface="Tahoma" pitchFamily="34" charset="0"/>
              </a:rPr>
              <a:t>bias</a:t>
            </a:r>
            <a:r>
              <a:rPr lang="de-DE" dirty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de-DE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grid</a:t>
            </a:r>
            <a:endParaRPr lang="de-DE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de-DE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Test </a:t>
            </a:r>
            <a:r>
              <a:rPr lang="de-DE" b="1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structures</a:t>
            </a:r>
            <a:endParaRPr lang="de-DE" b="1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800100" lvl="1" indent="-342900">
              <a:buFont typeface="Symbol" pitchFamily="18" charset="2"/>
              <a:buChar char="-"/>
            </a:pPr>
            <a:r>
              <a:rPr lang="de-DE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Diodes</a:t>
            </a:r>
            <a:endParaRPr lang="de-DE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800100" lvl="1" indent="-342900">
              <a:buFont typeface="Symbol" pitchFamily="18" charset="2"/>
              <a:buChar char="-"/>
            </a:pPr>
            <a:r>
              <a:rPr lang="de-DE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Temp</a:t>
            </a:r>
            <a:r>
              <a:rPr lang="de-D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. </a:t>
            </a:r>
            <a:r>
              <a:rPr lang="de-DE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resistors</a:t>
            </a:r>
            <a:endParaRPr lang="de-DE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800100" lvl="1" indent="-342900">
              <a:buFont typeface="Symbol" pitchFamily="18" charset="2"/>
              <a:buChar char="-"/>
            </a:pPr>
            <a:r>
              <a:rPr lang="de-DE" dirty="0">
                <a:latin typeface="Tahoma" pitchFamily="34" charset="0"/>
                <a:ea typeface="Tahoma" pitchFamily="34" charset="0"/>
                <a:cs typeface="Tahoma" pitchFamily="34" charset="0"/>
              </a:rPr>
              <a:t>e</a:t>
            </a:r>
            <a:r>
              <a:rPr lang="de-D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tc.</a:t>
            </a:r>
          </a:p>
        </p:txBody>
      </p:sp>
    </p:spTree>
    <p:extLst>
      <p:ext uri="{BB962C8B-B14F-4D97-AF65-F5344CB8AC3E}">
        <p14:creationId xmlns:p14="http://schemas.microsoft.com/office/powerpoint/2010/main" val="3861576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2200" dirty="0" err="1"/>
              <a:t>Present</a:t>
            </a:r>
            <a:r>
              <a:rPr lang="de-DE" sz="2200" dirty="0"/>
              <a:t> Work &amp; Future</a:t>
            </a:r>
            <a:br>
              <a:rPr lang="de-DE" sz="2200" dirty="0"/>
            </a:br>
            <a:r>
              <a:rPr lang="de-DE" dirty="0" err="1" smtClean="0"/>
              <a:t>Comparison</a:t>
            </a:r>
            <a:endParaRPr lang="de-DE" dirty="0"/>
          </a:p>
        </p:txBody>
      </p:sp>
      <p:pic>
        <p:nvPicPr>
          <p:cNvPr id="5" name="Inhaltsplatzhalter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0770" y="1412776"/>
            <a:ext cx="5693518" cy="4525963"/>
          </a:xfrm>
        </p:spPr>
      </p:pic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 smtClean="0"/>
              <a:t>Slide</a:t>
            </a:r>
          </a:p>
          <a:p>
            <a:fld id="{90AC3753-0CCC-4F15-81B1-5E56AF77E621}" type="slidenum">
              <a:rPr lang="en-GB" smtClean="0"/>
              <a:pPr/>
              <a:t>27</a:t>
            </a:fld>
            <a:r>
              <a:rPr lang="en-GB" dirty="0" smtClean="0"/>
              <a:t>/34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87770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2200" dirty="0" err="1"/>
              <a:t>Present</a:t>
            </a:r>
            <a:r>
              <a:rPr lang="de-DE" sz="2200" dirty="0"/>
              <a:t> Work &amp; Future</a:t>
            </a:r>
            <a:r>
              <a:rPr lang="de-DE" dirty="0"/>
              <a:t/>
            </a:r>
            <a:br>
              <a:rPr lang="de-DE" dirty="0"/>
            </a:br>
            <a:r>
              <a:rPr lang="de-DE" dirty="0" err="1" smtClean="0"/>
              <a:t>Comparison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 smtClean="0"/>
              <a:t>Slide</a:t>
            </a:r>
          </a:p>
          <a:p>
            <a:fld id="{90AC3753-0CCC-4F15-81B1-5E56AF77E621}" type="slidenum">
              <a:rPr lang="en-GB" smtClean="0"/>
              <a:pPr/>
              <a:t>28</a:t>
            </a:fld>
            <a:r>
              <a:rPr lang="en-GB" dirty="0" smtClean="0"/>
              <a:t>/34</a:t>
            </a:r>
            <a:endParaRPr lang="en-GB" dirty="0"/>
          </a:p>
        </p:txBody>
      </p:sp>
      <p:graphicFrame>
        <p:nvGraphicFramePr>
          <p:cNvPr id="7" name="Inhaltsplatzhalt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00020854"/>
              </p:ext>
            </p:extLst>
          </p:nvPr>
        </p:nvGraphicFramePr>
        <p:xfrm>
          <a:off x="601216" y="2204864"/>
          <a:ext cx="77152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34480"/>
                <a:gridCol w="1944216"/>
                <a:gridCol w="1944216"/>
                <a:gridCol w="2592288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de-DE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Columns</a:t>
                      </a:r>
                      <a:endParaRPr lang="de-DE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err="1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Rows</a:t>
                      </a:r>
                      <a:endParaRPr lang="de-DE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err="1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No</a:t>
                      </a:r>
                      <a:r>
                        <a:rPr lang="de-DE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. </a:t>
                      </a:r>
                      <a:r>
                        <a:rPr lang="de-DE" dirty="0" err="1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of</a:t>
                      </a:r>
                      <a:r>
                        <a:rPr lang="de-DE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Pixels</a:t>
                      </a:r>
                      <a:endParaRPr lang="de-DE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b="1" dirty="0" smtClean="0">
                          <a:solidFill>
                            <a:schemeClr val="bg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Quad</a:t>
                      </a:r>
                      <a:endParaRPr lang="de-DE" b="1" dirty="0">
                        <a:solidFill>
                          <a:schemeClr val="bg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160</a:t>
                      </a:r>
                      <a:endParaRPr lang="de-DE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680</a:t>
                      </a:r>
                      <a:endParaRPr lang="de-DE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108.800</a:t>
                      </a:r>
                      <a:endParaRPr lang="de-DE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b="1" dirty="0" smtClean="0">
                          <a:solidFill>
                            <a:schemeClr val="bg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FE-I4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80</a:t>
                      </a:r>
                      <a:endParaRPr lang="de-DE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336</a:t>
                      </a:r>
                      <a:endParaRPr lang="de-DE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26.880</a:t>
                      </a:r>
                      <a:endParaRPr lang="de-DE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b="1" dirty="0" smtClean="0">
                          <a:solidFill>
                            <a:schemeClr val="bg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FE-I3</a:t>
                      </a:r>
                      <a:endParaRPr lang="de-DE" b="1" dirty="0">
                        <a:solidFill>
                          <a:schemeClr val="bg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18</a:t>
                      </a:r>
                      <a:endParaRPr lang="de-DE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164</a:t>
                      </a:r>
                      <a:endParaRPr lang="de-DE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2.952</a:t>
                      </a:r>
                      <a:endParaRPr lang="de-DE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extfeld 7"/>
          <p:cNvSpPr txBox="1"/>
          <p:nvPr/>
        </p:nvSpPr>
        <p:spPr>
          <a:xfrm>
            <a:off x="719572" y="4582869"/>
            <a:ext cx="37804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b="1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Benefit</a:t>
            </a:r>
            <a:r>
              <a:rPr lang="de-DE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: </a:t>
            </a:r>
          </a:p>
          <a:p>
            <a:pPr algn="ctr"/>
            <a:r>
              <a:rPr lang="de-D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Larger </a:t>
            </a:r>
            <a:r>
              <a:rPr lang="de-DE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area</a:t>
            </a:r>
            <a:r>
              <a:rPr lang="de-D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de-DE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of</a:t>
            </a:r>
            <a:r>
              <a:rPr lang="de-D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de-DE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active</a:t>
            </a:r>
            <a:r>
              <a:rPr lang="de-D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de-DE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pixels</a:t>
            </a:r>
            <a:endParaRPr lang="de-DE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0" name="Textfeld 9"/>
          <p:cNvSpPr txBox="1"/>
          <p:nvPr/>
        </p:nvSpPr>
        <p:spPr>
          <a:xfrm>
            <a:off x="4860032" y="4582868"/>
            <a:ext cx="35283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Problem:</a:t>
            </a:r>
          </a:p>
          <a:p>
            <a:pPr algn="ctr"/>
            <a:r>
              <a:rPr lang="de-D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Higher </a:t>
            </a:r>
            <a:r>
              <a:rPr lang="de-DE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risk</a:t>
            </a:r>
            <a:r>
              <a:rPr lang="de-D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de-DE" dirty="0" err="1">
                <a:latin typeface="Tahoma" pitchFamily="34" charset="0"/>
                <a:ea typeface="Tahoma" pitchFamily="34" charset="0"/>
                <a:cs typeface="Tahoma" pitchFamily="34" charset="0"/>
              </a:rPr>
              <a:t>of</a:t>
            </a:r>
            <a:r>
              <a:rPr lang="de-DE" dirty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de-DE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fracture</a:t>
            </a:r>
            <a:endParaRPr lang="de-DE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1" name="Textfeld 10"/>
          <p:cNvSpPr txBox="1"/>
          <p:nvPr/>
        </p:nvSpPr>
        <p:spPr>
          <a:xfrm>
            <a:off x="2211964" y="3933055"/>
            <a:ext cx="670384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5000" dirty="0" smtClean="0">
                <a:solidFill>
                  <a:srgbClr val="00B05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+</a:t>
            </a:r>
            <a:endParaRPr lang="de-DE" sz="5000" dirty="0">
              <a:solidFill>
                <a:srgbClr val="00B05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3" name="Textfeld 12"/>
          <p:cNvSpPr txBox="1"/>
          <p:nvPr/>
        </p:nvSpPr>
        <p:spPr>
          <a:xfrm>
            <a:off x="6289036" y="3935378"/>
            <a:ext cx="670384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5000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–</a:t>
            </a:r>
            <a:endParaRPr lang="de-DE" sz="5000" dirty="0">
              <a:solidFill>
                <a:srgbClr val="FF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1404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2400" dirty="0" err="1" smtClean="0"/>
              <a:t>Present</a:t>
            </a:r>
            <a:r>
              <a:rPr lang="de-DE" sz="2400" dirty="0" smtClean="0"/>
              <a:t> Work &amp; Future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err="1" smtClean="0"/>
              <a:t>Ganged</a:t>
            </a:r>
            <a:r>
              <a:rPr lang="de-DE" dirty="0" smtClean="0"/>
              <a:t> &amp; </a:t>
            </a:r>
            <a:r>
              <a:rPr lang="de-DE" dirty="0" err="1" smtClean="0"/>
              <a:t>long</a:t>
            </a:r>
            <a:r>
              <a:rPr lang="de-DE" dirty="0" smtClean="0"/>
              <a:t> </a:t>
            </a:r>
            <a:r>
              <a:rPr lang="de-DE" dirty="0" err="1" smtClean="0"/>
              <a:t>pixels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 smtClean="0"/>
              <a:t>Slide</a:t>
            </a:r>
          </a:p>
          <a:p>
            <a:fld id="{90AC3753-0CCC-4F15-81B1-5E56AF77E621}" type="slidenum">
              <a:rPr lang="en-GB" smtClean="0"/>
              <a:pPr/>
              <a:t>29</a:t>
            </a:fld>
            <a:r>
              <a:rPr lang="en-GB" dirty="0" smtClean="0"/>
              <a:t>/34</a:t>
            </a:r>
            <a:endParaRPr lang="en-GB" dirty="0"/>
          </a:p>
        </p:txBody>
      </p:sp>
      <p:pic>
        <p:nvPicPr>
          <p:cNvPr id="7" name="Inhaltsplatzhalter 6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2936" y="1639341"/>
            <a:ext cx="5138127" cy="4525963"/>
          </a:xfrm>
        </p:spPr>
      </p:pic>
    </p:spTree>
    <p:extLst>
      <p:ext uri="{BB962C8B-B14F-4D97-AF65-F5344CB8AC3E}">
        <p14:creationId xmlns:p14="http://schemas.microsoft.com/office/powerpoint/2010/main" val="2167692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Contents</a:t>
            </a:r>
            <a:endParaRPr lang="de-DE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67544" y="1700808"/>
            <a:ext cx="8496944" cy="4032448"/>
          </a:xfrm>
        </p:spPr>
        <p:txBody>
          <a:bodyPr>
            <a:normAutofit/>
          </a:bodyPr>
          <a:lstStyle/>
          <a:p>
            <a:pPr marL="609600" indent="-609600">
              <a:buFont typeface="Arial" charset="0"/>
              <a:buAutoNum type="arabicPeriod" startAt="3"/>
            </a:pPr>
            <a:r>
              <a:rPr lang="en-US" sz="2800" dirty="0" smtClean="0">
                <a:latin typeface="Tahoma" charset="0"/>
              </a:rPr>
              <a:t>Present Work and Future</a:t>
            </a:r>
          </a:p>
          <a:p>
            <a:pPr marL="914400" lvl="1" indent="-457200">
              <a:buFont typeface="Times" charset="0"/>
              <a:buChar char="•"/>
            </a:pPr>
            <a:r>
              <a:rPr lang="en-US" sz="2500" dirty="0" smtClean="0">
                <a:latin typeface="Tahoma" charset="0"/>
              </a:rPr>
              <a:t>4’’ wafer layout</a:t>
            </a:r>
          </a:p>
          <a:p>
            <a:pPr marL="914400" lvl="1" indent="-457200">
              <a:buFont typeface="Times" charset="0"/>
              <a:buChar char="•"/>
            </a:pPr>
            <a:r>
              <a:rPr lang="en-US" sz="2500" dirty="0" smtClean="0">
                <a:latin typeface="Tahoma" charset="0"/>
              </a:rPr>
              <a:t>6’’ wafer layout</a:t>
            </a:r>
          </a:p>
          <a:p>
            <a:pPr marL="914400" lvl="1" indent="-457200">
              <a:buFont typeface="Times" charset="0"/>
              <a:buChar char="•"/>
            </a:pPr>
            <a:r>
              <a:rPr lang="en-US" sz="2500" dirty="0" smtClean="0">
                <a:latin typeface="Tahoma" charset="0"/>
              </a:rPr>
              <a:t>Comparison</a:t>
            </a:r>
          </a:p>
          <a:p>
            <a:pPr marL="1314450" lvl="2" indent="-457200">
              <a:buFont typeface="Symbol" pitchFamily="18" charset="2"/>
              <a:buChar char="-"/>
            </a:pPr>
            <a:r>
              <a:rPr lang="en-US" sz="2200" dirty="0" smtClean="0">
                <a:latin typeface="Tahoma" charset="0"/>
              </a:rPr>
              <a:t>Quad vs. FE-I4 vs. </a:t>
            </a:r>
            <a:r>
              <a:rPr lang="en-US" sz="2200" dirty="0" smtClean="0">
                <a:latin typeface="Tahoma" charset="0"/>
              </a:rPr>
              <a:t>FE-I3</a:t>
            </a:r>
          </a:p>
          <a:p>
            <a:pPr marL="1314450" lvl="2" indent="-457200">
              <a:buFont typeface="Symbol" pitchFamily="18" charset="2"/>
              <a:buChar char="-"/>
            </a:pPr>
            <a:r>
              <a:rPr lang="en-US" sz="2200" dirty="0" smtClean="0">
                <a:latin typeface="Tahoma" charset="0"/>
              </a:rPr>
              <a:t>Ganged &amp; long pixels (Quad, center)</a:t>
            </a:r>
            <a:endParaRPr lang="en-US" sz="2200" dirty="0" smtClean="0">
              <a:latin typeface="Tahoma" charset="0"/>
            </a:endParaRPr>
          </a:p>
          <a:p>
            <a:pPr marL="1314450" lvl="2" indent="-457200">
              <a:buFont typeface="Symbol" pitchFamily="18" charset="2"/>
              <a:buChar char="-"/>
            </a:pPr>
            <a:r>
              <a:rPr lang="en-US" sz="2200" dirty="0" smtClean="0">
                <a:latin typeface="Tahoma" charset="0"/>
              </a:rPr>
              <a:t>With </a:t>
            </a:r>
            <a:r>
              <a:rPr lang="en-US" sz="2200" dirty="0" smtClean="0">
                <a:latin typeface="Tahoma" charset="0"/>
              </a:rPr>
              <a:t>and without long </a:t>
            </a:r>
            <a:r>
              <a:rPr lang="en-US" sz="2200" dirty="0" smtClean="0">
                <a:latin typeface="Tahoma" charset="0"/>
              </a:rPr>
              <a:t>pixels (edge)</a:t>
            </a:r>
            <a:endParaRPr lang="en-US" sz="2200" dirty="0" smtClean="0">
              <a:latin typeface="Tahoma" charset="0"/>
            </a:endParaRPr>
          </a:p>
          <a:p>
            <a:pPr marL="1314450" lvl="2" indent="-457200">
              <a:buFont typeface="Symbol" pitchFamily="18" charset="2"/>
              <a:buChar char="-"/>
            </a:pPr>
            <a:r>
              <a:rPr lang="en-US" sz="2200" dirty="0" smtClean="0">
                <a:latin typeface="Tahoma" charset="0"/>
              </a:rPr>
              <a:t>Bias grid variations</a:t>
            </a:r>
          </a:p>
          <a:p>
            <a:pPr marL="914400" lvl="1" indent="-457200">
              <a:buFont typeface="Times" charset="0"/>
              <a:buChar char="•"/>
            </a:pPr>
            <a:r>
              <a:rPr lang="en-US" sz="2500" dirty="0" smtClean="0">
                <a:latin typeface="Tahoma" charset="0"/>
              </a:rPr>
              <a:t>Prospects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 smtClean="0"/>
              <a:t>Slide</a:t>
            </a:r>
          </a:p>
          <a:p>
            <a:fld id="{90AC3753-0CCC-4F15-81B1-5E56AF77E621}" type="slidenum">
              <a:rPr lang="en-GB" smtClean="0"/>
              <a:pPr/>
              <a:t>3</a:t>
            </a:fld>
            <a:r>
              <a:rPr lang="en-GB" dirty="0" smtClean="0"/>
              <a:t>/34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14267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2400" dirty="0" err="1" smtClean="0"/>
              <a:t>Present</a:t>
            </a:r>
            <a:r>
              <a:rPr lang="de-DE" sz="2400" dirty="0" smtClean="0"/>
              <a:t> Work &amp; Future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err="1" smtClean="0"/>
              <a:t>Ganged</a:t>
            </a:r>
            <a:r>
              <a:rPr lang="de-DE" dirty="0" smtClean="0"/>
              <a:t> &amp; </a:t>
            </a:r>
            <a:r>
              <a:rPr lang="de-DE" dirty="0" err="1" smtClean="0"/>
              <a:t>long</a:t>
            </a:r>
            <a:r>
              <a:rPr lang="de-DE" dirty="0" smtClean="0"/>
              <a:t> </a:t>
            </a:r>
            <a:r>
              <a:rPr lang="de-DE" dirty="0" err="1" smtClean="0"/>
              <a:t>pixels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 smtClean="0"/>
              <a:t>Slide</a:t>
            </a:r>
          </a:p>
          <a:p>
            <a:fld id="{90AC3753-0CCC-4F15-81B1-5E56AF77E621}" type="slidenum">
              <a:rPr lang="en-GB" smtClean="0"/>
              <a:pPr/>
              <a:t>30</a:t>
            </a:fld>
            <a:r>
              <a:rPr lang="en-GB" dirty="0" smtClean="0"/>
              <a:t>/34</a:t>
            </a:r>
            <a:endParaRPr lang="en-GB" dirty="0"/>
          </a:p>
        </p:txBody>
      </p:sp>
      <p:pic>
        <p:nvPicPr>
          <p:cNvPr id="3" name="Inhaltsplatzhalter 2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495325"/>
            <a:ext cx="8131630" cy="4525963"/>
          </a:xfrm>
        </p:spPr>
      </p:pic>
    </p:spTree>
    <p:extLst>
      <p:ext uri="{BB962C8B-B14F-4D97-AF65-F5344CB8AC3E}">
        <p14:creationId xmlns:p14="http://schemas.microsoft.com/office/powerpoint/2010/main" val="1106604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2200" dirty="0" err="1" smtClean="0"/>
              <a:t>Present</a:t>
            </a:r>
            <a:r>
              <a:rPr lang="de-DE" sz="2200" dirty="0" smtClean="0"/>
              <a:t> Work &amp; Future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err="1" smtClean="0"/>
              <a:t>Comparison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 smtClean="0"/>
              <a:t>Slide</a:t>
            </a:r>
          </a:p>
          <a:p>
            <a:fld id="{90AC3753-0CCC-4F15-81B1-5E56AF77E621}" type="slidenum">
              <a:rPr lang="en-GB" smtClean="0"/>
              <a:pPr/>
              <a:t>31</a:t>
            </a:fld>
            <a:r>
              <a:rPr lang="en-GB" dirty="0" smtClean="0"/>
              <a:t>/34</a:t>
            </a:r>
            <a:endParaRPr lang="en-GB" dirty="0"/>
          </a:p>
        </p:txBody>
      </p:sp>
      <p:pic>
        <p:nvPicPr>
          <p:cNvPr id="5" name="Inhaltsplatzhalter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8931" y="980728"/>
            <a:ext cx="4997730" cy="5184575"/>
          </a:xfrm>
        </p:spPr>
      </p:pic>
      <p:sp>
        <p:nvSpPr>
          <p:cNvPr id="9" name="Textfeld 8"/>
          <p:cNvSpPr txBox="1"/>
          <p:nvPr/>
        </p:nvSpPr>
        <p:spPr>
          <a:xfrm>
            <a:off x="513055" y="1916832"/>
            <a:ext cx="3898874" cy="34932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500" b="1" dirty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de-DE" b="1" dirty="0">
                <a:latin typeface="Tahoma" pitchFamily="34" charset="0"/>
                <a:ea typeface="Tahoma" pitchFamily="34" charset="0"/>
                <a:cs typeface="Tahoma" pitchFamily="34" charset="0"/>
              </a:rPr>
              <a:t>w/ </a:t>
            </a:r>
            <a:r>
              <a:rPr lang="de-DE" b="1" dirty="0" err="1">
                <a:latin typeface="Tahoma" pitchFamily="34" charset="0"/>
                <a:ea typeface="Tahoma" pitchFamily="34" charset="0"/>
                <a:cs typeface="Tahoma" pitchFamily="34" charset="0"/>
              </a:rPr>
              <a:t>and</a:t>
            </a:r>
            <a:r>
              <a:rPr lang="de-DE" b="1" dirty="0">
                <a:latin typeface="Tahoma" pitchFamily="34" charset="0"/>
                <a:ea typeface="Tahoma" pitchFamily="34" charset="0"/>
                <a:cs typeface="Tahoma" pitchFamily="34" charset="0"/>
              </a:rPr>
              <a:t> w/o </a:t>
            </a:r>
            <a:r>
              <a:rPr lang="de-DE" b="1" dirty="0" err="1">
                <a:latin typeface="Tahoma" pitchFamily="34" charset="0"/>
                <a:ea typeface="Tahoma" pitchFamily="34" charset="0"/>
                <a:cs typeface="Tahoma" pitchFamily="34" charset="0"/>
              </a:rPr>
              <a:t>long</a:t>
            </a:r>
            <a:r>
              <a:rPr lang="de-DE" b="1" dirty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de-DE" b="1" dirty="0" err="1">
                <a:latin typeface="Tahoma" pitchFamily="34" charset="0"/>
                <a:ea typeface="Tahoma" pitchFamily="34" charset="0"/>
                <a:cs typeface="Tahoma" pitchFamily="34" charset="0"/>
              </a:rPr>
              <a:t>pixels</a:t>
            </a:r>
            <a:endParaRPr lang="de-DE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endParaRPr lang="de-DE" b="1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de-DE" i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Long </a:t>
            </a:r>
            <a:r>
              <a:rPr lang="de-DE" i="1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pixels</a:t>
            </a:r>
            <a:endParaRPr lang="de-DE" i="1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742950" lvl="1" indent="-285750">
              <a:buFont typeface="Symbol" pitchFamily="18" charset="2"/>
              <a:buChar char="-"/>
            </a:pPr>
            <a:r>
              <a:rPr lang="de-DE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Removed</a:t>
            </a:r>
            <a:endParaRPr lang="de-DE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lvl="1"/>
            <a:endParaRPr lang="de-DE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de-DE" i="1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Guard</a:t>
            </a:r>
            <a:r>
              <a:rPr lang="de-DE" i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rings</a:t>
            </a:r>
          </a:p>
          <a:p>
            <a:pPr marL="742950" lvl="1" indent="-285750">
              <a:buFont typeface="Symbol" pitchFamily="18" charset="2"/>
              <a:buChar char="-"/>
            </a:pPr>
            <a:r>
              <a:rPr lang="de-DE" dirty="0" err="1">
                <a:latin typeface="Tahoma" pitchFamily="34" charset="0"/>
                <a:ea typeface="Tahoma" pitchFamily="34" charset="0"/>
                <a:cs typeface="Tahoma" pitchFamily="34" charset="0"/>
              </a:rPr>
              <a:t>Readjusted</a:t>
            </a:r>
            <a:endParaRPr lang="de-DE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742950" lvl="1" indent="-285750">
              <a:buFont typeface="Symbol" pitchFamily="18" charset="2"/>
              <a:buChar char="-"/>
            </a:pPr>
            <a:r>
              <a:rPr lang="de-DE" dirty="0" err="1">
                <a:latin typeface="Tahoma" pitchFamily="34" charset="0"/>
                <a:ea typeface="Tahoma" pitchFamily="34" charset="0"/>
                <a:cs typeface="Tahoma" pitchFamily="34" charset="0"/>
              </a:rPr>
              <a:t>Now</a:t>
            </a:r>
            <a:r>
              <a:rPr lang="de-DE" dirty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de-DE" dirty="0" err="1">
                <a:latin typeface="Tahoma" pitchFamily="34" charset="0"/>
                <a:ea typeface="Tahoma" pitchFamily="34" charset="0"/>
                <a:cs typeface="Tahoma" pitchFamily="34" charset="0"/>
              </a:rPr>
              <a:t>below</a:t>
            </a:r>
            <a:r>
              <a:rPr lang="de-DE" dirty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de-DE" dirty="0" err="1">
                <a:latin typeface="Tahoma" pitchFamily="34" charset="0"/>
                <a:ea typeface="Tahoma" pitchFamily="34" charset="0"/>
                <a:cs typeface="Tahoma" pitchFamily="34" charset="0"/>
              </a:rPr>
              <a:t>standard</a:t>
            </a:r>
            <a:r>
              <a:rPr lang="de-DE" dirty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de-DE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pixels</a:t>
            </a:r>
            <a:endParaRPr lang="de-DE" b="1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endParaRPr lang="de-DE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de-DE" i="1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Benefits</a:t>
            </a:r>
            <a:r>
              <a:rPr lang="de-DE" i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:</a:t>
            </a:r>
            <a:endParaRPr lang="de-DE" i="1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742950" lvl="1" indent="-285750">
              <a:buFont typeface="Symbol" pitchFamily="18" charset="2"/>
              <a:buChar char="-"/>
            </a:pPr>
            <a:r>
              <a:rPr lang="de-DE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Slimmer</a:t>
            </a:r>
            <a:r>
              <a:rPr lang="de-D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design</a:t>
            </a:r>
          </a:p>
          <a:p>
            <a:pPr marL="742950" lvl="1" indent="-285750">
              <a:buFont typeface="Symbol" pitchFamily="18" charset="2"/>
              <a:buChar char="-"/>
            </a:pPr>
            <a:r>
              <a:rPr lang="de-D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Precision </a:t>
            </a:r>
            <a:r>
              <a:rPr lang="de-DE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to</a:t>
            </a:r>
            <a:r>
              <a:rPr lang="de-D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de-DE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the</a:t>
            </a:r>
            <a:r>
              <a:rPr lang="de-D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de-DE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very</a:t>
            </a:r>
            <a:r>
              <a:rPr lang="de-D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de-DE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edge</a:t>
            </a:r>
            <a:endParaRPr lang="de-DE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1256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2200" dirty="0" err="1" smtClean="0"/>
              <a:t>Present</a:t>
            </a:r>
            <a:r>
              <a:rPr lang="de-DE" sz="2200" dirty="0" smtClean="0"/>
              <a:t> Work &amp; Future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Bias </a:t>
            </a:r>
            <a:r>
              <a:rPr lang="de-DE" dirty="0" err="1" smtClean="0"/>
              <a:t>grid</a:t>
            </a:r>
            <a:r>
              <a:rPr lang="de-DE" dirty="0" smtClean="0"/>
              <a:t> </a:t>
            </a:r>
            <a:r>
              <a:rPr lang="de-DE" dirty="0" err="1" smtClean="0"/>
              <a:t>variations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 smtClean="0"/>
              <a:t>Slide</a:t>
            </a:r>
          </a:p>
          <a:p>
            <a:fld id="{90AC3753-0CCC-4F15-81B1-5E56AF77E621}" type="slidenum">
              <a:rPr lang="en-GB" smtClean="0"/>
              <a:pPr/>
              <a:t>32</a:t>
            </a:fld>
            <a:r>
              <a:rPr lang="en-GB" dirty="0"/>
              <a:t>/34</a:t>
            </a:r>
            <a:endParaRPr lang="en-GB" dirty="0"/>
          </a:p>
        </p:txBody>
      </p:sp>
      <p:sp>
        <p:nvSpPr>
          <p:cNvPr id="7" name="Textfeld 6"/>
          <p:cNvSpPr txBox="1"/>
          <p:nvPr/>
        </p:nvSpPr>
        <p:spPr>
          <a:xfrm>
            <a:off x="5076056" y="1412776"/>
            <a:ext cx="3528392" cy="47551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Problem: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de-D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High </a:t>
            </a:r>
            <a:r>
              <a:rPr lang="de-DE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leakage</a:t>
            </a:r>
            <a:r>
              <a:rPr lang="de-D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de-DE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currents</a:t>
            </a:r>
            <a:r>
              <a:rPr lang="de-D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de-DE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at</a:t>
            </a:r>
            <a:r>
              <a:rPr lang="de-D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HV</a:t>
            </a:r>
          </a:p>
          <a:p>
            <a:endParaRPr lang="de-DE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r>
              <a:rPr lang="de-DE" b="1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Possible</a:t>
            </a:r>
            <a:r>
              <a:rPr lang="de-DE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Source: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de-D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Bias </a:t>
            </a:r>
            <a:r>
              <a:rPr lang="de-DE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grid</a:t>
            </a:r>
            <a:r>
              <a:rPr lang="de-D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(</a:t>
            </a:r>
            <a:r>
              <a:rPr lang="de-DE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dots</a:t>
            </a:r>
            <a:r>
              <a:rPr lang="de-D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)</a:t>
            </a:r>
          </a:p>
          <a:p>
            <a:endParaRPr lang="de-DE" b="1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r>
              <a:rPr lang="de-DE" b="1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Proposed</a:t>
            </a:r>
            <a:r>
              <a:rPr lang="de-DE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Solution: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de-DE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Varying</a:t>
            </a:r>
            <a:r>
              <a:rPr lang="de-D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de-DE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bias</a:t>
            </a:r>
            <a:r>
              <a:rPr lang="de-D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de-DE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grid</a:t>
            </a:r>
            <a:r>
              <a:rPr lang="de-D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de-DE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layout</a:t>
            </a:r>
            <a:endParaRPr lang="de-DE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endParaRPr lang="de-DE" sz="5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de-DE" i="1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Var</a:t>
            </a:r>
            <a:r>
              <a:rPr lang="de-DE" i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. 1: </a:t>
            </a:r>
            <a:r>
              <a:rPr lang="de-DE" dirty="0" err="1">
                <a:latin typeface="Tahoma" pitchFamily="34" charset="0"/>
                <a:ea typeface="Tahoma" pitchFamily="34" charset="0"/>
                <a:cs typeface="Tahoma" pitchFamily="34" charset="0"/>
              </a:rPr>
              <a:t>bias</a:t>
            </a:r>
            <a:r>
              <a:rPr lang="de-DE" dirty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de-DE" dirty="0" err="1">
                <a:latin typeface="Tahoma" pitchFamily="34" charset="0"/>
                <a:ea typeface="Tahoma" pitchFamily="34" charset="0"/>
                <a:cs typeface="Tahoma" pitchFamily="34" charset="0"/>
              </a:rPr>
              <a:t>dots</a:t>
            </a:r>
            <a:r>
              <a:rPr lang="de-DE" dirty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de-DE" dirty="0" err="1">
                <a:latin typeface="Tahoma" pitchFamily="34" charset="0"/>
                <a:ea typeface="Tahoma" pitchFamily="34" charset="0"/>
                <a:cs typeface="Tahoma" pitchFamily="34" charset="0"/>
              </a:rPr>
              <a:t>unchanged</a:t>
            </a:r>
            <a:r>
              <a:rPr lang="de-DE" dirty="0">
                <a:latin typeface="Tahoma" pitchFamily="34" charset="0"/>
                <a:ea typeface="Tahoma" pitchFamily="34" charset="0"/>
                <a:cs typeface="Tahoma" pitchFamily="34" charset="0"/>
              </a:rPr>
              <a:t>, </a:t>
            </a:r>
            <a:r>
              <a:rPr lang="de-DE" dirty="0" err="1">
                <a:latin typeface="Tahoma" pitchFamily="34" charset="0"/>
                <a:ea typeface="Tahoma" pitchFamily="34" charset="0"/>
                <a:cs typeface="Tahoma" pitchFamily="34" charset="0"/>
              </a:rPr>
              <a:t>grid</a:t>
            </a:r>
            <a:r>
              <a:rPr lang="de-DE" dirty="0">
                <a:latin typeface="Tahoma" pitchFamily="34" charset="0"/>
                <a:ea typeface="Tahoma" pitchFamily="34" charset="0"/>
                <a:cs typeface="Tahoma" pitchFamily="34" charset="0"/>
              </a:rPr>
              <a:t> per </a:t>
            </a:r>
            <a:r>
              <a:rPr lang="de-DE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column</a:t>
            </a:r>
            <a:endParaRPr lang="de-DE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endParaRPr lang="de-DE" sz="5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de-DE" i="1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Var</a:t>
            </a:r>
            <a:r>
              <a:rPr lang="de-DE" i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. 2: </a:t>
            </a:r>
            <a:r>
              <a:rPr lang="de-DE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bias</a:t>
            </a:r>
            <a:r>
              <a:rPr lang="de-D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de-DE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dots</a:t>
            </a:r>
            <a:r>
              <a:rPr lang="de-D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de-DE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unchanged</a:t>
            </a:r>
            <a:r>
              <a:rPr lang="de-D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, </a:t>
            </a:r>
            <a:r>
              <a:rPr lang="de-DE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grid</a:t>
            </a:r>
            <a:r>
              <a:rPr lang="de-D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de-DE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at</a:t>
            </a:r>
            <a:r>
              <a:rPr lang="de-D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de-DE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pixel</a:t>
            </a:r>
            <a:r>
              <a:rPr lang="de-D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de-DE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center</a:t>
            </a:r>
            <a:endParaRPr lang="de-DE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endParaRPr lang="de-DE" sz="5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de-DE" i="1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Var</a:t>
            </a:r>
            <a:r>
              <a:rPr lang="de-DE" i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. 3: </a:t>
            </a:r>
            <a:r>
              <a:rPr lang="de-DE" dirty="0" err="1">
                <a:latin typeface="Tahoma" pitchFamily="34" charset="0"/>
                <a:ea typeface="Tahoma" pitchFamily="34" charset="0"/>
                <a:cs typeface="Tahoma" pitchFamily="34" charset="0"/>
              </a:rPr>
              <a:t>bias</a:t>
            </a:r>
            <a:r>
              <a:rPr lang="de-DE" dirty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de-DE" dirty="0" err="1">
                <a:latin typeface="Tahoma" pitchFamily="34" charset="0"/>
                <a:ea typeface="Tahoma" pitchFamily="34" charset="0"/>
                <a:cs typeface="Tahoma" pitchFamily="34" charset="0"/>
              </a:rPr>
              <a:t>dots</a:t>
            </a:r>
            <a:r>
              <a:rPr lang="de-DE" dirty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de-DE" dirty="0" err="1">
                <a:latin typeface="Tahoma" pitchFamily="34" charset="0"/>
                <a:ea typeface="Tahoma" pitchFamily="34" charset="0"/>
                <a:cs typeface="Tahoma" pitchFamily="34" charset="0"/>
              </a:rPr>
              <a:t>and</a:t>
            </a:r>
            <a:r>
              <a:rPr lang="de-DE" dirty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de-DE" dirty="0" err="1">
                <a:latin typeface="Tahoma" pitchFamily="34" charset="0"/>
                <a:ea typeface="Tahoma" pitchFamily="34" charset="0"/>
                <a:cs typeface="Tahoma" pitchFamily="34" charset="0"/>
              </a:rPr>
              <a:t>grid</a:t>
            </a:r>
            <a:r>
              <a:rPr lang="de-DE" dirty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de-DE" dirty="0" err="1">
                <a:latin typeface="Tahoma" pitchFamily="34" charset="0"/>
                <a:ea typeface="Tahoma" pitchFamily="34" charset="0"/>
                <a:cs typeface="Tahoma" pitchFamily="34" charset="0"/>
              </a:rPr>
              <a:t>at</a:t>
            </a:r>
            <a:r>
              <a:rPr lang="de-DE" dirty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de-DE" dirty="0" err="1">
                <a:latin typeface="Tahoma" pitchFamily="34" charset="0"/>
                <a:ea typeface="Tahoma" pitchFamily="34" charset="0"/>
                <a:cs typeface="Tahoma" pitchFamily="34" charset="0"/>
              </a:rPr>
              <a:t>pixel</a:t>
            </a:r>
            <a:r>
              <a:rPr lang="de-DE" dirty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de-DE" dirty="0" err="1">
                <a:latin typeface="Tahoma" pitchFamily="34" charset="0"/>
                <a:ea typeface="Tahoma" pitchFamily="34" charset="0"/>
                <a:cs typeface="Tahoma" pitchFamily="34" charset="0"/>
              </a:rPr>
              <a:t>center</a:t>
            </a:r>
            <a:endParaRPr lang="de-DE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endParaRPr lang="de-DE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/>
            <a:r>
              <a:rPr lang="de-DE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Control</a:t>
            </a:r>
            <a:r>
              <a:rPr lang="de-D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: </a:t>
            </a:r>
            <a:r>
              <a:rPr lang="de-DE" b="1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no</a:t>
            </a:r>
            <a:r>
              <a:rPr lang="de-D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de-DE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bias</a:t>
            </a:r>
            <a:r>
              <a:rPr lang="de-D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de-DE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grid</a:t>
            </a:r>
            <a:endParaRPr lang="de-DE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11" name="Inhaltsplatzhalter 10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111" y="1410156"/>
            <a:ext cx="4052897" cy="4637659"/>
          </a:xfrm>
        </p:spPr>
      </p:pic>
    </p:spTree>
    <p:extLst>
      <p:ext uri="{BB962C8B-B14F-4D97-AF65-F5344CB8AC3E}">
        <p14:creationId xmlns:p14="http://schemas.microsoft.com/office/powerpoint/2010/main" val="2680119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2200" dirty="0" err="1" smtClean="0"/>
              <a:t>Present</a:t>
            </a:r>
            <a:r>
              <a:rPr lang="de-DE" sz="2200" dirty="0" smtClean="0"/>
              <a:t> Work &amp; Future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err="1" smtClean="0"/>
              <a:t>Prospects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67544" y="1988840"/>
            <a:ext cx="8229600" cy="3528392"/>
          </a:xfrm>
        </p:spPr>
        <p:txBody>
          <a:bodyPr>
            <a:normAutofit lnSpcReduction="10000"/>
          </a:bodyPr>
          <a:lstStyle/>
          <a:p>
            <a:r>
              <a:rPr lang="de-DE" sz="2800" dirty="0" smtClean="0"/>
              <a:t>Processing </a:t>
            </a:r>
            <a:r>
              <a:rPr lang="de-DE" sz="2800" dirty="0" err="1"/>
              <a:t>of</a:t>
            </a:r>
            <a:r>
              <a:rPr lang="de-DE" sz="2800" dirty="0"/>
              <a:t> 6‘‘ Wafers (</a:t>
            </a:r>
            <a:r>
              <a:rPr lang="de-DE" sz="2800" dirty="0" err="1"/>
              <a:t>CiS</a:t>
            </a:r>
            <a:r>
              <a:rPr lang="de-DE" sz="2800" dirty="0"/>
              <a:t>)</a:t>
            </a:r>
          </a:p>
          <a:p>
            <a:endParaRPr lang="de-DE" sz="2800" dirty="0" smtClean="0"/>
          </a:p>
          <a:p>
            <a:r>
              <a:rPr lang="de-DE" sz="2800" dirty="0" err="1" smtClean="0"/>
              <a:t>Characterization</a:t>
            </a:r>
            <a:r>
              <a:rPr lang="de-DE" sz="2800" dirty="0" smtClean="0"/>
              <a:t> </a:t>
            </a:r>
            <a:r>
              <a:rPr lang="de-DE" sz="2800" dirty="0" err="1" smtClean="0"/>
              <a:t>and</a:t>
            </a:r>
            <a:r>
              <a:rPr lang="de-DE" sz="2800" dirty="0" smtClean="0"/>
              <a:t> Analysis (TU Dortmund)</a:t>
            </a:r>
          </a:p>
          <a:p>
            <a:endParaRPr lang="de-DE" sz="2800" dirty="0" smtClean="0"/>
          </a:p>
          <a:p>
            <a:r>
              <a:rPr lang="de-DE" sz="2800" dirty="0" smtClean="0"/>
              <a:t>Test beam (DESY, Hamburg)</a:t>
            </a:r>
          </a:p>
          <a:p>
            <a:endParaRPr lang="de-DE" sz="2800" dirty="0" smtClean="0"/>
          </a:p>
          <a:p>
            <a:r>
              <a:rPr lang="de-DE" sz="2800" dirty="0" err="1" smtClean="0"/>
              <a:t>Increasing</a:t>
            </a:r>
            <a:r>
              <a:rPr lang="de-DE" sz="2800" dirty="0" smtClean="0"/>
              <a:t> </a:t>
            </a:r>
            <a:r>
              <a:rPr lang="de-DE" sz="2800" dirty="0" err="1" smtClean="0"/>
              <a:t>radiation</a:t>
            </a:r>
            <a:r>
              <a:rPr lang="de-DE" sz="2800" dirty="0" smtClean="0"/>
              <a:t> </a:t>
            </a:r>
            <a:r>
              <a:rPr lang="de-DE" sz="2800" dirty="0" err="1" smtClean="0"/>
              <a:t>hardness</a:t>
            </a:r>
            <a:endParaRPr lang="de-DE" sz="2800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 smtClean="0"/>
              <a:t>Slide</a:t>
            </a:r>
          </a:p>
          <a:p>
            <a:fld id="{90AC3753-0CCC-4F15-81B1-5E56AF77E621}" type="slidenum">
              <a:rPr lang="en-GB" smtClean="0"/>
              <a:pPr/>
              <a:t>33</a:t>
            </a:fld>
            <a:r>
              <a:rPr lang="en-GB" dirty="0"/>
              <a:t>/34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85647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99592" y="2636912"/>
            <a:ext cx="7283152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de-DE" dirty="0" err="1" smtClean="0"/>
              <a:t>Thank</a:t>
            </a:r>
            <a:r>
              <a:rPr lang="de-DE" dirty="0" smtClean="0"/>
              <a:t> </a:t>
            </a:r>
            <a:r>
              <a:rPr lang="de-DE" dirty="0" err="1" smtClean="0"/>
              <a:t>You</a:t>
            </a:r>
            <a:r>
              <a:rPr lang="de-DE" dirty="0"/>
              <a:t/>
            </a:r>
            <a:br>
              <a:rPr lang="de-DE" dirty="0"/>
            </a:b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your</a:t>
            </a:r>
            <a:r>
              <a:rPr lang="de-DE" dirty="0" smtClean="0"/>
              <a:t> </a:t>
            </a:r>
            <a:r>
              <a:rPr lang="de-DE" dirty="0" err="1" smtClean="0"/>
              <a:t>attention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 smtClean="0"/>
              <a:t>Slide</a:t>
            </a:r>
          </a:p>
          <a:p>
            <a:fld id="{90AC3753-0CCC-4F15-81B1-5E56AF77E621}" type="slidenum">
              <a:rPr lang="en-GB" smtClean="0"/>
              <a:pPr/>
              <a:t>34</a:t>
            </a:fld>
            <a:r>
              <a:rPr lang="en-GB" dirty="0"/>
              <a:t>/34</a:t>
            </a:r>
            <a:endParaRPr lang="en-GB" dirty="0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96" y="116632"/>
            <a:ext cx="2443934" cy="662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6117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Personal</a:t>
            </a:r>
            <a:br>
              <a:rPr lang="de-DE" dirty="0" smtClean="0"/>
            </a:br>
            <a:r>
              <a:rPr lang="de-DE" dirty="0" err="1" smtClean="0"/>
              <a:t>Introduction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67544" y="1772816"/>
            <a:ext cx="8229600" cy="396044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Font typeface="Times New Roman" charset="0"/>
              <a:buChar char="•"/>
            </a:pPr>
            <a:r>
              <a:rPr lang="de-DE" sz="2500" dirty="0">
                <a:latin typeface="Tahoma" charset="0"/>
              </a:rPr>
              <a:t>Arno E. </a:t>
            </a:r>
            <a:r>
              <a:rPr lang="de-DE" sz="2500" dirty="0" err="1">
                <a:latin typeface="Tahoma" charset="0"/>
              </a:rPr>
              <a:t>Kompatscher</a:t>
            </a:r>
            <a:endParaRPr lang="de-DE" sz="2500" dirty="0">
              <a:latin typeface="Tahoma" charset="0"/>
            </a:endParaRPr>
          </a:p>
          <a:p>
            <a:pPr>
              <a:lnSpc>
                <a:spcPct val="150000"/>
              </a:lnSpc>
              <a:buFont typeface="Times New Roman" charset="0"/>
              <a:buChar char="•"/>
            </a:pPr>
            <a:r>
              <a:rPr lang="de-DE" sz="2500" dirty="0">
                <a:latin typeface="Tahoma" charset="0"/>
              </a:rPr>
              <a:t>Born June 4, 1984 in Hall in Tirol</a:t>
            </a:r>
          </a:p>
          <a:p>
            <a:pPr>
              <a:lnSpc>
                <a:spcPct val="150000"/>
              </a:lnSpc>
              <a:buFont typeface="Times New Roman" charset="0"/>
              <a:buChar char="•"/>
            </a:pPr>
            <a:r>
              <a:rPr lang="de-DE" sz="2500" dirty="0" err="1">
                <a:latin typeface="Tahoma" charset="0"/>
              </a:rPr>
              <a:t>Hometown</a:t>
            </a:r>
            <a:r>
              <a:rPr lang="de-DE" sz="2500" dirty="0">
                <a:latin typeface="Tahoma" charset="0"/>
              </a:rPr>
              <a:t>: Feldkirch, Vorarlberg</a:t>
            </a:r>
          </a:p>
          <a:p>
            <a:pPr>
              <a:lnSpc>
                <a:spcPct val="150000"/>
              </a:lnSpc>
              <a:buFont typeface="Times New Roman" charset="0"/>
              <a:buChar char="•"/>
            </a:pPr>
            <a:r>
              <a:rPr lang="de-DE" sz="2500" dirty="0" err="1">
                <a:latin typeface="Tahoma" charset="0"/>
              </a:rPr>
              <a:t>Studied</a:t>
            </a:r>
            <a:r>
              <a:rPr lang="de-DE" sz="2500" dirty="0">
                <a:latin typeface="Tahoma" charset="0"/>
              </a:rPr>
              <a:t> </a:t>
            </a:r>
            <a:r>
              <a:rPr lang="de-DE" sz="2500" dirty="0" err="1">
                <a:latin typeface="Tahoma" charset="0"/>
              </a:rPr>
              <a:t>physics</a:t>
            </a:r>
            <a:r>
              <a:rPr lang="de-DE" sz="2500" dirty="0">
                <a:latin typeface="Tahoma" charset="0"/>
              </a:rPr>
              <a:t> </a:t>
            </a:r>
            <a:r>
              <a:rPr lang="de-DE" sz="2500" dirty="0" err="1">
                <a:latin typeface="Tahoma" charset="0"/>
              </a:rPr>
              <a:t>at</a:t>
            </a:r>
            <a:r>
              <a:rPr lang="de-DE" sz="2500" dirty="0">
                <a:latin typeface="Tahoma" charset="0"/>
              </a:rPr>
              <a:t> University </a:t>
            </a:r>
            <a:r>
              <a:rPr lang="de-DE" sz="2500" dirty="0" err="1">
                <a:latin typeface="Tahoma" charset="0"/>
              </a:rPr>
              <a:t>of</a:t>
            </a:r>
            <a:r>
              <a:rPr lang="de-DE" sz="2500" dirty="0">
                <a:latin typeface="Tahoma" charset="0"/>
              </a:rPr>
              <a:t> Vienna</a:t>
            </a:r>
          </a:p>
          <a:p>
            <a:pPr>
              <a:lnSpc>
                <a:spcPct val="150000"/>
              </a:lnSpc>
              <a:buFont typeface="Times New Roman" charset="0"/>
              <a:buChar char="•"/>
            </a:pPr>
            <a:r>
              <a:rPr lang="de-DE" sz="2500" dirty="0">
                <a:latin typeface="Tahoma" charset="0"/>
              </a:rPr>
              <a:t>Thesis: </a:t>
            </a:r>
            <a:r>
              <a:rPr lang="de-DE" sz="2500" dirty="0" err="1">
                <a:latin typeface="Tahoma" charset="0"/>
              </a:rPr>
              <a:t>Electron</a:t>
            </a:r>
            <a:r>
              <a:rPr lang="de-DE" sz="2500" dirty="0">
                <a:latin typeface="Tahoma" charset="0"/>
              </a:rPr>
              <a:t> </a:t>
            </a:r>
            <a:r>
              <a:rPr lang="de-DE" sz="2500" dirty="0" err="1">
                <a:latin typeface="Tahoma" charset="0"/>
              </a:rPr>
              <a:t>microscopy</a:t>
            </a:r>
            <a:r>
              <a:rPr lang="de-DE" sz="2500" dirty="0">
                <a:latin typeface="Tahoma" charset="0"/>
              </a:rPr>
              <a:t> </a:t>
            </a:r>
            <a:r>
              <a:rPr lang="de-DE" sz="2500" dirty="0" err="1">
                <a:latin typeface="Tahoma" charset="0"/>
              </a:rPr>
              <a:t>of</a:t>
            </a:r>
            <a:r>
              <a:rPr lang="de-DE" sz="2500" dirty="0">
                <a:latin typeface="Tahoma" charset="0"/>
              </a:rPr>
              <a:t> </a:t>
            </a:r>
            <a:r>
              <a:rPr lang="de-DE" sz="2500" dirty="0" err="1">
                <a:latin typeface="Tahoma" charset="0"/>
              </a:rPr>
              <a:t>Ni-Mn-Ga</a:t>
            </a:r>
            <a:r>
              <a:rPr lang="de-DE" sz="2500" dirty="0">
                <a:latin typeface="Tahoma" charset="0"/>
              </a:rPr>
              <a:t> </a:t>
            </a:r>
            <a:r>
              <a:rPr lang="de-DE" sz="2500" dirty="0" err="1">
                <a:latin typeface="Tahoma" charset="0"/>
              </a:rPr>
              <a:t>alloys</a:t>
            </a:r>
            <a:endParaRPr lang="de-DE" sz="2500" dirty="0">
              <a:latin typeface="Tahoma" charset="0"/>
            </a:endParaRPr>
          </a:p>
          <a:p>
            <a:pPr>
              <a:lnSpc>
                <a:spcPct val="150000"/>
              </a:lnSpc>
              <a:buFont typeface="Times New Roman" charset="0"/>
              <a:buChar char="•"/>
            </a:pPr>
            <a:r>
              <a:rPr lang="de-DE" sz="2500" dirty="0" err="1" smtClean="0">
                <a:latin typeface="Tahoma" charset="0"/>
              </a:rPr>
              <a:t>Mag.rer.nat</a:t>
            </a:r>
            <a:r>
              <a:rPr lang="de-DE" sz="2500" dirty="0">
                <a:latin typeface="Tahoma" charset="0"/>
              </a:rPr>
              <a:t>. (= </a:t>
            </a:r>
            <a:r>
              <a:rPr lang="de-DE" sz="2500" dirty="0" err="1">
                <a:latin typeface="Tahoma" charset="0"/>
              </a:rPr>
              <a:t>M.Sc</a:t>
            </a:r>
            <a:r>
              <a:rPr lang="de-DE" sz="2500" dirty="0">
                <a:latin typeface="Tahoma" charset="0"/>
              </a:rPr>
              <a:t>.) on August 28, </a:t>
            </a:r>
            <a:r>
              <a:rPr lang="de-DE" sz="2500" dirty="0" smtClean="0">
                <a:latin typeface="Tahoma" charset="0"/>
              </a:rPr>
              <a:t>2012</a:t>
            </a:r>
            <a:endParaRPr lang="de-DE" sz="2500" dirty="0">
              <a:latin typeface="Tahoma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 smtClean="0"/>
              <a:t>Slide</a:t>
            </a:r>
          </a:p>
          <a:p>
            <a:fld id="{90AC3753-0CCC-4F15-81B1-5E56AF77E621}" type="slidenum">
              <a:rPr lang="en-GB" smtClean="0"/>
              <a:pPr/>
              <a:t>4</a:t>
            </a:fld>
            <a:r>
              <a:rPr lang="en-GB" dirty="0" smtClean="0"/>
              <a:t>/34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38197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2200" dirty="0" smtClean="0"/>
              <a:t>Personal </a:t>
            </a:r>
            <a:r>
              <a:rPr lang="de-DE" sz="2200" dirty="0" err="1" smtClean="0"/>
              <a:t>Introduction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Home &amp; Education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 smtClean="0"/>
              <a:t>Slide</a:t>
            </a:r>
          </a:p>
          <a:p>
            <a:fld id="{90AC3753-0CCC-4F15-81B1-5E56AF77E621}" type="slidenum">
              <a:rPr lang="en-GB" smtClean="0"/>
              <a:pPr/>
              <a:t>5</a:t>
            </a:fld>
            <a:r>
              <a:rPr lang="en-GB" dirty="0" smtClean="0"/>
              <a:t>/34</a:t>
            </a:r>
            <a:endParaRPr lang="en-GB" dirty="0"/>
          </a:p>
        </p:txBody>
      </p:sp>
      <p:pic>
        <p:nvPicPr>
          <p:cNvPr id="5" name="Picture 8" descr="au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809" y="1652467"/>
            <a:ext cx="7704856" cy="42995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69948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2200" dirty="0" smtClean="0"/>
              <a:t>Personal </a:t>
            </a:r>
            <a:r>
              <a:rPr lang="de-DE" sz="2200" dirty="0" err="1" smtClean="0"/>
              <a:t>Introduction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err="1" smtClean="0"/>
              <a:t>Current</a:t>
            </a:r>
            <a:r>
              <a:rPr lang="de-DE" dirty="0" smtClean="0"/>
              <a:t> Work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 smtClean="0"/>
              <a:t>Slide</a:t>
            </a:r>
          </a:p>
          <a:p>
            <a:fld id="{90AC3753-0CCC-4F15-81B1-5E56AF77E621}" type="slidenum">
              <a:rPr lang="en-GB" smtClean="0"/>
              <a:pPr/>
              <a:t>6</a:t>
            </a:fld>
            <a:r>
              <a:rPr lang="en-GB" dirty="0" smtClean="0"/>
              <a:t>/34</a:t>
            </a:r>
            <a:endParaRPr lang="en-GB" dirty="0"/>
          </a:p>
        </p:txBody>
      </p:sp>
      <p:sp>
        <p:nvSpPr>
          <p:cNvPr id="6" name="Textfeld 5"/>
          <p:cNvSpPr txBox="1"/>
          <p:nvPr/>
        </p:nvSpPr>
        <p:spPr>
          <a:xfrm>
            <a:off x="476843" y="1700808"/>
            <a:ext cx="5175277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Since</a:t>
            </a:r>
            <a:r>
              <a:rPr lang="de-DE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November 1, 2012:</a:t>
            </a:r>
          </a:p>
          <a:p>
            <a:endParaRPr lang="de-DE" sz="2000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de-DE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Early Stage Researcher</a:t>
            </a:r>
          </a:p>
          <a:p>
            <a:pPr marL="800100" lvl="1" indent="-342900">
              <a:buFont typeface="Symbol" pitchFamily="18" charset="2"/>
              <a:buChar char="-"/>
            </a:pPr>
            <a:r>
              <a:rPr lang="de-DE" sz="20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CiS</a:t>
            </a:r>
            <a:r>
              <a:rPr lang="de-DE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Forschungsinstitut für </a:t>
            </a:r>
            <a:r>
              <a:rPr lang="de-DE" sz="20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Mikrosensorik</a:t>
            </a:r>
            <a:r>
              <a:rPr lang="de-DE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und Photovoltaik GmbH</a:t>
            </a:r>
          </a:p>
          <a:p>
            <a:pPr marL="800100" lvl="1" indent="-342900">
              <a:buFont typeface="Symbol" pitchFamily="18" charset="2"/>
              <a:buChar char="-"/>
            </a:pPr>
            <a:r>
              <a:rPr lang="de-DE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Erfurt</a:t>
            </a:r>
            <a:r>
              <a:rPr lang="de-DE" sz="2000" dirty="0">
                <a:latin typeface="Tahoma" pitchFamily="34" charset="0"/>
                <a:ea typeface="Tahoma" pitchFamily="34" charset="0"/>
                <a:cs typeface="Tahoma" pitchFamily="34" charset="0"/>
              </a:rPr>
              <a:t>, </a:t>
            </a:r>
            <a:r>
              <a:rPr lang="de-DE" sz="20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Thuringia</a:t>
            </a:r>
            <a:endParaRPr lang="de-DE" sz="20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342900" indent="-342900">
              <a:buFont typeface="Arial" pitchFamily="34" charset="0"/>
              <a:buChar char="•"/>
            </a:pPr>
            <a:endParaRPr lang="de-DE" sz="2000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de-DE" sz="20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Ph.D</a:t>
            </a:r>
            <a:r>
              <a:rPr lang="de-DE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. via</a:t>
            </a:r>
            <a:endParaRPr lang="de-DE" sz="2000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800100" lvl="1" indent="-342900">
              <a:buFont typeface="Symbol" pitchFamily="18" charset="2"/>
              <a:buChar char="-"/>
            </a:pPr>
            <a:r>
              <a:rPr lang="de-DE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Prof. Claus </a:t>
            </a:r>
            <a:r>
              <a:rPr lang="de-DE" sz="20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Gößling</a:t>
            </a:r>
            <a:endParaRPr lang="de-DE" sz="20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800100" lvl="1" indent="-342900">
              <a:buFont typeface="Symbol" pitchFamily="18" charset="2"/>
              <a:buChar char="-"/>
            </a:pPr>
            <a:r>
              <a:rPr lang="de-DE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Lehrstuhl Experimentelle Physik IV</a:t>
            </a:r>
          </a:p>
          <a:p>
            <a:pPr marL="800100" lvl="1" indent="-342900">
              <a:buFont typeface="Symbol" pitchFamily="18" charset="2"/>
              <a:buChar char="-"/>
            </a:pPr>
            <a:r>
              <a:rPr lang="de-DE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TU Dortmund, North Rhine-</a:t>
            </a:r>
            <a:r>
              <a:rPr lang="de-DE" sz="20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Westphalia</a:t>
            </a:r>
            <a:endParaRPr lang="de-DE" sz="20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endParaRPr lang="de-DE" sz="20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964255"/>
            <a:ext cx="3888432" cy="52608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5114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Diploma</a:t>
            </a:r>
            <a:r>
              <a:rPr lang="de-D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Thesis</a:t>
            </a:r>
            <a:endParaRPr lang="de-DE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 smtClean="0"/>
              <a:t>Slide</a:t>
            </a:r>
          </a:p>
          <a:p>
            <a:fld id="{90AC3753-0CCC-4F15-81B1-5E56AF77E621}" type="slidenum">
              <a:rPr lang="en-GB" smtClean="0"/>
              <a:pPr/>
              <a:t>7</a:t>
            </a:fld>
            <a:r>
              <a:rPr lang="en-GB" dirty="0" smtClean="0"/>
              <a:t>/34</a:t>
            </a:r>
            <a:endParaRPr lang="en-GB" dirty="0"/>
          </a:p>
        </p:txBody>
      </p:sp>
      <p:pic>
        <p:nvPicPr>
          <p:cNvPr id="6" name="Inhaltsplatzhalter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6687" y="1484784"/>
            <a:ext cx="2773465" cy="754946"/>
          </a:xfrm>
        </p:spPr>
      </p:pic>
      <p:sp>
        <p:nvSpPr>
          <p:cNvPr id="9" name="Rectangle 1"/>
          <p:cNvSpPr txBox="1">
            <a:spLocks noChangeArrowheads="1"/>
          </p:cNvSpPr>
          <p:nvPr/>
        </p:nvSpPr>
        <p:spPr>
          <a:xfrm>
            <a:off x="533400" y="2204864"/>
            <a:ext cx="80772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algn="ctr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US" sz="2500" b="0" dirty="0" smtClean="0">
                <a:latin typeface="Tahoma" charset="0"/>
              </a:rPr>
              <a:t>“Phase transformations in Ni-</a:t>
            </a:r>
            <a:r>
              <a:rPr lang="en-US" sz="2500" b="0" dirty="0" err="1" smtClean="0">
                <a:latin typeface="Tahoma" charset="0"/>
              </a:rPr>
              <a:t>Mn</a:t>
            </a:r>
            <a:r>
              <a:rPr lang="en-US" sz="2500" b="0" dirty="0" smtClean="0">
                <a:latin typeface="Tahoma" charset="0"/>
              </a:rPr>
              <a:t>-</a:t>
            </a:r>
            <a:r>
              <a:rPr lang="en-US" sz="2500" b="0" dirty="0" err="1" smtClean="0">
                <a:latin typeface="Tahoma" charset="0"/>
              </a:rPr>
              <a:t>Ga</a:t>
            </a:r>
            <a:r>
              <a:rPr lang="en-US" sz="2500" b="0" dirty="0" smtClean="0">
                <a:latin typeface="Tahoma" charset="0"/>
              </a:rPr>
              <a:t> shape memory alloys subjected to severe plastic deformation”</a:t>
            </a:r>
          </a:p>
        </p:txBody>
      </p:sp>
      <p:sp>
        <p:nvSpPr>
          <p:cNvPr id="10" name="Rectangle 1"/>
          <p:cNvSpPr txBox="1">
            <a:spLocks noChangeArrowheads="1"/>
          </p:cNvSpPr>
          <p:nvPr/>
        </p:nvSpPr>
        <p:spPr>
          <a:xfrm>
            <a:off x="539552" y="3650614"/>
            <a:ext cx="8077200" cy="24426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algn="ctr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US" sz="2000" dirty="0" smtClean="0">
                <a:latin typeface="Tahoma" charset="0"/>
              </a:rPr>
              <a:t>Supervisor:</a:t>
            </a:r>
          </a:p>
          <a:p>
            <a:pPr algn="ctr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US" sz="2000" b="0" dirty="0" smtClean="0">
                <a:latin typeface="Tahoma" charset="0"/>
              </a:rPr>
              <a:t>Prof. Thomas </a:t>
            </a:r>
            <a:r>
              <a:rPr lang="en-US" sz="2000" b="0" dirty="0" err="1" smtClean="0">
                <a:latin typeface="Tahoma" charset="0"/>
              </a:rPr>
              <a:t>Waitz</a:t>
            </a:r>
            <a:endParaRPr lang="en-US" sz="2000" b="0" dirty="0" smtClean="0">
              <a:latin typeface="Tahoma" charset="0"/>
            </a:endParaRPr>
          </a:p>
          <a:p>
            <a:pPr algn="ctr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endParaRPr lang="en-US" sz="2000" b="0" dirty="0" smtClean="0">
              <a:latin typeface="Tahoma" charset="0"/>
            </a:endParaRPr>
          </a:p>
          <a:p>
            <a:pPr algn="ctr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US" sz="2000" dirty="0" smtClean="0">
                <a:latin typeface="Tahoma" charset="0"/>
              </a:rPr>
              <a:t>Group:</a:t>
            </a:r>
          </a:p>
          <a:p>
            <a:pPr algn="ctr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US" sz="2000" b="0" dirty="0" smtClean="0">
                <a:latin typeface="Tahoma" charset="0"/>
              </a:rPr>
              <a:t>Physics of Nanostructured Materials (PNM)</a:t>
            </a:r>
          </a:p>
          <a:p>
            <a:pPr algn="ctr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US" sz="2000" b="0" dirty="0" smtClean="0">
                <a:latin typeface="Tahoma" charset="0"/>
              </a:rPr>
              <a:t>Faculty of Physics, University of Vienna</a:t>
            </a:r>
          </a:p>
          <a:p>
            <a:pPr algn="ctr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endParaRPr lang="en-US" sz="1500" b="0" u="sng" dirty="0" smtClean="0">
              <a:latin typeface="Tahoma" charset="0"/>
            </a:endParaRPr>
          </a:p>
          <a:p>
            <a:pPr algn="ctr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US" sz="1500" b="0" u="sng" dirty="0" smtClean="0">
                <a:latin typeface="Tahoma" charset="0"/>
              </a:rPr>
              <a:t>physnano.univie.ac.at</a:t>
            </a:r>
          </a:p>
        </p:txBody>
      </p:sp>
    </p:spTree>
    <p:extLst>
      <p:ext uri="{BB962C8B-B14F-4D97-AF65-F5344CB8AC3E}">
        <p14:creationId xmlns:p14="http://schemas.microsoft.com/office/powerpoint/2010/main" val="3810883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2200" dirty="0" err="1" smtClean="0"/>
              <a:t>Diploma</a:t>
            </a:r>
            <a:r>
              <a:rPr lang="de-DE" sz="2200" dirty="0" smtClean="0"/>
              <a:t> Thesis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General Outline</a:t>
            </a:r>
            <a:endParaRPr lang="de-DE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de-DE" sz="2800" dirty="0" smtClean="0">
                <a:latin typeface="Tahoma" charset="0"/>
              </a:rPr>
              <a:t>Material:</a:t>
            </a:r>
          </a:p>
          <a:p>
            <a:pPr lvl="1">
              <a:lnSpc>
                <a:spcPct val="80000"/>
              </a:lnSpc>
            </a:pPr>
            <a:r>
              <a:rPr lang="de-DE" sz="2400" dirty="0">
                <a:latin typeface="Tahoma" charset="0"/>
              </a:rPr>
              <a:t>Ni</a:t>
            </a:r>
            <a:r>
              <a:rPr lang="de-DE" sz="2400" baseline="-25000" dirty="0">
                <a:latin typeface="Tahoma" charset="0"/>
              </a:rPr>
              <a:t>54</a:t>
            </a:r>
            <a:r>
              <a:rPr lang="de-DE" sz="2400" dirty="0">
                <a:latin typeface="Tahoma" charset="0"/>
              </a:rPr>
              <a:t>Mn</a:t>
            </a:r>
            <a:r>
              <a:rPr lang="de-DE" sz="2400" baseline="-25000" dirty="0">
                <a:latin typeface="Tahoma" charset="0"/>
              </a:rPr>
              <a:t>25</a:t>
            </a:r>
            <a:r>
              <a:rPr lang="de-DE" sz="2400" dirty="0">
                <a:latin typeface="Tahoma" charset="0"/>
              </a:rPr>
              <a:t>Ga</a:t>
            </a:r>
            <a:r>
              <a:rPr lang="de-DE" sz="2400" baseline="-25000" dirty="0">
                <a:latin typeface="Tahoma" charset="0"/>
              </a:rPr>
              <a:t>21</a:t>
            </a:r>
            <a:endParaRPr lang="de-DE" sz="2400" dirty="0" smtClean="0">
              <a:latin typeface="Tahoma" charset="0"/>
            </a:endParaRPr>
          </a:p>
          <a:p>
            <a:pPr lvl="1">
              <a:lnSpc>
                <a:spcPct val="80000"/>
              </a:lnSpc>
            </a:pPr>
            <a:r>
              <a:rPr lang="de-DE" sz="2400" dirty="0" smtClean="0">
                <a:latin typeface="Tahoma" charset="0"/>
              </a:rPr>
              <a:t>Tetragonal </a:t>
            </a:r>
            <a:r>
              <a:rPr lang="de-DE" sz="2400" dirty="0" err="1" smtClean="0">
                <a:latin typeface="Tahoma" charset="0"/>
              </a:rPr>
              <a:t>martensite</a:t>
            </a:r>
            <a:r>
              <a:rPr lang="de-DE" sz="2400" dirty="0" smtClean="0">
                <a:latin typeface="Tahoma" charset="0"/>
              </a:rPr>
              <a:t> (2M) in </a:t>
            </a:r>
            <a:r>
              <a:rPr lang="de-DE" sz="2400" dirty="0" err="1" smtClean="0">
                <a:latin typeface="Tahoma" charset="0"/>
              </a:rPr>
              <a:t>initial</a:t>
            </a:r>
            <a:r>
              <a:rPr lang="de-DE" sz="2400" dirty="0" smtClean="0">
                <a:latin typeface="Tahoma" charset="0"/>
              </a:rPr>
              <a:t> </a:t>
            </a:r>
            <a:r>
              <a:rPr lang="de-DE" sz="2400" dirty="0" err="1" smtClean="0">
                <a:latin typeface="Tahoma" charset="0"/>
              </a:rPr>
              <a:t>state</a:t>
            </a:r>
            <a:endParaRPr lang="de-DE" sz="2400" dirty="0" smtClean="0">
              <a:latin typeface="Tahoma" charset="0"/>
            </a:endParaRPr>
          </a:p>
          <a:p>
            <a:pPr lvl="1">
              <a:lnSpc>
                <a:spcPct val="80000"/>
              </a:lnSpc>
            </a:pPr>
            <a:endParaRPr lang="de-DE" sz="2400" baseline="-25000" dirty="0" smtClean="0">
              <a:latin typeface="Tahoma" charset="0"/>
            </a:endParaRPr>
          </a:p>
          <a:p>
            <a:pPr>
              <a:lnSpc>
                <a:spcPct val="80000"/>
              </a:lnSpc>
            </a:pPr>
            <a:r>
              <a:rPr lang="en-US" sz="3000" dirty="0" smtClean="0">
                <a:latin typeface="Tahoma" charset="0"/>
              </a:rPr>
              <a:t>Preparation:</a:t>
            </a:r>
          </a:p>
          <a:p>
            <a:pPr lvl="1">
              <a:lnSpc>
                <a:spcPct val="80000"/>
              </a:lnSpc>
            </a:pPr>
            <a:r>
              <a:rPr lang="en-US" sz="2400" dirty="0" smtClean="0">
                <a:latin typeface="Tahoma" charset="0"/>
              </a:rPr>
              <a:t>High </a:t>
            </a:r>
            <a:r>
              <a:rPr lang="en-US" sz="2400" dirty="0">
                <a:latin typeface="Tahoma" charset="0"/>
              </a:rPr>
              <a:t>pressure torsion (HPT</a:t>
            </a:r>
            <a:r>
              <a:rPr lang="en-US" sz="2400" dirty="0" smtClean="0">
                <a:latin typeface="Tahoma" charset="0"/>
              </a:rPr>
              <a:t>)</a:t>
            </a:r>
          </a:p>
          <a:p>
            <a:pPr lvl="1">
              <a:lnSpc>
                <a:spcPct val="80000"/>
              </a:lnSpc>
            </a:pPr>
            <a:r>
              <a:rPr lang="en-US" sz="2400" dirty="0" smtClean="0">
                <a:latin typeface="Tahoma" charset="0"/>
              </a:rPr>
              <a:t>Annealing (heat treatment)</a:t>
            </a:r>
          </a:p>
          <a:p>
            <a:pPr lvl="1">
              <a:lnSpc>
                <a:spcPct val="80000"/>
              </a:lnSpc>
            </a:pPr>
            <a:endParaRPr lang="en-US" sz="2400" dirty="0">
              <a:latin typeface="Tahoma" charset="0"/>
            </a:endParaRPr>
          </a:p>
          <a:p>
            <a:pPr>
              <a:lnSpc>
                <a:spcPct val="80000"/>
              </a:lnSpc>
            </a:pPr>
            <a:r>
              <a:rPr lang="en-US" sz="3000" dirty="0" smtClean="0">
                <a:latin typeface="Tahoma" charset="0"/>
              </a:rPr>
              <a:t>Analysis</a:t>
            </a:r>
          </a:p>
          <a:p>
            <a:pPr lvl="1">
              <a:lnSpc>
                <a:spcPct val="80000"/>
              </a:lnSpc>
            </a:pPr>
            <a:r>
              <a:rPr lang="en-US" sz="2400" dirty="0" smtClean="0">
                <a:latin typeface="Tahoma" charset="0"/>
              </a:rPr>
              <a:t>Transmission electron microscopy (TEM)</a:t>
            </a:r>
          </a:p>
          <a:p>
            <a:pPr lvl="1">
              <a:lnSpc>
                <a:spcPct val="80000"/>
              </a:lnSpc>
            </a:pPr>
            <a:r>
              <a:rPr lang="en-US" sz="2400" dirty="0" smtClean="0">
                <a:latin typeface="Tahoma" charset="0"/>
              </a:rPr>
              <a:t>Differential scanning </a:t>
            </a:r>
            <a:r>
              <a:rPr lang="en-US" sz="2400" dirty="0" err="1" smtClean="0">
                <a:latin typeface="Tahoma" charset="0"/>
              </a:rPr>
              <a:t>calorimetry</a:t>
            </a:r>
            <a:r>
              <a:rPr lang="en-US" sz="2400" dirty="0" smtClean="0">
                <a:latin typeface="Tahoma" charset="0"/>
              </a:rPr>
              <a:t> (DSC)</a:t>
            </a:r>
          </a:p>
          <a:p>
            <a:pPr lvl="1">
              <a:lnSpc>
                <a:spcPct val="80000"/>
              </a:lnSpc>
            </a:pPr>
            <a:r>
              <a:rPr lang="en-US" sz="2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ahoma" charset="0"/>
              </a:rPr>
              <a:t>X-ray </a:t>
            </a:r>
            <a:r>
              <a:rPr lang="en-US" sz="240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Tahoma" charset="0"/>
              </a:rPr>
              <a:t>diffractometry</a:t>
            </a:r>
            <a:r>
              <a:rPr lang="en-US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Tahoma" charset="0"/>
              </a:rPr>
              <a:t> </a:t>
            </a:r>
            <a:r>
              <a:rPr lang="en-US" sz="2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ahoma" charset="0"/>
              </a:rPr>
              <a:t>(XRD)</a:t>
            </a:r>
            <a:endParaRPr lang="en-US" sz="2400" dirty="0">
              <a:solidFill>
                <a:schemeClr val="tx1">
                  <a:lumMod val="50000"/>
                  <a:lumOff val="50000"/>
                </a:schemeClr>
              </a:solidFill>
              <a:latin typeface="Tahoma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 smtClean="0"/>
              <a:t>Slide</a:t>
            </a:r>
          </a:p>
          <a:p>
            <a:fld id="{90AC3753-0CCC-4F15-81B1-5E56AF77E621}" type="slidenum">
              <a:rPr lang="en-GB" smtClean="0"/>
              <a:pPr/>
              <a:t>8</a:t>
            </a:fld>
            <a:r>
              <a:rPr lang="en-GB" dirty="0" smtClean="0"/>
              <a:t>/34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61395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2200" dirty="0" err="1" smtClean="0"/>
              <a:t>Diploma</a:t>
            </a:r>
            <a:r>
              <a:rPr lang="de-DE" sz="2200" dirty="0" smtClean="0"/>
              <a:t> Thesis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err="1" smtClean="0"/>
              <a:t>Crystallography</a:t>
            </a:r>
            <a:endParaRPr lang="de-DE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 smtClean="0"/>
              <a:t>Slide</a:t>
            </a:r>
          </a:p>
          <a:p>
            <a:fld id="{90AC3753-0CCC-4F15-81B1-5E56AF77E621}" type="slidenum">
              <a:rPr lang="en-GB" smtClean="0"/>
              <a:pPr/>
              <a:t>9</a:t>
            </a:fld>
            <a:r>
              <a:rPr lang="en-GB" dirty="0" smtClean="0"/>
              <a:t>/34</a:t>
            </a:r>
            <a:endParaRPr lang="en-GB" dirty="0"/>
          </a:p>
        </p:txBody>
      </p:sp>
      <p:pic>
        <p:nvPicPr>
          <p:cNvPr id="8" name="Picture 8" descr="L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7465" y="1700808"/>
            <a:ext cx="6172200" cy="350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2556975" y="5373216"/>
            <a:ext cx="1524776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de-DE" dirty="0">
                <a:latin typeface="Tahoma" pitchFamily="34" charset="0"/>
                <a:ea typeface="Tahoma" pitchFamily="34" charset="0"/>
                <a:cs typeface="Tahoma" pitchFamily="34" charset="0"/>
              </a:rPr>
              <a:t>Austenite</a:t>
            </a:r>
          </a:p>
          <a:p>
            <a:pPr algn="ctr"/>
            <a:r>
              <a:rPr lang="de-DE" dirty="0">
                <a:latin typeface="Tahoma" pitchFamily="34" charset="0"/>
                <a:ea typeface="Tahoma" pitchFamily="34" charset="0"/>
                <a:cs typeface="Tahoma" pitchFamily="34" charset="0"/>
              </a:rPr>
              <a:t>(L2</a:t>
            </a:r>
            <a:r>
              <a:rPr lang="de-DE" baseline="-25000" dirty="0">
                <a:latin typeface="Tahoma" pitchFamily="34" charset="0"/>
                <a:ea typeface="Tahoma" pitchFamily="34" charset="0"/>
                <a:cs typeface="Tahoma" pitchFamily="34" charset="0"/>
              </a:rPr>
              <a:t>1</a:t>
            </a:r>
            <a:r>
              <a:rPr lang="de-DE" dirty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de-DE" dirty="0" err="1">
                <a:latin typeface="Tahoma" pitchFamily="34" charset="0"/>
                <a:ea typeface="Tahoma" pitchFamily="34" charset="0"/>
                <a:cs typeface="Tahoma" pitchFamily="34" charset="0"/>
              </a:rPr>
              <a:t>Heusler</a:t>
            </a:r>
            <a:r>
              <a:rPr lang="de-DE" dirty="0">
                <a:latin typeface="Tahoma" pitchFamily="34" charset="0"/>
                <a:ea typeface="Tahoma" pitchFamily="34" charset="0"/>
                <a:cs typeface="Tahoma" pitchFamily="34" charset="0"/>
              </a:rPr>
              <a:t>)</a:t>
            </a:r>
          </a:p>
        </p:txBody>
      </p:sp>
      <p:sp>
        <p:nvSpPr>
          <p:cNvPr id="10" name="Rectangle 10"/>
          <p:cNvSpPr>
            <a:spLocks noChangeArrowheads="1"/>
          </p:cNvSpPr>
          <p:nvPr/>
        </p:nvSpPr>
        <p:spPr bwMode="auto">
          <a:xfrm>
            <a:off x="5600095" y="5373216"/>
            <a:ext cx="1697901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de-DE" dirty="0">
                <a:latin typeface="Tahoma" pitchFamily="34" charset="0"/>
                <a:ea typeface="Tahoma" pitchFamily="34" charset="0"/>
                <a:cs typeface="Tahoma" pitchFamily="34" charset="0"/>
              </a:rPr>
              <a:t>Martensite</a:t>
            </a:r>
          </a:p>
          <a:p>
            <a:pPr algn="ctr"/>
            <a:r>
              <a:rPr lang="de-DE" dirty="0">
                <a:latin typeface="Tahoma" pitchFamily="34" charset="0"/>
                <a:ea typeface="Tahoma" pitchFamily="34" charset="0"/>
                <a:cs typeface="Tahoma" pitchFamily="34" charset="0"/>
              </a:rPr>
              <a:t>(I4/mmm, </a:t>
            </a:r>
            <a:r>
              <a:rPr lang="de-DE" dirty="0" err="1">
                <a:latin typeface="Tahoma" pitchFamily="34" charset="0"/>
                <a:ea typeface="Tahoma" pitchFamily="34" charset="0"/>
                <a:cs typeface="Tahoma" pitchFamily="34" charset="0"/>
              </a:rPr>
              <a:t>bct</a:t>
            </a:r>
            <a:r>
              <a:rPr lang="de-DE" dirty="0">
                <a:latin typeface="Tahoma" pitchFamily="34" charset="0"/>
                <a:ea typeface="Tahoma" pitchFamily="34" charset="0"/>
                <a:cs typeface="Tahoma" pitchFamily="34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862972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ALENT_PP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TALENT_PPtemplate</Template>
  <TotalTime>0</TotalTime>
  <Words>1042</Words>
  <Application>Microsoft Office PowerPoint</Application>
  <PresentationFormat>Bildschirmpräsentation (4:3)</PresentationFormat>
  <Paragraphs>318</Paragraphs>
  <Slides>34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34</vt:i4>
      </vt:variant>
    </vt:vector>
  </HeadingPairs>
  <TitlesOfParts>
    <vt:vector size="35" baseType="lpstr">
      <vt:lpstr>TALENT_PPtemplate</vt:lpstr>
      <vt:lpstr>PowerPoint-Präsentation</vt:lpstr>
      <vt:lpstr>Contents</vt:lpstr>
      <vt:lpstr>Contents</vt:lpstr>
      <vt:lpstr>Personal Introduction</vt:lpstr>
      <vt:lpstr>Personal Introduction Home &amp; Education</vt:lpstr>
      <vt:lpstr>Personal Introduction Current Work</vt:lpstr>
      <vt:lpstr>Diploma Thesis</vt:lpstr>
      <vt:lpstr>Diploma Thesis General Outline</vt:lpstr>
      <vt:lpstr>Diploma Thesis Crystallography</vt:lpstr>
      <vt:lpstr>Diploma Thesis Martensite</vt:lpstr>
      <vt:lpstr>Diploma Thesis Martensite</vt:lpstr>
      <vt:lpstr>Diploma Thesis Preparation</vt:lpstr>
      <vt:lpstr>Diploma Thesis Analysis</vt:lpstr>
      <vt:lpstr>Diploma Thesis Analysis</vt:lpstr>
      <vt:lpstr>Diploma Thesis TEM bright field</vt:lpstr>
      <vt:lpstr>Diploma Thesis TEM bright field</vt:lpstr>
      <vt:lpstr>Diploma Thesis TEM SAD</vt:lpstr>
      <vt:lpstr>Diploma Thesis TEM SAD</vt:lpstr>
      <vt:lpstr>Diploma Thesis DSC, initial state</vt:lpstr>
      <vt:lpstr>Diploma Thesis DSC, progression</vt:lpstr>
      <vt:lpstr>Diploma Thesis Conclusions</vt:lpstr>
      <vt:lpstr>Diploma Thesis Acknowledgement</vt:lpstr>
      <vt:lpstr>Present Work and Future</vt:lpstr>
      <vt:lpstr>Present Work &amp; Future Motivation</vt:lpstr>
      <vt:lpstr>Present Work &amp; Future 4‘‘ Wafer</vt:lpstr>
      <vt:lpstr>Present Work &amp; Future 6‘‘ Wafer</vt:lpstr>
      <vt:lpstr>Present Work &amp; Future Comparison</vt:lpstr>
      <vt:lpstr>Present Work &amp; Future Comparison</vt:lpstr>
      <vt:lpstr>Present Work &amp; Future Ganged &amp; long pixels</vt:lpstr>
      <vt:lpstr>Present Work &amp; Future Ganged &amp; long pixels</vt:lpstr>
      <vt:lpstr>Present Work &amp; Future Comparison</vt:lpstr>
      <vt:lpstr>Present Work &amp; Future Bias grid variations</vt:lpstr>
      <vt:lpstr>Present Work &amp; Future Prospects</vt:lpstr>
      <vt:lpstr>Thank You for your attention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Kompatscher Arno</dc:creator>
  <cp:lastModifiedBy>Kompatscher Arno</cp:lastModifiedBy>
  <cp:revision>169</cp:revision>
  <cp:lastPrinted>2013-02-17T22:49:11Z</cp:lastPrinted>
  <dcterms:created xsi:type="dcterms:W3CDTF">2013-02-11T14:03:32Z</dcterms:created>
  <dcterms:modified xsi:type="dcterms:W3CDTF">2013-02-17T22:50:12Z</dcterms:modified>
</cp:coreProperties>
</file>