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>
  <p:sldMasterIdLst>
    <p:sldMasterId id="2147483649" r:id="rId1"/>
  </p:sldMasterIdLst>
  <p:notesMasterIdLst>
    <p:notesMasterId r:id="rId52"/>
  </p:notesMasterIdLst>
  <p:handoutMasterIdLst>
    <p:handoutMasterId r:id="rId53"/>
  </p:handoutMasterIdLst>
  <p:sldIdLst>
    <p:sldId id="273" r:id="rId2"/>
    <p:sldId id="322" r:id="rId3"/>
    <p:sldId id="323" r:id="rId4"/>
    <p:sldId id="325" r:id="rId5"/>
    <p:sldId id="326" r:id="rId6"/>
    <p:sldId id="328" r:id="rId7"/>
    <p:sldId id="330" r:id="rId8"/>
    <p:sldId id="331" r:id="rId9"/>
    <p:sldId id="332" r:id="rId10"/>
    <p:sldId id="329" r:id="rId11"/>
    <p:sldId id="335" r:id="rId12"/>
    <p:sldId id="334" r:id="rId13"/>
    <p:sldId id="336" r:id="rId14"/>
    <p:sldId id="338" r:id="rId15"/>
    <p:sldId id="337" r:id="rId16"/>
    <p:sldId id="339" r:id="rId17"/>
    <p:sldId id="340" r:id="rId18"/>
    <p:sldId id="342" r:id="rId19"/>
    <p:sldId id="343" r:id="rId20"/>
    <p:sldId id="344" r:id="rId21"/>
    <p:sldId id="351" r:id="rId22"/>
    <p:sldId id="345" r:id="rId23"/>
    <p:sldId id="278" r:id="rId24"/>
    <p:sldId id="285" r:id="rId25"/>
    <p:sldId id="279" r:id="rId26"/>
    <p:sldId id="291" r:id="rId27"/>
    <p:sldId id="296" r:id="rId28"/>
    <p:sldId id="298" r:id="rId29"/>
    <p:sldId id="301" r:id="rId30"/>
    <p:sldId id="304" r:id="rId31"/>
    <p:sldId id="305" r:id="rId32"/>
    <p:sldId id="306" r:id="rId33"/>
    <p:sldId id="353" r:id="rId34"/>
    <p:sldId id="355" r:id="rId35"/>
    <p:sldId id="354" r:id="rId36"/>
    <p:sldId id="309" r:id="rId37"/>
    <p:sldId id="356" r:id="rId38"/>
    <p:sldId id="290" r:id="rId39"/>
    <p:sldId id="294" r:id="rId40"/>
    <p:sldId id="316" r:id="rId41"/>
    <p:sldId id="347" r:id="rId42"/>
    <p:sldId id="357" r:id="rId43"/>
    <p:sldId id="321" r:id="rId44"/>
    <p:sldId id="358" r:id="rId45"/>
    <p:sldId id="359" r:id="rId46"/>
    <p:sldId id="348" r:id="rId47"/>
    <p:sldId id="311" r:id="rId48"/>
    <p:sldId id="312" r:id="rId49"/>
    <p:sldId id="313" r:id="rId50"/>
    <p:sldId id="307" r:id="rId51"/>
  </p:sldIdLst>
  <p:sldSz cx="9144000" cy="6858000" type="screen4x3"/>
  <p:notesSz cx="7099300" cy="10234613"/>
  <p:embeddedFontLst>
    <p:embeddedFont>
      <p:font typeface="Cambria Math" pitchFamily="18" charset="0"/>
      <p:regular r:id="rId54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6600"/>
    <a:srgbClr val="0000FF"/>
    <a:srgbClr val="339966"/>
    <a:srgbClr val="C3763D"/>
    <a:srgbClr val="FF0000"/>
    <a:srgbClr val="39A77B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392" autoAdjust="0"/>
    <p:restoredTop sz="86323" autoAdjust="0"/>
  </p:normalViewPr>
  <p:slideViewPr>
    <p:cSldViewPr snapToGrid="0">
      <p:cViewPr varScale="1">
        <p:scale>
          <a:sx n="94" d="100"/>
          <a:sy n="94" d="100"/>
        </p:scale>
        <p:origin x="-2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946" y="-7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2539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-1588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109" tIns="0" rIns="20109" bIns="0" numCol="1" anchor="t" anchorCtr="0" compatLnSpc="1">
            <a:prstTxWarp prst="textNoShape">
              <a:avLst/>
            </a:prstTxWarp>
          </a:bodyPr>
          <a:lstStyle>
            <a:lvl1pPr defTabSz="973866">
              <a:defRPr i="1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-1588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109" tIns="0" rIns="20109" bIns="0" numCol="1" anchor="t" anchorCtr="0" compatLnSpc="1">
            <a:prstTxWarp prst="textNoShape">
              <a:avLst/>
            </a:prstTxWarp>
          </a:bodyPr>
          <a:lstStyle>
            <a:lvl1pPr algn="r" defTabSz="973866">
              <a:defRPr i="1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9650" y="787400"/>
            <a:ext cx="5080000" cy="3810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2975" y="4860925"/>
            <a:ext cx="521335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98" tIns="48601" rIns="97198" bIns="486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9723438"/>
            <a:ext cx="3078163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109" tIns="0" rIns="20109" bIns="0" numCol="1" anchor="b" anchorCtr="0" compatLnSpc="1">
            <a:prstTxWarp prst="textNoShape">
              <a:avLst/>
            </a:prstTxWarp>
          </a:bodyPr>
          <a:lstStyle>
            <a:lvl1pPr defTabSz="973866">
              <a:defRPr i="1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109" tIns="0" rIns="20109" bIns="0" numCol="1" anchor="b" anchorCtr="0" compatLnSpc="1">
            <a:prstTxWarp prst="textNoShape">
              <a:avLst/>
            </a:prstTxWarp>
          </a:bodyPr>
          <a:lstStyle>
            <a:lvl1pPr algn="r" defTabSz="973866">
              <a:defRPr i="1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B78EC9B-E0EB-404D-96D0-7A567263A7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588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07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8788" algn="l" defTabSz="9207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7575" algn="l" defTabSz="9207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6363" algn="l" defTabSz="9207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35150" algn="l" defTabSz="9207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73138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73138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73138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73138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DA26358-6006-43FD-9FCA-979FD4A8C1B4}" type="slidenum">
              <a:rPr lang="en-GB" sz="1100" smtClean="0">
                <a:solidFill>
                  <a:srgbClr val="FF0000"/>
                </a:solidFill>
              </a:rPr>
              <a:pPr/>
              <a:t>1</a:t>
            </a:fld>
            <a:endParaRPr lang="en-GB" sz="1100" smtClean="0">
              <a:solidFill>
                <a:srgbClr val="FF0000"/>
              </a:solidFill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78EC9B-E0EB-404D-96D0-7A567263A7B1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030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960" y="1602105"/>
            <a:ext cx="7772400" cy="1872615"/>
          </a:xfrm>
        </p:spPr>
        <p:txBody>
          <a:bodyPr/>
          <a:lstStyle>
            <a:lvl1pPr>
              <a:defRPr sz="4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219964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Tim Adye</a:t>
            </a:r>
          </a:p>
          <a:p>
            <a:r>
              <a:rPr lang="en-GB" sz="2400" dirty="0" smtClean="0">
                <a:solidFill>
                  <a:schemeClr val="tx2"/>
                </a:solidFill>
              </a:rPr>
              <a:t>Rutherford Appleton Laboratory</a:t>
            </a:r>
          </a:p>
          <a:p>
            <a:endParaRPr lang="en-GB" sz="2400" dirty="0" smtClean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rgbClr val="800000"/>
                </a:solidFill>
              </a:rPr>
              <a:t>Meeting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2321A-69D0-4257-A0FA-B2CCDECCD8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" name="Picture 6" descr="RAL_CMYK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101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2886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11010-7689-43E5-B49A-E396750D7B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30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66688"/>
            <a:ext cx="2195513" cy="59293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66688"/>
            <a:ext cx="6437312" cy="59293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11AC2-1C10-4E77-B755-9B457FD488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450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166688"/>
            <a:ext cx="8785225" cy="5254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836613"/>
            <a:ext cx="4316412" cy="5259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25938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1391C-2929-43C7-A68C-D28433489B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505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76" y="75248"/>
            <a:ext cx="8963783" cy="525462"/>
          </a:xfrm>
        </p:spPr>
        <p:txBody>
          <a:bodyPr/>
          <a:lstStyle>
            <a:lvl1pPr>
              <a:defRPr b="1" strike="noStrike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" y="665824"/>
            <a:ext cx="8963783" cy="581625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01600" y="6481266"/>
            <a:ext cx="1390701" cy="376733"/>
          </a:xfrm>
          <a:ln/>
        </p:spPr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72768" y="6482080"/>
            <a:ext cx="6349594" cy="375920"/>
          </a:xfrm>
          <a:ln/>
        </p:spPr>
        <p:txBody>
          <a:bodyPr/>
          <a:lstStyle>
            <a:lvl1pPr>
              <a:defRPr lang="en-GB" sz="1400" kern="1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85760" y="6482080"/>
            <a:ext cx="1051709" cy="375920"/>
          </a:xfrm>
          <a:ln/>
        </p:spPr>
        <p:txBody>
          <a:bodyPr/>
          <a:lstStyle>
            <a:lvl1pPr>
              <a:defRPr lang="en-GB" sz="1400" kern="120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‹#›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6734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9E3B2-7CFD-49EC-BBE8-932F4CA916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44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259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259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AF9A5-A3D5-4827-90C5-6A4C9DA5BF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5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AB813-FE35-4B2A-A64F-796BE92B6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7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78763-95D8-4E3E-A9DA-2900FB7A3A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906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89528-9AC6-4E25-88F6-1ED7970D26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969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8634A-3D17-47F3-8C55-2A5B7C0FAC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9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F8AB4-F918-4FA5-8896-D031685FE8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07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66688"/>
            <a:ext cx="878522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25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75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475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37288"/>
            <a:ext cx="3824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475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5643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770F64CA-FA60-4703-9E52-762A0486F6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1.png"/><Relationship Id="rId7" Type="http://schemas.openxmlformats.org/officeDocument/2006/relationships/image" Target="../media/image1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6.png"/><Relationship Id="rId7" Type="http://schemas.openxmlformats.org/officeDocument/2006/relationships/image" Target="../media/image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0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20.png"/><Relationship Id="rId7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7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7.png"/><Relationship Id="rId7" Type="http://schemas.openxmlformats.org/officeDocument/2006/relationships/image" Target="../media/image8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9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gif"/><Relationship Id="rId2" Type="http://schemas.openxmlformats.org/officeDocument/2006/relationships/image" Target="../media/image81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ki.cern.ch/twiki/pub/AtlasPublic/HiggsPublicResults/4l-FixedScale-NoMuProf2.gif" TargetMode="External"/><Relationship Id="rId4" Type="http://schemas.openxmlformats.org/officeDocument/2006/relationships/hyperlink" Target="https://twiki.cern.ch/twiki/pub/AtlasPublic/HiggsPublicResults/Hgg-FixedScale-Short2.gif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atlas.web.cern.ch/Atlas/GROUPS/PHYSICS/CONFNOTES/ATLAS-CONF-2013-031" TargetMode="External"/><Relationship Id="rId13" Type="http://schemas.openxmlformats.org/officeDocument/2006/relationships/hyperlink" Target="https://atlas.web.cern.ch/Atlas/GROUPS/PHYSICS/CONFNOTES/ATLAS-CONF-2013-011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atlas.web.cern.ch/Atlas/GROUPS/PHYSICS/CONFNOTES/ATLAS-CONF-2013-014" TargetMode="External"/><Relationship Id="rId7" Type="http://schemas.openxmlformats.org/officeDocument/2006/relationships/hyperlink" Target="https://atlas.web.cern.ch/Atlas/GROUPS/PHYSICS/CONFNOTES/ATLAS-CONF-2013-030" TargetMode="External"/><Relationship Id="rId12" Type="http://schemas.openxmlformats.org/officeDocument/2006/relationships/hyperlink" Target="https://atlas.web.cern.ch/Atlas/GROUPS/PHYSICS/CONFNOTES/ATLAS-CONF-2013-009" TargetMode="External"/><Relationship Id="rId17" Type="http://schemas.openxmlformats.org/officeDocument/2006/relationships/hyperlink" Target="http://arxiv.org/abs/1209.0040" TargetMode="External"/><Relationship Id="rId2" Type="http://schemas.openxmlformats.org/officeDocument/2006/relationships/hyperlink" Target="https://atlas.web.cern.ch/Atlas/GROUPS/PHYSICS/CONFNOTES/ATLAS-CONF-2013-034/" TargetMode="External"/><Relationship Id="rId16" Type="http://schemas.openxmlformats.org/officeDocument/2006/relationships/hyperlink" Target="http://www.sciencedirect.com/science/article/pii/S037026931200857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tlas.web.cern.ch/Atlas/GROUPS/PHYSICS/CONFNOTES/ATLAS-CONF-2013-013" TargetMode="External"/><Relationship Id="rId11" Type="http://schemas.openxmlformats.org/officeDocument/2006/relationships/hyperlink" Target="https://atlas.web.cern.ch/Atlas/GROUPS/PHYSICS/CONFNOTES/ATLAS-CONF-2013-010" TargetMode="External"/><Relationship Id="rId5" Type="http://schemas.openxmlformats.org/officeDocument/2006/relationships/hyperlink" Target="http://atlas.web.cern.ch/Atlas/GROUPS/PHYSICS/CONFNOTES/ATLAS-CONF-2013-029" TargetMode="External"/><Relationship Id="rId15" Type="http://schemas.openxmlformats.org/officeDocument/2006/relationships/hyperlink" Target="http://atlas.web.cern.ch/Atlas/GROUPS/PHYSICS/CONFNOTES/ATLAS-CONF-2012-127/" TargetMode="External"/><Relationship Id="rId10" Type="http://schemas.openxmlformats.org/officeDocument/2006/relationships/hyperlink" Target="https://atlas.web.cern.ch/Atlas/GROUPS/PHYSICS/CONFNOTES/ATLAS-CONF-2012-161/" TargetMode="External"/><Relationship Id="rId4" Type="http://schemas.openxmlformats.org/officeDocument/2006/relationships/hyperlink" Target="http://atlas.web.cern.ch/Atlas/GROUPS/PHYSICS/CONFNOTES/ATLAS-CONF-2013-012" TargetMode="External"/><Relationship Id="rId9" Type="http://schemas.openxmlformats.org/officeDocument/2006/relationships/hyperlink" Target="http://atlas.web.cern.ch/Atlas/GROUPS/PHYSICS/CONFNOTES/ATLAS-CONF-2012-160/" TargetMode="External"/><Relationship Id="rId14" Type="http://schemas.openxmlformats.org/officeDocument/2006/relationships/hyperlink" Target="http://atlas.web.cern.ch/Atlas/GROUPS/PHYSICS/CONFNOTES/ATLAS-CONF-2012-17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10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10.png"/><Relationship Id="rId4" Type="http://schemas.openxmlformats.org/officeDocument/2006/relationships/image" Target="../media/image8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1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57338"/>
            <a:ext cx="8654184" cy="1612900"/>
          </a:xfrm>
        </p:spPr>
        <p:txBody>
          <a:bodyPr/>
          <a:lstStyle/>
          <a:p>
            <a:r>
              <a:rPr lang="en-GB" dirty="0"/>
              <a:t>New </a:t>
            </a:r>
            <a:r>
              <a:rPr lang="en-GB" dirty="0" smtClean="0"/>
              <a:t>Experimental</a:t>
            </a:r>
            <a:br>
              <a:rPr lang="en-GB" dirty="0" smtClean="0"/>
            </a:br>
            <a:r>
              <a:rPr lang="en-GB" dirty="0" smtClean="0"/>
              <a:t>Higgs </a:t>
            </a:r>
            <a:r>
              <a:rPr lang="en-GB" dirty="0" smtClean="0"/>
              <a:t>Results</a:t>
            </a:r>
            <a:endParaRPr lang="en-GB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1725" y="3884613"/>
            <a:ext cx="6985000" cy="2747962"/>
          </a:xfrm>
        </p:spPr>
        <p:txBody>
          <a:bodyPr/>
          <a:lstStyle/>
          <a:p>
            <a:r>
              <a:rPr lang="en-GB" sz="2400" dirty="0" smtClean="0">
                <a:solidFill>
                  <a:schemeClr val="tx2"/>
                </a:solidFill>
              </a:rPr>
              <a:t>Tim Adye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Rutherford Appleton Laboratory</a:t>
            </a:r>
          </a:p>
          <a:p>
            <a:endParaRPr lang="en-GB" sz="2400" dirty="0" smtClean="0">
              <a:solidFill>
                <a:schemeClr val="tx2"/>
              </a:solidFill>
            </a:endParaRPr>
          </a:p>
          <a:p>
            <a:r>
              <a:rPr lang="en-GB" sz="2400" dirty="0" err="1" smtClean="0">
                <a:solidFill>
                  <a:srgbClr val="800000"/>
                </a:solidFill>
              </a:rPr>
              <a:t>NExT</a:t>
            </a:r>
            <a:r>
              <a:rPr lang="en-GB" sz="2400" dirty="0" smtClean="0">
                <a:solidFill>
                  <a:srgbClr val="800000"/>
                </a:solidFill>
              </a:rPr>
              <a:t> Meeting</a:t>
            </a:r>
          </a:p>
          <a:p>
            <a:r>
              <a:rPr lang="en-GB" sz="2400" dirty="0">
                <a:solidFill>
                  <a:srgbClr val="800000"/>
                </a:solidFill>
              </a:rPr>
              <a:t>Rutherford Appleton </a:t>
            </a:r>
            <a:r>
              <a:rPr lang="en-GB" sz="2400" dirty="0" smtClean="0">
                <a:solidFill>
                  <a:srgbClr val="800000"/>
                </a:solidFill>
              </a:rPr>
              <a:t>Laboratory</a:t>
            </a:r>
          </a:p>
          <a:p>
            <a:r>
              <a:rPr lang="en-GB" sz="2400" dirty="0" smtClean="0">
                <a:solidFill>
                  <a:srgbClr val="800000"/>
                </a:solidFill>
              </a:rPr>
              <a:t>20</a:t>
            </a:r>
            <a:r>
              <a:rPr lang="en-GB" sz="2400" baseline="30000" dirty="0" smtClean="0">
                <a:solidFill>
                  <a:srgbClr val="800000"/>
                </a:solidFill>
              </a:rPr>
              <a:t>th</a:t>
            </a:r>
            <a:r>
              <a:rPr lang="en-GB" sz="2400" dirty="0" smtClean="0">
                <a:solidFill>
                  <a:srgbClr val="800000"/>
                </a:solidFill>
              </a:rPr>
              <a:t> March 2013</a:t>
            </a:r>
          </a:p>
        </p:txBody>
      </p:sp>
      <p:pic>
        <p:nvPicPr>
          <p:cNvPr id="2052" name="Picture 6" descr="RAL_CMY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101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b="1" dirty="0"/>
              <a:t>H → ZZ</a:t>
            </a:r>
            <a:r>
              <a:rPr lang="en-GB" b="1" baseline="30000" dirty="0"/>
              <a:t>(*) </a:t>
            </a:r>
            <a:r>
              <a:rPr lang="en-GB" b="1" dirty="0"/>
              <a:t>→ </a:t>
            </a:r>
            <a:r>
              <a:rPr lang="en-GB" b="1" dirty="0" smtClean="0"/>
              <a:t>4</a:t>
            </a:r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Reconstruct H → Z(</a:t>
            </a:r>
            <a:r>
              <a:rPr lang="en-GB" i="1" dirty="0" err="1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dirty="0"/>
              <a:t>) Z(</a:t>
            </a:r>
            <a:r>
              <a:rPr lang="en-GB" i="1" dirty="0" err="1">
                <a:latin typeface="Times New Roman" pitchFamily="18" charset="0"/>
                <a:cs typeface="Times New Roman" pitchFamily="18" charset="0"/>
              </a:rPr>
              <a:t>l’l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GB" dirty="0"/>
              <a:t>) with 2 opposite-sign, same-flavour isolated lepton pairs (4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dirty="0"/>
              <a:t>, 2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dirty="0"/>
              <a:t>2e, 2e2</a:t>
            </a:r>
            <a:r>
              <a:rPr lang="el-GR" dirty="0"/>
              <a:t>μ</a:t>
            </a:r>
            <a:r>
              <a:rPr lang="en-GB" dirty="0"/>
              <a:t>, 4e)</a:t>
            </a:r>
          </a:p>
          <a:p>
            <a:pPr lvl="1"/>
            <a:r>
              <a:rPr lang="en-GB" dirty="0"/>
              <a:t>Additional categories for VBF and VH (ATLAS)</a:t>
            </a:r>
          </a:p>
          <a:p>
            <a:pPr lvl="1"/>
            <a:r>
              <a:rPr lang="en-GB" dirty="0"/>
              <a:t>CMS also use </a:t>
            </a:r>
            <a:r>
              <a:rPr lang="en-GB" dirty="0" smtClean="0"/>
              <a:t>kinematic discriminants in fits </a:t>
            </a:r>
            <a:r>
              <a:rPr lang="en-GB" dirty="0"/>
              <a:t>for improved </a:t>
            </a:r>
            <a:r>
              <a:rPr lang="en-GB" dirty="0" smtClean="0"/>
              <a:t>sensitivity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10</a:t>
            </a:fld>
            <a:endParaRPr lang="en-GB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4298" y="2502319"/>
            <a:ext cx="3339333" cy="3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" t="4063" r="3428" b="2313"/>
          <a:stretch/>
        </p:blipFill>
        <p:spPr bwMode="auto">
          <a:xfrm>
            <a:off x="711181" y="2502319"/>
            <a:ext cx="3303258" cy="311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813457" y="5620110"/>
            <a:ext cx="1152047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ATLAS m</a:t>
            </a:r>
            <a:r>
              <a:rPr lang="en-GB" sz="1600" baseline="-25000" dirty="0" smtClean="0"/>
              <a:t>4</a:t>
            </a:r>
            <a:r>
              <a:rPr lang="en-GB" sz="1600" i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32368" y="5623349"/>
            <a:ext cx="982961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CMS </a:t>
            </a:r>
            <a:r>
              <a:rPr lang="en-GB" sz="1600" dirty="0" smtClean="0"/>
              <a:t>m</a:t>
            </a:r>
            <a:r>
              <a:rPr lang="en-GB" sz="1600" baseline="-25000" dirty="0" smtClean="0"/>
              <a:t>4</a:t>
            </a:r>
            <a:r>
              <a:rPr lang="en-GB" sz="1600" i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GB" sz="16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54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501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 → ZZ</a:t>
            </a:r>
            <a:r>
              <a:rPr lang="en-GB" baseline="30000" dirty="0"/>
              <a:t>(*) </a:t>
            </a:r>
            <a:r>
              <a:rPr lang="en-GB" dirty="0"/>
              <a:t>→ </a:t>
            </a:r>
            <a:r>
              <a:rPr lang="en-GB" dirty="0" smtClean="0"/>
              <a:t>4</a:t>
            </a:r>
            <a:r>
              <a:rPr lang="en-GB" b="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dirty="0"/>
              <a:t> candidate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41" y="601928"/>
            <a:ext cx="8233778" cy="532014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11</a:t>
            </a:fld>
            <a:endParaRPr lang="en-GB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91439" y="5996539"/>
            <a:ext cx="8963783" cy="48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algn="ctr">
              <a:buFontTx/>
              <a:buNone/>
            </a:pPr>
            <a:r>
              <a:rPr lang="en-GB" kern="0" dirty="0" smtClean="0"/>
              <a:t>	m</a:t>
            </a:r>
            <a:r>
              <a:rPr lang="en-GB" baseline="-25000" dirty="0" smtClean="0"/>
              <a:t>4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kern="0" dirty="0" smtClean="0"/>
              <a:t> = 127.4 </a:t>
            </a:r>
            <a:r>
              <a:rPr lang="en-GB" kern="0" dirty="0" err="1" smtClean="0"/>
              <a:t>GeV</a:t>
            </a:r>
            <a:r>
              <a:rPr lang="en-GB" kern="0" dirty="0"/>
              <a:t> </a:t>
            </a:r>
            <a:r>
              <a:rPr lang="en-GB" kern="0" dirty="0" smtClean="0"/>
              <a:t>              m</a:t>
            </a:r>
            <a:r>
              <a:rPr lang="en-GB" baseline="-25000" dirty="0" smtClean="0"/>
              <a:t>12</a:t>
            </a:r>
            <a:r>
              <a:rPr lang="en-GB" kern="0" dirty="0" smtClean="0"/>
              <a:t>,m</a:t>
            </a:r>
            <a:r>
              <a:rPr lang="en-GB" baseline="-25000" dirty="0" smtClean="0"/>
              <a:t>34</a:t>
            </a:r>
            <a:r>
              <a:rPr lang="en-GB" kern="0" dirty="0" smtClean="0"/>
              <a:t> = 86.6, 31.6 </a:t>
            </a:r>
            <a:r>
              <a:rPr lang="en-GB" kern="0" dirty="0" err="1" smtClean="0"/>
              <a:t>GeV</a:t>
            </a:r>
            <a:endParaRPr lang="en-GB" kern="0" dirty="0" smtClean="0"/>
          </a:p>
          <a:p>
            <a:pPr lvl="1"/>
            <a:endParaRPr lang="en-GB" kern="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1842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2929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b="1" dirty="0"/>
              <a:t>H → ZZ</a:t>
            </a:r>
            <a:r>
              <a:rPr lang="en-GB" b="1" baseline="30000" dirty="0"/>
              <a:t>(*) </a:t>
            </a:r>
            <a:r>
              <a:rPr lang="en-GB" b="1" dirty="0"/>
              <a:t>→ 4</a:t>
            </a:r>
            <a:r>
              <a:rPr lang="en-GB" b="1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b="1" dirty="0"/>
              <a:t> significance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12</a:t>
            </a:fld>
            <a:endParaRPr lang="en-GB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1755" y="1520803"/>
            <a:ext cx="2947550" cy="282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394656" y="4724052"/>
            <a:ext cx="1989648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ATLAS</a:t>
            </a:r>
          </a:p>
          <a:p>
            <a:pPr algn="ctr"/>
            <a:r>
              <a:rPr lang="en-GB" sz="1600" dirty="0" smtClean="0"/>
              <a:t>Significance: 6.6</a:t>
            </a:r>
            <a:r>
              <a:rPr lang="el-GR" sz="1600" dirty="0" smtClean="0"/>
              <a:t>σ</a:t>
            </a:r>
            <a:endParaRPr lang="en-GB" sz="1600" dirty="0"/>
          </a:p>
          <a:p>
            <a:pPr algn="ctr"/>
            <a:r>
              <a:rPr lang="en-GB" sz="1600" dirty="0" smtClean="0"/>
              <a:t>(4.4</a:t>
            </a:r>
            <a:r>
              <a:rPr lang="el-GR" sz="1600" dirty="0" smtClean="0"/>
              <a:t>σ</a:t>
            </a:r>
            <a:r>
              <a:rPr lang="en-GB" sz="1600" dirty="0" smtClean="0"/>
              <a:t> expected SM)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829025" y="4746542"/>
            <a:ext cx="1989648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CMS</a:t>
            </a:r>
          </a:p>
          <a:p>
            <a:pPr algn="ctr"/>
            <a:r>
              <a:rPr lang="en-GB" sz="1600" dirty="0"/>
              <a:t>Significance: </a:t>
            </a:r>
            <a:r>
              <a:rPr lang="en-GB" sz="1600" dirty="0" smtClean="0"/>
              <a:t>6.7</a:t>
            </a:r>
            <a:r>
              <a:rPr lang="el-GR" sz="1600" dirty="0" smtClean="0"/>
              <a:t>σ</a:t>
            </a:r>
            <a:endParaRPr lang="en-GB" sz="1600" dirty="0"/>
          </a:p>
          <a:p>
            <a:pPr algn="ctr"/>
            <a:r>
              <a:rPr lang="en-GB" sz="1600" dirty="0" smtClean="0"/>
              <a:t>(</a:t>
            </a:r>
            <a:r>
              <a:rPr lang="en-GB" sz="1600" dirty="0"/>
              <a:t>7</a:t>
            </a:r>
            <a:r>
              <a:rPr lang="en-GB" sz="1600" dirty="0" smtClean="0"/>
              <a:t>.2</a:t>
            </a:r>
            <a:r>
              <a:rPr lang="el-GR" sz="1600" dirty="0" smtClean="0"/>
              <a:t>σ</a:t>
            </a:r>
            <a:r>
              <a:rPr lang="en-GB" sz="1600" dirty="0" smtClean="0"/>
              <a:t> expected SM)</a:t>
            </a:r>
            <a:endParaRPr lang="en-GB" sz="16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4304" y="1378091"/>
            <a:ext cx="3319323" cy="3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54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9515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b="1" dirty="0"/>
              <a:t>H → WW</a:t>
            </a:r>
            <a:r>
              <a:rPr lang="en-GB" b="1" baseline="30000" dirty="0"/>
              <a:t>(*)</a:t>
            </a:r>
            <a:r>
              <a:rPr lang="en-GB" b="1" dirty="0"/>
              <a:t> → </a:t>
            </a:r>
            <a:r>
              <a:rPr lang="en-GB" b="1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b="1" i="1" dirty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b="1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b="1" i="1" dirty="0" smtClean="0">
                <a:latin typeface="Times New Roman" pitchFamily="18" charset="0"/>
                <a:cs typeface="Times New Roman" pitchFamily="18" charset="0"/>
              </a:rPr>
              <a:t>ν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Search for an excess of events in the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T</a:t>
            </a:r>
            <a:r>
              <a:rPr lang="en-GB" dirty="0" smtClean="0"/>
              <a:t> (and </a:t>
            </a:r>
            <a:r>
              <a:rPr lang="en-GB" dirty="0" err="1" smtClean="0"/>
              <a:t>m</a:t>
            </a:r>
            <a:r>
              <a:rPr lang="en-GB" i="1" baseline="-25000" dirty="0" err="1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dirty="0" smtClean="0"/>
              <a:t>) spectrum with</a:t>
            </a:r>
          </a:p>
          <a:p>
            <a:pPr lvl="1"/>
            <a:r>
              <a:rPr lang="en-GB" dirty="0" smtClean="0"/>
              <a:t>two high-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opposite-sign isolated leptons (</a:t>
            </a:r>
            <a:r>
              <a:rPr lang="en-GB" dirty="0" err="1" smtClean="0"/>
              <a:t>ee,e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dirty="0"/>
              <a:t>,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dirty="0" smtClean="0"/>
              <a:t>e,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μμ</a:t>
            </a:r>
            <a:r>
              <a:rPr lang="en-GB" dirty="0" smtClean="0"/>
              <a:t>) and</a:t>
            </a:r>
          </a:p>
          <a:p>
            <a:pPr lvl="1"/>
            <a:r>
              <a:rPr lang="en-GB" dirty="0" smtClean="0"/>
              <a:t>missing E</a:t>
            </a:r>
            <a:r>
              <a:rPr lang="en-GB" baseline="-25000" dirty="0" smtClean="0"/>
              <a:t>T</a:t>
            </a:r>
          </a:p>
          <a:p>
            <a:r>
              <a:rPr lang="en-GB" dirty="0" smtClean="0"/>
              <a:t>VBF tag (ATLAS)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13</a:t>
            </a:fld>
            <a:endParaRPr lang="en-GB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172" y="2491619"/>
            <a:ext cx="4024591" cy="2888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6457" y="2130298"/>
            <a:ext cx="3110519" cy="361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61223" y="5922317"/>
            <a:ext cx="2935868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ATLAS (8TeV </a:t>
            </a:r>
            <a:r>
              <a:rPr lang="en-GB" sz="1600" dirty="0"/>
              <a:t>0-jet </a:t>
            </a:r>
            <a:r>
              <a:rPr lang="en-GB" sz="1600" dirty="0" smtClean="0"/>
              <a:t>e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dirty="0"/>
              <a:t> </a:t>
            </a:r>
            <a:r>
              <a:rPr lang="en-GB" sz="1600" dirty="0" smtClean="0"/>
              <a:t>sample)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736531" y="5896820"/>
            <a:ext cx="2292615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 (0-jet e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dirty="0" smtClean="0"/>
              <a:t> sample)</a:t>
            </a:r>
            <a:endParaRPr lang="en-GB" sz="1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54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378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qqH</a:t>
            </a:r>
            <a:r>
              <a:rPr lang="en-GB" dirty="0" smtClean="0"/>
              <a:t> </a:t>
            </a:r>
            <a:r>
              <a:rPr lang="en-GB" dirty="0"/>
              <a:t>→ </a:t>
            </a:r>
            <a:r>
              <a:rPr lang="en-GB" dirty="0" smtClean="0"/>
              <a:t>WW</a:t>
            </a:r>
            <a:r>
              <a:rPr lang="en-GB" baseline="30000" dirty="0"/>
              <a:t>(*)</a:t>
            </a:r>
            <a:r>
              <a:rPr lang="en-GB" dirty="0"/>
              <a:t> →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dirty="0" smtClean="0"/>
              <a:t> + 2jets candidate (VBF)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14</a:t>
            </a:fld>
            <a:endParaRPr lang="en-GB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84148" y="648194"/>
            <a:ext cx="6973378" cy="516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01027" y="5816195"/>
            <a:ext cx="8054195" cy="665884"/>
          </a:xfrm>
        </p:spPr>
        <p:txBody>
          <a:bodyPr/>
          <a:lstStyle/>
          <a:p>
            <a:pPr marL="457200" lvl="1" indent="0">
              <a:buNone/>
            </a:pPr>
            <a:r>
              <a:rPr lang="en-GB" dirty="0" smtClean="0"/>
              <a:t>	</a:t>
            </a:r>
            <a:r>
              <a:rPr lang="en-GB" dirty="0" err="1" smtClean="0"/>
              <a:t>m</a:t>
            </a:r>
            <a:r>
              <a:rPr lang="en-GB" baseline="-25000" dirty="0" err="1" smtClean="0"/>
              <a:t>T</a:t>
            </a:r>
            <a:r>
              <a:rPr lang="en-GB" dirty="0" smtClean="0"/>
              <a:t> = 95 </a:t>
            </a:r>
            <a:r>
              <a:rPr lang="en-GB" dirty="0" err="1" smtClean="0"/>
              <a:t>GeV</a:t>
            </a:r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 err="1" smtClean="0"/>
              <a:t>E</a:t>
            </a:r>
            <a:r>
              <a:rPr lang="en-GB" baseline="-25000" dirty="0" err="1" smtClean="0"/>
              <a:t>T</a:t>
            </a:r>
            <a:r>
              <a:rPr lang="en-GB" baseline="30000" dirty="0" err="1" smtClean="0"/>
              <a:t>miss</a:t>
            </a:r>
            <a:r>
              <a:rPr lang="en-GB" dirty="0" smtClean="0"/>
              <a:t> = 33 </a:t>
            </a:r>
            <a:r>
              <a:rPr lang="en-GB" dirty="0" err="1" smtClean="0"/>
              <a:t>GeV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	</a:t>
            </a:r>
            <a:r>
              <a:rPr lang="en-GB" dirty="0" err="1" smtClean="0"/>
              <a:t>m</a:t>
            </a:r>
            <a:r>
              <a:rPr lang="en-GB" baseline="-25000" dirty="0" err="1" smtClean="0"/>
              <a:t>jj</a:t>
            </a:r>
            <a:r>
              <a:rPr lang="en-GB" dirty="0" smtClean="0"/>
              <a:t>  = 1.5 </a:t>
            </a:r>
            <a:r>
              <a:rPr lang="en-GB" dirty="0" err="1" smtClean="0"/>
              <a:t>TeV</a:t>
            </a:r>
            <a:endParaRPr lang="en-GB" dirty="0"/>
          </a:p>
          <a:p>
            <a:pPr lvl="1"/>
            <a:endParaRPr lang="en-GB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457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8510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b="1" dirty="0"/>
              <a:t>H → WW</a:t>
            </a:r>
            <a:r>
              <a:rPr lang="en-GB" b="1" baseline="30000" dirty="0"/>
              <a:t>(*)</a:t>
            </a:r>
            <a:r>
              <a:rPr lang="en-GB" b="1" dirty="0"/>
              <a:t> → </a:t>
            </a:r>
            <a:r>
              <a:rPr lang="en-GB" b="1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b="1" i="1" dirty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b="1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b="1" i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dirty="0"/>
              <a:t> </a:t>
            </a:r>
            <a:r>
              <a:rPr lang="en-GB" b="1" dirty="0" smtClean="0"/>
              <a:t>significance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15</a:t>
            </a:fld>
            <a:endParaRPr lang="en-GB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389" y="1808467"/>
            <a:ext cx="3794513" cy="267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48030" y="4724052"/>
            <a:ext cx="2882905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ATLAS</a:t>
            </a:r>
          </a:p>
          <a:p>
            <a:pPr algn="ctr"/>
            <a:r>
              <a:rPr lang="en-GB" sz="1600" dirty="0" smtClean="0"/>
              <a:t>Significance</a:t>
            </a:r>
            <a:r>
              <a:rPr lang="en-GB" sz="1600" dirty="0"/>
              <a:t> @125 </a:t>
            </a:r>
            <a:r>
              <a:rPr lang="en-GB" sz="1600" dirty="0" err="1"/>
              <a:t>GeV</a:t>
            </a:r>
            <a:r>
              <a:rPr lang="en-GB" sz="1600" dirty="0" smtClean="0"/>
              <a:t>: 3.8</a:t>
            </a:r>
            <a:r>
              <a:rPr lang="el-GR" sz="1600" dirty="0" smtClean="0"/>
              <a:t>σ</a:t>
            </a:r>
            <a:endParaRPr lang="en-GB" sz="1600" dirty="0"/>
          </a:p>
          <a:p>
            <a:pPr algn="ctr"/>
            <a:r>
              <a:rPr lang="en-GB" sz="1600" dirty="0" smtClean="0"/>
              <a:t>(3.7</a:t>
            </a:r>
            <a:r>
              <a:rPr lang="el-GR" sz="1600" dirty="0" smtClean="0"/>
              <a:t>σ</a:t>
            </a:r>
            <a:r>
              <a:rPr lang="en-GB" sz="1600" dirty="0" smtClean="0"/>
              <a:t> expected SM)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382397" y="4746542"/>
            <a:ext cx="2882905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CMS</a:t>
            </a:r>
          </a:p>
          <a:p>
            <a:pPr algn="ctr"/>
            <a:r>
              <a:rPr lang="en-GB" sz="1600" dirty="0" smtClean="0"/>
              <a:t>Significance</a:t>
            </a:r>
            <a:r>
              <a:rPr lang="en-GB" sz="1600" dirty="0"/>
              <a:t> @125 </a:t>
            </a:r>
            <a:r>
              <a:rPr lang="en-GB" sz="1600" dirty="0" err="1"/>
              <a:t>GeV</a:t>
            </a:r>
            <a:r>
              <a:rPr lang="en-GB" sz="1600" dirty="0" smtClean="0"/>
              <a:t>: 4.0</a:t>
            </a:r>
            <a:r>
              <a:rPr lang="el-GR" sz="1600" dirty="0" smtClean="0"/>
              <a:t>σ</a:t>
            </a:r>
            <a:endParaRPr lang="en-GB" sz="1600" dirty="0"/>
          </a:p>
          <a:p>
            <a:pPr algn="ctr"/>
            <a:r>
              <a:rPr lang="en-GB" sz="1600" dirty="0" smtClean="0"/>
              <a:t>(5.1</a:t>
            </a:r>
            <a:r>
              <a:rPr lang="el-GR" sz="1600" dirty="0" smtClean="0"/>
              <a:t>σ</a:t>
            </a:r>
            <a:r>
              <a:rPr lang="en-GB" sz="1600" dirty="0" smtClean="0"/>
              <a:t> expected SM)</a:t>
            </a:r>
            <a:endParaRPr lang="en-GB" sz="16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4304" y="1388316"/>
            <a:ext cx="3319323" cy="318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54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970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 → Z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γ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Select </a:t>
            </a:r>
            <a:r>
              <a:rPr lang="en-GB" dirty="0"/>
              <a:t>H → Z(</a:t>
            </a:r>
            <a:r>
              <a:rPr lang="en-GB" i="1" dirty="0" err="1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dirty="0"/>
              <a:t>)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dirty="0"/>
              <a:t> and measure </a:t>
            </a:r>
            <a:r>
              <a:rPr lang="en-GB" dirty="0" err="1"/>
              <a:t>m</a:t>
            </a:r>
            <a:r>
              <a:rPr lang="en-GB" i="1" baseline="-25000" dirty="0" err="1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l-GR" baseline="-250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dirty="0"/>
              <a:t> (CMS) or </a:t>
            </a:r>
            <a:r>
              <a:rPr lang="el-GR" dirty="0"/>
              <a:t>Δ</a:t>
            </a:r>
            <a:r>
              <a:rPr lang="en-GB" dirty="0"/>
              <a:t>m=</a:t>
            </a:r>
            <a:r>
              <a:rPr lang="en-GB" dirty="0" err="1"/>
              <a:t>m</a:t>
            </a:r>
            <a:r>
              <a:rPr lang="en-GB" i="1" baseline="-25000" dirty="0" err="1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l-GR" baseline="-250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dirty="0"/>
              <a:t>-</a:t>
            </a:r>
            <a:r>
              <a:rPr lang="en-GB" dirty="0" err="1"/>
              <a:t>m</a:t>
            </a:r>
            <a:r>
              <a:rPr lang="en-GB" i="1" baseline="-25000" dirty="0" err="1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dirty="0"/>
              <a:t> (ATLAS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 smtClean="0"/>
              <a:t>2 </a:t>
            </a:r>
            <a:r>
              <a:rPr lang="en-GB" dirty="0"/>
              <a:t>opposite-sign, same-flavour isolated </a:t>
            </a:r>
            <a:r>
              <a:rPr lang="en-GB" dirty="0" smtClean="0"/>
              <a:t>leptons </a:t>
            </a:r>
            <a:r>
              <a:rPr lang="en-GB" dirty="0"/>
              <a:t>(</a:t>
            </a:r>
            <a:r>
              <a:rPr lang="en-GB" dirty="0" err="1" smtClean="0"/>
              <a:t>e</a:t>
            </a:r>
            <a:r>
              <a:rPr lang="en-GB" baseline="30000" dirty="0" err="1" smtClean="0"/>
              <a:t>+</a:t>
            </a:r>
            <a:r>
              <a:rPr lang="en-GB" dirty="0" err="1" smtClean="0"/>
              <a:t>e</a:t>
            </a:r>
            <a:r>
              <a:rPr lang="en-GB" baseline="30000" dirty="0" smtClean="0"/>
              <a:t>−</a:t>
            </a:r>
            <a:r>
              <a:rPr lang="en-GB" dirty="0" smtClean="0"/>
              <a:t>,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baseline="30000" dirty="0"/>
              <a:t>+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baseline="30000" dirty="0" smtClean="0"/>
              <a:t>−</a:t>
            </a:r>
            <a:r>
              <a:rPr lang="en-GB" dirty="0" smtClean="0"/>
              <a:t>) and</a:t>
            </a:r>
          </a:p>
          <a:p>
            <a:pPr lvl="1"/>
            <a:r>
              <a:rPr lang="en-GB" dirty="0" smtClean="0"/>
              <a:t>1 isolated photon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16</a:t>
            </a:fld>
            <a:endParaRPr lang="en-GB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611" y="2505670"/>
            <a:ext cx="3508429" cy="251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89234" y="5150713"/>
            <a:ext cx="2857321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ATLAS (8TeV Z→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μμ</a:t>
            </a:r>
            <a:r>
              <a:rPr lang="en-GB" sz="1600" dirty="0" smtClean="0"/>
              <a:t> sample)</a:t>
            </a:r>
            <a:endParaRPr lang="en-GB" sz="16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99066" y="2505669"/>
            <a:ext cx="3359758" cy="251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42826" y="5143588"/>
            <a:ext cx="2635658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 (all events, weighted)</a:t>
            </a:r>
            <a:endParaRPr lang="en-GB" sz="1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54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82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 → Z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dirty="0"/>
              <a:t> limits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17</a:t>
            </a:fld>
            <a:endParaRPr lang="en-GB" dirty="0" smtClean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003" y="1580422"/>
            <a:ext cx="4080957" cy="27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8393" y="1629500"/>
            <a:ext cx="3804059" cy="272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19181" y="4724052"/>
            <a:ext cx="3140603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ATLAS</a:t>
            </a:r>
          </a:p>
          <a:p>
            <a:pPr algn="ctr"/>
            <a:r>
              <a:rPr lang="el-GR" sz="1600" dirty="0" smtClean="0"/>
              <a:t>σ</a:t>
            </a:r>
            <a:r>
              <a:rPr lang="en-GB" sz="1600" dirty="0" smtClean="0"/>
              <a:t>/</a:t>
            </a:r>
            <a:r>
              <a:rPr lang="el-GR" sz="1600" dirty="0" smtClean="0"/>
              <a:t>σ</a:t>
            </a:r>
            <a:r>
              <a:rPr lang="en-GB" sz="1600" baseline="-25000" dirty="0" smtClean="0"/>
              <a:t>SM</a:t>
            </a:r>
            <a:r>
              <a:rPr lang="en-GB" sz="1600" dirty="0" smtClean="0"/>
              <a:t> &lt; 18.2 @95%CL, 125GeV</a:t>
            </a:r>
          </a:p>
          <a:p>
            <a:pPr algn="ctr"/>
            <a:r>
              <a:rPr lang="en-GB" sz="1600" dirty="0" smtClean="0"/>
              <a:t>(13.5 expected SM)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396213" y="4724051"/>
            <a:ext cx="2855270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CMS</a:t>
            </a:r>
          </a:p>
          <a:p>
            <a:pPr algn="ctr"/>
            <a:r>
              <a:rPr lang="el-GR" sz="1600" dirty="0"/>
              <a:t>σ</a:t>
            </a:r>
            <a:r>
              <a:rPr lang="en-GB" sz="1600" dirty="0"/>
              <a:t>/</a:t>
            </a:r>
            <a:r>
              <a:rPr lang="el-GR" sz="1600" dirty="0"/>
              <a:t>σ</a:t>
            </a:r>
            <a:r>
              <a:rPr lang="en-GB" sz="1600" baseline="-25000" dirty="0"/>
              <a:t>SM</a:t>
            </a:r>
            <a:r>
              <a:rPr lang="en-GB" sz="1600" dirty="0"/>
              <a:t> &lt; 9</a:t>
            </a:r>
            <a:r>
              <a:rPr lang="en-GB" sz="1600" dirty="0" smtClean="0"/>
              <a:t> </a:t>
            </a:r>
            <a:r>
              <a:rPr lang="en-GB" sz="1600" dirty="0"/>
              <a:t>@95%CL, 125GeV</a:t>
            </a:r>
          </a:p>
          <a:p>
            <a:pPr algn="ctr"/>
            <a:r>
              <a:rPr lang="en-GB" sz="1600" dirty="0"/>
              <a:t>(</a:t>
            </a:r>
            <a:r>
              <a:rPr lang="en-GB" sz="1600" dirty="0" smtClean="0"/>
              <a:t>12 </a:t>
            </a:r>
            <a:r>
              <a:rPr lang="en-GB" sz="1600" dirty="0"/>
              <a:t>expected SM)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54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530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 </a:t>
            </a:r>
            <a:r>
              <a:rPr lang="en-GB" dirty="0"/>
              <a:t>→ WWW</a:t>
            </a:r>
            <a:r>
              <a:rPr lang="en-GB" baseline="30000" dirty="0"/>
              <a:t>(*)</a:t>
            </a:r>
            <a:r>
              <a:rPr lang="en-GB" dirty="0"/>
              <a:t> →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i="1" dirty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i="1" dirty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dirty="0"/>
              <a:t> (CMS)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" y="665824"/>
            <a:ext cx="4470401" cy="5816255"/>
          </a:xfrm>
        </p:spPr>
        <p:txBody>
          <a:bodyPr/>
          <a:lstStyle/>
          <a:p>
            <a:r>
              <a:rPr lang="en-GB" dirty="0" smtClean="0"/>
              <a:t>Select</a:t>
            </a:r>
          </a:p>
          <a:p>
            <a:pPr lvl="1"/>
            <a:r>
              <a:rPr lang="en-GB" dirty="0" smtClean="0"/>
              <a:t>3 high-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/>
              <a:t> </a:t>
            </a:r>
            <a:r>
              <a:rPr lang="en-GB" dirty="0" smtClean="0"/>
              <a:t>isolated leptons</a:t>
            </a:r>
            <a:endParaRPr lang="en-GB" baseline="-25000" dirty="0"/>
          </a:p>
          <a:p>
            <a:pPr lvl="1"/>
            <a:r>
              <a:rPr lang="en-GB" dirty="0" smtClean="0"/>
              <a:t>Missing E</a:t>
            </a:r>
            <a:r>
              <a:rPr lang="en-GB" baseline="-25000" dirty="0" smtClean="0"/>
              <a:t>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18</a:t>
            </a:fld>
            <a:endParaRPr lang="en-GB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5902" y="1960903"/>
            <a:ext cx="3758738" cy="373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88804" y="1882975"/>
            <a:ext cx="3994451" cy="3895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623603" y="661087"/>
            <a:ext cx="4470401" cy="5816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GB" kern="0" dirty="0" smtClean="0"/>
          </a:p>
          <a:p>
            <a:pPr lvl="1"/>
            <a:r>
              <a:rPr lang="en-GB" kern="0" dirty="0" smtClean="0"/>
              <a:t>Z veto (reject WZ)</a:t>
            </a:r>
          </a:p>
          <a:p>
            <a:pPr lvl="1"/>
            <a:r>
              <a:rPr lang="en-GB" kern="0" dirty="0" smtClean="0"/>
              <a:t>Anti b-tag (reject top)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1732" y="5555048"/>
            <a:ext cx="3026791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l-GR" sz="1600" dirty="0" smtClean="0"/>
              <a:t>σ</a:t>
            </a:r>
            <a:r>
              <a:rPr lang="en-GB" sz="1600" dirty="0"/>
              <a:t>/</a:t>
            </a:r>
            <a:r>
              <a:rPr lang="el-GR" sz="1600" dirty="0"/>
              <a:t>σ</a:t>
            </a:r>
            <a:r>
              <a:rPr lang="en-GB" sz="1600" baseline="-25000" dirty="0"/>
              <a:t>SM</a:t>
            </a:r>
            <a:r>
              <a:rPr lang="en-GB" sz="1600" dirty="0"/>
              <a:t> &lt; </a:t>
            </a:r>
            <a:r>
              <a:rPr lang="en-GB" sz="1600" dirty="0" smtClean="0"/>
              <a:t>3.3 </a:t>
            </a:r>
            <a:r>
              <a:rPr lang="en-GB" sz="1600" dirty="0"/>
              <a:t>@95%CL, 125GeV</a:t>
            </a:r>
          </a:p>
          <a:p>
            <a:pPr algn="ctr"/>
            <a:r>
              <a:rPr lang="en-GB" sz="1600" dirty="0" smtClean="0"/>
              <a:t>(3.0 </a:t>
            </a:r>
            <a:r>
              <a:rPr lang="en-GB" sz="1600" dirty="0"/>
              <a:t>expected SM)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0441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57250" lvl="1" indent="-457200"/>
            <a:r>
              <a:rPr lang="en-GB" b="1" dirty="0"/>
              <a:t>H </a:t>
            </a:r>
            <a:r>
              <a:rPr lang="en-GB" b="1" i="1" dirty="0"/>
              <a:t>→ </a:t>
            </a:r>
            <a:r>
              <a:rPr lang="el-GR" b="1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b="1" baseline="30000" dirty="0"/>
              <a:t>+</a:t>
            </a:r>
            <a:r>
              <a:rPr lang="el-GR" b="1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b="1" baseline="30000" dirty="0"/>
              <a:t>−</a:t>
            </a:r>
            <a:r>
              <a:rPr lang="en-GB" b="1" dirty="0" smtClean="0"/>
              <a:t> </a:t>
            </a:r>
            <a:r>
              <a:rPr lang="en-GB" b="1" dirty="0"/>
              <a:t>(ATLAS)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" y="665824"/>
            <a:ext cx="8940801" cy="5816255"/>
          </a:xfrm>
        </p:spPr>
        <p:txBody>
          <a:bodyPr/>
          <a:lstStyle/>
          <a:p>
            <a:r>
              <a:rPr lang="en-GB" dirty="0" smtClean="0"/>
              <a:t>Select 2 high-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opposite-signed isolated </a:t>
            </a:r>
            <a:r>
              <a:rPr lang="en-GB" dirty="0" err="1" smtClean="0"/>
              <a:t>muons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19</a:t>
            </a:fld>
            <a:endParaRPr lang="en-GB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5902" y="2064265"/>
            <a:ext cx="3758738" cy="353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88804" y="2355464"/>
            <a:ext cx="3994451" cy="295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91732" y="5555048"/>
            <a:ext cx="3026791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l-GR" sz="1600" dirty="0" smtClean="0"/>
              <a:t>σ</a:t>
            </a:r>
            <a:r>
              <a:rPr lang="en-GB" sz="1600" dirty="0"/>
              <a:t>/</a:t>
            </a:r>
            <a:r>
              <a:rPr lang="el-GR" sz="1600" dirty="0"/>
              <a:t>σ</a:t>
            </a:r>
            <a:r>
              <a:rPr lang="en-GB" sz="1600" baseline="-25000" dirty="0"/>
              <a:t>SM</a:t>
            </a:r>
            <a:r>
              <a:rPr lang="en-GB" sz="1600" dirty="0"/>
              <a:t> &lt; </a:t>
            </a:r>
            <a:r>
              <a:rPr lang="en-GB" sz="1600" dirty="0" smtClean="0"/>
              <a:t>9.8 </a:t>
            </a:r>
            <a:r>
              <a:rPr lang="en-GB" sz="1600" dirty="0"/>
              <a:t>@95%CL, 125GeV</a:t>
            </a:r>
          </a:p>
          <a:p>
            <a:pPr algn="ctr"/>
            <a:r>
              <a:rPr lang="en-GB" sz="1600" dirty="0" smtClean="0"/>
              <a:t>(8.2 </a:t>
            </a:r>
            <a:r>
              <a:rPr lang="en-GB" sz="1600" dirty="0"/>
              <a:t>expected SM)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960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439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Higgs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Higgs results from the </a:t>
            </a:r>
            <a:r>
              <a:rPr lang="en-GB" dirty="0" err="1" smtClean="0"/>
              <a:t>Tevatron</a:t>
            </a:r>
            <a:endParaRPr lang="en-GB" dirty="0" smtClean="0"/>
          </a:p>
          <a:p>
            <a:r>
              <a:rPr lang="en-GB" dirty="0" smtClean="0"/>
              <a:t>LHC Higgs measurements</a:t>
            </a:r>
          </a:p>
          <a:p>
            <a:pPr marL="857250" lvl="1" indent="-457200"/>
            <a:r>
              <a:rPr lang="en-GB" sz="2000" dirty="0" smtClean="0"/>
              <a:t>H → </a:t>
            </a:r>
            <a:r>
              <a:rPr lang="el-GR" sz="2000" dirty="0" smtClean="0">
                <a:latin typeface="Times New Roman"/>
                <a:cs typeface="Times New Roman"/>
              </a:rPr>
              <a:t>γγ</a:t>
            </a:r>
            <a:endParaRPr lang="en-GB" sz="2000" dirty="0" smtClean="0">
              <a:cs typeface="Times New Roman"/>
            </a:endParaRPr>
          </a:p>
          <a:p>
            <a:pPr marL="857250" lvl="1" indent="-457200"/>
            <a:r>
              <a:rPr lang="en-GB" sz="2000" dirty="0" smtClean="0"/>
              <a:t>H → ZZ</a:t>
            </a:r>
            <a:r>
              <a:rPr lang="en-GB" sz="2000" baseline="30000" dirty="0" smtClean="0"/>
              <a:t>(*) </a:t>
            </a:r>
            <a:r>
              <a:rPr lang="en-GB" sz="2000" dirty="0" smtClean="0"/>
              <a:t>→ 4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l</a:t>
            </a:r>
          </a:p>
          <a:p>
            <a:pPr marL="857250" lvl="1" indent="-457200"/>
            <a:r>
              <a:rPr lang="en-GB" dirty="0" smtClean="0"/>
              <a:t>H → </a:t>
            </a:r>
            <a:r>
              <a:rPr lang="en-GB" dirty="0"/>
              <a:t>WW</a:t>
            </a:r>
            <a:r>
              <a:rPr lang="en-GB" baseline="30000" dirty="0"/>
              <a:t>(*)</a:t>
            </a:r>
            <a:r>
              <a:rPr lang="en-GB" dirty="0"/>
              <a:t> →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i="1" dirty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ν</a:t>
            </a:r>
            <a:endParaRPr lang="en-GB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 smtClean="0"/>
              <a:t>Low mass Higgs searches</a:t>
            </a:r>
            <a:endParaRPr lang="en-GB" dirty="0"/>
          </a:p>
          <a:p>
            <a:pPr marL="857250" lvl="1" indent="-457200"/>
            <a:r>
              <a:rPr lang="en-GB" dirty="0" smtClean="0"/>
              <a:t>H </a:t>
            </a:r>
            <a:r>
              <a:rPr lang="en-GB" i="1" dirty="0" smtClean="0"/>
              <a:t>→ </a:t>
            </a:r>
            <a:r>
              <a:rPr lang="en-GB" dirty="0" smtClean="0"/>
              <a:t>Z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γ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857250" lvl="1" indent="-457200"/>
            <a:r>
              <a:rPr lang="en-GB" dirty="0"/>
              <a:t>WH → WWW</a:t>
            </a:r>
            <a:r>
              <a:rPr lang="en-GB" baseline="30000" dirty="0"/>
              <a:t>(*)</a:t>
            </a:r>
            <a:r>
              <a:rPr lang="en-GB" dirty="0"/>
              <a:t> →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i="1" dirty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i="1" dirty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dirty="0"/>
              <a:t> (CMS)</a:t>
            </a:r>
          </a:p>
          <a:p>
            <a:pPr marL="857250" lvl="1" indent="-457200"/>
            <a:r>
              <a:rPr lang="en-GB" dirty="0"/>
              <a:t>H </a:t>
            </a:r>
            <a:r>
              <a:rPr lang="en-GB" i="1" dirty="0"/>
              <a:t>→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baseline="30000" dirty="0"/>
              <a:t>+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baseline="30000" dirty="0"/>
              <a:t>−</a:t>
            </a:r>
            <a:r>
              <a:rPr lang="en-GB" dirty="0" smtClean="0"/>
              <a:t> </a:t>
            </a:r>
            <a:r>
              <a:rPr lang="en-GB" dirty="0"/>
              <a:t>(ATLAS)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marL="857250" lvl="1" indent="-457200"/>
            <a:r>
              <a:rPr lang="en-GB" dirty="0"/>
              <a:t>H </a:t>
            </a:r>
            <a:r>
              <a:rPr lang="en-GB" i="1" dirty="0"/>
              <a:t>→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GB" baseline="30000" dirty="0" smtClean="0"/>
              <a:t>+</a:t>
            </a:r>
            <a:r>
              <a:rPr lang="el-GR" dirty="0" smtClean="0">
                <a:latin typeface="Times New Roman"/>
                <a:cs typeface="Times New Roman"/>
              </a:rPr>
              <a:t>τ</a:t>
            </a:r>
            <a:r>
              <a:rPr lang="en-GB" baseline="30000" dirty="0" smtClean="0"/>
              <a:t>−</a:t>
            </a:r>
            <a:r>
              <a:rPr lang="en-GB" dirty="0" smtClean="0"/>
              <a:t> (CMS update)</a:t>
            </a:r>
          </a:p>
          <a:p>
            <a:pPr marL="857250" lvl="1" indent="-457200"/>
            <a:r>
              <a:rPr lang="en-GB" dirty="0" smtClean="0"/>
              <a:t>(VH </a:t>
            </a:r>
            <a:r>
              <a:rPr lang="en-GB" dirty="0"/>
              <a:t>→ </a:t>
            </a:r>
            <a:r>
              <a:rPr lang="en-GB" dirty="0" smtClean="0"/>
              <a:t>bb not updated)</a:t>
            </a:r>
          </a:p>
          <a:p>
            <a:pPr marL="857250" lvl="1" indent="-457200"/>
            <a:r>
              <a:rPr lang="en-GB" dirty="0" smtClean="0"/>
              <a:t>(</a:t>
            </a:r>
            <a:r>
              <a:rPr lang="en-GB" dirty="0" err="1" smtClean="0"/>
              <a:t>ttH</a:t>
            </a:r>
            <a:r>
              <a:rPr lang="en-GB" dirty="0"/>
              <a:t> → bb not updated</a:t>
            </a:r>
            <a:r>
              <a:rPr lang="en-GB" dirty="0" smtClean="0"/>
              <a:t>)</a:t>
            </a:r>
            <a:endParaRPr lang="en-GB" dirty="0"/>
          </a:p>
          <a:p>
            <a:pPr marL="457200" indent="-457200"/>
            <a:r>
              <a:rPr lang="en-GB" dirty="0" smtClean="0"/>
              <a:t>Higgs mass</a:t>
            </a:r>
          </a:p>
          <a:p>
            <a:pPr marL="457200" indent="-457200"/>
            <a:r>
              <a:rPr lang="en-GB" dirty="0" smtClean="0"/>
              <a:t>Combined cross-section, production, and decay</a:t>
            </a:r>
          </a:p>
          <a:p>
            <a:pPr marL="457200" indent="-457200"/>
            <a:r>
              <a:rPr lang="en-GB" dirty="0" smtClean="0"/>
              <a:t>Higgs couplings</a:t>
            </a:r>
          </a:p>
          <a:p>
            <a:pPr marL="457200" indent="-457200"/>
            <a:r>
              <a:rPr lang="en-GB" dirty="0"/>
              <a:t>Higgs spin and </a:t>
            </a:r>
            <a:r>
              <a:rPr lang="en-GB" dirty="0" smtClean="0"/>
              <a:t>parity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2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01022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57250" lvl="1" indent="-457200"/>
            <a:r>
              <a:rPr lang="en-GB" b="1" dirty="0"/>
              <a:t>H </a:t>
            </a:r>
            <a:r>
              <a:rPr lang="en-GB" b="1" i="1" dirty="0"/>
              <a:t>→ </a:t>
            </a:r>
            <a:r>
              <a:rPr lang="en-GB" b="1" dirty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GB" b="1" baseline="30000" dirty="0"/>
              <a:t>+</a:t>
            </a:r>
            <a:r>
              <a:rPr lang="el-GR" b="1" dirty="0">
                <a:latin typeface="Times New Roman"/>
                <a:cs typeface="Times New Roman"/>
              </a:rPr>
              <a:t>τ</a:t>
            </a:r>
            <a:r>
              <a:rPr lang="en-GB" b="1" baseline="30000" dirty="0" smtClean="0"/>
              <a:t>−</a:t>
            </a:r>
            <a:r>
              <a:rPr lang="en-GB" dirty="0"/>
              <a:t> (</a:t>
            </a:r>
            <a:r>
              <a:rPr lang="en-GB" dirty="0" smtClean="0"/>
              <a:t>CMS update)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" y="665824"/>
            <a:ext cx="8890001" cy="5816255"/>
          </a:xfrm>
        </p:spPr>
        <p:txBody>
          <a:bodyPr/>
          <a:lstStyle/>
          <a:p>
            <a:r>
              <a:rPr lang="en-GB" dirty="0" smtClean="0"/>
              <a:t>Select two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GB" b="1" i="1" dirty="0" err="1" smtClean="0"/>
              <a:t>→</a:t>
            </a:r>
            <a:r>
              <a:rPr lang="en-GB" dirty="0" err="1" smtClean="0"/>
              <a:t>e</a:t>
            </a:r>
            <a:r>
              <a:rPr lang="en-GB" dirty="0" smtClean="0"/>
              <a:t>,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dirty="0" smtClean="0"/>
              <a:t>,hadrons</a:t>
            </a:r>
          </a:p>
          <a:p>
            <a:pPr lvl="1"/>
            <a:r>
              <a:rPr lang="en-GB" dirty="0" smtClean="0"/>
              <a:t>find best </a:t>
            </a:r>
            <a:r>
              <a:rPr lang="en-GB" dirty="0" err="1" smtClean="0"/>
              <a:t>m</a:t>
            </a:r>
            <a:r>
              <a:rPr lang="en-GB" baseline="-25000" dirty="0" err="1" smtClean="0">
                <a:latin typeface="Times New Roman" pitchFamily="18" charset="0"/>
                <a:cs typeface="Times New Roman" pitchFamily="18" charset="0"/>
              </a:rPr>
              <a:t>ττ</a:t>
            </a:r>
            <a:r>
              <a:rPr lang="en-GB" dirty="0"/>
              <a:t> </a:t>
            </a:r>
            <a:r>
              <a:rPr lang="en-GB" dirty="0" smtClean="0"/>
              <a:t>given likelihood functions modelling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GB" dirty="0"/>
              <a:t> </a:t>
            </a:r>
            <a:r>
              <a:rPr lang="en-GB" dirty="0" smtClean="0"/>
              <a:t>decay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20</a:t>
            </a:fld>
            <a:endParaRPr lang="en-GB" dirty="0" smtClean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261839"/>
            <a:ext cx="3349272" cy="321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141053" y="5502417"/>
                <a:ext cx="1752916" cy="34221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m</a:t>
                </a:r>
                <a:r>
                  <a:rPr lang="en-GB" sz="1600" baseline="-25000" dirty="0" smtClean="0"/>
                  <a:t>H</a:t>
                </a:r>
                <a:r>
                  <a:rPr lang="en-GB" sz="1600" dirty="0" smtClean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1600" b="0" i="1" smtClean="0">
                            <a:latin typeface="Cambria Math"/>
                          </a:rPr>
                          <m:t>120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−7</m:t>
                        </m:r>
                      </m:sub>
                      <m:sup>
                        <m:r>
                          <a:rPr lang="en-GB" sz="1600" b="0" i="1" smtClean="0">
                            <a:latin typeface="Cambria Math"/>
                          </a:rPr>
                          <m:t>+9</m:t>
                        </m:r>
                      </m:sup>
                    </m:sSubSup>
                  </m:oMath>
                </a14:m>
                <a:r>
                  <a:rPr lang="en-GB" sz="1600" dirty="0" smtClean="0"/>
                  <a:t> GeV</a:t>
                </a:r>
                <a:endParaRPr lang="en-GB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1053" y="5502417"/>
                <a:ext cx="1752916" cy="342210"/>
              </a:xfrm>
              <a:prstGeom prst="rect">
                <a:avLst/>
              </a:prstGeom>
              <a:blipFill rotWithShape="1">
                <a:blip r:embed="rId3"/>
                <a:stretch>
                  <a:fillRect l="-1379" t="-1724" b="-2069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9272" y="2367296"/>
            <a:ext cx="3004507" cy="288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557298" y="5462414"/>
            <a:ext cx="2882904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Significance </a:t>
            </a:r>
            <a:r>
              <a:rPr lang="en-GB" sz="1600" dirty="0"/>
              <a:t>@</a:t>
            </a:r>
            <a:r>
              <a:rPr lang="en-GB" sz="1600" dirty="0" smtClean="0"/>
              <a:t>125 </a:t>
            </a:r>
            <a:r>
              <a:rPr lang="en-GB" sz="1600" dirty="0" err="1"/>
              <a:t>GeV</a:t>
            </a:r>
            <a:r>
              <a:rPr lang="en-GB" sz="1600" dirty="0"/>
              <a:t>: </a:t>
            </a:r>
            <a:r>
              <a:rPr lang="en-GB" sz="1600" dirty="0" smtClean="0"/>
              <a:t>2.9</a:t>
            </a:r>
            <a:r>
              <a:rPr lang="el-GR" sz="1600" dirty="0" smtClean="0"/>
              <a:t>σ</a:t>
            </a:r>
            <a:endParaRPr lang="en-GB" sz="1600" dirty="0"/>
          </a:p>
          <a:p>
            <a:pPr algn="ctr"/>
            <a:r>
              <a:rPr lang="en-GB" sz="1600" dirty="0" smtClean="0"/>
              <a:t>(2.6</a:t>
            </a:r>
            <a:r>
              <a:rPr lang="el-GR" sz="1600" dirty="0" smtClean="0"/>
              <a:t>σ</a:t>
            </a:r>
            <a:r>
              <a:rPr lang="en-GB" sz="1600" dirty="0" smtClean="0"/>
              <a:t> </a:t>
            </a:r>
            <a:r>
              <a:rPr lang="en-GB" sz="1600" dirty="0"/>
              <a:t>expected SM)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202" y="2402076"/>
            <a:ext cx="2612358" cy="281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167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415" y="2567467"/>
            <a:ext cx="7772400" cy="1362075"/>
          </a:xfrm>
        </p:spPr>
        <p:txBody>
          <a:bodyPr/>
          <a:lstStyle/>
          <a:p>
            <a:pPr algn="ctr"/>
            <a:r>
              <a:rPr lang="en-GB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 Properties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69E3B2-7CFD-49EC-BBE8-932F4CA9167B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50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mass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39" y="665824"/>
                <a:ext cx="4226561" cy="5816255"/>
              </a:xfrm>
            </p:spPr>
            <p:txBody>
              <a:bodyPr/>
              <a:lstStyle/>
              <a:p>
                <a:endParaRPr lang="en-GB" sz="1400" dirty="0" smtClean="0"/>
              </a:p>
              <a:p>
                <a:r>
                  <a:rPr lang="en-GB" sz="1400" dirty="0" smtClean="0"/>
                  <a:t>ATLAS H </a:t>
                </a:r>
                <a:r>
                  <a:rPr lang="en-GB" sz="1400" dirty="0"/>
                  <a:t>→ ZZ</a:t>
                </a:r>
                <a:r>
                  <a:rPr lang="en-GB" sz="1400" baseline="30000" dirty="0"/>
                  <a:t>(*) </a:t>
                </a:r>
                <a:r>
                  <a:rPr lang="en-GB" sz="1400" dirty="0"/>
                  <a:t>→ </a:t>
                </a:r>
                <a:r>
                  <a:rPr lang="en-GB" sz="1400" dirty="0" smtClean="0"/>
                  <a:t>4</a:t>
                </a:r>
                <a:r>
                  <a:rPr lang="en-GB" sz="1400" i="1" dirty="0" smtClean="0">
                    <a:latin typeface="Times New Roman" pitchFamily="18" charset="0"/>
                    <a:cs typeface="Times New Roman" pitchFamily="18" charset="0"/>
                  </a:rPr>
                  <a:t>l</a:t>
                </a:r>
                <a:endParaRPr lang="en-GB" sz="1400" dirty="0"/>
              </a:p>
              <a:p>
                <a:pPr lvl="1"/>
                <a:r>
                  <a:rPr lang="en-GB" sz="1400" dirty="0"/>
                  <a:t>m</a:t>
                </a:r>
                <a:r>
                  <a:rPr lang="en-GB" sz="1400" baseline="-25000" dirty="0"/>
                  <a:t>H</a:t>
                </a:r>
                <a:r>
                  <a:rPr lang="en-GB" sz="1400" dirty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1400" b="0" i="1" smtClean="0">
                            <a:latin typeface="Cambria Math"/>
                          </a:rPr>
                          <m:t>124.3 </m:t>
                        </m:r>
                      </m:e>
                      <m:sub>
                        <m:r>
                          <a:rPr lang="en-GB" sz="1400" b="0" i="1" smtClean="0">
                            <a:latin typeface="Cambria Math"/>
                          </a:rPr>
                          <m:t>−0.5</m:t>
                        </m:r>
                      </m:sub>
                      <m:sup>
                        <m:r>
                          <a:rPr lang="en-GB" sz="1400" b="0" i="1" smtClean="0">
                            <a:latin typeface="Cambria Math"/>
                          </a:rPr>
                          <m:t>+0.6</m:t>
                        </m:r>
                      </m:sup>
                    </m:sSubSup>
                    <m:r>
                      <a:rPr lang="en-GB" sz="1400" b="0" i="0" smtClean="0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GB" sz="1400" b="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1400" b="0" i="0" smtClean="0">
                                <a:latin typeface="Cambria Math"/>
                              </a:rPr>
                              <m:t>stat</m:t>
                            </m:r>
                          </m:e>
                        </m:d>
                        <m:r>
                          <a:rPr lang="en-GB" sz="1400" b="0" i="0" smtClean="0">
                            <a:latin typeface="Cambria Math"/>
                          </a:rPr>
                          <m:t> </m:t>
                        </m:r>
                      </m:e>
                      <m:sub>
                        <m:r>
                          <a:rPr lang="en-GB" sz="1400" b="0" i="0" smtClean="0">
                            <a:latin typeface="Cambria Math"/>
                          </a:rPr>
                          <m:t>−0.3</m:t>
                        </m:r>
                      </m:sub>
                      <m:sup>
                        <m:r>
                          <a:rPr lang="en-GB" sz="1400" b="0" i="0" smtClean="0">
                            <a:latin typeface="Cambria Math"/>
                          </a:rPr>
                          <m:t>+0.5</m:t>
                        </m:r>
                      </m:sup>
                    </m:sSubSup>
                    <m:r>
                      <a:rPr lang="en-GB" sz="1400" b="0" i="0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GB" sz="1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1400" b="0" i="0" smtClean="0">
                            <a:latin typeface="Cambria Math"/>
                          </a:rPr>
                          <m:t>sys</m:t>
                        </m:r>
                      </m:e>
                    </m:d>
                  </m:oMath>
                </a14:m>
                <a:r>
                  <a:rPr lang="en-GB" sz="1400" dirty="0" smtClean="0"/>
                  <a:t> GeV</a:t>
                </a:r>
              </a:p>
              <a:p>
                <a:r>
                  <a:rPr lang="en-GB" sz="1400" dirty="0"/>
                  <a:t>ATLAS </a:t>
                </a:r>
                <a:r>
                  <a:rPr lang="en-GB" sz="1400" dirty="0" smtClean="0"/>
                  <a:t>H </a:t>
                </a:r>
                <a:r>
                  <a:rPr lang="en-GB" sz="1400" dirty="0"/>
                  <a:t>→ </a:t>
                </a:r>
                <a:r>
                  <a:rPr lang="el-GR" sz="1400" dirty="0" smtClean="0">
                    <a:latin typeface="Times New Roman" pitchFamily="18" charset="0"/>
                    <a:cs typeface="Times New Roman" pitchFamily="18" charset="0"/>
                  </a:rPr>
                  <a:t>γγ</a:t>
                </a:r>
                <a:endParaRPr lang="en-GB" sz="1400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1"/>
                <a:r>
                  <a:rPr lang="en-GB" sz="1400" dirty="0" err="1" smtClean="0"/>
                  <a:t>m</a:t>
                </a:r>
                <a:r>
                  <a:rPr lang="en-GB" sz="1400" baseline="-25000" dirty="0" err="1" smtClean="0"/>
                  <a:t>H</a:t>
                </a:r>
                <a:r>
                  <a:rPr lang="en-GB" sz="1400" dirty="0" smtClean="0"/>
                  <a:t> = 126.8 ± 0.2 (stat) ± 0.7 (sys) </a:t>
                </a:r>
                <a:r>
                  <a:rPr lang="en-GB" sz="1400" dirty="0" err="1" smtClean="0"/>
                  <a:t>GeV</a:t>
                </a:r>
                <a:endParaRPr lang="en-GB" sz="1400" dirty="0"/>
              </a:p>
              <a:p>
                <a:r>
                  <a:rPr lang="en-GB" sz="1400" dirty="0" smtClean="0"/>
                  <a:t>Consistency: 1.5−8% </a:t>
                </a:r>
                <a:r>
                  <a:rPr lang="en-GB" sz="1400" dirty="0"/>
                  <a:t>(</a:t>
                </a:r>
                <a:r>
                  <a:rPr lang="en-GB" sz="1400" dirty="0" smtClean="0"/>
                  <a:t>2.4−1.7</a:t>
                </a:r>
                <a:r>
                  <a:rPr lang="el-GR" sz="1400" dirty="0" smtClean="0"/>
                  <a:t>σ</a:t>
                </a:r>
                <a:r>
                  <a:rPr lang="en-GB" sz="1400" dirty="0" smtClean="0"/>
                  <a:t>)</a:t>
                </a:r>
              </a:p>
              <a:p>
                <a:pPr lvl="1"/>
                <a:r>
                  <a:rPr lang="en-GB" sz="1400" dirty="0" smtClean="0"/>
                  <a:t>depending on E-scale systematic model</a:t>
                </a:r>
              </a:p>
              <a:p>
                <a:endParaRPr lang="en-GB" sz="1400" dirty="0" smtClean="0"/>
              </a:p>
              <a:p>
                <a:r>
                  <a:rPr lang="en-GB" sz="1400" dirty="0" smtClean="0"/>
                  <a:t>ATLAS </a:t>
                </a:r>
                <a:r>
                  <a:rPr lang="en-GB" sz="1400" dirty="0"/>
                  <a:t>Combined</a:t>
                </a:r>
              </a:p>
              <a:p>
                <a:pPr lvl="1"/>
                <a:r>
                  <a:rPr lang="en-GB" sz="1400" dirty="0" err="1"/>
                  <a:t>m</a:t>
                </a:r>
                <a:r>
                  <a:rPr lang="en-GB" sz="1400" baseline="-25000" dirty="0" err="1"/>
                  <a:t>H</a:t>
                </a:r>
                <a:r>
                  <a:rPr lang="en-GB" sz="1400" dirty="0"/>
                  <a:t> = </a:t>
                </a:r>
                <a14:m>
                  <m:oMath xmlns:m="http://schemas.openxmlformats.org/officeDocument/2006/math">
                    <m:r>
                      <a:rPr lang="en-GB" sz="1400">
                        <a:latin typeface="Cambria Math"/>
                      </a:rPr>
                      <m:t>125.5±</m:t>
                    </m:r>
                    <m:sSubSup>
                      <m:sSubSupPr>
                        <m:ctrlPr>
                          <a:rPr lang="en-GB" sz="1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1400">
                            <a:latin typeface="Cambria Math"/>
                          </a:rPr>
                          <m:t>0.2 </m:t>
                        </m:r>
                        <m:d>
                          <m:d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1400">
                                <a:latin typeface="Cambria Math"/>
                              </a:rPr>
                              <m:t>stat</m:t>
                            </m:r>
                          </m:e>
                        </m:d>
                        <m:r>
                          <a:rPr lang="en-GB" sz="1400">
                            <a:latin typeface="Cambria Math"/>
                          </a:rPr>
                          <m:t> </m:t>
                        </m:r>
                      </m:e>
                      <m:sub>
                        <m:r>
                          <a:rPr lang="en-GB" sz="1400">
                            <a:latin typeface="Cambria Math"/>
                          </a:rPr>
                          <m:t>−0.6</m:t>
                        </m:r>
                      </m:sub>
                      <m:sup>
                        <m:r>
                          <a:rPr lang="en-GB" sz="1400">
                            <a:latin typeface="Cambria Math"/>
                          </a:rPr>
                          <m:t>+0.5</m:t>
                        </m:r>
                      </m:sup>
                    </m:sSubSup>
                    <m:r>
                      <a:rPr lang="en-GB" sz="140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GB" sz="1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1400">
                            <a:latin typeface="Cambria Math"/>
                          </a:rPr>
                          <m:t>sys</m:t>
                        </m:r>
                      </m:e>
                    </m:d>
                  </m:oMath>
                </a14:m>
                <a:r>
                  <a:rPr lang="en-GB" sz="1400" dirty="0"/>
                  <a:t> </a:t>
                </a:r>
                <a:r>
                  <a:rPr lang="en-GB" sz="1400" dirty="0" smtClean="0"/>
                  <a:t>GeV</a:t>
                </a:r>
                <a:endParaRPr lang="en-GB" sz="1400" dirty="0"/>
              </a:p>
              <a:p>
                <a:endParaRPr lang="en-GB" sz="1400" dirty="0" smtClean="0"/>
              </a:p>
              <a:p>
                <a:endParaRPr lang="en-GB" sz="1400" dirty="0" smtClean="0"/>
              </a:p>
              <a:p>
                <a:endParaRPr lang="en-GB" sz="1400" dirty="0"/>
              </a:p>
              <a:p>
                <a:endParaRPr lang="en-GB" sz="1400" dirty="0" smtClean="0"/>
              </a:p>
              <a:p>
                <a:endParaRPr lang="en-GB" sz="1400" dirty="0"/>
              </a:p>
              <a:p>
                <a:endParaRPr lang="en-GB" sz="1400" dirty="0"/>
              </a:p>
              <a:p>
                <a:r>
                  <a:rPr lang="en-GB" sz="1400" dirty="0" smtClean="0"/>
                  <a:t>CMS </a:t>
                </a:r>
                <a:r>
                  <a:rPr lang="en-GB" sz="1400" dirty="0"/>
                  <a:t>H → ZZ</a:t>
                </a:r>
                <a:r>
                  <a:rPr lang="en-GB" sz="1400" baseline="30000" dirty="0"/>
                  <a:t>(*) </a:t>
                </a:r>
                <a:r>
                  <a:rPr lang="en-GB" sz="1400" dirty="0"/>
                  <a:t>→ </a:t>
                </a:r>
                <a:r>
                  <a:rPr lang="en-GB" sz="1400" dirty="0" smtClean="0"/>
                  <a:t>4</a:t>
                </a:r>
                <a:r>
                  <a:rPr lang="en-GB" sz="1400" i="1" dirty="0" smtClean="0">
                    <a:latin typeface="Times New Roman" pitchFamily="18" charset="0"/>
                    <a:cs typeface="Times New Roman" pitchFamily="18" charset="0"/>
                  </a:rPr>
                  <a:t>l</a:t>
                </a:r>
              </a:p>
              <a:p>
                <a:pPr lvl="1"/>
                <a:r>
                  <a:rPr lang="en-GB" sz="1400" dirty="0" err="1" smtClean="0">
                    <a:cs typeface="Times New Roman" pitchFamily="18" charset="0"/>
                  </a:rPr>
                  <a:t>m</a:t>
                </a:r>
                <a:r>
                  <a:rPr lang="en-GB" sz="1400" baseline="-25000" dirty="0" err="1" smtClean="0">
                    <a:cs typeface="Times New Roman" pitchFamily="18" charset="0"/>
                  </a:rPr>
                  <a:t>H</a:t>
                </a:r>
                <a:r>
                  <a:rPr lang="en-GB" sz="1400" dirty="0" smtClean="0">
                    <a:cs typeface="Times New Roman" pitchFamily="18" charset="0"/>
                  </a:rPr>
                  <a:t> </a:t>
                </a:r>
                <a:r>
                  <a:rPr lang="en-GB" sz="1400" dirty="0">
                    <a:cs typeface="Times New Roman" pitchFamily="18" charset="0"/>
                  </a:rPr>
                  <a:t>= </a:t>
                </a:r>
                <a:r>
                  <a:rPr lang="en-GB" sz="1400" dirty="0"/>
                  <a:t>125.8 ± 0.5 (stat) ± 0.2 (sys) </a:t>
                </a:r>
                <a:r>
                  <a:rPr lang="en-GB" sz="1400" dirty="0" err="1" smtClean="0"/>
                  <a:t>GeV</a:t>
                </a:r>
                <a:endParaRPr lang="en-GB" sz="1400" dirty="0"/>
              </a:p>
              <a:p>
                <a:r>
                  <a:rPr lang="en-GB" sz="1400" dirty="0" smtClean="0"/>
                  <a:t>CMS </a:t>
                </a:r>
                <a:r>
                  <a:rPr lang="en-GB" sz="1400" dirty="0"/>
                  <a:t>H → </a:t>
                </a:r>
                <a:r>
                  <a:rPr lang="el-GR" sz="1400" dirty="0" smtClean="0">
                    <a:latin typeface="Times New Roman" pitchFamily="18" charset="0"/>
                    <a:cs typeface="Times New Roman" pitchFamily="18" charset="0"/>
                  </a:rPr>
                  <a:t>γγ</a:t>
                </a:r>
                <a:endParaRPr lang="en-GB" sz="1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1"/>
                <a:r>
                  <a:rPr lang="en-GB" sz="1400" dirty="0" err="1" smtClean="0">
                    <a:cs typeface="Times New Roman" pitchFamily="18" charset="0"/>
                  </a:rPr>
                  <a:t>m</a:t>
                </a:r>
                <a:r>
                  <a:rPr lang="en-GB" sz="1400" baseline="-25000" dirty="0" err="1" smtClean="0">
                    <a:cs typeface="Times New Roman" pitchFamily="18" charset="0"/>
                  </a:rPr>
                  <a:t>H</a:t>
                </a:r>
                <a:r>
                  <a:rPr lang="en-GB" sz="1400" dirty="0" smtClean="0">
                    <a:cs typeface="Times New Roman" pitchFamily="18" charset="0"/>
                  </a:rPr>
                  <a:t> </a:t>
                </a:r>
                <a:r>
                  <a:rPr lang="en-GB" sz="1400" dirty="0">
                    <a:cs typeface="Times New Roman" pitchFamily="18" charset="0"/>
                  </a:rPr>
                  <a:t>= </a:t>
                </a:r>
                <a:r>
                  <a:rPr lang="en-GB" sz="1400" dirty="0"/>
                  <a:t>125.4 ± 0.5 (stat) ± 0.6 (sys) </a:t>
                </a:r>
                <a:r>
                  <a:rPr lang="en-GB" sz="1400" dirty="0" err="1"/>
                  <a:t>GeV</a:t>
                </a:r>
                <a:endParaRPr lang="en-GB" sz="1400" dirty="0"/>
              </a:p>
              <a:p>
                <a:endParaRPr lang="en-GB" sz="1400" dirty="0"/>
              </a:p>
              <a:p>
                <a:endParaRPr lang="en-GB" sz="14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39" y="665824"/>
                <a:ext cx="4226561" cy="5816255"/>
              </a:xfrm>
              <a:blipFill rotWithShape="1">
                <a:blip r:embed="rId2"/>
                <a:stretch>
                  <a:fillRect l="-1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22</a:t>
            </a:fld>
            <a:endParaRPr lang="en-GB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4075258" y="3676551"/>
            <a:ext cx="2425438" cy="2459765"/>
            <a:chOff x="495300" y="1905000"/>
            <a:chExt cx="3830900" cy="376237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00" y="1905000"/>
              <a:ext cx="3830900" cy="3762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 bwMode="auto">
            <a:xfrm>
              <a:off x="3108960" y="4470400"/>
              <a:ext cx="1217240" cy="487680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345" y="3605880"/>
            <a:ext cx="2328128" cy="2388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30852" y="6132054"/>
            <a:ext cx="1571263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CMS H </a:t>
            </a:r>
            <a:r>
              <a:rPr lang="en-GB" sz="1200" dirty="0"/>
              <a:t>→ ZZ</a:t>
            </a:r>
            <a:r>
              <a:rPr lang="en-GB" sz="1200" baseline="30000" dirty="0"/>
              <a:t>(*) </a:t>
            </a:r>
            <a:r>
              <a:rPr lang="en-GB" sz="1200" dirty="0"/>
              <a:t>→ </a:t>
            </a:r>
            <a:r>
              <a:rPr lang="en-GB" sz="1200" dirty="0" smtClean="0"/>
              <a:t>4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51988" y="6122489"/>
            <a:ext cx="1055097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CMS H </a:t>
            </a:r>
            <a:r>
              <a:rPr lang="en-GB" sz="1200" dirty="0"/>
              <a:t>→ 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γγ</a:t>
            </a:r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258" y="680730"/>
            <a:ext cx="2445190" cy="235763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628" y="654521"/>
            <a:ext cx="2472371" cy="238384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12489" y="3028728"/>
            <a:ext cx="161275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ATLAS combined </a:t>
            </a:r>
            <a:r>
              <a:rPr lang="en-GB" sz="1200" dirty="0" err="1" smtClean="0"/>
              <a:t>m</a:t>
            </a:r>
            <a:r>
              <a:rPr lang="en-GB" sz="1200" baseline="-25000" dirty="0" err="1" smtClean="0"/>
              <a:t>H</a:t>
            </a:r>
            <a:endParaRPr lang="en-GB" sz="1200" i="1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33229" y="3038364"/>
            <a:ext cx="123444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ATLAS 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200" dirty="0" smtClean="0"/>
              <a:t> </a:t>
            </a:r>
            <a:r>
              <a:rPr lang="en-GB" sz="1200" dirty="0" err="1" smtClean="0"/>
              <a:t>vs</a:t>
            </a:r>
            <a:r>
              <a:rPr lang="en-GB" sz="1200" dirty="0" smtClean="0"/>
              <a:t> </a:t>
            </a:r>
            <a:r>
              <a:rPr lang="en-GB" sz="1200" dirty="0" err="1" smtClean="0"/>
              <a:t>m</a:t>
            </a:r>
            <a:r>
              <a:rPr lang="en-GB" sz="1200" baseline="-25000" dirty="0" err="1" smtClean="0"/>
              <a:t>H</a:t>
            </a:r>
            <a:endParaRPr lang="en-GB" sz="1200" i="1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54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53940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2"/>
          <a:stretch/>
        </p:blipFill>
        <p:spPr>
          <a:xfrm>
            <a:off x="150313" y="531784"/>
            <a:ext cx="3132000" cy="3071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Signal strength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94041" y="3598556"/>
            <a:ext cx="8419329" cy="2883523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 smtClean="0">
                <a:solidFill>
                  <a:srgbClr val="FF0000"/>
                </a:solidFill>
              </a:rPr>
              <a:t>ATLAS combined signal strength</a:t>
            </a:r>
          </a:p>
          <a:p>
            <a:r>
              <a:rPr lang="en-GB" sz="1600" dirty="0" smtClean="0"/>
              <a:t>Signal </a:t>
            </a:r>
            <a:r>
              <a:rPr lang="en-GB" sz="1600" dirty="0"/>
              <a:t>strength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dirty="0"/>
              <a:t> = </a:t>
            </a:r>
            <a:r>
              <a:rPr lang="el-GR" sz="1600" dirty="0"/>
              <a:t>σ</a:t>
            </a:r>
            <a:r>
              <a:rPr lang="en-GB" sz="1600" dirty="0"/>
              <a:t>/</a:t>
            </a:r>
            <a:r>
              <a:rPr lang="el-GR" sz="1600" dirty="0"/>
              <a:t>σ</a:t>
            </a:r>
            <a:r>
              <a:rPr lang="en-GB" sz="1600" baseline="-25000" dirty="0"/>
              <a:t>SM</a:t>
            </a:r>
            <a:r>
              <a:rPr lang="en-GB" sz="1600" dirty="0"/>
              <a:t> measured assuming </a:t>
            </a:r>
            <a:r>
              <a:rPr lang="en-GB" sz="1600" dirty="0" err="1"/>
              <a:t>m</a:t>
            </a:r>
            <a:r>
              <a:rPr lang="en-GB" sz="1600" baseline="-25000" dirty="0" err="1"/>
              <a:t>H</a:t>
            </a:r>
            <a:r>
              <a:rPr lang="en-GB" sz="1600" dirty="0"/>
              <a:t>=125.5 </a:t>
            </a:r>
            <a:r>
              <a:rPr lang="en-GB" sz="1600" dirty="0" err="1"/>
              <a:t>GeV</a:t>
            </a:r>
            <a:endParaRPr lang="en-GB" sz="1600" dirty="0"/>
          </a:p>
          <a:p>
            <a:pPr lvl="1"/>
            <a:r>
              <a:rPr lang="en-GB" sz="1400" dirty="0"/>
              <a:t>Only ±4% change to combined</a:t>
            </a:r>
            <a:r>
              <a:rPr lang="en-GB" sz="1600" dirty="0"/>
              <a:t>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l-GR" sz="1600" dirty="0"/>
              <a:t> </a:t>
            </a:r>
            <a:r>
              <a:rPr lang="en-GB" sz="1600" dirty="0"/>
              <a:t>for </a:t>
            </a:r>
            <a:r>
              <a:rPr lang="en-GB" sz="1400" dirty="0"/>
              <a:t>±1 </a:t>
            </a:r>
            <a:r>
              <a:rPr lang="en-GB" sz="1400" dirty="0" err="1"/>
              <a:t>GeV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 smtClean="0"/>
              <a:t>Combined </a:t>
            </a: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dirty="0" smtClean="0">
                <a:solidFill>
                  <a:srgbClr val="C00000"/>
                </a:solidFill>
              </a:rPr>
              <a:t> = 1.30 ± 0.13 (stat) ± 0.14 (sys)</a:t>
            </a:r>
          </a:p>
          <a:p>
            <a:r>
              <a:rPr lang="en-GB" sz="1600" dirty="0" smtClean="0"/>
              <a:t>Compatibility between measurements and SM (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dirty="0" smtClean="0"/>
              <a:t>=1)</a:t>
            </a:r>
          </a:p>
          <a:p>
            <a:pPr lvl="1"/>
            <a:r>
              <a:rPr lang="en-GB" sz="1600" dirty="0" smtClean="0"/>
              <a:t>Common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dirty="0" smtClean="0"/>
              <a:t> </a:t>
            </a:r>
            <a:r>
              <a:rPr lang="en-GB" sz="1600" dirty="0" err="1" smtClean="0"/>
              <a:t>vs</a:t>
            </a:r>
            <a:r>
              <a:rPr lang="en-GB" sz="1600" dirty="0" smtClean="0"/>
              <a:t> SM:                                                 9%</a:t>
            </a:r>
          </a:p>
          <a:p>
            <a:pPr lvl="1"/>
            <a:r>
              <a:rPr lang="en-GB" sz="1600" dirty="0"/>
              <a:t>w</a:t>
            </a:r>
            <a:r>
              <a:rPr lang="en-GB" sz="1600" dirty="0" smtClean="0"/>
              <a:t>ith rectangular QCD scale/PDF constraints:     40%</a:t>
            </a:r>
          </a:p>
          <a:p>
            <a:pPr lvl="1"/>
            <a:r>
              <a:rPr lang="en-GB" sz="1600" dirty="0" smtClean="0"/>
              <a:t>All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baseline="-25000" dirty="0" smtClean="0"/>
              <a:t>bb</a:t>
            </a:r>
            <a:r>
              <a:rPr lang="en-GB" sz="1600" dirty="0" smtClean="0"/>
              <a:t>,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l-GR" sz="1600" baseline="-25000" dirty="0" smtClean="0">
                <a:latin typeface="Times New Roman" pitchFamily="18" charset="0"/>
                <a:cs typeface="Times New Roman" pitchFamily="18" charset="0"/>
              </a:rPr>
              <a:t>ττ</a:t>
            </a:r>
            <a:r>
              <a:rPr lang="en-GB" sz="1600" dirty="0" smtClean="0"/>
              <a:t>,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baseline="-25000" dirty="0" smtClean="0"/>
              <a:t>WW</a:t>
            </a:r>
            <a:r>
              <a:rPr lang="en-GB" sz="1600" dirty="0" smtClean="0"/>
              <a:t>,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l-GR" sz="1600" baseline="-25000" dirty="0" smtClean="0">
                <a:latin typeface="Times New Roman"/>
                <a:cs typeface="Times New Roman"/>
              </a:rPr>
              <a:t>γγ</a:t>
            </a:r>
            <a:r>
              <a:rPr lang="en-GB" sz="1600" dirty="0" smtClean="0"/>
              <a:t>,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baseline="-25000" dirty="0" smtClean="0"/>
              <a:t>ZZ</a:t>
            </a:r>
            <a:r>
              <a:rPr lang="en-GB" sz="1600" dirty="0" smtClean="0"/>
              <a:t> </a:t>
            </a:r>
            <a:r>
              <a:rPr lang="en-GB" sz="1600" dirty="0" err="1" smtClean="0"/>
              <a:t>vs</a:t>
            </a:r>
            <a:r>
              <a:rPr lang="en-GB" sz="1600" dirty="0" smtClean="0"/>
              <a:t>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dirty="0" smtClean="0"/>
              <a:t>=1:                             8%  (5 </a:t>
            </a:r>
            <a:r>
              <a:rPr lang="en-GB" sz="1600" dirty="0" err="1" smtClean="0"/>
              <a:t>d.o.f</a:t>
            </a:r>
            <a:r>
              <a:rPr lang="en-GB" sz="1600" dirty="0" smtClean="0"/>
              <a:t>)</a:t>
            </a:r>
          </a:p>
          <a:p>
            <a:pPr lvl="1"/>
            <a:r>
              <a:rPr lang="en-GB" sz="1600" dirty="0"/>
              <a:t>All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baseline="-25000" dirty="0"/>
              <a:t>bb</a:t>
            </a:r>
            <a:r>
              <a:rPr lang="en-GB" sz="1600" dirty="0"/>
              <a:t>,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l-GR" sz="1600" baseline="-25000" dirty="0">
                <a:latin typeface="Times New Roman" pitchFamily="18" charset="0"/>
                <a:cs typeface="Times New Roman" pitchFamily="18" charset="0"/>
              </a:rPr>
              <a:t>ττ</a:t>
            </a:r>
            <a:r>
              <a:rPr lang="en-GB" sz="1600" dirty="0"/>
              <a:t>,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baseline="-25000" dirty="0"/>
              <a:t>WW</a:t>
            </a:r>
            <a:r>
              <a:rPr lang="en-GB" sz="1600" dirty="0"/>
              <a:t>, </a:t>
            </a: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l-GR" sz="1600" baseline="-25000" dirty="0">
                <a:latin typeface="Times New Roman"/>
                <a:cs typeface="Times New Roman"/>
              </a:rPr>
              <a:t>γγ</a:t>
            </a:r>
            <a:r>
              <a:rPr lang="en-GB" sz="1600" dirty="0"/>
              <a:t>,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baseline="-25000" dirty="0" smtClean="0"/>
              <a:t>ZZ</a:t>
            </a:r>
            <a:r>
              <a:rPr lang="en-GB" sz="1600" dirty="0" smtClean="0"/>
              <a:t> </a:t>
            </a:r>
            <a:r>
              <a:rPr lang="en-GB" sz="1600" dirty="0" err="1" smtClean="0"/>
              <a:t>vs</a:t>
            </a:r>
            <a:r>
              <a:rPr lang="en-GB" sz="1600" dirty="0" smtClean="0"/>
              <a:t>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1600" dirty="0" smtClean="0"/>
              <a:t>=1.30:                     13%   (4 </a:t>
            </a:r>
            <a:r>
              <a:rPr lang="en-GB" sz="1600" dirty="0" err="1" smtClean="0"/>
              <a:t>d.o.f</a:t>
            </a:r>
            <a:r>
              <a:rPr lang="en-GB" sz="1600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23</a:t>
            </a:fld>
            <a:endParaRPr lang="en-GB" dirty="0" smtClean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484" y="664865"/>
            <a:ext cx="2646946" cy="2719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54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5" y="493776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24" y="101942"/>
            <a:ext cx="569930" cy="31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935" y="52263"/>
            <a:ext cx="414497" cy="414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433" y="603046"/>
            <a:ext cx="2894967" cy="260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80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production </a:t>
            </a:r>
            <a:r>
              <a:rPr lang="en-GB" dirty="0"/>
              <a:t>modes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85" y="3798294"/>
            <a:ext cx="8878186" cy="2754907"/>
          </a:xfrm>
        </p:spPr>
        <p:txBody>
          <a:bodyPr/>
          <a:lstStyle/>
          <a:p>
            <a:r>
              <a:rPr lang="en-GB" dirty="0" smtClean="0"/>
              <a:t>Dominant Higgs production modes expected from the SM at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dirty="0" smtClean="0"/>
              <a:t>=125 </a:t>
            </a:r>
            <a:r>
              <a:rPr lang="en-GB" dirty="0" err="1" smtClean="0"/>
              <a:t>GeV</a:t>
            </a:r>
            <a:r>
              <a:rPr lang="en-GB" dirty="0" smtClean="0"/>
              <a:t>:</a:t>
            </a:r>
          </a:p>
          <a:p>
            <a:pPr marL="457200" lvl="1" indent="0">
              <a:buNone/>
            </a:pPr>
            <a:r>
              <a:rPr lang="en-GB" dirty="0" smtClean="0"/>
              <a:t>19.5 </a:t>
            </a:r>
            <a:r>
              <a:rPr lang="en-GB" dirty="0" err="1" smtClean="0"/>
              <a:t>pb</a:t>
            </a:r>
            <a:r>
              <a:rPr lang="en-GB" dirty="0" smtClean="0"/>
              <a:t>: </a:t>
            </a:r>
            <a:r>
              <a:rPr lang="en-GB" dirty="0" err="1" smtClean="0"/>
              <a:t>gg</a:t>
            </a:r>
            <a:r>
              <a:rPr lang="en-GB" dirty="0" smtClean="0"/>
              <a:t> fusion (</a:t>
            </a:r>
            <a:r>
              <a:rPr lang="en-GB" dirty="0" err="1" smtClean="0">
                <a:solidFill>
                  <a:srgbClr val="C00000"/>
                </a:solidFill>
              </a:rPr>
              <a:t>ggF</a:t>
            </a:r>
            <a:r>
              <a:rPr lang="en-GB" dirty="0" smtClean="0"/>
              <a:t>)</a:t>
            </a:r>
          </a:p>
          <a:p>
            <a:pPr marL="457200" lvl="1" indent="0">
              <a:buNone/>
            </a:pPr>
            <a:r>
              <a:rPr lang="en-GB" dirty="0" smtClean="0"/>
              <a:t>1.6 </a:t>
            </a:r>
            <a:r>
              <a:rPr lang="en-GB" dirty="0" err="1" smtClean="0"/>
              <a:t>pb</a:t>
            </a:r>
            <a:r>
              <a:rPr lang="en-GB" dirty="0" smtClean="0"/>
              <a:t>:   vector boson fusion (</a:t>
            </a:r>
            <a:r>
              <a:rPr lang="en-GB" dirty="0" smtClean="0">
                <a:solidFill>
                  <a:srgbClr val="C00000"/>
                </a:solidFill>
              </a:rPr>
              <a:t>VBF</a:t>
            </a:r>
            <a:r>
              <a:rPr lang="en-GB" dirty="0" smtClean="0"/>
              <a:t>)</a:t>
            </a:r>
            <a:r>
              <a:rPr lang="en-GB" dirty="0" smtClean="0">
                <a:solidFill>
                  <a:srgbClr val="339966"/>
                </a:solidFill>
              </a:rPr>
              <a:t>   </a:t>
            </a:r>
            <a:r>
              <a:rPr lang="en-GB" sz="1600" dirty="0" smtClean="0">
                <a:solidFill>
                  <a:srgbClr val="006600"/>
                </a:solidFill>
              </a:rPr>
              <a:t>– tagged with 2 jets in </a:t>
            </a:r>
            <a:r>
              <a:rPr lang="el-GR" sz="1600" dirty="0" smtClean="0">
                <a:solidFill>
                  <a:srgbClr val="006600"/>
                </a:solidFill>
                <a:latin typeface="Times New Roman"/>
                <a:cs typeface="Times New Roman"/>
              </a:rPr>
              <a:t>γγ</a:t>
            </a:r>
            <a:r>
              <a:rPr lang="en-GB" sz="1600" dirty="0" smtClean="0">
                <a:solidFill>
                  <a:srgbClr val="006600"/>
                </a:solidFill>
              </a:rPr>
              <a:t>, ZZ, and WW analyses</a:t>
            </a:r>
            <a:endParaRPr lang="en-GB" dirty="0" smtClean="0">
              <a:solidFill>
                <a:srgbClr val="006600"/>
              </a:solidFill>
            </a:endParaRPr>
          </a:p>
          <a:p>
            <a:pPr marL="457200" lvl="1" indent="0">
              <a:buNone/>
            </a:pPr>
            <a:r>
              <a:rPr lang="en-GB" dirty="0" smtClean="0"/>
              <a:t>1.1 </a:t>
            </a:r>
            <a:r>
              <a:rPr lang="en-GB" dirty="0" err="1" smtClean="0"/>
              <a:t>pb</a:t>
            </a:r>
            <a:r>
              <a:rPr lang="en-GB" dirty="0" smtClean="0"/>
              <a:t>:   W,Z + H (</a:t>
            </a:r>
            <a:r>
              <a:rPr lang="en-GB" dirty="0" smtClean="0">
                <a:solidFill>
                  <a:srgbClr val="C00000"/>
                </a:solidFill>
              </a:rPr>
              <a:t>VH</a:t>
            </a:r>
            <a:r>
              <a:rPr lang="en-GB" dirty="0" smtClean="0"/>
              <a:t>)                       </a:t>
            </a:r>
            <a:r>
              <a:rPr lang="en-GB" sz="1600" dirty="0" smtClean="0">
                <a:solidFill>
                  <a:srgbClr val="006600"/>
                </a:solidFill>
              </a:rPr>
              <a:t>– W,Z tagged in </a:t>
            </a:r>
            <a:r>
              <a:rPr lang="el-GR" sz="1600" dirty="0">
                <a:solidFill>
                  <a:srgbClr val="006600"/>
                </a:solidFill>
                <a:latin typeface="Times New Roman"/>
                <a:cs typeface="Times New Roman"/>
              </a:rPr>
              <a:t>γγ</a:t>
            </a:r>
            <a:r>
              <a:rPr lang="en-GB" sz="1600" dirty="0">
                <a:solidFill>
                  <a:srgbClr val="006600"/>
                </a:solidFill>
              </a:rPr>
              <a:t>, </a:t>
            </a:r>
            <a:r>
              <a:rPr lang="en-GB" sz="1600" dirty="0" smtClean="0">
                <a:solidFill>
                  <a:srgbClr val="006600"/>
                </a:solidFill>
              </a:rPr>
              <a:t>ZZ, </a:t>
            </a:r>
            <a:r>
              <a:rPr lang="en-GB" sz="1600" dirty="0">
                <a:solidFill>
                  <a:srgbClr val="006600"/>
                </a:solidFill>
              </a:rPr>
              <a:t>and bb analyses</a:t>
            </a:r>
            <a:endParaRPr lang="en-GB" sz="1600" dirty="0" smtClean="0">
              <a:solidFill>
                <a:srgbClr val="006600"/>
              </a:solidFill>
            </a:endParaRPr>
          </a:p>
          <a:p>
            <a:pPr marL="457200" lvl="1" indent="0">
              <a:buNone/>
            </a:pPr>
            <a:r>
              <a:rPr lang="en-GB" dirty="0" smtClean="0"/>
              <a:t>0.1 </a:t>
            </a:r>
            <a:r>
              <a:rPr lang="en-GB" dirty="0" err="1" smtClean="0"/>
              <a:t>pb</a:t>
            </a:r>
            <a:r>
              <a:rPr lang="en-GB" dirty="0" smtClean="0"/>
              <a:t>:   </a:t>
            </a:r>
            <a:r>
              <a:rPr lang="en-GB" dirty="0" err="1" smtClean="0"/>
              <a:t>tt</a:t>
            </a:r>
            <a:r>
              <a:rPr lang="en-GB" dirty="0" smtClean="0"/>
              <a:t> </a:t>
            </a:r>
            <a:r>
              <a:rPr lang="en-GB" dirty="0"/>
              <a:t>+ H (</a:t>
            </a:r>
            <a:r>
              <a:rPr lang="en-GB" dirty="0" err="1">
                <a:solidFill>
                  <a:srgbClr val="C00000"/>
                </a:solidFill>
              </a:rPr>
              <a:t>ttH</a:t>
            </a:r>
            <a:r>
              <a:rPr lang="en-GB" dirty="0" smtClean="0"/>
              <a:t>)</a:t>
            </a:r>
            <a:endParaRPr lang="en-GB" dirty="0" smtClean="0">
              <a:solidFill>
                <a:srgbClr val="339966"/>
              </a:solidFill>
            </a:endParaRPr>
          </a:p>
          <a:p>
            <a:r>
              <a:rPr lang="en-GB" dirty="0" smtClean="0"/>
              <a:t>Group together production signal strengths:</a:t>
            </a:r>
          </a:p>
          <a:p>
            <a:pPr lvl="1"/>
            <a:r>
              <a:rPr lang="en-GB" dirty="0" smtClean="0"/>
              <a:t>Fermion-mediated:  </a:t>
            </a:r>
            <a:r>
              <a:rPr lang="el-GR" dirty="0"/>
              <a:t>μ</a:t>
            </a:r>
            <a:r>
              <a:rPr lang="en-GB" baseline="-25000" dirty="0" err="1"/>
              <a:t>ggF+ttH</a:t>
            </a:r>
            <a:r>
              <a:rPr lang="en-GB" dirty="0"/>
              <a:t> </a:t>
            </a:r>
            <a:r>
              <a:rPr lang="en-GB" dirty="0" smtClean="0"/>
              <a:t>≡ </a:t>
            </a:r>
            <a:r>
              <a:rPr lang="el-GR" dirty="0"/>
              <a:t>μ</a:t>
            </a:r>
            <a:r>
              <a:rPr lang="en-GB" baseline="-25000" dirty="0" err="1" smtClean="0"/>
              <a:t>ggF</a:t>
            </a:r>
            <a:r>
              <a:rPr lang="en-GB" dirty="0" smtClean="0"/>
              <a:t>  = </a:t>
            </a:r>
            <a:r>
              <a:rPr lang="el-GR" dirty="0" smtClean="0"/>
              <a:t>μ</a:t>
            </a:r>
            <a:r>
              <a:rPr lang="en-GB" baseline="-25000" dirty="0" err="1" smtClean="0"/>
              <a:t>ttH</a:t>
            </a:r>
            <a:endParaRPr lang="en-GB" dirty="0" smtClean="0">
              <a:solidFill>
                <a:srgbClr val="C00000"/>
              </a:solidFill>
            </a:endParaRPr>
          </a:p>
          <a:p>
            <a:pPr lvl="1"/>
            <a:r>
              <a:rPr lang="en-GB" dirty="0" smtClean="0"/>
              <a:t>Boson-mediated:</a:t>
            </a:r>
            <a:r>
              <a:rPr lang="el-GR" dirty="0" smtClean="0"/>
              <a:t> </a:t>
            </a:r>
            <a:r>
              <a:rPr lang="en-GB" dirty="0" smtClean="0"/>
              <a:t>    </a:t>
            </a:r>
            <a:r>
              <a:rPr lang="el-GR" dirty="0" smtClean="0"/>
              <a:t>μ</a:t>
            </a:r>
            <a:r>
              <a:rPr lang="en-GB" baseline="-25000" dirty="0" smtClean="0"/>
              <a:t>VBF+VH</a:t>
            </a:r>
            <a:r>
              <a:rPr lang="en-GB" dirty="0" smtClean="0"/>
              <a:t> </a:t>
            </a:r>
            <a:r>
              <a:rPr lang="en-GB" dirty="0"/>
              <a:t>≡ </a:t>
            </a:r>
            <a:r>
              <a:rPr lang="el-GR" dirty="0" smtClean="0"/>
              <a:t>μ</a:t>
            </a:r>
            <a:r>
              <a:rPr lang="en-GB" baseline="-25000" dirty="0" smtClean="0"/>
              <a:t>VBF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l-GR" dirty="0" smtClean="0"/>
              <a:t>μ</a:t>
            </a:r>
            <a:r>
              <a:rPr lang="en-GB" baseline="-25000" dirty="0" smtClean="0"/>
              <a:t>VH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smtClean="0">
                <a:solidFill>
                  <a:srgbClr val="C00000"/>
                </a:solidFill>
              </a:rPr>
              <a:t>       </a:t>
            </a:r>
            <a:r>
              <a:rPr lang="en-GB" sz="2400" baseline="60000" dirty="0" smtClean="0">
                <a:solidFill>
                  <a:srgbClr val="006600"/>
                </a:solidFill>
              </a:rPr>
              <a:t>– </a:t>
            </a:r>
            <a:r>
              <a:rPr lang="en-GB" sz="2400" baseline="60000" dirty="0" err="1" smtClean="0">
                <a:solidFill>
                  <a:srgbClr val="006600"/>
                </a:solidFill>
              </a:rPr>
              <a:t>ttH,VH</a:t>
            </a:r>
            <a:r>
              <a:rPr lang="en-GB" sz="2400" baseline="60000" dirty="0" smtClean="0">
                <a:solidFill>
                  <a:srgbClr val="006600"/>
                </a:solidFill>
              </a:rPr>
              <a:t> </a:t>
            </a:r>
            <a:r>
              <a:rPr lang="en-GB" sz="2400" baseline="60000" dirty="0">
                <a:solidFill>
                  <a:srgbClr val="006600"/>
                </a:solidFill>
              </a:rPr>
              <a:t>rates </a:t>
            </a:r>
            <a:r>
              <a:rPr lang="en-GB" sz="2400" baseline="60000" dirty="0" smtClean="0">
                <a:solidFill>
                  <a:srgbClr val="006600"/>
                </a:solidFill>
              </a:rPr>
              <a:t>subdominant</a:t>
            </a:r>
            <a:endParaRPr lang="en-GB" baseline="60000" dirty="0">
              <a:solidFill>
                <a:srgbClr val="0066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24</a:t>
            </a:fld>
            <a:endParaRPr lang="en-GB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520488" y="903066"/>
            <a:ext cx="2616191" cy="765714"/>
            <a:chOff x="3750229" y="1096354"/>
            <a:chExt cx="2616191" cy="765714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0229" y="1096354"/>
              <a:ext cx="2616191" cy="765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976577" y="1321852"/>
              <a:ext cx="5597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err="1" smtClean="0"/>
                <a:t>ggF</a:t>
              </a:r>
              <a:endParaRPr lang="en-GB" sz="1600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297652" y="587209"/>
            <a:ext cx="2348191" cy="1397428"/>
            <a:chOff x="3750229" y="2168052"/>
            <a:chExt cx="2348191" cy="1397428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0229" y="2168052"/>
              <a:ext cx="2348191" cy="139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976577" y="2761810"/>
              <a:ext cx="5934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VBF</a:t>
              </a:r>
              <a:endParaRPr lang="en-GB" sz="1600" b="1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275074" y="1977586"/>
            <a:ext cx="2635334" cy="1448476"/>
            <a:chOff x="6451480" y="754973"/>
            <a:chExt cx="2635334" cy="1448476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1480" y="754973"/>
              <a:ext cx="2635334" cy="1448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787117" y="1333374"/>
              <a:ext cx="4700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err="1" smtClean="0"/>
                <a:t>ttH</a:t>
              </a:r>
              <a:endParaRPr lang="en-GB" sz="16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6602" y="2240084"/>
            <a:ext cx="2360953" cy="970359"/>
            <a:chOff x="6451480" y="2474849"/>
            <a:chExt cx="2360953" cy="970359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1480" y="2474849"/>
              <a:ext cx="2360953" cy="912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192203" y="3106654"/>
              <a:ext cx="4683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/>
                <a:t>V</a:t>
              </a:r>
              <a:r>
                <a:rPr lang="en-GB" sz="1600" b="1" dirty="0" smtClean="0"/>
                <a:t>H</a:t>
              </a:r>
              <a:endParaRPr lang="en-GB" sz="1600" b="1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971" y="484924"/>
            <a:ext cx="3331029" cy="3195701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 bwMode="auto">
          <a:xfrm flipV="1">
            <a:off x="6770788" y="587209"/>
            <a:ext cx="0" cy="2705688"/>
          </a:xfrm>
          <a:prstGeom prst="line">
            <a:avLst/>
          </a:prstGeom>
          <a:solidFill>
            <a:srgbClr val="FFFFFF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8081423" y="1772698"/>
            <a:ext cx="4683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VBF</a:t>
            </a:r>
            <a:endParaRPr lang="en-GB" sz="11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999624" y="2559730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VH</a:t>
            </a:r>
            <a:endParaRPr lang="en-GB" sz="11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288369" y="2796433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err="1" smtClean="0"/>
              <a:t>ttH</a:t>
            </a:r>
            <a:endParaRPr lang="en-GB" sz="11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147261" y="1155118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err="1" smtClean="0"/>
              <a:t>ggF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381871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47630" y="3596456"/>
            <a:ext cx="4058147" cy="289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1343" y="772973"/>
            <a:ext cx="4094433" cy="2917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VBF and </a:t>
            </a:r>
            <a:r>
              <a:rPr lang="en-GB" dirty="0" err="1" smtClean="0"/>
              <a:t>ggF</a:t>
            </a:r>
            <a:r>
              <a:rPr lang="en-GB" dirty="0" smtClean="0"/>
              <a:t> production modes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40" y="665824"/>
                <a:ext cx="5278002" cy="5816255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GB" dirty="0" smtClean="0">
                  <a:latin typeface="Times New Roman"/>
                  <a:cs typeface="Times New Roman"/>
                </a:endParaRPr>
              </a:p>
              <a:p>
                <a:pPr marL="0" indent="0">
                  <a:buNone/>
                </a:pPr>
                <a:endParaRPr lang="en-GB" dirty="0">
                  <a:latin typeface="Times New Roman"/>
                  <a:cs typeface="Times New Roman"/>
                </a:endParaRPr>
              </a:p>
              <a:p>
                <a:r>
                  <a:rPr lang="el-GR" dirty="0" smtClean="0">
                    <a:latin typeface="Times New Roman"/>
                    <a:cs typeface="Times New Roman"/>
                  </a:rPr>
                  <a:t>μ</a:t>
                </a:r>
                <a:r>
                  <a:rPr lang="en-GB" baseline="-25000" dirty="0" smtClean="0"/>
                  <a:t>VBF+VH</a:t>
                </a:r>
                <a:r>
                  <a:rPr lang="en-GB" dirty="0" smtClean="0"/>
                  <a:t>  </a:t>
                </a:r>
                <a:r>
                  <a:rPr lang="en-GB" dirty="0" err="1" smtClean="0"/>
                  <a:t>vs</a:t>
                </a:r>
                <a:r>
                  <a:rPr lang="el-GR" dirty="0" smtClean="0">
                    <a:latin typeface="Times New Roman"/>
                    <a:cs typeface="Times New Roman"/>
                  </a:rPr>
                  <a:t> </a:t>
                </a:r>
                <a:r>
                  <a:rPr lang="en-GB" dirty="0" smtClean="0">
                    <a:latin typeface="Times New Roman"/>
                    <a:cs typeface="Times New Roman"/>
                  </a:rPr>
                  <a:t> </a:t>
                </a:r>
                <a:r>
                  <a:rPr lang="el-GR" dirty="0" smtClean="0">
                    <a:latin typeface="Times New Roman"/>
                    <a:cs typeface="Times New Roman"/>
                  </a:rPr>
                  <a:t>μ</a:t>
                </a:r>
                <a:r>
                  <a:rPr lang="en-GB" baseline="-25000" dirty="0" err="1" smtClean="0"/>
                  <a:t>ggF+ttH</a:t>
                </a:r>
                <a:endParaRPr lang="en-GB" baseline="-25000" dirty="0" smtClean="0"/>
              </a:p>
              <a:p>
                <a:pPr lvl="1"/>
                <a:r>
                  <a:rPr lang="en-GB" dirty="0"/>
                  <a:t>Measured yields in different production modes could be modified </a:t>
                </a:r>
                <a:r>
                  <a:rPr lang="en-GB" dirty="0" smtClean="0"/>
                  <a:t>by B/B</a:t>
                </a:r>
                <a:r>
                  <a:rPr lang="en-GB" baseline="-25000" dirty="0" smtClean="0"/>
                  <a:t>SM</a:t>
                </a:r>
                <a:endParaRPr lang="en-GB" dirty="0" smtClean="0"/>
              </a:p>
              <a:p>
                <a:pPr lvl="2"/>
                <a:r>
                  <a:rPr lang="en-GB" dirty="0" smtClean="0"/>
                  <a:t>May be different for each decay mode</a:t>
                </a:r>
              </a:p>
              <a:p>
                <a:endParaRPr lang="en-GB" dirty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r>
                  <a:rPr lang="en-GB" dirty="0" smtClean="0"/>
                  <a:t>Ratio </a:t>
                </a:r>
                <a:r>
                  <a:rPr lang="el-GR" dirty="0">
                    <a:latin typeface="Times New Roman"/>
                    <a:cs typeface="Times New Roman"/>
                  </a:rPr>
                  <a:t>μ</a:t>
                </a:r>
                <a:r>
                  <a:rPr lang="en-GB" baseline="-25000" dirty="0"/>
                  <a:t>VBF+VH</a:t>
                </a:r>
                <a:r>
                  <a:rPr lang="en-GB" dirty="0"/>
                  <a:t> </a:t>
                </a:r>
                <a:r>
                  <a:rPr lang="en-GB" dirty="0" smtClean="0"/>
                  <a:t>/ </a:t>
                </a:r>
                <a:r>
                  <a:rPr lang="el-GR" dirty="0" smtClean="0">
                    <a:latin typeface="Times New Roman"/>
                    <a:cs typeface="Times New Roman"/>
                  </a:rPr>
                  <a:t>μ</a:t>
                </a:r>
                <a:r>
                  <a:rPr lang="en-GB" baseline="-25000" dirty="0" err="1"/>
                  <a:t>ggF+ttH</a:t>
                </a:r>
                <a:endParaRPr lang="en-GB" baseline="-25000" dirty="0"/>
              </a:p>
              <a:p>
                <a:pPr lvl="1"/>
                <a:r>
                  <a:rPr lang="en-GB" dirty="0" smtClean="0"/>
                  <a:t>B/B</a:t>
                </a:r>
                <a:r>
                  <a:rPr lang="en-GB" baseline="-25000" dirty="0" smtClean="0"/>
                  <a:t>SM</a:t>
                </a:r>
                <a:r>
                  <a:rPr lang="en-GB" dirty="0" smtClean="0"/>
                  <a:t> cancels out in each decay mode</a:t>
                </a:r>
              </a:p>
              <a:p>
                <a:pPr lvl="2"/>
                <a:r>
                  <a:rPr lang="en-GB" dirty="0" smtClean="0"/>
                  <a:t>Can compare / combine different modes</a:t>
                </a:r>
                <a:endParaRPr lang="en-GB" dirty="0"/>
              </a:p>
              <a:p>
                <a:pPr lvl="1"/>
                <a:r>
                  <a:rPr lang="el-GR" sz="2000" dirty="0">
                    <a:latin typeface="Times New Roman"/>
                    <a:cs typeface="Times New Roman"/>
                  </a:rPr>
                  <a:t>μ</a:t>
                </a:r>
                <a:r>
                  <a:rPr lang="en-GB" sz="2000" baseline="-25000" dirty="0" smtClean="0"/>
                  <a:t>VBF+VH</a:t>
                </a:r>
                <a:r>
                  <a:rPr lang="en-GB" dirty="0"/>
                  <a:t> </a:t>
                </a:r>
                <a:r>
                  <a:rPr lang="en-GB" sz="2000" dirty="0" smtClean="0"/>
                  <a:t>/ </a:t>
                </a:r>
                <a:r>
                  <a:rPr lang="el-GR" sz="2000" dirty="0" smtClean="0">
                    <a:latin typeface="Times New Roman"/>
                    <a:cs typeface="Times New Roman"/>
                  </a:rPr>
                  <a:t>μ</a:t>
                </a:r>
                <a:r>
                  <a:rPr lang="en-GB" sz="2000" baseline="-25000" dirty="0" err="1" smtClean="0"/>
                  <a:t>ggF+ttH</a:t>
                </a:r>
                <a:r>
                  <a:rPr lang="en-GB" sz="2000" dirty="0" smtClean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/>
                          </a:rPr>
                          <m:t>1.2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</a:rPr>
                          <m:t>−0.5</m:t>
                        </m:r>
                      </m:sub>
                      <m:sup>
                        <m:r>
                          <a:rPr lang="en-GB" sz="2000" b="0" i="1" smtClean="0">
                            <a:latin typeface="Cambria Math"/>
                          </a:rPr>
                          <m:t>+0.7</m:t>
                        </m:r>
                      </m:sup>
                    </m:sSubSup>
                  </m:oMath>
                </a14:m>
                <a:endParaRPr lang="en-GB" sz="2000" b="0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Also test for VBF alone (profile </a:t>
                </a:r>
                <a:r>
                  <a:rPr lang="el-GR" dirty="0">
                    <a:latin typeface="Times New Roman"/>
                    <a:cs typeface="Times New Roman"/>
                  </a:rPr>
                  <a:t>μ</a:t>
                </a:r>
                <a:r>
                  <a:rPr lang="en-GB" baseline="-25000" dirty="0" smtClean="0"/>
                  <a:t>VH</a:t>
                </a:r>
                <a:r>
                  <a:rPr lang="en-GB" dirty="0" smtClean="0"/>
                  <a:t>):</a:t>
                </a:r>
              </a:p>
              <a:p>
                <a:pPr lvl="1"/>
                <a:r>
                  <a:rPr lang="en-GB" dirty="0"/>
                  <a:t>p-value of </a:t>
                </a:r>
                <a:r>
                  <a:rPr lang="el-GR" dirty="0" smtClean="0">
                    <a:latin typeface="Times New Roman"/>
                    <a:cs typeface="Times New Roman"/>
                  </a:rPr>
                  <a:t>μ</a:t>
                </a:r>
                <a:r>
                  <a:rPr lang="en-GB" baseline="-25000" dirty="0" smtClean="0"/>
                  <a:t>VBF</a:t>
                </a:r>
                <a:r>
                  <a:rPr lang="en-GB" dirty="0"/>
                  <a:t> </a:t>
                </a:r>
                <a:r>
                  <a:rPr lang="en-GB" dirty="0" smtClean="0"/>
                  <a:t>/ </a:t>
                </a:r>
                <a:r>
                  <a:rPr lang="el-GR" dirty="0" smtClean="0">
                    <a:latin typeface="Times New Roman"/>
                    <a:cs typeface="Times New Roman"/>
                  </a:rPr>
                  <a:t>μ</a:t>
                </a:r>
                <a:r>
                  <a:rPr lang="en-GB" baseline="-25000" dirty="0" err="1" smtClean="0"/>
                  <a:t>ggF+ttH</a:t>
                </a:r>
                <a:r>
                  <a:rPr lang="en-GB" dirty="0" smtClean="0"/>
                  <a:t>=0:  0.09</a:t>
                </a:r>
                <a:r>
                  <a:rPr lang="en-GB" dirty="0"/>
                  <a:t>% </a:t>
                </a:r>
                <a:r>
                  <a:rPr lang="en-GB" dirty="0" smtClean="0"/>
                  <a:t> (</a:t>
                </a:r>
                <a:r>
                  <a:rPr lang="en-GB" dirty="0"/>
                  <a:t>3.1</a:t>
                </a:r>
                <a:r>
                  <a:rPr lang="el-GR" dirty="0"/>
                  <a:t>σ</a:t>
                </a:r>
                <a:r>
                  <a:rPr lang="en-GB" dirty="0"/>
                  <a:t>)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                                        </a:t>
                </a:r>
                <a:r>
                  <a:rPr lang="en-GB" sz="1600" dirty="0" smtClean="0"/>
                  <a:t>(1-sided)</a:t>
                </a:r>
                <a:endParaRPr lang="en-GB" baseline="-25000" dirty="0"/>
              </a:p>
              <a:p>
                <a:pPr lvl="1"/>
                <a:endParaRPr lang="en-GB" dirty="0" smtClean="0"/>
              </a:p>
              <a:p>
                <a:endParaRPr lang="en-GB" dirty="0"/>
              </a:p>
              <a:p>
                <a:pPr lvl="1"/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" y="665824"/>
                <a:ext cx="5278002" cy="5816255"/>
              </a:xfrm>
              <a:blipFill rotWithShape="1">
                <a:blip r:embed="rId4"/>
                <a:stretch>
                  <a:fillRect l="-6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25</a:t>
            </a:fld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175742" y="4900150"/>
            <a:ext cx="1885453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Compatible with SM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75742" y="6115964"/>
            <a:ext cx="1667444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Evidence for VBF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14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281" y="1134409"/>
            <a:ext cx="3842576" cy="53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6723" y="829339"/>
                <a:ext cx="8850541" cy="2462972"/>
              </a:xfrm>
            </p:spPr>
            <p:txBody>
              <a:bodyPr/>
              <a:lstStyle/>
              <a:p>
                <a:r>
                  <a:rPr lang="en-GB" dirty="0" smtClean="0"/>
                  <a:t>Can also test decays in a fairly model-independent way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GB" dirty="0" smtClean="0"/>
                  <a:t>Relative </a:t>
                </a:r>
                <a:r>
                  <a:rPr lang="en-GB" dirty="0"/>
                  <a:t>ratios of branching </a:t>
                </a:r>
                <a:r>
                  <a:rPr lang="en-GB" dirty="0" smtClean="0"/>
                  <a:t>ratios, eg.</a:t>
                </a:r>
              </a:p>
              <a:p>
                <a:pPr marL="457200" lvl="1" indent="0">
                  <a:buNone/>
                </a:pPr>
                <a:endParaRPr lang="en-GB" sz="1800" b="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𝛾𝛾</m:t>
                        </m:r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GB" i="0">
                            <a:solidFill>
                              <a:schemeClr val="tx1"/>
                            </a:solidFill>
                            <a:latin typeface="Cambria Math"/>
                          </a:rPr>
                          <m:t>ZZ</m:t>
                        </m:r>
                      </m:sub>
                    </m:sSub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/>
                      </a:rPr>
                      <m:t>   =</m:t>
                    </m:r>
                    <m:sSubSup>
                      <m:sSubSup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1.1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−0.3</m:t>
                        </m:r>
                      </m:sub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+0.4</m:t>
                        </m:r>
                      </m:sup>
                    </m:sSubSup>
                  </m:oMath>
                </a14:m>
                <a:endParaRPr lang="en-GB" b="0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𝛾𝛾</m:t>
                        </m:r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WW</m:t>
                        </m:r>
                      </m:sub>
                    </m:sSub>
                    <m:r>
                      <a:rPr lang="en-GB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1.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</m:t>
                        </m:r>
                      </m:e>
                      <m:sub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−0.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sub>
                      <m:sup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+0.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</m:t>
                        </m:r>
                      </m:sup>
                    </m:sSubSup>
                  </m:oMath>
                </a14:m>
                <a:endParaRPr lang="en-GB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ZZ</m:t>
                        </m:r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GB" i="0">
                            <a:solidFill>
                              <a:schemeClr val="tx1"/>
                            </a:solidFill>
                            <a:latin typeface="Cambria Math"/>
                          </a:rPr>
                          <m:t>WW</m:t>
                        </m:r>
                      </m:sub>
                    </m:sSub>
                    <m:r>
                      <a:rPr lang="en-GB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1.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6</m:t>
                        </m:r>
                      </m:e>
                      <m:sub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−0.5</m:t>
                        </m:r>
                      </m:sub>
                      <m:sup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+0.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8</m:t>
                        </m:r>
                      </m:sup>
                    </m:sSubSup>
                  </m:oMath>
                </a14:m>
                <a:endParaRPr lang="en-GB" dirty="0">
                  <a:solidFill>
                    <a:schemeClr val="tx1"/>
                  </a:solidFill>
                </a:endParaRPr>
              </a:p>
              <a:p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723" y="829339"/>
                <a:ext cx="8850541" cy="2462972"/>
              </a:xfrm>
              <a:blipFill rotWithShape="1">
                <a:blip r:embed="rId3"/>
                <a:stretch>
                  <a:fillRect l="-482" t="-12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637" y="4178598"/>
            <a:ext cx="3953422" cy="56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decays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26</a:t>
            </a:fld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552" y="3678866"/>
            <a:ext cx="2982712" cy="21251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917" y="3678864"/>
            <a:ext cx="2982712" cy="21251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97" y="3678863"/>
            <a:ext cx="2982712" cy="21251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38612" y="3381733"/>
            <a:ext cx="591829" cy="29751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l-GR" sz="2000" baseline="-25000" dirty="0" smtClean="0">
                <a:latin typeface="Times New Roman"/>
                <a:cs typeface="Times New Roman"/>
              </a:rPr>
              <a:t>γγ</a:t>
            </a:r>
            <a:r>
              <a:rPr lang="en-GB" sz="2000" baseline="-25000" dirty="0" smtClean="0">
                <a:latin typeface="+mn-lt"/>
                <a:cs typeface="Times New Roman"/>
              </a:rPr>
              <a:t>/ZZ</a:t>
            </a:r>
            <a:endParaRPr lang="en-GB" sz="2000" baseline="-250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66109" y="3417752"/>
            <a:ext cx="707245" cy="29751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l-GR" sz="2000" baseline="-25000" dirty="0" smtClean="0">
                <a:latin typeface="Times New Roman"/>
                <a:cs typeface="Times New Roman"/>
              </a:rPr>
              <a:t>γγ</a:t>
            </a:r>
            <a:r>
              <a:rPr lang="en-GB" sz="2000" baseline="-25000" dirty="0" smtClean="0">
                <a:latin typeface="+mn-lt"/>
                <a:cs typeface="Times New Roman"/>
              </a:rPr>
              <a:t>/WW</a:t>
            </a:r>
            <a:endParaRPr lang="en-GB" sz="2000" baseline="-2500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40444" y="3386334"/>
            <a:ext cx="764953" cy="29751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aseline="-25000" dirty="0" smtClean="0">
                <a:latin typeface="+mn-lt"/>
              </a:rPr>
              <a:t>ZZ/WW</a:t>
            </a:r>
            <a:endParaRPr lang="en-GB" sz="2000" baseline="-250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9373" y="2703035"/>
            <a:ext cx="3228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2"/>
                </a:solidFill>
              </a:rPr>
              <a:t>Note: only two ratios independent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00010" y="2388686"/>
            <a:ext cx="213391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All compatible with SM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970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3369" y="4413059"/>
            <a:ext cx="1292618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9481" y="5318847"/>
            <a:ext cx="1471834" cy="922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5556" y="4840772"/>
            <a:ext cx="1500134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595" y="3455581"/>
            <a:ext cx="6121702" cy="66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couplings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each observed final state, production and decay involve several couplings</a:t>
            </a:r>
          </a:p>
          <a:p>
            <a:r>
              <a:rPr lang="en-GB" dirty="0" smtClean="0"/>
              <a:t>Test SM by applying scale factors </a:t>
            </a:r>
            <a:r>
              <a:rPr lang="el-GR" dirty="0" smtClean="0">
                <a:latin typeface="Times New Roman"/>
                <a:cs typeface="Times New Roman"/>
              </a:rPr>
              <a:t>κ</a:t>
            </a:r>
            <a:r>
              <a:rPr lang="en-GB" baseline="-25000" dirty="0" smtClean="0"/>
              <a:t>i</a:t>
            </a:r>
            <a:r>
              <a:rPr lang="en-GB" dirty="0" smtClean="0"/>
              <a:t> to each coupling and fitting for </a:t>
            </a:r>
            <a:r>
              <a:rPr lang="el-GR" dirty="0">
                <a:latin typeface="Times New Roman"/>
                <a:cs typeface="Times New Roman"/>
              </a:rPr>
              <a:t>κ</a:t>
            </a:r>
            <a:r>
              <a:rPr lang="en-GB" baseline="-25000" dirty="0" smtClean="0"/>
              <a:t>i</a:t>
            </a:r>
            <a:r>
              <a:rPr lang="en-GB" dirty="0"/>
              <a:t>s</a:t>
            </a:r>
            <a:endParaRPr lang="en-GB" dirty="0" smtClean="0"/>
          </a:p>
          <a:p>
            <a:pPr lvl="1"/>
            <a:r>
              <a:rPr lang="en-GB" dirty="0" smtClean="0"/>
              <a:t>Assume a single resonance with a mass near 125 </a:t>
            </a:r>
            <a:r>
              <a:rPr lang="en-GB" dirty="0" err="1" smtClean="0"/>
              <a:t>GeV</a:t>
            </a:r>
            <a:endParaRPr lang="en-GB" dirty="0" smtClean="0"/>
          </a:p>
          <a:p>
            <a:pPr lvl="2"/>
            <a:r>
              <a:rPr lang="en-GB" dirty="0" smtClean="0"/>
              <a:t>Test at 125.5 </a:t>
            </a:r>
            <a:r>
              <a:rPr lang="en-GB" dirty="0" err="1" smtClean="0"/>
              <a:t>GeV</a:t>
            </a:r>
            <a:r>
              <a:rPr lang="en-GB" dirty="0" smtClean="0"/>
              <a:t> (varying mass hypothesis is a small effect)</a:t>
            </a:r>
          </a:p>
          <a:p>
            <a:pPr lvl="1"/>
            <a:r>
              <a:rPr lang="en-GB" dirty="0" smtClean="0"/>
              <a:t>Assume narrow resonance (</a:t>
            </a:r>
            <a:r>
              <a:rPr lang="el-GR" dirty="0"/>
              <a:t>σ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GB" dirty="0"/>
              <a:t>BR(</a:t>
            </a:r>
            <a:r>
              <a:rPr lang="en-GB" i="1" dirty="0" err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GB" sz="1200" dirty="0" err="1"/>
              <a:t>→</a:t>
            </a:r>
            <a:r>
              <a:rPr lang="en-GB" dirty="0" err="1"/>
              <a:t>H</a:t>
            </a:r>
            <a:r>
              <a:rPr lang="en-GB" sz="1400" dirty="0" err="1"/>
              <a:t>→</a:t>
            </a:r>
            <a:r>
              <a:rPr lang="en-GB" dirty="0" err="1"/>
              <a:t>ff</a:t>
            </a:r>
            <a:r>
              <a:rPr lang="en-GB" dirty="0"/>
              <a:t>) ≈</a:t>
            </a:r>
            <a:r>
              <a:rPr lang="en-GB" dirty="0" smtClean="0"/>
              <a:t> </a:t>
            </a:r>
            <a:r>
              <a:rPr lang="el-GR" dirty="0"/>
              <a:t>σ</a:t>
            </a:r>
            <a:r>
              <a:rPr lang="en-GB" i="1" baseline="-250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l-GR" dirty="0"/>
              <a:t>Γ</a:t>
            </a:r>
            <a:r>
              <a:rPr lang="en-GB" baseline="-25000" dirty="0" err="1" smtClean="0"/>
              <a:t>ff</a:t>
            </a:r>
            <a:r>
              <a:rPr lang="en-GB" dirty="0" smtClean="0"/>
              <a:t> / </a:t>
            </a:r>
            <a:r>
              <a:rPr lang="el-GR" dirty="0" smtClean="0"/>
              <a:t>Γ</a:t>
            </a:r>
            <a:r>
              <a:rPr lang="en-GB" baseline="-25000" dirty="0" smtClean="0"/>
              <a:t>H</a:t>
            </a:r>
            <a:r>
              <a:rPr lang="en-GB" dirty="0" smtClean="0"/>
              <a:t>)</a:t>
            </a:r>
          </a:p>
          <a:p>
            <a:pPr lvl="1"/>
            <a:r>
              <a:rPr lang="en-GB" b="0" dirty="0" smtClean="0"/>
              <a:t>Only test modifications </a:t>
            </a:r>
            <a:r>
              <a:rPr lang="en-GB" dirty="0" smtClean="0"/>
              <a:t>to</a:t>
            </a:r>
            <a:r>
              <a:rPr lang="en-GB" b="0" dirty="0" smtClean="0"/>
              <a:t> the magnitude of the couplings (=&gt; CP even scalar)</a:t>
            </a:r>
          </a:p>
          <a:p>
            <a:r>
              <a:rPr lang="en-GB" dirty="0" smtClean="0"/>
              <a:t>Not all couplings accessible with current data, so test specific scenarios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enchmark models defined by the LHC-XS-WG</a:t>
            </a:r>
            <a:endParaRPr lang="en-GB" baseline="-25000" dirty="0" smtClean="0"/>
          </a:p>
          <a:p>
            <a:endParaRPr lang="en-GB" dirty="0" smtClean="0"/>
          </a:p>
          <a:p>
            <a:r>
              <a:rPr lang="en-GB" dirty="0" smtClean="0"/>
              <a:t>Eg.  H→</a:t>
            </a:r>
            <a:r>
              <a:rPr lang="el-GR" dirty="0" smtClean="0">
                <a:latin typeface="Times New Roman"/>
                <a:cs typeface="Times New Roman"/>
              </a:rPr>
              <a:t>γγ</a:t>
            </a:r>
            <a:r>
              <a:rPr lang="en-GB" dirty="0"/>
              <a:t>:</a:t>
            </a:r>
            <a:endParaRPr lang="en-GB" dirty="0" smtClean="0">
              <a:latin typeface="Times New Roman"/>
              <a:cs typeface="Times New Roman"/>
            </a:endParaRPr>
          </a:p>
          <a:p>
            <a:pPr lvl="1">
              <a:spcBef>
                <a:spcPts val="24"/>
              </a:spcBef>
            </a:pPr>
            <a:r>
              <a:rPr lang="en-GB" dirty="0" smtClean="0"/>
              <a:t>where </a:t>
            </a:r>
            <a:r>
              <a:rPr lang="el-GR" dirty="0" smtClean="0">
                <a:latin typeface="Times New Roman"/>
                <a:cs typeface="Times New Roman"/>
              </a:rPr>
              <a:t>κ</a:t>
            </a:r>
            <a:r>
              <a:rPr lang="en-GB" baseline="-25000" dirty="0" smtClean="0"/>
              <a:t>g</a:t>
            </a:r>
            <a:r>
              <a:rPr lang="en-GB" dirty="0"/>
              <a:t> and </a:t>
            </a:r>
            <a:r>
              <a:rPr lang="el-GR" dirty="0" smtClean="0">
                <a:latin typeface="Times New Roman"/>
                <a:cs typeface="Times New Roman"/>
              </a:rPr>
              <a:t>κ</a:t>
            </a:r>
            <a:r>
              <a:rPr lang="el-GR" baseline="-25000" dirty="0" smtClean="0">
                <a:latin typeface="Times New Roman"/>
                <a:cs typeface="Times New Roman"/>
              </a:rPr>
              <a:t>γ</a:t>
            </a:r>
            <a:r>
              <a:rPr lang="en-GB" dirty="0"/>
              <a:t> are </a:t>
            </a:r>
            <a:r>
              <a:rPr lang="en-GB" dirty="0" smtClean="0"/>
              <a:t>effective </a:t>
            </a:r>
            <a:r>
              <a:rPr lang="en-GB" dirty="0"/>
              <a:t>scale factors </a:t>
            </a:r>
            <a:r>
              <a:rPr lang="en-GB" dirty="0" smtClean="0"/>
              <a:t>on the loop couplings</a:t>
            </a:r>
          </a:p>
          <a:p>
            <a:pPr lvl="2">
              <a:spcBef>
                <a:spcPts val="24"/>
              </a:spcBef>
            </a:pPr>
            <a:r>
              <a:rPr lang="en-GB" dirty="0" smtClean="0"/>
              <a:t>functions </a:t>
            </a:r>
            <a:r>
              <a:rPr lang="en-GB" dirty="0"/>
              <a:t>of </a:t>
            </a:r>
            <a:r>
              <a:rPr lang="el-GR" dirty="0">
                <a:latin typeface="Times New Roman"/>
                <a:cs typeface="Times New Roman"/>
              </a:rPr>
              <a:t>κ</a:t>
            </a:r>
            <a:r>
              <a:rPr lang="en-GB" baseline="-25000" dirty="0"/>
              <a:t>t</a:t>
            </a:r>
            <a:r>
              <a:rPr lang="en-GB" dirty="0"/>
              <a:t>, </a:t>
            </a:r>
            <a:r>
              <a:rPr lang="el-GR" dirty="0">
                <a:latin typeface="Times New Roman"/>
                <a:cs typeface="Times New Roman"/>
              </a:rPr>
              <a:t>κ</a:t>
            </a:r>
            <a:r>
              <a:rPr lang="en-GB" baseline="-25000" dirty="0"/>
              <a:t>b</a:t>
            </a:r>
            <a:r>
              <a:rPr lang="en-GB" dirty="0">
                <a:latin typeface="Times New Roman"/>
                <a:cs typeface="Times New Roman"/>
              </a:rPr>
              <a:t>, </a:t>
            </a:r>
            <a:r>
              <a:rPr lang="el-GR" dirty="0">
                <a:latin typeface="Times New Roman"/>
                <a:cs typeface="Times New Roman"/>
              </a:rPr>
              <a:t>κ</a:t>
            </a:r>
            <a:r>
              <a:rPr lang="en-GB" baseline="-25000" dirty="0" smtClean="0"/>
              <a:t>W</a:t>
            </a:r>
            <a:r>
              <a:rPr lang="en-GB" dirty="0" smtClean="0"/>
              <a:t>,...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27</a:t>
            </a:fld>
            <a:endParaRPr lang="en-GB" dirty="0" smtClean="0"/>
          </a:p>
        </p:txBody>
      </p:sp>
      <p:sp>
        <p:nvSpPr>
          <p:cNvPr id="7" name="Right Arrow 6"/>
          <p:cNvSpPr/>
          <p:nvPr/>
        </p:nvSpPr>
        <p:spPr bwMode="auto">
          <a:xfrm>
            <a:off x="3835589" y="5193286"/>
            <a:ext cx="504000" cy="108000"/>
          </a:xfrm>
          <a:prstGeom prst="rightArrow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6168508" y="5364026"/>
            <a:ext cx="540637" cy="675269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376949" y="6054126"/>
            <a:ext cx="1499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C00000"/>
                </a:solidFill>
              </a:rPr>
              <a:t>Note: interference</a:t>
            </a:r>
            <a:endParaRPr lang="en-GB" sz="1200" b="1" dirty="0">
              <a:solidFill>
                <a:srgbClr val="C00000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459" y="4851771"/>
            <a:ext cx="1414817" cy="861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lus 7"/>
          <p:cNvSpPr/>
          <p:nvPr/>
        </p:nvSpPr>
        <p:spPr bwMode="auto">
          <a:xfrm>
            <a:off x="5165398" y="5177803"/>
            <a:ext cx="186223" cy="186223"/>
          </a:xfrm>
          <a:prstGeom prst="mathPlus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Minus 8"/>
          <p:cNvSpPr/>
          <p:nvPr/>
        </p:nvSpPr>
        <p:spPr bwMode="auto">
          <a:xfrm>
            <a:off x="6034912" y="5202593"/>
            <a:ext cx="267193" cy="116254"/>
          </a:xfrm>
          <a:prstGeom prst="mathMinus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65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691"/>
          <a:stretch/>
        </p:blipFill>
        <p:spPr bwMode="auto">
          <a:xfrm>
            <a:off x="5117971" y="3353574"/>
            <a:ext cx="3944075" cy="272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71" y="648586"/>
            <a:ext cx="4026028" cy="27049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Fermion </a:t>
            </a:r>
            <a:r>
              <a:rPr lang="en-GB" dirty="0" err="1" smtClean="0"/>
              <a:t>vs</a:t>
            </a:r>
            <a:r>
              <a:rPr lang="en-GB" dirty="0" smtClean="0"/>
              <a:t> Vector couplings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" y="665824"/>
            <a:ext cx="5341798" cy="5816255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Model:</a:t>
            </a:r>
          </a:p>
          <a:p>
            <a:pPr lvl="1"/>
            <a:r>
              <a:rPr lang="en-GB" dirty="0" smtClean="0"/>
              <a:t>Vector and fermion couplings grouped together</a:t>
            </a:r>
          </a:p>
          <a:p>
            <a:pPr lvl="1"/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/>
              <a:t>V</a:t>
            </a:r>
            <a:r>
              <a:rPr lang="en-GB" dirty="0" smtClean="0"/>
              <a:t>   </a:t>
            </a:r>
            <a:r>
              <a:rPr lang="en-GB" dirty="0" smtClean="0">
                <a:cs typeface="Times New Roman"/>
              </a:rPr>
              <a:t>≡</a:t>
            </a:r>
            <a:r>
              <a:rPr lang="en-GB" dirty="0" smtClean="0"/>
              <a:t>  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W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Z</a:t>
            </a:r>
            <a:r>
              <a:rPr lang="en-GB" dirty="0" smtClean="0"/>
              <a:t>                      [SM: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/>
              <a:t>V</a:t>
            </a:r>
            <a:r>
              <a:rPr lang="en-GB" dirty="0" smtClean="0"/>
              <a:t>=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F</a:t>
            </a:r>
            <a:r>
              <a:rPr lang="en-GB" dirty="0" smtClean="0"/>
              <a:t>=1]</a:t>
            </a:r>
            <a:endParaRPr lang="en-GB" baseline="-25000" dirty="0" smtClean="0">
              <a:cs typeface="Times New Roman"/>
            </a:endParaRPr>
          </a:p>
          <a:p>
            <a:pPr lvl="1"/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F</a:t>
            </a:r>
            <a:r>
              <a:rPr lang="en-GB" dirty="0" smtClean="0"/>
              <a:t>   </a:t>
            </a:r>
            <a:r>
              <a:rPr lang="en-GB" dirty="0" smtClean="0">
                <a:cs typeface="Times New Roman"/>
              </a:rPr>
              <a:t>≡</a:t>
            </a:r>
            <a:r>
              <a:rPr lang="en-GB" dirty="0" smtClean="0"/>
              <a:t>  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t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b</a:t>
            </a:r>
            <a:r>
              <a:rPr lang="en-GB" dirty="0"/>
              <a:t> =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g</a:t>
            </a:r>
            <a:endParaRPr lang="en-GB" baseline="-25000" dirty="0">
              <a:cs typeface="Times New Roman"/>
            </a:endParaRPr>
          </a:p>
          <a:p>
            <a:pPr lvl="1"/>
            <a:r>
              <a:rPr lang="en-GB" dirty="0" smtClean="0"/>
              <a:t>Assume only SM particles contribute to</a:t>
            </a:r>
            <a:br>
              <a:rPr lang="en-GB" dirty="0" smtClean="0"/>
            </a:b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g</a:t>
            </a:r>
            <a:r>
              <a:rPr lang="en-GB" dirty="0" smtClean="0">
                <a:cs typeface="Times New Roman"/>
              </a:rPr>
              <a:t> (</a:t>
            </a:r>
            <a:r>
              <a:rPr lang="en-GB" dirty="0" err="1" smtClean="0"/>
              <a:t>gg→H</a:t>
            </a:r>
            <a:r>
              <a:rPr lang="en-GB" dirty="0" smtClean="0"/>
              <a:t>, via fermion loop) and </a:t>
            </a:r>
            <a:r>
              <a:rPr lang="el-GR" dirty="0" smtClean="0">
                <a:latin typeface="Times New Roman"/>
                <a:cs typeface="Times New Roman"/>
              </a:rPr>
              <a:t>κ</a:t>
            </a:r>
            <a:r>
              <a:rPr lang="el-GR" baseline="-25000" dirty="0" smtClean="0">
                <a:latin typeface="Times New Roman"/>
                <a:cs typeface="Times New Roman"/>
              </a:rPr>
              <a:t>γ</a:t>
            </a:r>
            <a:r>
              <a:rPr lang="el-GR" dirty="0" smtClean="0"/>
              <a:t> </a:t>
            </a:r>
            <a:r>
              <a:rPr lang="en-GB" dirty="0" smtClean="0"/>
              <a:t>(H→</a:t>
            </a:r>
            <a:r>
              <a:rPr lang="el-GR" dirty="0" smtClean="0">
                <a:latin typeface="Times New Roman"/>
                <a:cs typeface="Times New Roman"/>
              </a:rPr>
              <a:t>γγ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This assumption can be relaxed – see backup slides</a:t>
            </a:r>
          </a:p>
          <a:p>
            <a:r>
              <a:rPr lang="en-GB" dirty="0" smtClean="0"/>
              <a:t>Some sensitivity to relative sign due to </a:t>
            </a:r>
            <a:r>
              <a:rPr lang="en-GB" dirty="0"/>
              <a:t>H→</a:t>
            </a:r>
            <a:r>
              <a:rPr lang="el-GR" dirty="0" smtClean="0">
                <a:latin typeface="Times New Roman"/>
                <a:cs typeface="Times New Roman"/>
              </a:rPr>
              <a:t>γγ</a:t>
            </a:r>
            <a:r>
              <a:rPr lang="en-GB" dirty="0"/>
              <a:t> interference </a:t>
            </a:r>
            <a:r>
              <a:rPr lang="en-GB" dirty="0" smtClean="0"/>
              <a:t>term</a:t>
            </a:r>
            <a:endParaRPr lang="en-GB" dirty="0"/>
          </a:p>
          <a:p>
            <a:pPr marL="0" indent="0">
              <a:buNone/>
            </a:pPr>
            <a:endParaRPr lang="en-GB" dirty="0" smtClean="0">
              <a:latin typeface="Times New Roman"/>
              <a:cs typeface="Times New Roman"/>
            </a:endParaRPr>
          </a:p>
          <a:p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/>
              <a:t>V</a:t>
            </a:r>
            <a:r>
              <a:rPr lang="en-GB" baseline="-25000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 [0.91,  0.97] and [1.05, 1.21]   (68% CL)</a:t>
            </a:r>
          </a:p>
          <a:p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F</a:t>
            </a:r>
            <a:r>
              <a:rPr lang="en-GB" baseline="-25000" dirty="0" smtClean="0">
                <a:cs typeface="Times New Roman"/>
              </a:rPr>
              <a:t> </a:t>
            </a:r>
            <a:r>
              <a:rPr lang="en-GB" dirty="0" smtClean="0"/>
              <a:t>= [-0.88, -0.75] and [0.73, 1.07]</a:t>
            </a:r>
          </a:p>
          <a:p>
            <a:endParaRPr lang="en-GB" dirty="0" smtClean="0"/>
          </a:p>
          <a:p>
            <a:r>
              <a:rPr lang="en-GB" dirty="0" smtClean="0"/>
              <a:t>2D Compatibility with SM:  8%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28</a:t>
            </a:fld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504017" y="5918575"/>
            <a:ext cx="1912703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Contribution of</a:t>
            </a:r>
          </a:p>
          <a:p>
            <a:r>
              <a:rPr lang="en-GB" sz="1600" dirty="0" smtClean="0"/>
              <a:t>individual channels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016175" y="397270"/>
            <a:ext cx="888385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latin typeface="Times New Roman"/>
                <a:cs typeface="Times New Roman"/>
              </a:rPr>
              <a:t>κ</a:t>
            </a:r>
            <a:r>
              <a:rPr lang="en-GB" sz="1600" baseline="-25000" dirty="0" err="1"/>
              <a:t>F</a:t>
            </a:r>
            <a:r>
              <a:rPr lang="en-GB" sz="1600" dirty="0" smtClean="0"/>
              <a:t> </a:t>
            </a:r>
            <a:r>
              <a:rPr lang="en-GB" sz="1600" dirty="0" err="1" smtClean="0"/>
              <a:t>vs</a:t>
            </a:r>
            <a:r>
              <a:rPr lang="en-GB" sz="1600" dirty="0" smtClean="0"/>
              <a:t> </a:t>
            </a:r>
            <a:r>
              <a:rPr lang="en-GB" sz="1600" dirty="0" err="1" smtClean="0">
                <a:latin typeface="Times New Roman"/>
                <a:cs typeface="Times New Roman"/>
              </a:rPr>
              <a:t>κ</a:t>
            </a:r>
            <a:r>
              <a:rPr lang="en-GB" sz="1600" baseline="-25000" dirty="0" err="1">
                <a:cs typeface="Times New Roman"/>
              </a:rPr>
              <a:t>V</a:t>
            </a:r>
            <a:endParaRPr lang="en-GB" sz="16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740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62" y="3009014"/>
            <a:ext cx="4026025" cy="2704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ustodial symmetry: W </a:t>
            </a:r>
            <a:r>
              <a:rPr lang="en-GB" dirty="0" err="1" smtClean="0"/>
              <a:t>vs</a:t>
            </a:r>
            <a:r>
              <a:rPr lang="en-GB" dirty="0" smtClean="0"/>
              <a:t> Z couplings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" y="665824"/>
            <a:ext cx="8937750" cy="5816255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Model:</a:t>
            </a:r>
          </a:p>
          <a:p>
            <a:pPr lvl="1"/>
            <a:r>
              <a:rPr lang="en-GB" dirty="0" smtClean="0"/>
              <a:t>Ratio </a:t>
            </a:r>
            <a:r>
              <a:rPr lang="en-GB" dirty="0"/>
              <a:t>of </a:t>
            </a:r>
            <a:r>
              <a:rPr lang="en-GB" dirty="0" smtClean="0"/>
              <a:t>W/Z couplings, fermion couplings grouped together, total width left free</a:t>
            </a:r>
          </a:p>
          <a:p>
            <a:pPr lvl="1"/>
            <a:r>
              <a:rPr lang="el-GR" dirty="0" smtClean="0">
                <a:latin typeface="Times New Roman"/>
                <a:cs typeface="Times New Roman"/>
              </a:rPr>
              <a:t>λ</a:t>
            </a:r>
            <a:r>
              <a:rPr lang="en-GB" baseline="-25000" dirty="0" smtClean="0">
                <a:cs typeface="Times New Roman"/>
              </a:rPr>
              <a:t>WZ</a:t>
            </a:r>
            <a:r>
              <a:rPr lang="en-GB" dirty="0" smtClean="0"/>
              <a:t>  </a:t>
            </a:r>
            <a:r>
              <a:rPr lang="en-GB" dirty="0"/>
              <a:t>≡ 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W</a:t>
            </a:r>
            <a:r>
              <a:rPr lang="en-GB" dirty="0" smtClean="0"/>
              <a:t> /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>
                <a:cs typeface="Times New Roman"/>
              </a:rPr>
              <a:t>Z</a:t>
            </a:r>
            <a:r>
              <a:rPr lang="en-GB" dirty="0" smtClean="0"/>
              <a:t>                              [</a:t>
            </a:r>
            <a:r>
              <a:rPr lang="en-GB" dirty="0"/>
              <a:t>SM: </a:t>
            </a:r>
            <a:r>
              <a:rPr lang="el-GR" dirty="0" smtClean="0">
                <a:latin typeface="Times New Roman"/>
                <a:cs typeface="Times New Roman"/>
              </a:rPr>
              <a:t>λ</a:t>
            </a:r>
            <a:r>
              <a:rPr lang="en-GB" baseline="-25000" dirty="0" smtClean="0">
                <a:cs typeface="Times New Roman"/>
              </a:rPr>
              <a:t>WZ</a:t>
            </a:r>
            <a:r>
              <a:rPr lang="en-GB" dirty="0" smtClean="0"/>
              <a:t>=</a:t>
            </a:r>
            <a:r>
              <a:rPr lang="el-GR" dirty="0" smtClean="0">
                <a:latin typeface="Times New Roman"/>
                <a:cs typeface="Times New Roman"/>
              </a:rPr>
              <a:t>λ</a:t>
            </a:r>
            <a:r>
              <a:rPr lang="en-GB" baseline="-25000" dirty="0" smtClean="0"/>
              <a:t>FV</a:t>
            </a:r>
            <a:r>
              <a:rPr lang="en-GB" dirty="0" smtClean="0"/>
              <a:t>=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ZZ</a:t>
            </a:r>
            <a:r>
              <a:rPr lang="en-GB" dirty="0" smtClean="0"/>
              <a:t>=1</a:t>
            </a:r>
            <a:r>
              <a:rPr lang="en-GB" dirty="0"/>
              <a:t>]</a:t>
            </a:r>
            <a:endParaRPr lang="en-GB" dirty="0" smtClean="0"/>
          </a:p>
          <a:p>
            <a:pPr lvl="1"/>
            <a:r>
              <a:rPr lang="el-GR" dirty="0" smtClean="0">
                <a:latin typeface="Times New Roman"/>
                <a:cs typeface="Times New Roman"/>
              </a:rPr>
              <a:t>λ</a:t>
            </a:r>
            <a:r>
              <a:rPr lang="en-GB" baseline="-25000" dirty="0" smtClean="0"/>
              <a:t>FZ</a:t>
            </a:r>
            <a:r>
              <a:rPr lang="en-GB" dirty="0" smtClean="0"/>
              <a:t>   ≡ 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dirty="0" smtClean="0"/>
              <a:t> </a:t>
            </a:r>
            <a:r>
              <a:rPr lang="en-GB" dirty="0"/>
              <a:t>/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Z</a:t>
            </a:r>
            <a:r>
              <a:rPr lang="en-GB" dirty="0" smtClean="0"/>
              <a:t>     (</a:t>
            </a:r>
            <a:r>
              <a:rPr lang="en-GB" dirty="0"/>
              <a:t>profiled in fit</a:t>
            </a:r>
            <a:r>
              <a:rPr lang="en-GB" dirty="0" smtClean="0"/>
              <a:t>)</a:t>
            </a:r>
            <a:endParaRPr lang="en-GB" baseline="-25000" dirty="0">
              <a:cs typeface="Times New Roman"/>
            </a:endParaRPr>
          </a:p>
          <a:p>
            <a:pPr lvl="1"/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ZZ</a:t>
            </a:r>
            <a:r>
              <a:rPr lang="en-GB" dirty="0" smtClean="0"/>
              <a:t>   ≡ 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Z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>
                <a:cs typeface="Times New Roman"/>
              </a:rPr>
              <a:t>Z</a:t>
            </a:r>
            <a:r>
              <a:rPr lang="en-GB" dirty="0" smtClean="0"/>
              <a:t> /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H</a:t>
            </a:r>
            <a:r>
              <a:rPr lang="en-GB" dirty="0"/>
              <a:t> (profiled in </a:t>
            </a:r>
            <a:r>
              <a:rPr lang="en-GB" dirty="0" smtClean="0"/>
              <a:t>fit)</a:t>
            </a:r>
          </a:p>
          <a:p>
            <a:pPr lvl="1"/>
            <a:r>
              <a:rPr lang="en-GB" dirty="0"/>
              <a:t>Assume loops contain only SM particles</a:t>
            </a:r>
          </a:p>
          <a:p>
            <a:pPr lvl="2"/>
            <a:r>
              <a:rPr lang="en-GB" dirty="0"/>
              <a:t>Can relax assumption on H→</a:t>
            </a:r>
            <a:r>
              <a:rPr lang="el-GR" dirty="0">
                <a:latin typeface="Times New Roman"/>
                <a:cs typeface="Times New Roman"/>
              </a:rPr>
              <a:t>γγ</a:t>
            </a:r>
            <a:r>
              <a:rPr lang="en-GB" dirty="0"/>
              <a:t> </a:t>
            </a:r>
            <a:r>
              <a:rPr lang="en-GB" dirty="0" smtClean="0"/>
              <a:t>loop</a:t>
            </a:r>
            <a:br>
              <a:rPr lang="en-GB" dirty="0" smtClean="0"/>
            </a:br>
            <a:r>
              <a:rPr lang="en-GB" dirty="0" smtClean="0"/>
              <a:t>content </a:t>
            </a:r>
            <a:r>
              <a:rPr lang="en-GB" dirty="0"/>
              <a:t>– see backup slides</a:t>
            </a:r>
          </a:p>
          <a:p>
            <a:pPr lvl="1"/>
            <a:endParaRPr lang="en-GB" dirty="0"/>
          </a:p>
          <a:p>
            <a:endParaRPr lang="en-GB" dirty="0" smtClean="0">
              <a:latin typeface="Times New Roman"/>
              <a:cs typeface="Times New Roman"/>
            </a:endParaRPr>
          </a:p>
          <a:p>
            <a:r>
              <a:rPr lang="el-GR" dirty="0" smtClean="0">
                <a:latin typeface="Times New Roman"/>
                <a:cs typeface="Times New Roman"/>
              </a:rPr>
              <a:t>λ</a:t>
            </a:r>
            <a:r>
              <a:rPr lang="en-GB" baseline="-25000" dirty="0" smtClean="0">
                <a:cs typeface="Times New Roman"/>
              </a:rPr>
              <a:t>WZ </a:t>
            </a:r>
            <a:r>
              <a:rPr lang="en-GB" dirty="0" smtClean="0"/>
              <a:t>= [0.64, 0.87</a:t>
            </a:r>
            <a:r>
              <a:rPr lang="en-GB" dirty="0"/>
              <a:t>] </a:t>
            </a:r>
            <a:r>
              <a:rPr lang="en-GB" dirty="0" smtClean="0"/>
              <a:t>      (</a:t>
            </a:r>
            <a:r>
              <a:rPr lang="en-GB" dirty="0"/>
              <a:t>68% CL)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3D compatibility with SM:  5%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29</a:t>
            </a:fld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180850" y="2757698"/>
            <a:ext cx="2074607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l-GR" sz="1600" dirty="0" smtClean="0">
                <a:latin typeface="Times New Roman"/>
                <a:cs typeface="Times New Roman"/>
              </a:rPr>
              <a:t>λ</a:t>
            </a:r>
            <a:r>
              <a:rPr lang="en-GB" sz="1600" baseline="-25000" dirty="0" smtClean="0"/>
              <a:t>W</a:t>
            </a:r>
            <a:r>
              <a:rPr lang="en-GB" sz="1600" baseline="-25000" dirty="0"/>
              <a:t>Z</a:t>
            </a:r>
            <a:r>
              <a:rPr lang="en-GB" sz="1600" dirty="0" smtClean="0"/>
              <a:t> (</a:t>
            </a:r>
            <a:r>
              <a:rPr lang="el-GR" sz="1600" dirty="0" smtClean="0">
                <a:latin typeface="Times New Roman"/>
                <a:cs typeface="Times New Roman"/>
              </a:rPr>
              <a:t>λ</a:t>
            </a:r>
            <a:r>
              <a:rPr lang="en-GB" sz="1600" baseline="-25000" dirty="0" smtClean="0">
                <a:latin typeface="+mn-lt"/>
                <a:cs typeface="Times New Roman" pitchFamily="18" charset="0"/>
              </a:rPr>
              <a:t>FZ</a:t>
            </a:r>
            <a:r>
              <a:rPr lang="en-GB" sz="1600" dirty="0" smtClean="0"/>
              <a:t>, </a:t>
            </a:r>
            <a:r>
              <a:rPr lang="en-GB" sz="1600" dirty="0" err="1" smtClean="0">
                <a:latin typeface="Times New Roman"/>
                <a:cs typeface="Times New Roman"/>
              </a:rPr>
              <a:t>κ</a:t>
            </a:r>
            <a:r>
              <a:rPr lang="en-GB" sz="1600" baseline="-25000" dirty="0" err="1" smtClean="0">
                <a:cs typeface="Times New Roman"/>
              </a:rPr>
              <a:t>ZZ</a:t>
            </a:r>
            <a:r>
              <a:rPr lang="en-GB" sz="1600" dirty="0" smtClean="0"/>
              <a:t> profiled)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538133" y="5638490"/>
            <a:ext cx="2252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Fit </a:t>
            </a:r>
            <a:r>
              <a:rPr lang="en-GB" sz="1400" dirty="0"/>
              <a:t>prefers </a:t>
            </a:r>
            <a:r>
              <a:rPr lang="el-GR" sz="1400" dirty="0">
                <a:latin typeface="Times New Roman"/>
                <a:cs typeface="Times New Roman"/>
              </a:rPr>
              <a:t>λ</a:t>
            </a:r>
            <a:r>
              <a:rPr lang="en-GB" sz="1400" baseline="-25000" dirty="0"/>
              <a:t>FZ</a:t>
            </a:r>
            <a:r>
              <a:rPr lang="en-GB" sz="1400" dirty="0"/>
              <a:t>&lt;0 minimum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15358" y="5946267"/>
            <a:ext cx="2513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compatible with </a:t>
            </a:r>
            <a:r>
              <a:rPr lang="el-GR" sz="1400" dirty="0">
                <a:latin typeface="Times New Roman"/>
                <a:cs typeface="Times New Roman"/>
              </a:rPr>
              <a:t>λ</a:t>
            </a:r>
            <a:r>
              <a:rPr lang="en-GB" sz="1400" baseline="-25000" dirty="0"/>
              <a:t>FZ</a:t>
            </a:r>
            <a:r>
              <a:rPr lang="en-GB" sz="1400" dirty="0"/>
              <a:t>&gt;0 </a:t>
            </a:r>
            <a:r>
              <a:rPr lang="en-GB" sz="1400" dirty="0" smtClean="0"/>
              <a:t>at </a:t>
            </a:r>
            <a:r>
              <a:rPr lang="en-GB" sz="1400" dirty="0"/>
              <a:t>1.5</a:t>
            </a:r>
            <a:r>
              <a:rPr lang="el-GR" sz="1400" dirty="0" smtClean="0"/>
              <a:t>σ</a:t>
            </a:r>
            <a:endParaRPr lang="en-GB" sz="1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6180850" y="5294490"/>
            <a:ext cx="334508" cy="41951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 flipV="1">
            <a:off x="7016174" y="4820717"/>
            <a:ext cx="756100" cy="1125551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52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Tevatron</a:t>
            </a:r>
            <a:r>
              <a:rPr lang="en-GB" dirty="0" smtClean="0"/>
              <a:t> Higgs measurements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" y="5707551"/>
            <a:ext cx="8963783" cy="77452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	Updated since June 2012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3</a:t>
            </a:fld>
            <a:endParaRPr lang="en-GB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6" y="859732"/>
            <a:ext cx="9051764" cy="464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58" y="5640839"/>
            <a:ext cx="421690" cy="43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872" y="52263"/>
            <a:ext cx="569930" cy="31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83" y="2584"/>
            <a:ext cx="414497" cy="414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0021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61" y="3009014"/>
            <a:ext cx="4026028" cy="27049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Non-SM particle content in </a:t>
            </a:r>
            <a:r>
              <a:rPr lang="en-GB" dirty="0" err="1"/>
              <a:t>gg→</a:t>
            </a:r>
            <a:r>
              <a:rPr lang="en-GB" dirty="0" err="1" smtClean="0"/>
              <a:t>H</a:t>
            </a:r>
            <a:r>
              <a:rPr lang="en-GB" dirty="0" smtClean="0"/>
              <a:t> and H</a:t>
            </a:r>
            <a:r>
              <a:rPr lang="en-GB" dirty="0"/>
              <a:t>→</a:t>
            </a:r>
            <a:r>
              <a:rPr lang="el-GR" dirty="0" smtClean="0">
                <a:latin typeface="Times New Roman"/>
                <a:cs typeface="Times New Roman"/>
              </a:rPr>
              <a:t>γγ</a:t>
            </a:r>
            <a:r>
              <a:rPr lang="en-GB" dirty="0"/>
              <a:t> loops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39" y="665824"/>
                <a:ext cx="8937751" cy="5816255"/>
              </a:xfrm>
            </p:spPr>
            <p:txBody>
              <a:bodyPr/>
              <a:lstStyle/>
              <a:p>
                <a:endParaRPr lang="en-GB" dirty="0" smtClean="0"/>
              </a:p>
              <a:p>
                <a:r>
                  <a:rPr lang="en-GB" dirty="0" smtClean="0"/>
                  <a:t>Model:</a:t>
                </a:r>
              </a:p>
              <a:p>
                <a:pPr lvl="1"/>
                <a:r>
                  <a:rPr lang="en-GB" dirty="0" smtClean="0"/>
                  <a:t>Test for non-SM particle content in </a:t>
                </a:r>
                <a:r>
                  <a:rPr lang="en-GB" dirty="0" err="1" smtClean="0"/>
                  <a:t>gg→H</a:t>
                </a:r>
                <a:r>
                  <a:rPr lang="en-GB" dirty="0" smtClean="0"/>
                  <a:t> (</a:t>
                </a:r>
                <a:r>
                  <a:rPr lang="en-GB" dirty="0" err="1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>
                    <a:cs typeface="Times New Roman"/>
                  </a:rPr>
                  <a:t>g</a:t>
                </a:r>
                <a:r>
                  <a:rPr lang="en-GB" dirty="0" smtClean="0"/>
                  <a:t>) and H→</a:t>
                </a:r>
                <a:r>
                  <a:rPr lang="el-GR" dirty="0" smtClean="0">
                    <a:latin typeface="Times New Roman"/>
                    <a:cs typeface="Times New Roman"/>
                  </a:rPr>
                  <a:t>γγ</a:t>
                </a:r>
                <a:r>
                  <a:rPr lang="en-GB" dirty="0" smtClean="0"/>
                  <a:t> (</a:t>
                </a:r>
                <a:r>
                  <a:rPr lang="en-GB" dirty="0">
                    <a:latin typeface="Times New Roman"/>
                    <a:cs typeface="Times New Roman"/>
                  </a:rPr>
                  <a:t>κ</a:t>
                </a:r>
                <a:r>
                  <a:rPr lang="el-GR" baseline="-25000" dirty="0">
                    <a:latin typeface="Times New Roman"/>
                    <a:cs typeface="Times New Roman"/>
                  </a:rPr>
                  <a:t>γ</a:t>
                </a:r>
                <a:r>
                  <a:rPr lang="en-GB" dirty="0" smtClean="0"/>
                  <a:t>) loops</a:t>
                </a:r>
              </a:p>
              <a:p>
                <a:pPr lvl="1"/>
                <a:r>
                  <a:rPr lang="en-GB" dirty="0" smtClean="0"/>
                  <a:t>Assume all tree-level couplings as in SM (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/>
                  <a:t>W</a:t>
                </a:r>
                <a:r>
                  <a:rPr lang="en-GB" dirty="0" smtClean="0"/>
                  <a:t>=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>
                    <a:cs typeface="Times New Roman"/>
                  </a:rPr>
                  <a:t>Z</a:t>
                </a:r>
                <a:r>
                  <a:rPr lang="en-GB" dirty="0" smtClean="0"/>
                  <a:t>=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>
                    <a:cs typeface="Times New Roman"/>
                  </a:rPr>
                  <a:t>t</a:t>
                </a:r>
                <a:r>
                  <a:rPr lang="en-GB" dirty="0" smtClean="0"/>
                  <a:t>=...=1) and no extra SM contributions to the total width (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>
                    <a:cs typeface="Times New Roman"/>
                  </a:rPr>
                  <a:t>H</a:t>
                </a:r>
                <a:r>
                  <a:rPr lang="en-GB" dirty="0" smtClean="0">
                    <a:cs typeface="Times New Roman"/>
                  </a:rPr>
                  <a:t>)</a:t>
                </a:r>
                <a:endParaRPr lang="en-GB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1"/>
                <a:r>
                  <a:rPr lang="en-GB" dirty="0"/>
                  <a:t>Parameters: 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>
                    <a:cs typeface="Times New Roman"/>
                  </a:rPr>
                  <a:t>g</a:t>
                </a:r>
                <a:r>
                  <a:rPr lang="en-GB" dirty="0" smtClean="0"/>
                  <a:t> and </a:t>
                </a:r>
                <a:r>
                  <a:rPr lang="en-GB" dirty="0" smtClean="0">
                    <a:latin typeface="Times New Roman"/>
                    <a:cs typeface="Times New Roman"/>
                  </a:rPr>
                  <a:t>κ</a:t>
                </a:r>
                <a:r>
                  <a:rPr lang="el-GR" baseline="-25000" dirty="0" smtClean="0">
                    <a:latin typeface="Times New Roman"/>
                    <a:cs typeface="Times New Roman"/>
                  </a:rPr>
                  <a:t>γ</a:t>
                </a:r>
                <a:r>
                  <a:rPr lang="en-GB" dirty="0" smtClean="0"/>
                  <a:t>                                  [SM: 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>
                    <a:cs typeface="Times New Roman"/>
                  </a:rPr>
                  <a:t>g</a:t>
                </a:r>
                <a:r>
                  <a:rPr lang="en-GB" dirty="0" smtClean="0">
                    <a:cs typeface="Times New Roman"/>
                  </a:rPr>
                  <a:t>=</a:t>
                </a:r>
                <a:r>
                  <a:rPr lang="en-GB" dirty="0" smtClean="0">
                    <a:latin typeface="Times New Roman"/>
                    <a:cs typeface="Times New Roman"/>
                  </a:rPr>
                  <a:t>κ</a:t>
                </a:r>
                <a:r>
                  <a:rPr lang="el-GR" baseline="-25000" dirty="0" smtClean="0">
                    <a:latin typeface="Times New Roman"/>
                    <a:cs typeface="Times New Roman"/>
                  </a:rPr>
                  <a:t>γ</a:t>
                </a:r>
                <a:r>
                  <a:rPr lang="en-GB" dirty="0" smtClean="0"/>
                  <a:t>=1]</a:t>
                </a:r>
                <a:endParaRPr lang="en-GB" dirty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>
                    <a:cs typeface="Times New Roman"/>
                  </a:rPr>
                  <a:t>g</a:t>
                </a:r>
                <a:r>
                  <a:rPr lang="en-GB" baseline="-25000" dirty="0" smtClean="0">
                    <a:cs typeface="Times New Roman"/>
                  </a:rPr>
                  <a:t> </a:t>
                </a:r>
                <a:r>
                  <a:rPr lang="en-GB" dirty="0" smtClean="0">
                    <a:cs typeface="Times New Roman"/>
                  </a:rPr>
                  <a:t>= 1.08 ± 0.14</a:t>
                </a:r>
              </a:p>
              <a:p>
                <a:r>
                  <a:rPr lang="en-GB" dirty="0" smtClean="0">
                    <a:latin typeface="Times New Roman"/>
                    <a:cs typeface="Times New Roman"/>
                  </a:rPr>
                  <a:t>κ</a:t>
                </a:r>
                <a:r>
                  <a:rPr lang="el-GR" baseline="-25000" dirty="0" smtClean="0">
                    <a:latin typeface="Times New Roman"/>
                    <a:cs typeface="Times New Roman"/>
                  </a:rPr>
                  <a:t>γ</a:t>
                </a:r>
                <a:r>
                  <a:rPr lang="en-GB" baseline="-25000" dirty="0" smtClean="0">
                    <a:latin typeface="Times New Roman"/>
                    <a:cs typeface="Times New Roman"/>
                  </a:rPr>
                  <a:t> </a:t>
                </a:r>
                <a:r>
                  <a:rPr lang="en-GB" dirty="0" smtClean="0"/>
                  <a:t>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/>
                          </a:rPr>
                          <m:t>1.23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−0.13</m:t>
                        </m:r>
                      </m:sub>
                      <m:sup>
                        <m:r>
                          <a:rPr lang="en-GB" b="0" i="1" smtClean="0">
                            <a:latin typeface="Cambria Math"/>
                          </a:rPr>
                          <m:t>+0.16</m:t>
                        </m:r>
                      </m:sup>
                    </m:sSubSup>
                  </m:oMath>
                </a14:m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2D </a:t>
                </a:r>
                <a:r>
                  <a:rPr lang="en-GB" dirty="0"/>
                  <a:t>c</a:t>
                </a:r>
                <a:r>
                  <a:rPr lang="en-GB" dirty="0" smtClean="0"/>
                  <a:t>ompatibility with SM:  5%</a:t>
                </a:r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39" y="665824"/>
                <a:ext cx="8937751" cy="5816255"/>
              </a:xfrm>
              <a:blipFill rotWithShape="1">
                <a:blip r:embed="rId3"/>
                <a:stretch>
                  <a:fillRect l="-4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30</a:t>
            </a:fld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808171" y="2757698"/>
            <a:ext cx="849913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err="1">
                <a:latin typeface="Times New Roman"/>
                <a:cs typeface="Times New Roman"/>
              </a:rPr>
              <a:t>κ</a:t>
            </a:r>
            <a:r>
              <a:rPr lang="en-GB" sz="1600" baseline="-25000" dirty="0" err="1">
                <a:cs typeface="Times New Roman"/>
              </a:rPr>
              <a:t>g</a:t>
            </a:r>
            <a:r>
              <a:rPr lang="en-GB" sz="1600" dirty="0"/>
              <a:t> </a:t>
            </a:r>
            <a:r>
              <a:rPr lang="en-GB" sz="1600" dirty="0" err="1" smtClean="0"/>
              <a:t>vs</a:t>
            </a:r>
            <a:r>
              <a:rPr lang="en-GB" sz="1600" dirty="0" smtClean="0"/>
              <a:t> </a:t>
            </a:r>
            <a:r>
              <a:rPr lang="en-GB" sz="1600" dirty="0">
                <a:latin typeface="Times New Roman"/>
                <a:cs typeface="Times New Roman"/>
              </a:rPr>
              <a:t>κ</a:t>
            </a:r>
            <a:r>
              <a:rPr lang="el-GR" sz="1600" baseline="-25000" dirty="0">
                <a:latin typeface="Times New Roman"/>
                <a:cs typeface="Times New Roman"/>
              </a:rPr>
              <a:t>γ</a:t>
            </a:r>
            <a:endParaRPr lang="en-GB" sz="1600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37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61" y="3009014"/>
            <a:ext cx="4026027" cy="2704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Non-SM decay modes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39" y="665824"/>
                <a:ext cx="8937751" cy="5816255"/>
              </a:xfrm>
            </p:spPr>
            <p:txBody>
              <a:bodyPr/>
              <a:lstStyle/>
              <a:p>
                <a:endParaRPr lang="en-GB" dirty="0" smtClean="0"/>
              </a:p>
              <a:p>
                <a:r>
                  <a:rPr lang="en-GB" dirty="0" smtClean="0"/>
                  <a:t>Model:</a:t>
                </a:r>
              </a:p>
              <a:p>
                <a:pPr lvl="1"/>
                <a:r>
                  <a:rPr lang="en-GB" dirty="0" smtClean="0"/>
                  <a:t>Assume all SM vertex couplings (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i="1" baseline="-25000" dirty="0" err="1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dirty="0" smtClean="0"/>
                  <a:t>=1) and test for invisible or undetectable non-SM decay modes</a:t>
                </a:r>
                <a:endParaRPr lang="en-GB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1"/>
                <a:r>
                  <a:rPr lang="en-GB" dirty="0" err="1" smtClean="0"/>
                  <a:t>BR</a:t>
                </a:r>
                <a:r>
                  <a:rPr lang="en-GB" baseline="-25000" dirty="0" err="1" smtClean="0"/>
                  <a:t>inv,undet</a:t>
                </a:r>
                <a:r>
                  <a:rPr lang="en-GB" dirty="0" smtClean="0"/>
                  <a:t> =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1−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</a:rPr>
                              <m:t>κ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</a:rPr>
                              <m:t>H</m:t>
                            </m:r>
                          </m:sub>
                          <m:sup>
                            <m:r>
                              <a:rPr lang="en-GB" b="0" i="0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r>
                          <a:rPr lang="en-GB" b="0" i="0" smtClean="0">
                            <a:latin typeface="Cambria Math"/>
                          </a:rPr>
                          <m:t>/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</a:rPr>
                              <m:t>H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</a:rPr>
                              <m:t>SM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        [</a:t>
                </a:r>
                <a:r>
                  <a:rPr lang="en-GB" dirty="0"/>
                  <a:t>SM: </a:t>
                </a:r>
                <a:r>
                  <a:rPr lang="en-GB" dirty="0" err="1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>
                    <a:cs typeface="Times New Roman"/>
                  </a:rPr>
                  <a:t>g</a:t>
                </a:r>
                <a:r>
                  <a:rPr lang="en-GB" dirty="0">
                    <a:cs typeface="Times New Roman"/>
                  </a:rPr>
                  <a:t>=</a:t>
                </a:r>
                <a:r>
                  <a:rPr lang="en-GB" dirty="0">
                    <a:latin typeface="Times New Roman"/>
                    <a:cs typeface="Times New Roman"/>
                  </a:rPr>
                  <a:t>κ</a:t>
                </a:r>
                <a:r>
                  <a:rPr lang="el-GR" baseline="-25000" dirty="0">
                    <a:latin typeface="Times New Roman"/>
                    <a:cs typeface="Times New Roman"/>
                  </a:rPr>
                  <a:t>γ</a:t>
                </a:r>
                <a:r>
                  <a:rPr lang="en-GB" dirty="0"/>
                  <a:t>=1, </a:t>
                </a:r>
                <a:r>
                  <a:rPr lang="en-GB" dirty="0" err="1"/>
                  <a:t>BR</a:t>
                </a:r>
                <a:r>
                  <a:rPr lang="en-GB" baseline="-25000" dirty="0" err="1"/>
                  <a:t>inv,undet</a:t>
                </a:r>
                <a:r>
                  <a:rPr lang="en-GB" dirty="0"/>
                  <a:t>=0]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Profile 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>
                    <a:cs typeface="Times New Roman"/>
                  </a:rPr>
                  <a:t>g</a:t>
                </a:r>
                <a:r>
                  <a:rPr lang="en-GB" dirty="0" smtClean="0"/>
                  <a:t> and </a:t>
                </a:r>
                <a:r>
                  <a:rPr lang="en-GB" dirty="0" smtClean="0">
                    <a:latin typeface="Times New Roman"/>
                    <a:cs typeface="Times New Roman"/>
                  </a:rPr>
                  <a:t>κ</a:t>
                </a:r>
                <a:r>
                  <a:rPr lang="el-GR" baseline="-25000" dirty="0" smtClean="0">
                    <a:latin typeface="Times New Roman"/>
                    <a:cs typeface="Times New Roman"/>
                  </a:rPr>
                  <a:t>γ</a:t>
                </a:r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r>
                  <a:rPr lang="en-GB" dirty="0" err="1" smtClean="0"/>
                  <a:t>BR</a:t>
                </a:r>
                <a:r>
                  <a:rPr lang="en-GB" baseline="-25000" dirty="0" err="1" smtClean="0"/>
                  <a:t>inv,undet</a:t>
                </a:r>
                <a:r>
                  <a:rPr lang="en-GB" dirty="0"/>
                  <a:t> </a:t>
                </a:r>
                <a:r>
                  <a:rPr lang="en-GB" dirty="0" smtClean="0"/>
                  <a:t>&lt; 0.6   (95% CL)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3D compatibility with SM:  10%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ATLAS also has a dedicated search for</a:t>
                </a:r>
                <a:br>
                  <a:rPr lang="en-GB" dirty="0" smtClean="0"/>
                </a:br>
                <a:r>
                  <a:rPr lang="en-GB" dirty="0" smtClean="0"/>
                  <a:t>Z H → invisible (missing E</a:t>
                </a:r>
                <a:r>
                  <a:rPr lang="en-GB" baseline="-25000" dirty="0" smtClean="0"/>
                  <a:t>T</a:t>
                </a:r>
                <a:r>
                  <a:rPr lang="en-GB" dirty="0" smtClean="0"/>
                  <a:t>):</a:t>
                </a:r>
              </a:p>
              <a:p>
                <a:pPr lvl="1"/>
                <a:r>
                  <a:rPr lang="en-GB" dirty="0" err="1" smtClean="0">
                    <a:solidFill>
                      <a:schemeClr val="tx1"/>
                    </a:solidFill>
                  </a:rPr>
                  <a:t>BR</a:t>
                </a:r>
                <a:r>
                  <a:rPr lang="en-GB" baseline="-25000" dirty="0" err="1" smtClean="0">
                    <a:solidFill>
                      <a:schemeClr val="tx1"/>
                    </a:solidFill>
                  </a:rPr>
                  <a:t>inv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 &lt; 0.65  (95% CL)</a:t>
                </a:r>
                <a:endParaRPr lang="en-GB" dirty="0">
                  <a:solidFill>
                    <a:schemeClr val="tx1"/>
                  </a:solidFill>
                </a:endParaRP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39" y="665824"/>
                <a:ext cx="8937751" cy="5816255"/>
              </a:xfrm>
              <a:blipFill rotWithShape="1">
                <a:blip r:embed="rId3"/>
                <a:stretch>
                  <a:fillRect l="-409" b="-11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31</a:t>
            </a:fld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936301" y="2757698"/>
            <a:ext cx="2338589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err="1"/>
              <a:t>BR</a:t>
            </a:r>
            <a:r>
              <a:rPr lang="en-GB" sz="1600" baseline="-25000" dirty="0" err="1"/>
              <a:t>inv,undet</a:t>
            </a:r>
            <a:r>
              <a:rPr lang="en-GB" sz="1600" dirty="0"/>
              <a:t> </a:t>
            </a:r>
            <a:r>
              <a:rPr lang="en-GB" sz="1600" dirty="0" smtClean="0"/>
              <a:t>(</a:t>
            </a:r>
            <a:r>
              <a:rPr lang="en-GB" sz="1600" dirty="0" err="1" smtClean="0">
                <a:latin typeface="Times New Roman"/>
                <a:cs typeface="Times New Roman"/>
              </a:rPr>
              <a:t>κ</a:t>
            </a:r>
            <a:r>
              <a:rPr lang="en-GB" sz="1600" baseline="-25000" dirty="0" err="1" smtClean="0">
                <a:cs typeface="Times New Roman"/>
              </a:rPr>
              <a:t>g</a:t>
            </a:r>
            <a:r>
              <a:rPr lang="en-GB" sz="1600" dirty="0" err="1">
                <a:cs typeface="Times New Roman"/>
              </a:rPr>
              <a:t>,</a:t>
            </a:r>
            <a:r>
              <a:rPr lang="en-GB" sz="1600" dirty="0" err="1" smtClean="0">
                <a:latin typeface="Times New Roman"/>
                <a:cs typeface="Times New Roman"/>
              </a:rPr>
              <a:t>κ</a:t>
            </a:r>
            <a:r>
              <a:rPr lang="el-GR" sz="1600" baseline="-25000" dirty="0" smtClean="0">
                <a:latin typeface="Times New Roman"/>
                <a:cs typeface="Times New Roman"/>
              </a:rPr>
              <a:t>γ</a:t>
            </a:r>
            <a:r>
              <a:rPr lang="en-GB" sz="1600" dirty="0"/>
              <a:t> </a:t>
            </a:r>
            <a:r>
              <a:rPr lang="en-GB" sz="1600" dirty="0" smtClean="0"/>
              <a:t>profiled)</a:t>
            </a:r>
            <a:endParaRPr lang="en-GB" sz="16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72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83328" y="847420"/>
            <a:ext cx="3973082" cy="510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coupling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" y="665824"/>
            <a:ext cx="4622075" cy="5816255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Overall compatibility with SM: 5-10%</a:t>
            </a:r>
          </a:p>
          <a:p>
            <a:pPr lvl="1"/>
            <a:r>
              <a:rPr lang="en-GB" dirty="0" smtClean="0"/>
              <a:t>No significant deviation from SM</a:t>
            </a:r>
          </a:p>
          <a:p>
            <a:pPr lvl="1"/>
            <a:endParaRPr lang="en-GB" dirty="0"/>
          </a:p>
          <a:p>
            <a:r>
              <a:rPr lang="en-GB" dirty="0" smtClean="0"/>
              <a:t>Note: each model is a different way of fitting the same data</a:t>
            </a:r>
          </a:p>
          <a:p>
            <a:pPr lvl="1"/>
            <a:r>
              <a:rPr lang="en-GB" dirty="0" smtClean="0"/>
              <a:t>correlated, so don’t add them up!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32</a:t>
            </a:fld>
            <a:endParaRPr lang="en-GB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395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spin: H </a:t>
            </a:r>
            <a:r>
              <a:rPr lang="en-GB" dirty="0"/>
              <a:t>→ </a:t>
            </a:r>
            <a:r>
              <a:rPr lang="el-GR" dirty="0">
                <a:latin typeface="Times New Roman"/>
                <a:cs typeface="Times New Roman"/>
              </a:rPr>
              <a:t>γγ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665824"/>
            <a:ext cx="5154070" cy="5816255"/>
          </a:xfrm>
        </p:spPr>
        <p:txBody>
          <a:bodyPr/>
          <a:lstStyle/>
          <a:p>
            <a:r>
              <a:rPr lang="en-GB" dirty="0"/>
              <a:t>Compare spin 0</a:t>
            </a:r>
            <a:r>
              <a:rPr lang="en-GB" baseline="30000" dirty="0"/>
              <a:t>+</a:t>
            </a:r>
            <a:r>
              <a:rPr lang="en-GB" dirty="0"/>
              <a:t> (SM) to </a:t>
            </a:r>
            <a:r>
              <a:rPr lang="en-GB" dirty="0" smtClean="0"/>
              <a:t>a 2</a:t>
            </a:r>
            <a:r>
              <a:rPr lang="en-GB" baseline="30000" dirty="0" smtClean="0"/>
              <a:t>+</a:t>
            </a:r>
            <a:r>
              <a:rPr lang="en-GB" baseline="-25000" dirty="0" smtClean="0"/>
              <a:t>m</a:t>
            </a:r>
            <a:r>
              <a:rPr lang="en-GB" dirty="0" smtClean="0"/>
              <a:t> model </a:t>
            </a:r>
            <a:r>
              <a:rPr lang="en-GB" sz="1400" dirty="0">
                <a:solidFill>
                  <a:srgbClr val="006600"/>
                </a:solidFill>
              </a:rPr>
              <a:t>(graviton-like with minimal couplings</a:t>
            </a:r>
            <a:r>
              <a:rPr lang="en-GB" sz="1400" dirty="0" smtClean="0">
                <a:solidFill>
                  <a:srgbClr val="006600"/>
                </a:solidFill>
              </a:rPr>
              <a:t>)</a:t>
            </a:r>
          </a:p>
          <a:p>
            <a:pPr lvl="1"/>
            <a:r>
              <a:rPr lang="en-GB" dirty="0" smtClean="0"/>
              <a:t>Observation of </a:t>
            </a:r>
            <a:r>
              <a:rPr lang="en-GB" dirty="0"/>
              <a:t>H→</a:t>
            </a:r>
            <a:r>
              <a:rPr lang="el-GR" dirty="0" smtClean="0">
                <a:latin typeface="Times New Roman"/>
                <a:cs typeface="Times New Roman"/>
              </a:rPr>
              <a:t>γγ</a:t>
            </a:r>
            <a:r>
              <a:rPr lang="en-GB" dirty="0"/>
              <a:t> already excludes spin 1</a:t>
            </a:r>
          </a:p>
          <a:p>
            <a:r>
              <a:rPr lang="en-GB" dirty="0" smtClean="0"/>
              <a:t>Use polar angle, </a:t>
            </a:r>
            <a:r>
              <a:rPr lang="el-GR" dirty="0" smtClean="0">
                <a:latin typeface="Times New Roman"/>
                <a:cs typeface="Times New Roman"/>
              </a:rPr>
              <a:t>θ</a:t>
            </a:r>
            <a:r>
              <a:rPr lang="en-GB" dirty="0" smtClean="0"/>
              <a:t>*, in Higgs rest frame to discriminate</a:t>
            </a:r>
          </a:p>
          <a:p>
            <a:r>
              <a:rPr lang="en-GB" dirty="0" smtClean="0"/>
              <a:t>Compared to 0</a:t>
            </a:r>
            <a:r>
              <a:rPr lang="en-GB" baseline="30000" dirty="0" smtClean="0"/>
              <a:t>+</a:t>
            </a:r>
            <a:r>
              <a:rPr lang="en-GB" dirty="0" smtClean="0"/>
              <a:t>, can exclude 2</a:t>
            </a:r>
            <a:r>
              <a:rPr lang="en-GB" baseline="30000" dirty="0" smtClean="0"/>
              <a:t>+</a:t>
            </a:r>
            <a:r>
              <a:rPr lang="en-GB" dirty="0" smtClean="0"/>
              <a:t> at 99.3% (assuming 100% </a:t>
            </a:r>
            <a:r>
              <a:rPr lang="en-GB" dirty="0" err="1" smtClean="0"/>
              <a:t>gg</a:t>
            </a:r>
            <a:r>
              <a:rPr lang="en-GB" dirty="0" smtClean="0"/>
              <a:t>-production)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33</a:t>
            </a:fld>
            <a:endParaRPr lang="en-GB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5510" y="1043918"/>
            <a:ext cx="3898490" cy="264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757" y="3820438"/>
            <a:ext cx="3535996" cy="253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69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spin: </a:t>
            </a:r>
            <a:r>
              <a:rPr lang="en-GB" dirty="0"/>
              <a:t>H → WW</a:t>
            </a:r>
            <a:r>
              <a:rPr lang="en-GB" baseline="30000" dirty="0"/>
              <a:t>(*)</a:t>
            </a:r>
            <a:r>
              <a:rPr lang="en-GB" dirty="0"/>
              <a:t> →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i="1" dirty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i="1" dirty="0">
                <a:latin typeface="Times New Roman" pitchFamily="18" charset="0"/>
                <a:cs typeface="Times New Roman" pitchFamily="18" charset="0"/>
              </a:rPr>
              <a:t>ν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665824"/>
            <a:ext cx="5533184" cy="5816255"/>
          </a:xfrm>
        </p:spPr>
        <p:txBody>
          <a:bodyPr/>
          <a:lstStyle/>
          <a:p>
            <a:r>
              <a:rPr lang="en-GB" dirty="0"/>
              <a:t>Compare spin 0</a:t>
            </a:r>
            <a:r>
              <a:rPr lang="en-GB" baseline="30000" dirty="0"/>
              <a:t>+</a:t>
            </a:r>
            <a:r>
              <a:rPr lang="en-GB" dirty="0"/>
              <a:t> (SM) to </a:t>
            </a:r>
            <a:r>
              <a:rPr lang="en-GB" dirty="0" smtClean="0"/>
              <a:t>a 2</a:t>
            </a:r>
            <a:r>
              <a:rPr lang="en-GB" baseline="30000" dirty="0" smtClean="0"/>
              <a:t>+</a:t>
            </a:r>
            <a:r>
              <a:rPr lang="en-GB" baseline="-25000" dirty="0" smtClean="0"/>
              <a:t>m</a:t>
            </a:r>
            <a:r>
              <a:rPr lang="en-GB" dirty="0" smtClean="0"/>
              <a:t> model</a:t>
            </a:r>
            <a:r>
              <a:rPr lang="en-GB" sz="1400" dirty="0" smtClean="0">
                <a:solidFill>
                  <a:srgbClr val="006600"/>
                </a:solidFill>
              </a:rPr>
              <a:t> (graviton-like with minimal couplings)</a:t>
            </a:r>
            <a:endParaRPr lang="en-GB" dirty="0" smtClean="0">
              <a:solidFill>
                <a:srgbClr val="006600"/>
              </a:solidFill>
            </a:endParaRPr>
          </a:p>
          <a:p>
            <a:r>
              <a:rPr lang="en-GB" dirty="0" smtClean="0"/>
              <a:t>Use m</a:t>
            </a:r>
            <a:r>
              <a:rPr lang="en-GB" sz="1400" baseline="-25000" dirty="0" smtClean="0">
                <a:cs typeface="Times New Roman"/>
              </a:rPr>
              <a:t>║</a:t>
            </a:r>
            <a:r>
              <a:rPr lang="en-GB" dirty="0"/>
              <a:t>, </a:t>
            </a:r>
            <a:r>
              <a:rPr lang="en-GB" dirty="0" err="1" smtClean="0"/>
              <a:t>p</a:t>
            </a:r>
            <a:r>
              <a:rPr lang="en-GB" baseline="30000" dirty="0" err="1" smtClean="0"/>
              <a:t>T</a:t>
            </a:r>
            <a:r>
              <a:rPr lang="en-GB" sz="1400" baseline="-25000" dirty="0" smtClean="0">
                <a:cs typeface="Times New Roman"/>
              </a:rPr>
              <a:t>║</a:t>
            </a:r>
            <a:r>
              <a:rPr lang="en-GB" dirty="0"/>
              <a:t>, </a:t>
            </a:r>
            <a:r>
              <a:rPr lang="el-GR" dirty="0" smtClean="0"/>
              <a:t>Δ</a:t>
            </a:r>
            <a:r>
              <a:rPr lang="el-GR" dirty="0" smtClean="0">
                <a:latin typeface="Times New Roman"/>
                <a:cs typeface="Times New Roman"/>
              </a:rPr>
              <a:t>φ</a:t>
            </a:r>
            <a:r>
              <a:rPr lang="en-GB" sz="1400" baseline="-25000" dirty="0" smtClean="0">
                <a:cs typeface="Times New Roman"/>
              </a:rPr>
              <a:t>║</a:t>
            </a:r>
            <a:r>
              <a:rPr lang="en-GB" dirty="0" smtClean="0"/>
              <a:t>, </a:t>
            </a:r>
            <a:r>
              <a:rPr lang="en-GB" dirty="0"/>
              <a:t>and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T</a:t>
            </a:r>
            <a:r>
              <a:rPr lang="en-GB" dirty="0"/>
              <a:t> to form </a:t>
            </a:r>
            <a:r>
              <a:rPr lang="en-GB" dirty="0" smtClean="0"/>
              <a:t>BDT discriminants</a:t>
            </a:r>
            <a:endParaRPr lang="en-GB" baseline="-25000" dirty="0" smtClean="0"/>
          </a:p>
          <a:p>
            <a:r>
              <a:rPr lang="en-GB" dirty="0" smtClean="0"/>
              <a:t>Compared to 0</a:t>
            </a:r>
            <a:r>
              <a:rPr lang="en-GB" baseline="30000" dirty="0" smtClean="0"/>
              <a:t>+</a:t>
            </a:r>
            <a:r>
              <a:rPr lang="en-GB" dirty="0" smtClean="0"/>
              <a:t>, can exclude 2</a:t>
            </a:r>
            <a:r>
              <a:rPr lang="en-GB" baseline="30000" dirty="0" smtClean="0"/>
              <a:t>+</a:t>
            </a:r>
            <a:r>
              <a:rPr lang="en-GB" dirty="0" smtClean="0"/>
              <a:t> at 95-99% (depending on </a:t>
            </a:r>
            <a:r>
              <a:rPr lang="en-GB" dirty="0" err="1" smtClean="0"/>
              <a:t>qq</a:t>
            </a:r>
            <a:r>
              <a:rPr lang="en-GB" dirty="0" smtClean="0"/>
              <a:t> production fraction)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34</a:t>
            </a:fld>
            <a:endParaRPr lang="en-GB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2797" y="3528480"/>
            <a:ext cx="2798178" cy="255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0362" y="1036883"/>
            <a:ext cx="3612152" cy="267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7007" y="3686617"/>
            <a:ext cx="3430570" cy="254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56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819" y="4141895"/>
            <a:ext cx="2446202" cy="23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665824"/>
            <a:ext cx="8510300" cy="5816255"/>
          </a:xfrm>
        </p:spPr>
        <p:txBody>
          <a:bodyPr/>
          <a:lstStyle/>
          <a:p>
            <a:r>
              <a:rPr lang="en-GB" dirty="0" smtClean="0"/>
              <a:t>Compare spin 0</a:t>
            </a:r>
            <a:r>
              <a:rPr lang="en-GB" baseline="30000" dirty="0" smtClean="0"/>
              <a:t>+</a:t>
            </a:r>
            <a:r>
              <a:rPr lang="en-GB" dirty="0" smtClean="0"/>
              <a:t> (SM) to 0</a:t>
            </a:r>
            <a:r>
              <a:rPr lang="en-GB" baseline="30000" dirty="0" smtClean="0"/>
              <a:t>–</a:t>
            </a:r>
            <a:r>
              <a:rPr lang="en-GB" dirty="0" smtClean="0"/>
              <a:t>, 1</a:t>
            </a:r>
            <a:r>
              <a:rPr lang="en-GB" baseline="30000" dirty="0"/>
              <a:t>±</a:t>
            </a:r>
            <a:r>
              <a:rPr lang="en-GB" dirty="0"/>
              <a:t>, 2</a:t>
            </a:r>
            <a:r>
              <a:rPr lang="en-GB" baseline="30000" dirty="0" smtClean="0"/>
              <a:t>±</a:t>
            </a:r>
            <a:r>
              <a:rPr lang="en-GB" dirty="0" smtClean="0"/>
              <a:t> models</a:t>
            </a:r>
          </a:p>
          <a:p>
            <a:r>
              <a:rPr lang="en-GB" dirty="0" smtClean="0"/>
              <a:t>Use 5 production and decay angles to form discriminants</a:t>
            </a:r>
          </a:p>
          <a:p>
            <a:r>
              <a:rPr lang="en-GB" dirty="0" smtClean="0"/>
              <a:t>ATLAS:</a:t>
            </a:r>
          </a:p>
          <a:p>
            <a:pPr lvl="1"/>
            <a:r>
              <a:rPr lang="en-GB" dirty="0" smtClean="0"/>
              <a:t>Spin 0</a:t>
            </a:r>
            <a:r>
              <a:rPr lang="en-GB" baseline="30000" dirty="0" smtClean="0"/>
              <a:t>+</a:t>
            </a:r>
            <a:r>
              <a:rPr lang="en-GB" dirty="0" smtClean="0"/>
              <a:t> hypothesis favoured over </a:t>
            </a:r>
            <a:r>
              <a:rPr lang="en-GB" dirty="0"/>
              <a:t>0</a:t>
            </a:r>
            <a:r>
              <a:rPr lang="en-GB" baseline="30000" dirty="0"/>
              <a:t>–</a:t>
            </a:r>
            <a:r>
              <a:rPr lang="en-GB" dirty="0"/>
              <a:t>, </a:t>
            </a:r>
            <a:r>
              <a:rPr lang="en-GB" dirty="0" smtClean="0"/>
              <a:t>1</a:t>
            </a:r>
            <a:r>
              <a:rPr lang="en-GB" baseline="30000" dirty="0" smtClean="0"/>
              <a:t>+</a:t>
            </a:r>
          </a:p>
          <a:p>
            <a:r>
              <a:rPr lang="en-GB" dirty="0" smtClean="0"/>
              <a:t>CMS:</a:t>
            </a:r>
          </a:p>
          <a:p>
            <a:pPr lvl="1"/>
            <a:r>
              <a:rPr lang="en-GB" dirty="0"/>
              <a:t>Spin 0</a:t>
            </a:r>
            <a:r>
              <a:rPr lang="en-GB" baseline="30000" dirty="0"/>
              <a:t>+</a:t>
            </a:r>
            <a:r>
              <a:rPr lang="en-GB" dirty="0"/>
              <a:t> hypothesis favoured over 0</a:t>
            </a:r>
            <a:r>
              <a:rPr lang="en-GB" baseline="30000" dirty="0"/>
              <a:t>–</a:t>
            </a:r>
            <a:r>
              <a:rPr lang="en-GB" dirty="0"/>
              <a:t>, </a:t>
            </a:r>
            <a:r>
              <a:rPr lang="en-GB" dirty="0" smtClean="0"/>
              <a:t>1</a:t>
            </a:r>
            <a:r>
              <a:rPr lang="en-GB" baseline="30000" dirty="0"/>
              <a:t>±</a:t>
            </a:r>
            <a:r>
              <a:rPr lang="en-GB" dirty="0"/>
              <a:t>, </a:t>
            </a:r>
            <a:r>
              <a:rPr lang="en-GB" dirty="0" smtClean="0"/>
              <a:t>2</a:t>
            </a:r>
            <a:r>
              <a:rPr lang="en-GB" baseline="30000" dirty="0" smtClean="0"/>
              <a:t>+</a:t>
            </a:r>
            <a:r>
              <a:rPr lang="en-GB" baseline="-25000" dirty="0" smtClean="0"/>
              <a:t>m</a:t>
            </a:r>
            <a:endParaRPr lang="en-GB" baseline="-25000" dirty="0"/>
          </a:p>
          <a:p>
            <a:pPr lvl="1"/>
            <a:endParaRPr lang="en-GB" dirty="0"/>
          </a:p>
          <a:p>
            <a:r>
              <a:rPr lang="en-GB" dirty="0" smtClean="0"/>
              <a:t>Cannot </a:t>
            </a:r>
            <a:r>
              <a:rPr lang="en-GB" dirty="0"/>
              <a:t>yet distinguish well </a:t>
            </a:r>
            <a:r>
              <a:rPr lang="en-GB" dirty="0" smtClean="0"/>
              <a:t>spin 0</a:t>
            </a:r>
            <a:r>
              <a:rPr lang="en-GB" baseline="30000" dirty="0" smtClean="0"/>
              <a:t>+</a:t>
            </a:r>
            <a:r>
              <a:rPr lang="en-GB" dirty="0" smtClean="0"/>
              <a:t> from, spin 2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819" y="446608"/>
            <a:ext cx="1350336" cy="1224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spin and parity: H </a:t>
            </a:r>
            <a:r>
              <a:rPr lang="en-GB" dirty="0"/>
              <a:t>→ ZZ</a:t>
            </a:r>
            <a:r>
              <a:rPr lang="en-GB" baseline="30000" dirty="0"/>
              <a:t>(*)</a:t>
            </a:r>
            <a:r>
              <a:rPr lang="en-GB" dirty="0"/>
              <a:t> → 4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35</a:t>
            </a:fld>
            <a:endParaRPr lang="en-GB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065" y="1671298"/>
            <a:ext cx="2588644" cy="2571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5" y="2956844"/>
            <a:ext cx="6503187" cy="174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6026938" y="3748705"/>
            <a:ext cx="435935" cy="321928"/>
          </a:xfrm>
          <a:prstGeom prst="rect">
            <a:avLst/>
          </a:prstGeom>
          <a:solidFill>
            <a:srgbClr val="FFC000">
              <a:alpha val="35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166314" y="3755956"/>
            <a:ext cx="442590" cy="314676"/>
          </a:xfrm>
          <a:prstGeom prst="rect">
            <a:avLst/>
          </a:prstGeom>
          <a:solidFill>
            <a:srgbClr val="FFC000">
              <a:alpha val="35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2" name="Picture 2" descr="\\hepwin2008f.pp.rl.ac.uk\tja24$\Desktop\HIG-13-002-PAS-v7-tables-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9" y="4966961"/>
            <a:ext cx="6503187" cy="152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 bwMode="auto">
          <a:xfrm>
            <a:off x="5849203" y="5574568"/>
            <a:ext cx="623345" cy="823569"/>
          </a:xfrm>
          <a:prstGeom prst="rect">
            <a:avLst/>
          </a:prstGeom>
          <a:solidFill>
            <a:srgbClr val="FFC000">
              <a:alpha val="35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54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 bwMode="auto">
          <a:xfrm>
            <a:off x="5896508" y="5237358"/>
            <a:ext cx="576039" cy="165100"/>
          </a:xfrm>
          <a:prstGeom prst="rect">
            <a:avLst/>
          </a:prstGeom>
          <a:solidFill>
            <a:srgbClr val="FFC000">
              <a:alpha val="35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965" y="3023119"/>
            <a:ext cx="686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ATLAS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013" y="4784017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CMS</a:t>
            </a:r>
            <a:endParaRPr lang="en-GB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38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Measurements of Higgs decays to </a:t>
                </a:r>
                <a:r>
                  <a:rPr lang="el-GR" dirty="0" smtClean="0">
                    <a:latin typeface="Times New Roman"/>
                    <a:cs typeface="Times New Roman"/>
                  </a:rPr>
                  <a:t>γγ</a:t>
                </a:r>
                <a:r>
                  <a:rPr lang="en-GB" dirty="0" smtClean="0">
                    <a:latin typeface="Times New Roman"/>
                    <a:cs typeface="Times New Roman"/>
                  </a:rPr>
                  <a:t>, </a:t>
                </a:r>
                <a:r>
                  <a:rPr lang="en-GB" dirty="0" smtClean="0"/>
                  <a:t>ZZ</a:t>
                </a:r>
                <a:r>
                  <a:rPr lang="en-GB" baseline="30000" dirty="0" smtClean="0"/>
                  <a:t>(*)</a:t>
                </a:r>
                <a:r>
                  <a:rPr lang="en-GB" i="1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GB" dirty="0" smtClean="0"/>
                  <a:t>WW</a:t>
                </a:r>
                <a:r>
                  <a:rPr lang="en-GB" baseline="30000" dirty="0" smtClean="0"/>
                  <a:t>(*)</a:t>
                </a:r>
                <a:endParaRPr lang="en-GB" i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GB" dirty="0"/>
                  <a:t>New/u</a:t>
                </a:r>
                <a:r>
                  <a:rPr lang="en-GB" dirty="0" smtClean="0"/>
                  <a:t>pdated </a:t>
                </a:r>
                <a:r>
                  <a:rPr lang="en-GB" dirty="0"/>
                  <a:t>limits </a:t>
                </a:r>
                <a:r>
                  <a:rPr lang="en-GB" dirty="0" smtClean="0"/>
                  <a:t>for decays to Z</a:t>
                </a:r>
                <a:r>
                  <a:rPr lang="el-GR" dirty="0" smtClean="0">
                    <a:latin typeface="Times New Roman" pitchFamily="18" charset="0"/>
                    <a:cs typeface="Times New Roman" pitchFamily="18" charset="0"/>
                  </a:rPr>
                  <a:t>γ</a:t>
                </a:r>
                <a:r>
                  <a:rPr lang="en-GB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l-GR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GB" baseline="30000" dirty="0"/>
                  <a:t>+</a:t>
                </a:r>
                <a:r>
                  <a:rPr lang="el-GR" dirty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GB" baseline="30000" dirty="0" smtClean="0"/>
                  <a:t>−</a:t>
                </a:r>
                <a:r>
                  <a:rPr lang="en-GB" dirty="0" smtClean="0"/>
                  <a:t>, </a:t>
                </a:r>
                <a:r>
                  <a:rPr lang="en-GB" dirty="0" smtClean="0">
                    <a:latin typeface="Times New Roman" pitchFamily="18" charset="0"/>
                    <a:cs typeface="Times New Roman" pitchFamily="18" charset="0"/>
                  </a:rPr>
                  <a:t>τ</a:t>
                </a:r>
                <a:r>
                  <a:rPr lang="en-GB" baseline="30000" dirty="0" smtClean="0"/>
                  <a:t>+</a:t>
                </a:r>
                <a:r>
                  <a:rPr lang="el-GR" dirty="0">
                    <a:latin typeface="Times New Roman"/>
                    <a:cs typeface="Times New Roman"/>
                  </a:rPr>
                  <a:t>τ</a:t>
                </a:r>
                <a:r>
                  <a:rPr lang="en-GB" baseline="30000" dirty="0" smtClean="0"/>
                  <a:t>−</a:t>
                </a:r>
                <a:endParaRPr lang="en-GB" dirty="0"/>
              </a:p>
              <a:p>
                <a:pPr marL="0" indent="0">
                  <a:buNone/>
                </a:pPr>
                <a:endParaRPr lang="en-GB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mtClean="0">
                        <a:latin typeface="Cambria Math"/>
                      </a:rPr>
                      <m:t>m</m:t>
                    </m:r>
                    <m:r>
                      <m:rPr>
                        <m:sty m:val="p"/>
                      </m:rPr>
                      <a:rPr lang="en-GB" baseline="-25000">
                        <a:latin typeface="Cambria Math"/>
                      </a:rPr>
                      <m:t>H</m:t>
                    </m:r>
                    <m:r>
                      <a:rPr lang="en-GB">
                        <a:latin typeface="Cambria Math"/>
                      </a:rPr>
                      <m:t>=125.5±</m:t>
                    </m:r>
                    <m:sSubSup>
                      <m:sSubSupPr>
                        <m:ctrlPr>
                          <a:rPr lang="en-GB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>
                            <a:latin typeface="Cambria Math"/>
                          </a:rPr>
                          <m:t>0.2 </m:t>
                        </m:r>
                        <m:d>
                          <m:dPr>
                            <m:ctrlPr>
                              <a:rPr lang="en-GB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/>
                              </a:rPr>
                              <m:t>stat</m:t>
                            </m:r>
                          </m:e>
                        </m:d>
                        <m:r>
                          <a:rPr lang="en-GB">
                            <a:latin typeface="Cambria Math"/>
                          </a:rPr>
                          <m:t> </m:t>
                        </m:r>
                      </m:e>
                      <m:sub>
                        <m:r>
                          <a:rPr lang="en-GB">
                            <a:latin typeface="Cambria Math"/>
                          </a:rPr>
                          <m:t>−0.6</m:t>
                        </m:r>
                      </m:sub>
                      <m:sup>
                        <m:r>
                          <a:rPr lang="en-GB">
                            <a:latin typeface="Cambria Math"/>
                          </a:rPr>
                          <m:t>+0.5</m:t>
                        </m:r>
                      </m:sup>
                    </m:sSubSup>
                    <m:r>
                      <a:rPr lang="en-GB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sys</m:t>
                        </m:r>
                      </m:e>
                    </m:d>
                    <m:r>
                      <a:rPr lang="en-GB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/>
                      </a:rPr>
                      <m:t>GeV</m:t>
                    </m:r>
                  </m:oMath>
                </a14:m>
                <a:r>
                  <a:rPr lang="en-GB" dirty="0" smtClean="0"/>
                  <a:t>   (ATLAS; CMS similar)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Higgs production, decays, and couplings all consistent with SM</a:t>
                </a:r>
              </a:p>
              <a:p>
                <a:pPr lvl="1"/>
                <a:r>
                  <a:rPr lang="en-GB" dirty="0"/>
                  <a:t>Evidence for Higgs production via </a:t>
                </a:r>
                <a:r>
                  <a:rPr lang="en-GB" dirty="0" smtClean="0"/>
                  <a:t>VBF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Spin and parity:</a:t>
                </a:r>
              </a:p>
              <a:p>
                <a:pPr lvl="1"/>
                <a:r>
                  <a:rPr lang="en-GB" dirty="0" smtClean="0"/>
                  <a:t>compatible with 0</a:t>
                </a:r>
                <a:r>
                  <a:rPr lang="en-GB" baseline="30000" dirty="0" smtClean="0"/>
                  <a:t>+</a:t>
                </a:r>
              </a:p>
              <a:p>
                <a:pPr lvl="1"/>
                <a:r>
                  <a:rPr lang="en-GB" dirty="0"/>
                  <a:t>s</a:t>
                </a:r>
                <a:r>
                  <a:rPr lang="en-GB" dirty="0" smtClean="0"/>
                  <a:t>tart to exclude 2</a:t>
                </a:r>
                <a:r>
                  <a:rPr lang="en-GB" baseline="30000" dirty="0" smtClean="0"/>
                  <a:t>+</a:t>
                </a:r>
                <a:r>
                  <a:rPr lang="en-GB" baseline="-25000" dirty="0" smtClean="0"/>
                  <a:t>m</a:t>
                </a:r>
                <a:r>
                  <a:rPr lang="en-GB" dirty="0"/>
                  <a:t> </a:t>
                </a:r>
                <a:r>
                  <a:rPr lang="en-GB" dirty="0" smtClean="0"/>
                  <a:t>in </a:t>
                </a:r>
                <a:r>
                  <a:rPr lang="el-GR" dirty="0" smtClean="0">
                    <a:latin typeface="Times New Roman" pitchFamily="18" charset="0"/>
                    <a:cs typeface="Times New Roman" pitchFamily="18" charset="0"/>
                  </a:rPr>
                  <a:t>γγ</a:t>
                </a:r>
                <a:r>
                  <a:rPr lang="en-GB" dirty="0" smtClean="0"/>
                  <a:t> and WW (ATLAS),</a:t>
                </a:r>
                <a:r>
                  <a:rPr lang="en-GB" dirty="0"/>
                  <a:t> and 0</a:t>
                </a:r>
                <a:r>
                  <a:rPr lang="en-GB" baseline="30000" dirty="0"/>
                  <a:t>–</a:t>
                </a:r>
                <a:r>
                  <a:rPr lang="en-GB" dirty="0"/>
                  <a:t>, 1</a:t>
                </a:r>
                <a:r>
                  <a:rPr lang="en-GB" baseline="30000" dirty="0"/>
                  <a:t>±</a:t>
                </a:r>
                <a:r>
                  <a:rPr lang="en-GB" dirty="0"/>
                  <a:t>, 2</a:t>
                </a:r>
                <a:r>
                  <a:rPr lang="en-GB" baseline="30000" dirty="0"/>
                  <a:t>+</a:t>
                </a:r>
                <a:r>
                  <a:rPr lang="en-GB" baseline="-25000" dirty="0"/>
                  <a:t>m</a:t>
                </a:r>
                <a:r>
                  <a:rPr lang="en-GB" dirty="0" smtClean="0"/>
                  <a:t> in ZZ</a:t>
                </a:r>
              </a:p>
              <a:p>
                <a:pPr lvl="1"/>
                <a:endParaRPr lang="en-GB" baseline="30000" dirty="0"/>
              </a:p>
              <a:p>
                <a:r>
                  <a:rPr lang="en-GB" dirty="0"/>
                  <a:t>Conclusion </a:t>
                </a:r>
                <a:r>
                  <a:rPr lang="en-GB" dirty="0" smtClean="0"/>
                  <a:t>from CERN DG, </a:t>
                </a:r>
                <a:r>
                  <a:rPr lang="en-GB" dirty="0" err="1" smtClean="0"/>
                  <a:t>Moriond</a:t>
                </a:r>
                <a:r>
                  <a:rPr lang="en-GB" dirty="0" smtClean="0"/>
                  <a:t> QCD discussion:</a:t>
                </a:r>
              </a:p>
              <a:p>
                <a:pPr lvl="1"/>
                <a:r>
                  <a:rPr lang="en-GB" dirty="0" smtClean="0"/>
                  <a:t>It’s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a</a:t>
                </a:r>
                <a:r>
                  <a:rPr lang="en-GB" dirty="0" smtClean="0"/>
                  <a:t> Higgs!    </a:t>
                </a:r>
                <a:r>
                  <a:rPr lang="en-GB" sz="1600" dirty="0" smtClean="0">
                    <a:solidFill>
                      <a:srgbClr val="006600"/>
                    </a:solidFill>
                  </a:rPr>
                  <a:t>(no longer “Higgs-like”)</a:t>
                </a:r>
                <a:endParaRPr lang="en-GB" dirty="0" smtClean="0">
                  <a:solidFill>
                    <a:srgbClr val="006600"/>
                  </a:solidFill>
                </a:endParaRPr>
              </a:p>
              <a:p>
                <a:pPr lvl="1"/>
                <a:r>
                  <a:rPr lang="en-GB" dirty="0" smtClean="0"/>
                  <a:t>Consistent with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the</a:t>
                </a:r>
                <a:r>
                  <a:rPr lang="en-GB" dirty="0" smtClean="0"/>
                  <a:t> SM Higgs, but do not rule out composite, doublets,...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76" t="-5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36</a:t>
            </a:fld>
            <a:endParaRPr lang="en-GB" dirty="0" smtClean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315200" y="6035040"/>
            <a:ext cx="1686560" cy="0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9019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“hints” to “discovery” to “a Higgs”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37</a:t>
            </a:fld>
            <a:endParaRPr lang="en-GB" dirty="0" smtClean="0"/>
          </a:p>
        </p:txBody>
      </p:sp>
      <p:pic>
        <p:nvPicPr>
          <p:cNvPr id="1026" name="Picture 2" descr="\\hepwin2008f.pp.rl.ac.uk\tja24$\Desktop\Hgg-FixedScale-Short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7222"/>
            <a:ext cx="4524029" cy="438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hepwin2008f.pp.rl.ac.uk\tja24$\Desktop\4l-FixedScale-NoMuProf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212" y="767663"/>
            <a:ext cx="4500788" cy="436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87785" y="4960182"/>
            <a:ext cx="168507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H </a:t>
            </a:r>
            <a:r>
              <a:rPr lang="en-GB" sz="1800" dirty="0"/>
              <a:t>→ ZZ</a:t>
            </a:r>
            <a:r>
              <a:rPr lang="en-GB" sz="1800" baseline="30000" dirty="0"/>
              <a:t>(*) </a:t>
            </a:r>
            <a:r>
              <a:rPr lang="en-GB" sz="1800" dirty="0"/>
              <a:t>→ </a:t>
            </a:r>
            <a:r>
              <a:rPr lang="en-GB" sz="1800" dirty="0" smtClean="0"/>
              <a:t>4</a:t>
            </a:r>
            <a:r>
              <a:rPr lang="en-GB" sz="1800" i="1" dirty="0" smtClean="0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04197" y="4962284"/>
            <a:ext cx="915635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H </a:t>
            </a:r>
            <a:r>
              <a:rPr lang="en-GB" sz="1800" dirty="0"/>
              <a:t>→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γγ</a:t>
            </a:r>
            <a:endParaRPr lang="en-GB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120" y="5794345"/>
            <a:ext cx="3579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4"/>
              </a:rPr>
              <a:t>Evolution of the </a:t>
            </a:r>
            <a:r>
              <a:rPr lang="en-GB" sz="1200" dirty="0" err="1">
                <a:hlinkClick r:id="rId4"/>
              </a:rPr>
              <a:t>diphoton</a:t>
            </a:r>
            <a:r>
              <a:rPr lang="en-GB" sz="1200" dirty="0">
                <a:hlinkClick r:id="rId4"/>
              </a:rPr>
              <a:t> invariant mass </a:t>
            </a:r>
            <a:r>
              <a:rPr lang="en-GB" sz="1200" dirty="0" smtClean="0">
                <a:hlinkClick r:id="rId4"/>
              </a:rPr>
              <a:t>spectrum</a:t>
            </a:r>
          </a:p>
          <a:p>
            <a:r>
              <a:rPr lang="en-GB" sz="1200" dirty="0" smtClean="0">
                <a:hlinkClick r:id="rId4"/>
              </a:rPr>
              <a:t>in 2011/2012 data, </a:t>
            </a:r>
            <a:r>
              <a:rPr lang="en-GB" sz="1200" dirty="0">
                <a:hlinkClick r:id="rId4"/>
              </a:rPr>
              <a:t>r</a:t>
            </a:r>
            <a:r>
              <a:rPr lang="en-GB" sz="1200" dirty="0" smtClean="0">
                <a:hlinkClick r:id="rId4"/>
              </a:rPr>
              <a:t>un by run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240411" y="5797490"/>
            <a:ext cx="3623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5"/>
              </a:rPr>
              <a:t>Evolution of the </a:t>
            </a:r>
            <a:r>
              <a:rPr lang="en-GB" sz="1200" dirty="0" smtClean="0">
                <a:hlinkClick r:id="rId5"/>
              </a:rPr>
              <a:t>4-leptons </a:t>
            </a:r>
            <a:r>
              <a:rPr lang="en-GB" sz="1200" dirty="0">
                <a:hlinkClick r:id="rId5"/>
              </a:rPr>
              <a:t>invariant mass </a:t>
            </a:r>
            <a:r>
              <a:rPr lang="en-GB" sz="1200" dirty="0" smtClean="0">
                <a:hlinkClick r:id="rId5"/>
              </a:rPr>
              <a:t>spectrum</a:t>
            </a:r>
          </a:p>
          <a:p>
            <a:r>
              <a:rPr lang="en-GB" sz="1200" dirty="0" smtClean="0">
                <a:hlinkClick r:id="rId5"/>
              </a:rPr>
              <a:t>in 2011/2012 data, </a:t>
            </a:r>
            <a:r>
              <a:rPr lang="en-GB" sz="1200" dirty="0">
                <a:hlinkClick r:id="rId5"/>
              </a:rPr>
              <a:t>r</a:t>
            </a:r>
            <a:r>
              <a:rPr lang="en-GB" sz="1200" dirty="0" smtClean="0">
                <a:hlinkClick r:id="rId5"/>
              </a:rPr>
              <a:t>un by run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3487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415" y="2567467"/>
            <a:ext cx="7772400" cy="1362075"/>
          </a:xfrm>
        </p:spPr>
        <p:txBody>
          <a:bodyPr/>
          <a:lstStyle/>
          <a:p>
            <a:pPr algn="ctr"/>
            <a:r>
              <a:rPr lang="en-GB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Backup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69E3B2-7CFD-49EC-BBE8-932F4CA9167B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7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Higgs </a:t>
            </a:r>
            <a:r>
              <a:rPr lang="en-GB" dirty="0"/>
              <a:t>couplings: </a:t>
            </a:r>
            <a:r>
              <a:rPr lang="en-GB" dirty="0" smtClean="0"/>
              <a:t> </a:t>
            </a:r>
            <a:r>
              <a:rPr lang="en-GB" dirty="0" smtClean="0">
                <a:hlinkClick r:id="rId2"/>
              </a:rPr>
              <a:t>ATLAS-CONF-2013-034</a:t>
            </a:r>
            <a:endParaRPr lang="en-GB" dirty="0"/>
          </a:p>
          <a:p>
            <a:r>
              <a:rPr lang="en-GB" dirty="0" smtClean="0"/>
              <a:t>Higgs mass:         </a:t>
            </a:r>
            <a:r>
              <a:rPr lang="en-GB" dirty="0" smtClean="0">
                <a:hlinkClick r:id="rId3"/>
              </a:rPr>
              <a:t>ATLAS-CONF-2013-014</a:t>
            </a:r>
            <a:endParaRPr lang="en-GB" dirty="0" smtClean="0"/>
          </a:p>
          <a:p>
            <a:endParaRPr lang="en-GB" dirty="0"/>
          </a:p>
          <a:p>
            <a:r>
              <a:rPr lang="el-GR" dirty="0" smtClean="0">
                <a:latin typeface="Times New Roman"/>
                <a:cs typeface="Times New Roman"/>
              </a:rPr>
              <a:t>γγ</a:t>
            </a:r>
            <a:r>
              <a:rPr lang="en-GB" dirty="0" smtClean="0"/>
              <a:t>:             </a:t>
            </a:r>
            <a:r>
              <a:rPr lang="en-GB" dirty="0" smtClean="0">
                <a:hlinkClick r:id="rId4"/>
              </a:rPr>
              <a:t>ATLAS-CONF-2013-012</a:t>
            </a:r>
            <a:r>
              <a:rPr lang="en-GB" dirty="0" smtClean="0"/>
              <a:t>,   spin: </a:t>
            </a:r>
            <a:r>
              <a:rPr lang="en-GB" dirty="0" smtClean="0">
                <a:hlinkClick r:id="rId5"/>
              </a:rPr>
              <a:t>ATLAS-CONF-2013-029</a:t>
            </a:r>
            <a:endParaRPr lang="en-GB" dirty="0"/>
          </a:p>
          <a:p>
            <a:r>
              <a:rPr lang="en-GB" dirty="0" smtClean="0"/>
              <a:t>ZZ:           </a:t>
            </a:r>
            <a:r>
              <a:rPr lang="en-GB" dirty="0" smtClean="0">
                <a:hlinkClick r:id="rId6"/>
              </a:rPr>
              <a:t>ATLAS-CONF-2013-013</a:t>
            </a:r>
            <a:endParaRPr lang="en-GB" dirty="0"/>
          </a:p>
          <a:p>
            <a:r>
              <a:rPr lang="en-GB" dirty="0" smtClean="0"/>
              <a:t>WW:         </a:t>
            </a:r>
            <a:r>
              <a:rPr lang="en-GB" dirty="0" smtClean="0">
                <a:hlinkClick r:id="rId7"/>
              </a:rPr>
              <a:t>ATLAS-CONF-2013-030</a:t>
            </a:r>
            <a:r>
              <a:rPr lang="en-GB" dirty="0" smtClean="0"/>
              <a:t>,   spin: </a:t>
            </a:r>
            <a:r>
              <a:rPr lang="en-GB" dirty="0" smtClean="0">
                <a:hlinkClick r:id="rId8"/>
              </a:rPr>
              <a:t>ATLAS-CONF-2013-031</a:t>
            </a:r>
            <a:endParaRPr lang="en-GB" dirty="0" smtClean="0"/>
          </a:p>
          <a:p>
            <a:r>
              <a:rPr lang="el-GR" dirty="0" smtClean="0">
                <a:latin typeface="Times New Roman"/>
                <a:cs typeface="Times New Roman"/>
              </a:rPr>
              <a:t>ττ</a:t>
            </a:r>
            <a:r>
              <a:rPr lang="en-GB" dirty="0"/>
              <a:t>: </a:t>
            </a:r>
            <a:r>
              <a:rPr lang="en-GB" dirty="0" smtClean="0"/>
              <a:t>            </a:t>
            </a:r>
            <a:r>
              <a:rPr lang="en-GB" dirty="0" smtClean="0">
                <a:hlinkClick r:id="rId9"/>
              </a:rPr>
              <a:t>ATLAS-CONF-2012-160</a:t>
            </a:r>
            <a:r>
              <a:rPr lang="en-GB" dirty="0" smtClean="0"/>
              <a:t> </a:t>
            </a:r>
            <a:r>
              <a:rPr lang="en-GB" dirty="0"/>
              <a:t>(Nov 2012)</a:t>
            </a:r>
          </a:p>
          <a:p>
            <a:r>
              <a:rPr lang="en-GB" dirty="0" smtClean="0"/>
              <a:t>bb:            </a:t>
            </a:r>
            <a:r>
              <a:rPr lang="en-GB" dirty="0" smtClean="0">
                <a:hlinkClick r:id="rId10"/>
              </a:rPr>
              <a:t>ATLAS-CONF-2012-161</a:t>
            </a:r>
            <a:r>
              <a:rPr lang="en-GB" dirty="0" smtClean="0"/>
              <a:t> (Nov 2012)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dirty="0"/>
              <a:t>:            </a:t>
            </a:r>
            <a:r>
              <a:rPr lang="en-GB" dirty="0" smtClean="0">
                <a:hlinkClick r:id="rId11"/>
              </a:rPr>
              <a:t>ATLAS-CONF-2013-010</a:t>
            </a:r>
            <a:endParaRPr lang="en-GB" dirty="0" smtClean="0"/>
          </a:p>
          <a:p>
            <a:r>
              <a:rPr lang="en-GB" dirty="0" smtClean="0"/>
              <a:t>Z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/>
              <a:t>:            </a:t>
            </a:r>
            <a:r>
              <a:rPr lang="en-GB" dirty="0" smtClean="0">
                <a:hlinkClick r:id="rId12"/>
              </a:rPr>
              <a:t>ATLAS-CONF-2013-009</a:t>
            </a:r>
            <a:endParaRPr lang="en-GB" dirty="0" smtClean="0"/>
          </a:p>
          <a:p>
            <a:r>
              <a:rPr lang="en-GB" dirty="0" err="1" smtClean="0"/>
              <a:t>ZH→invisible</a:t>
            </a:r>
            <a:r>
              <a:rPr lang="en-GB" dirty="0"/>
              <a:t>: </a:t>
            </a:r>
            <a:r>
              <a:rPr lang="en-GB" dirty="0">
                <a:hlinkClick r:id="rId13"/>
              </a:rPr>
              <a:t>ATLAS-CONF-2013-011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Previous combination</a:t>
            </a:r>
            <a:r>
              <a:rPr lang="en-GB" dirty="0"/>
              <a:t>: </a:t>
            </a:r>
            <a:r>
              <a:rPr lang="en-GB" dirty="0" smtClean="0"/>
              <a:t>      </a:t>
            </a:r>
            <a:r>
              <a:rPr lang="en-GB" dirty="0" smtClean="0">
                <a:hlinkClick r:id="rId14"/>
              </a:rPr>
              <a:t>ATLAS-CONF-2012-170</a:t>
            </a:r>
            <a:r>
              <a:rPr lang="en-GB" dirty="0" smtClean="0"/>
              <a:t> (Dec 2012)</a:t>
            </a:r>
          </a:p>
          <a:p>
            <a:r>
              <a:rPr lang="en-GB" dirty="0" smtClean="0"/>
              <a:t>Previous </a:t>
            </a:r>
            <a:r>
              <a:rPr lang="en-GB" dirty="0"/>
              <a:t>coupling results: </a:t>
            </a:r>
            <a:r>
              <a:rPr lang="en-GB" dirty="0" smtClean="0">
                <a:hlinkClick r:id="rId15"/>
              </a:rPr>
              <a:t>ATLAS-CONF-2012-127</a:t>
            </a:r>
            <a:r>
              <a:rPr lang="en-GB" dirty="0" smtClean="0"/>
              <a:t> (Sep 2012)</a:t>
            </a:r>
          </a:p>
          <a:p>
            <a:r>
              <a:rPr lang="en-GB" dirty="0" smtClean="0"/>
              <a:t>Observation</a:t>
            </a:r>
            <a:r>
              <a:rPr lang="en-GB" dirty="0"/>
              <a:t>:                      </a:t>
            </a:r>
            <a:r>
              <a:rPr lang="en-GB" dirty="0">
                <a:hlinkClick r:id="rId16"/>
              </a:rPr>
              <a:t>Phys. </a:t>
            </a:r>
            <a:r>
              <a:rPr lang="en-GB" dirty="0" err="1">
                <a:hlinkClick r:id="rId16"/>
              </a:rPr>
              <a:t>Lett</a:t>
            </a:r>
            <a:r>
              <a:rPr lang="en-GB" dirty="0">
                <a:hlinkClick r:id="rId16"/>
              </a:rPr>
              <a:t>. B 716 (2012) </a:t>
            </a:r>
            <a:r>
              <a:rPr lang="en-GB" dirty="0" smtClean="0">
                <a:hlinkClick r:id="rId16"/>
              </a:rPr>
              <a:t>1-29</a:t>
            </a:r>
            <a:r>
              <a:rPr lang="en-GB" dirty="0" smtClean="0"/>
              <a:t> (July 2012)</a:t>
            </a:r>
          </a:p>
          <a:p>
            <a:endParaRPr lang="en-GB" dirty="0"/>
          </a:p>
          <a:p>
            <a:r>
              <a:rPr lang="en-GB" dirty="0" smtClean="0"/>
              <a:t>LHC XS WG coupling recommendations</a:t>
            </a:r>
            <a:r>
              <a:rPr lang="en-GB" dirty="0"/>
              <a:t>: </a:t>
            </a:r>
            <a:r>
              <a:rPr lang="en-GB" dirty="0">
                <a:hlinkClick r:id="rId17"/>
              </a:rPr>
              <a:t>arXiv:1209.0040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39</a:t>
            </a:fld>
            <a:endParaRPr lang="en-GB" dirty="0" smtClean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664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0" y="1299600"/>
            <a:ext cx="8098536" cy="506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Combined </a:t>
            </a:r>
            <a:r>
              <a:rPr lang="en-GB" dirty="0" err="1" smtClean="0"/>
              <a:t>Tevatron</a:t>
            </a:r>
            <a:r>
              <a:rPr lang="en-GB" dirty="0" smtClean="0"/>
              <a:t> limits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4</a:t>
            </a:fld>
            <a:endParaRPr lang="en-GB" dirty="0" smtClean="0"/>
          </a:p>
        </p:txBody>
      </p:sp>
      <p:sp>
        <p:nvSpPr>
          <p:cNvPr id="7" name="Rectangle 6"/>
          <p:cNvSpPr/>
          <p:nvPr/>
        </p:nvSpPr>
        <p:spPr bwMode="auto">
          <a:xfrm>
            <a:off x="279918" y="1299600"/>
            <a:ext cx="765111" cy="737118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872" y="52263"/>
            <a:ext cx="569930" cy="31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83" y="2584"/>
            <a:ext cx="414497" cy="414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5847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Combined p</a:t>
            </a:r>
            <a:r>
              <a:rPr lang="en-GB" baseline="-25000" dirty="0" smtClean="0"/>
              <a:t>0</a:t>
            </a:r>
            <a:r>
              <a:rPr lang="en-GB" dirty="0" smtClean="0"/>
              <a:t>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dirty="0" smtClean="0"/>
              <a:t> hypothesis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Update of  combined p</a:t>
            </a:r>
            <a:r>
              <a:rPr lang="en-GB" baseline="-25000" dirty="0" smtClean="0"/>
              <a:t>0</a:t>
            </a:r>
            <a:endParaRPr lang="en-GB" dirty="0" smtClean="0"/>
          </a:p>
          <a:p>
            <a:pPr lvl="1"/>
            <a:r>
              <a:rPr lang="en-GB" dirty="0" smtClean="0"/>
              <a:t>Mass scale systematics taken into account</a:t>
            </a:r>
          </a:p>
          <a:p>
            <a:pPr lvl="1"/>
            <a:r>
              <a:rPr lang="en-GB" dirty="0" smtClean="0"/>
              <a:t>primarily of interest during discovery phase</a:t>
            </a:r>
          </a:p>
          <a:p>
            <a:pPr marL="457200" lvl="1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40</a:t>
            </a:fld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84" y="2045473"/>
            <a:ext cx="5943261" cy="399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53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mass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41</a:t>
            </a:fld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91439" y="665824"/>
                <a:ext cx="5053586" cy="5816255"/>
              </a:xfrm>
            </p:spPr>
            <p:txBody>
              <a:bodyPr/>
              <a:lstStyle/>
              <a:p>
                <a:r>
                  <a:rPr lang="en-GB" dirty="0"/>
                  <a:t>High resolution mass measurements </a:t>
                </a:r>
                <a:r>
                  <a:rPr lang="en-GB" dirty="0" smtClean="0"/>
                  <a:t>from H</a:t>
                </a:r>
                <a:r>
                  <a:rPr lang="en-GB" dirty="0"/>
                  <a:t>→</a:t>
                </a:r>
                <a:r>
                  <a:rPr lang="el-GR" dirty="0">
                    <a:latin typeface="Times New Roman"/>
                    <a:cs typeface="Times New Roman"/>
                  </a:rPr>
                  <a:t>γγ</a:t>
                </a:r>
                <a:r>
                  <a:rPr lang="en-GB" dirty="0">
                    <a:cs typeface="Times New Roman"/>
                  </a:rPr>
                  <a:t> and </a:t>
                </a:r>
                <a:r>
                  <a:rPr lang="en-GB" dirty="0"/>
                  <a:t>H→ZZ</a:t>
                </a:r>
                <a:r>
                  <a:rPr lang="en-GB" baseline="30000" dirty="0"/>
                  <a:t>(*)</a:t>
                </a:r>
                <a:r>
                  <a:rPr lang="en-GB" dirty="0"/>
                  <a:t>→4</a:t>
                </a:r>
                <a:r>
                  <a:rPr lang="en-GB" i="1" dirty="0"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GB" dirty="0"/>
                  <a:t> spectra</a:t>
                </a:r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r>
                  <a:rPr lang="en-GB" dirty="0" smtClean="0"/>
                  <a:t>Combine </a:t>
                </a:r>
                <a:r>
                  <a:rPr lang="el-GR" dirty="0" smtClean="0">
                    <a:latin typeface="Times New Roman"/>
                    <a:cs typeface="Times New Roman"/>
                  </a:rPr>
                  <a:t>γγ</a:t>
                </a:r>
                <a:r>
                  <a:rPr lang="en-GB" dirty="0"/>
                  <a:t> and </a:t>
                </a:r>
                <a:r>
                  <a:rPr lang="en-GB" dirty="0" smtClean="0"/>
                  <a:t>4</a:t>
                </a:r>
                <a:r>
                  <a:rPr lang="en-GB" i="1" dirty="0" smtClean="0"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GB" dirty="0"/>
                  <a:t> </a:t>
                </a:r>
                <a:r>
                  <a:rPr lang="en-GB" dirty="0" smtClean="0"/>
                  <a:t>mass measurements</a:t>
                </a:r>
              </a:p>
              <a:p>
                <a:pPr lvl="1"/>
                <a:r>
                  <a:rPr lang="en-GB" dirty="0" smtClean="0"/>
                  <a:t>Signal strengths, </a:t>
                </a:r>
                <a:r>
                  <a:rPr lang="el-GR" dirty="0" smtClean="0"/>
                  <a:t>μ</a:t>
                </a:r>
                <a:r>
                  <a:rPr lang="el-GR" baseline="-25000" dirty="0" smtClean="0">
                    <a:latin typeface="Times New Roman"/>
                    <a:cs typeface="Times New Roman"/>
                  </a:rPr>
                  <a:t>γγ</a:t>
                </a:r>
                <a:r>
                  <a:rPr lang="en-GB" dirty="0" smtClean="0"/>
                  <a:t> and </a:t>
                </a:r>
                <a:r>
                  <a:rPr lang="el-GR" dirty="0" smtClean="0"/>
                  <a:t>μ</a:t>
                </a:r>
                <a:r>
                  <a:rPr lang="en-GB" baseline="-25000" dirty="0" smtClean="0"/>
                  <a:t>4</a:t>
                </a:r>
                <a:r>
                  <a:rPr lang="en-GB" i="1" baseline="-25000" dirty="0" smtClean="0"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GB" dirty="0" smtClean="0"/>
                  <a:t>, allowed to vary independently</a:t>
                </a:r>
              </a:p>
              <a:p>
                <a:pPr lvl="2">
                  <a:buFont typeface="Arial" pitchFamily="34" charset="0"/>
                  <a:buChar char="→"/>
                </a:pPr>
                <a:r>
                  <a:rPr lang="en-GB" dirty="0" smtClean="0"/>
                  <a:t>Don’t assume SM couplings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m</m:t>
                    </m:r>
                    <m:r>
                      <m:rPr>
                        <m:sty m:val="p"/>
                      </m:rPr>
                      <a:rPr lang="en-GB" sz="2000" b="0" i="0" baseline="-25000" smtClean="0">
                        <a:latin typeface="Cambria Math"/>
                      </a:rPr>
                      <m:t>H</m:t>
                    </m:r>
                    <m:r>
                      <a:rPr lang="en-GB" sz="2000" b="0" i="0" smtClean="0">
                        <a:latin typeface="Cambria Math"/>
                      </a:rPr>
                      <m:t>=125.5±</m:t>
                    </m:r>
                    <m:sSubSup>
                      <m:sSubSupPr>
                        <m:ctrlPr>
                          <a:rPr lang="en-GB" sz="20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2000" b="0" i="0" smtClean="0">
                            <a:latin typeface="Cambria Math"/>
                          </a:rPr>
                          <m:t>0.2 </m:t>
                        </m:r>
                        <m:d>
                          <m:dPr>
                            <m:ctrlPr>
                              <a:rPr lang="en-GB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/>
                              </a:rPr>
                              <m:t>stat</m:t>
                            </m:r>
                          </m:e>
                        </m:d>
                        <m:r>
                          <a:rPr lang="en-GB" sz="2000" b="0" i="0" smtClean="0">
                            <a:latin typeface="Cambria Math"/>
                          </a:rPr>
                          <m:t> </m:t>
                        </m:r>
                      </m:e>
                      <m:sub>
                        <m:r>
                          <a:rPr lang="en-GB" sz="2000" b="0" i="0" smtClean="0">
                            <a:latin typeface="Cambria Math"/>
                          </a:rPr>
                          <m:t>−0.6</m:t>
                        </m:r>
                      </m:sub>
                      <m:sup>
                        <m:r>
                          <a:rPr lang="en-GB" sz="2000" b="0" i="0" smtClean="0">
                            <a:latin typeface="Cambria Math"/>
                          </a:rPr>
                          <m:t>+0.5</m:t>
                        </m:r>
                      </m:sup>
                    </m:sSubSup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/>
                          </a:rPr>
                          <m:t>sys</m:t>
                        </m:r>
                      </m:e>
                    </m:d>
                  </m:oMath>
                </a14:m>
                <a:r>
                  <a:rPr lang="en-GB" sz="2000" dirty="0" smtClean="0"/>
                  <a:t> GeV</a:t>
                </a:r>
              </a:p>
              <a:p>
                <a:pPr marL="800100" lvl="2" indent="-800100">
                  <a:buNone/>
                </a:pPr>
                <a:r>
                  <a:rPr lang="en-GB" dirty="0" smtClean="0"/>
                  <a:t>	(4.8 </a:t>
                </a:r>
                <a:r>
                  <a:rPr lang="en-GB" dirty="0"/>
                  <a:t>fb</a:t>
                </a:r>
                <a:r>
                  <a:rPr lang="en-GB" baseline="30000" dirty="0"/>
                  <a:t>-1</a:t>
                </a:r>
                <a:r>
                  <a:rPr lang="en-GB" dirty="0"/>
                  <a:t> + </a:t>
                </a:r>
                <a:r>
                  <a:rPr lang="en-GB" dirty="0" smtClean="0"/>
                  <a:t>20.7 </a:t>
                </a:r>
                <a:r>
                  <a:rPr lang="en-GB" dirty="0"/>
                  <a:t>fb</a:t>
                </a:r>
                <a:r>
                  <a:rPr lang="en-GB" baseline="30000" dirty="0"/>
                  <a:t>-1</a:t>
                </a:r>
                <a:r>
                  <a:rPr lang="en-GB" dirty="0" smtClean="0"/>
                  <a:t>)</a:t>
                </a:r>
                <a:endParaRPr lang="en-GB" sz="1400" dirty="0" smtClean="0"/>
              </a:p>
              <a:p>
                <a:pPr>
                  <a:lnSpc>
                    <a:spcPct val="150000"/>
                  </a:lnSpc>
                </a:pPr>
                <a:r>
                  <a:rPr lang="en-GB" sz="1600" dirty="0" smtClean="0"/>
                  <a:t>Previous measurement, Dec 2012: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1600" dirty="0" err="1" smtClean="0"/>
                  <a:t>m</a:t>
                </a:r>
                <a:r>
                  <a:rPr lang="en-GB" sz="1600" baseline="-25000" dirty="0" err="1" smtClean="0"/>
                  <a:t>H</a:t>
                </a:r>
                <a:r>
                  <a:rPr lang="en-GB" sz="1600" dirty="0" smtClean="0"/>
                  <a:t> = 125.2 ± 0.3 (stat) </a:t>
                </a:r>
                <a:r>
                  <a:rPr lang="en-GB" sz="1600" dirty="0"/>
                  <a:t>± </a:t>
                </a:r>
                <a:r>
                  <a:rPr lang="en-GB" sz="1600" dirty="0" smtClean="0"/>
                  <a:t>0.6 </a:t>
                </a:r>
                <a:r>
                  <a:rPr lang="en-GB" sz="1600" dirty="0"/>
                  <a:t>(</a:t>
                </a:r>
                <a:r>
                  <a:rPr lang="en-GB" sz="1600" dirty="0" smtClean="0"/>
                  <a:t>sys) </a:t>
                </a:r>
                <a:r>
                  <a:rPr lang="en-GB" sz="1600" dirty="0" err="1" smtClean="0"/>
                  <a:t>GeV</a:t>
                </a:r>
                <a:endParaRPr lang="en-GB" sz="1600" dirty="0" smtClean="0"/>
              </a:p>
              <a:p>
                <a:pPr marL="914400" lvl="2" indent="0">
                  <a:buNone/>
                </a:pPr>
                <a:r>
                  <a:rPr lang="en-GB" sz="1400" dirty="0" smtClean="0"/>
                  <a:t>(4.8 fb</a:t>
                </a:r>
                <a:r>
                  <a:rPr lang="en-GB" sz="1400" baseline="30000" dirty="0" smtClean="0"/>
                  <a:t>-1</a:t>
                </a:r>
                <a:r>
                  <a:rPr lang="en-GB" sz="1400" dirty="0" smtClean="0"/>
                  <a:t> + 13 fb</a:t>
                </a:r>
                <a:r>
                  <a:rPr lang="en-GB" sz="1400" baseline="30000" dirty="0" smtClean="0"/>
                  <a:t>-1</a:t>
                </a:r>
                <a:r>
                  <a:rPr lang="en-GB" sz="1400" dirty="0" smtClean="0"/>
                  <a:t>)</a:t>
                </a: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39" y="665824"/>
                <a:ext cx="5053586" cy="5816255"/>
              </a:xfrm>
              <a:blipFill rotWithShape="1">
                <a:blip r:embed="rId3"/>
                <a:stretch>
                  <a:fillRect l="-1086" t="-524" b="-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678" y="565609"/>
            <a:ext cx="3474305" cy="33498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 bwMode="auto">
              <a:xfrm>
                <a:off x="5193794" y="4086427"/>
                <a:ext cx="3950206" cy="18848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rgbClr val="0000FF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2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182563" indent="-182563"/>
                <a:r>
                  <a:rPr lang="en-GB" kern="0" dirty="0" smtClean="0"/>
                  <a:t>Use profile likelihood ratio</a:t>
                </a:r>
                <a:br>
                  <a:rPr lang="en-GB" kern="0" dirty="0" smtClean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kern="0">
                        <a:latin typeface="Cambria Math"/>
                      </a:rPr>
                      <m:t>Λ</m:t>
                    </m:r>
                    <m:d>
                      <m:dPr>
                        <m:ctrlPr>
                          <a:rPr lang="en-GB" i="1" ker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kern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kern="0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GB" b="0" i="1" kern="0" smtClean="0">
                                <a:latin typeface="Cambria Math"/>
                              </a:rPr>
                              <m:t>𝐻</m:t>
                            </m:r>
                          </m:sub>
                        </m:sSub>
                      </m:e>
                    </m:d>
                    <m:r>
                      <a:rPr lang="en-GB" i="1" ker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GB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en-GB" i="1" kern="0">
                            <a:latin typeface="Cambria Math"/>
                          </a:rPr>
                          <m:t>𝐿</m:t>
                        </m:r>
                        <m:r>
                          <a:rPr lang="en-GB" i="1" ker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GB" b="0" i="1" kern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kern="0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GB" b="0" i="1" kern="0" smtClean="0">
                                <a:latin typeface="Cambria Math"/>
                              </a:rPr>
                              <m:t>𝐻</m:t>
                            </m:r>
                          </m:sub>
                        </m:sSub>
                        <m:r>
                          <a:rPr lang="en-GB" i="1" kern="0"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̂"/>
                            <m:ctrlPr>
                              <a:rPr lang="en-GB" i="1" kern="0">
                                <a:latin typeface="Cambria Math"/>
                              </a:rPr>
                            </m:ctrlPr>
                          </m:accPr>
                          <m:e>
                            <m:acc>
                              <m:accPr>
                                <m:chr m:val="̂"/>
                                <m:ctrlPr>
                                  <a:rPr lang="en-GB" i="1" ker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i="1" kern="0">
                                    <a:latin typeface="Cambria Math"/>
                                  </a:rPr>
                                  <m:t>𝜃</m:t>
                                </m:r>
                              </m:e>
                            </m:acc>
                          </m:e>
                        </m:acc>
                        <m:d>
                          <m:dPr>
                            <m:ctrlPr>
                              <a:rPr lang="en-GB" i="1" ker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b="0" i="1" kern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kern="0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GB" b="0" i="1" kern="0" smtClean="0">
                                    <a:latin typeface="Cambria Math"/>
                                  </a:rPr>
                                  <m:t>𝐻</m:t>
                                </m:r>
                              </m:sub>
                            </m:sSub>
                          </m:e>
                        </m:d>
                        <m:r>
                          <a:rPr lang="en-GB" i="1" ker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GB" i="1" kern="0">
                            <a:latin typeface="Cambria Math"/>
                          </a:rPr>
                          <m:t>𝐿</m:t>
                        </m:r>
                        <m:r>
                          <a:rPr lang="en-GB" i="1" ker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GB" b="0" i="1" kern="0" smtClean="0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i="1" ker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b="0" i="1" kern="0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b="0" i="1" kern="0" smtClean="0">
                                <a:latin typeface="Cambria Math"/>
                              </a:rPr>
                              <m:t>𝐻</m:t>
                            </m:r>
                          </m:sub>
                        </m:sSub>
                        <m:r>
                          <a:rPr lang="en-GB" i="1" kern="0"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̂"/>
                            <m:ctrlPr>
                              <a:rPr lang="en-GB" i="1" ker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GB" i="1" kern="0">
                                <a:latin typeface="Cambria Math"/>
                              </a:rPr>
                              <m:t>𝜃</m:t>
                            </m:r>
                          </m:e>
                        </m:acc>
                        <m:r>
                          <a:rPr lang="en-GB" i="1" ker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kern="0" dirty="0" smtClean="0"/>
                  <a:t> to quantify</a:t>
                </a:r>
                <a:br>
                  <a:rPr lang="en-GB" kern="0" dirty="0" smtClean="0"/>
                </a:br>
                <a:r>
                  <a:rPr lang="en-GB" kern="0" dirty="0" err="1" smtClean="0"/>
                  <a:t>m</a:t>
                </a:r>
                <a:r>
                  <a:rPr lang="en-GB" kern="0" baseline="-25000" dirty="0" err="1" smtClean="0"/>
                  <a:t>H</a:t>
                </a:r>
                <a:r>
                  <a:rPr lang="en-GB" dirty="0"/>
                  <a:t> </a:t>
                </a:r>
                <a:r>
                  <a:rPr lang="en-GB" kern="0" dirty="0" smtClean="0"/>
                  <a:t>confidence intervals with </a:t>
                </a:r>
                <a:br>
                  <a:rPr lang="en-GB" kern="0" dirty="0" smtClean="0"/>
                </a:br>
                <a:r>
                  <a:rPr lang="en-GB" kern="0" dirty="0" smtClean="0"/>
                  <a:t>nuisance parameters, </a:t>
                </a:r>
                <a:r>
                  <a:rPr lang="el-GR" kern="0" dirty="0" smtClean="0"/>
                  <a:t>θ</a:t>
                </a:r>
                <a:r>
                  <a:rPr lang="en-GB" kern="0" dirty="0" smtClean="0"/>
                  <a:t> (</a:t>
                </a:r>
                <a:r>
                  <a:rPr lang="el-GR" dirty="0" smtClean="0"/>
                  <a:t>μ</a:t>
                </a:r>
                <a:r>
                  <a:rPr lang="el-GR" baseline="-25000" dirty="0" smtClean="0">
                    <a:latin typeface="Times New Roman"/>
                    <a:cs typeface="Times New Roman"/>
                  </a:rPr>
                  <a:t>γγ</a:t>
                </a:r>
                <a:r>
                  <a:rPr lang="en-GB" dirty="0" smtClean="0"/>
                  <a:t>, </a:t>
                </a:r>
                <a:r>
                  <a:rPr lang="el-GR" dirty="0" smtClean="0"/>
                  <a:t>μ</a:t>
                </a:r>
                <a:r>
                  <a:rPr lang="en-GB" baseline="-25000" dirty="0" smtClean="0"/>
                  <a:t>4</a:t>
                </a:r>
                <a:r>
                  <a:rPr lang="en-GB" i="1" baseline="-25000" dirty="0" smtClean="0"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GB" dirty="0" smtClean="0"/>
                  <a:t>, theory, experimental systematics</a:t>
                </a:r>
                <a:r>
                  <a:rPr lang="en-GB" dirty="0" smtClean="0">
                    <a:cs typeface="Times New Roman" pitchFamily="18" charset="0"/>
                  </a:rPr>
                  <a:t>)</a:t>
                </a:r>
                <a:endParaRPr lang="en-GB" kern="0" dirty="0" smtClean="0"/>
              </a:p>
              <a:p>
                <a:pPr marL="182563" indent="-182563"/>
                <a:r>
                  <a:rPr lang="en-GB" kern="0" dirty="0" smtClean="0"/>
                  <a:t>Asymptotically, -2ln</a:t>
                </a:r>
                <a:r>
                  <a:rPr lang="el-GR" kern="0" dirty="0" smtClean="0"/>
                  <a:t>Λ</a:t>
                </a:r>
                <a:r>
                  <a:rPr lang="en-GB" kern="0" dirty="0" smtClean="0"/>
                  <a:t> distributed as a </a:t>
                </a:r>
                <a:r>
                  <a:rPr lang="el-GR" kern="0" dirty="0" smtClean="0">
                    <a:latin typeface="Times New Roman" pitchFamily="18" charset="0"/>
                    <a:cs typeface="Times New Roman" pitchFamily="18" charset="0"/>
                  </a:rPr>
                  <a:t>χ</a:t>
                </a:r>
                <a:r>
                  <a:rPr lang="en-GB" kern="0" baseline="30000" dirty="0" smtClean="0"/>
                  <a:t>2</a:t>
                </a:r>
                <a:endParaRPr lang="en-GB" kern="0" baseline="30000" dirty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93794" y="4086427"/>
                <a:ext cx="3950206" cy="1884882"/>
              </a:xfrm>
              <a:prstGeom prst="rect">
                <a:avLst/>
              </a:prstGeom>
              <a:blipFill rotWithShape="1">
                <a:blip r:embed="rId5"/>
                <a:stretch>
                  <a:fillRect l="-463" t="-968" r="-154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" t="2724" r="4571" b="851"/>
          <a:stretch/>
        </p:blipFill>
        <p:spPr bwMode="auto">
          <a:xfrm>
            <a:off x="171690" y="1333410"/>
            <a:ext cx="2561036" cy="192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" t="4063" r="3428" b="2313"/>
          <a:stretch/>
        </p:blipFill>
        <p:spPr bwMode="auto">
          <a:xfrm>
            <a:off x="2771579" y="1351341"/>
            <a:ext cx="2060398" cy="194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728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319" y="3532110"/>
            <a:ext cx="3216149" cy="31009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333" y="593890"/>
            <a:ext cx="3047337" cy="29382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H</a:t>
            </a:r>
            <a:r>
              <a:rPr lang="en-GB" dirty="0"/>
              <a:t>→</a:t>
            </a:r>
            <a:r>
              <a:rPr lang="el-GR" dirty="0">
                <a:latin typeface="Times New Roman"/>
                <a:cs typeface="Times New Roman"/>
              </a:rPr>
              <a:t>γγ</a:t>
            </a:r>
            <a:r>
              <a:rPr lang="en-GB" dirty="0">
                <a:cs typeface="Times New Roman"/>
              </a:rPr>
              <a:t> and </a:t>
            </a:r>
            <a:r>
              <a:rPr lang="en-GB" dirty="0"/>
              <a:t>H→ZZ</a:t>
            </a:r>
            <a:r>
              <a:rPr lang="en-GB" baseline="30000" dirty="0"/>
              <a:t>(*)</a:t>
            </a:r>
            <a:r>
              <a:rPr lang="en-GB" dirty="0"/>
              <a:t>→</a:t>
            </a:r>
            <a:r>
              <a:rPr lang="en-GB" dirty="0" smtClean="0"/>
              <a:t>4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dirty="0"/>
              <a:t> </a:t>
            </a:r>
            <a:r>
              <a:rPr lang="en-GB" dirty="0" smtClean="0"/>
              <a:t>masses in </a:t>
            </a:r>
            <a:r>
              <a:rPr lang="en-GB" dirty="0"/>
              <a:t>ATLAS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39" y="665824"/>
                <a:ext cx="5793879" cy="5816255"/>
              </a:xfrm>
            </p:spPr>
            <p:txBody>
              <a:bodyPr/>
              <a:lstStyle/>
              <a:p>
                <a:r>
                  <a:rPr lang="en-GB" dirty="0" smtClean="0"/>
                  <a:t>The individual mass measurements, m</a:t>
                </a:r>
                <a:r>
                  <a:rPr lang="el-GR" baseline="-25000" dirty="0" smtClean="0">
                    <a:latin typeface="Times New Roman"/>
                    <a:cs typeface="Times New Roman"/>
                  </a:rPr>
                  <a:t>γγ</a:t>
                </a:r>
                <a:r>
                  <a:rPr lang="en-GB" dirty="0" smtClean="0"/>
                  <a:t> and m</a:t>
                </a:r>
                <a:r>
                  <a:rPr lang="en-GB" baseline="-25000" dirty="0" smtClean="0"/>
                  <a:t>4</a:t>
                </a:r>
                <a:r>
                  <a:rPr lang="en-GB" i="1" baseline="-25000" dirty="0" smtClean="0"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GB" dirty="0" smtClean="0"/>
                  <a:t>, are slightly correlated due to the common EM scale systematic (for photons in </a:t>
                </a:r>
                <a:r>
                  <a:rPr lang="en-GB" dirty="0"/>
                  <a:t>m</a:t>
                </a:r>
                <a:r>
                  <a:rPr lang="el-GR" baseline="-25000" dirty="0">
                    <a:latin typeface="Times New Roman"/>
                    <a:cs typeface="Times New Roman"/>
                  </a:rPr>
                  <a:t>γγ </a:t>
                </a:r>
                <a:r>
                  <a:rPr lang="en-GB" dirty="0" smtClean="0"/>
                  <a:t>and electrons in </a:t>
                </a:r>
                <a:r>
                  <a:rPr lang="en-GB" dirty="0"/>
                  <a:t>m</a:t>
                </a:r>
                <a:r>
                  <a:rPr lang="en-GB" baseline="-25000" dirty="0"/>
                  <a:t>4</a:t>
                </a:r>
                <a:r>
                  <a:rPr lang="en-GB" i="1" baseline="-25000" dirty="0"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GB" dirty="0" smtClean="0"/>
                  <a:t>)</a:t>
                </a:r>
              </a:p>
              <a:p>
                <a:pPr lvl="1"/>
                <a:r>
                  <a:rPr lang="en-GB" dirty="0" smtClean="0"/>
                  <a:t>Pulls </a:t>
                </a:r>
                <a:r>
                  <a:rPr lang="en-GB" dirty="0"/>
                  <a:t>m</a:t>
                </a:r>
                <a:r>
                  <a:rPr lang="el-GR" baseline="-25000" dirty="0">
                    <a:latin typeface="Times New Roman"/>
                    <a:cs typeface="Times New Roman"/>
                  </a:rPr>
                  <a:t>γγ</a:t>
                </a:r>
                <a:r>
                  <a:rPr lang="en-GB" dirty="0"/>
                  <a:t> </a:t>
                </a:r>
                <a:r>
                  <a:rPr lang="en-GB" dirty="0" smtClean="0"/>
                  <a:t>down by 350 MeV in combined fit</a:t>
                </a:r>
              </a:p>
              <a:p>
                <a:pPr lvl="1"/>
                <a:endParaRPr lang="en-GB" dirty="0" smtClean="0"/>
              </a:p>
              <a:p>
                <a:pPr lvl="1"/>
                <a:endParaRPr lang="en-GB" dirty="0"/>
              </a:p>
              <a:p>
                <a:r>
                  <a:rPr lang="en-GB" dirty="0" smtClean="0"/>
                  <a:t>Test assumption that both decays come from a common mass</a:t>
                </a:r>
              </a:p>
              <a:p>
                <a:pPr lvl="1"/>
                <a:r>
                  <a:rPr lang="en-GB" dirty="0" err="1" smtClean="0"/>
                  <a:t>Δm</a:t>
                </a:r>
                <a:r>
                  <a:rPr lang="en-GB" baseline="-25000" dirty="0" err="1" smtClean="0"/>
                  <a:t>H</a:t>
                </a:r>
                <a:r>
                  <a:rPr lang="en-GB" dirty="0" smtClean="0"/>
                  <a:t> = </a:t>
                </a:r>
                <a:r>
                  <a:rPr lang="en-GB" dirty="0"/>
                  <a:t>m</a:t>
                </a:r>
                <a:r>
                  <a:rPr lang="el-GR" baseline="-25000" dirty="0" smtClean="0">
                    <a:latin typeface="Times New Roman"/>
                    <a:cs typeface="Times New Roman"/>
                  </a:rPr>
                  <a:t>γγ</a:t>
                </a:r>
                <a:r>
                  <a:rPr lang="en-GB" dirty="0" smtClean="0">
                    <a:cs typeface="Times New Roman"/>
                  </a:rPr>
                  <a:t> – </a:t>
                </a:r>
                <a:r>
                  <a:rPr lang="en-GB" dirty="0" smtClean="0"/>
                  <a:t>m</a:t>
                </a:r>
                <a:r>
                  <a:rPr lang="en-GB" baseline="-25000" dirty="0" smtClean="0"/>
                  <a:t>4</a:t>
                </a:r>
                <a:r>
                  <a:rPr lang="en-GB" i="1" baseline="-25000" dirty="0" smtClean="0"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GB" dirty="0">
                    <a:cs typeface="Times New Roman" pitchFamily="18" charset="0"/>
                  </a:rPr>
                  <a:t/>
                </a:r>
                <a:br>
                  <a:rPr lang="en-GB" dirty="0">
                    <a:cs typeface="Times New Roman" pitchFamily="18" charset="0"/>
                  </a:rPr>
                </a:br>
                <a:r>
                  <a:rPr lang="en-GB" dirty="0" smtClean="0">
                    <a:cs typeface="Times New Roman" pitchFamily="18" charset="0"/>
                  </a:rPr>
                  <a:t>       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b="0" i="0" smtClean="0">
                            <a:latin typeface="Cambria Math"/>
                            <a:cs typeface="Times New Roman" pitchFamily="18" charset="0"/>
                          </a:rPr>
                          <m:t>2.3</m:t>
                        </m:r>
                      </m:e>
                      <m:sub>
                        <m:r>
                          <a:rPr lang="en-GB" b="0" i="0" smtClean="0">
                            <a:latin typeface="Cambria Math"/>
                            <a:cs typeface="Times New Roman" pitchFamily="18" charset="0"/>
                          </a:rPr>
                          <m:t>−0.7</m:t>
                        </m:r>
                      </m:sub>
                      <m:sup>
                        <m:r>
                          <a:rPr lang="en-GB" b="0" i="0" smtClean="0">
                            <a:latin typeface="Cambria Math"/>
                            <a:cs typeface="Times New Roman" pitchFamily="18" charset="0"/>
                          </a:rPr>
                          <m:t>+0.6</m:t>
                        </m:r>
                      </m:sup>
                    </m:sSubSup>
                    <m:r>
                      <a:rPr lang="en-GB" b="0" i="0" smtClean="0">
                        <a:latin typeface="Cambria Math"/>
                        <a:cs typeface="Times New Roman" pitchFamily="18" charset="0"/>
                      </a:rPr>
                      <m:t> 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  <a:cs typeface="Times New Roman" pitchFamily="18" charset="0"/>
                          </a:rPr>
                          <m:t>stat</m:t>
                        </m:r>
                      </m:e>
                    </m:d>
                    <m:r>
                      <a:rPr lang="en-GB" b="0" i="0" smtClean="0">
                        <a:latin typeface="Cambria Math"/>
                        <a:cs typeface="Times New Roman" pitchFamily="18" charset="0"/>
                      </a:rPr>
                      <m:t>±0.6 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  <a:cs typeface="Times New Roman" pitchFamily="18" charset="0"/>
                          </a:rPr>
                          <m:t>sys</m:t>
                        </m:r>
                      </m:e>
                    </m:d>
                  </m:oMath>
                </a14:m>
                <a:r>
                  <a:rPr lang="en-GB" b="0" dirty="0" smtClean="0">
                    <a:cs typeface="Times New Roman" pitchFamily="18" charset="0"/>
                  </a:rPr>
                  <a:t> GeV</a:t>
                </a:r>
              </a:p>
              <a:p>
                <a:r>
                  <a:rPr lang="en-GB" dirty="0" smtClean="0">
                    <a:cs typeface="Times New Roman" pitchFamily="18" charset="0"/>
                  </a:rPr>
                  <a:t>Consistency </a:t>
                </a:r>
                <a:r>
                  <a:rPr lang="el-GR" dirty="0" smtClean="0">
                    <a:cs typeface="Times New Roman" pitchFamily="18" charset="0"/>
                  </a:rPr>
                  <a:t>Δ</a:t>
                </a:r>
                <a:r>
                  <a:rPr lang="en-GB" dirty="0" err="1" smtClean="0">
                    <a:cs typeface="Times New Roman" pitchFamily="18" charset="0"/>
                  </a:rPr>
                  <a:t>m</a:t>
                </a:r>
                <a:r>
                  <a:rPr lang="en-GB" baseline="-25000" dirty="0" err="1" smtClean="0">
                    <a:cs typeface="Times New Roman" pitchFamily="18" charset="0"/>
                  </a:rPr>
                  <a:t>H</a:t>
                </a:r>
                <a:r>
                  <a:rPr lang="en-GB" dirty="0" smtClean="0">
                    <a:cs typeface="Times New Roman" pitchFamily="18" charset="0"/>
                  </a:rPr>
                  <a:t>=0:</a:t>
                </a:r>
              </a:p>
              <a:p>
                <a:pPr lvl="1"/>
                <a:r>
                  <a:rPr lang="en-GB" dirty="0">
                    <a:cs typeface="Times New Roman" pitchFamily="18" charset="0"/>
                  </a:rPr>
                  <a:t>p-value </a:t>
                </a:r>
                <a:r>
                  <a:rPr lang="en-GB" dirty="0" smtClean="0">
                    <a:cs typeface="Times New Roman" pitchFamily="18" charset="0"/>
                  </a:rPr>
                  <a:t>= 1.5% (2.4</a:t>
                </a:r>
                <a:r>
                  <a:rPr lang="el-GR" dirty="0" smtClean="0">
                    <a:cs typeface="Times New Roman" pitchFamily="18" charset="0"/>
                  </a:rPr>
                  <a:t>σ</a:t>
                </a:r>
                <a:r>
                  <a:rPr lang="en-GB" dirty="0" smtClean="0">
                    <a:cs typeface="Times New Roman" pitchFamily="18" charset="0"/>
                  </a:rPr>
                  <a:t>)</a:t>
                </a:r>
              </a:p>
              <a:p>
                <a:pPr lvl="1"/>
                <a:r>
                  <a:rPr lang="en-GB" dirty="0" smtClean="0">
                    <a:cs typeface="Times New Roman" pitchFamily="18" charset="0"/>
                  </a:rPr>
                  <a:t>More conservative E scale model: allow systematics to vary without constraint ±1</a:t>
                </a:r>
                <a:r>
                  <a:rPr lang="el-GR" dirty="0" smtClean="0">
                    <a:cs typeface="Times New Roman" pitchFamily="18" charset="0"/>
                  </a:rPr>
                  <a:t>σ</a:t>
                </a:r>
                <a:r>
                  <a:rPr lang="en-GB" dirty="0" smtClean="0">
                    <a:cs typeface="Times New Roman" pitchFamily="18" charset="0"/>
                  </a:rPr>
                  <a:t> (rectangular PDF):      p-value = 8% (1.7</a:t>
                </a:r>
                <a:r>
                  <a:rPr lang="el-GR" dirty="0" smtClean="0">
                    <a:cs typeface="Times New Roman" pitchFamily="18" charset="0"/>
                  </a:rPr>
                  <a:t>σ</a:t>
                </a:r>
                <a:r>
                  <a:rPr lang="en-GB" dirty="0" smtClean="0">
                    <a:cs typeface="Times New Roman" pitchFamily="18" charset="0"/>
                  </a:rPr>
                  <a:t>)</a:t>
                </a:r>
                <a:endParaRPr lang="en-GB" dirty="0"/>
              </a:p>
              <a:p>
                <a:pPr marL="0" indent="0">
                  <a:buNone/>
                </a:pPr>
                <a:endParaRPr lang="en-GB" sz="1400" dirty="0" smtClean="0"/>
              </a:p>
              <a:p>
                <a:pPr marL="0" indent="0">
                  <a:buNone/>
                </a:pPr>
                <a:endParaRPr lang="en-GB" sz="1400" dirty="0"/>
              </a:p>
              <a:p>
                <a:r>
                  <a:rPr lang="en-GB" sz="1600" dirty="0" smtClean="0"/>
                  <a:t>Previous </a:t>
                </a:r>
                <a:r>
                  <a:rPr lang="en-GB" sz="1600" dirty="0"/>
                  <a:t>measurement, Dec 2012:</a:t>
                </a:r>
              </a:p>
              <a:p>
                <a:pPr lvl="1"/>
                <a:r>
                  <a:rPr lang="en-GB" sz="1600" dirty="0" err="1" smtClean="0"/>
                  <a:t>Δm</a:t>
                </a:r>
                <a:r>
                  <a:rPr lang="en-GB" sz="1600" baseline="-25000" dirty="0" err="1" smtClean="0"/>
                  <a:t>H</a:t>
                </a:r>
                <a:r>
                  <a:rPr lang="en-GB" sz="1600" dirty="0" smtClean="0"/>
                  <a:t> </a:t>
                </a:r>
                <a:r>
                  <a:rPr lang="en-GB" sz="1600" dirty="0" smtClean="0"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GB" sz="1600" b="0" i="0" smtClean="0">
                        <a:latin typeface="Cambria Math"/>
                        <a:cs typeface="Times New Roman" pitchFamily="18" charset="0"/>
                      </a:rPr>
                      <m:t>3.0±0.8 </m:t>
                    </m:r>
                    <m:sSubSup>
                      <m:sSubSupPr>
                        <m:ctrlPr>
                          <a:rPr lang="en-GB" sz="1600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en-GB" sz="16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1600" b="0" i="0" smtClean="0">
                                <a:latin typeface="Cambria Math"/>
                                <a:cs typeface="Times New Roman" pitchFamily="18" charset="0"/>
                              </a:rPr>
                              <m:t>stat</m:t>
                            </m:r>
                          </m:e>
                        </m:d>
                      </m:e>
                      <m:sub>
                        <m:r>
                          <a:rPr lang="en-GB" sz="1600" b="0" i="0" smtClean="0">
                            <a:latin typeface="Cambria Math"/>
                            <a:cs typeface="Times New Roman" pitchFamily="18" charset="0"/>
                          </a:rPr>
                          <m:t>−0.6</m:t>
                        </m:r>
                      </m:sub>
                      <m:sup>
                        <m:r>
                          <a:rPr lang="en-GB" sz="1600" b="0" i="0" smtClean="0">
                            <a:latin typeface="Cambria Math"/>
                            <a:cs typeface="Times New Roman" pitchFamily="18" charset="0"/>
                          </a:rPr>
                          <m:t>+0.7</m:t>
                        </m:r>
                      </m:sup>
                    </m:sSubSup>
                    <m:r>
                      <a:rPr lang="en-GB" sz="1600" b="0" i="0" smtClean="0">
                        <a:latin typeface="Cambria Math"/>
                        <a:cs typeface="Times New Roman" pitchFamily="18" charset="0"/>
                      </a:rPr>
                      <m:t> </m:t>
                    </m:r>
                    <m:d>
                      <m:dPr>
                        <m:ctrlPr>
                          <a:rPr lang="en-GB" sz="1600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/>
                            <a:cs typeface="Times New Roman" pitchFamily="18" charset="0"/>
                          </a:rPr>
                          <m:t>sys</m:t>
                        </m:r>
                      </m:e>
                    </m:d>
                  </m:oMath>
                </a14:m>
                <a:r>
                  <a:rPr lang="en-GB" sz="1600" dirty="0" smtClean="0"/>
                  <a:t> </a:t>
                </a:r>
                <a:r>
                  <a:rPr lang="en-GB" sz="1600" dirty="0"/>
                  <a:t>GeV</a:t>
                </a:r>
                <a:endParaRPr lang="en-GB" sz="1400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39" y="665824"/>
                <a:ext cx="5793879" cy="5816255"/>
              </a:xfrm>
              <a:blipFill rotWithShape="1">
                <a:blip r:embed="rId4"/>
                <a:stretch>
                  <a:fillRect l="-632" t="-524" r="-737" b="-4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42</a:t>
            </a:fld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493393" y="750322"/>
            <a:ext cx="1117614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m</a:t>
            </a:r>
            <a:r>
              <a:rPr lang="en-GB" sz="1600" baseline="-25000" dirty="0"/>
              <a:t>4</a:t>
            </a:r>
            <a:r>
              <a:rPr lang="en-GB" sz="1600" i="1" baseline="-25000" dirty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en-GB" sz="1600" dirty="0"/>
              <a:t> </a:t>
            </a:r>
            <a:r>
              <a:rPr lang="en-GB" sz="1600" dirty="0" err="1"/>
              <a:t>vs</a:t>
            </a:r>
            <a:r>
              <a:rPr lang="en-GB" sz="1600" dirty="0"/>
              <a:t> </a:t>
            </a:r>
            <a:r>
              <a:rPr lang="en-GB" sz="1600" dirty="0" smtClean="0"/>
              <a:t>m</a:t>
            </a:r>
            <a:r>
              <a:rPr lang="el-GR" sz="1600" baseline="-25000" dirty="0" smtClean="0">
                <a:latin typeface="Times New Roman"/>
                <a:cs typeface="Times New Roman"/>
              </a:rPr>
              <a:t>γγ</a:t>
            </a:r>
            <a:endParaRPr lang="en-GB" sz="1600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1006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31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ye\Desktop\fig_09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628" y="888905"/>
            <a:ext cx="5400676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H→ZZ</a:t>
            </a:r>
            <a:r>
              <a:rPr lang="en-GB" baseline="30000" dirty="0"/>
              <a:t>(*)</a:t>
            </a:r>
            <a:r>
              <a:rPr lang="en-GB" dirty="0"/>
              <a:t>→</a:t>
            </a:r>
            <a:r>
              <a:rPr lang="en-GB" dirty="0" smtClean="0"/>
              <a:t>4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dirty="0" smtClean="0"/>
              <a:t> individual channel mass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571" y="665824"/>
            <a:ext cx="5622877" cy="5816255"/>
          </a:xfrm>
        </p:spPr>
        <p:txBody>
          <a:bodyPr/>
          <a:lstStyle/>
          <a:p>
            <a:pPr>
              <a:buFontTx/>
              <a:buChar char="▬"/>
            </a:pPr>
            <a:endParaRPr lang="en-GB" b="1" dirty="0" smtClean="0"/>
          </a:p>
          <a:p>
            <a:pPr>
              <a:buFontTx/>
              <a:buChar char="▬"/>
            </a:pPr>
            <a:endParaRPr lang="en-GB" b="1" dirty="0" smtClean="0"/>
          </a:p>
          <a:p>
            <a:pPr>
              <a:buFontTx/>
              <a:buChar char="▬"/>
            </a:pPr>
            <a:endParaRPr lang="en-GB" b="1" dirty="0"/>
          </a:p>
          <a:p>
            <a:pPr>
              <a:buFontTx/>
              <a:buChar char="▬"/>
            </a:pPr>
            <a:endParaRPr lang="en-GB" b="1" dirty="0"/>
          </a:p>
          <a:p>
            <a:pPr>
              <a:buFontTx/>
              <a:buChar char="▬"/>
            </a:pPr>
            <a:r>
              <a:rPr lang="en-GB" b="1" dirty="0" smtClean="0">
                <a:solidFill>
                  <a:schemeClr val="tx2"/>
                </a:solidFill>
              </a:rPr>
              <a:t>4</a:t>
            </a:r>
            <a:r>
              <a:rPr lang="el-GR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endParaRPr lang="en-GB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▬"/>
            </a:pPr>
            <a:r>
              <a:rPr lang="en-GB" b="1" dirty="0" smtClean="0">
                <a:solidFill>
                  <a:srgbClr val="00B050"/>
                </a:solidFill>
              </a:rPr>
              <a:t>4e</a:t>
            </a:r>
          </a:p>
          <a:p>
            <a:pPr>
              <a:buFontTx/>
              <a:buChar char="▬"/>
            </a:pPr>
            <a:r>
              <a:rPr lang="en-GB" b="1" dirty="0" smtClean="0">
                <a:solidFill>
                  <a:srgbClr val="FF0000"/>
                </a:solidFill>
              </a:rPr>
              <a:t>2e2</a:t>
            </a:r>
            <a:r>
              <a:rPr lang="el-G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endParaRPr lang="en-GB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▬"/>
            </a:pPr>
            <a:r>
              <a:rPr lang="en-GB" b="1" dirty="0">
                <a:solidFill>
                  <a:srgbClr val="FFC000"/>
                </a:solidFill>
              </a:rPr>
              <a:t>2</a:t>
            </a:r>
            <a:r>
              <a:rPr lang="el-GR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b="1" dirty="0" smtClean="0">
                <a:solidFill>
                  <a:srgbClr val="FFC000"/>
                </a:solidFill>
              </a:rPr>
              <a:t>2e</a:t>
            </a:r>
            <a:endParaRPr lang="en-GB" b="1" dirty="0"/>
          </a:p>
          <a:p>
            <a:pPr>
              <a:buFontTx/>
              <a:buChar char="▬"/>
            </a:pPr>
            <a:endParaRPr lang="en-GB" b="1" dirty="0"/>
          </a:p>
          <a:p>
            <a:pPr>
              <a:buFontTx/>
              <a:buChar char="▬"/>
            </a:pPr>
            <a:endParaRPr lang="en-GB" b="1" dirty="0" smtClean="0"/>
          </a:p>
          <a:p>
            <a:pPr>
              <a:buFontTx/>
              <a:buChar char="▬"/>
            </a:pPr>
            <a:endParaRPr lang="en-GB" b="1" dirty="0"/>
          </a:p>
          <a:p>
            <a:pPr>
              <a:buFontTx/>
              <a:buChar char="▬"/>
            </a:pPr>
            <a:endParaRPr lang="en-GB" b="1" dirty="0" smtClean="0"/>
          </a:p>
          <a:p>
            <a:pPr>
              <a:buFontTx/>
              <a:buChar char="▬"/>
            </a:pPr>
            <a:endParaRPr lang="en-GB" b="1" dirty="0"/>
          </a:p>
          <a:p>
            <a:pPr>
              <a:buFontTx/>
              <a:buChar char="▬"/>
            </a:pPr>
            <a:endParaRPr lang="en-GB" b="1" dirty="0" smtClean="0"/>
          </a:p>
          <a:p>
            <a:pPr>
              <a:buFontTx/>
              <a:buChar char="▬"/>
            </a:pPr>
            <a:endParaRPr lang="en-GB" b="1" dirty="0"/>
          </a:p>
          <a:p>
            <a:pPr>
              <a:buFontTx/>
              <a:buChar char="▬"/>
            </a:pPr>
            <a:r>
              <a:rPr lang="en-GB" dirty="0" smtClean="0"/>
              <a:t>Solid:     with       mass scale systematics</a:t>
            </a:r>
            <a:endParaRPr lang="en-GB" dirty="0"/>
          </a:p>
          <a:p>
            <a:pPr>
              <a:buFontTx/>
              <a:buChar char="▬"/>
            </a:pPr>
            <a:r>
              <a:rPr lang="en-GB" dirty="0" smtClean="0"/>
              <a:t>Dashed: without </a:t>
            </a:r>
            <a:r>
              <a:rPr lang="en-GB" dirty="0"/>
              <a:t>mass scale systematics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43</a:t>
            </a:fld>
            <a:endParaRPr lang="en-GB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725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57250" lvl="1" indent="-457200"/>
            <a:r>
              <a:rPr lang="en-GB" b="1" dirty="0" smtClean="0"/>
              <a:t>ATLAS H </a:t>
            </a:r>
            <a:r>
              <a:rPr lang="en-GB" b="1" i="1" dirty="0"/>
              <a:t>→ </a:t>
            </a:r>
            <a:r>
              <a:rPr lang="en-GB" b="1" dirty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GB" b="1" baseline="30000" dirty="0"/>
              <a:t>+</a:t>
            </a:r>
            <a:r>
              <a:rPr lang="el-GR" b="1" dirty="0">
                <a:latin typeface="Times New Roman"/>
                <a:cs typeface="Times New Roman"/>
              </a:rPr>
              <a:t>τ</a:t>
            </a:r>
            <a:r>
              <a:rPr lang="en-GB" b="1" baseline="30000" dirty="0" smtClean="0"/>
              <a:t>−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44</a:t>
            </a:fld>
            <a:endParaRPr lang="en-GB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85200" y="1104443"/>
            <a:ext cx="3758738" cy="357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654494" y="4842125"/>
            <a:ext cx="2882904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Significance </a:t>
            </a:r>
            <a:r>
              <a:rPr lang="en-GB" sz="1600" dirty="0"/>
              <a:t>@</a:t>
            </a:r>
            <a:r>
              <a:rPr lang="en-GB" sz="1600" dirty="0" smtClean="0"/>
              <a:t>125 </a:t>
            </a:r>
            <a:r>
              <a:rPr lang="en-GB" sz="1600" dirty="0" err="1"/>
              <a:t>GeV</a:t>
            </a:r>
            <a:r>
              <a:rPr lang="en-GB" sz="1600" dirty="0"/>
              <a:t>: </a:t>
            </a:r>
            <a:r>
              <a:rPr lang="en-GB" sz="1600" dirty="0" smtClean="0"/>
              <a:t>1.1</a:t>
            </a:r>
            <a:r>
              <a:rPr lang="el-GR" sz="1600" dirty="0" smtClean="0"/>
              <a:t>σ</a:t>
            </a:r>
            <a:endParaRPr lang="en-GB" sz="1600" dirty="0"/>
          </a:p>
          <a:p>
            <a:pPr algn="ctr"/>
            <a:r>
              <a:rPr lang="en-GB" sz="1600" dirty="0" smtClean="0"/>
              <a:t>(1.7</a:t>
            </a:r>
            <a:r>
              <a:rPr lang="el-GR" sz="1600" dirty="0" smtClean="0"/>
              <a:t>σ</a:t>
            </a:r>
            <a:r>
              <a:rPr lang="en-GB" sz="1600" dirty="0" smtClean="0"/>
              <a:t> </a:t>
            </a:r>
            <a:r>
              <a:rPr lang="en-GB" sz="1600" dirty="0"/>
              <a:t>expected SM)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457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6874" y="1104442"/>
            <a:ext cx="3724190" cy="357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435386" y="4842125"/>
            <a:ext cx="2563201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8TeV </a:t>
            </a:r>
            <a:r>
              <a:rPr lang="en-GB" sz="1600" dirty="0" err="1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GB" sz="1600" i="1" baseline="-25000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1600" dirty="0" smtClean="0"/>
              <a:t> </a:t>
            </a:r>
            <a:r>
              <a:rPr lang="en-GB" sz="1600" dirty="0" err="1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GB" sz="1600" baseline="-25000" dirty="0" err="1" smtClean="0"/>
              <a:t>had</a:t>
            </a:r>
            <a:r>
              <a:rPr lang="en-GB" sz="1600" dirty="0" smtClean="0"/>
              <a:t> </a:t>
            </a:r>
            <a:r>
              <a:rPr lang="en-GB" sz="1600" dirty="0"/>
              <a:t>VBF </a:t>
            </a:r>
            <a:r>
              <a:rPr lang="en-GB" sz="1600" dirty="0" smtClean="0"/>
              <a:t>category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08004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results – signal strength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45</a:t>
            </a:fld>
            <a:endParaRPr lang="en-GB" dirty="0" smtClean="0"/>
          </a:p>
        </p:txBody>
      </p:sp>
      <p:pic>
        <p:nvPicPr>
          <p:cNvPr id="1026" name="Picture 2" descr="\\hepwin2008f.pp.rl.ac.uk\tja24$\Desktop\fig_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05" y="2128261"/>
            <a:ext cx="3240405" cy="308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896" y="2128261"/>
            <a:ext cx="3210622" cy="308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42000" y="5218806"/>
            <a:ext cx="18485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Combined: </a:t>
            </a:r>
            <a:r>
              <a:rPr lang="el-GR" sz="1100" dirty="0" smtClean="0"/>
              <a:t>μ</a:t>
            </a:r>
            <a:r>
              <a:rPr lang="en-GB" sz="1100" dirty="0" smtClean="0"/>
              <a:t> = 0.88 ± 0.21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259925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Tevatron</a:t>
            </a:r>
            <a:r>
              <a:rPr lang="en-GB" dirty="0" smtClean="0"/>
              <a:t>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/>
              <a:t>F</a:t>
            </a:r>
            <a:r>
              <a:rPr lang="en-GB" dirty="0" smtClean="0"/>
              <a:t>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V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46</a:t>
            </a:fld>
            <a:endParaRPr lang="en-GB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85" y="1230086"/>
            <a:ext cx="7339584" cy="497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872" y="52263"/>
            <a:ext cx="569930" cy="31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83" y="2584"/>
            <a:ext cx="414497" cy="414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7160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61" y="3009014"/>
            <a:ext cx="4026028" cy="27049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Fermion </a:t>
            </a:r>
            <a:r>
              <a:rPr lang="en-GB" dirty="0" err="1" smtClean="0"/>
              <a:t>vs</a:t>
            </a:r>
            <a:r>
              <a:rPr lang="en-GB" dirty="0" smtClean="0"/>
              <a:t> Vector couplings</a:t>
            </a:r>
            <a:br>
              <a:rPr lang="en-GB" dirty="0" smtClean="0"/>
            </a:br>
            <a:r>
              <a:rPr lang="en-GB" sz="2000" dirty="0" smtClean="0"/>
              <a:t>no assumption on total width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" y="665824"/>
            <a:ext cx="8937751" cy="5816255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Model:</a:t>
            </a:r>
          </a:p>
          <a:p>
            <a:pPr lvl="1"/>
            <a:r>
              <a:rPr lang="en-GB" dirty="0" smtClean="0"/>
              <a:t>Ratio </a:t>
            </a:r>
            <a:r>
              <a:rPr lang="en-GB" dirty="0"/>
              <a:t>of fermion/vector couplings with no assumption on the total </a:t>
            </a:r>
            <a:r>
              <a:rPr lang="en-GB" dirty="0" smtClean="0"/>
              <a:t>width</a:t>
            </a:r>
          </a:p>
          <a:p>
            <a:pPr lvl="1"/>
            <a:r>
              <a:rPr lang="el-GR" dirty="0" smtClean="0">
                <a:latin typeface="Times New Roman"/>
                <a:cs typeface="Times New Roman"/>
              </a:rPr>
              <a:t>λ</a:t>
            </a:r>
            <a:r>
              <a:rPr lang="en-GB" baseline="-25000" dirty="0"/>
              <a:t>FV</a:t>
            </a:r>
            <a:r>
              <a:rPr lang="en-GB" dirty="0"/>
              <a:t>  ≡ 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>
                <a:cs typeface="Times New Roman"/>
              </a:rPr>
              <a:t>F</a:t>
            </a:r>
            <a:r>
              <a:rPr lang="en-GB" dirty="0" smtClean="0"/>
              <a:t> / </a:t>
            </a:r>
            <a:r>
              <a:rPr lang="en-GB" dirty="0" err="1">
                <a:latin typeface="Times New Roman"/>
                <a:cs typeface="Times New Roman"/>
              </a:rPr>
              <a:t>κ</a:t>
            </a:r>
            <a:r>
              <a:rPr lang="en-GB" baseline="-25000" dirty="0" err="1"/>
              <a:t>V</a:t>
            </a:r>
            <a:r>
              <a:rPr lang="en-GB" dirty="0" smtClean="0"/>
              <a:t>                                  [SM: </a:t>
            </a:r>
            <a:r>
              <a:rPr lang="el-GR" dirty="0">
                <a:latin typeface="Times New Roman"/>
                <a:cs typeface="Times New Roman"/>
              </a:rPr>
              <a:t>λ</a:t>
            </a:r>
            <a:r>
              <a:rPr lang="en-GB" baseline="-25000" dirty="0" smtClean="0"/>
              <a:t>FV</a:t>
            </a:r>
            <a:r>
              <a:rPr lang="en-GB" dirty="0" smtClean="0"/>
              <a:t>=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V</a:t>
            </a:r>
            <a:r>
              <a:rPr lang="en-GB" baseline="-25000" dirty="0" err="1" smtClean="0"/>
              <a:t>V</a:t>
            </a:r>
            <a:r>
              <a:rPr lang="en-GB" dirty="0" smtClean="0"/>
              <a:t>=1]</a:t>
            </a:r>
            <a:endParaRPr lang="en-GB" baseline="-25000" dirty="0">
              <a:cs typeface="Times New Roman"/>
            </a:endParaRPr>
          </a:p>
          <a:p>
            <a:pPr lvl="1"/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>
                <a:cs typeface="Times New Roman"/>
              </a:rPr>
              <a:t>V</a:t>
            </a:r>
            <a:r>
              <a:rPr lang="en-GB" baseline="-25000" dirty="0" err="1" smtClean="0"/>
              <a:t>V</a:t>
            </a:r>
            <a:r>
              <a:rPr lang="en-GB" dirty="0" smtClean="0"/>
              <a:t>  </a:t>
            </a:r>
            <a:r>
              <a:rPr lang="en-GB" dirty="0"/>
              <a:t>≡ 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/>
              <a:t>V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/>
              <a:t>V</a:t>
            </a:r>
            <a:r>
              <a:rPr lang="en-GB" dirty="0"/>
              <a:t> </a:t>
            </a:r>
            <a:r>
              <a:rPr lang="en-GB" dirty="0" smtClean="0"/>
              <a:t>/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H</a:t>
            </a:r>
            <a:r>
              <a:rPr lang="en-GB" dirty="0"/>
              <a:t> (profiled in </a:t>
            </a:r>
            <a:r>
              <a:rPr lang="en-GB" dirty="0" smtClean="0"/>
              <a:t>fit)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l-GR" dirty="0">
                <a:latin typeface="Times New Roman"/>
                <a:cs typeface="Times New Roman"/>
              </a:rPr>
              <a:t>λ</a:t>
            </a:r>
            <a:r>
              <a:rPr lang="en-GB" baseline="-25000" dirty="0" smtClean="0"/>
              <a:t>FV </a:t>
            </a:r>
            <a:r>
              <a:rPr lang="en-GB" dirty="0" smtClean="0"/>
              <a:t>= [-0.94, -0.80] and [0.67, 0.93]    (</a:t>
            </a:r>
            <a:r>
              <a:rPr lang="en-GB" dirty="0"/>
              <a:t>68% CL)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2D compatibility with SM:  7%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47</a:t>
            </a:fld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180850" y="2757698"/>
            <a:ext cx="1670650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Times New Roman"/>
                <a:cs typeface="Times New Roman"/>
              </a:rPr>
              <a:t>λ</a:t>
            </a:r>
            <a:r>
              <a:rPr lang="en-GB" sz="1600" baseline="-25000" dirty="0" smtClean="0"/>
              <a:t>FV</a:t>
            </a:r>
            <a:r>
              <a:rPr lang="en-GB" sz="1600" dirty="0" smtClean="0"/>
              <a:t> (</a:t>
            </a:r>
            <a:r>
              <a:rPr lang="en-GB" sz="1600" dirty="0" err="1" smtClean="0">
                <a:latin typeface="Times New Roman"/>
                <a:cs typeface="Times New Roman"/>
              </a:rPr>
              <a:t>κ</a:t>
            </a:r>
            <a:r>
              <a:rPr lang="en-GB" sz="1600" baseline="-25000" dirty="0" err="1" smtClean="0">
                <a:cs typeface="Times New Roman"/>
              </a:rPr>
              <a:t>V</a:t>
            </a:r>
            <a:r>
              <a:rPr lang="en-GB" sz="1600" baseline="-25000" dirty="0" err="1" smtClean="0"/>
              <a:t>V</a:t>
            </a:r>
            <a:r>
              <a:rPr lang="en-GB" sz="1600" dirty="0" smtClean="0"/>
              <a:t> profiled)</a:t>
            </a:r>
            <a:endParaRPr lang="en-GB" sz="1600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432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61" y="3009014"/>
            <a:ext cx="4026028" cy="27049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Fermion </a:t>
            </a:r>
            <a:r>
              <a:rPr lang="en-GB" dirty="0" err="1" smtClean="0"/>
              <a:t>vs</a:t>
            </a:r>
            <a:r>
              <a:rPr lang="en-GB" dirty="0" smtClean="0"/>
              <a:t> Vector couplings</a:t>
            </a:r>
            <a:br>
              <a:rPr lang="en-GB" dirty="0" smtClean="0"/>
            </a:br>
            <a:r>
              <a:rPr lang="en-GB" sz="2000" dirty="0" smtClean="0"/>
              <a:t>no assumption on total width or </a:t>
            </a:r>
            <a:r>
              <a:rPr lang="en-GB" sz="2000" dirty="0"/>
              <a:t>H→</a:t>
            </a:r>
            <a:r>
              <a:rPr lang="el-GR" sz="2000" dirty="0" smtClean="0">
                <a:latin typeface="Times New Roman"/>
                <a:cs typeface="Times New Roman"/>
              </a:rPr>
              <a:t>γγ</a:t>
            </a:r>
            <a:r>
              <a:rPr lang="en-GB" sz="2000" dirty="0"/>
              <a:t> loop content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40" y="665824"/>
                <a:ext cx="8937750" cy="5816255"/>
              </a:xfrm>
            </p:spPr>
            <p:txBody>
              <a:bodyPr/>
              <a:lstStyle/>
              <a:p>
                <a:endParaRPr lang="en-GB" dirty="0" smtClean="0"/>
              </a:p>
              <a:p>
                <a:r>
                  <a:rPr lang="en-GB" dirty="0" smtClean="0"/>
                  <a:t>Model:</a:t>
                </a:r>
              </a:p>
              <a:p>
                <a:pPr lvl="1"/>
                <a:r>
                  <a:rPr lang="en-GB" dirty="0" smtClean="0"/>
                  <a:t>Ratio </a:t>
                </a:r>
                <a:r>
                  <a:rPr lang="en-GB" dirty="0"/>
                  <a:t>of fermion/vector couplings with no assumption on the total </a:t>
                </a:r>
                <a:r>
                  <a:rPr lang="en-GB" dirty="0" smtClean="0"/>
                  <a:t>width or H</a:t>
                </a:r>
                <a:r>
                  <a:rPr lang="en-GB" dirty="0"/>
                  <a:t>→</a:t>
                </a:r>
                <a:r>
                  <a:rPr lang="el-GR" dirty="0">
                    <a:latin typeface="Times New Roman"/>
                    <a:cs typeface="Times New Roman"/>
                  </a:rPr>
                  <a:t>γγ</a:t>
                </a:r>
                <a:r>
                  <a:rPr lang="en-GB" dirty="0"/>
                  <a:t> loop content</a:t>
                </a:r>
                <a:endParaRPr lang="en-GB" dirty="0" smtClean="0"/>
              </a:p>
              <a:p>
                <a:pPr lvl="1"/>
                <a:r>
                  <a:rPr lang="el-GR" dirty="0" smtClean="0">
                    <a:latin typeface="Times New Roman"/>
                    <a:cs typeface="Times New Roman"/>
                  </a:rPr>
                  <a:t>λ</a:t>
                </a:r>
                <a:r>
                  <a:rPr lang="en-GB" baseline="-25000" dirty="0"/>
                  <a:t>FV</a:t>
                </a:r>
                <a:r>
                  <a:rPr lang="en-GB" dirty="0"/>
                  <a:t>  ≡  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>
                    <a:cs typeface="Times New Roman"/>
                  </a:rPr>
                  <a:t>F</a:t>
                </a:r>
                <a:r>
                  <a:rPr lang="en-GB" dirty="0" smtClean="0"/>
                  <a:t> / 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/>
                  <a:t>V</a:t>
                </a:r>
                <a:r>
                  <a:rPr lang="en-GB" dirty="0"/>
                  <a:t> </a:t>
                </a:r>
                <a:r>
                  <a:rPr lang="en-GB" dirty="0" smtClean="0"/>
                  <a:t>                            [</a:t>
                </a:r>
                <a:r>
                  <a:rPr lang="en-GB" dirty="0"/>
                  <a:t>SM: </a:t>
                </a:r>
                <a:r>
                  <a:rPr lang="el-GR" dirty="0">
                    <a:latin typeface="Times New Roman"/>
                    <a:cs typeface="Times New Roman"/>
                  </a:rPr>
                  <a:t>λ</a:t>
                </a:r>
                <a:r>
                  <a:rPr lang="en-GB" baseline="-25000" dirty="0" smtClean="0"/>
                  <a:t>FV</a:t>
                </a:r>
                <a:r>
                  <a:rPr lang="en-GB" dirty="0" smtClean="0"/>
                  <a:t>=</a:t>
                </a:r>
                <a:r>
                  <a:rPr lang="el-GR" dirty="0" smtClean="0">
                    <a:latin typeface="Times New Roman"/>
                    <a:cs typeface="Times New Roman"/>
                  </a:rPr>
                  <a:t>λ</a:t>
                </a:r>
                <a:r>
                  <a:rPr lang="en-GB" baseline="-25000" dirty="0" err="1">
                    <a:latin typeface="Times New Roman" pitchFamily="18" charset="0"/>
                    <a:cs typeface="Times New Roman" pitchFamily="18" charset="0"/>
                  </a:rPr>
                  <a:t>γ</a:t>
                </a:r>
                <a:r>
                  <a:rPr lang="en-GB" baseline="-25000" dirty="0" err="1"/>
                  <a:t>V</a:t>
                </a:r>
                <a:r>
                  <a:rPr lang="en-GB" dirty="0"/>
                  <a:t>=</a:t>
                </a:r>
                <a:r>
                  <a:rPr lang="en-GB" dirty="0" err="1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>
                    <a:cs typeface="Times New Roman"/>
                  </a:rPr>
                  <a:t>V</a:t>
                </a:r>
                <a:r>
                  <a:rPr lang="en-GB" baseline="-25000" dirty="0" err="1"/>
                  <a:t>V</a:t>
                </a:r>
                <a:r>
                  <a:rPr lang="en-GB" dirty="0"/>
                  <a:t>=1]</a:t>
                </a:r>
                <a:endParaRPr lang="en-GB" dirty="0" smtClean="0"/>
              </a:p>
              <a:p>
                <a:pPr lvl="1"/>
                <a:r>
                  <a:rPr lang="el-GR" dirty="0" smtClean="0">
                    <a:latin typeface="Times New Roman"/>
                    <a:cs typeface="Times New Roman"/>
                  </a:rPr>
                  <a:t>λ</a:t>
                </a:r>
                <a:r>
                  <a:rPr lang="en-GB" baseline="-25000" dirty="0" err="1" smtClean="0">
                    <a:latin typeface="Times New Roman" pitchFamily="18" charset="0"/>
                    <a:cs typeface="Times New Roman" pitchFamily="18" charset="0"/>
                  </a:rPr>
                  <a:t>γ</a:t>
                </a:r>
                <a:r>
                  <a:rPr lang="en-GB" baseline="-25000" dirty="0" err="1" smtClean="0"/>
                  <a:t>V</a:t>
                </a:r>
                <a:r>
                  <a:rPr lang="en-GB" dirty="0" smtClean="0"/>
                  <a:t>  </a:t>
                </a:r>
                <a:r>
                  <a:rPr lang="en-GB" dirty="0"/>
                  <a:t>≡  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>
                    <a:latin typeface="Times New Roman" pitchFamily="18" charset="0"/>
                    <a:cs typeface="Times New Roman" pitchFamily="18" charset="0"/>
                  </a:rPr>
                  <a:t>γ</a:t>
                </a:r>
                <a:r>
                  <a:rPr lang="en-GB" dirty="0" smtClean="0"/>
                  <a:t> </a:t>
                </a:r>
                <a:r>
                  <a:rPr lang="en-GB" dirty="0"/>
                  <a:t>/ 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/>
                  <a:t>V</a:t>
                </a:r>
                <a:r>
                  <a:rPr lang="en-GB" dirty="0"/>
                  <a:t> </a:t>
                </a:r>
                <a:r>
                  <a:rPr lang="en-GB" dirty="0" smtClean="0"/>
                  <a:t>     (</a:t>
                </a:r>
                <a:r>
                  <a:rPr lang="en-GB" dirty="0"/>
                  <a:t>profiled in fit</a:t>
                </a:r>
                <a:r>
                  <a:rPr lang="en-GB" dirty="0" smtClean="0"/>
                  <a:t>)</a:t>
                </a:r>
                <a:endParaRPr lang="en-GB" baseline="-25000" dirty="0">
                  <a:cs typeface="Times New Roman"/>
                </a:endParaRPr>
              </a:p>
              <a:p>
                <a:pPr lvl="1"/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>
                    <a:cs typeface="Times New Roman"/>
                  </a:rPr>
                  <a:t>V</a:t>
                </a:r>
                <a:r>
                  <a:rPr lang="en-GB" baseline="-25000" dirty="0" err="1" smtClean="0"/>
                  <a:t>V</a:t>
                </a:r>
                <a:r>
                  <a:rPr lang="en-GB" dirty="0" smtClean="0"/>
                  <a:t>  </a:t>
                </a:r>
                <a:r>
                  <a:rPr lang="en-GB" dirty="0"/>
                  <a:t>≡  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/>
                  <a:t>V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/>
                  <a:t>V</a:t>
                </a:r>
                <a:r>
                  <a:rPr lang="en-GB" dirty="0"/>
                  <a:t> </a:t>
                </a:r>
                <a:r>
                  <a:rPr lang="en-GB" dirty="0" smtClean="0"/>
                  <a:t>/ </a:t>
                </a:r>
                <a:r>
                  <a:rPr lang="en-GB" dirty="0" err="1" smtClean="0">
                    <a:latin typeface="Times New Roman"/>
                    <a:cs typeface="Times New Roman"/>
                  </a:rPr>
                  <a:t>κ</a:t>
                </a:r>
                <a:r>
                  <a:rPr lang="en-GB" baseline="-25000" dirty="0" err="1" smtClean="0">
                    <a:cs typeface="Times New Roman"/>
                  </a:rPr>
                  <a:t>H</a:t>
                </a:r>
                <a:r>
                  <a:rPr lang="en-GB" dirty="0"/>
                  <a:t> (profiled in </a:t>
                </a:r>
                <a:r>
                  <a:rPr lang="en-GB" dirty="0" smtClean="0"/>
                  <a:t>fit)</a:t>
                </a:r>
              </a:p>
              <a:p>
                <a:endParaRPr lang="en-GB" dirty="0"/>
              </a:p>
              <a:p>
                <a:endParaRPr lang="en-GB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endParaRPr lang="en-GB" dirty="0"/>
              </a:p>
              <a:p>
                <a:r>
                  <a:rPr lang="el-GR" dirty="0">
                    <a:latin typeface="Times New Roman"/>
                    <a:cs typeface="Times New Roman"/>
                  </a:rPr>
                  <a:t>λ</a:t>
                </a:r>
                <a:r>
                  <a:rPr lang="en-GB" baseline="-25000" dirty="0" smtClean="0"/>
                  <a:t>FV </a:t>
                </a:r>
                <a:r>
                  <a:rPr lang="en-GB" dirty="0" smtClean="0"/>
                  <a:t>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/>
                          </a:rPr>
                          <m:t>0.85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−0.13</m:t>
                        </m:r>
                      </m:sub>
                      <m:sup>
                        <m:r>
                          <a:rPr lang="en-GB" b="0" i="1" smtClean="0">
                            <a:latin typeface="Cambria Math"/>
                          </a:rPr>
                          <m:t>+0.23</m:t>
                        </m:r>
                      </m:sup>
                    </m:sSubSup>
                  </m:oMath>
                </a14:m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r>
                  <a:rPr lang="en-GB" dirty="0" smtClean="0"/>
                  <a:t>3D compatibility with SM:  9%</a:t>
                </a:r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" y="665824"/>
                <a:ext cx="8937750" cy="5816255"/>
              </a:xfrm>
              <a:blipFill rotWithShape="1">
                <a:blip r:embed="rId3"/>
                <a:stretch>
                  <a:fillRect l="-4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48</a:t>
            </a:fld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180850" y="2757698"/>
            <a:ext cx="2005934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Times New Roman"/>
                <a:cs typeface="Times New Roman"/>
              </a:rPr>
              <a:t>λ</a:t>
            </a:r>
            <a:r>
              <a:rPr lang="en-GB" sz="1600" baseline="-25000" dirty="0" smtClean="0"/>
              <a:t>FV</a:t>
            </a:r>
            <a:r>
              <a:rPr lang="en-GB" sz="1600" dirty="0" smtClean="0"/>
              <a:t> (</a:t>
            </a:r>
            <a:r>
              <a:rPr lang="el-GR" sz="1600" dirty="0">
                <a:latin typeface="Times New Roman"/>
                <a:cs typeface="Times New Roman"/>
              </a:rPr>
              <a:t>λ</a:t>
            </a:r>
            <a:r>
              <a:rPr lang="en-GB" sz="1600" baseline="-25000" dirty="0" err="1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sz="1600" baseline="-25000" dirty="0" err="1" smtClean="0"/>
              <a:t>V</a:t>
            </a:r>
            <a:r>
              <a:rPr lang="en-GB" sz="1600" dirty="0" smtClean="0"/>
              <a:t>, </a:t>
            </a:r>
            <a:r>
              <a:rPr lang="en-GB" sz="1600" dirty="0" err="1" smtClean="0">
                <a:latin typeface="Times New Roman"/>
                <a:cs typeface="Times New Roman"/>
              </a:rPr>
              <a:t>κ</a:t>
            </a:r>
            <a:r>
              <a:rPr lang="en-GB" sz="1600" baseline="-25000" dirty="0" err="1" smtClean="0">
                <a:cs typeface="Times New Roman"/>
              </a:rPr>
              <a:t>V</a:t>
            </a:r>
            <a:r>
              <a:rPr lang="en-GB" sz="1600" baseline="-25000" dirty="0" err="1" smtClean="0"/>
              <a:t>V</a:t>
            </a:r>
            <a:r>
              <a:rPr lang="en-GB" sz="1600" dirty="0" smtClean="0"/>
              <a:t> profiled)</a:t>
            </a:r>
            <a:endParaRPr lang="en-GB" sz="160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393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61" y="3009014"/>
            <a:ext cx="4026027" cy="2704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ustodial symmetry: W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/>
              <a:t>Z couplings</a:t>
            </a:r>
            <a:br>
              <a:rPr lang="en-GB" dirty="0"/>
            </a:br>
            <a:r>
              <a:rPr lang="en-GB" dirty="0"/>
              <a:t>no assumption on </a:t>
            </a:r>
            <a:r>
              <a:rPr lang="en-GB" dirty="0" smtClean="0"/>
              <a:t>H</a:t>
            </a:r>
            <a:r>
              <a:rPr lang="en-GB" dirty="0"/>
              <a:t>→</a:t>
            </a:r>
            <a:r>
              <a:rPr lang="el-GR" dirty="0">
                <a:latin typeface="Times New Roman"/>
                <a:cs typeface="Times New Roman"/>
              </a:rPr>
              <a:t>γγ</a:t>
            </a:r>
            <a:r>
              <a:rPr lang="en-GB" dirty="0"/>
              <a:t> loop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" y="665824"/>
            <a:ext cx="8937750" cy="5816255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Model:</a:t>
            </a:r>
          </a:p>
          <a:p>
            <a:pPr lvl="1"/>
            <a:r>
              <a:rPr lang="en-GB" dirty="0" smtClean="0"/>
              <a:t>Ratio </a:t>
            </a:r>
            <a:r>
              <a:rPr lang="en-GB" dirty="0"/>
              <a:t>of </a:t>
            </a:r>
            <a:r>
              <a:rPr lang="en-GB" dirty="0" smtClean="0"/>
              <a:t>W/Z couplings</a:t>
            </a:r>
            <a:r>
              <a:rPr lang="en-GB" dirty="0"/>
              <a:t> with no assumption on </a:t>
            </a:r>
            <a:r>
              <a:rPr lang="en-GB" dirty="0" smtClean="0"/>
              <a:t>H</a:t>
            </a:r>
            <a:r>
              <a:rPr lang="en-GB" dirty="0"/>
              <a:t>→</a:t>
            </a:r>
            <a:r>
              <a:rPr lang="el-GR" dirty="0">
                <a:latin typeface="Times New Roman"/>
                <a:cs typeface="Times New Roman"/>
              </a:rPr>
              <a:t>γγ</a:t>
            </a:r>
            <a:r>
              <a:rPr lang="en-GB" dirty="0"/>
              <a:t> loop content</a:t>
            </a:r>
            <a:endParaRPr lang="en-GB" dirty="0" smtClean="0"/>
          </a:p>
          <a:p>
            <a:pPr lvl="1"/>
            <a:r>
              <a:rPr lang="el-GR" dirty="0" smtClean="0">
                <a:latin typeface="Times New Roman"/>
                <a:cs typeface="Times New Roman"/>
              </a:rPr>
              <a:t>λ</a:t>
            </a:r>
            <a:r>
              <a:rPr lang="en-GB" baseline="-25000" dirty="0" smtClean="0">
                <a:cs typeface="Times New Roman"/>
              </a:rPr>
              <a:t>WZ</a:t>
            </a:r>
            <a:r>
              <a:rPr lang="en-GB" dirty="0" smtClean="0"/>
              <a:t>  </a:t>
            </a:r>
            <a:r>
              <a:rPr lang="en-GB" dirty="0"/>
              <a:t>≡ 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W</a:t>
            </a:r>
            <a:r>
              <a:rPr lang="en-GB" dirty="0" smtClean="0"/>
              <a:t> /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>
                <a:cs typeface="Times New Roman"/>
              </a:rPr>
              <a:t>Z</a:t>
            </a:r>
            <a:r>
              <a:rPr lang="en-GB" dirty="0" smtClean="0"/>
              <a:t>                              [</a:t>
            </a:r>
            <a:r>
              <a:rPr lang="en-GB" dirty="0"/>
              <a:t>SM: </a:t>
            </a:r>
            <a:r>
              <a:rPr lang="el-GR" dirty="0" smtClean="0">
                <a:latin typeface="Times New Roman"/>
                <a:cs typeface="Times New Roman"/>
              </a:rPr>
              <a:t>λ</a:t>
            </a:r>
            <a:r>
              <a:rPr lang="en-GB" baseline="-25000" dirty="0" smtClean="0">
                <a:cs typeface="Times New Roman"/>
              </a:rPr>
              <a:t>WZ</a:t>
            </a:r>
            <a:r>
              <a:rPr lang="en-GB" dirty="0" smtClean="0"/>
              <a:t>=</a:t>
            </a:r>
            <a:r>
              <a:rPr lang="el-GR" dirty="0" smtClean="0">
                <a:latin typeface="Times New Roman"/>
                <a:cs typeface="Times New Roman"/>
              </a:rPr>
              <a:t>λ</a:t>
            </a:r>
            <a:r>
              <a:rPr lang="en-GB" baseline="-25000" dirty="0" smtClean="0"/>
              <a:t>FV</a:t>
            </a:r>
            <a:r>
              <a:rPr lang="en-GB" dirty="0" smtClean="0"/>
              <a:t>=</a:t>
            </a:r>
            <a:r>
              <a:rPr lang="el-GR" dirty="0" smtClean="0">
                <a:latin typeface="Times New Roman"/>
                <a:cs typeface="Times New Roman"/>
              </a:rPr>
              <a:t>λ</a:t>
            </a:r>
            <a:r>
              <a:rPr lang="en-GB" baseline="-25000" dirty="0" err="1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baseline="-25000" dirty="0" err="1" smtClean="0">
                <a:cs typeface="Times New Roman" pitchFamily="18" charset="0"/>
              </a:rPr>
              <a:t>Z</a:t>
            </a:r>
            <a:r>
              <a:rPr lang="en-GB" dirty="0"/>
              <a:t>=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ZZ</a:t>
            </a:r>
            <a:r>
              <a:rPr lang="en-GB" dirty="0" smtClean="0"/>
              <a:t>=1</a:t>
            </a:r>
            <a:r>
              <a:rPr lang="en-GB" dirty="0"/>
              <a:t>]</a:t>
            </a:r>
            <a:endParaRPr lang="en-GB" dirty="0" smtClean="0"/>
          </a:p>
          <a:p>
            <a:pPr lvl="1"/>
            <a:r>
              <a:rPr lang="el-GR" dirty="0" smtClean="0">
                <a:latin typeface="Times New Roman"/>
                <a:cs typeface="Times New Roman"/>
              </a:rPr>
              <a:t>λ</a:t>
            </a:r>
            <a:r>
              <a:rPr lang="en-GB" baseline="-25000" dirty="0" smtClean="0"/>
              <a:t>FZ</a:t>
            </a:r>
            <a:r>
              <a:rPr lang="en-GB" dirty="0" smtClean="0"/>
              <a:t>   ≡ 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dirty="0" smtClean="0"/>
              <a:t> </a:t>
            </a:r>
            <a:r>
              <a:rPr lang="en-GB" dirty="0"/>
              <a:t>/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Z</a:t>
            </a:r>
            <a:r>
              <a:rPr lang="en-GB" dirty="0" smtClean="0"/>
              <a:t>    (</a:t>
            </a:r>
            <a:r>
              <a:rPr lang="en-GB" dirty="0"/>
              <a:t>profiled in fit</a:t>
            </a:r>
            <a:r>
              <a:rPr lang="en-GB" dirty="0" smtClean="0"/>
              <a:t>)</a:t>
            </a:r>
          </a:p>
          <a:p>
            <a:pPr lvl="1"/>
            <a:r>
              <a:rPr lang="el-GR" dirty="0">
                <a:latin typeface="Times New Roman"/>
                <a:cs typeface="Times New Roman"/>
              </a:rPr>
              <a:t>λ</a:t>
            </a:r>
            <a:r>
              <a:rPr lang="en-GB" baseline="-25000" dirty="0" err="1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baseline="-25000" dirty="0" err="1" smtClean="0">
                <a:cs typeface="Times New Roman" pitchFamily="18" charset="0"/>
              </a:rPr>
              <a:t>Z</a:t>
            </a:r>
            <a:r>
              <a:rPr lang="en-GB" dirty="0" smtClean="0"/>
              <a:t>   ≡  </a:t>
            </a:r>
            <a:r>
              <a:rPr lang="en-GB" dirty="0" err="1">
                <a:latin typeface="Times New Roman"/>
                <a:cs typeface="Times New Roman"/>
              </a:rPr>
              <a:t>κ</a:t>
            </a:r>
            <a:r>
              <a:rPr lang="en-GB" baseline="-25000" dirty="0" err="1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dirty="0"/>
              <a:t> /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Z</a:t>
            </a:r>
            <a:r>
              <a:rPr lang="en-GB" dirty="0" smtClean="0"/>
              <a:t>     (</a:t>
            </a:r>
            <a:r>
              <a:rPr lang="en-GB" dirty="0"/>
              <a:t>profiled in fit</a:t>
            </a:r>
            <a:r>
              <a:rPr lang="en-GB" dirty="0" smtClean="0"/>
              <a:t>)</a:t>
            </a:r>
            <a:endParaRPr lang="en-GB" baseline="-25000" dirty="0">
              <a:cs typeface="Times New Roman"/>
            </a:endParaRPr>
          </a:p>
          <a:p>
            <a:pPr lvl="1"/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ZZ</a:t>
            </a:r>
            <a:r>
              <a:rPr lang="en-GB" dirty="0" smtClean="0"/>
              <a:t>  </a:t>
            </a:r>
            <a:r>
              <a:rPr lang="en-GB" dirty="0"/>
              <a:t>≡ 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Z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>
                <a:cs typeface="Times New Roman"/>
              </a:rPr>
              <a:t>Z</a:t>
            </a:r>
            <a:r>
              <a:rPr lang="en-GB" dirty="0" smtClean="0"/>
              <a:t> / </a:t>
            </a:r>
            <a:r>
              <a:rPr lang="en-GB" dirty="0" err="1" smtClean="0">
                <a:latin typeface="Times New Roman"/>
                <a:cs typeface="Times New Roman"/>
              </a:rPr>
              <a:t>κ</a:t>
            </a:r>
            <a:r>
              <a:rPr lang="en-GB" baseline="-25000" dirty="0" err="1" smtClean="0">
                <a:cs typeface="Times New Roman"/>
              </a:rPr>
              <a:t>H</a:t>
            </a:r>
            <a:r>
              <a:rPr lang="en-GB" dirty="0"/>
              <a:t> (profiled in </a:t>
            </a:r>
            <a:r>
              <a:rPr lang="en-GB" dirty="0" smtClean="0"/>
              <a:t>fit)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l-GR" dirty="0">
                <a:latin typeface="Times New Roman"/>
                <a:cs typeface="Times New Roman"/>
              </a:rPr>
              <a:t>λ</a:t>
            </a:r>
            <a:r>
              <a:rPr lang="en-GB" baseline="-25000" dirty="0" smtClean="0">
                <a:cs typeface="Times New Roman"/>
              </a:rPr>
              <a:t>WZ </a:t>
            </a:r>
            <a:r>
              <a:rPr lang="en-GB" dirty="0" smtClean="0"/>
              <a:t>= 0.80 ± 0.15</a:t>
            </a:r>
          </a:p>
          <a:p>
            <a:endParaRPr lang="en-GB" dirty="0" smtClean="0"/>
          </a:p>
          <a:p>
            <a:r>
              <a:rPr lang="en-GB" dirty="0" smtClean="0"/>
              <a:t>4D compatibility with SM:  9%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49</a:t>
            </a:fld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180850" y="2757698"/>
            <a:ext cx="2414444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l-GR" sz="1600" dirty="0" smtClean="0">
                <a:latin typeface="Times New Roman"/>
                <a:cs typeface="Times New Roman"/>
              </a:rPr>
              <a:t>λ</a:t>
            </a:r>
            <a:r>
              <a:rPr lang="en-GB" sz="1600" baseline="-25000" dirty="0" smtClean="0"/>
              <a:t>W</a:t>
            </a:r>
            <a:r>
              <a:rPr lang="en-GB" sz="1600" baseline="-25000" dirty="0"/>
              <a:t>Z</a:t>
            </a:r>
            <a:r>
              <a:rPr lang="en-GB" sz="1600" dirty="0" smtClean="0"/>
              <a:t> (</a:t>
            </a:r>
            <a:r>
              <a:rPr lang="el-GR" sz="1600" dirty="0" smtClean="0">
                <a:latin typeface="Times New Roman"/>
                <a:cs typeface="Times New Roman"/>
              </a:rPr>
              <a:t>λ</a:t>
            </a:r>
            <a:r>
              <a:rPr lang="en-GB" sz="1600" baseline="-25000" dirty="0" smtClean="0">
                <a:latin typeface="+mn-lt"/>
                <a:cs typeface="Times New Roman" pitchFamily="18" charset="0"/>
              </a:rPr>
              <a:t>FZ</a:t>
            </a:r>
            <a:r>
              <a:rPr lang="en-GB" sz="1600" dirty="0" smtClean="0"/>
              <a:t>, </a:t>
            </a:r>
            <a:r>
              <a:rPr lang="el-GR" sz="1600" dirty="0">
                <a:latin typeface="Times New Roman"/>
                <a:cs typeface="Times New Roman"/>
              </a:rPr>
              <a:t>λ</a:t>
            </a:r>
            <a:r>
              <a:rPr lang="en-GB" sz="1600" baseline="-25000" dirty="0" err="1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sz="1600" baseline="-25000" dirty="0" err="1" smtClean="0">
                <a:cs typeface="Times New Roman" pitchFamily="18" charset="0"/>
              </a:rPr>
              <a:t>Z</a:t>
            </a:r>
            <a:r>
              <a:rPr lang="en-GB" sz="1600" dirty="0" smtClean="0">
                <a:cs typeface="Times New Roman" pitchFamily="18" charset="0"/>
              </a:rPr>
              <a:t>, </a:t>
            </a:r>
            <a:r>
              <a:rPr lang="en-GB" sz="1600" dirty="0" err="1" smtClean="0">
                <a:latin typeface="Times New Roman"/>
                <a:cs typeface="Times New Roman"/>
              </a:rPr>
              <a:t>κ</a:t>
            </a:r>
            <a:r>
              <a:rPr lang="en-GB" sz="1600" baseline="-25000" dirty="0" err="1" smtClean="0">
                <a:cs typeface="Times New Roman"/>
              </a:rPr>
              <a:t>ZZ</a:t>
            </a:r>
            <a:r>
              <a:rPr lang="en-GB" sz="1600" dirty="0" smtClean="0"/>
              <a:t> profiled)</a:t>
            </a:r>
            <a:endParaRPr lang="en-GB" sz="160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668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67" y="1300399"/>
            <a:ext cx="8013192" cy="4864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Combined </a:t>
            </a:r>
            <a:r>
              <a:rPr lang="en-GB" dirty="0" err="1" smtClean="0"/>
              <a:t>Tevatron</a:t>
            </a:r>
            <a:r>
              <a:rPr lang="en-GB" dirty="0" smtClean="0"/>
              <a:t> significance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5</a:t>
            </a:fld>
            <a:endParaRPr lang="en-GB" dirty="0" smtClean="0"/>
          </a:p>
        </p:txBody>
      </p:sp>
      <p:sp>
        <p:nvSpPr>
          <p:cNvPr id="7" name="Rectangle 6"/>
          <p:cNvSpPr/>
          <p:nvPr/>
        </p:nvSpPr>
        <p:spPr bwMode="auto">
          <a:xfrm>
            <a:off x="345232" y="1077686"/>
            <a:ext cx="765111" cy="737118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872" y="52263"/>
            <a:ext cx="569930" cy="31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83" y="2584"/>
            <a:ext cx="414497" cy="414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25586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3515" y="771218"/>
            <a:ext cx="4424449" cy="568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coupling results - detail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50</a:t>
            </a:fld>
            <a:endParaRPr lang="en-GB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1439" y="665824"/>
            <a:ext cx="4622075" cy="5816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GB" kern="0" smtClean="0"/>
          </a:p>
          <a:p>
            <a:endParaRPr lang="en-GB" kern="0" smtClean="0"/>
          </a:p>
          <a:p>
            <a:r>
              <a:rPr lang="en-GB" kern="0" smtClean="0"/>
              <a:t>Overall compatibility with SM: 5-10%</a:t>
            </a:r>
          </a:p>
          <a:p>
            <a:pPr lvl="1"/>
            <a:r>
              <a:rPr lang="en-GB" kern="0" smtClean="0"/>
              <a:t>No significant deviation from SM</a:t>
            </a:r>
          </a:p>
          <a:p>
            <a:pPr lvl="1"/>
            <a:endParaRPr lang="en-GB" kern="0" smtClean="0"/>
          </a:p>
          <a:p>
            <a:r>
              <a:rPr lang="en-GB" kern="0" smtClean="0"/>
              <a:t>Note: each model is a different way of fitting the same data</a:t>
            </a:r>
          </a:p>
          <a:p>
            <a:pPr lvl="1"/>
            <a:r>
              <a:rPr lang="en-GB" kern="0" smtClean="0"/>
              <a:t>correlated, so don’t add them up!</a:t>
            </a:r>
            <a:endParaRPr lang="en-GB" kern="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62" y="-3277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52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b="1" dirty="0"/>
              <a:t>H → </a:t>
            </a:r>
            <a:r>
              <a:rPr lang="el-GR" b="1" dirty="0">
                <a:latin typeface="Times New Roman" pitchFamily="18" charset="0"/>
                <a:cs typeface="Times New Roman" pitchFamily="18" charset="0"/>
              </a:rPr>
              <a:t>γγ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Search for a narrow mass peak from two high-E</a:t>
            </a:r>
            <a:r>
              <a:rPr lang="en-GB" baseline="-25000" dirty="0" smtClean="0"/>
              <a:t>T</a:t>
            </a:r>
            <a:r>
              <a:rPr lang="en-GB" dirty="0" smtClean="0"/>
              <a:t> isolated photons</a:t>
            </a:r>
          </a:p>
          <a:p>
            <a:r>
              <a:rPr lang="en-GB" dirty="0" smtClean="0"/>
              <a:t>Events separated into categories according to S/B, resolution, and production mode tags</a:t>
            </a:r>
          </a:p>
          <a:p>
            <a:pPr lvl="1"/>
            <a:r>
              <a:rPr lang="en-GB" dirty="0" smtClean="0"/>
              <a:t>increase sensitivity and measure </a:t>
            </a:r>
            <a:r>
              <a:rPr lang="en-GB" dirty="0" err="1" smtClean="0"/>
              <a:t>ggF</a:t>
            </a:r>
            <a:r>
              <a:rPr lang="en-GB" dirty="0"/>
              <a:t>, VBF, </a:t>
            </a:r>
            <a:r>
              <a:rPr lang="en-GB" dirty="0" smtClean="0"/>
              <a:t>and VH contributions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6</a:t>
            </a:fld>
            <a:endParaRPr lang="en-GB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3" t="2724" r="4243" b="851"/>
          <a:stretch/>
        </p:blipFill>
        <p:spPr bwMode="auto">
          <a:xfrm>
            <a:off x="465600" y="2927193"/>
            <a:ext cx="3672000" cy="274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640" y="2927193"/>
            <a:ext cx="3146417" cy="289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26983" y="5809405"/>
            <a:ext cx="2059346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ATLAS (</a:t>
            </a:r>
            <a:r>
              <a:rPr lang="en-GB" sz="1600" dirty="0" err="1" smtClean="0"/>
              <a:t>unweighted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911997" y="5819496"/>
            <a:ext cx="1654620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 (weighted)</a:t>
            </a:r>
            <a:endParaRPr lang="en-GB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54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480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qqH</a:t>
            </a:r>
            <a:r>
              <a:rPr lang="en-GB" dirty="0" smtClean="0"/>
              <a:t> </a:t>
            </a:r>
            <a:r>
              <a:rPr lang="en-GB" dirty="0"/>
              <a:t>→ </a:t>
            </a:r>
            <a:r>
              <a:rPr lang="el-GR" dirty="0" smtClean="0">
                <a:latin typeface="Times New Roman"/>
                <a:cs typeface="Times New Roman"/>
              </a:rPr>
              <a:t>γγ</a:t>
            </a:r>
            <a:r>
              <a:rPr lang="en-GB" dirty="0"/>
              <a:t> </a:t>
            </a:r>
            <a:r>
              <a:rPr lang="en-GB" dirty="0" smtClean="0"/>
              <a:t>+ 2jets candidate (VBF)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7</a:t>
            </a:fld>
            <a:endParaRPr lang="en-GB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619" y="648194"/>
            <a:ext cx="8754437" cy="516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91439" y="5816195"/>
            <a:ext cx="8963783" cy="665884"/>
          </a:xfrm>
        </p:spPr>
        <p:txBody>
          <a:bodyPr/>
          <a:lstStyle/>
          <a:p>
            <a:pPr marL="457200" lvl="1" indent="0">
              <a:buNone/>
            </a:pPr>
            <a:r>
              <a:rPr lang="en-GB" dirty="0" smtClean="0"/>
              <a:t>	m</a:t>
            </a:r>
            <a:r>
              <a:rPr lang="el-GR" baseline="-25000" dirty="0" smtClean="0">
                <a:latin typeface="Times New Roman"/>
                <a:cs typeface="Times New Roman"/>
              </a:rPr>
              <a:t>γγ</a:t>
            </a:r>
            <a:r>
              <a:rPr lang="en-GB" dirty="0" smtClean="0"/>
              <a:t> = 126.9 </a:t>
            </a:r>
            <a:r>
              <a:rPr lang="en-GB" dirty="0" err="1" smtClean="0"/>
              <a:t>GeV</a:t>
            </a:r>
            <a:r>
              <a:rPr lang="en-GB" dirty="0"/>
              <a:t>	</a:t>
            </a:r>
            <a:r>
              <a:rPr lang="en-GB" dirty="0" smtClean="0"/>
              <a:t>	E</a:t>
            </a:r>
            <a:r>
              <a:rPr lang="en-GB" baseline="-25000" dirty="0" smtClean="0"/>
              <a:t>T</a:t>
            </a:r>
            <a:r>
              <a:rPr lang="en-GB" dirty="0" smtClean="0"/>
              <a:t>(</a:t>
            </a:r>
            <a:r>
              <a:rPr lang="el-GR" dirty="0">
                <a:latin typeface="Times New Roman"/>
                <a:cs typeface="Times New Roman"/>
              </a:rPr>
              <a:t>γγ</a:t>
            </a:r>
            <a:r>
              <a:rPr lang="en-GB" dirty="0" smtClean="0"/>
              <a:t>)    = 80.1,  36.2 </a:t>
            </a:r>
            <a:r>
              <a:rPr lang="en-GB" dirty="0" err="1" smtClean="0"/>
              <a:t>GeV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	</a:t>
            </a:r>
            <a:r>
              <a:rPr lang="en-GB" dirty="0" err="1" smtClean="0"/>
              <a:t>m</a:t>
            </a:r>
            <a:r>
              <a:rPr lang="en-GB" baseline="-25000" dirty="0" err="1" smtClean="0"/>
              <a:t>jj</a:t>
            </a:r>
            <a:r>
              <a:rPr lang="en-GB" dirty="0" smtClean="0"/>
              <a:t>  = </a:t>
            </a:r>
            <a:r>
              <a:rPr lang="en-GB" dirty="0"/>
              <a:t>1.67 </a:t>
            </a:r>
            <a:r>
              <a:rPr lang="en-GB" dirty="0" err="1" smtClean="0"/>
              <a:t>TeV</a:t>
            </a:r>
            <a:r>
              <a:rPr lang="en-GB" dirty="0"/>
              <a:t>		</a:t>
            </a:r>
            <a:r>
              <a:rPr lang="en-GB" dirty="0" smtClean="0"/>
              <a:t>E</a:t>
            </a:r>
            <a:r>
              <a:rPr lang="en-GB" baseline="-25000" dirty="0" smtClean="0"/>
              <a:t>T</a:t>
            </a:r>
            <a:r>
              <a:rPr lang="en-GB" dirty="0" smtClean="0"/>
              <a:t>(jets</a:t>
            </a:r>
            <a:r>
              <a:rPr lang="en-GB" dirty="0"/>
              <a:t>) = 121.6, 82.8 </a:t>
            </a:r>
            <a:r>
              <a:rPr lang="en-GB" dirty="0" err="1"/>
              <a:t>GeV</a:t>
            </a:r>
            <a:endParaRPr lang="en-GB" dirty="0"/>
          </a:p>
          <a:p>
            <a:pPr lvl="1"/>
            <a:endParaRPr lang="en-GB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897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7574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CMS H </a:t>
            </a:r>
            <a:r>
              <a:rPr lang="en-GB" dirty="0"/>
              <a:t>→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γγ</a:t>
            </a:r>
            <a:r>
              <a:rPr lang="en-GB" dirty="0"/>
              <a:t> </a:t>
            </a:r>
            <a:r>
              <a:rPr lang="en-GB" dirty="0" smtClean="0"/>
              <a:t>updates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8</a:t>
            </a:fld>
            <a:endParaRPr lang="en-GB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CMS use two different event selection and categorisation techniques</a:t>
            </a:r>
          </a:p>
          <a:p>
            <a:pPr lvl="1"/>
            <a:r>
              <a:rPr lang="en-GB" dirty="0" smtClean="0"/>
              <a:t>Cut-based   – similar to old ICHEP method (and ATLAS untagged categories)</a:t>
            </a:r>
          </a:p>
          <a:p>
            <a:pPr lvl="1"/>
            <a:r>
              <a:rPr lang="en-GB" dirty="0" smtClean="0"/>
              <a:t>Multivariate – select </a:t>
            </a:r>
            <a:r>
              <a:rPr lang="en-GB" dirty="0"/>
              <a:t>and categorize events using a BDT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766" y="2169700"/>
            <a:ext cx="3011234" cy="292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721917"/>
            <a:ext cx="3194462" cy="368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983" y="2173178"/>
            <a:ext cx="3021533" cy="2882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64100" y="5353339"/>
            <a:ext cx="1962397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Old ICHEP result</a:t>
            </a:r>
          </a:p>
          <a:p>
            <a:r>
              <a:rPr lang="el-GR" sz="1600" dirty="0" smtClean="0"/>
              <a:t>σ</a:t>
            </a:r>
            <a:r>
              <a:rPr lang="en-GB" sz="1600" dirty="0" smtClean="0"/>
              <a:t>/</a:t>
            </a:r>
            <a:r>
              <a:rPr lang="el-GR" sz="1600" dirty="0" smtClean="0"/>
              <a:t>σ</a:t>
            </a:r>
            <a:r>
              <a:rPr lang="en-GB" sz="1600" baseline="-25000" dirty="0" smtClean="0"/>
              <a:t>SM</a:t>
            </a:r>
            <a:r>
              <a:rPr lang="el-GR" sz="1600" dirty="0" smtClean="0"/>
              <a:t> </a:t>
            </a:r>
            <a:r>
              <a:rPr lang="en-GB" sz="1600" dirty="0" smtClean="0"/>
              <a:t>= 1.56 ± 0.43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724923" y="5353338"/>
            <a:ext cx="2111475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New cut-based result</a:t>
            </a:r>
          </a:p>
          <a:p>
            <a:r>
              <a:rPr lang="el-GR" sz="1600" dirty="0" smtClean="0"/>
              <a:t>σ</a:t>
            </a:r>
            <a:r>
              <a:rPr lang="en-GB" sz="1600" dirty="0" smtClean="0"/>
              <a:t>/</a:t>
            </a:r>
            <a:r>
              <a:rPr lang="el-GR" sz="1600" dirty="0" smtClean="0"/>
              <a:t>σ</a:t>
            </a:r>
            <a:r>
              <a:rPr lang="en-GB" sz="1600" baseline="-25000" dirty="0" smtClean="0"/>
              <a:t>SM</a:t>
            </a:r>
            <a:r>
              <a:rPr lang="el-GR" sz="1600" dirty="0" smtClean="0"/>
              <a:t> </a:t>
            </a:r>
            <a:r>
              <a:rPr lang="en-GB" sz="1600" dirty="0" smtClean="0"/>
              <a:t>= 1.11 ± 0.31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663805" y="5353339"/>
            <a:ext cx="225895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New multivariate result</a:t>
            </a:r>
          </a:p>
          <a:p>
            <a:r>
              <a:rPr lang="el-GR" sz="1600" dirty="0" smtClean="0"/>
              <a:t>σ</a:t>
            </a:r>
            <a:r>
              <a:rPr lang="en-GB" sz="1600" dirty="0" smtClean="0"/>
              <a:t>/</a:t>
            </a:r>
            <a:r>
              <a:rPr lang="el-GR" sz="1600" dirty="0" smtClean="0"/>
              <a:t>σ</a:t>
            </a:r>
            <a:r>
              <a:rPr lang="en-GB" sz="1600" baseline="-25000" dirty="0" smtClean="0"/>
              <a:t>SM</a:t>
            </a:r>
            <a:r>
              <a:rPr lang="el-GR" sz="1600" dirty="0" smtClean="0"/>
              <a:t> </a:t>
            </a:r>
            <a:r>
              <a:rPr lang="en-GB" sz="1600" dirty="0" smtClean="0"/>
              <a:t>= 0.78 ± 0.27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021308" y="1357725"/>
            <a:ext cx="2135521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CMS baseline result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6669162" y="1527002"/>
            <a:ext cx="394876" cy="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8033259" y="1670640"/>
            <a:ext cx="0" cy="447783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4449166" y="6073577"/>
            <a:ext cx="3615093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Compatibility = 1.5</a:t>
            </a:r>
            <a:r>
              <a:rPr lang="el-GR" sz="1600" b="1" dirty="0" smtClean="0">
                <a:solidFill>
                  <a:srgbClr val="FF0000"/>
                </a:solidFill>
              </a:rPr>
              <a:t>σ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(including correlation from common events)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 flipV="1">
            <a:off x="4907305" y="5938115"/>
            <a:ext cx="309417" cy="304739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V="1">
            <a:off x="7230425" y="5938115"/>
            <a:ext cx="416504" cy="304739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1719847" y="6073651"/>
            <a:ext cx="2148345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Compatibility = 0.5</a:t>
            </a:r>
            <a:r>
              <a:rPr lang="el-GR" sz="1600" b="1" dirty="0" smtClean="0">
                <a:solidFill>
                  <a:srgbClr val="FF0000"/>
                </a:solidFill>
              </a:rPr>
              <a:t>σ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(for common data)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 flipH="1" flipV="1">
            <a:off x="1444612" y="5938189"/>
            <a:ext cx="309417" cy="304739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3767732" y="5938189"/>
            <a:ext cx="416504" cy="304739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0542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b="1" dirty="0"/>
              <a:t>H → 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γγ</a:t>
            </a:r>
            <a:r>
              <a:rPr lang="en-GB" b="1" dirty="0"/>
              <a:t> significance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 Adye - RAL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Higgs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88566-23BB-4418-ADD4-481BB876C149}" type="slidenum">
              <a:rPr lang="en-GB" smtClean="0"/>
              <a:pPr>
                <a:defRPr/>
              </a:pPr>
              <a:t>9</a:t>
            </a:fld>
            <a:endParaRPr lang="en-GB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668" y="1520803"/>
            <a:ext cx="3939724" cy="282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394656" y="4724052"/>
            <a:ext cx="1989648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ATLAS</a:t>
            </a:r>
          </a:p>
          <a:p>
            <a:pPr algn="ctr"/>
            <a:r>
              <a:rPr lang="en-GB" sz="1600" dirty="0" smtClean="0"/>
              <a:t>Significance: 7.4</a:t>
            </a:r>
            <a:r>
              <a:rPr lang="el-GR" sz="1600" dirty="0" smtClean="0"/>
              <a:t>σ</a:t>
            </a:r>
            <a:endParaRPr lang="en-GB" sz="1600" dirty="0"/>
          </a:p>
          <a:p>
            <a:pPr algn="ctr"/>
            <a:r>
              <a:rPr lang="en-GB" sz="1600" dirty="0" smtClean="0"/>
              <a:t>(4.1</a:t>
            </a:r>
            <a:r>
              <a:rPr lang="el-GR" sz="1600" dirty="0" smtClean="0"/>
              <a:t>σ</a:t>
            </a:r>
            <a:r>
              <a:rPr lang="en-GB" sz="1600" dirty="0" smtClean="0"/>
              <a:t> expected SM)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829025" y="4746542"/>
            <a:ext cx="1989648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CMS</a:t>
            </a:r>
          </a:p>
          <a:p>
            <a:pPr algn="ctr"/>
            <a:r>
              <a:rPr lang="en-GB" sz="1600" dirty="0"/>
              <a:t>Significance: </a:t>
            </a:r>
            <a:r>
              <a:rPr lang="en-GB" sz="1600" dirty="0" smtClean="0"/>
              <a:t>3.2</a:t>
            </a:r>
            <a:r>
              <a:rPr lang="el-GR" sz="1600" dirty="0" smtClean="0"/>
              <a:t>σ</a:t>
            </a:r>
            <a:endParaRPr lang="en-GB" sz="1600" dirty="0"/>
          </a:p>
          <a:p>
            <a:pPr algn="ctr"/>
            <a:r>
              <a:rPr lang="en-GB" sz="1600" dirty="0"/>
              <a:t>(</a:t>
            </a:r>
            <a:r>
              <a:rPr lang="en-GB" sz="1600" dirty="0" smtClean="0"/>
              <a:t>4.2</a:t>
            </a:r>
            <a:r>
              <a:rPr lang="el-GR" sz="1600" dirty="0" smtClean="0"/>
              <a:t>σ</a:t>
            </a:r>
            <a:r>
              <a:rPr lang="en-GB" sz="1600" dirty="0" smtClean="0"/>
              <a:t> expected SM)</a:t>
            </a:r>
            <a:endParaRPr lang="en-GB" sz="16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1492"/>
            <a:ext cx="5000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54" y="0"/>
            <a:ext cx="485503" cy="60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704" y="1520803"/>
            <a:ext cx="3588001" cy="267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7322252"/>
      </p:ext>
    </p:extLst>
  </p:cSld>
  <p:clrMapOvr>
    <a:masterClrMapping/>
  </p:clrMapOvr>
</p:sld>
</file>

<file path=ppt/theme/theme1.xml><?xml version="1.0" encoding="utf-8"?>
<a:theme xmlns:a="http://schemas.openxmlformats.org/drawingml/2006/main" name="1_Tim">
  <a:themeElements>
    <a:clrScheme name="1_Tim 11">
      <a:dk1>
        <a:srgbClr val="000000"/>
      </a:dk1>
      <a:lt1>
        <a:srgbClr val="FFFFFF"/>
      </a:lt1>
      <a:dk2>
        <a:srgbClr val="0000FF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800000"/>
      </a:hlink>
      <a:folHlink>
        <a:srgbClr val="800000"/>
      </a:folHlink>
    </a:clrScheme>
    <a:fontScheme name="1_Ti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Tim 1">
        <a:dk1>
          <a:srgbClr val="000000"/>
        </a:dk1>
        <a:lt1>
          <a:srgbClr val="FFFFFF"/>
        </a:lt1>
        <a:dk2>
          <a:srgbClr val="0000FF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im 2">
        <a:dk1>
          <a:srgbClr val="000000"/>
        </a:dk1>
        <a:lt1>
          <a:srgbClr val="FFFFFF"/>
        </a:lt1>
        <a:dk2>
          <a:srgbClr val="8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im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im 4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im 5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im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im 7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im 8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im 9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im 10">
        <a:dk1>
          <a:srgbClr val="000000"/>
        </a:dk1>
        <a:lt1>
          <a:srgbClr val="FFFFFF"/>
        </a:lt1>
        <a:dk2>
          <a:srgbClr val="0000FF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93300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im 11">
        <a:dk1>
          <a:srgbClr val="000000"/>
        </a:dk1>
        <a:lt1>
          <a:srgbClr val="FFFFFF"/>
        </a:lt1>
        <a:dk2>
          <a:srgbClr val="0000FF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080508-trkval</Template>
  <TotalTime>15825</TotalTime>
  <Words>3141</Words>
  <Application>Microsoft Office PowerPoint</Application>
  <PresentationFormat>On-screen Show (4:3)</PresentationFormat>
  <Paragraphs>626</Paragraphs>
  <Slides>50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4" baseType="lpstr">
      <vt:lpstr>Arial</vt:lpstr>
      <vt:lpstr>Times New Roman</vt:lpstr>
      <vt:lpstr>Cambria Math</vt:lpstr>
      <vt:lpstr>1_Tim</vt:lpstr>
      <vt:lpstr>New Experimental Higgs Results</vt:lpstr>
      <vt:lpstr>New Higgs Results</vt:lpstr>
      <vt:lpstr>Tevatron Higgs measurements </vt:lpstr>
      <vt:lpstr>Combined Tevatron limits</vt:lpstr>
      <vt:lpstr>Combined Tevatron significance</vt:lpstr>
      <vt:lpstr>H → γγ</vt:lpstr>
      <vt:lpstr>qqH → γγ + 2jets candidate (VBF)</vt:lpstr>
      <vt:lpstr>CMS H → γγ updates</vt:lpstr>
      <vt:lpstr>H → γγ significance</vt:lpstr>
      <vt:lpstr>H → ZZ(*) → 4l</vt:lpstr>
      <vt:lpstr>H → ZZ(*) → 4μ candidate</vt:lpstr>
      <vt:lpstr>H → ZZ(*) → 4l significance</vt:lpstr>
      <vt:lpstr>H → WW(*) → lνlν</vt:lpstr>
      <vt:lpstr>qqH → WW(*) → eνμν + 2jets candidate (VBF)</vt:lpstr>
      <vt:lpstr>H → WW(*) → lνlν significance</vt:lpstr>
      <vt:lpstr>H → Zγ</vt:lpstr>
      <vt:lpstr>H → Zγ limits</vt:lpstr>
      <vt:lpstr>WH → WWW(*) → lνlνlν (CMS)</vt:lpstr>
      <vt:lpstr>H → μ+μ− (ATLAS)</vt:lpstr>
      <vt:lpstr>H → τ+τ− (CMS update)</vt:lpstr>
      <vt:lpstr>Higgs Properties</vt:lpstr>
      <vt:lpstr>Higgs mass</vt:lpstr>
      <vt:lpstr>Signal strength</vt:lpstr>
      <vt:lpstr>Higgs production modes</vt:lpstr>
      <vt:lpstr>VBF and ggF production modes</vt:lpstr>
      <vt:lpstr>Higgs decays</vt:lpstr>
      <vt:lpstr>Higgs couplings</vt:lpstr>
      <vt:lpstr>Fermion vs Vector couplings</vt:lpstr>
      <vt:lpstr>Custodial symmetry: W vs Z couplings</vt:lpstr>
      <vt:lpstr>Non-SM particle content in gg→H and H→γγ loops</vt:lpstr>
      <vt:lpstr>Non-SM decay modes</vt:lpstr>
      <vt:lpstr>Summary of coupling results</vt:lpstr>
      <vt:lpstr>Higgs spin: H → γγ</vt:lpstr>
      <vt:lpstr>Higgs spin: H → WW(*) → lνlν</vt:lpstr>
      <vt:lpstr>Higgs spin and parity: H → ZZ(*) → 4l</vt:lpstr>
      <vt:lpstr>Conclusion</vt:lpstr>
      <vt:lpstr>From “hints” to “discovery” to “a Higgs”</vt:lpstr>
      <vt:lpstr>Backup</vt:lpstr>
      <vt:lpstr>ATLAS References</vt:lpstr>
      <vt:lpstr>Combined p0 vs mH hypothesis</vt:lpstr>
      <vt:lpstr>Higgs mass</vt:lpstr>
      <vt:lpstr>Comparison of H→γγ and H→ZZ(*)→4l masses in ATLAS</vt:lpstr>
      <vt:lpstr>H→ZZ(*)→4l individual channel mass measurements</vt:lpstr>
      <vt:lpstr>ATLAS H → τ+τ−</vt:lpstr>
      <vt:lpstr>Previous results – signal strength</vt:lpstr>
      <vt:lpstr>Tevatron κF vs κV</vt:lpstr>
      <vt:lpstr>Fermion vs Vector couplings no assumption on total width</vt:lpstr>
      <vt:lpstr>Fermion vs Vector couplings no assumption on total width or H→γγ loop content</vt:lpstr>
      <vt:lpstr>Custodial symmetry: W vs Z couplings no assumption on H→γγ loop content</vt:lpstr>
      <vt:lpstr>Summary of coupling results - detail</vt:lpstr>
    </vt:vector>
  </TitlesOfParts>
  <Company>RAL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Higgs Results</dc:title>
  <dc:subject>NExT Meeting</dc:subject>
  <dc:creator>Tim Adye</dc:creator>
  <cp:lastModifiedBy>Tim Adye</cp:lastModifiedBy>
  <cp:revision>1040</cp:revision>
  <cp:lastPrinted>2012-11-22T20:17:32Z</cp:lastPrinted>
  <dcterms:created xsi:type="dcterms:W3CDTF">2001-11-13T21:05:25Z</dcterms:created>
  <dcterms:modified xsi:type="dcterms:W3CDTF">2013-03-20T09:37:16Z</dcterms:modified>
</cp:coreProperties>
</file>