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2" r:id="rId4"/>
    <p:sldId id="263" r:id="rId5"/>
    <p:sldId id="264" r:id="rId6"/>
    <p:sldId id="265" r:id="rId7"/>
    <p:sldId id="266" r:id="rId8"/>
    <p:sldId id="267" r:id="rId9"/>
    <p:sldId id="268" r:id="rId10"/>
    <p:sldId id="269" r:id="rId11"/>
    <p:sldId id="260" r:id="rId12"/>
    <p:sldId id="259" r:id="rId13"/>
    <p:sldId id="26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674" y="-17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05E21E-319A-41C0-B8B0-BB97996A65F9}" type="datetimeFigureOut">
              <a:rPr lang="de-DE" smtClean="0"/>
              <a:t>10.03.2013</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3399EF-ECF4-4A5A-B226-E965F50A67E5}" type="slidenum">
              <a:rPr lang="de-DE" smtClean="0"/>
              <a:t>‹#›</a:t>
            </a:fld>
            <a:endParaRPr lang="de-DE"/>
          </a:p>
        </p:txBody>
      </p:sp>
    </p:spTree>
    <p:extLst>
      <p:ext uri="{BB962C8B-B14F-4D97-AF65-F5344CB8AC3E}">
        <p14:creationId xmlns:p14="http://schemas.microsoft.com/office/powerpoint/2010/main" val="3544160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1629103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07504" y="112293"/>
            <a:ext cx="8928992" cy="940443"/>
          </a:xfrm>
        </p:spPr>
        <p:txBody>
          <a:bodyPr/>
          <a:lstStyle>
            <a:lvl1pPr algn="l">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a:xfrm>
            <a:off x="107504" y="1124744"/>
            <a:ext cx="8928992" cy="49685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827584" y="6237312"/>
            <a:ext cx="8208912" cy="588464"/>
          </a:xfrm>
        </p:spPr>
        <p:txBody>
          <a:bodyPr/>
          <a:lstStyle>
            <a:lvl1pPr algn="l">
              <a:defRPr>
                <a:solidFill>
                  <a:schemeClr val="bg1"/>
                </a:solidFill>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a:xfrm>
            <a:off x="107504" y="116632"/>
            <a:ext cx="8928992" cy="5976664"/>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extLst>
      <p:ext uri="{BB962C8B-B14F-4D97-AF65-F5344CB8AC3E}">
        <p14:creationId xmlns:p14="http://schemas.microsoft.com/office/powerpoint/2010/main" val="252615357"/>
      </p:ext>
    </p:extLst>
  </p:cSld>
  <p:clrMapOvr>
    <a:masterClrMapping/>
  </p:clrMapOvr>
  <p:timing>
    <p:tnLst>
      <p:par>
        <p:cTn id="1" dur="indefinite" restart="never" nodeType="tmRoot"/>
      </p:par>
    </p:tnLst>
  </p:timing>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0" y="6157663"/>
            <a:ext cx="9144000" cy="707202"/>
          </a:xfrm>
          <a:prstGeom prst="rect">
            <a:avLst/>
          </a:prstGeom>
          <a:solidFill>
            <a:srgbClr val="0055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2050" name="Picture 2"/>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82599" y="6220464"/>
            <a:ext cx="600969" cy="59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683568" y="6220464"/>
            <a:ext cx="64051" cy="59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5"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Lst>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hyperlink" Target="http://www.bundeswahlleiter.de/de/glossar/texte/Deutsche_im_Ausland.html"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de-DE" dirty="0" smtClean="0"/>
              <a:t>Vollversammlung</a:t>
            </a:r>
            <a:br>
              <a:rPr lang="de-DE" dirty="0" smtClean="0"/>
            </a:br>
            <a:r>
              <a:rPr lang="de-DE" dirty="0" smtClean="0"/>
              <a:t>der </a:t>
            </a:r>
            <a:r>
              <a:rPr lang="de-DE" dirty="0"/>
              <a:t>d</a:t>
            </a:r>
            <a:r>
              <a:rPr lang="de-DE" dirty="0" smtClean="0"/>
              <a:t>eutschen CERN-Mitarbeiter</a:t>
            </a:r>
            <a:endParaRPr lang="de-DE" dirty="0"/>
          </a:p>
        </p:txBody>
      </p:sp>
      <p:sp>
        <p:nvSpPr>
          <p:cNvPr id="4" name="Subtitle 3"/>
          <p:cNvSpPr>
            <a:spLocks noGrp="1"/>
          </p:cNvSpPr>
          <p:nvPr>
            <p:ph type="subTitle" idx="1"/>
          </p:nvPr>
        </p:nvSpPr>
        <p:spPr/>
        <p:txBody>
          <a:bodyPr/>
          <a:lstStyle/>
          <a:p>
            <a:r>
              <a:rPr lang="de-DE" dirty="0" smtClean="0"/>
              <a:t>Mittwoch, 13. März 2013</a:t>
            </a:r>
            <a:endParaRPr lang="de-DE" dirty="0"/>
          </a:p>
        </p:txBody>
      </p:sp>
    </p:spTree>
    <p:extLst>
      <p:ext uri="{BB962C8B-B14F-4D97-AF65-F5344CB8AC3E}">
        <p14:creationId xmlns:p14="http://schemas.microsoft.com/office/powerpoint/2010/main" val="8465290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Informationsmöglichkeiten für Deutsche am CERN</a:t>
            </a:r>
            <a:endParaRPr lang="de-DE" dirty="0"/>
          </a:p>
        </p:txBody>
      </p:sp>
      <p:sp>
        <p:nvSpPr>
          <p:cNvPr id="3" name="Text Placeholder 2"/>
          <p:cNvSpPr>
            <a:spLocks noGrp="1"/>
          </p:cNvSpPr>
          <p:nvPr>
            <p:ph type="body" idx="1"/>
          </p:nvPr>
        </p:nvSpPr>
        <p:spPr/>
        <p:txBody>
          <a:bodyPr/>
          <a:lstStyle/>
          <a:p>
            <a:r>
              <a:rPr lang="de-DE" dirty="0" smtClean="0"/>
              <a:t>Jennifer Jentzsch</a:t>
            </a:r>
            <a:endParaRPr lang="de-DE" dirty="0"/>
          </a:p>
        </p:txBody>
      </p:sp>
    </p:spTree>
    <p:extLst>
      <p:ext uri="{BB962C8B-B14F-4D97-AF65-F5344CB8AC3E}">
        <p14:creationId xmlns:p14="http://schemas.microsoft.com/office/powerpoint/2010/main" val="1123288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DE" dirty="0" smtClean="0"/>
              <a:t>Verschiedenes</a:t>
            </a:r>
            <a:endParaRPr lang="de-DE" dirty="0"/>
          </a:p>
        </p:txBody>
      </p:sp>
      <p:sp>
        <p:nvSpPr>
          <p:cNvPr id="5" name="Text Placeholder 4"/>
          <p:cNvSpPr>
            <a:spLocks noGrp="1"/>
          </p:cNvSpPr>
          <p:nvPr>
            <p:ph type="body" idx="1"/>
          </p:nvPr>
        </p:nvSpPr>
        <p:spPr/>
        <p:txBody>
          <a:bodyPr/>
          <a:lstStyle/>
          <a:p>
            <a:endParaRPr lang="de-DE"/>
          </a:p>
        </p:txBody>
      </p:sp>
    </p:spTree>
    <p:extLst>
      <p:ext uri="{BB962C8B-B14F-4D97-AF65-F5344CB8AC3E}">
        <p14:creationId xmlns:p14="http://schemas.microsoft.com/office/powerpoint/2010/main" val="1241239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smtClean="0"/>
              <a:t>Krisenvorsorgeliste</a:t>
            </a:r>
            <a:endParaRPr lang="de-DE" dirty="0"/>
          </a:p>
        </p:txBody>
      </p:sp>
      <p:sp>
        <p:nvSpPr>
          <p:cNvPr id="3" name="Content Placeholder 2"/>
          <p:cNvSpPr>
            <a:spLocks noGrp="1"/>
          </p:cNvSpPr>
          <p:nvPr>
            <p:ph idx="1"/>
          </p:nvPr>
        </p:nvSpPr>
        <p:spPr>
          <a:xfrm>
            <a:off x="107504" y="2996952"/>
            <a:ext cx="8856984" cy="3312368"/>
          </a:xfrm>
        </p:spPr>
        <p:txBody>
          <a:bodyPr>
            <a:normAutofit fontScale="85000" lnSpcReduction="20000"/>
          </a:bodyPr>
          <a:lstStyle/>
          <a:p>
            <a:r>
              <a:rPr lang="de-DE" dirty="0"/>
              <a:t>Alle Deutschen, die </a:t>
            </a:r>
            <a:r>
              <a:rPr lang="de-DE" dirty="0" smtClean="0"/>
              <a:t>– auch </a:t>
            </a:r>
            <a:r>
              <a:rPr lang="de-DE" dirty="0"/>
              <a:t>nur vorübergehend </a:t>
            </a:r>
            <a:r>
              <a:rPr lang="de-DE" dirty="0" smtClean="0"/>
              <a:t>– im Ausland leben</a:t>
            </a:r>
            <a:r>
              <a:rPr lang="de-DE" dirty="0"/>
              <a:t>, können in eine Krisenvorsorgeliste gemäß § 6 Abs. 3 des deutschen </a:t>
            </a:r>
            <a:r>
              <a:rPr lang="de-DE" dirty="0" err="1"/>
              <a:t>Konsulargesetzes</a:t>
            </a:r>
            <a:r>
              <a:rPr lang="de-DE" dirty="0"/>
              <a:t> aufgenommen werden.</a:t>
            </a:r>
          </a:p>
          <a:p>
            <a:r>
              <a:rPr lang="de-DE" dirty="0" smtClean="0"/>
              <a:t>Es </a:t>
            </a:r>
            <a:r>
              <a:rPr lang="de-DE" dirty="0"/>
              <a:t>handelt sich hierbei um eine freiwillige Maßnahme. Die Botschaft und die Generalkonsulate raten, von dieser Möglichkeit Gebrauch zu </a:t>
            </a:r>
            <a:r>
              <a:rPr lang="de-DE" dirty="0" smtClean="0"/>
              <a:t>machen.</a:t>
            </a:r>
            <a:endParaRPr lang="de-DE" dirty="0"/>
          </a:p>
          <a:p>
            <a:r>
              <a:rPr lang="de-DE" dirty="0" smtClean="0"/>
              <a:t>Die </a:t>
            </a:r>
            <a:r>
              <a:rPr lang="de-DE" dirty="0"/>
              <a:t>Aufnahme in die Krisenvorsorgeliste erfolgt </a:t>
            </a:r>
            <a:r>
              <a:rPr lang="de-DE" dirty="0" err="1" smtClean="0"/>
              <a:t>passwortgeschützt</a:t>
            </a:r>
            <a:r>
              <a:rPr lang="de-DE" dirty="0" smtClean="0"/>
              <a:t> </a:t>
            </a:r>
            <a:r>
              <a:rPr lang="de-DE" dirty="0"/>
              <a:t>im online-Verfahren.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0"/>
            <a:ext cx="4634880" cy="2471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07504" y="2471937"/>
            <a:ext cx="6984776" cy="369332"/>
          </a:xfrm>
          <a:prstGeom prst="rect">
            <a:avLst/>
          </a:prstGeom>
          <a:noFill/>
        </p:spPr>
        <p:txBody>
          <a:bodyPr wrap="square" rtlCol="0">
            <a:spAutoFit/>
          </a:bodyPr>
          <a:lstStyle/>
          <a:p>
            <a:r>
              <a:rPr lang="de-DE" dirty="0">
                <a:latin typeface="Courier New" pitchFamily="49" charset="0"/>
                <a:cs typeface="Courier New" pitchFamily="49" charset="0"/>
              </a:rPr>
              <a:t>https://service.diplo.de/elefandextern/</a:t>
            </a:r>
          </a:p>
        </p:txBody>
      </p:sp>
    </p:spTree>
    <p:extLst>
      <p:ext uri="{BB962C8B-B14F-4D97-AF65-F5344CB8AC3E}">
        <p14:creationId xmlns:p14="http://schemas.microsoft.com/office/powerpoint/2010/main" val="26195160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de-DE" dirty="0" smtClean="0"/>
              <a:t>Bundestagswahl 2013</a:t>
            </a:r>
            <a:endParaRPr lang="de-DE" dirty="0"/>
          </a:p>
        </p:txBody>
      </p:sp>
      <p:sp>
        <p:nvSpPr>
          <p:cNvPr id="5" name="Content Placeholder 4"/>
          <p:cNvSpPr>
            <a:spLocks noGrp="1"/>
          </p:cNvSpPr>
          <p:nvPr>
            <p:ph idx="1"/>
          </p:nvPr>
        </p:nvSpPr>
        <p:spPr/>
        <p:txBody>
          <a:bodyPr>
            <a:normAutofit fontScale="62500" lnSpcReduction="20000"/>
          </a:bodyPr>
          <a:lstStyle/>
          <a:p>
            <a:pPr marL="36576" indent="0">
              <a:buNone/>
            </a:pPr>
            <a:r>
              <a:rPr lang="de-DE" sz="1700" dirty="0" smtClean="0">
                <a:latin typeface="Courier New" pitchFamily="49" charset="0"/>
                <a:cs typeface="Courier New" pitchFamily="49" charset="0"/>
                <a:hlinkClick r:id="rId2"/>
              </a:rPr>
              <a:t>http</a:t>
            </a:r>
            <a:r>
              <a:rPr lang="de-DE" sz="1700" dirty="0">
                <a:latin typeface="Courier New" pitchFamily="49" charset="0"/>
                <a:cs typeface="Courier New" pitchFamily="49" charset="0"/>
                <a:hlinkClick r:id="rId2"/>
              </a:rPr>
              <a:t>://</a:t>
            </a:r>
            <a:r>
              <a:rPr lang="de-DE" sz="1700" dirty="0" smtClean="0">
                <a:latin typeface="Courier New" pitchFamily="49" charset="0"/>
                <a:cs typeface="Courier New" pitchFamily="49" charset="0"/>
                <a:hlinkClick r:id="rId2"/>
              </a:rPr>
              <a:t>www.bundeswahlleiter.de/de/bundestagswahlen/BTW_BUND_13/auslandsdeutsche/index.html</a:t>
            </a:r>
            <a:endParaRPr lang="de-DE" sz="1700" dirty="0" smtClean="0">
              <a:latin typeface="Courier New" pitchFamily="49" charset="0"/>
              <a:cs typeface="Courier New" pitchFamily="49" charset="0"/>
            </a:endParaRPr>
          </a:p>
          <a:p>
            <a:endParaRPr lang="de-DE" dirty="0" smtClean="0"/>
          </a:p>
          <a:p>
            <a:r>
              <a:rPr lang="de-DE" dirty="0" smtClean="0"/>
              <a:t>Bitte </a:t>
            </a:r>
            <a:r>
              <a:rPr lang="de-DE" dirty="0" smtClean="0"/>
              <a:t>informieren Sie sich über Ihr Wahlrecht und dessen Ausübung bei der Bundestagswahl am 22. September auf der o.g. Webseite des Bundeswahlleiters.</a:t>
            </a:r>
          </a:p>
          <a:p>
            <a:r>
              <a:rPr lang="de-DE" dirty="0" smtClean="0"/>
              <a:t>Die </a:t>
            </a:r>
            <a:r>
              <a:rPr lang="de-DE" dirty="0" smtClean="0"/>
              <a:t>Rechtslage ist seit dem </a:t>
            </a:r>
            <a:r>
              <a:rPr lang="de-DE" dirty="0" smtClean="0"/>
              <a:t>Urteil des BVerfG vom 4. Juli 2012 unklar.</a:t>
            </a:r>
          </a:p>
          <a:p>
            <a:r>
              <a:rPr lang="de-DE" dirty="0" smtClean="0"/>
              <a:t>Laut dem derzeitigen Gesetzentwurf, sind Auslandsdeutsche wahlberechtigt, sofern sie</a:t>
            </a:r>
          </a:p>
          <a:p>
            <a:pPr lvl="1"/>
            <a:endParaRPr lang="de-DE" dirty="0" smtClean="0"/>
          </a:p>
          <a:p>
            <a:pPr lvl="1"/>
            <a:r>
              <a:rPr lang="de-DE" dirty="0" smtClean="0"/>
              <a:t>entweder </a:t>
            </a:r>
            <a:r>
              <a:rPr lang="de-DE" dirty="0"/>
              <a:t>nach Vollendung ihres 14. Lebensjahres (das heißt, vom Tage ihres 14. Geburtstages an) mindestens drei Monate ununterbrochen in der Bundesrepublik Deutschland gelebt haben und dieser Aufenthalt nicht länger als 25 Jahre zurück liegt oder</a:t>
            </a:r>
          </a:p>
          <a:p>
            <a:pPr lvl="1"/>
            <a:r>
              <a:rPr lang="de-DE" dirty="0" smtClean="0"/>
              <a:t>wenn </a:t>
            </a:r>
            <a:r>
              <a:rPr lang="de-DE" dirty="0"/>
              <a:t>sie aus anderen Gründen persönlich und unmittelbar Vertrautheit mit den politischen Verhältnissen in der Bundesrepublik Deutschland erworben haben und von ihnen betroffen sind</a:t>
            </a:r>
            <a:r>
              <a:rPr lang="de-DE" dirty="0" smtClean="0"/>
              <a:t>.</a:t>
            </a:r>
          </a:p>
          <a:p>
            <a:endParaRPr lang="de-DE" dirty="0" smtClean="0"/>
          </a:p>
          <a:p>
            <a:r>
              <a:rPr lang="de-DE" dirty="0" smtClean="0"/>
              <a:t>„</a:t>
            </a:r>
            <a:r>
              <a:rPr lang="de-DE" sz="3800" dirty="0" smtClean="0"/>
              <a:t>Nach </a:t>
            </a:r>
            <a:r>
              <a:rPr lang="de-DE" sz="3800" dirty="0"/>
              <a:t>Inkrafttreten der Neuregelung des Wahlrechts der Auslandsdeutschen (hiermit dürfte in den nächsten 3 Monaten zu rechnen sein), werden an dieser Stelle weitere Informationen sowie ein Formular zur Beantragung der Eintragung in das Wählerverzeichnis zu finden sein</a:t>
            </a:r>
            <a:r>
              <a:rPr lang="de-DE" sz="3800" dirty="0" smtClean="0"/>
              <a:t>.</a:t>
            </a:r>
            <a:r>
              <a:rPr lang="de-DE" dirty="0" smtClean="0"/>
              <a:t>“ </a:t>
            </a:r>
            <a:br>
              <a:rPr lang="de-DE" dirty="0" smtClean="0"/>
            </a:br>
            <a:r>
              <a:rPr lang="de-DE" dirty="0" smtClean="0"/>
              <a:t>[a.a.O. am 01.02.2013]</a:t>
            </a:r>
            <a:endParaRPr lang="de-DE" dirty="0"/>
          </a:p>
        </p:txBody>
      </p:sp>
    </p:spTree>
    <p:extLst>
      <p:ext uri="{BB962C8B-B14F-4D97-AF65-F5344CB8AC3E}">
        <p14:creationId xmlns:p14="http://schemas.microsoft.com/office/powerpoint/2010/main" val="832529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de-DE" dirty="0" smtClean="0"/>
              <a:t>DAC – Das aktuelle Komitee</a:t>
            </a:r>
            <a:endParaRPr lang="de-DE" dirty="0"/>
          </a:p>
        </p:txBody>
      </p:sp>
      <p:sp>
        <p:nvSpPr>
          <p:cNvPr id="5" name="Content Placeholder 4"/>
          <p:cNvSpPr>
            <a:spLocks noGrp="1"/>
          </p:cNvSpPr>
          <p:nvPr>
            <p:ph idx="1"/>
          </p:nvPr>
        </p:nvSpPr>
        <p:spPr/>
        <p:txBody>
          <a:bodyPr>
            <a:normAutofit fontScale="92500" lnSpcReduction="20000"/>
          </a:bodyPr>
          <a:lstStyle/>
          <a:p>
            <a:r>
              <a:rPr lang="de-DE" dirty="0" smtClean="0"/>
              <a:t>Aktuelles Komitee gewählt am 10.03.2012</a:t>
            </a:r>
          </a:p>
          <a:p>
            <a:pPr lvl="1"/>
            <a:endParaRPr lang="de-DE" dirty="0" smtClean="0"/>
          </a:p>
          <a:p>
            <a:pPr lvl="1"/>
            <a:r>
              <a:rPr lang="de-DE" dirty="0" smtClean="0"/>
              <a:t>Gewählte Mitglieder</a:t>
            </a:r>
          </a:p>
          <a:p>
            <a:pPr lvl="2"/>
            <a:r>
              <a:rPr lang="de-DE" dirty="0"/>
              <a:t>Jennifer </a:t>
            </a:r>
            <a:r>
              <a:rPr lang="de-DE" dirty="0" smtClean="0"/>
              <a:t>Jentzsch</a:t>
            </a:r>
          </a:p>
          <a:p>
            <a:pPr lvl="2"/>
            <a:r>
              <a:rPr lang="de-DE" dirty="0" smtClean="0"/>
              <a:t>Stefan Lüders (seit 19.10.2012)</a:t>
            </a:r>
            <a:endParaRPr lang="de-DE" dirty="0"/>
          </a:p>
          <a:p>
            <a:pPr lvl="2"/>
            <a:r>
              <a:rPr lang="de-DE" dirty="0"/>
              <a:t>Christoph </a:t>
            </a:r>
            <a:r>
              <a:rPr lang="de-DE" dirty="0" smtClean="0"/>
              <a:t>Rembser (bis 18.10.2012)</a:t>
            </a:r>
            <a:endParaRPr lang="de-DE" dirty="0"/>
          </a:p>
          <a:p>
            <a:pPr lvl="2"/>
            <a:r>
              <a:rPr lang="de-DE" dirty="0"/>
              <a:t>Christoph </a:t>
            </a:r>
            <a:r>
              <a:rPr lang="de-DE" dirty="0" smtClean="0"/>
              <a:t>Schäfer</a:t>
            </a:r>
            <a:endParaRPr lang="de-DE" dirty="0"/>
          </a:p>
          <a:p>
            <a:pPr lvl="2"/>
            <a:r>
              <a:rPr lang="de-DE" dirty="0"/>
              <a:t>Sascha </a:t>
            </a:r>
            <a:r>
              <a:rPr lang="de-DE" dirty="0" smtClean="0"/>
              <a:t>Schmeling</a:t>
            </a:r>
          </a:p>
          <a:p>
            <a:pPr lvl="2"/>
            <a:r>
              <a:rPr lang="de-DE" dirty="0" smtClean="0"/>
              <a:t>Ralf Trant</a:t>
            </a:r>
            <a:endParaRPr lang="de-DE" dirty="0"/>
          </a:p>
          <a:p>
            <a:pPr lvl="2"/>
            <a:r>
              <a:rPr lang="de-DE" dirty="0"/>
              <a:t>Rüdiger </a:t>
            </a:r>
            <a:r>
              <a:rPr lang="de-DE" dirty="0" smtClean="0"/>
              <a:t>Voss</a:t>
            </a:r>
          </a:p>
          <a:p>
            <a:pPr lvl="1"/>
            <a:endParaRPr lang="de-DE" dirty="0" smtClean="0"/>
          </a:p>
          <a:p>
            <a:pPr lvl="1"/>
            <a:r>
              <a:rPr lang="de-DE" dirty="0" smtClean="0"/>
              <a:t>Ex-officio-Mitglieder</a:t>
            </a:r>
          </a:p>
          <a:p>
            <a:pPr lvl="2"/>
            <a:r>
              <a:rPr lang="de-DE" dirty="0" smtClean="0"/>
              <a:t>KET</a:t>
            </a:r>
          </a:p>
          <a:p>
            <a:pPr lvl="3"/>
            <a:r>
              <a:rPr lang="de-DE" dirty="0" smtClean="0"/>
              <a:t>Michael Hauschild (bis 18.10.2012)</a:t>
            </a:r>
          </a:p>
          <a:p>
            <a:pPr lvl="3"/>
            <a:r>
              <a:rPr lang="de-DE" dirty="0" smtClean="0"/>
              <a:t>Christoph Rembser (seit 19.10.2012)</a:t>
            </a:r>
          </a:p>
          <a:p>
            <a:pPr lvl="2"/>
            <a:r>
              <a:rPr lang="de-DE" dirty="0" err="1" smtClean="0"/>
              <a:t>KfB</a:t>
            </a:r>
            <a:endParaRPr lang="de-DE" dirty="0" smtClean="0"/>
          </a:p>
          <a:p>
            <a:pPr lvl="3"/>
            <a:r>
              <a:rPr lang="de-DE" dirty="0" smtClean="0"/>
              <a:t>Rüdiger Schmitt</a:t>
            </a:r>
            <a:endParaRPr lang="de-DE" dirty="0"/>
          </a:p>
        </p:txBody>
      </p:sp>
    </p:spTree>
    <p:extLst>
      <p:ext uri="{BB962C8B-B14F-4D97-AF65-F5344CB8AC3E}">
        <p14:creationId xmlns:p14="http://schemas.microsoft.com/office/powerpoint/2010/main" val="6825650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DE" dirty="0" smtClean="0"/>
              <a:t>Komitee für Elementarteilchenphysik</a:t>
            </a:r>
            <a:endParaRPr lang="de-DE" dirty="0"/>
          </a:p>
        </p:txBody>
      </p:sp>
      <p:sp>
        <p:nvSpPr>
          <p:cNvPr id="5" name="Text Placeholder 4"/>
          <p:cNvSpPr>
            <a:spLocks noGrp="1"/>
          </p:cNvSpPr>
          <p:nvPr>
            <p:ph type="body" idx="1"/>
          </p:nvPr>
        </p:nvSpPr>
        <p:spPr/>
        <p:txBody>
          <a:bodyPr/>
          <a:lstStyle/>
          <a:p>
            <a:r>
              <a:rPr lang="de-DE" dirty="0" smtClean="0"/>
              <a:t>Christoph Rembser</a:t>
            </a:r>
            <a:endParaRPr lang="de-DE" dirty="0"/>
          </a:p>
        </p:txBody>
      </p:sp>
    </p:spTree>
    <p:extLst>
      <p:ext uri="{BB962C8B-B14F-4D97-AF65-F5344CB8AC3E}">
        <p14:creationId xmlns:p14="http://schemas.microsoft.com/office/powerpoint/2010/main" val="1013261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Komitee für Beschleunigerphysik</a:t>
            </a:r>
            <a:endParaRPr lang="de-DE" dirty="0"/>
          </a:p>
        </p:txBody>
      </p:sp>
      <p:sp>
        <p:nvSpPr>
          <p:cNvPr id="3" name="Text Placeholder 2"/>
          <p:cNvSpPr>
            <a:spLocks noGrp="1"/>
          </p:cNvSpPr>
          <p:nvPr>
            <p:ph type="body" idx="1"/>
          </p:nvPr>
        </p:nvSpPr>
        <p:spPr/>
        <p:txBody>
          <a:bodyPr/>
          <a:lstStyle/>
          <a:p>
            <a:r>
              <a:rPr lang="de-DE" dirty="0" smtClean="0"/>
              <a:t>Rüdiger Schmidt</a:t>
            </a:r>
            <a:endParaRPr lang="de-DE" dirty="0"/>
          </a:p>
        </p:txBody>
      </p:sp>
    </p:spTree>
    <p:extLst>
      <p:ext uri="{BB962C8B-B14F-4D97-AF65-F5344CB8AC3E}">
        <p14:creationId xmlns:p14="http://schemas.microsoft.com/office/powerpoint/2010/main" val="27491615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Jahrestagung der DPG</a:t>
            </a:r>
            <a:br>
              <a:rPr lang="de-DE" dirty="0" smtClean="0"/>
            </a:br>
            <a:r>
              <a:rPr lang="de-DE" dirty="0" smtClean="0"/>
              <a:t>Fachverbandssitzung T</a:t>
            </a:r>
            <a:endParaRPr lang="de-DE" dirty="0"/>
          </a:p>
        </p:txBody>
      </p:sp>
      <p:sp>
        <p:nvSpPr>
          <p:cNvPr id="3" name="Text Placeholder 2"/>
          <p:cNvSpPr>
            <a:spLocks noGrp="1"/>
          </p:cNvSpPr>
          <p:nvPr>
            <p:ph type="body" idx="1"/>
          </p:nvPr>
        </p:nvSpPr>
        <p:spPr/>
        <p:txBody>
          <a:bodyPr/>
          <a:lstStyle/>
          <a:p>
            <a:r>
              <a:rPr lang="de-DE" dirty="0" smtClean="0"/>
              <a:t>Michael Hauschild</a:t>
            </a:r>
            <a:endParaRPr lang="de-DE" dirty="0"/>
          </a:p>
        </p:txBody>
      </p:sp>
    </p:spTree>
    <p:extLst>
      <p:ext uri="{BB962C8B-B14F-4D97-AF65-F5344CB8AC3E}">
        <p14:creationId xmlns:p14="http://schemas.microsoft.com/office/powerpoint/2010/main" val="3992856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BMBF-Gutachterausschuß Elementarteilchenphysik</a:t>
            </a:r>
            <a:endParaRPr lang="de-DE" dirty="0"/>
          </a:p>
        </p:txBody>
      </p:sp>
      <p:sp>
        <p:nvSpPr>
          <p:cNvPr id="3" name="Text Placeholder 2"/>
          <p:cNvSpPr>
            <a:spLocks noGrp="1"/>
          </p:cNvSpPr>
          <p:nvPr>
            <p:ph type="body" idx="1"/>
          </p:nvPr>
        </p:nvSpPr>
        <p:spPr/>
        <p:txBody>
          <a:bodyPr/>
          <a:lstStyle/>
          <a:p>
            <a:r>
              <a:rPr lang="de-DE" dirty="0" smtClean="0"/>
              <a:t>Andreas Schopper</a:t>
            </a:r>
            <a:endParaRPr lang="de-DE" dirty="0"/>
          </a:p>
        </p:txBody>
      </p:sp>
    </p:spTree>
    <p:extLst>
      <p:ext uri="{BB962C8B-B14F-4D97-AF65-F5344CB8AC3E}">
        <p14:creationId xmlns:p14="http://schemas.microsoft.com/office/powerpoint/2010/main" val="1187651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Gentner</a:t>
            </a:r>
            <a:r>
              <a:rPr lang="de-DE" dirty="0" smtClean="0"/>
              <a:t>-Programm</a:t>
            </a:r>
            <a:endParaRPr lang="de-DE" dirty="0"/>
          </a:p>
        </p:txBody>
      </p:sp>
      <p:sp>
        <p:nvSpPr>
          <p:cNvPr id="3" name="Text Placeholder 2"/>
          <p:cNvSpPr>
            <a:spLocks noGrp="1"/>
          </p:cNvSpPr>
          <p:nvPr>
            <p:ph type="body" idx="1"/>
          </p:nvPr>
        </p:nvSpPr>
        <p:spPr/>
        <p:txBody>
          <a:bodyPr/>
          <a:lstStyle/>
          <a:p>
            <a:r>
              <a:rPr lang="de-DE" dirty="0" smtClean="0"/>
              <a:t>Michael Hauschild</a:t>
            </a:r>
            <a:endParaRPr lang="de-DE" dirty="0"/>
          </a:p>
        </p:txBody>
      </p:sp>
    </p:spTree>
    <p:extLst>
      <p:ext uri="{BB962C8B-B14F-4D97-AF65-F5344CB8AC3E}">
        <p14:creationId xmlns:p14="http://schemas.microsoft.com/office/powerpoint/2010/main" val="27570977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smtClean="0"/>
              <a:t>Programme für Lehrer und Schüler aus Deutschland</a:t>
            </a:r>
            <a:br>
              <a:rPr lang="de-DE" dirty="0" smtClean="0"/>
            </a:br>
            <a:r>
              <a:rPr lang="de-DE" dirty="0" smtClean="0"/>
              <a:t/>
            </a:r>
            <a:br>
              <a:rPr lang="de-DE" dirty="0" smtClean="0"/>
            </a:br>
            <a:r>
              <a:rPr lang="de-DE" dirty="0" smtClean="0"/>
              <a:t>Netzwerk Teilchenwelt</a:t>
            </a:r>
            <a:endParaRPr lang="de-DE" dirty="0"/>
          </a:p>
        </p:txBody>
      </p:sp>
      <p:sp>
        <p:nvSpPr>
          <p:cNvPr id="3" name="Text Placeholder 2"/>
          <p:cNvSpPr>
            <a:spLocks noGrp="1"/>
          </p:cNvSpPr>
          <p:nvPr>
            <p:ph type="body" idx="1"/>
          </p:nvPr>
        </p:nvSpPr>
        <p:spPr/>
        <p:txBody>
          <a:bodyPr/>
          <a:lstStyle/>
          <a:p>
            <a:endParaRPr lang="de-DE"/>
          </a:p>
        </p:txBody>
      </p:sp>
    </p:spTree>
    <p:extLst>
      <p:ext uri="{BB962C8B-B14F-4D97-AF65-F5344CB8AC3E}">
        <p14:creationId xmlns:p14="http://schemas.microsoft.com/office/powerpoint/2010/main" val="4053501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National </a:t>
            </a:r>
            <a:r>
              <a:rPr lang="de-DE" dirty="0" err="1" smtClean="0"/>
              <a:t>Pilots</a:t>
            </a:r>
            <a:r>
              <a:rPr lang="de-DE" dirty="0" smtClean="0"/>
              <a:t> Programme</a:t>
            </a:r>
            <a:endParaRPr lang="de-DE" dirty="0"/>
          </a:p>
        </p:txBody>
      </p:sp>
      <p:sp>
        <p:nvSpPr>
          <p:cNvPr id="3" name="Text Placeholder 2"/>
          <p:cNvSpPr>
            <a:spLocks noGrp="1"/>
          </p:cNvSpPr>
          <p:nvPr>
            <p:ph type="body" idx="1"/>
          </p:nvPr>
        </p:nvSpPr>
        <p:spPr/>
        <p:txBody>
          <a:bodyPr/>
          <a:lstStyle/>
          <a:p>
            <a:endParaRPr lang="de-DE"/>
          </a:p>
        </p:txBody>
      </p:sp>
    </p:spTree>
    <p:extLst>
      <p:ext uri="{BB962C8B-B14F-4D97-AF65-F5344CB8AC3E}">
        <p14:creationId xmlns:p14="http://schemas.microsoft.com/office/powerpoint/2010/main" val="1437679408"/>
      </p:ext>
    </p:extLst>
  </p:cSld>
  <p:clrMapOvr>
    <a:masterClrMapping/>
  </p:clrMapOvr>
</p:sld>
</file>

<file path=ppt/theme/theme1.xml><?xml version="1.0" encoding="utf-8"?>
<a:theme xmlns:a="http://schemas.openxmlformats.org/drawingml/2006/main" name="CERN New">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 New</Template>
  <TotalTime>981</TotalTime>
  <Words>327</Words>
  <Application>Microsoft Office PowerPoint</Application>
  <PresentationFormat>On-screen Show (4:3)</PresentationFormat>
  <Paragraphs>51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CERN New</vt:lpstr>
      <vt:lpstr>Vollversammlung der deutschen CERN-Mitarbeiter</vt:lpstr>
      <vt:lpstr>DAC – Das aktuelle Komitee</vt:lpstr>
      <vt:lpstr>Komitee für Elementarteilchenphysik</vt:lpstr>
      <vt:lpstr>Komitee für Beschleunigerphysik</vt:lpstr>
      <vt:lpstr>Jahrestagung der DPG Fachverbandssitzung T</vt:lpstr>
      <vt:lpstr>BMBF-Gutachterausschuß Elementarteilchenphysik</vt:lpstr>
      <vt:lpstr>Gentner-Programm</vt:lpstr>
      <vt:lpstr>Programme für Lehrer und Schüler aus Deutschland  Netzwerk Teilchenwelt</vt:lpstr>
      <vt:lpstr>National Pilots Programme</vt:lpstr>
      <vt:lpstr>Informationsmöglichkeiten für Deutsche am CERN</vt:lpstr>
      <vt:lpstr>Verschiedenes</vt:lpstr>
      <vt:lpstr>Krisenvorsorgeliste</vt:lpstr>
      <vt:lpstr>Bundestagswahl 2013</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Vollversammlung der deutschen CERN-Mitarbeiter</dc:title>
  <dc:creator>Dr. Sascha Marc Schmeling</dc:creator>
  <cp:lastModifiedBy>Dr. Sascha Marc Schmeling</cp:lastModifiedBy>
  <cp:revision>13</cp:revision>
  <dcterms:created xsi:type="dcterms:W3CDTF">2013-03-10T12:58:47Z</dcterms:created>
  <dcterms:modified xsi:type="dcterms:W3CDTF">2013-03-11T05:35:55Z</dcterms:modified>
</cp:coreProperties>
</file>