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353" r:id="rId2"/>
    <p:sldId id="366" r:id="rId3"/>
    <p:sldId id="364" r:id="rId4"/>
    <p:sldId id="365" r:id="rId5"/>
    <p:sldId id="355" r:id="rId6"/>
    <p:sldId id="354" r:id="rId7"/>
    <p:sldId id="360" r:id="rId8"/>
    <p:sldId id="359" r:id="rId9"/>
    <p:sldId id="362" r:id="rId10"/>
    <p:sldId id="363" r:id="rId11"/>
    <p:sldId id="361" r:id="rId12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8" y="-13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baseline="0" dirty="0" err="1" smtClean="0">
                <a:latin typeface="Luxi Sans" charset="0"/>
              </a:rPr>
              <a:t>-Programm</a:t>
            </a:r>
            <a:r>
              <a:rPr lang="en-GB" sz="1400" i="1" dirty="0" smtClean="0">
                <a:latin typeface="Luxi Sans" charset="0"/>
              </a:rPr>
              <a:t>                                                      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 - </a:t>
            </a:r>
            <a:r>
              <a:rPr lang="en-GB" sz="1400" i="1" dirty="0" smtClean="0">
                <a:latin typeface="Luxi Sans" charset="0"/>
              </a:rPr>
              <a:t>CERN,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ern.ch/wolfgang-gentner-stipendien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1445"/>
            <a:ext cx="9142413" cy="2160240"/>
          </a:xfrm>
        </p:spPr>
        <p:txBody>
          <a:bodyPr/>
          <a:lstStyle/>
          <a:p>
            <a:r>
              <a:rPr lang="en-US" sz="4800" dirty="0" err="1" smtClean="0"/>
              <a:t>Gentner-Programm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f</a:t>
            </a:r>
            <a:r>
              <a:rPr lang="de-DE" sz="4800" dirty="0" err="1" smtClean="0"/>
              <a:t>ür</a:t>
            </a:r>
            <a:r>
              <a:rPr lang="de-DE" sz="4800" dirty="0" smtClean="0"/>
              <a:t> deutsche technische</a:t>
            </a:r>
            <a:br>
              <a:rPr lang="de-DE" sz="4800" dirty="0" smtClean="0"/>
            </a:br>
            <a:r>
              <a:rPr lang="de-DE" sz="4800" dirty="0" smtClean="0"/>
              <a:t>Doktoranden am CERN</a:t>
            </a:r>
            <a:endParaRPr lang="en-GB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87784" y="2771725"/>
            <a:ext cx="6858000" cy="37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632" y="2827459"/>
            <a:ext cx="1353171" cy="2009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416576" y="4888067"/>
            <a:ext cx="2448272" cy="177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Wolfgang </a:t>
            </a:r>
            <a:r>
              <a:rPr lang="en-US" sz="1400" b="1" dirty="0" err="1" smtClean="0">
                <a:solidFill>
                  <a:srgbClr val="0000FF"/>
                </a:solidFill>
                <a:latin typeface="Luxi Sans" charset="0"/>
              </a:rPr>
              <a:t>Gentner</a:t>
            </a:r>
            <a:r>
              <a:rPr lang="en-US" sz="1400" b="1" dirty="0" smtClean="0">
                <a:solidFill>
                  <a:srgbClr val="0000FF"/>
                </a:solidFill>
                <a:latin typeface="Luxi Sans" charset="0"/>
              </a:rPr>
              <a:t> 1906-1980</a:t>
            </a:r>
          </a:p>
          <a:p>
            <a:pPr>
              <a:lnSpc>
                <a:spcPct val="93000"/>
              </a:lnSpc>
            </a:pPr>
            <a:endParaRPr lang="en-US" sz="1400" b="1" dirty="0">
              <a:solidFill>
                <a:srgbClr val="0000FF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CERN Research Director 1954-59</a:t>
            </a:r>
          </a:p>
          <a:p>
            <a:pPr>
              <a:lnSpc>
                <a:spcPct val="93000"/>
              </a:lnSpc>
            </a:pPr>
            <a:endParaRPr lang="en-US" sz="1000" b="1" dirty="0" smtClean="0">
              <a:solidFill>
                <a:srgbClr val="0000FF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Direktor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des Max-Planck-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Insitituts</a:t>
            </a:r>
            <a:endParaRPr lang="en-US" sz="1000" b="1" dirty="0" smtClean="0">
              <a:solidFill>
                <a:srgbClr val="0000FF"/>
              </a:solidFill>
              <a:latin typeface="Luxi Sans" charset="0"/>
            </a:endParaRPr>
          </a:p>
          <a:p>
            <a:pPr>
              <a:lnSpc>
                <a:spcPct val="93000"/>
              </a:lnSpc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f</a:t>
            </a:r>
            <a:r>
              <a:rPr lang="de-DE" sz="1000" b="1" dirty="0" smtClean="0">
                <a:solidFill>
                  <a:srgbClr val="0000FF"/>
                </a:solidFill>
                <a:latin typeface="Luxi Sans" charset="0"/>
              </a:rPr>
              <a:t>ü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r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Kernphysik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Heidelberg 1959-73</a:t>
            </a:r>
          </a:p>
          <a:p>
            <a:pPr>
              <a:lnSpc>
                <a:spcPct val="93000"/>
              </a:lnSpc>
            </a:pPr>
            <a:endParaRPr lang="en-US" sz="1000" b="1" dirty="0">
              <a:solidFill>
                <a:srgbClr val="0000FF"/>
              </a:solidFill>
              <a:latin typeface="Luxi Sans" charset="0"/>
            </a:endParaRPr>
          </a:p>
          <a:p>
            <a:pPr lvl="0">
              <a:lnSpc>
                <a:spcPct val="93000"/>
              </a:lnSpc>
              <a:tabLst/>
            </a:pPr>
            <a:r>
              <a:rPr lang="en-US" sz="1000" b="1" dirty="0">
                <a:solidFill>
                  <a:srgbClr val="0000FF"/>
                </a:solidFill>
                <a:latin typeface="Luxi Sans" charset="0"/>
              </a:rPr>
              <a:t>President of CERN Council 1972-74</a:t>
            </a:r>
          </a:p>
          <a:p>
            <a:pPr>
              <a:lnSpc>
                <a:spcPct val="93000"/>
              </a:lnSpc>
            </a:pPr>
            <a:endParaRPr lang="en-US" sz="14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84728" y="4561436"/>
            <a:ext cx="415498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1965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37580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79437"/>
            <a:ext cx="9763125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615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107429"/>
            <a:ext cx="9544050" cy="713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111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-Programm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Zusatzprogramm</a:t>
            </a:r>
            <a:r>
              <a:rPr lang="en-US" dirty="0"/>
              <a:t> </a:t>
            </a:r>
            <a:r>
              <a:rPr lang="en-US" dirty="0" err="1"/>
              <a:t>zum</a:t>
            </a:r>
            <a:r>
              <a:rPr lang="en-US" dirty="0"/>
              <a:t> </a:t>
            </a:r>
            <a:r>
              <a:rPr lang="en-US" dirty="0" err="1"/>
              <a:t>existierenden</a:t>
            </a:r>
            <a:r>
              <a:rPr lang="en-US" dirty="0"/>
              <a:t> CERN Doctoral Student </a:t>
            </a:r>
            <a:r>
              <a:rPr lang="en-US" dirty="0" err="1"/>
              <a:t>Programm</a:t>
            </a:r>
            <a:endParaRPr lang="en-US" dirty="0"/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Finanzierung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durch</a:t>
            </a:r>
            <a:r>
              <a:rPr lang="en-US" dirty="0">
                <a:solidFill>
                  <a:srgbClr val="FF0000"/>
                </a:solidFill>
              </a:rPr>
              <a:t> BMBF</a:t>
            </a:r>
            <a:r>
              <a:rPr lang="en-US" dirty="0"/>
              <a:t> (</a:t>
            </a:r>
            <a:r>
              <a:rPr lang="en-US" dirty="0" err="1"/>
              <a:t>Aufenthalt</a:t>
            </a:r>
            <a:r>
              <a:rPr lang="en-US" dirty="0"/>
              <a:t> + </a:t>
            </a:r>
            <a:r>
              <a:rPr lang="en-US" dirty="0" err="1"/>
              <a:t>Reisen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Deutschland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>
                <a:solidFill>
                  <a:srgbClr val="000080"/>
                </a:solidFill>
              </a:rPr>
              <a:t>Volle</a:t>
            </a:r>
            <a:r>
              <a:rPr lang="en-US" dirty="0" smtClean="0">
                <a:solidFill>
                  <a:srgbClr val="000080"/>
                </a:solidFill>
              </a:rPr>
              <a:t> </a:t>
            </a:r>
            <a:r>
              <a:rPr lang="en-US" dirty="0" err="1" smtClean="0">
                <a:solidFill>
                  <a:srgbClr val="000080"/>
                </a:solidFill>
              </a:rPr>
              <a:t>Finanzierung</a:t>
            </a:r>
            <a:r>
              <a:rPr lang="en-US" dirty="0" smtClean="0">
                <a:solidFill>
                  <a:srgbClr val="000080"/>
                </a:solidFill>
              </a:rPr>
              <a:t> von </a:t>
            </a:r>
            <a:r>
              <a:rPr lang="en-US" dirty="0" err="1" smtClean="0">
                <a:solidFill>
                  <a:srgbClr val="000080"/>
                </a:solidFill>
              </a:rPr>
              <a:t>bis</a:t>
            </a:r>
            <a:r>
              <a:rPr lang="en-US" dirty="0" smtClean="0">
                <a:solidFill>
                  <a:srgbClr val="000080"/>
                </a:solidFill>
              </a:rPr>
              <a:t> </a:t>
            </a:r>
            <a:r>
              <a:rPr lang="en-US" dirty="0" err="1" smtClean="0">
                <a:solidFill>
                  <a:srgbClr val="000080"/>
                </a:solidFill>
              </a:rPr>
              <a:t>zu</a:t>
            </a:r>
            <a:r>
              <a:rPr lang="en-US" dirty="0" smtClean="0">
                <a:solidFill>
                  <a:srgbClr val="000080"/>
                </a:solidFill>
              </a:rPr>
              <a:t> 3 </a:t>
            </a:r>
            <a:r>
              <a:rPr lang="en-US" dirty="0" err="1" smtClean="0">
                <a:solidFill>
                  <a:srgbClr val="000080"/>
                </a:solidFill>
              </a:rPr>
              <a:t>Jahren</a:t>
            </a:r>
            <a:r>
              <a:rPr lang="en-US" dirty="0" smtClean="0">
                <a:solidFill>
                  <a:srgbClr val="000080"/>
                </a:solidFill>
              </a:rPr>
              <a:t> </a:t>
            </a:r>
            <a:r>
              <a:rPr lang="en-US" dirty="0" err="1" smtClean="0">
                <a:solidFill>
                  <a:srgbClr val="000080"/>
                </a:solidFill>
              </a:rPr>
              <a:t>Aufenthalt</a:t>
            </a:r>
            <a:r>
              <a:rPr lang="en-US" dirty="0" smtClean="0">
                <a:solidFill>
                  <a:srgbClr val="000080"/>
                </a:solidFill>
              </a:rPr>
              <a:t> am CERN</a:t>
            </a:r>
          </a:p>
          <a:p>
            <a:pPr lvl="2"/>
            <a:r>
              <a:rPr lang="en-US" dirty="0" err="1" smtClean="0">
                <a:solidFill>
                  <a:srgbClr val="000080"/>
                </a:solidFill>
              </a:rPr>
              <a:t>Keine</a:t>
            </a:r>
            <a:r>
              <a:rPr lang="en-US" dirty="0" smtClean="0">
                <a:solidFill>
                  <a:srgbClr val="000080"/>
                </a:solidFill>
              </a:rPr>
              <a:t> </a:t>
            </a:r>
            <a:r>
              <a:rPr lang="en-US" dirty="0" err="1" smtClean="0">
                <a:solidFill>
                  <a:srgbClr val="000080"/>
                </a:solidFill>
              </a:rPr>
              <a:t>Aufenthaltskosten</a:t>
            </a:r>
            <a:r>
              <a:rPr lang="en-US" dirty="0" smtClean="0">
                <a:solidFill>
                  <a:srgbClr val="000080"/>
                </a:solidFill>
              </a:rPr>
              <a:t> </a:t>
            </a:r>
            <a:r>
              <a:rPr lang="en-US" dirty="0" err="1" smtClean="0">
                <a:solidFill>
                  <a:srgbClr val="000080"/>
                </a:solidFill>
              </a:rPr>
              <a:t>für</a:t>
            </a:r>
            <a:r>
              <a:rPr lang="en-US" dirty="0" smtClean="0">
                <a:solidFill>
                  <a:srgbClr val="000080"/>
                </a:solidFill>
              </a:rPr>
              <a:t> CERN </a:t>
            </a:r>
            <a:r>
              <a:rPr lang="en-US" dirty="0" err="1" smtClean="0">
                <a:solidFill>
                  <a:srgbClr val="000080"/>
                </a:solidFill>
              </a:rPr>
              <a:t>Gruppe</a:t>
            </a:r>
            <a:endParaRPr lang="de-DE" dirty="0">
              <a:solidFill>
                <a:srgbClr val="000080"/>
              </a:solidFill>
            </a:endParaRPr>
          </a:p>
          <a:p>
            <a:r>
              <a:rPr lang="de-DE" dirty="0" err="1"/>
              <a:t>Ausschliesslich</a:t>
            </a:r>
            <a:r>
              <a:rPr lang="de-DE" dirty="0"/>
              <a:t> technisch orientierte Themen</a:t>
            </a:r>
          </a:p>
          <a:p>
            <a:pPr lvl="2"/>
            <a:r>
              <a:rPr lang="de-DE" dirty="0">
                <a:solidFill>
                  <a:srgbClr val="000080"/>
                </a:solidFill>
              </a:rPr>
              <a:t>Beschleunigertechnologie, Instrumentierung (Teilchendetektoren), Informatik, Elektronik, Sicherheitstechnik, Informationswissenschaften, Didaktik etc.</a:t>
            </a:r>
          </a:p>
          <a:p>
            <a:pPr lvl="2"/>
            <a:r>
              <a:rPr lang="de-DE" dirty="0">
                <a:solidFill>
                  <a:srgbClr val="000080"/>
                </a:solidFill>
              </a:rPr>
              <a:t>keine Analyse von experimentellen Daten, keine theoretische Physik</a:t>
            </a:r>
            <a:endParaRPr lang="en-US" dirty="0"/>
          </a:p>
          <a:p>
            <a:r>
              <a:rPr lang="en-US" dirty="0" err="1"/>
              <a:t>Teil</a:t>
            </a:r>
            <a:r>
              <a:rPr lang="en-US" dirty="0"/>
              <a:t> der CERN </a:t>
            </a:r>
            <a:r>
              <a:rPr lang="en-US" dirty="0" err="1"/>
              <a:t>Nutzungsinitiative</a:t>
            </a:r>
            <a:r>
              <a:rPr lang="en-US" dirty="0"/>
              <a:t> des BMBF (</a:t>
            </a:r>
            <a:r>
              <a:rPr lang="en-US" dirty="0" err="1"/>
              <a:t>seit</a:t>
            </a:r>
            <a:r>
              <a:rPr lang="en-US" dirty="0"/>
              <a:t> 2007)</a:t>
            </a:r>
          </a:p>
          <a:p>
            <a:pPr lvl="1"/>
            <a:r>
              <a:rPr lang="en-US" dirty="0" err="1"/>
              <a:t>Mittel</a:t>
            </a:r>
            <a:r>
              <a:rPr lang="en-US" dirty="0"/>
              <a:t>-/</a:t>
            </a:r>
            <a:r>
              <a:rPr lang="en-US" dirty="0" err="1"/>
              <a:t>langfristige</a:t>
            </a:r>
            <a:r>
              <a:rPr lang="en-US" dirty="0"/>
              <a:t> </a:t>
            </a:r>
            <a:r>
              <a:rPr lang="en-US" dirty="0" err="1"/>
              <a:t>Ziele</a:t>
            </a:r>
            <a:endParaRPr lang="en-US" dirty="0"/>
          </a:p>
          <a:p>
            <a:pPr lvl="2"/>
            <a:r>
              <a:rPr lang="en-US" dirty="0" err="1"/>
              <a:t>Erh</a:t>
            </a:r>
            <a:r>
              <a:rPr lang="de-DE" dirty="0" err="1"/>
              <a:t>öhung</a:t>
            </a:r>
            <a:r>
              <a:rPr lang="de-DE" dirty="0"/>
              <a:t> des Anteils an deutschen CERN-Mitarbeitern im technischen Bereich</a:t>
            </a:r>
          </a:p>
          <a:p>
            <a:pPr lvl="2"/>
            <a:r>
              <a:rPr lang="de-DE" dirty="0"/>
              <a:t>Verbesserung der Kontakte zwischen deutschen Hochschulen und </a:t>
            </a:r>
            <a:r>
              <a:rPr lang="de-DE" dirty="0" smtClean="0"/>
              <a:t>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63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</a:t>
            </a:r>
            <a:r>
              <a:rPr lang="en-US" dirty="0" err="1" smtClean="0"/>
              <a:t>Gentner-Programm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Derzeit </a:t>
            </a:r>
            <a:r>
              <a:rPr lang="de-DE" dirty="0" smtClean="0"/>
              <a:t>38 </a:t>
            </a:r>
            <a:r>
              <a:rPr lang="de-DE" dirty="0"/>
              <a:t>aktive </a:t>
            </a:r>
            <a:r>
              <a:rPr lang="de-DE" dirty="0" err="1"/>
              <a:t>Gentner</a:t>
            </a:r>
            <a:r>
              <a:rPr lang="de-DE" dirty="0"/>
              <a:t>-Doktoranden </a:t>
            </a:r>
            <a:r>
              <a:rPr lang="de-DE" dirty="0" smtClean="0"/>
              <a:t>(31/7 </a:t>
            </a:r>
            <a:r>
              <a:rPr lang="de-DE" dirty="0"/>
              <a:t>m/w)</a:t>
            </a:r>
          </a:p>
          <a:p>
            <a:pPr lvl="2"/>
            <a:r>
              <a:rPr lang="de-DE" dirty="0"/>
              <a:t>+ 7 Deutsche im regulären CERN Programm = </a:t>
            </a:r>
            <a:r>
              <a:rPr lang="de-DE" dirty="0" smtClean="0"/>
              <a:t>45 </a:t>
            </a:r>
            <a:r>
              <a:rPr lang="de-DE" dirty="0"/>
              <a:t>deutsche Doktoranden (</a:t>
            </a:r>
            <a:r>
              <a:rPr lang="de-DE" dirty="0" smtClean="0"/>
              <a:t>26% </a:t>
            </a:r>
            <a:r>
              <a:rPr lang="de-DE" dirty="0"/>
              <a:t>aller CERN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), stabil seit </a:t>
            </a:r>
            <a:r>
              <a:rPr lang="de-DE" dirty="0" smtClean="0"/>
              <a:t>2.5 Jahren</a:t>
            </a:r>
          </a:p>
          <a:p>
            <a:r>
              <a:rPr lang="de-DE" dirty="0" smtClean="0"/>
              <a:t>Insgesamt bisher 64 Doktoranden im Programm</a:t>
            </a:r>
          </a:p>
          <a:p>
            <a:pPr lvl="1"/>
            <a:r>
              <a:rPr lang="de-DE" dirty="0" smtClean="0"/>
              <a:t>38 aktive + 26 ehemalige (51</a:t>
            </a:r>
            <a:r>
              <a:rPr lang="en-US" dirty="0" smtClean="0"/>
              <a:t>/13 m/w, = 20% </a:t>
            </a:r>
            <a:r>
              <a:rPr lang="en-US" dirty="0" err="1" smtClean="0"/>
              <a:t>Frauenanteil</a:t>
            </a:r>
            <a:r>
              <a:rPr lang="en-US" dirty="0" smtClean="0"/>
              <a:t>)</a:t>
            </a:r>
            <a:endParaRPr lang="de-DE" dirty="0" smtClean="0"/>
          </a:p>
          <a:p>
            <a:pPr lvl="2"/>
            <a:r>
              <a:rPr lang="de-DE" dirty="0" smtClean="0"/>
              <a:t>+ 13 Doktoranden im regulären CERN Programm (seit November 2007)</a:t>
            </a:r>
          </a:p>
          <a:p>
            <a:pPr lvl="1"/>
            <a:r>
              <a:rPr lang="de-DE" dirty="0" smtClean="0"/>
              <a:t>aus 24 verschiedenen deutschen Hochschulen</a:t>
            </a:r>
          </a:p>
          <a:p>
            <a:pPr lvl="2"/>
            <a:r>
              <a:rPr lang="de-DE" dirty="0" smtClean="0"/>
              <a:t>+ 6 ausländische Hochschulen</a:t>
            </a:r>
            <a:r>
              <a:rPr lang="en-US" dirty="0" smtClean="0"/>
              <a:t> (</a:t>
            </a:r>
            <a:r>
              <a:rPr lang="en-US" dirty="0" err="1" smtClean="0"/>
              <a:t>nur</a:t>
            </a:r>
            <a:r>
              <a:rPr lang="en-US" dirty="0" smtClean="0"/>
              <a:t> CERN </a:t>
            </a:r>
            <a:r>
              <a:rPr lang="en-US" dirty="0" err="1" smtClean="0"/>
              <a:t>Doktoranden</a:t>
            </a:r>
            <a:r>
              <a:rPr lang="en-US" dirty="0" smtClean="0"/>
              <a:t>)</a:t>
            </a:r>
            <a:endParaRPr lang="de-DE" dirty="0"/>
          </a:p>
          <a:p>
            <a:r>
              <a:rPr lang="de-DE" dirty="0"/>
              <a:t>E</a:t>
            </a:r>
            <a:r>
              <a:rPr lang="de-DE" dirty="0" smtClean="0"/>
              <a:t>hemalige </a:t>
            </a:r>
            <a:r>
              <a:rPr lang="de-DE" dirty="0" err="1" smtClean="0"/>
              <a:t>Gentner</a:t>
            </a:r>
            <a:r>
              <a:rPr lang="de-DE" dirty="0" smtClean="0"/>
              <a:t>-Doktoranden (26)</a:t>
            </a:r>
          </a:p>
          <a:p>
            <a:pPr lvl="1"/>
            <a:r>
              <a:rPr lang="de-DE" dirty="0" smtClean="0"/>
              <a:t>bisher 17 Promotionen</a:t>
            </a:r>
          </a:p>
          <a:p>
            <a:pPr lvl="2"/>
            <a:r>
              <a:rPr lang="de-DE" dirty="0" smtClean="0"/>
              <a:t>mittlere Promotionsdauer: 40.9 Monate = ~5 Monate nach Ende des CERN Aufenthalts</a:t>
            </a:r>
          </a:p>
          <a:p>
            <a:pPr lvl="2"/>
            <a:r>
              <a:rPr lang="de-DE" dirty="0" smtClean="0"/>
              <a:t>mittleres Promotionsalter: 30.2 Jahre</a:t>
            </a:r>
          </a:p>
          <a:p>
            <a:pPr lvl="1"/>
            <a:r>
              <a:rPr lang="de-DE" dirty="0" smtClean="0"/>
              <a:t>Verbleib (Erstanstellung)</a:t>
            </a:r>
            <a:endParaRPr lang="de-DE" dirty="0"/>
          </a:p>
          <a:p>
            <a:pPr lvl="2"/>
            <a:r>
              <a:rPr lang="de-DE" dirty="0" smtClean="0"/>
              <a:t>14 </a:t>
            </a:r>
            <a:r>
              <a:rPr lang="de-DE" dirty="0"/>
              <a:t>CERN Fellows, 1 CERN </a:t>
            </a:r>
            <a:r>
              <a:rPr lang="de-DE" dirty="0" err="1" smtClean="0"/>
              <a:t>Staff</a:t>
            </a:r>
            <a:r>
              <a:rPr lang="de-DE" dirty="0" smtClean="0"/>
              <a:t>, 2 </a:t>
            </a:r>
            <a:r>
              <a:rPr lang="de-DE" dirty="0"/>
              <a:t>Universität (D</a:t>
            </a:r>
            <a:r>
              <a:rPr lang="de-DE" dirty="0" smtClean="0"/>
              <a:t>), Rest in Promotionsvorbereitung</a:t>
            </a:r>
            <a:endParaRPr lang="de-DE" dirty="0"/>
          </a:p>
          <a:p>
            <a:pPr lvl="1"/>
            <a:r>
              <a:rPr lang="de-DE" dirty="0" smtClean="0"/>
              <a:t>&gt; 50</a:t>
            </a:r>
            <a:r>
              <a:rPr lang="de-DE" dirty="0"/>
              <a:t>% der ehemaligen Doktoranden haben eine Erstanstellung am CERN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Erneuerung</a:t>
            </a:r>
            <a:r>
              <a:rPr lang="en-US" dirty="0"/>
              <a:t> des </a:t>
            </a:r>
            <a:r>
              <a:rPr lang="en-US" dirty="0" err="1"/>
              <a:t>Gentner</a:t>
            </a:r>
            <a:r>
              <a:rPr lang="en-US" dirty="0"/>
              <a:t> </a:t>
            </a:r>
            <a:r>
              <a:rPr lang="en-US" dirty="0" err="1"/>
              <a:t>Vertrags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>
                <a:latin typeface="" pitchFamily="16"/>
              </a:rPr>
              <a:t>Seit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Januar</a:t>
            </a:r>
            <a:r>
              <a:rPr lang="en-US" dirty="0">
                <a:latin typeface="" pitchFamily="16"/>
              </a:rPr>
              <a:t> 2012:													   </a:t>
            </a:r>
            <a:r>
              <a:rPr lang="en-US" dirty="0" err="1">
                <a:latin typeface="" pitchFamily="16"/>
              </a:rPr>
              <a:t>Neuer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Vertrag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zwischen</a:t>
            </a:r>
            <a:r>
              <a:rPr lang="en-US" dirty="0">
                <a:latin typeface="" pitchFamily="16"/>
              </a:rPr>
              <a:t> BMBF – CERN – DESY</a:t>
            </a:r>
          </a:p>
          <a:p>
            <a:pPr lvl="2"/>
            <a:r>
              <a:rPr lang="en-US" dirty="0" err="1">
                <a:latin typeface="" pitchFamily="16"/>
              </a:rPr>
              <a:t>Laufzeit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bis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Dezember</a:t>
            </a:r>
            <a:r>
              <a:rPr lang="en-US" dirty="0">
                <a:latin typeface="" pitchFamily="16"/>
              </a:rPr>
              <a:t> 2014, </a:t>
            </a:r>
            <a:r>
              <a:rPr lang="en-US" dirty="0" err="1">
                <a:latin typeface="" pitchFamily="16"/>
              </a:rPr>
              <a:t>danach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jährliche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Verlängerung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bis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Dezember</a:t>
            </a:r>
            <a:r>
              <a:rPr lang="en-US" dirty="0">
                <a:latin typeface="" pitchFamily="16"/>
              </a:rPr>
              <a:t> 2017</a:t>
            </a:r>
          </a:p>
          <a:p>
            <a:pPr lvl="2"/>
            <a:r>
              <a:rPr lang="en-US" dirty="0" err="1">
                <a:latin typeface="" pitchFamily="16"/>
              </a:rPr>
              <a:t>Volumen</a:t>
            </a:r>
            <a:r>
              <a:rPr lang="en-US" dirty="0">
                <a:latin typeface="" pitchFamily="16"/>
              </a:rPr>
              <a:t>: 5 M</a:t>
            </a:r>
            <a:r>
              <a:rPr lang="en-US" dirty="0">
                <a:latin typeface="Times New Roman"/>
                <a:cs typeface="Times New Roman"/>
              </a:rPr>
              <a:t>€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über</a:t>
            </a:r>
            <a:r>
              <a:rPr lang="en-US" dirty="0">
                <a:latin typeface="" pitchFamily="16"/>
              </a:rPr>
              <a:t> 3 </a:t>
            </a:r>
            <a:r>
              <a:rPr lang="en-US" dirty="0" err="1" smtClean="0">
                <a:latin typeface="" pitchFamily="16"/>
              </a:rPr>
              <a:t>Jahre</a:t>
            </a:r>
            <a:endParaRPr lang="en-US" dirty="0" smtClean="0">
              <a:latin typeface="" pitchFamily="16"/>
            </a:endParaRPr>
          </a:p>
          <a:p>
            <a:pPr lvl="3"/>
            <a:r>
              <a:rPr lang="en-US" dirty="0" err="1" smtClean="0">
                <a:latin typeface="" pitchFamily="16"/>
              </a:rPr>
              <a:t>einschließlich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Reserve </a:t>
            </a:r>
            <a:r>
              <a:rPr lang="en-US" dirty="0" err="1">
                <a:latin typeface="" pitchFamily="16"/>
              </a:rPr>
              <a:t>für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Wechselkursschwankungen</a:t>
            </a:r>
            <a:r>
              <a:rPr lang="en-US" dirty="0" smtClean="0">
                <a:latin typeface="" pitchFamily="16"/>
              </a:rPr>
              <a:t> (</a:t>
            </a:r>
            <a:r>
              <a:rPr lang="en-US" dirty="0" err="1" smtClean="0">
                <a:latin typeface="" pitchFamily="16"/>
              </a:rPr>
              <a:t>bisher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noch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nicht</a:t>
            </a:r>
            <a:r>
              <a:rPr lang="en-US" dirty="0" smtClean="0">
                <a:latin typeface="" pitchFamily="16"/>
              </a:rPr>
              <a:t> ben</a:t>
            </a:r>
            <a:r>
              <a:rPr lang="de-DE" dirty="0" err="1" smtClean="0">
                <a:latin typeface="" pitchFamily="16"/>
              </a:rPr>
              <a:t>ötigt</a:t>
            </a:r>
            <a:r>
              <a:rPr lang="en-US" dirty="0" smtClean="0">
                <a:latin typeface="" pitchFamily="16"/>
              </a:rPr>
              <a:t>)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solidFill>
                  <a:schemeClr val="accent2"/>
                </a:solidFill>
                <a:latin typeface="" pitchFamily="16"/>
              </a:rPr>
              <a:t>Hauptpunkte</a:t>
            </a:r>
            <a:r>
              <a:rPr lang="en-US" dirty="0" smtClean="0">
                <a:solidFill>
                  <a:schemeClr val="accent2"/>
                </a:solidFill>
                <a:latin typeface="" pitchFamily="16"/>
              </a:rPr>
              <a:t>/-</a:t>
            </a:r>
            <a:r>
              <a:rPr lang="en-US" dirty="0" err="1" smtClean="0">
                <a:solidFill>
                  <a:schemeClr val="accent2"/>
                </a:solidFill>
                <a:latin typeface="" pitchFamily="16"/>
              </a:rPr>
              <a:t>änderungen</a:t>
            </a:r>
            <a:endParaRPr lang="en-US" dirty="0">
              <a:solidFill>
                <a:schemeClr val="accent2"/>
              </a:solidFill>
              <a:latin typeface="" pitchFamily="16"/>
            </a:endParaRPr>
          </a:p>
          <a:p>
            <a:pPr lvl="2"/>
            <a:r>
              <a:rPr lang="en-US" dirty="0" err="1">
                <a:latin typeface="" pitchFamily="16"/>
              </a:rPr>
              <a:t>Förderung</a:t>
            </a:r>
            <a:r>
              <a:rPr lang="en-US" dirty="0">
                <a:latin typeface="" pitchFamily="16"/>
              </a:rPr>
              <a:t> von </a:t>
            </a:r>
            <a:r>
              <a:rPr lang="en-US" dirty="0" err="1">
                <a:latin typeface="" pitchFamily="16"/>
              </a:rPr>
              <a:t>bis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zu</a:t>
            </a:r>
            <a:r>
              <a:rPr lang="en-US" dirty="0">
                <a:latin typeface="" pitchFamily="16"/>
              </a:rPr>
              <a:t>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13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neuen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Doktoranden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pro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Jahr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= 39 </a:t>
            </a:r>
            <a:r>
              <a:rPr lang="en-US" dirty="0" err="1">
                <a:latin typeface="" pitchFamily="16"/>
              </a:rPr>
              <a:t>Doktoranden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über</a:t>
            </a:r>
            <a:r>
              <a:rPr lang="en-US" dirty="0">
                <a:latin typeface="" pitchFamily="16"/>
              </a:rPr>
              <a:t> 3 </a:t>
            </a:r>
            <a:r>
              <a:rPr lang="en-US" dirty="0" err="1">
                <a:latin typeface="" pitchFamily="16"/>
              </a:rPr>
              <a:t>Jahre</a:t>
            </a:r>
            <a:endParaRPr lang="en-US" dirty="0">
              <a:latin typeface="" pitchFamily="16"/>
            </a:endParaRPr>
          </a:p>
          <a:p>
            <a:pPr lvl="3"/>
            <a:r>
              <a:rPr lang="en-US" dirty="0" err="1" smtClean="0">
                <a:latin typeface="" pitchFamily="16"/>
              </a:rPr>
              <a:t>derzeit</a:t>
            </a:r>
            <a:r>
              <a:rPr lang="en-US" dirty="0" smtClean="0">
                <a:latin typeface="" pitchFamily="16"/>
              </a:rPr>
              <a:t> 38 </a:t>
            </a:r>
            <a:r>
              <a:rPr lang="en-US" dirty="0" err="1">
                <a:latin typeface="" pitchFamily="16"/>
              </a:rPr>
              <a:t>Doktoranden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im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Programm</a:t>
            </a:r>
            <a:r>
              <a:rPr lang="en-US" dirty="0">
                <a:latin typeface="" pitchFamily="16"/>
              </a:rPr>
              <a:t> (= </a:t>
            </a:r>
            <a:r>
              <a:rPr lang="en-US" dirty="0" err="1" smtClean="0">
                <a:latin typeface="" pitchFamily="16"/>
              </a:rPr>
              <a:t>Programm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derzeit</a:t>
            </a:r>
            <a:r>
              <a:rPr lang="en-US" dirty="0" smtClean="0">
                <a:latin typeface="" pitchFamily="16"/>
              </a:rPr>
              <a:t> fast </a:t>
            </a:r>
            <a:r>
              <a:rPr lang="en-US" dirty="0" err="1" smtClean="0">
                <a:latin typeface="" pitchFamily="16"/>
              </a:rPr>
              <a:t>ausgesch</a:t>
            </a:r>
            <a:r>
              <a:rPr lang="de-DE" dirty="0" err="1" smtClean="0">
                <a:latin typeface="" pitchFamily="16"/>
              </a:rPr>
              <a:t>öpft</a:t>
            </a:r>
            <a:r>
              <a:rPr lang="de-DE" dirty="0" smtClean="0">
                <a:latin typeface="" pitchFamily="16"/>
              </a:rPr>
              <a:t>)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>
                <a:latin typeface="" pitchFamily="16"/>
              </a:rPr>
              <a:t>offen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für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Kandidaten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aus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allen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EU CERN Member States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3"/>
            <a:r>
              <a:rPr lang="en-US" dirty="0" err="1">
                <a:latin typeface="" pitchFamily="16"/>
              </a:rPr>
              <a:t>Bedingung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bei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erstem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Vertrag</a:t>
            </a:r>
            <a:r>
              <a:rPr lang="en-US" dirty="0">
                <a:latin typeface="" pitchFamily="16"/>
              </a:rPr>
              <a:t>: </a:t>
            </a:r>
            <a:r>
              <a:rPr lang="en-US" dirty="0" err="1">
                <a:latin typeface="" pitchFamily="16"/>
              </a:rPr>
              <a:t>nur</a:t>
            </a:r>
            <a:r>
              <a:rPr lang="en-US" dirty="0">
                <a:latin typeface="" pitchFamily="16"/>
              </a:rPr>
              <a:t> deutsche </a:t>
            </a:r>
            <a:r>
              <a:rPr lang="en-US" dirty="0" err="1">
                <a:latin typeface="" pitchFamily="16"/>
              </a:rPr>
              <a:t>Staatsbürger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>
                <a:solidFill>
                  <a:srgbClr val="FF0000"/>
                </a:solidFill>
                <a:latin typeface="" pitchFamily="16"/>
              </a:rPr>
              <a:t>Förderung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der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vollen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36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Monate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von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Beginn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an</a:t>
            </a:r>
          </a:p>
          <a:p>
            <a:pPr lvl="3"/>
            <a:r>
              <a:rPr lang="en-US" dirty="0" err="1">
                <a:latin typeface="" pitchFamily="16"/>
              </a:rPr>
              <a:t>erster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Vertrag</a:t>
            </a:r>
            <a:r>
              <a:rPr lang="en-US" dirty="0">
                <a:latin typeface="" pitchFamily="16"/>
              </a:rPr>
              <a:t>: 30 </a:t>
            </a:r>
            <a:r>
              <a:rPr lang="en-US" dirty="0" err="1">
                <a:latin typeface="" pitchFamily="16"/>
              </a:rPr>
              <a:t>Monate</a:t>
            </a:r>
            <a:r>
              <a:rPr lang="en-US" dirty="0">
                <a:latin typeface="" pitchFamily="16"/>
              </a:rPr>
              <a:t> + </a:t>
            </a:r>
            <a:r>
              <a:rPr lang="en-US" dirty="0" err="1">
                <a:latin typeface="" pitchFamily="16"/>
              </a:rPr>
              <a:t>weitere</a:t>
            </a:r>
            <a:r>
              <a:rPr lang="en-US" dirty="0">
                <a:latin typeface="" pitchFamily="16"/>
              </a:rPr>
              <a:t> 6 </a:t>
            </a:r>
            <a:r>
              <a:rPr lang="en-US" dirty="0" err="1">
                <a:latin typeface="" pitchFamily="16"/>
              </a:rPr>
              <a:t>Monate</a:t>
            </a:r>
            <a:r>
              <a:rPr lang="en-US" dirty="0">
                <a:latin typeface="" pitchFamily="16"/>
              </a:rPr>
              <a:t> auf </a:t>
            </a:r>
            <a:r>
              <a:rPr lang="en-US" dirty="0" err="1">
                <a:latin typeface="" pitchFamily="16"/>
              </a:rPr>
              <a:t>Antrag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>
                <a:latin typeface="" pitchFamily="16"/>
              </a:rPr>
              <a:t>unverändert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>
                <a:latin typeface="" pitchFamily="16"/>
              </a:rPr>
              <a:t>Doktoranden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müssen</a:t>
            </a:r>
            <a:r>
              <a:rPr lang="en-US" dirty="0">
                <a:latin typeface="" pitchFamily="16"/>
              </a:rPr>
              <a:t> an </a:t>
            </a:r>
            <a:r>
              <a:rPr lang="en-US" dirty="0" err="1">
                <a:latin typeface="" pitchFamily="16"/>
              </a:rPr>
              <a:t>einer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deutschen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Universität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promovieren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>
                <a:solidFill>
                  <a:srgbClr val="FF0000"/>
                </a:solidFill>
                <a:latin typeface="" pitchFamily="16"/>
              </a:rPr>
              <a:t>Reisekosten</a:t>
            </a:r>
            <a:r>
              <a:rPr lang="en-US" dirty="0">
                <a:latin typeface="" pitchFamily="16"/>
              </a:rPr>
              <a:t> </a:t>
            </a:r>
            <a:r>
              <a:rPr lang="en-US" dirty="0" smtClean="0">
                <a:latin typeface="" pitchFamily="16"/>
              </a:rPr>
              <a:t>Budget (</a:t>
            </a:r>
            <a:r>
              <a:rPr lang="en-US" dirty="0" err="1" smtClean="0">
                <a:latin typeface="" pitchFamily="16"/>
              </a:rPr>
              <a:t>Uni-Heimreisen</a:t>
            </a:r>
            <a:r>
              <a:rPr lang="en-US" dirty="0">
                <a:latin typeface="" pitchFamily="16"/>
              </a:rPr>
              <a:t>, deutsche </a:t>
            </a:r>
            <a:r>
              <a:rPr lang="en-US" dirty="0" err="1">
                <a:latin typeface="" pitchFamily="16"/>
              </a:rPr>
              <a:t>Fachtagung</a:t>
            </a:r>
            <a:r>
              <a:rPr lang="en-US" dirty="0">
                <a:latin typeface="" pitchFamily="16"/>
              </a:rPr>
              <a:t>, </a:t>
            </a:r>
            <a:r>
              <a:rPr lang="en-US" dirty="0" err="1">
                <a:latin typeface="" pitchFamily="16"/>
              </a:rPr>
              <a:t>Reisen</a:t>
            </a:r>
            <a:r>
              <a:rPr lang="en-US" dirty="0">
                <a:latin typeface="" pitchFamily="16"/>
              </a:rPr>
              <a:t> der </a:t>
            </a:r>
            <a:r>
              <a:rPr lang="en-US" dirty="0" err="1">
                <a:latin typeface="" pitchFamily="16"/>
              </a:rPr>
              <a:t>Betreuer</a:t>
            </a:r>
            <a:r>
              <a:rPr lang="en-US" dirty="0" smtClean="0">
                <a:latin typeface="" pitchFamily="16"/>
              </a:rPr>
              <a:t>)		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auf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gleichem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Niveau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" pitchFamily="16"/>
              </a:rPr>
              <a:t>wie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zuvor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</p:txBody>
      </p:sp>
    </p:spTree>
    <p:extLst>
      <p:ext uri="{BB962C8B-B14F-4D97-AF65-F5344CB8AC3E}">
        <p14:creationId xmlns:p14="http://schemas.microsoft.com/office/powerpoint/2010/main" val="58330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Neues</a:t>
            </a:r>
            <a:r>
              <a:rPr lang="en-US" dirty="0"/>
              <a:t> Web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899517"/>
            <a:ext cx="9599612" cy="6159525"/>
          </a:xfrm>
        </p:spPr>
        <p:txBody>
          <a:bodyPr/>
          <a:lstStyle/>
          <a:p>
            <a:pPr marL="501480" lvl="1" indent="0">
              <a:buNone/>
            </a:pPr>
            <a:r>
              <a:rPr lang="de-DE" dirty="0">
                <a:hlinkClick r:id="rId2"/>
              </a:rPr>
              <a:t>https://cern.ch/wolfgang-gentner-stipendien/</a:t>
            </a:r>
            <a:endParaRPr lang="de-DE" dirty="0"/>
          </a:p>
          <a:p>
            <a:pPr marL="14436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501480" lvl="1" indent="0">
              <a:buNone/>
            </a:pPr>
            <a:endParaRPr lang="en-US" dirty="0" smtClean="0"/>
          </a:p>
          <a:p>
            <a:pPr marL="501480" lvl="1" indent="0">
              <a:buNone/>
            </a:pPr>
            <a:endParaRPr lang="en-US" dirty="0"/>
          </a:p>
          <a:p>
            <a:pPr marL="500063" lvl="1" indent="0">
              <a:buNone/>
            </a:pPr>
            <a:endParaRPr lang="en-US" dirty="0"/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neu</a:t>
            </a:r>
            <a:r>
              <a:rPr lang="en-US" dirty="0"/>
              <a:t>: deutsche und </a:t>
            </a:r>
            <a:r>
              <a:rPr lang="en-US" dirty="0" err="1"/>
              <a:t>englische</a:t>
            </a:r>
            <a:r>
              <a:rPr lang="en-US" dirty="0"/>
              <a:t> Version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33" y="1363910"/>
            <a:ext cx="7469895" cy="5368255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14848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Neue</a:t>
            </a:r>
            <a:r>
              <a:rPr lang="en-US" dirty="0"/>
              <a:t> </a:t>
            </a:r>
            <a:r>
              <a:rPr lang="en-US" dirty="0" err="1"/>
              <a:t>Brosch</a:t>
            </a:r>
            <a:r>
              <a:rPr lang="de-DE" dirty="0"/>
              <a:t>ü</a:t>
            </a:r>
            <a:r>
              <a:rPr lang="en-US" dirty="0"/>
              <a:t>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Alter Flyer und Poster von 2007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mehr</a:t>
            </a:r>
            <a:r>
              <a:rPr lang="en-US" dirty="0"/>
              <a:t> </a:t>
            </a:r>
            <a:r>
              <a:rPr lang="en-US" dirty="0" err="1"/>
              <a:t>aktuell</a:t>
            </a:r>
            <a:endParaRPr lang="en-US" dirty="0"/>
          </a:p>
          <a:p>
            <a:r>
              <a:rPr lang="en-US" dirty="0" err="1"/>
              <a:t>Neue</a:t>
            </a:r>
            <a:r>
              <a:rPr lang="en-US" dirty="0"/>
              <a:t> </a:t>
            </a:r>
            <a:r>
              <a:rPr lang="en-US" dirty="0" err="1"/>
              <a:t>Broschüre</a:t>
            </a:r>
            <a:r>
              <a:rPr lang="en-US" dirty="0"/>
              <a:t> in </a:t>
            </a:r>
            <a:r>
              <a:rPr lang="en-US" dirty="0" err="1"/>
              <a:t>Vorbereitung</a:t>
            </a:r>
            <a:r>
              <a:rPr lang="en-US" dirty="0"/>
              <a:t> (~20 </a:t>
            </a:r>
            <a:r>
              <a:rPr lang="en-US" dirty="0" err="1"/>
              <a:t>Seiten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federführend</a:t>
            </a:r>
            <a:r>
              <a:rPr lang="en-US" dirty="0"/>
              <a:t>: DESY (</a:t>
            </a:r>
            <a:r>
              <a:rPr lang="en-US" dirty="0" err="1"/>
              <a:t>Gerrit</a:t>
            </a:r>
            <a:r>
              <a:rPr lang="en-US" dirty="0"/>
              <a:t> </a:t>
            </a:r>
            <a:r>
              <a:rPr lang="en-US" dirty="0" err="1"/>
              <a:t>Hörentrup</a:t>
            </a:r>
            <a:r>
              <a:rPr lang="en-US" dirty="0"/>
              <a:t>, Manfred Fleischer)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 err="1" smtClean="0"/>
              <a:t>Informationen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Programm</a:t>
            </a:r>
            <a:r>
              <a:rPr lang="en-US" dirty="0" smtClean="0"/>
              <a:t> und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Bewerbung</a:t>
            </a:r>
            <a:endParaRPr lang="en-US" dirty="0"/>
          </a:p>
          <a:p>
            <a:r>
              <a:rPr lang="en-US" dirty="0" err="1"/>
              <a:t>Verf</a:t>
            </a:r>
            <a:r>
              <a:rPr lang="de-DE" dirty="0" err="1"/>
              <a:t>ügbar</a:t>
            </a:r>
            <a:r>
              <a:rPr lang="de-DE" dirty="0"/>
              <a:t> April/Mai 2013</a:t>
            </a:r>
            <a:endParaRPr lang="en-US" dirty="0"/>
          </a:p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73600" y="2627709"/>
            <a:ext cx="4556974" cy="403244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rtl="0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2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rtl="0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3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rtl="0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4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rtl="0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5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2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2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2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2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defTabSz="914400" fontAlgn="auto">
              <a:lnSpc>
                <a:spcPct val="100000"/>
              </a:lnSpc>
              <a:buClrTx/>
              <a:buFontTx/>
              <a:buBlip>
                <a:blip r:embed="rId2"/>
              </a:buBlip>
            </a:pPr>
            <a:r>
              <a:rPr lang="de-DE" dirty="0" smtClean="0">
                <a:latin typeface="Arial" pitchFamily="34" charset="0"/>
              </a:rPr>
              <a:t>Layout</a:t>
            </a:r>
          </a:p>
          <a:p>
            <a:pPr lvl="1" defTabSz="914400" fontAlgn="auto">
              <a:lnSpc>
                <a:spcPct val="100000"/>
              </a:lnSpc>
              <a:buClrTx/>
              <a:buFontTx/>
              <a:buBlip>
                <a:blip r:embed="rId3"/>
              </a:buBlip>
            </a:pPr>
            <a:r>
              <a:rPr lang="de-DE" dirty="0" smtClean="0">
                <a:latin typeface="Arial" pitchFamily="34" charset="0"/>
              </a:rPr>
              <a:t>Grußworte</a:t>
            </a:r>
          </a:p>
          <a:p>
            <a:pPr lvl="2" defTabSz="914400" fontAlgn="auto">
              <a:buClrTx/>
              <a:buFontTx/>
              <a:buBlip>
                <a:blip r:embed="rId4"/>
              </a:buBlip>
            </a:pPr>
            <a:r>
              <a:rPr lang="de-DE" dirty="0" smtClean="0">
                <a:latin typeface="Arial" pitchFamily="34" charset="0"/>
              </a:rPr>
              <a:t>Rolf Heuer, Georg </a:t>
            </a:r>
            <a:r>
              <a:rPr lang="de-DE" dirty="0" err="1" smtClean="0">
                <a:latin typeface="Arial" pitchFamily="34" charset="0"/>
              </a:rPr>
              <a:t>Schü</a:t>
            </a:r>
            <a:r>
              <a:rPr dirty="0" err="1" smtClean="0">
                <a:latin typeface="Arial" pitchFamily="34" charset="0"/>
              </a:rPr>
              <a:t>tte</a:t>
            </a:r>
            <a:r>
              <a:rPr dirty="0" smtClean="0">
                <a:latin typeface="Arial" pitchFamily="34" charset="0"/>
              </a:rPr>
              <a:t> (</a:t>
            </a:r>
            <a:r>
              <a:rPr dirty="0" err="1" smtClean="0">
                <a:latin typeface="Arial" pitchFamily="34" charset="0"/>
              </a:rPr>
              <a:t>Staatssekret</a:t>
            </a:r>
            <a:r>
              <a:rPr lang="de-DE" dirty="0" err="1" smtClean="0">
                <a:latin typeface="Arial" pitchFamily="34" charset="0"/>
              </a:rPr>
              <a:t>är</a:t>
            </a:r>
            <a:r>
              <a:rPr dirty="0" smtClean="0">
                <a:latin typeface="Arial" pitchFamily="34" charset="0"/>
              </a:rPr>
              <a:t>BMBF)</a:t>
            </a:r>
            <a:endParaRPr lang="de-DE" dirty="0" smtClean="0">
              <a:latin typeface="Arial" pitchFamily="34" charset="0"/>
            </a:endParaRPr>
          </a:p>
          <a:p>
            <a:pPr lvl="1" defTabSz="914400" fontAlgn="auto">
              <a:lnSpc>
                <a:spcPct val="100000"/>
              </a:lnSpc>
              <a:buClrTx/>
              <a:buFontTx/>
              <a:buBlip>
                <a:blip r:embed="rId3"/>
              </a:buBlip>
            </a:pPr>
            <a:r>
              <a:rPr lang="de-DE" dirty="0" smtClean="0">
                <a:latin typeface="Arial" pitchFamily="34" charset="0"/>
              </a:rPr>
              <a:t>Übersicht CERN</a:t>
            </a:r>
          </a:p>
          <a:p>
            <a:pPr lvl="1" defTabSz="914400" fontAlgn="auto">
              <a:lnSpc>
                <a:spcPct val="100000"/>
              </a:lnSpc>
              <a:buClrTx/>
              <a:buFontTx/>
              <a:buBlip>
                <a:blip r:embed="rId3"/>
              </a:buBlip>
            </a:pPr>
            <a:r>
              <a:rPr lang="de-DE" dirty="0" smtClean="0">
                <a:latin typeface="Arial" pitchFamily="34" charset="0"/>
              </a:rPr>
              <a:t>Statements und Fotos einiger </a:t>
            </a:r>
            <a:r>
              <a:rPr lang="de-DE" dirty="0" err="1" smtClean="0">
                <a:latin typeface="Arial" pitchFamily="34" charset="0"/>
              </a:rPr>
              <a:t>Gentner</a:t>
            </a:r>
            <a:r>
              <a:rPr lang="de-DE" dirty="0" smtClean="0">
                <a:latin typeface="Arial" pitchFamily="34" charset="0"/>
              </a:rPr>
              <a:t>-Doktoranden (aktive und ehemalige)</a:t>
            </a:r>
          </a:p>
          <a:p>
            <a:pPr lvl="1" defTabSz="914400" fontAlgn="auto">
              <a:lnSpc>
                <a:spcPct val="100000"/>
              </a:lnSpc>
              <a:buClrTx/>
              <a:buFontTx/>
              <a:buBlip>
                <a:blip r:embed="rId3"/>
              </a:buBlip>
            </a:pPr>
            <a:r>
              <a:rPr lang="de-DE" dirty="0" smtClean="0">
                <a:latin typeface="Arial" pitchFamily="34" charset="0"/>
              </a:rPr>
              <a:t>Themenbereiche und Kontaktpersonen</a:t>
            </a:r>
          </a:p>
          <a:p>
            <a:pPr lvl="1" defTabSz="914400" fontAlgn="auto">
              <a:lnSpc>
                <a:spcPct val="100000"/>
              </a:lnSpc>
              <a:buClrTx/>
              <a:buFontTx/>
              <a:buBlip>
                <a:blip r:embed="rId3"/>
              </a:buBlip>
            </a:pPr>
            <a:endParaRPr lang="de-DE" dirty="0" smtClean="0">
              <a:latin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574" y="2699717"/>
            <a:ext cx="500711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800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179437"/>
            <a:ext cx="966787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82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179437"/>
            <a:ext cx="9753600" cy="711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611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8" y="179437"/>
            <a:ext cx="973455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5779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57112</TotalTime>
  <Words>346</Words>
  <Application>Microsoft Office PowerPoint</Application>
  <PresentationFormat>Custom</PresentationFormat>
  <Paragraphs>87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Gentner-Programm für deutsche technische Doktoranden am CERN</vt:lpstr>
      <vt:lpstr>Gentner-Programm</vt:lpstr>
      <vt:lpstr>Status Gentner-Programm</vt:lpstr>
      <vt:lpstr>Erneuerung des Gentner Vertrags</vt:lpstr>
      <vt:lpstr>Neues Web Design</vt:lpstr>
      <vt:lpstr>Neue Broschüre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1134</cp:revision>
  <cp:lastPrinted>2003-07-02T12:30:06Z</cp:lastPrinted>
  <dcterms:created xsi:type="dcterms:W3CDTF">2003-03-07T08:03:06Z</dcterms:created>
  <dcterms:modified xsi:type="dcterms:W3CDTF">2013-03-13T14:15:45Z</dcterms:modified>
</cp:coreProperties>
</file>